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04a343e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4a343e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204a343e1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4a343e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04a343e1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4a343e1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04a343e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4a343e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04a343e1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4a343e1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204a343e1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4a343e1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204a343e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4a343e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04a343e1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4a343e1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204a343e1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4a343e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04a343e1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04a343e1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04a343e1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4a343e1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1dde228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dde228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1de074ef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de074ef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1de074ef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de074ef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de074ef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de074ef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de074ef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de074ef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de074ef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de074ef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1de074ef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de074ef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1de074ef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de074ef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1de074efe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de074efe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1de074ef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de074ef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1de074efe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de074efe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1de074ef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de074ef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204a343e1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04a343e1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204a343e1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4a343e1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1de074efe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de074efe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1de074e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de074e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72361a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72361a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1d72361a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d72361a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d72361a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d72361a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d72361a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d72361a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04a343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4a343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1d72361a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d72361a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d72361a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d72361a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1d72361a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d72361a2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1d72361a2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d72361a2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1d72361a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d72361a2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1de074efe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de074efe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1de074efe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de074efe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d72361a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d72361a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1de074efe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de074efe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1d72361a2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d72361a2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04a343e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4a343e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1de074efe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de074efe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04a343e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4a343e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04a343e1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4a343e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04a343e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4a343e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04a343e1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4a343e1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Linear Regression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watermark.jpg" id="208" name="Google Shape;20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 name="Google Shape;209;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12" name="Google Shape;212;p34"/>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313131"/>
                </a:solidFill>
                <a:highlight>
                  <a:schemeClr val="lt1"/>
                </a:highlight>
                <a:latin typeface="Roboto"/>
                <a:ea typeface="Roboto"/>
                <a:cs typeface="Roboto"/>
                <a:sym typeface="Roboto"/>
              </a:rPr>
              <a:t>All we're trying to do when we calculate our regression line is draw a line that's as close to every dot as possible.</a:t>
            </a:r>
            <a:endParaRPr sz="2100">
              <a:solidFill>
                <a:srgbClr val="313131"/>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rPr lang="en" sz="2100">
                <a:solidFill>
                  <a:srgbClr val="313131"/>
                </a:solidFill>
                <a:highlight>
                  <a:schemeClr val="lt1"/>
                </a:highlight>
                <a:latin typeface="Roboto"/>
                <a:ea typeface="Roboto"/>
                <a:cs typeface="Roboto"/>
                <a:sym typeface="Roboto"/>
              </a:rPr>
              <a:t> For classic linear regression, or "Least Squares Method", you only measure the closeness in the "up and down" direction</a:t>
            </a:r>
            <a:endParaRPr sz="2100">
              <a:solidFill>
                <a:srgbClr val="434343"/>
              </a:solidFill>
              <a:latin typeface="Roboto"/>
              <a:ea typeface="Roboto"/>
              <a:cs typeface="Roboto"/>
              <a:sym typeface="Roboto"/>
            </a:endParaRPr>
          </a:p>
          <a:p>
            <a:pPr indent="0" lvl="0" marL="0" rtl="0" algn="l">
              <a:lnSpc>
                <a:spcPct val="100000"/>
              </a:lnSpc>
              <a:spcBef>
                <a:spcPts val="1600"/>
              </a:spcBef>
              <a:spcAft>
                <a:spcPts val="1600"/>
              </a:spcAft>
              <a:buNone/>
            </a:pPr>
            <a:r>
              <a:t/>
            </a:r>
            <a:endParaRPr sz="2100">
              <a:solidFill>
                <a:srgbClr val="313131"/>
              </a:solidFill>
              <a:highlight>
                <a:schemeClr val="lt1"/>
              </a:highlight>
              <a:latin typeface="Roboto"/>
              <a:ea typeface="Roboto"/>
              <a:cs typeface="Roboto"/>
              <a:sym typeface="Roboto"/>
            </a:endParaRPr>
          </a:p>
        </p:txBody>
      </p:sp>
      <p:pic>
        <p:nvPicPr>
          <p:cNvPr id="213" name="Google Shape;213;p34"/>
          <p:cNvPicPr preferRelativeResize="0"/>
          <p:nvPr/>
        </p:nvPicPr>
        <p:blipFill>
          <a:blip r:embed="rId4">
            <a:alphaModFix/>
          </a:blip>
          <a:stretch>
            <a:fillRect/>
          </a:stretch>
        </p:blipFill>
        <p:spPr>
          <a:xfrm>
            <a:off x="4219400" y="1156300"/>
            <a:ext cx="4824476" cy="35087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22" name="Google Shape;222;p35"/>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13131"/>
                </a:solidFill>
                <a:highlight>
                  <a:schemeClr val="lt1"/>
                </a:highlight>
              </a:rPr>
              <a:t>Now wouldn't it be great if we could apply this same concept to a graph with more than just two data points? </a:t>
            </a:r>
            <a:endParaRPr sz="2000">
              <a:solidFill>
                <a:srgbClr val="313131"/>
              </a:solidFill>
              <a:highlight>
                <a:schemeClr val="lt1"/>
              </a:highlight>
            </a:endParaRPr>
          </a:p>
          <a:p>
            <a:pPr indent="0" lvl="0" marL="0" rtl="0" algn="l">
              <a:lnSpc>
                <a:spcPct val="115000"/>
              </a:lnSpc>
              <a:spcBef>
                <a:spcPts val="1600"/>
              </a:spcBef>
              <a:spcAft>
                <a:spcPts val="0"/>
              </a:spcAft>
              <a:buNone/>
            </a:pPr>
            <a:r>
              <a:rPr lang="en" sz="2000">
                <a:solidFill>
                  <a:srgbClr val="313131"/>
                </a:solidFill>
                <a:highlight>
                  <a:schemeClr val="lt1"/>
                </a:highlight>
              </a:rPr>
              <a:t>By doing this, we could take multiple men and their son's heights and do things like tell a man how tall we expect his son to be...before he even has a son!</a:t>
            </a:r>
            <a:endParaRPr sz="2000">
              <a:solidFill>
                <a:srgbClr val="434343"/>
              </a:solidFill>
              <a:latin typeface="Roboto"/>
              <a:ea typeface="Roboto"/>
              <a:cs typeface="Roboto"/>
              <a:sym typeface="Roboto"/>
            </a:endParaRPr>
          </a:p>
          <a:p>
            <a:pPr indent="0" lvl="0" marL="0" rtl="0" algn="l">
              <a:lnSpc>
                <a:spcPct val="100000"/>
              </a:lnSpc>
              <a:spcBef>
                <a:spcPts val="1600"/>
              </a:spcBef>
              <a:spcAft>
                <a:spcPts val="0"/>
              </a:spcAft>
              <a:buNone/>
            </a:pPr>
            <a:r>
              <a:t/>
            </a:r>
            <a:endParaRPr sz="2100">
              <a:latin typeface="Roboto"/>
              <a:ea typeface="Roboto"/>
              <a:cs typeface="Roboto"/>
              <a:sym typeface="Roboto"/>
            </a:endParaRPr>
          </a:p>
        </p:txBody>
      </p:sp>
      <p:pic>
        <p:nvPicPr>
          <p:cNvPr id="223" name="Google Shape;223;p35"/>
          <p:cNvPicPr preferRelativeResize="0"/>
          <p:nvPr/>
        </p:nvPicPr>
        <p:blipFill>
          <a:blip r:embed="rId4">
            <a:alphaModFix/>
          </a:blip>
          <a:stretch>
            <a:fillRect/>
          </a:stretch>
        </p:blipFill>
        <p:spPr>
          <a:xfrm>
            <a:off x="4311611" y="1229975"/>
            <a:ext cx="4741139" cy="3338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31" name="Google Shape;231;p36"/>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313131"/>
                </a:solidFill>
                <a:highlight>
                  <a:schemeClr val="lt1"/>
                </a:highlight>
                <a:latin typeface="Roboto"/>
                <a:ea typeface="Roboto"/>
                <a:cs typeface="Roboto"/>
                <a:sym typeface="Roboto"/>
              </a:rPr>
              <a:t>Our goal with linear regression is to </a:t>
            </a:r>
            <a:r>
              <a:rPr b="1" lang="en" sz="2200">
                <a:solidFill>
                  <a:srgbClr val="313131"/>
                </a:solidFill>
                <a:highlight>
                  <a:schemeClr val="lt1"/>
                </a:highlight>
                <a:latin typeface="Roboto"/>
                <a:ea typeface="Roboto"/>
                <a:cs typeface="Roboto"/>
                <a:sym typeface="Roboto"/>
              </a:rPr>
              <a:t>minimize the vertical distance</a:t>
            </a:r>
            <a:r>
              <a:rPr lang="en" sz="2200">
                <a:solidFill>
                  <a:srgbClr val="313131"/>
                </a:solidFill>
                <a:highlight>
                  <a:schemeClr val="lt1"/>
                </a:highlight>
                <a:latin typeface="Roboto"/>
                <a:ea typeface="Roboto"/>
                <a:cs typeface="Roboto"/>
                <a:sym typeface="Roboto"/>
              </a:rPr>
              <a:t> between all the data points and our line. </a:t>
            </a:r>
            <a:endParaRPr sz="2200">
              <a:solidFill>
                <a:srgbClr val="313131"/>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rPr lang="en" sz="2200">
                <a:solidFill>
                  <a:srgbClr val="313131"/>
                </a:solidFill>
                <a:highlight>
                  <a:schemeClr val="lt1"/>
                </a:highlight>
                <a:latin typeface="Roboto"/>
                <a:ea typeface="Roboto"/>
                <a:cs typeface="Roboto"/>
                <a:sym typeface="Roboto"/>
              </a:rPr>
              <a:t>So in determining the </a:t>
            </a:r>
            <a:r>
              <a:rPr b="1" lang="en" sz="2200">
                <a:solidFill>
                  <a:srgbClr val="313131"/>
                </a:solidFill>
                <a:highlight>
                  <a:schemeClr val="lt1"/>
                </a:highlight>
                <a:latin typeface="Roboto"/>
                <a:ea typeface="Roboto"/>
                <a:cs typeface="Roboto"/>
                <a:sym typeface="Roboto"/>
              </a:rPr>
              <a:t>best line</a:t>
            </a:r>
            <a:r>
              <a:rPr lang="en" sz="2200">
                <a:solidFill>
                  <a:srgbClr val="313131"/>
                </a:solidFill>
                <a:highlight>
                  <a:schemeClr val="lt1"/>
                </a:highlight>
                <a:latin typeface="Roboto"/>
                <a:ea typeface="Roboto"/>
                <a:cs typeface="Roboto"/>
                <a:sym typeface="Roboto"/>
              </a:rPr>
              <a:t>, we are attempting to minimize the distance between </a:t>
            </a:r>
            <a:r>
              <a:rPr b="1" lang="en" sz="2200">
                <a:solidFill>
                  <a:srgbClr val="313131"/>
                </a:solidFill>
                <a:highlight>
                  <a:schemeClr val="lt1"/>
                </a:highlight>
                <a:latin typeface="Roboto"/>
                <a:ea typeface="Roboto"/>
                <a:cs typeface="Roboto"/>
                <a:sym typeface="Roboto"/>
              </a:rPr>
              <a:t>all</a:t>
            </a:r>
            <a:r>
              <a:rPr lang="en" sz="2200">
                <a:solidFill>
                  <a:srgbClr val="313131"/>
                </a:solidFill>
                <a:highlight>
                  <a:schemeClr val="lt1"/>
                </a:highlight>
                <a:latin typeface="Roboto"/>
                <a:ea typeface="Roboto"/>
                <a:cs typeface="Roboto"/>
                <a:sym typeface="Roboto"/>
              </a:rPr>
              <a:t> the points and their distance to our line. </a:t>
            </a:r>
            <a:endParaRPr sz="2200">
              <a:solidFill>
                <a:srgbClr val="313131"/>
              </a:solidFill>
              <a:highlight>
                <a:schemeClr val="lt1"/>
              </a:highlight>
              <a:latin typeface="Roboto"/>
              <a:ea typeface="Roboto"/>
              <a:cs typeface="Roboto"/>
              <a:sym typeface="Roboto"/>
            </a:endParaRPr>
          </a:p>
        </p:txBody>
      </p:sp>
      <p:pic>
        <p:nvPicPr>
          <p:cNvPr id="232" name="Google Shape;232;p36"/>
          <p:cNvPicPr preferRelativeResize="0"/>
          <p:nvPr/>
        </p:nvPicPr>
        <p:blipFill>
          <a:blip r:embed="rId4">
            <a:alphaModFix/>
          </a:blip>
          <a:stretch>
            <a:fillRect/>
          </a:stretch>
        </p:blipFill>
        <p:spPr>
          <a:xfrm>
            <a:off x="4215750" y="1229975"/>
            <a:ext cx="4928250" cy="3470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40" name="Google Shape;240;p37"/>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200">
              <a:solidFill>
                <a:srgbClr val="313131"/>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rPr lang="en" sz="2200">
                <a:solidFill>
                  <a:srgbClr val="313131"/>
                </a:solidFill>
                <a:highlight>
                  <a:schemeClr val="lt1"/>
                </a:highlight>
                <a:latin typeface="Roboto"/>
                <a:ea typeface="Roboto"/>
                <a:cs typeface="Roboto"/>
                <a:sym typeface="Roboto"/>
              </a:rPr>
              <a:t>There are lots of different ways to minimize this, (sum of squared errors, sum of absolute errors, etc), but all these methods have a general goal of minimizing this distance.</a:t>
            </a:r>
            <a:endParaRPr sz="2200">
              <a:solidFill>
                <a:srgbClr val="434343"/>
              </a:solidFill>
              <a:latin typeface="Roboto"/>
              <a:ea typeface="Roboto"/>
              <a:cs typeface="Roboto"/>
              <a:sym typeface="Roboto"/>
            </a:endParaRPr>
          </a:p>
          <a:p>
            <a:pPr indent="0" lvl="0" marL="0" rtl="0" algn="l">
              <a:lnSpc>
                <a:spcPct val="100000"/>
              </a:lnSpc>
              <a:spcBef>
                <a:spcPts val="1600"/>
              </a:spcBef>
              <a:spcAft>
                <a:spcPts val="1600"/>
              </a:spcAft>
              <a:buNone/>
            </a:pPr>
            <a:r>
              <a:t/>
            </a:r>
            <a:endParaRPr sz="2200">
              <a:solidFill>
                <a:srgbClr val="313131"/>
              </a:solidFill>
              <a:highlight>
                <a:schemeClr val="lt1"/>
              </a:highlight>
              <a:latin typeface="Roboto"/>
              <a:ea typeface="Roboto"/>
              <a:cs typeface="Roboto"/>
              <a:sym typeface="Roboto"/>
            </a:endParaRPr>
          </a:p>
        </p:txBody>
      </p:sp>
      <p:pic>
        <p:nvPicPr>
          <p:cNvPr id="241" name="Google Shape;241;p37"/>
          <p:cNvPicPr preferRelativeResize="0"/>
          <p:nvPr/>
        </p:nvPicPr>
        <p:blipFill>
          <a:blip r:embed="rId4">
            <a:alphaModFix/>
          </a:blip>
          <a:stretch>
            <a:fillRect/>
          </a:stretch>
        </p:blipFill>
        <p:spPr>
          <a:xfrm>
            <a:off x="4215750" y="1229975"/>
            <a:ext cx="4928250" cy="3470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4209427" y="1229975"/>
            <a:ext cx="4755977" cy="3458898"/>
          </a:xfrm>
          <a:prstGeom prst="rect">
            <a:avLst/>
          </a:prstGeom>
          <a:noFill/>
          <a:ln>
            <a:noFill/>
          </a:ln>
        </p:spPr>
      </p:pic>
      <p:sp>
        <p:nvSpPr>
          <p:cNvPr id="247" name="Google Shape;24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8" name="Google Shape;248;p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
        <p:nvSpPr>
          <p:cNvPr id="249" name="Google Shape;24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50" name="Google Shape;250;p38"/>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313131"/>
                </a:solidFill>
                <a:highlight>
                  <a:schemeClr val="lt1"/>
                </a:highlight>
                <a:latin typeface="Roboto"/>
                <a:ea typeface="Roboto"/>
                <a:cs typeface="Roboto"/>
                <a:sym typeface="Roboto"/>
              </a:rPr>
              <a:t>For example, one of the most popular methods is the least squares method.</a:t>
            </a:r>
            <a:endParaRPr sz="2200">
              <a:solidFill>
                <a:srgbClr val="313131"/>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rPr lang="en" sz="2200">
                <a:solidFill>
                  <a:srgbClr val="313131"/>
                </a:solidFill>
                <a:highlight>
                  <a:schemeClr val="lt1"/>
                </a:highlight>
                <a:latin typeface="Roboto"/>
                <a:ea typeface="Roboto"/>
                <a:cs typeface="Roboto"/>
                <a:sym typeface="Roboto"/>
              </a:rPr>
              <a:t>Here we have blue data points along an x and y axis.</a:t>
            </a:r>
            <a:endParaRPr sz="2200">
              <a:solidFill>
                <a:srgbClr val="313131"/>
              </a:solidFill>
              <a:highlight>
                <a:schemeClr val="lt1"/>
              </a:highlight>
              <a:latin typeface="Roboto"/>
              <a:ea typeface="Roboto"/>
              <a:cs typeface="Roboto"/>
              <a:sym typeface="Roboto"/>
            </a:endParaRPr>
          </a:p>
        </p:txBody>
      </p:sp>
      <p:sp>
        <p:nvSpPr>
          <p:cNvPr id="251" name="Google Shape;251;p38"/>
          <p:cNvSpPr/>
          <p:nvPr/>
        </p:nvSpPr>
        <p:spPr>
          <a:xfrm>
            <a:off x="5387025" y="3361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6718150" y="3205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7308925" y="195672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8104125" y="2493750"/>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5801825" y="3049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5240925" y="3958925"/>
            <a:ext cx="68100" cy="9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7984125" y="1901525"/>
            <a:ext cx="68100" cy="9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9"/>
          <p:cNvPicPr preferRelativeResize="0"/>
          <p:nvPr/>
        </p:nvPicPr>
        <p:blipFill>
          <a:blip r:embed="rId3">
            <a:alphaModFix/>
          </a:blip>
          <a:stretch>
            <a:fillRect/>
          </a:stretch>
        </p:blipFill>
        <p:spPr>
          <a:xfrm>
            <a:off x="4209427" y="1229975"/>
            <a:ext cx="4755977" cy="3458898"/>
          </a:xfrm>
          <a:prstGeom prst="rect">
            <a:avLst/>
          </a:prstGeom>
          <a:noFill/>
          <a:ln>
            <a:noFill/>
          </a:ln>
        </p:spPr>
      </p:pic>
      <p:sp>
        <p:nvSpPr>
          <p:cNvPr id="263" name="Google Shape;26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4" name="Google Shape;264;p3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
        <p:nvSpPr>
          <p:cNvPr id="265" name="Google Shape;26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66" name="Google Shape;266;p39"/>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313131"/>
                </a:solidFill>
                <a:highlight>
                  <a:schemeClr val="lt1"/>
                </a:highlight>
                <a:latin typeface="Roboto"/>
                <a:ea typeface="Roboto"/>
                <a:cs typeface="Roboto"/>
                <a:sym typeface="Roboto"/>
              </a:rPr>
              <a:t>Now we want to fit a linear regression line.</a:t>
            </a:r>
            <a:endParaRPr sz="2200">
              <a:solidFill>
                <a:srgbClr val="313131"/>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rPr lang="en" sz="2200">
                <a:solidFill>
                  <a:srgbClr val="313131"/>
                </a:solidFill>
                <a:highlight>
                  <a:schemeClr val="lt1"/>
                </a:highlight>
                <a:latin typeface="Roboto"/>
                <a:ea typeface="Roboto"/>
                <a:cs typeface="Roboto"/>
                <a:sym typeface="Roboto"/>
              </a:rPr>
              <a:t>The question is, how do we decide which line is the best fitting one?</a:t>
            </a:r>
            <a:endParaRPr sz="2200">
              <a:solidFill>
                <a:srgbClr val="313131"/>
              </a:solidFill>
              <a:highlight>
                <a:schemeClr val="lt1"/>
              </a:highlight>
              <a:latin typeface="Roboto"/>
              <a:ea typeface="Roboto"/>
              <a:cs typeface="Roboto"/>
              <a:sym typeface="Roboto"/>
            </a:endParaRPr>
          </a:p>
        </p:txBody>
      </p:sp>
      <p:sp>
        <p:nvSpPr>
          <p:cNvPr id="267" name="Google Shape;267;p39"/>
          <p:cNvSpPr/>
          <p:nvPr/>
        </p:nvSpPr>
        <p:spPr>
          <a:xfrm>
            <a:off x="5387025" y="3361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6718150" y="3205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7308925" y="195672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8104125" y="2493750"/>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5801825" y="3049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5240925" y="3958925"/>
            <a:ext cx="68100" cy="9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7984125" y="1901525"/>
            <a:ext cx="68100" cy="9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9"/>
          <p:cNvCxnSpPr/>
          <p:nvPr/>
        </p:nvCxnSpPr>
        <p:spPr>
          <a:xfrm flipH="1" rot="10800000">
            <a:off x="4822025" y="1640525"/>
            <a:ext cx="3604500" cy="26886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40"/>
          <p:cNvPicPr preferRelativeResize="0"/>
          <p:nvPr/>
        </p:nvPicPr>
        <p:blipFill>
          <a:blip r:embed="rId3">
            <a:alphaModFix/>
          </a:blip>
          <a:stretch>
            <a:fillRect/>
          </a:stretch>
        </p:blipFill>
        <p:spPr>
          <a:xfrm>
            <a:off x="4209427" y="1229975"/>
            <a:ext cx="4755977" cy="3458898"/>
          </a:xfrm>
          <a:prstGeom prst="rect">
            <a:avLst/>
          </a:prstGeom>
          <a:noFill/>
          <a:ln>
            <a:noFill/>
          </a:ln>
        </p:spPr>
      </p:pic>
      <p:sp>
        <p:nvSpPr>
          <p:cNvPr id="280" name="Google Shape;280;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1" name="Google Shape;281;p4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
        <p:nvSpPr>
          <p:cNvPr id="282" name="Google Shape;282;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83" name="Google Shape;283;p40"/>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313131"/>
                </a:solidFill>
                <a:highlight>
                  <a:schemeClr val="lt1"/>
                </a:highlight>
                <a:latin typeface="Roboto"/>
                <a:ea typeface="Roboto"/>
                <a:cs typeface="Roboto"/>
                <a:sym typeface="Roboto"/>
              </a:rPr>
              <a:t>We’ll use the Least Squares Method, which </a:t>
            </a:r>
            <a:r>
              <a:rPr lang="en" sz="2200">
                <a:solidFill>
                  <a:srgbClr val="242729"/>
                </a:solidFill>
                <a:latin typeface="Roboto"/>
                <a:ea typeface="Roboto"/>
                <a:cs typeface="Roboto"/>
                <a:sym typeface="Roboto"/>
              </a:rPr>
              <a:t>is fitted by minimizing the </a:t>
            </a:r>
            <a:r>
              <a:rPr b="1" i="1" lang="en" sz="2200">
                <a:solidFill>
                  <a:srgbClr val="242729"/>
                </a:solidFill>
                <a:latin typeface="Roboto"/>
                <a:ea typeface="Roboto"/>
                <a:cs typeface="Roboto"/>
                <a:sym typeface="Roboto"/>
              </a:rPr>
              <a:t>sum of squares of the residuals.</a:t>
            </a:r>
            <a:endParaRPr b="1" i="1" sz="2200">
              <a:solidFill>
                <a:srgbClr val="242729"/>
              </a:solidFill>
              <a:latin typeface="Roboto"/>
              <a:ea typeface="Roboto"/>
              <a:cs typeface="Roboto"/>
              <a:sym typeface="Roboto"/>
            </a:endParaRPr>
          </a:p>
          <a:p>
            <a:pPr indent="0" lvl="0" marL="0" rtl="0" algn="l">
              <a:lnSpc>
                <a:spcPct val="115000"/>
              </a:lnSpc>
              <a:spcBef>
                <a:spcPts val="1600"/>
              </a:spcBef>
              <a:spcAft>
                <a:spcPts val="1600"/>
              </a:spcAft>
              <a:buNone/>
            </a:pPr>
            <a:r>
              <a:rPr lang="en" sz="2200">
                <a:solidFill>
                  <a:srgbClr val="242729"/>
                </a:solidFill>
                <a:latin typeface="Roboto"/>
                <a:ea typeface="Roboto"/>
                <a:cs typeface="Roboto"/>
                <a:sym typeface="Roboto"/>
              </a:rPr>
              <a:t>The residuals for an observation is the difference between the observation (the y-value) and the fitted line.</a:t>
            </a:r>
            <a:endParaRPr sz="2200">
              <a:solidFill>
                <a:srgbClr val="242729"/>
              </a:solidFill>
              <a:latin typeface="Roboto"/>
              <a:ea typeface="Roboto"/>
              <a:cs typeface="Roboto"/>
              <a:sym typeface="Roboto"/>
            </a:endParaRPr>
          </a:p>
        </p:txBody>
      </p:sp>
      <p:cxnSp>
        <p:nvCxnSpPr>
          <p:cNvPr id="284" name="Google Shape;284;p40"/>
          <p:cNvCxnSpPr>
            <a:endCxn id="285" idx="4"/>
          </p:cNvCxnSpPr>
          <p:nvPr/>
        </p:nvCxnSpPr>
        <p:spPr>
          <a:xfrm rot="10800000">
            <a:off x="5465025" y="3517375"/>
            <a:ext cx="0" cy="369900"/>
          </a:xfrm>
          <a:prstGeom prst="straightConnector1">
            <a:avLst/>
          </a:prstGeom>
          <a:noFill/>
          <a:ln cap="flat" cmpd="sng" w="38100">
            <a:solidFill>
              <a:srgbClr val="FF0000"/>
            </a:solidFill>
            <a:prstDash val="solid"/>
            <a:round/>
            <a:headEnd len="med" w="med" type="none"/>
            <a:tailEnd len="med" w="med" type="none"/>
          </a:ln>
        </p:spPr>
      </p:cxnSp>
      <p:cxnSp>
        <p:nvCxnSpPr>
          <p:cNvPr id="286" name="Google Shape;286;p40"/>
          <p:cNvCxnSpPr/>
          <p:nvPr/>
        </p:nvCxnSpPr>
        <p:spPr>
          <a:xfrm rot="10800000">
            <a:off x="5879825" y="3178225"/>
            <a:ext cx="0" cy="369900"/>
          </a:xfrm>
          <a:prstGeom prst="straightConnector1">
            <a:avLst/>
          </a:prstGeom>
          <a:noFill/>
          <a:ln cap="flat" cmpd="sng" w="38100">
            <a:solidFill>
              <a:srgbClr val="FF0000"/>
            </a:solidFill>
            <a:prstDash val="solid"/>
            <a:round/>
            <a:headEnd len="med" w="med" type="none"/>
            <a:tailEnd len="med" w="med" type="none"/>
          </a:ln>
        </p:spPr>
      </p:cxnSp>
      <p:cxnSp>
        <p:nvCxnSpPr>
          <p:cNvPr id="287" name="Google Shape;287;p40"/>
          <p:cNvCxnSpPr/>
          <p:nvPr/>
        </p:nvCxnSpPr>
        <p:spPr>
          <a:xfrm rot="10800000">
            <a:off x="6796150" y="2835475"/>
            <a:ext cx="0" cy="369900"/>
          </a:xfrm>
          <a:prstGeom prst="straightConnector1">
            <a:avLst/>
          </a:prstGeom>
          <a:noFill/>
          <a:ln cap="flat" cmpd="sng" w="38100">
            <a:solidFill>
              <a:srgbClr val="FF0000"/>
            </a:solidFill>
            <a:prstDash val="solid"/>
            <a:round/>
            <a:headEnd len="med" w="med" type="none"/>
            <a:tailEnd len="med" w="med" type="none"/>
          </a:ln>
        </p:spPr>
      </p:cxnSp>
      <p:cxnSp>
        <p:nvCxnSpPr>
          <p:cNvPr id="288" name="Google Shape;288;p40"/>
          <p:cNvCxnSpPr/>
          <p:nvPr/>
        </p:nvCxnSpPr>
        <p:spPr>
          <a:xfrm rot="10800000">
            <a:off x="7386925" y="2075000"/>
            <a:ext cx="0" cy="369900"/>
          </a:xfrm>
          <a:prstGeom prst="straightConnector1">
            <a:avLst/>
          </a:prstGeom>
          <a:noFill/>
          <a:ln cap="flat" cmpd="sng" w="38100">
            <a:solidFill>
              <a:srgbClr val="FF0000"/>
            </a:solidFill>
            <a:prstDash val="solid"/>
            <a:round/>
            <a:headEnd len="med" w="med" type="none"/>
            <a:tailEnd len="med" w="med" type="none"/>
          </a:ln>
        </p:spPr>
      </p:cxnSp>
      <p:cxnSp>
        <p:nvCxnSpPr>
          <p:cNvPr id="289" name="Google Shape;289;p40"/>
          <p:cNvCxnSpPr/>
          <p:nvPr/>
        </p:nvCxnSpPr>
        <p:spPr>
          <a:xfrm flipH="1" rot="10800000">
            <a:off x="8182125" y="1864650"/>
            <a:ext cx="600" cy="629100"/>
          </a:xfrm>
          <a:prstGeom prst="straightConnector1">
            <a:avLst/>
          </a:prstGeom>
          <a:noFill/>
          <a:ln cap="flat" cmpd="sng" w="38100">
            <a:solidFill>
              <a:srgbClr val="FF0000"/>
            </a:solidFill>
            <a:prstDash val="solid"/>
            <a:round/>
            <a:headEnd len="med" w="med" type="none"/>
            <a:tailEnd len="med" w="med" type="none"/>
          </a:ln>
        </p:spPr>
      </p:cxnSp>
      <p:cxnSp>
        <p:nvCxnSpPr>
          <p:cNvPr id="290" name="Google Shape;290;p40"/>
          <p:cNvCxnSpPr/>
          <p:nvPr/>
        </p:nvCxnSpPr>
        <p:spPr>
          <a:xfrm flipH="1" rot="10800000">
            <a:off x="4822025" y="1640525"/>
            <a:ext cx="3604500" cy="2688600"/>
          </a:xfrm>
          <a:prstGeom prst="straightConnector1">
            <a:avLst/>
          </a:prstGeom>
          <a:noFill/>
          <a:ln cap="flat" cmpd="sng" w="76200">
            <a:solidFill>
              <a:schemeClr val="dk2"/>
            </a:solidFill>
            <a:prstDash val="solid"/>
            <a:round/>
            <a:headEnd len="med" w="med" type="none"/>
            <a:tailEnd len="med" w="med" type="none"/>
          </a:ln>
        </p:spPr>
      </p:cxnSp>
      <p:sp>
        <p:nvSpPr>
          <p:cNvPr id="285" name="Google Shape;285;p40"/>
          <p:cNvSpPr/>
          <p:nvPr/>
        </p:nvSpPr>
        <p:spPr>
          <a:xfrm>
            <a:off x="5387025" y="3361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6718150" y="3205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7308925" y="195672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8104125" y="2493750"/>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5801825" y="3049375"/>
            <a:ext cx="156000" cy="156000"/>
          </a:xfrm>
          <a:prstGeom prst="ellipse">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0" name="Google Shape;30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get an idea of how to implement this idea with PySpark!</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Will ease into all of this by checking out the simpler documentation example first!</a:t>
            </a:r>
            <a:endParaRPr sz="3000">
              <a:latin typeface="Montserrat"/>
              <a:ea typeface="Montserrat"/>
              <a:cs typeface="Montserrat"/>
              <a:sym typeface="Montserrat"/>
            </a:endParaRPr>
          </a:p>
        </p:txBody>
      </p:sp>
      <p:pic>
        <p:nvPicPr>
          <p:cNvPr descr="watermark.jpg" id="301" name="Google Shape;30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2"/>
          <p:cNvSpPr txBox="1"/>
          <p:nvPr>
            <p:ph type="ctrTitle"/>
          </p:nvPr>
        </p:nvSpPr>
        <p:spPr>
          <a:xfrm>
            <a:off x="311700" y="1574125"/>
            <a:ext cx="8691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Linear Regression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308" name="Google Shape;308;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6" name="Google Shape;31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it may not be super interesting, understanding how to read and re-apply documentation examples will rapidly speed up your own learning process!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walk through the Linear Regression Documentation Example!</a:t>
            </a:r>
            <a:endParaRPr sz="3000">
              <a:latin typeface="Montserrat"/>
              <a:ea typeface="Montserrat"/>
              <a:cs typeface="Montserrat"/>
              <a:sym typeface="Montserrat"/>
            </a:endParaRPr>
          </a:p>
        </p:txBody>
      </p:sp>
      <p:pic>
        <p:nvPicPr>
          <p:cNvPr descr="watermark.jpg" id="317" name="Google Shape;31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Linear Regression section has: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Theory Overview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Example </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Exercise</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4" name="Google Shape;32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the browser we’ll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Page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Data from Documentation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Linear_Regression_Example.ipynb</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New Untitled Notebook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5" name="Google Shape;32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type="ctrTitle"/>
          </p:nvPr>
        </p:nvSpPr>
        <p:spPr>
          <a:xfrm>
            <a:off x="311700" y="744575"/>
            <a:ext cx="8691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Regression</a:t>
            </a:r>
            <a:endParaRPr b="1">
              <a:latin typeface="Montserrat"/>
              <a:ea typeface="Montserrat"/>
              <a:cs typeface="Montserrat"/>
              <a:sym typeface="Montserrat"/>
            </a:endParaRPr>
          </a:p>
        </p:txBody>
      </p:sp>
      <p:sp>
        <p:nvSpPr>
          <p:cNvPr id="332" name="Google Shape;332;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watermark.jpg" id="333" name="Google Shape;33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0" name="Google Shape;34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Regression Models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Not just Linear Regression, but any model that attempts to predict continuous values (unlike categorical values, which is classification)</a:t>
            </a:r>
            <a:endParaRPr sz="3000">
              <a:latin typeface="Montserrat"/>
              <a:ea typeface="Montserrat"/>
              <a:cs typeface="Montserrat"/>
              <a:sym typeface="Montserrat"/>
            </a:endParaRPr>
          </a:p>
        </p:txBody>
      </p:sp>
      <p:pic>
        <p:nvPicPr>
          <p:cNvPr descr="watermark.jpg" id="341" name="Google Shape;341;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2" name="Google Shape;342;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8" name="Google Shape;34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regression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349" name="Google Shape;3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6" name="Google Shape;35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 Squared Values</a:t>
            </a:r>
            <a:endParaRPr sz="3000">
              <a:latin typeface="Montserrat"/>
              <a:ea typeface="Montserrat"/>
              <a:cs typeface="Montserrat"/>
              <a:sym typeface="Montserrat"/>
            </a:endParaRPr>
          </a:p>
        </p:txBody>
      </p:sp>
      <p:pic>
        <p:nvPicPr>
          <p:cNvPr descr="watermark.jpg" id="357" name="Google Shape;35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4" name="Google Shape;364;p4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 just average error!</a:t>
            </a:r>
            <a:endParaRPr sz="3000">
              <a:latin typeface="Montserrat"/>
              <a:ea typeface="Montserrat"/>
              <a:cs typeface="Montserrat"/>
              <a:sym typeface="Montserrat"/>
            </a:endParaRPr>
          </a:p>
        </p:txBody>
      </p:sp>
      <p:pic>
        <p:nvPicPr>
          <p:cNvPr descr="watermark.jpg" id="365" name="Google Shape;36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367" name="Google Shape;367;p49"/>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3" name="Google Shape;373;p5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374" name="Google Shape;374;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376" name="Google Shape;376;p50"/>
          <p:cNvPicPr preferRelativeResize="0"/>
          <p:nvPr/>
        </p:nvPicPr>
        <p:blipFill>
          <a:blip r:embed="rId4">
            <a:alphaModFix/>
          </a:blip>
          <a:stretch>
            <a:fillRect/>
          </a:stretch>
        </p:blipFill>
        <p:spPr>
          <a:xfrm>
            <a:off x="2255626" y="3331624"/>
            <a:ext cx="5363376" cy="1688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2" name="Google Shape;382;p5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a:t>
            </a:r>
            <a:r>
              <a:rPr lang="en" sz="3000">
                <a:latin typeface="Montserrat"/>
                <a:ea typeface="Montserrat"/>
                <a:cs typeface="Montserrat"/>
                <a:sym typeface="Montserrat"/>
              </a:rPr>
              <a:t>Mean Absolute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383" name="Google Shape;383;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4" name="Google Shape;384;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385" name="Google Shape;385;p51"/>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1" name="Google Shape;391;p5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 Squared Values (also known as the coefficient of determination)</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Not quite an error metric, more of a statistical measure of your regression model.</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92" name="Google Shape;3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9" name="Google Shape;399;p53"/>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By itself, </a:t>
            </a:r>
            <a:r>
              <a:rPr i="1" lang="en" sz="3000">
                <a:solidFill>
                  <a:srgbClr val="222222"/>
                </a:solidFill>
                <a:highlight>
                  <a:srgbClr val="FFFFFF"/>
                </a:highlight>
                <a:latin typeface="Montserrat"/>
                <a:ea typeface="Montserrat"/>
                <a:cs typeface="Montserrat"/>
                <a:sym typeface="Montserrat"/>
              </a:rPr>
              <a:t>R</a:t>
            </a:r>
            <a:r>
              <a:rPr baseline="30000" lang="en" sz="3000">
                <a:solidFill>
                  <a:srgbClr val="222222"/>
                </a:solidFill>
                <a:highlight>
                  <a:srgbClr val="FFFFFF"/>
                </a:highlight>
                <a:latin typeface="Montserrat"/>
                <a:ea typeface="Montserrat"/>
                <a:cs typeface="Montserrat"/>
                <a:sym typeface="Montserrat"/>
              </a:rPr>
              <a:t>2 </a:t>
            </a:r>
            <a:r>
              <a:rPr lang="en" sz="3000">
                <a:latin typeface="Montserrat"/>
                <a:ea typeface="Montserrat"/>
                <a:cs typeface="Montserrat"/>
                <a:sym typeface="Montserrat"/>
              </a:rPr>
              <a:t>, won’t tell you the “whole story”.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In a basic sense it is a measure of how much variance your model accounts for.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Between 0-1 (0% to 100%)</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also different ways of obtaining </a:t>
            </a:r>
            <a:r>
              <a:rPr i="1" lang="en" sz="3000">
                <a:solidFill>
                  <a:srgbClr val="222222"/>
                </a:solidFill>
                <a:highlight>
                  <a:srgbClr val="FFFFFF"/>
                </a:highlight>
                <a:latin typeface="Montserrat"/>
                <a:ea typeface="Montserrat"/>
                <a:cs typeface="Montserrat"/>
                <a:sym typeface="Montserrat"/>
              </a:rPr>
              <a:t>R</a:t>
            </a:r>
            <a:r>
              <a:rPr baseline="30000" lang="en" sz="3000">
                <a:solidFill>
                  <a:srgbClr val="222222"/>
                </a:solidFill>
                <a:highlight>
                  <a:srgbClr val="FFFFFF"/>
                </a:highlight>
                <a:latin typeface="Montserrat"/>
                <a:ea typeface="Montserrat"/>
                <a:cs typeface="Montserrat"/>
                <a:sym typeface="Montserrat"/>
              </a:rPr>
              <a:t>2 </a:t>
            </a:r>
            <a:r>
              <a:rPr lang="en" sz="3000">
                <a:latin typeface="Montserrat"/>
                <a:ea typeface="Montserrat"/>
                <a:cs typeface="Montserrat"/>
                <a:sym typeface="Montserrat"/>
              </a:rPr>
              <a:t> , such as adjusted R squared.</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400" name="Google Shape;4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1" name="Google Shape;4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quick note, if you’ve already gone through another course of mine that has Machine Learning topics, you may have already seen this material!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Feel free to skip the rest of this, the theory of linear regression hasn’t changed </a:t>
            </a:r>
            <a:r>
              <a:rPr b="1" lang="en" sz="3000">
                <a:latin typeface="Inconsolata"/>
                <a:ea typeface="Inconsolata"/>
                <a:cs typeface="Inconsolata"/>
                <a:sym typeface="Inconsolata"/>
              </a:rPr>
              <a:t>:)</a:t>
            </a:r>
            <a:endParaRPr b="1" sz="3000">
              <a:latin typeface="Inconsolata"/>
              <a:ea typeface="Inconsolata"/>
              <a:cs typeface="Inconsolata"/>
              <a:sym typeface="Inconsolata"/>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7" name="Google Shape;407;p5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full analysis and explanation of interpreting R Squared is outside the scope of this course, but check out the resource links for more information on this statistical topic.</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408" name="Google Shape;4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9" name="Google Shape;4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5" name="Google Shape;415;p55"/>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Just keep in mind that R Squared can enhance your understanding of a model, or help you compare models, but it shouldn’t be your sole source of evaluating a model!</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on to our code example!</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416" name="Google Shape;41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7" name="Google Shape;41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6"/>
          <p:cNvSpPr txBox="1"/>
          <p:nvPr>
            <p:ph type="ctrTitle"/>
          </p:nvPr>
        </p:nvSpPr>
        <p:spPr>
          <a:xfrm>
            <a:off x="311700" y="744575"/>
            <a:ext cx="8691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Linear Regression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Custom Code Example</a:t>
            </a:r>
            <a:endParaRPr b="1">
              <a:latin typeface="Montserrat"/>
              <a:ea typeface="Montserrat"/>
              <a:cs typeface="Montserrat"/>
              <a:sym typeface="Montserrat"/>
            </a:endParaRPr>
          </a:p>
        </p:txBody>
      </p:sp>
      <p:sp>
        <p:nvSpPr>
          <p:cNvPr id="423" name="Google Shape;423;p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4" name="Google Shape;424;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5" name="Google Shape;425;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1" name="Google Shape;43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walk through a more realistic example of Linear Regression!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examine some Ecommerce Customer Data for a company's website and mobile app. </a:t>
            </a:r>
            <a:endParaRPr sz="3000">
              <a:latin typeface="Montserrat"/>
              <a:ea typeface="Montserrat"/>
              <a:cs typeface="Montserrat"/>
              <a:sym typeface="Montserrat"/>
            </a:endParaRPr>
          </a:p>
        </p:txBody>
      </p:sp>
      <p:pic>
        <p:nvPicPr>
          <p:cNvPr descr="watermark.jpg" id="432" name="Google Shape;43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3" name="Google Shape;43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9" name="Google Shape;43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main idea will be trying to predict a customer’s total amount expenditure (a continuous money value).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also discuss how to convert realistic data into a format accepted by Spark’s MLlib!</a:t>
            </a:r>
            <a:endParaRPr sz="3000">
              <a:latin typeface="Montserrat"/>
              <a:ea typeface="Montserrat"/>
              <a:cs typeface="Montserrat"/>
              <a:sym typeface="Montserrat"/>
            </a:endParaRPr>
          </a:p>
        </p:txBody>
      </p:sp>
      <p:pic>
        <p:nvPicPr>
          <p:cNvPr descr="watermark.jpg" id="440" name="Google Shape;440;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7" name="Google Shape;447;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relevant notebook is called: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Linear_Regression_Code_Along</a:t>
            </a:r>
            <a:endParaRPr sz="3000">
              <a:latin typeface="Montserrat"/>
              <a:ea typeface="Montserrat"/>
              <a:cs typeface="Montserrat"/>
              <a:sym typeface="Montserrat"/>
            </a:endParaRPr>
          </a:p>
          <a:p>
            <a:pPr indent="-419100" lvl="0" marL="9144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48" name="Google Shape;44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5" name="Google Shape;45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want to see if we can build a regression model that will predict the customer's yearly spend on the company's product.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6" name="Google Shape;45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7" name="Google Shape;45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1"/>
          <p:cNvSpPr txBox="1"/>
          <p:nvPr>
            <p:ph type="ctrTitle"/>
          </p:nvPr>
        </p:nvSpPr>
        <p:spPr>
          <a:xfrm>
            <a:off x="311700" y="1441550"/>
            <a:ext cx="8691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Linear Regression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pic>
        <p:nvPicPr>
          <p:cNvPr descr="watermark.jpg" id="463" name="Google Shape;46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0" name="Google Shape;47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set you loose on your first consulting project!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Hyundai Heavy Industries to help them build a predictive model for some ships. </a:t>
            </a:r>
            <a:endParaRPr sz="3000">
              <a:latin typeface="Montserrat"/>
              <a:ea typeface="Montserrat"/>
              <a:cs typeface="Montserrat"/>
              <a:sym typeface="Montserrat"/>
            </a:endParaRPr>
          </a:p>
        </p:txBody>
      </p:sp>
      <p:pic>
        <p:nvPicPr>
          <p:cNvPr descr="watermark.jpg" id="471" name="Google Shape;47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8" name="Google Shape;478;p63"/>
          <p:cNvSpPr txBox="1"/>
          <p:nvPr>
            <p:ph idx="1" type="body"/>
          </p:nvPr>
        </p:nvSpPr>
        <p:spPr>
          <a:xfrm>
            <a:off x="311700" y="1152475"/>
            <a:ext cx="35895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flown out to their HQ in Ulsan, South Korea!</a:t>
            </a:r>
            <a:endParaRPr sz="3000">
              <a:latin typeface="Montserrat"/>
              <a:ea typeface="Montserrat"/>
              <a:cs typeface="Montserrat"/>
              <a:sym typeface="Montserrat"/>
            </a:endParaRPr>
          </a:p>
        </p:txBody>
      </p:sp>
      <p:pic>
        <p:nvPicPr>
          <p:cNvPr descr="watermark.jpg" id="479" name="Google Shape;47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1" name="Google Shape;481;p63"/>
          <p:cNvPicPr preferRelativeResize="0"/>
          <p:nvPr/>
        </p:nvPicPr>
        <p:blipFill>
          <a:blip r:embed="rId4">
            <a:alphaModFix/>
          </a:blip>
          <a:stretch>
            <a:fillRect/>
          </a:stretch>
        </p:blipFill>
        <p:spPr>
          <a:xfrm>
            <a:off x="3418725" y="1205823"/>
            <a:ext cx="5725275" cy="3213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descr="watermark.jpg" id="131" name="Google Shape;131;p2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32" name="Google Shape;132;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4" name="Google Shape;134;p2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Chapters 2 &amp; 3 of </a:t>
            </a:r>
            <a:endParaRPr sz="3000">
              <a:latin typeface="Roboto"/>
              <a:ea typeface="Roboto"/>
              <a:cs typeface="Roboto"/>
              <a:sym typeface="Roboto"/>
            </a:endParaRPr>
          </a:p>
          <a:p>
            <a:pPr indent="0" lvl="0" marL="0" rtl="0" algn="ctr">
              <a:spcBef>
                <a:spcPts val="0"/>
              </a:spcBef>
              <a:spcAft>
                <a:spcPts val="0"/>
              </a:spcAft>
              <a:buNone/>
            </a:pPr>
            <a:r>
              <a:rPr b="1" lang="en" sz="3000">
                <a:latin typeface="Roboto"/>
                <a:ea typeface="Roboto"/>
                <a:cs typeface="Roboto"/>
                <a:sym typeface="Roboto"/>
              </a:rPr>
              <a:t>Introduction to Statistical Learning</a:t>
            </a:r>
            <a:endParaRPr b="1" sz="3000">
              <a:latin typeface="Roboto"/>
              <a:ea typeface="Roboto"/>
              <a:cs typeface="Roboto"/>
              <a:sym typeface="Roboto"/>
            </a:endParaRPr>
          </a:p>
          <a:p>
            <a:pPr indent="0" lvl="0" marL="0" rtl="0" algn="ctr">
              <a:spcBef>
                <a:spcPts val="0"/>
              </a:spcBef>
              <a:spcAft>
                <a:spcPts val="0"/>
              </a:spcAft>
              <a:buNone/>
            </a:pPr>
            <a:r>
              <a:rPr lang="en" sz="3000">
                <a:latin typeface="Roboto"/>
                <a:ea typeface="Roboto"/>
                <a:cs typeface="Roboto"/>
                <a:sym typeface="Roboto"/>
              </a:rPr>
              <a:t>By Gareth James, et al.</a:t>
            </a:r>
            <a:endParaRPr sz="3000">
              <a:latin typeface="Roboto"/>
              <a:ea typeface="Roboto"/>
              <a:cs typeface="Roboto"/>
              <a:sym typeface="Roboto"/>
            </a:endParaRPr>
          </a:p>
          <a:p>
            <a:pPr indent="0" lvl="0" marL="0" rtl="0" algn="ctr">
              <a:spcBef>
                <a:spcPts val="0"/>
              </a:spcBef>
              <a:spcAft>
                <a:spcPts val="0"/>
              </a:spcAft>
              <a:buNone/>
            </a:pPr>
            <a:r>
              <a:t/>
            </a:r>
            <a:endParaRPr sz="3000">
              <a:latin typeface="Roboto"/>
              <a:ea typeface="Roboto"/>
              <a:cs typeface="Roboto"/>
              <a:sym typeface="Roboto"/>
            </a:endParaRPr>
          </a:p>
        </p:txBody>
      </p:sp>
      <p:sp>
        <p:nvSpPr>
          <p:cNvPr id="135" name="Google Shape;135;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7" name="Google Shape;487;p64"/>
          <p:cNvSpPr txBox="1"/>
          <p:nvPr>
            <p:ph idx="1" type="body"/>
          </p:nvPr>
        </p:nvSpPr>
        <p:spPr>
          <a:xfrm>
            <a:off x="311700" y="1152475"/>
            <a:ext cx="35895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It’s one of the world’s largest manufacturers of large ships, including cruise liners!</a:t>
            </a:r>
            <a:endParaRPr sz="3000">
              <a:latin typeface="Montserrat"/>
              <a:ea typeface="Montserrat"/>
              <a:cs typeface="Montserrat"/>
              <a:sym typeface="Montserrat"/>
            </a:endParaRPr>
          </a:p>
        </p:txBody>
      </p:sp>
      <p:pic>
        <p:nvPicPr>
          <p:cNvPr descr="watermark.jpg" id="488" name="Google Shape;48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9" name="Google Shape;48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0" name="Google Shape;490;p64"/>
          <p:cNvPicPr preferRelativeResize="0"/>
          <p:nvPr/>
        </p:nvPicPr>
        <p:blipFill>
          <a:blip r:embed="rId4">
            <a:alphaModFix/>
          </a:blip>
          <a:stretch>
            <a:fillRect/>
          </a:stretch>
        </p:blipFill>
        <p:spPr>
          <a:xfrm>
            <a:off x="4206000" y="1152463"/>
            <a:ext cx="4937999" cy="323359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6" name="Google Shape;49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They need your</a:t>
            </a:r>
            <a:r>
              <a:rPr lang="en" sz="3000">
                <a:latin typeface="Montserrat"/>
                <a:ea typeface="Montserrat"/>
                <a:cs typeface="Montserrat"/>
                <a:sym typeface="Montserrat"/>
              </a:rPr>
              <a:t> help them give accurate estimates of how many crew members a ship will require.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They are currently selling ships to some new customers and want you to create a model and use it to predict how many crew members the ships will need.</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97" name="Google Shape;49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4" name="Google Shape;504;p6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They provided you data with these features:</a:t>
            </a:r>
            <a:endParaRPr sz="3000">
              <a:latin typeface="Montserrat"/>
              <a:ea typeface="Montserrat"/>
              <a:cs typeface="Montserrat"/>
              <a:sym typeface="Montserrat"/>
            </a:endParaRPr>
          </a:p>
          <a:p>
            <a:pPr indent="0" lvl="0" marL="0" rtl="0" algn="r">
              <a:lnSpc>
                <a:spcPct val="100000"/>
              </a:lnSpc>
              <a:spcBef>
                <a:spcPts val="1600"/>
              </a:spcBef>
              <a:spcAft>
                <a:spcPts val="0"/>
              </a:spcAft>
              <a:buNone/>
            </a:pPr>
            <a:r>
              <a:rPr lang="en" sz="3000">
                <a:latin typeface="Montserrat"/>
                <a:ea typeface="Montserrat"/>
                <a:cs typeface="Montserrat"/>
                <a:sym typeface="Montserrat"/>
              </a:rPr>
              <a:t> </a:t>
            </a:r>
            <a:endParaRPr sz="2000">
              <a:latin typeface="Montserrat"/>
              <a:ea typeface="Montserrat"/>
              <a:cs typeface="Montserrat"/>
              <a:sym typeface="Montserrat"/>
            </a:endParaRPr>
          </a:p>
        </p:txBody>
      </p:sp>
      <p:pic>
        <p:nvPicPr>
          <p:cNvPr descr="watermark.jpg" id="505" name="Google Shape;50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7" name="Google Shape;507;p66"/>
          <p:cNvSpPr txBox="1"/>
          <p:nvPr/>
        </p:nvSpPr>
        <p:spPr>
          <a:xfrm>
            <a:off x="2821550" y="1704225"/>
            <a:ext cx="6806700" cy="2525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Ship Name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Cruise Line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Age (as of 2013)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Tonnage (1000s of tons)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passengers (100s)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Length (100s of feet)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Cabins  (100s)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Passenger Density   </a:t>
            </a:r>
            <a:endParaRPr sz="2400">
              <a:solidFill>
                <a:schemeClr val="dk2"/>
              </a:solidFill>
              <a:latin typeface="Inconsolata"/>
              <a:ea typeface="Inconsolata"/>
              <a:cs typeface="Inconsolata"/>
              <a:sym typeface="Inconsolata"/>
            </a:endParaRPr>
          </a:p>
          <a:p>
            <a:pPr indent="-381000" lvl="0" marL="457200" rtl="0" algn="l">
              <a:spcBef>
                <a:spcPts val="0"/>
              </a:spcBef>
              <a:spcAft>
                <a:spcPts val="0"/>
              </a:spcAft>
              <a:buClr>
                <a:schemeClr val="dk2"/>
              </a:buClr>
              <a:buSzPts val="2400"/>
              <a:buFont typeface="Inconsolata"/>
              <a:buChar char="●"/>
            </a:pPr>
            <a:r>
              <a:rPr lang="en" sz="2400">
                <a:solidFill>
                  <a:schemeClr val="dk2"/>
                </a:solidFill>
                <a:latin typeface="Inconsolata"/>
                <a:ea typeface="Inconsolata"/>
                <a:cs typeface="Inconsolata"/>
                <a:sym typeface="Inconsolata"/>
              </a:rPr>
              <a:t>Crew  (100s)   </a:t>
            </a:r>
            <a:endParaRPr sz="2400">
              <a:solidFill>
                <a:schemeClr val="dk2"/>
              </a:solidFill>
              <a:latin typeface="Inconsolata"/>
              <a:ea typeface="Inconsolata"/>
              <a:cs typeface="Inconsolata"/>
              <a:sym typeface="Inconsolata"/>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2"/>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3" name="Google Shape;513;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Your job is to create a regression model that will help predict how many crew members will be needed for future ships.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other words, use the features you think will be useful to predict the value in the Crew column. </a:t>
            </a:r>
            <a:endParaRPr sz="3000">
              <a:latin typeface="Montserrat"/>
              <a:ea typeface="Montserrat"/>
              <a:cs typeface="Montserrat"/>
              <a:sym typeface="Montserrat"/>
            </a:endParaRPr>
          </a:p>
        </p:txBody>
      </p:sp>
      <p:pic>
        <p:nvPicPr>
          <p:cNvPr descr="watermark.jpg" id="514" name="Google Shape;514;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1" name="Google Shape;521;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client also mentioned that they have found that particular cruise lines will differ in acceptable crew counts, so it is most likely an important feature to include in your analysis!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22" name="Google Shape;52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9" name="Google Shape;52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cruise line value is a string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haven’t covered exactly how to convert strings to numbers with Python and Spark (yet)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Try to see if you can discover how to use </a:t>
            </a:r>
            <a:r>
              <a:rPr b="1" lang="en" sz="3000">
                <a:latin typeface="Montserrat"/>
                <a:ea typeface="Montserrat"/>
                <a:cs typeface="Montserrat"/>
                <a:sym typeface="Montserrat"/>
              </a:rPr>
              <a:t>StringIndexer</a:t>
            </a:r>
            <a:r>
              <a:rPr lang="en" sz="3000">
                <a:latin typeface="Montserrat"/>
                <a:ea typeface="Montserrat"/>
                <a:cs typeface="Montserrat"/>
                <a:sym typeface="Montserrat"/>
              </a:rPr>
              <a:t> from the documentation!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30" name="Google Shape;53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7" name="Google Shape;537;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As in any real world project, there are no “100% correct” answers here.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Just try your best to build the model!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can optionally see if you can figure out </a:t>
            </a:r>
            <a:r>
              <a:rPr b="1" lang="en" sz="3000">
                <a:latin typeface="Montserrat"/>
                <a:ea typeface="Montserrat"/>
                <a:cs typeface="Montserrat"/>
                <a:sym typeface="Montserrat"/>
              </a:rPr>
              <a:t>StringIndexer </a:t>
            </a:r>
            <a:r>
              <a:rPr lang="en" sz="3000">
                <a:latin typeface="Montserrat"/>
                <a:ea typeface="Montserrat"/>
                <a:cs typeface="Montserrat"/>
                <a:sym typeface="Montserrat"/>
              </a:rPr>
              <a:t>on your own (we’ll cover it more formally in future lectures)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38" name="Google Shape;53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5" name="Google Shape;54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is a pretty open consulting project, feel free to either try it on your own, or go straight to the “solutions” to do a code-along!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can be more than one way to create this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46" name="Google Shape;54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3" name="Google Shape;553;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Best of luck with the project, all of the necessary information for the project can be found in the files:</a:t>
            </a:r>
            <a:endParaRPr sz="3000">
              <a:latin typeface="Montserrat"/>
              <a:ea typeface="Montserrat"/>
              <a:cs typeface="Montserrat"/>
              <a:sym typeface="Montserrat"/>
            </a:endParaRPr>
          </a:p>
          <a:p>
            <a:pPr indent="-406400" lvl="0" marL="457200" rtl="0" algn="l">
              <a:spcBef>
                <a:spcPts val="0"/>
              </a:spcBef>
              <a:spcAft>
                <a:spcPts val="0"/>
              </a:spcAft>
              <a:buSzPts val="2800"/>
              <a:buFont typeface="Inconsolata"/>
              <a:buChar char="●"/>
            </a:pPr>
            <a:r>
              <a:rPr lang="en" sz="2800">
                <a:latin typeface="Inconsolata"/>
                <a:ea typeface="Inconsolata"/>
                <a:cs typeface="Inconsolata"/>
                <a:sym typeface="Inconsolata"/>
              </a:rPr>
              <a:t>Linear_Regression_Consulting_Project.ipynb</a:t>
            </a:r>
            <a:endParaRPr sz="2800">
              <a:latin typeface="Inconsolata"/>
              <a:ea typeface="Inconsolata"/>
              <a:cs typeface="Inconsolata"/>
              <a:sym typeface="Inconsolata"/>
            </a:endParaRPr>
          </a:p>
          <a:p>
            <a:pPr indent="-406400" lvl="0" marL="457200" rtl="0" algn="l">
              <a:spcBef>
                <a:spcPts val="0"/>
              </a:spcBef>
              <a:spcAft>
                <a:spcPts val="0"/>
              </a:spcAft>
              <a:buSzPts val="2800"/>
              <a:buFont typeface="Inconsolata"/>
              <a:buChar char="●"/>
            </a:pPr>
            <a:r>
              <a:rPr lang="en" sz="2800">
                <a:latin typeface="Inconsolata"/>
                <a:ea typeface="Inconsolata"/>
                <a:cs typeface="Inconsolata"/>
                <a:sym typeface="Inconsolata"/>
              </a:rPr>
              <a:t>cruise_line_info.csv</a:t>
            </a:r>
            <a:endParaRPr sz="2800">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54" name="Google Shape;55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1" name="Google Shape;561;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ctr">
              <a:spcBef>
                <a:spcPts val="1600"/>
              </a:spcBef>
              <a:spcAft>
                <a:spcPts val="0"/>
              </a:spcAft>
              <a:buNone/>
            </a:pPr>
            <a:r>
              <a:rPr lang="en" sz="4800">
                <a:latin typeface="Montserrat"/>
                <a:ea typeface="Montserrat"/>
                <a:cs typeface="Montserrat"/>
                <a:sym typeface="Montserrat"/>
              </a:rPr>
              <a:t>Best of luck!</a:t>
            </a:r>
            <a:endParaRPr sz="4800">
              <a:latin typeface="Montserrat"/>
              <a:ea typeface="Montserrat"/>
              <a:cs typeface="Montserrat"/>
              <a:sym typeface="Montserrat"/>
            </a:endParaRPr>
          </a:p>
          <a:p>
            <a:pPr indent="0" lvl="0" marL="0" rtl="0" algn="l">
              <a:spcBef>
                <a:spcPts val="1600"/>
              </a:spcBef>
              <a:spcAft>
                <a:spcPts val="1600"/>
              </a:spcAft>
              <a:buNone/>
            </a:pPr>
            <a:r>
              <a:t/>
            </a:r>
            <a:endParaRPr sz="4800">
              <a:latin typeface="Montserrat"/>
              <a:ea typeface="Montserrat"/>
              <a:cs typeface="Montserrat"/>
              <a:sym typeface="Montserrat"/>
            </a:endParaRPr>
          </a:p>
        </p:txBody>
      </p:sp>
      <p:pic>
        <p:nvPicPr>
          <p:cNvPr descr="watermark.jpg" id="562" name="Google Shape;56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watermark.jpg" id="140" name="Google Shape;140;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 name="Google Shape;141;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2" name="Google Shape;14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3" name="Google Shape;143;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44" name="Google Shape;144;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45" name="Google Shape;145;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46" name="Google Shape;146;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47" name="Google Shape;147;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8" name="Google Shape;148;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9" name="Google Shape;149;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History</a:t>
            </a:r>
            <a:endParaRPr sz="3000">
              <a:solidFill>
                <a:srgbClr val="2A3990"/>
              </a:solidFill>
              <a:latin typeface="Roboto"/>
              <a:ea typeface="Roboto"/>
              <a:cs typeface="Roboto"/>
              <a:sym typeface="Roboto"/>
            </a:endParaRPr>
          </a:p>
        </p:txBody>
      </p:sp>
      <p:sp>
        <p:nvSpPr>
          <p:cNvPr id="150" name="Google Shape;150;p29"/>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200">
                <a:solidFill>
                  <a:srgbClr val="313131"/>
                </a:solidFill>
                <a:highlight>
                  <a:srgbClr val="FFFFFF"/>
                </a:highlight>
                <a:latin typeface="Roboto"/>
                <a:ea typeface="Roboto"/>
                <a:cs typeface="Roboto"/>
                <a:sym typeface="Roboto"/>
              </a:rPr>
              <a:t>This all started in the 1800s with a guy named </a:t>
            </a:r>
            <a:r>
              <a:rPr lang="en" sz="2200">
                <a:solidFill>
                  <a:srgbClr val="0B5394"/>
                </a:solidFill>
                <a:highlight>
                  <a:srgbClr val="FFFFFF"/>
                </a:highlight>
                <a:latin typeface="Roboto"/>
                <a:ea typeface="Roboto"/>
                <a:cs typeface="Roboto"/>
                <a:sym typeface="Roboto"/>
              </a:rPr>
              <a:t>Francis Galton</a:t>
            </a:r>
            <a:r>
              <a:rPr lang="en" sz="2200">
                <a:solidFill>
                  <a:srgbClr val="313131"/>
                </a:solidFill>
                <a:highlight>
                  <a:srgbClr val="FFFFFF"/>
                </a:highlight>
                <a:latin typeface="Roboto"/>
                <a:ea typeface="Roboto"/>
                <a:cs typeface="Roboto"/>
                <a:sym typeface="Roboto"/>
              </a:rPr>
              <a:t>. Galton was studying the relationship between parents and their children. In particular, he investigated the relationship between the heights of fathers and their sons.</a:t>
            </a:r>
            <a:endParaRPr sz="2200">
              <a:solidFill>
                <a:srgbClr val="434343"/>
              </a:solidFill>
              <a:latin typeface="Roboto"/>
              <a:ea typeface="Roboto"/>
              <a:cs typeface="Roboto"/>
              <a:sym typeface="Roboto"/>
            </a:endParaRPr>
          </a:p>
        </p:txBody>
      </p:sp>
      <p:pic>
        <p:nvPicPr>
          <p:cNvPr id="151" name="Google Shape;151;p29"/>
          <p:cNvPicPr preferRelativeResize="0"/>
          <p:nvPr/>
        </p:nvPicPr>
        <p:blipFill>
          <a:blip r:embed="rId4">
            <a:alphaModFix/>
          </a:blip>
          <a:stretch>
            <a:fillRect/>
          </a:stretch>
        </p:blipFill>
        <p:spPr>
          <a:xfrm>
            <a:off x="5201079" y="1127075"/>
            <a:ext cx="2611271" cy="3544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4"/>
          <p:cNvSpPr txBox="1"/>
          <p:nvPr>
            <p:ph type="ctrTitle"/>
          </p:nvPr>
        </p:nvSpPr>
        <p:spPr>
          <a:xfrm>
            <a:off x="311700" y="1441550"/>
            <a:ext cx="8691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Linear Regression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 Solution</a:t>
            </a:r>
            <a:endParaRPr b="1">
              <a:latin typeface="Montserrat"/>
              <a:ea typeface="Montserrat"/>
              <a:cs typeface="Montserrat"/>
              <a:sym typeface="Montserrat"/>
            </a:endParaRPr>
          </a:p>
        </p:txBody>
      </p:sp>
      <p:pic>
        <p:nvPicPr>
          <p:cNvPr descr="watermark.jpg" id="569" name="Google Shape;56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watermark.jpg" id="156" name="Google Shape;15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 name="Google Shape;15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58" name="Google Shape;15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9" name="Google Shape;159;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0" name="Google Shape;160;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1" name="Google Shape;161;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2" name="Google Shape;162;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3" name="Google Shape;163;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64" name="Google Shape;164;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65" name="Google Shape;165;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History</a:t>
            </a:r>
            <a:endParaRPr sz="3000">
              <a:solidFill>
                <a:srgbClr val="2A3990"/>
              </a:solidFill>
              <a:latin typeface="Roboto"/>
              <a:ea typeface="Roboto"/>
              <a:cs typeface="Roboto"/>
              <a:sym typeface="Roboto"/>
            </a:endParaRPr>
          </a:p>
        </p:txBody>
      </p:sp>
      <p:sp>
        <p:nvSpPr>
          <p:cNvPr id="166" name="Google Shape;166;p30"/>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13131"/>
                </a:solidFill>
                <a:highlight>
                  <a:schemeClr val="lt1"/>
                </a:highlight>
                <a:latin typeface="Roboto"/>
                <a:ea typeface="Roboto"/>
                <a:cs typeface="Roboto"/>
                <a:sym typeface="Roboto"/>
              </a:rPr>
              <a:t>What he discovered was that a man's son tended to be roughly as tall as his father. </a:t>
            </a:r>
            <a:endParaRPr sz="22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0"/>
              </a:spcAft>
              <a:buNone/>
            </a:pPr>
            <a:r>
              <a:rPr lang="en" sz="2200">
                <a:solidFill>
                  <a:srgbClr val="313131"/>
                </a:solidFill>
                <a:highlight>
                  <a:schemeClr val="lt1"/>
                </a:highlight>
                <a:latin typeface="Roboto"/>
                <a:ea typeface="Roboto"/>
                <a:cs typeface="Roboto"/>
                <a:sym typeface="Roboto"/>
              </a:rPr>
              <a:t>However Galton's breakthrough was that the son's height </a:t>
            </a:r>
            <a:r>
              <a:rPr b="1" lang="en" sz="2200">
                <a:solidFill>
                  <a:srgbClr val="313131"/>
                </a:solidFill>
                <a:highlight>
                  <a:schemeClr val="lt1"/>
                </a:highlight>
                <a:latin typeface="Roboto"/>
                <a:ea typeface="Roboto"/>
                <a:cs typeface="Roboto"/>
                <a:sym typeface="Roboto"/>
              </a:rPr>
              <a:t>tended to be closer to the overall average </a:t>
            </a:r>
            <a:r>
              <a:rPr lang="en" sz="2200">
                <a:solidFill>
                  <a:srgbClr val="313131"/>
                </a:solidFill>
                <a:highlight>
                  <a:schemeClr val="lt1"/>
                </a:highlight>
                <a:latin typeface="Roboto"/>
                <a:ea typeface="Roboto"/>
                <a:cs typeface="Roboto"/>
                <a:sym typeface="Roboto"/>
              </a:rPr>
              <a:t>height of all people.</a:t>
            </a:r>
            <a:endParaRPr sz="22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600"/>
              </a:spcAft>
              <a:buNone/>
            </a:pPr>
            <a:r>
              <a:t/>
            </a:r>
            <a:endParaRPr sz="2200">
              <a:solidFill>
                <a:srgbClr val="313131"/>
              </a:solidFill>
              <a:highlight>
                <a:srgbClr val="FFFFFF"/>
              </a:highlight>
              <a:latin typeface="Roboto"/>
              <a:ea typeface="Roboto"/>
              <a:cs typeface="Roboto"/>
              <a:sym typeface="Roboto"/>
            </a:endParaRPr>
          </a:p>
        </p:txBody>
      </p:sp>
      <p:pic>
        <p:nvPicPr>
          <p:cNvPr id="167" name="Google Shape;167;p30"/>
          <p:cNvPicPr preferRelativeResize="0"/>
          <p:nvPr/>
        </p:nvPicPr>
        <p:blipFill>
          <a:blip r:embed="rId4">
            <a:alphaModFix/>
          </a:blip>
          <a:stretch>
            <a:fillRect/>
          </a:stretch>
        </p:blipFill>
        <p:spPr>
          <a:xfrm>
            <a:off x="5201079" y="1127075"/>
            <a:ext cx="2611271" cy="354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76" name="Google Shape;176;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77" name="Google Shape;177;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78" name="Google Shape;178;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79" name="Google Shape;179;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0" name="Google Shape;180;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1" name="Google Shape;181;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182" name="Google Shape;182;p31"/>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13131"/>
                </a:solidFill>
                <a:highlight>
                  <a:schemeClr val="lt1"/>
                </a:highlight>
              </a:rPr>
              <a:t>Let's take </a:t>
            </a:r>
            <a:r>
              <a:rPr lang="en" sz="2000">
                <a:solidFill>
                  <a:srgbClr val="0B5394"/>
                </a:solidFill>
                <a:highlight>
                  <a:schemeClr val="lt1"/>
                </a:highlight>
              </a:rPr>
              <a:t>Shaquille O'Neal</a:t>
            </a:r>
            <a:r>
              <a:rPr lang="en" sz="2000">
                <a:solidFill>
                  <a:srgbClr val="313131"/>
                </a:solidFill>
                <a:highlight>
                  <a:schemeClr val="lt1"/>
                </a:highlight>
              </a:rPr>
              <a:t> as an example. Shaq is really tall:7ft 1in (2.2 meters). </a:t>
            </a:r>
            <a:endParaRPr sz="2000">
              <a:solidFill>
                <a:srgbClr val="313131"/>
              </a:solidFill>
              <a:highlight>
                <a:schemeClr val="lt1"/>
              </a:highlight>
            </a:endParaRPr>
          </a:p>
          <a:p>
            <a:pPr indent="0" lvl="0" marL="0" rtl="0" algn="l">
              <a:lnSpc>
                <a:spcPct val="115000"/>
              </a:lnSpc>
              <a:spcBef>
                <a:spcPts val="1600"/>
              </a:spcBef>
              <a:spcAft>
                <a:spcPts val="0"/>
              </a:spcAft>
              <a:buNone/>
            </a:pPr>
            <a:r>
              <a:rPr lang="en" sz="2000">
                <a:solidFill>
                  <a:srgbClr val="313131"/>
                </a:solidFill>
                <a:highlight>
                  <a:schemeClr val="lt1"/>
                </a:highlight>
              </a:rPr>
              <a:t>If Shaq has a son, chances are he'll be pretty tall too. However, Shaq is such an anomaly that there is also a very good chance that his son will be </a:t>
            </a:r>
            <a:r>
              <a:rPr b="1" lang="en" sz="2000">
                <a:solidFill>
                  <a:srgbClr val="313131"/>
                </a:solidFill>
                <a:highlight>
                  <a:schemeClr val="lt1"/>
                </a:highlight>
              </a:rPr>
              <a:t>not be as tall as Shaq</a:t>
            </a:r>
            <a:r>
              <a:rPr lang="en" sz="2000">
                <a:solidFill>
                  <a:srgbClr val="313131"/>
                </a:solidFill>
                <a:highlight>
                  <a:schemeClr val="lt1"/>
                </a:highlight>
              </a:rPr>
              <a:t>.</a:t>
            </a:r>
            <a:endParaRPr sz="2000">
              <a:solidFill>
                <a:srgbClr val="434343"/>
              </a:solidFill>
              <a:latin typeface="Roboto"/>
              <a:ea typeface="Roboto"/>
              <a:cs typeface="Roboto"/>
              <a:sym typeface="Roboto"/>
            </a:endParaRPr>
          </a:p>
          <a:p>
            <a:pPr indent="0" lvl="0" marL="0" rtl="0" algn="l">
              <a:lnSpc>
                <a:spcPct val="100000"/>
              </a:lnSpc>
              <a:spcBef>
                <a:spcPts val="1600"/>
              </a:spcBef>
              <a:spcAft>
                <a:spcPts val="1600"/>
              </a:spcAft>
              <a:buNone/>
            </a:pPr>
            <a:r>
              <a:t/>
            </a:r>
            <a:endParaRPr sz="2200">
              <a:solidFill>
                <a:srgbClr val="313131"/>
              </a:solidFill>
              <a:highlight>
                <a:schemeClr val="lt1"/>
              </a:highlight>
              <a:latin typeface="Roboto"/>
              <a:ea typeface="Roboto"/>
              <a:cs typeface="Roboto"/>
              <a:sym typeface="Roboto"/>
            </a:endParaRPr>
          </a:p>
        </p:txBody>
      </p:sp>
      <p:pic>
        <p:nvPicPr>
          <p:cNvPr id="183" name="Google Shape;183;p31"/>
          <p:cNvPicPr preferRelativeResize="0"/>
          <p:nvPr/>
        </p:nvPicPr>
        <p:blipFill>
          <a:blip r:embed="rId4">
            <a:alphaModFix/>
          </a:blip>
          <a:stretch>
            <a:fillRect/>
          </a:stretch>
        </p:blipFill>
        <p:spPr>
          <a:xfrm>
            <a:off x="5383250" y="605476"/>
            <a:ext cx="2720874" cy="419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descr="watermark.jpg" id="188" name="Google Shape;18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 name="Google Shape;18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0" name="Google Shape;19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1" name="Google Shape;19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192" name="Google Shape;192;p32"/>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313131"/>
                </a:solidFill>
                <a:highlight>
                  <a:schemeClr val="lt1"/>
                </a:highlight>
                <a:latin typeface="Roboto"/>
                <a:ea typeface="Roboto"/>
                <a:cs typeface="Roboto"/>
                <a:sym typeface="Roboto"/>
              </a:rPr>
              <a:t>Turns out this is the case: Shaq's son is pretty tall (6 ft 7 in), but not nearly as tall as his dad.</a:t>
            </a:r>
            <a:endParaRPr sz="22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0"/>
              </a:spcAft>
              <a:buNone/>
            </a:pPr>
            <a:r>
              <a:rPr lang="en" sz="2200">
                <a:solidFill>
                  <a:srgbClr val="313131"/>
                </a:solidFill>
                <a:highlight>
                  <a:schemeClr val="lt1"/>
                </a:highlight>
                <a:latin typeface="Roboto"/>
                <a:ea typeface="Roboto"/>
                <a:cs typeface="Roboto"/>
                <a:sym typeface="Roboto"/>
              </a:rPr>
              <a:t>Galton called this phenomenon </a:t>
            </a:r>
            <a:r>
              <a:rPr b="1" lang="en" sz="2200">
                <a:solidFill>
                  <a:srgbClr val="313131"/>
                </a:solidFill>
                <a:highlight>
                  <a:schemeClr val="lt1"/>
                </a:highlight>
                <a:latin typeface="Roboto"/>
                <a:ea typeface="Roboto"/>
                <a:cs typeface="Roboto"/>
                <a:sym typeface="Roboto"/>
              </a:rPr>
              <a:t>regression</a:t>
            </a:r>
            <a:r>
              <a:rPr lang="en" sz="2200">
                <a:solidFill>
                  <a:srgbClr val="313131"/>
                </a:solidFill>
                <a:highlight>
                  <a:schemeClr val="lt1"/>
                </a:highlight>
                <a:latin typeface="Roboto"/>
                <a:ea typeface="Roboto"/>
                <a:cs typeface="Roboto"/>
                <a:sym typeface="Roboto"/>
              </a:rPr>
              <a:t>, as in "A father's son's height tends to regress (or drift towards) the mean (average) height."</a:t>
            </a:r>
            <a:endParaRPr sz="22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600"/>
              </a:spcAft>
              <a:buNone/>
            </a:pPr>
            <a:r>
              <a:t/>
            </a:r>
            <a:endParaRPr sz="2200">
              <a:solidFill>
                <a:srgbClr val="313131"/>
              </a:solidFill>
              <a:highlight>
                <a:schemeClr val="lt1"/>
              </a:highlight>
              <a:latin typeface="Roboto"/>
              <a:ea typeface="Roboto"/>
              <a:cs typeface="Roboto"/>
              <a:sym typeface="Roboto"/>
            </a:endParaRPr>
          </a:p>
        </p:txBody>
      </p:sp>
      <p:pic>
        <p:nvPicPr>
          <p:cNvPr id="193" name="Google Shape;193;p32"/>
          <p:cNvPicPr preferRelativeResize="0"/>
          <p:nvPr/>
        </p:nvPicPr>
        <p:blipFill>
          <a:blip r:embed="rId4">
            <a:alphaModFix/>
          </a:blip>
          <a:stretch>
            <a:fillRect/>
          </a:stretch>
        </p:blipFill>
        <p:spPr>
          <a:xfrm>
            <a:off x="5383250" y="605476"/>
            <a:ext cx="2720874" cy="4195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watermark.jpg" id="198" name="Google Shape;19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 name="Google Shape;19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0" name="Google Shape;20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1" name="Google Shape;201;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Example</a:t>
            </a:r>
            <a:endParaRPr sz="3000">
              <a:solidFill>
                <a:srgbClr val="2A3990"/>
              </a:solidFill>
              <a:latin typeface="Roboto"/>
              <a:ea typeface="Roboto"/>
              <a:cs typeface="Roboto"/>
              <a:sym typeface="Roboto"/>
            </a:endParaRPr>
          </a:p>
        </p:txBody>
      </p:sp>
      <p:sp>
        <p:nvSpPr>
          <p:cNvPr id="202" name="Google Shape;202;p33"/>
          <p:cNvSpPr txBox="1"/>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rPr>
              <a:t>Let's take the simplest possible example: calculating a regression with only 2 data points.</a:t>
            </a:r>
            <a:endParaRPr sz="2400">
              <a:solidFill>
                <a:srgbClr val="434343"/>
              </a:solidFill>
              <a:latin typeface="Roboto"/>
              <a:ea typeface="Roboto"/>
              <a:cs typeface="Roboto"/>
              <a:sym typeface="Roboto"/>
            </a:endParaRPr>
          </a:p>
          <a:p>
            <a:pPr indent="0" lvl="0" marL="0" rtl="0" algn="l">
              <a:lnSpc>
                <a:spcPct val="100000"/>
              </a:lnSpc>
              <a:spcBef>
                <a:spcPts val="1600"/>
              </a:spcBef>
              <a:spcAft>
                <a:spcPts val="1600"/>
              </a:spcAft>
              <a:buNone/>
            </a:pPr>
            <a:r>
              <a:t/>
            </a:r>
            <a:endParaRPr sz="2200">
              <a:solidFill>
                <a:srgbClr val="313131"/>
              </a:solidFill>
              <a:highlight>
                <a:schemeClr val="lt1"/>
              </a:highlight>
              <a:latin typeface="Roboto"/>
              <a:ea typeface="Roboto"/>
              <a:cs typeface="Roboto"/>
              <a:sym typeface="Roboto"/>
            </a:endParaRPr>
          </a:p>
        </p:txBody>
      </p:sp>
      <p:pic>
        <p:nvPicPr>
          <p:cNvPr id="203" name="Google Shape;203;p33"/>
          <p:cNvPicPr preferRelativeResize="0"/>
          <p:nvPr/>
        </p:nvPicPr>
        <p:blipFill>
          <a:blip r:embed="rId4">
            <a:alphaModFix/>
          </a:blip>
          <a:stretch>
            <a:fillRect/>
          </a:stretch>
        </p:blipFill>
        <p:spPr>
          <a:xfrm>
            <a:off x="4209427" y="1229975"/>
            <a:ext cx="4755977" cy="3458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