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90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24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5" r:id="rId60"/>
    <p:sldId id="257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61" r:id="rId95"/>
    <p:sldId id="362" r:id="rId96"/>
    <p:sldId id="363" r:id="rId97"/>
    <p:sldId id="360" r:id="rId98"/>
    <p:sldId id="364" r:id="rId99"/>
    <p:sldId id="359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706" autoAdjust="0"/>
  </p:normalViewPr>
  <p:slideViewPr>
    <p:cSldViewPr snapToGrid="0">
      <p:cViewPr varScale="1">
        <p:scale>
          <a:sx n="48" d="100"/>
          <a:sy n="48" d="100"/>
        </p:scale>
        <p:origin x="82" y="8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2/10/2021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1: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7300" dirty="0">
                <a:latin typeface="Calibri" panose="020F0502020204030204" pitchFamily="34" charset="0"/>
                <a:cs typeface="Calibri" panose="020F0502020204030204" pitchFamily="34" charset="0"/>
              </a:rPr>
              <a:t>Computer Networks and the Internet</a:t>
            </a:r>
            <a:endParaRPr lang="en-US" sz="7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11FC4-9392-4878-A57D-6A5E3A361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B05D-E3FC-4027-99E4-EC1E587A0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Network Edge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75B723-745E-4784-8207-5FDB6F51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0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C3B5-0237-4EBF-80F4-3FD2E9F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5607"/>
            <a:ext cx="9601200" cy="1142385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Network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B01A-9C93-4AB0-BBFA-F8AF9B77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End systems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computers and other devices connected to the Internet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End systems include: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desktop computers (e.g., desktop PCs, Macs, and Linux boxes),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servers (e.g., Web and e-mail servers), and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mobile computers (e.g., laptops, smartphones, and tablets).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divided into two categories: 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desktop and mobile PCs, smartphones, etc.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more powerful machines that store and distribute Web pages, stream video, relay e-mail, etc.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5447EF-148B-450A-9B28-158DE944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3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DDFB-B827-4952-8C12-9387B1E0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End-system interaction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356A5-774F-48D0-8EDC-8404E36D5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692" y="1646237"/>
            <a:ext cx="3897296" cy="4452721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2E97E82-D74F-48B3-9F15-D844535B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99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058D-599B-4E1F-88AA-1E6986E6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Network Edge : Access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1C7B-8682-4D46-B297-F9E8BCE9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Access network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network that physically connects an end system to the first router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First router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also known as the “edge router”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C2751D-6283-46EC-8820-69EF1EAF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449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184-DAEE-4123-9B6C-D96C956B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Access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1C43B-809B-4EDF-BEE0-549E7BCF0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1646238"/>
            <a:ext cx="3829050" cy="4487862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B2F4F50-DF79-4247-BA28-F2AFB256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89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460B-96E0-47FB-9F94-9F79F717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 Access: DSL, Cable, FTTH, Dial-Up, and Satellite links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99C7-47EF-49D9-B078-6302BA3A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most prevalent types of broadband residential access are: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Digital Subscriber Line (DSL) and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Cable</a:t>
            </a:r>
          </a:p>
          <a:p>
            <a:pPr marL="27432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Digital Subscriber Line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residential telephone line carries both data and traditional telephone signals which are encoded at different frequencies: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high-speed downstream channel, in the 50 kHz to 1 MHz band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medium-speed upstream channel, in the 4 kHz to 50 kHz band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ordinary two-way telephone channel, in the 0 to 4 kHz band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25286D-A753-4F8A-83C7-D80BDA8B5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84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CC69-D0C8-466A-8DED-8F7EC7E3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 Access: DSL, Cable, FTTH, Dial-Up, and Satellite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7C44-C4F4-4EEA-8407-3CBBFB78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Splitter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separates the data and telephone signals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DSLAM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separates the data and phone signals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00E23-4EBA-4EE6-A263-4247C377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028951"/>
            <a:ext cx="6248400" cy="276224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F37D922-EED9-42D9-81D4-B491DAA8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028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ECE8-DAFE-40F1-B0A0-B2685EB2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 Access: DSL, Cable, FTTH, Dial-Up, and Satellite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9488-2D0C-4B9B-A20D-9D26F93D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Cable Internet access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makes use of the cable television company’s existing cable television infrastructure.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Fiber optics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 the cable head end to neighborhood-level junctions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Coaxial cable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then used to reach individual houses and apartments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neighborhood junction typically supports 500 to 5,000 homes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213C3B-601D-4D71-B345-A32225B4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421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A8CF-98D0-4DB3-905A-0DC71B4A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 Access: DSL, Cable, FTTH, Dial-Up, and Satellite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B24-E6A7-4169-A84F-48F0AB43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Cable modem termination system (CMTS):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turning the analog signal sent from the cable modems in many downstream homes back into digital format.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3F94A-841F-4429-BF66-D7FCFD80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3078163"/>
            <a:ext cx="6272213" cy="2713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BCC15-2B9C-4B83-B47E-362362E884B7}"/>
              </a:ext>
            </a:extLst>
          </p:cNvPr>
          <p:cNvSpPr txBox="1"/>
          <p:nvPr/>
        </p:nvSpPr>
        <p:spPr>
          <a:xfrm>
            <a:off x="3868813" y="5791200"/>
            <a:ext cx="47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hybrid fiber-coaxial access network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39B805-D938-4DE3-8C55-49F6E8A0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476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CAC4-813B-4327-8E1E-8213F625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 Access: DSL, Cable, FTTH, Dial-Up, and Satellite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9759-7FF4-4CA8-8062-07AB399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FTTH(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fiber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to the home):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up-and-coming technology that promises even higher speeds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Concept is 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an optical fiber path from the CO directly to the home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99519-0876-44EF-A997-11F1EB21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3260832"/>
            <a:ext cx="5534025" cy="246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078FF-CF43-44FD-B311-4EF398F8EF3E}"/>
              </a:ext>
            </a:extLst>
          </p:cNvPr>
          <p:cNvSpPr txBox="1"/>
          <p:nvPr/>
        </p:nvSpPr>
        <p:spPr>
          <a:xfrm>
            <a:off x="5019675" y="5756831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FTTH Internet Access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15E202-1759-49AA-BF12-B82CF07FB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0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DA9E-458F-4DDC-A077-03E1ABF5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8EA5-BD60-4508-A5D5-925386EB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7337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What is the Internet?</a:t>
            </a:r>
          </a:p>
          <a:p>
            <a:r>
              <a:rPr lang="en-US" alt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Network Edge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end systems, access networks, links</a:t>
            </a:r>
          </a:p>
          <a:p>
            <a:r>
              <a:rPr lang="en-US" alt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Network Core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packet switching, circuit switching, network structure</a:t>
            </a:r>
          </a:p>
          <a:p>
            <a:r>
              <a:rPr lang="en-US" alt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Delay, loss, throughput in networks</a:t>
            </a:r>
          </a:p>
          <a:p>
            <a:r>
              <a:rPr lang="en-US" alt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r>
              <a:rPr lang="en-US" alt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Networks under attack: security</a:t>
            </a:r>
          </a:p>
          <a:p>
            <a:r>
              <a:rPr lang="en-US" alt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History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7A2D85-8948-48DB-846A-E336CFC9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9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2E22-8E20-46F7-B52A-E41F201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 Access: DSL, Cable, FTTH, Dial-Up, and Satellite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AEFC-E533-4E24-958E-2D687823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Each home has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optical network terminator (ONT)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ONT is connected by dedicated optical fiber to a neighborhood splitter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splitter combines several homes onto a single, shared optical fiber, which connects to an optical line terminator (OLT)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OLT, providing conversion between optical and electrical signals, connects to the Internet via a telco router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home,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users connect a home router to the ONT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access the Internet via this home router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83428E-8998-4D3C-9732-07887EA7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0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62B2-1AF2-433D-9188-B67FDAD4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Home Access: DSL, Cable, FTTH, Dial-Up, and Satellite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56FE-8EC3-4C43-8BB4-2B8B0E90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locations where DSL, cable, and FTTH are not available 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satellite link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used to connect a residence to the Internet at speeds of more than 1 Mbps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StarBand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HughesNet are two such satellite access providers.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Dial-up access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traditional phone lines is based on the same model as DSL—a home modem connects over a phone line to a modem in the ISP.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Compared to other broadband access networks, dial-up access is extremely slow at 56 kbps.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5BC48F-6F29-4D94-8198-A5F85F864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4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153F-4938-47CC-B6B6-6CADB376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5607"/>
            <a:ext cx="9601200" cy="114238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in the Enterprise (and the Home): Ethernet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7EFC-06F4-4E1C-AA16-46A1D3FA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corporate and university campuses, a LAN is used to connect an end system to the edge router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Ethernet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by far the most prevalent access technology in corporate, university, and home networks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Ethernet users 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twisted-pair copper wire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connect to 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Ethernet switch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Ethernet access,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 have 100 Mbps access to the Ethernet switch, whereas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servers may have 1 Gbps or even 10 Gbps access.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DAB7BA6-E0E0-4F8F-9BEC-31E6CEDF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29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F597-0C66-4088-92AB-6DEDB8EA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in the Enterprise (and the Home): Ethernet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8C03-DA2A-4C4D-8911-4889ED29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81D81-56A9-445B-9093-0BFEF52F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01" y="2299872"/>
            <a:ext cx="5105400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FFFAC-73B2-4613-9D70-2F7B39822D6E}"/>
              </a:ext>
            </a:extLst>
          </p:cNvPr>
          <p:cNvSpPr txBox="1"/>
          <p:nvPr/>
        </p:nvSpPr>
        <p:spPr>
          <a:xfrm>
            <a:off x="4515775" y="4947822"/>
            <a:ext cx="31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Ethernet Internet access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AC0B712-BCA4-46E6-B7A0-4E33F3BA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9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8F42-F314-48AA-AB74-682780F7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in the Enterprise (and the Home): Ethernet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7A7-382F-4694-82C6-1E2713DC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 wireless LAN setting: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wireless users transmit/receive packets to/from an access point that is connected into the enterprise’s network which in turn is connected to the wired Internet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1B26C-9566-4259-BEAD-D664DD85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3096272"/>
            <a:ext cx="5753100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250FF3-78D9-4F84-A8B8-77FA77F774E8}"/>
              </a:ext>
            </a:extLst>
          </p:cNvPr>
          <p:cNvSpPr txBox="1"/>
          <p:nvPr/>
        </p:nvSpPr>
        <p:spPr>
          <a:xfrm>
            <a:off x="5189368" y="5458472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 typical home network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0649EC-267C-449F-9F82-FC397B48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063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F55F-53F4-40D8-857C-C5CF2456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Wide-Area Wireless Access: 3G and LTE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1FD8-4363-420F-AA20-47A26A0F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Telecommunications companies have made enormous investments in third-generation (3G) wireless, which provides wide-area wireless Internet access at speeds in excess of 1 Mbps.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 higher-speed wide-area access technologies—a fourth-generation (4G) of wide-area wireless networks—are already being deployed.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LTE (Long-Term Evolution) has its roots in 3G technology and can potentially achieve rates in excess of 10 Mbps.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DA6E73-B29C-4870-B6A0-EEE341E2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17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Media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E2D3DF6-4A1D-4204-B0DC-47EA4FD11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119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B544-0598-4855-9BDB-FDEBAD27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Physical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9E84-865E-46EE-B3BC-E3F01CCF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Physical medium can take many shapes and forms and does not have to be of the same type for each transmitter-receiver pair along the path.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Physical media fall into two categories: 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Guided media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the waves are guided along a solid medium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Unguided media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the waves propagate in the atmosphere and in outer space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Examples of physical media include: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twisted-pair copper wire,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coaxial cable,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multimode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fiber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-optic cable,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terrestrial radio spectrum, and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satellite radio spectrum.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E8606D-03CC-445C-BEBE-0CA13521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7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E1E0-1DF1-4293-981F-AF8041A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Twisted-Pair Copper Wire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7109-8461-4A6B-A054-924F3FF1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Least expensive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commonly used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Used by telephone networks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Twisted pair consists 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insulated copper wires,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about 1 mm thick,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arranged in a regular spiral pattern.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wires are twisted together to reduce the electrical interference from similar pairs close by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4638C9-5CE3-4C7C-A049-7407C6E5C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92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EA60-0277-47DB-973B-04C5F61F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Twisted-Pair Copper Wire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43E1-FFA6-4E73-B410-819F22F7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Two Types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UTP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Commonly used for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networks within a building, for LANs.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rates for LANs using twisted pair today range from 10 Mbps to 10 Gbps.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Twisted pair cables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incorporate 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shielding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prevent electromagnetic interference.</a:t>
            </a:r>
          </a:p>
          <a:p>
            <a:pPr lvl="1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F7548B-8556-4672-8EB3-46C2B085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79423-7F6D-40F7-B659-BEB33229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397" y="2854980"/>
            <a:ext cx="1584203" cy="877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76AB3-F6E3-4275-81EE-A0AEAFCB2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396" y="4849597"/>
            <a:ext cx="1584203" cy="9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EBFE-85DC-489F-997E-9E05CEB2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s the Internet: 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“N</a:t>
            </a: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uts and Bolts</a:t>
            </a:r>
            <a:r>
              <a:rPr lang="ja-JP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02EA-93A5-4CE5-B4A7-E7C6C449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The Internet is a computer network that interconnects hundreds of millions of computing devices throughout the world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Hosts or End systems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Systems that are connected to Internet</a:t>
            </a:r>
          </a:p>
          <a:p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Communication links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oaxial cable, Copper wire, Optical fiber, and Radio spectrum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Transmission rate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measured in bits/second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Packet switches types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Routers and Link-layer switches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Routers : Used in network core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Link layer switches : Used in access networks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350CDB-D126-45DF-9641-4D9959300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8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3EB0-6401-48B1-A3B3-3519FA35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Comparison Chart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3ED675-DB2D-43B3-ADD7-27A21FBCCE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70159" y="1646238"/>
          <a:ext cx="3950562" cy="4514865"/>
        </p:xfrm>
        <a:graphic>
          <a:graphicData uri="http://schemas.openxmlformats.org/drawingml/2006/table">
            <a:tbl>
              <a:tblPr/>
              <a:tblGrid>
                <a:gridCol w="1316854">
                  <a:extLst>
                    <a:ext uri="{9D8B030D-6E8A-4147-A177-3AD203B41FA5}">
                      <a16:colId xmlns:a16="http://schemas.microsoft.com/office/drawing/2014/main" val="667243835"/>
                    </a:ext>
                  </a:extLst>
                </a:gridCol>
                <a:gridCol w="1316854">
                  <a:extLst>
                    <a:ext uri="{9D8B030D-6E8A-4147-A177-3AD203B41FA5}">
                      <a16:colId xmlns:a16="http://schemas.microsoft.com/office/drawing/2014/main" val="4143386168"/>
                    </a:ext>
                  </a:extLst>
                </a:gridCol>
                <a:gridCol w="1316854">
                  <a:extLst>
                    <a:ext uri="{9D8B030D-6E8A-4147-A177-3AD203B41FA5}">
                      <a16:colId xmlns:a16="http://schemas.microsoft.com/office/drawing/2014/main" val="999400175"/>
                    </a:ext>
                  </a:extLst>
                </a:gridCol>
              </a:tblGrid>
              <a:tr h="4998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cap="all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BASIS FOR COMPARISON</a:t>
                      </a:r>
                    </a:p>
                  </a:txBody>
                  <a:tcPr marL="27214" marR="27214" marT="27214" marB="27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cap="all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UTP</a:t>
                      </a:r>
                    </a:p>
                  </a:txBody>
                  <a:tcPr marL="27214" marR="27214" marT="27214" marB="27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cap="all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STP</a:t>
                      </a:r>
                    </a:p>
                  </a:txBody>
                  <a:tcPr marL="27214" marR="27214" marT="27214" marB="27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916634"/>
                  </a:ext>
                </a:extLst>
              </a:tr>
              <a:tr h="108034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UTP (Unshielded twisted pair) is a cable with wires that are twisted together.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STP (Shielded twisted pair) is a twisted pair cable enclosed in foil or mesh shield.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11335"/>
                  </a:ext>
                </a:extLst>
              </a:tr>
              <a:tr h="64498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Noise and crosstalk generation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comparatively.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susceptible to noise and crosstalk.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19745"/>
                  </a:ext>
                </a:extLst>
              </a:tr>
              <a:tr h="35473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Grounding cable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required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Necessarily required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33554"/>
                  </a:ext>
                </a:extLst>
              </a:tr>
              <a:tr h="93522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Ease of handling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Easily installed as cables are smaller, lighter, and flexible.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Installation of cables is difficult comparatively.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57841"/>
                  </a:ext>
                </a:extLst>
              </a:tr>
              <a:tr h="64498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b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0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Cheaper and does not require much maintenance.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Moderately expensive.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069483"/>
                  </a:ext>
                </a:extLst>
              </a:tr>
              <a:tr h="35473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Rates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 comparatively.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high data rates</a:t>
                      </a:r>
                    </a:p>
                  </a:txBody>
                  <a:tcPr marL="27214" marR="27214" marT="27214" marB="2721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65418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731EC247-F56F-4669-986A-19B24DE0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50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6153-196C-4550-AEC0-FE496484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Coaxial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409B-426B-423D-B392-A4DF86D6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Coaxial cable consists of two copper conductors, but the two conductors are concentric rather than parallel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High data transmission rates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 in cable television systems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Coaxial cable can be used as a guided shared medium.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4302F52-C17F-4197-B5B5-64F0C6EC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D1D0B-6A02-4215-9657-EC59BBC3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91" y="4296791"/>
            <a:ext cx="2647395" cy="16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EA4F-ECFF-47B5-A48E-3AB9240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Fiber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F812-CEBE-427B-B94E-F2803DEE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optical fiber is a thin, flexible medium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Conducts pulses of light, with each pulse representing a bit.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single optical fiber can support tremendous bit rates, up to tens or even hundreds of gigabits per second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are immune to electromagnetic interference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Have very low signal attenuation up to 100 kilometers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Optical Carrier (OC) standard link speeds range from 51.8 Mbps to 39.8 Gbps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Standards in use today include OC-1, OC-3, OC-12, OC-24, OC-48, OC-96, OC-192, OC-768.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78B3BB-9CBB-4057-A1E1-CC13F564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20E41-6A31-4B2B-81B7-FD173CB8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672" y="3320248"/>
            <a:ext cx="1301270" cy="20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0063-918E-455B-9E06-4C403306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Comparision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530A-DC1B-4520-84AB-36D7ED77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transmitting electronic signals, attenuation is the </a:t>
            </a:r>
            <a:r>
              <a:rPr lang="en-US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loss of signal strength</a:t>
            </a:r>
            <a:r>
              <a:rPr lang="en-US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as measured in decibels (dB).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5F9514-C1E1-483E-919D-67D5F4FB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996001-F81A-47A6-8653-82C66C286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073" y="2680240"/>
            <a:ext cx="4863853" cy="34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8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8DA6-782B-4B1E-8F64-706C1570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Terrestrial Radio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37D5-4297-437C-BDF4-F20B2BBD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channels carry signals in the electromagnetic spectrum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require no physical wire to be installed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connectivity to a mobile user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Characteristics of a radio channel depend significantly on the propagation environment and the distance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D7AB16-7F99-4CD9-B32A-263BAF8A8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B1199ED-90FF-4479-8754-14A4EEA3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4092606"/>
            <a:ext cx="6374167" cy="203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B746-A667-4BF9-9BC9-E057BD74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Terrestrial Radio Channels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A14B-85D3-4F88-A680-F676562F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Terrestrial radio channels can be broadly classified into three groups 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those that operate over very short distance (e.g., with one or two meters)</a:t>
            </a:r>
          </a:p>
          <a:p>
            <a:pPr lvl="2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wireless headsets, keyboards,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those that operate in local areas, typically spanning from ten to a few hundred meters</a:t>
            </a:r>
          </a:p>
          <a:p>
            <a:pPr lvl="2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wireless LAN technologies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those that operate in the wide area, spanning tens of kilometers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cellular access technologies use wide-area radio channels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0ABA31-CA66-4AC0-B74E-2ECDB11E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36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04CA-D3D8-4EE6-8F2C-EF196362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Satellite Radio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D95-0C12-46A0-BBEB-BC5ACD22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communication satellite links two or more Earth-based microwave transmitter/ receivers, known as ground stations.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satellite receives transmissions on one frequency band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Regenerates the signal using a repeater and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Transmits the signal on another frequency.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types of satellites are used in communications: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Geostationary satellites and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Low-earth orbiting (LEO) satellites.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EE1DA-E4DA-46B8-B6E8-63A63B3B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5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DDE9-8722-4629-B000-6AF30F10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Satellite Radio Channels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344B-919A-464E-BF41-5F72C927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552460" cy="380999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Geostationary satellites permanently remain above the same spot on Earth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LEO satellites are placed much closer to Earth and do not remain permanently above one spot on Earth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They rotate around Earth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91B76D-FF0A-44DB-90B1-2162237F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Outereeconomy Asteroid">
            <a:extLst>
              <a:ext uri="{FF2B5EF4-FFF2-40B4-BE49-F238E27FC236}">
                <a16:creationId xmlns:a16="http://schemas.microsoft.com/office/drawing/2014/main" id="{C2F146A7-78BD-498B-9E9F-8951DBEE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33" y="2270048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5235-0EAD-4CFD-B42E-427B0A16F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Network Core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6D6207-1538-40B3-8B86-234C39A3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35512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13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61A0-A881-405F-BFA9-1EAC939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PACKET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8868-861B-41BA-B9E8-5A25FCB9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 network application, end systems exchange messages with each other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Messages may perform a control function or can contain data, such as an email message, a JPEG image, or an MP3 audio file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source breaks long messages into smaller chunks of data known as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packets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packet travels through communication links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packet switches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Packets are transmitted at a rate equal to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full transmission rate of the link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time to transmit the packet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L/R seconds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298AAD-3906-4F8D-AAA4-26B9CBE79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99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A482-D325-4B75-9258-29A800E6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controls the sending and receiving of information within the Internet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Most important protocols in the Internet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Transmission Control Protocol (TCP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Internet Protocol (IP)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Internet standards are developed by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Internet Engineering Task Force (IETF)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IETF standards documents are called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requests for comments (RFCs)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currently more than 6,000 RFCs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EF01E8-D52D-4A29-A3C5-F04DEA724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BDD6-EA7F-4A83-89CA-67852AC3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Packet-Switching: Store-and-Forward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6586-9435-4C88-8FEF-9BECCB8C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switches use store-and-forward transmission at the inputs to the links</a:t>
            </a:r>
          </a:p>
          <a:p>
            <a:r>
              <a:rPr lang="en-US" dirty="0"/>
              <a:t>Packet switch must receive the entire packet before it can transmit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5A762E-B33F-4CA7-9789-A494783E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3B9E1-6C3D-4D4A-AD38-C184A9A9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7" y="3530954"/>
            <a:ext cx="46958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2185-87B8-4FEA-BC09-2B73450A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Packet-Switching: Store-and-Forward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8192-E1FD-41E8-A70E-03A7960D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SzPct val="75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takes L/R seconds to transmit (push out) L-bit packet into link at R bps</a:t>
            </a:r>
          </a:p>
          <a:p>
            <a:pPr eaLnBrk="1" hangingPunct="1">
              <a:buSzPct val="75000"/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store and forward: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entire packet must  arrive at router before it can be transmitted on next link</a:t>
            </a:r>
          </a:p>
          <a:p>
            <a:pPr eaLnBrk="1" hangingPunct="1">
              <a:buSzPct val="75000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end-end delay = N*L/R (assuming zero propagation delay)</a:t>
            </a:r>
          </a:p>
          <a:p>
            <a:pPr eaLnBrk="1" hangingPunct="1">
              <a:buSzPct val="75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routers need to receive, store, and process the entire packet before forwarding.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one-hop numerical example:</a:t>
            </a:r>
          </a:p>
          <a:p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7.5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Mbits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1.5 Mbps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one-hop transmission delay = 5 sec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68F45C-6AE6-46C7-A6BB-E8651B116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05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A51C-A97E-4814-A9A2-EF24B184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Packet Switching: queueing delay, loss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B66C-F232-4D14-AFEF-C6F3696C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packet switch has multiple links attached to it</a:t>
            </a:r>
          </a:p>
          <a:p>
            <a:r>
              <a:rPr lang="en-US" dirty="0"/>
              <a:t>For each attached link, the packet switch has an </a:t>
            </a:r>
            <a:r>
              <a:rPr lang="en-US" b="1" dirty="0"/>
              <a:t>output buffer/output queue</a:t>
            </a:r>
          </a:p>
          <a:p>
            <a:r>
              <a:rPr lang="en-IN" b="1" dirty="0"/>
              <a:t>Output buffer : </a:t>
            </a:r>
            <a:r>
              <a:rPr lang="en-US" dirty="0"/>
              <a:t>stores packets that the router is about to send into that link</a:t>
            </a:r>
          </a:p>
          <a:p>
            <a:r>
              <a:rPr lang="en-US" b="1" dirty="0"/>
              <a:t>Output buffer queuing delays : </a:t>
            </a:r>
            <a:r>
              <a:rPr lang="en-US" dirty="0"/>
              <a:t>an arriving packet needs to be transmitted onto a link but finds the link busy, the arriving packet must wait in the output buffer</a:t>
            </a:r>
          </a:p>
          <a:p>
            <a:r>
              <a:rPr lang="en-US" dirty="0"/>
              <a:t>Delays are variable and depend on the level of congestion in the network</a:t>
            </a:r>
          </a:p>
          <a:p>
            <a:r>
              <a:rPr lang="en-US" b="1" dirty="0"/>
              <a:t>Packet loss</a:t>
            </a:r>
            <a:r>
              <a:rPr lang="en-US" dirty="0"/>
              <a:t> — either the arriving packet or one of the already-queued packets will be dropped</a:t>
            </a:r>
            <a:endParaRPr lang="en-IN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C8F6CF-5F28-4FB5-BFD4-7C24682D8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75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47E0-D2C9-4A28-838D-0922188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Packet switching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46EA7C-9D95-46D1-9A2E-96DCCFB4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FD366-39E4-4B67-8BE8-39E598F9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985" y="2130038"/>
            <a:ext cx="6165433" cy="37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0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1DE4-01F6-45DF-98FC-F9710D7E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Forwarding Tables and Routing Protocols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1FBE-38AF-4EB1-8F81-0BCDD5EA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Internet, every end system has an address called an </a:t>
            </a:r>
            <a:r>
              <a:rPr lang="en-US" b="1" dirty="0"/>
              <a:t>IP address</a:t>
            </a:r>
          </a:p>
          <a:p>
            <a:r>
              <a:rPr lang="en-US" dirty="0"/>
              <a:t>Each router has a forwarding table </a:t>
            </a:r>
          </a:p>
          <a:p>
            <a:r>
              <a:rPr lang="en-US" b="1" dirty="0"/>
              <a:t>Forwarding table : </a:t>
            </a:r>
            <a:r>
              <a:rPr lang="en-US" dirty="0"/>
              <a:t>maps destination addresses to that router’s outbound links</a:t>
            </a:r>
          </a:p>
          <a:p>
            <a:r>
              <a:rPr lang="en-US" dirty="0"/>
              <a:t>Internet has a few special routing protocols that are used to automatically set the forwarding tables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BDBC6A-7902-49CB-A083-0B00157E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64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1FF-5DD5-4FD3-AFBF-FDEDC121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Forwarding Tables and Routing Protocols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DDBB57-0666-474F-89A5-8673F326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7D56E-758D-4B26-8B32-B3E7678932D1}"/>
              </a:ext>
            </a:extLst>
          </p:cNvPr>
          <p:cNvSpPr txBox="1"/>
          <p:nvPr/>
        </p:nvSpPr>
        <p:spPr>
          <a:xfrm>
            <a:off x="1295400" y="1793574"/>
            <a:ext cx="3408947" cy="87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Routing: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determines source-destination route taken by packets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3F593-3D54-48E9-B136-24FC27F0F2FE}"/>
              </a:ext>
            </a:extLst>
          </p:cNvPr>
          <p:cNvSpPr txBox="1"/>
          <p:nvPr/>
        </p:nvSpPr>
        <p:spPr>
          <a:xfrm>
            <a:off x="6770040" y="2069291"/>
            <a:ext cx="36014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Forwarding: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move packets from router</a:t>
            </a: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s input to appropriate router output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64E302-3824-4165-BB8F-1D7D0547CE72}"/>
              </a:ext>
            </a:extLst>
          </p:cNvPr>
          <p:cNvGrpSpPr>
            <a:grpSpLocks/>
          </p:cNvGrpSpPr>
          <p:nvPr/>
        </p:nvGrpSpPr>
        <p:grpSpPr bwMode="auto">
          <a:xfrm>
            <a:off x="4421062" y="3589944"/>
            <a:ext cx="4490078" cy="2567248"/>
            <a:chOff x="2088829" y="3641726"/>
            <a:chExt cx="4743771" cy="2989155"/>
          </a:xfrm>
        </p:grpSpPr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B44C91D1-FF71-4FFB-85AB-8E9A2F01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4260851"/>
              <a:ext cx="2847975" cy="1481138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BA5C7EE-229B-4687-9FBE-4373F0058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4564063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E33326-C594-43C4-8F8E-07E2141D4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2785" y="4576001"/>
              <a:ext cx="497470" cy="396050"/>
              <a:chOff x="3603" y="97"/>
              <a:chExt cx="357" cy="297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6FBDC52-A4CD-4159-B9D3-EF1976A2E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:a16="http://schemas.microsoft.com/office/drawing/2014/main" id="{A89552B0-4779-4FF4-86C4-749A22B74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49" name="Line 10">
                <a:extLst>
                  <a:ext uri="{FF2B5EF4-FFF2-40B4-BE49-F238E27FC236}">
                    <a16:creationId xmlns:a16="http://schemas.microsoft.com/office/drawing/2014/main" id="{C1A091C7-11B8-4426-B2E7-8D5EFBACB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6708A5E-18A7-45A1-8F26-AA9D01426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85D653FC-686C-4983-B967-533D351CA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7E2D1447-1FAE-46FF-91D5-7909333B99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8"/>
                <a:chOff x="2848" y="848"/>
                <a:chExt cx="140" cy="96"/>
              </a:xfrm>
            </p:grpSpPr>
            <p:sp>
              <p:nvSpPr>
                <p:cNvPr id="157" name="Line 14">
                  <a:extLst>
                    <a:ext uri="{FF2B5EF4-FFF2-40B4-BE49-F238E27FC236}">
                      <a16:creationId xmlns:a16="http://schemas.microsoft.com/office/drawing/2014/main" id="{A97E02BF-4C40-4253-8EF6-DD4AE0FB92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58" name="Line 15">
                  <a:extLst>
                    <a:ext uri="{FF2B5EF4-FFF2-40B4-BE49-F238E27FC236}">
                      <a16:creationId xmlns:a16="http://schemas.microsoft.com/office/drawing/2014/main" id="{707F0759-3793-4793-B76F-3BE3C5CA4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59" name="Line 16">
                  <a:extLst>
                    <a:ext uri="{FF2B5EF4-FFF2-40B4-BE49-F238E27FC236}">
                      <a16:creationId xmlns:a16="http://schemas.microsoft.com/office/drawing/2014/main" id="{EF7A913D-7B6C-49F3-A993-D59AC05DD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C9A33087-2E5F-4FFC-AD23-46CD12CE6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66" y="171"/>
                <a:ext cx="176" cy="75"/>
                <a:chOff x="2848" y="846"/>
                <a:chExt cx="140" cy="100"/>
              </a:xfrm>
            </p:grpSpPr>
            <p:sp>
              <p:nvSpPr>
                <p:cNvPr id="154" name="Line 18">
                  <a:extLst>
                    <a:ext uri="{FF2B5EF4-FFF2-40B4-BE49-F238E27FC236}">
                      <a16:creationId xmlns:a16="http://schemas.microsoft.com/office/drawing/2014/main" id="{53894E61-F000-4B16-8639-425AE95DF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55" name="Line 19">
                  <a:extLst>
                    <a:ext uri="{FF2B5EF4-FFF2-40B4-BE49-F238E27FC236}">
                      <a16:creationId xmlns:a16="http://schemas.microsoft.com/office/drawing/2014/main" id="{B0B73586-E4AE-419A-A16C-41C43E2ED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56" name="Line 20">
                  <a:extLst>
                    <a:ext uri="{FF2B5EF4-FFF2-40B4-BE49-F238E27FC236}">
                      <a16:creationId xmlns:a16="http://schemas.microsoft.com/office/drawing/2014/main" id="{B4C40C22-5531-432D-8D89-6373E65276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3D78A9-35E5-4F52-84A8-C595FC60C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1025" y="5214176"/>
              <a:ext cx="501650" cy="396050"/>
              <a:chOff x="3600" y="97"/>
              <a:chExt cx="360" cy="297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0084C19-8CB5-4F0E-B093-8FF3CCEA9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Line 23">
                <a:extLst>
                  <a:ext uri="{FF2B5EF4-FFF2-40B4-BE49-F238E27FC236}">
                    <a16:creationId xmlns:a16="http://schemas.microsoft.com/office/drawing/2014/main" id="{9B245D74-C476-4210-A5C6-A0251FA9A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36" name="Line 24">
                <a:extLst>
                  <a:ext uri="{FF2B5EF4-FFF2-40B4-BE49-F238E27FC236}">
                    <a16:creationId xmlns:a16="http://schemas.microsoft.com/office/drawing/2014/main" id="{287F528A-1822-498A-A801-F9B716797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3281639-9A28-4A78-A0F6-93D104BB8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1F32F96-6BCC-4288-A0EC-4B2ACA8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9B5AE32-318B-40BB-BA0E-C7DA2A38B4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8"/>
                <a:chOff x="2848" y="848"/>
                <a:chExt cx="140" cy="96"/>
              </a:xfrm>
            </p:grpSpPr>
            <p:sp>
              <p:nvSpPr>
                <p:cNvPr id="144" name="Line 28">
                  <a:extLst>
                    <a:ext uri="{FF2B5EF4-FFF2-40B4-BE49-F238E27FC236}">
                      <a16:creationId xmlns:a16="http://schemas.microsoft.com/office/drawing/2014/main" id="{B5F19AB8-B460-4CAB-845A-39E608B96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45" name="Line 29">
                  <a:extLst>
                    <a:ext uri="{FF2B5EF4-FFF2-40B4-BE49-F238E27FC236}">
                      <a16:creationId xmlns:a16="http://schemas.microsoft.com/office/drawing/2014/main" id="{88684E2B-0077-4378-9AC4-96F23025AF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46" name="Line 30">
                  <a:extLst>
                    <a:ext uri="{FF2B5EF4-FFF2-40B4-BE49-F238E27FC236}">
                      <a16:creationId xmlns:a16="http://schemas.microsoft.com/office/drawing/2014/main" id="{3C623611-4145-486F-8BC4-8DFAC8900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480C07C-C8C4-466B-953D-8146A7B952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66" y="171"/>
                <a:ext cx="176" cy="75"/>
                <a:chOff x="2848" y="846"/>
                <a:chExt cx="140" cy="100"/>
              </a:xfrm>
            </p:grpSpPr>
            <p:sp>
              <p:nvSpPr>
                <p:cNvPr id="141" name="Line 32">
                  <a:extLst>
                    <a:ext uri="{FF2B5EF4-FFF2-40B4-BE49-F238E27FC236}">
                      <a16:creationId xmlns:a16="http://schemas.microsoft.com/office/drawing/2014/main" id="{FAD60C05-D16D-4B17-B65E-D8ADAA1B3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42" name="Line 33">
                  <a:extLst>
                    <a:ext uri="{FF2B5EF4-FFF2-40B4-BE49-F238E27FC236}">
                      <a16:creationId xmlns:a16="http://schemas.microsoft.com/office/drawing/2014/main" id="{31B205FF-1D43-41FC-89C1-5E8F93E881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43" name="Line 34">
                  <a:extLst>
                    <a:ext uri="{FF2B5EF4-FFF2-40B4-BE49-F238E27FC236}">
                      <a16:creationId xmlns:a16="http://schemas.microsoft.com/office/drawing/2014/main" id="{4789617F-5D31-45F0-A9BE-5ED3D86E6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4F89F8-9865-4008-BDC0-1DA3B46F1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5713" y="4271201"/>
              <a:ext cx="501650" cy="396050"/>
              <a:chOff x="3600" y="97"/>
              <a:chExt cx="360" cy="297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E798D05-B0A0-4DAB-AAE5-8A0A77759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Line 37">
                <a:extLst>
                  <a:ext uri="{FF2B5EF4-FFF2-40B4-BE49-F238E27FC236}">
                    <a16:creationId xmlns:a16="http://schemas.microsoft.com/office/drawing/2014/main" id="{FEC13E22-BCE4-41C7-A6C5-FEF953F05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23" name="Line 38">
                <a:extLst>
                  <a:ext uri="{FF2B5EF4-FFF2-40B4-BE49-F238E27FC236}">
                    <a16:creationId xmlns:a16="http://schemas.microsoft.com/office/drawing/2014/main" id="{FC0EADEF-EA8D-49F5-8C14-C18B6B977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DA288D-FF6E-40D6-9C04-4A7B34CA2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8A4848D-3930-47C6-9384-8B5D1CF09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960983F-AB2F-402B-8AD2-FDD376931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8"/>
                <a:chOff x="2848" y="848"/>
                <a:chExt cx="140" cy="96"/>
              </a:xfrm>
            </p:grpSpPr>
            <p:sp>
              <p:nvSpPr>
                <p:cNvPr id="131" name="Line 42">
                  <a:extLst>
                    <a:ext uri="{FF2B5EF4-FFF2-40B4-BE49-F238E27FC236}">
                      <a16:creationId xmlns:a16="http://schemas.microsoft.com/office/drawing/2014/main" id="{3355AC07-6FB6-4E45-ABB8-69BBDDE928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32" name="Line 43">
                  <a:extLst>
                    <a:ext uri="{FF2B5EF4-FFF2-40B4-BE49-F238E27FC236}">
                      <a16:creationId xmlns:a16="http://schemas.microsoft.com/office/drawing/2014/main" id="{CCD96CB1-EDBB-4180-BFC0-519AA873B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33" name="Line 44">
                  <a:extLst>
                    <a:ext uri="{FF2B5EF4-FFF2-40B4-BE49-F238E27FC236}">
                      <a16:creationId xmlns:a16="http://schemas.microsoft.com/office/drawing/2014/main" id="{9CDCEE5B-2ABA-4B2C-9302-E680CB50B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FF69C219-EECA-486A-8C62-9F6474C1E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66" y="171"/>
                <a:ext cx="176" cy="75"/>
                <a:chOff x="2848" y="846"/>
                <a:chExt cx="140" cy="100"/>
              </a:xfrm>
            </p:grpSpPr>
            <p:sp>
              <p:nvSpPr>
                <p:cNvPr id="128" name="Line 46">
                  <a:extLst>
                    <a:ext uri="{FF2B5EF4-FFF2-40B4-BE49-F238E27FC236}">
                      <a16:creationId xmlns:a16="http://schemas.microsoft.com/office/drawing/2014/main" id="{6CD64BB4-A5F4-4C1B-89A0-CD5189F31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29" name="Line 47">
                  <a:extLst>
                    <a:ext uri="{FF2B5EF4-FFF2-40B4-BE49-F238E27FC236}">
                      <a16:creationId xmlns:a16="http://schemas.microsoft.com/office/drawing/2014/main" id="{8A3CB46D-D69B-4F4C-935A-9D4DF3536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30" name="Line 48">
                  <a:extLst>
                    <a:ext uri="{FF2B5EF4-FFF2-40B4-BE49-F238E27FC236}">
                      <a16:creationId xmlns:a16="http://schemas.microsoft.com/office/drawing/2014/main" id="{561CD1E9-D658-430B-8D00-4D162A0FDC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103601-35FA-4EF8-BC32-C474B58C2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7925" y="4936364"/>
              <a:ext cx="500063" cy="396050"/>
              <a:chOff x="3600" y="97"/>
              <a:chExt cx="360" cy="297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8B271E7-74FC-4703-8C74-32B626AF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Line 51">
                <a:extLst>
                  <a:ext uri="{FF2B5EF4-FFF2-40B4-BE49-F238E27FC236}">
                    <a16:creationId xmlns:a16="http://schemas.microsoft.com/office/drawing/2014/main" id="{91EAFB89-1FCA-409C-BC37-AA9A9F56A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10" name="Line 52">
                <a:extLst>
                  <a:ext uri="{FF2B5EF4-FFF2-40B4-BE49-F238E27FC236}">
                    <a16:creationId xmlns:a16="http://schemas.microsoft.com/office/drawing/2014/main" id="{C6FD5F01-D37B-4C2F-95D2-4AF77D775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68F053A-18F3-4E10-ADF5-744110CFD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FD64A16-CE47-40C1-B55E-21F73CFC7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1453E88-D825-4112-84F1-594415280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8"/>
                <a:chOff x="2848" y="848"/>
                <a:chExt cx="140" cy="96"/>
              </a:xfrm>
            </p:grpSpPr>
            <p:sp>
              <p:nvSpPr>
                <p:cNvPr id="118" name="Line 56">
                  <a:extLst>
                    <a:ext uri="{FF2B5EF4-FFF2-40B4-BE49-F238E27FC236}">
                      <a16:creationId xmlns:a16="http://schemas.microsoft.com/office/drawing/2014/main" id="{6ECB43FE-3424-41B3-9EEB-317DA1DDD1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19" name="Line 57">
                  <a:extLst>
                    <a:ext uri="{FF2B5EF4-FFF2-40B4-BE49-F238E27FC236}">
                      <a16:creationId xmlns:a16="http://schemas.microsoft.com/office/drawing/2014/main" id="{BFF41D55-2298-411A-9AC3-AF2F9A691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20" name="Line 58">
                  <a:extLst>
                    <a:ext uri="{FF2B5EF4-FFF2-40B4-BE49-F238E27FC236}">
                      <a16:creationId xmlns:a16="http://schemas.microsoft.com/office/drawing/2014/main" id="{692186ED-25F6-499A-BFB8-5964BAFAF7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7AEAB87-8A67-4CC6-BE3E-88EBE4A579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66" y="171"/>
                <a:ext cx="176" cy="75"/>
                <a:chOff x="2848" y="846"/>
                <a:chExt cx="140" cy="100"/>
              </a:xfrm>
            </p:grpSpPr>
            <p:sp>
              <p:nvSpPr>
                <p:cNvPr id="115" name="Line 60">
                  <a:extLst>
                    <a:ext uri="{FF2B5EF4-FFF2-40B4-BE49-F238E27FC236}">
                      <a16:creationId xmlns:a16="http://schemas.microsoft.com/office/drawing/2014/main" id="{5AEA5F4F-CC57-4C6D-A040-DCB8F3538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16" name="Line 61">
                  <a:extLst>
                    <a:ext uri="{FF2B5EF4-FFF2-40B4-BE49-F238E27FC236}">
                      <a16:creationId xmlns:a16="http://schemas.microsoft.com/office/drawing/2014/main" id="{67A0162A-143E-40DE-87BD-FE9490B8C2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17" name="Line 62">
                  <a:extLst>
                    <a:ext uri="{FF2B5EF4-FFF2-40B4-BE49-F238E27FC236}">
                      <a16:creationId xmlns:a16="http://schemas.microsoft.com/office/drawing/2014/main" id="{375BBCF2-79C5-42A9-9AB1-9BE5BC4894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347149-EAE2-44E8-BFE2-F1F226A76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2925" y="5233226"/>
              <a:ext cx="501650" cy="396050"/>
              <a:chOff x="3600" y="97"/>
              <a:chExt cx="360" cy="297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E87372-6C55-4A03-8F1D-ED05C619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Line 65">
                <a:extLst>
                  <a:ext uri="{FF2B5EF4-FFF2-40B4-BE49-F238E27FC236}">
                    <a16:creationId xmlns:a16="http://schemas.microsoft.com/office/drawing/2014/main" id="{D14B6D0D-300E-4809-AD8C-EEE798A41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97" name="Line 66">
                <a:extLst>
                  <a:ext uri="{FF2B5EF4-FFF2-40B4-BE49-F238E27FC236}">
                    <a16:creationId xmlns:a16="http://schemas.microsoft.com/office/drawing/2014/main" id="{D63134F5-00AC-4AF3-B3D0-0C2BC73BD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141F08-7A6B-4383-9BBB-39BCF4FFB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B8C8CA0-9009-4C94-9377-92209AA5C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60DDDEF-B426-4551-8186-1262EA6519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8"/>
                <a:chOff x="2848" y="848"/>
                <a:chExt cx="140" cy="96"/>
              </a:xfrm>
            </p:grpSpPr>
            <p:sp>
              <p:nvSpPr>
                <p:cNvPr id="105" name="Line 70">
                  <a:extLst>
                    <a:ext uri="{FF2B5EF4-FFF2-40B4-BE49-F238E27FC236}">
                      <a16:creationId xmlns:a16="http://schemas.microsoft.com/office/drawing/2014/main" id="{66940178-30FC-43BB-9F9F-30B16A82F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05962B49-5008-4261-A7F3-6D584F8757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52C28370-A900-494E-9C5B-519CFB9BB8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CF02B99-AB54-4603-9DB8-B816C360B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66" y="171"/>
                <a:ext cx="176" cy="75"/>
                <a:chOff x="2848" y="846"/>
                <a:chExt cx="140" cy="100"/>
              </a:xfrm>
            </p:grpSpPr>
            <p:sp>
              <p:nvSpPr>
                <p:cNvPr id="102" name="Line 74">
                  <a:extLst>
                    <a:ext uri="{FF2B5EF4-FFF2-40B4-BE49-F238E27FC236}">
                      <a16:creationId xmlns:a16="http://schemas.microsoft.com/office/drawing/2014/main" id="{6F1C7FBC-8A1A-4B8C-AD24-4E10F9B752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03" name="Line 75">
                  <a:extLst>
                    <a:ext uri="{FF2B5EF4-FFF2-40B4-BE49-F238E27FC236}">
                      <a16:creationId xmlns:a16="http://schemas.microsoft.com/office/drawing/2014/main" id="{C18B5789-75C5-470A-AE11-2D5FC49B0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04" name="Line 76">
                  <a:extLst>
                    <a:ext uri="{FF2B5EF4-FFF2-40B4-BE49-F238E27FC236}">
                      <a16:creationId xmlns:a16="http://schemas.microsoft.com/office/drawing/2014/main" id="{36475CBF-F35C-47E2-97A7-8F17B5868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2E7E2D5-1768-4AD7-87A7-B2C9DEFA6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7425" y="4577589"/>
              <a:ext cx="501650" cy="396050"/>
              <a:chOff x="3600" y="97"/>
              <a:chExt cx="360" cy="297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0BBB14D-0A68-4158-B109-50819E52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Line 79">
                <a:extLst>
                  <a:ext uri="{FF2B5EF4-FFF2-40B4-BE49-F238E27FC236}">
                    <a16:creationId xmlns:a16="http://schemas.microsoft.com/office/drawing/2014/main" id="{B4E1F48D-9361-4A2B-BE8F-DAA2C9BFE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84" name="Line 80">
                <a:extLst>
                  <a:ext uri="{FF2B5EF4-FFF2-40B4-BE49-F238E27FC236}">
                    <a16:creationId xmlns:a16="http://schemas.microsoft.com/office/drawing/2014/main" id="{7D2CFF04-F512-4271-B179-20291088E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9DCEC91-F3F1-4A0B-8969-67608F158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4A9292E-869C-4F44-A62E-F16B42E13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572AF25-92F3-448B-BBFC-CD3CBA9BC3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6" y="97"/>
                <a:ext cx="176" cy="48"/>
                <a:chOff x="2848" y="848"/>
                <a:chExt cx="140" cy="96"/>
              </a:xfrm>
            </p:grpSpPr>
            <p:sp>
              <p:nvSpPr>
                <p:cNvPr id="92" name="Line 84">
                  <a:extLst>
                    <a:ext uri="{FF2B5EF4-FFF2-40B4-BE49-F238E27FC236}">
                      <a16:creationId xmlns:a16="http://schemas.microsoft.com/office/drawing/2014/main" id="{87EFF9A1-862F-467D-92EA-6A5EC86C50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93" name="Line 85">
                  <a:extLst>
                    <a:ext uri="{FF2B5EF4-FFF2-40B4-BE49-F238E27FC236}">
                      <a16:creationId xmlns:a16="http://schemas.microsoft.com/office/drawing/2014/main" id="{F84056C3-10EB-46CB-A0A5-92560C0F2F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94" name="Line 86">
                  <a:extLst>
                    <a:ext uri="{FF2B5EF4-FFF2-40B4-BE49-F238E27FC236}">
                      <a16:creationId xmlns:a16="http://schemas.microsoft.com/office/drawing/2014/main" id="{2E870B1E-F27B-418E-B4E5-9502146DCD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C05FC7C-18FF-42C9-BEFC-83D1EA0365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66" y="171"/>
                <a:ext cx="176" cy="75"/>
                <a:chOff x="2848" y="846"/>
                <a:chExt cx="140" cy="100"/>
              </a:xfrm>
            </p:grpSpPr>
            <p:sp>
              <p:nvSpPr>
                <p:cNvPr id="89" name="Line 88">
                  <a:extLst>
                    <a:ext uri="{FF2B5EF4-FFF2-40B4-BE49-F238E27FC236}">
                      <a16:creationId xmlns:a16="http://schemas.microsoft.com/office/drawing/2014/main" id="{80AA40ED-B5FE-483D-9D00-2BE4C99D7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90" name="Line 89">
                  <a:extLst>
                    <a:ext uri="{FF2B5EF4-FFF2-40B4-BE49-F238E27FC236}">
                      <a16:creationId xmlns:a16="http://schemas.microsoft.com/office/drawing/2014/main" id="{CC204411-44F4-4508-A8EE-F9CDC92CA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91" name="Line 90">
                  <a:extLst>
                    <a:ext uri="{FF2B5EF4-FFF2-40B4-BE49-F238E27FC236}">
                      <a16:creationId xmlns:a16="http://schemas.microsoft.com/office/drawing/2014/main" id="{9A48E2F4-5EEF-4A16-BE3C-7FFF522A4D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E8949D22-5D0F-4027-A7EA-0990BFB1F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713" y="4557713"/>
              <a:ext cx="504825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A09DAE40-2878-4422-9553-1C2437789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500" y="4949826"/>
              <a:ext cx="481013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85123E68-46A2-4C68-A5AF-CF902DEF8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238" y="4926013"/>
              <a:ext cx="628650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248590CA-7FDF-472E-B2BC-7F4524149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4979988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FBFC32EF-7765-4343-9EE2-C2B579745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5513388"/>
              <a:ext cx="736600" cy="74613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4893BC7D-6F63-4077-970E-C217CEDC5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4973638"/>
              <a:ext cx="193675" cy="425450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4" name="Text Box 100">
              <a:extLst>
                <a:ext uri="{FF2B5EF4-FFF2-40B4-BE49-F238E27FC236}">
                  <a16:creationId xmlns:a16="http://schemas.microsoft.com/office/drawing/2014/main" id="{6F267DD1-0F58-406C-B767-BC7664430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876" y="4483071"/>
              <a:ext cx="311067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" name="Text Box 101">
              <a:extLst>
                <a:ext uri="{FF2B5EF4-FFF2-40B4-BE49-F238E27FC236}">
                  <a16:creationId xmlns:a16="http://schemas.microsoft.com/office/drawing/2014/main" id="{F19FE5BD-A1CF-4D73-B81D-1CE4E2BC5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980" y="4897394"/>
              <a:ext cx="296783" cy="3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" name="Text Box 102">
              <a:extLst>
                <a:ext uri="{FF2B5EF4-FFF2-40B4-BE49-F238E27FC236}">
                  <a16:creationId xmlns:a16="http://schemas.microsoft.com/office/drawing/2014/main" id="{C78C3507-028D-49B4-94B9-A93AC1A06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222" y="4970416"/>
              <a:ext cx="296783" cy="3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D5488E0-481A-47A7-8C3A-EEE852A28DE2}"/>
                </a:ext>
              </a:extLst>
            </p:cNvPr>
            <p:cNvGrpSpPr>
              <a:grpSpLocks/>
            </p:cNvGrpSpPr>
            <p:nvPr/>
          </p:nvGrpSpPr>
          <p:grpSpPr bwMode="auto">
            <a:xfrm rot="-2012368">
              <a:off x="2643848" y="5393716"/>
              <a:ext cx="1446652" cy="275772"/>
              <a:chOff x="2437928" y="4583083"/>
              <a:chExt cx="1446652" cy="27577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57C938-A5D5-4AC7-95A1-02FDAA1EF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850" y="4583083"/>
                <a:ext cx="1155391" cy="23811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67545E9-FE07-426D-9A9D-C1E36D98B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7928" y="4606491"/>
                <a:ext cx="1147455" cy="23811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Line 99">
                <a:extLst>
                  <a:ext uri="{FF2B5EF4-FFF2-40B4-BE49-F238E27FC236}">
                    <a16:creationId xmlns:a16="http://schemas.microsoft.com/office/drawing/2014/main" id="{8B296602-66B7-4162-8B73-90991412F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418" y="4739659"/>
                <a:ext cx="42216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D2D3E12-E896-4B3B-B862-C74BD4EAE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594" y="4610052"/>
                <a:ext cx="426923" cy="2397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 Box 105">
                <a:extLst>
                  <a:ext uri="{FF2B5EF4-FFF2-40B4-BE49-F238E27FC236}">
                    <a16:creationId xmlns:a16="http://schemas.microsoft.com/office/drawing/2014/main" id="{12E8A081-4F69-43E9-AA0A-DB698797F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89934">
                <a:off x="3019653" y="4584228"/>
                <a:ext cx="520561" cy="274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0111</a:t>
                </a:r>
              </a:p>
            </p:txBody>
          </p:sp>
        </p:grp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FD26648D-1DA0-4DC4-A11C-61F285AA2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829" y="6046702"/>
              <a:ext cx="2339350" cy="584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</a:rPr>
                <a:t>dest address in arriving</a:t>
              </a:r>
            </a:p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</a:rPr>
                <a:t>packet</a:t>
              </a:r>
              <a:r>
                <a:rPr lang="ja-JP" altLang="en-US" sz="1600">
                  <a:solidFill>
                    <a:srgbClr val="000000"/>
                  </a:solidFill>
                </a:rPr>
                <a:t>’</a:t>
              </a:r>
              <a:r>
                <a:rPr lang="en-US" altLang="ja-JP" sz="1600">
                  <a:solidFill>
                    <a:srgbClr val="000000"/>
                  </a:solidFill>
                </a:rPr>
                <a:t>s header</a:t>
              </a:r>
              <a:endParaRPr lang="en-US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9" name="Line 107">
              <a:extLst>
                <a:ext uri="{FF2B5EF4-FFF2-40B4-BE49-F238E27FC236}">
                  <a16:creationId xmlns:a16="http://schemas.microsoft.com/office/drawing/2014/main" id="{169F5D7A-79CC-4366-BDF7-E9E34EEA9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6848" y="4873581"/>
              <a:ext cx="1407736" cy="914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0" name="Line 119">
              <a:extLst>
                <a:ext uri="{FF2B5EF4-FFF2-40B4-BE49-F238E27FC236}">
                  <a16:creationId xmlns:a16="http://schemas.microsoft.com/office/drawing/2014/main" id="{E6F5E8AB-5385-43DC-BE37-5CDE82807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8616" y="5648254"/>
              <a:ext cx="22219" cy="45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1" name="Freeform 120">
              <a:extLst>
                <a:ext uri="{FF2B5EF4-FFF2-40B4-BE49-F238E27FC236}">
                  <a16:creationId xmlns:a16="http://schemas.microsoft.com/office/drawing/2014/main" id="{CFBBA5EC-A838-41D0-B7AF-5841617A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473" y="4834039"/>
              <a:ext cx="1041539" cy="336504"/>
            </a:xfrm>
            <a:custGeom>
              <a:avLst/>
              <a:gdLst>
                <a:gd name="T0" fmla="*/ 0 w 10844"/>
                <a:gd name="T1" fmla="*/ 2147483647 h 14797"/>
                <a:gd name="T2" fmla="*/ 2147483647 w 10844"/>
                <a:gd name="T3" fmla="*/ 2147483647 h 14797"/>
                <a:gd name="T4" fmla="*/ 2147483647 w 10844"/>
                <a:gd name="T5" fmla="*/ 2147483647 h 14797"/>
                <a:gd name="T6" fmla="*/ 0 60000 65536"/>
                <a:gd name="T7" fmla="*/ 0 60000 65536"/>
                <a:gd name="T8" fmla="*/ 0 60000 65536"/>
                <a:gd name="T9" fmla="*/ 0 w 10844"/>
                <a:gd name="T10" fmla="*/ 0 h 14797"/>
                <a:gd name="T11" fmla="*/ 10844 w 10844"/>
                <a:gd name="T12" fmla="*/ 14797 h 14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44" h="14797">
                  <a:moveTo>
                    <a:pt x="0" y="14797"/>
                  </a:moveTo>
                  <a:cubicBezTo>
                    <a:pt x="2168" y="9517"/>
                    <a:pt x="5654" y="-1331"/>
                    <a:pt x="7042" y="135"/>
                  </a:cubicBezTo>
                  <a:cubicBezTo>
                    <a:pt x="8563" y="1950"/>
                    <a:pt x="9984" y="6698"/>
                    <a:pt x="10844" y="9978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2" name="Freeform 121">
              <a:extLst>
                <a:ext uri="{FF2B5EF4-FFF2-40B4-BE49-F238E27FC236}">
                  <a16:creationId xmlns:a16="http://schemas.microsoft.com/office/drawing/2014/main" id="{E8E0D025-BE37-48EC-A40C-6E27A5D668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54750" y="4370388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3" name="Freeform 122">
              <a:extLst>
                <a:ext uri="{FF2B5EF4-FFF2-40B4-BE49-F238E27FC236}">
                  <a16:creationId xmlns:a16="http://schemas.microsoft.com/office/drawing/2014/main" id="{147C90E8-09C6-4184-B3CA-EBA71CF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43513" y="4086226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4" name="Freeform 123">
              <a:extLst>
                <a:ext uri="{FF2B5EF4-FFF2-40B4-BE49-F238E27FC236}">
                  <a16:creationId xmlns:a16="http://schemas.microsoft.com/office/drawing/2014/main" id="{C4419927-BF8A-4948-9EBF-59A3D073AC0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11850" y="5632451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5" name="Freeform 124">
              <a:extLst>
                <a:ext uri="{FF2B5EF4-FFF2-40B4-BE49-F238E27FC236}">
                  <a16:creationId xmlns:a16="http://schemas.microsoft.com/office/drawing/2014/main" id="{A30FC993-33A7-4408-81EB-EF4060DC92D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562475" y="5616576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6" name="Freeform 125">
              <a:extLst>
                <a:ext uri="{FF2B5EF4-FFF2-40B4-BE49-F238E27FC236}">
                  <a16:creationId xmlns:a16="http://schemas.microsoft.com/office/drawing/2014/main" id="{F39668D1-929E-4D56-B6C3-0CE7445DFFE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202238" y="5324476"/>
              <a:ext cx="542925" cy="452438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08CD651-948B-42E2-B085-F1761050B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1450" y="3641726"/>
              <a:ext cx="550863" cy="452438"/>
              <a:chOff x="2886" y="1668"/>
              <a:chExt cx="347" cy="28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04CE85B-E31F-4F7B-82C4-4F5932212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3766EDA-EFEE-45BB-8EDB-12BFC8CD9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55B3712-D0A3-4936-A1FB-C4D40D6B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Line 130">
                <a:extLst>
                  <a:ext uri="{FF2B5EF4-FFF2-40B4-BE49-F238E27FC236}">
                    <a16:creationId xmlns:a16="http://schemas.microsoft.com/office/drawing/2014/main" id="{CC6E4939-3D1E-4DFA-B76B-76FD69D7D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4" name="Line 131">
                <a:extLst>
                  <a:ext uri="{FF2B5EF4-FFF2-40B4-BE49-F238E27FC236}">
                    <a16:creationId xmlns:a16="http://schemas.microsoft.com/office/drawing/2014/main" id="{1FDDD994-402F-476D-A2E9-F71EDBC42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5" name="Line 132">
                <a:extLst>
                  <a:ext uri="{FF2B5EF4-FFF2-40B4-BE49-F238E27FC236}">
                    <a16:creationId xmlns:a16="http://schemas.microsoft.com/office/drawing/2014/main" id="{15E23C71-BC2E-426A-BD0B-4E7816BC5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6" name="AutoShape 133">
                <a:extLst>
                  <a:ext uri="{FF2B5EF4-FFF2-40B4-BE49-F238E27FC236}">
                    <a16:creationId xmlns:a16="http://schemas.microsoft.com/office/drawing/2014/main" id="{CF6244F4-1E90-4A1B-AE95-E67669DBB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9FEC0F-F8B7-4F61-9DD2-61947600A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4275" y="3914776"/>
              <a:ext cx="550863" cy="452438"/>
              <a:chOff x="2886" y="1668"/>
              <a:chExt cx="347" cy="28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78038B-1A2C-4AF1-B8DD-257B61AA5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C3AF40F-0121-4ABC-A8AD-30A277E9B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04386FE-D656-4FEE-AC9F-2D66244F9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Line 138">
                <a:extLst>
                  <a:ext uri="{FF2B5EF4-FFF2-40B4-BE49-F238E27FC236}">
                    <a16:creationId xmlns:a16="http://schemas.microsoft.com/office/drawing/2014/main" id="{FAC6EF43-AFE2-4003-AE89-B24909977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7" name="Line 139">
                <a:extLst>
                  <a:ext uri="{FF2B5EF4-FFF2-40B4-BE49-F238E27FC236}">
                    <a16:creationId xmlns:a16="http://schemas.microsoft.com/office/drawing/2014/main" id="{2A14673C-1391-4C10-B4F4-8AE0948BB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8" name="Line 140">
                <a:extLst>
                  <a:ext uri="{FF2B5EF4-FFF2-40B4-BE49-F238E27FC236}">
                    <a16:creationId xmlns:a16="http://schemas.microsoft.com/office/drawing/2014/main" id="{420D2E7F-C1AE-4040-89B2-47887DBA7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9" name="AutoShape 141">
                <a:extLst>
                  <a:ext uri="{FF2B5EF4-FFF2-40B4-BE49-F238E27FC236}">
                    <a16:creationId xmlns:a16="http://schemas.microsoft.com/office/drawing/2014/main" id="{E6E21EAA-63EA-453A-9B7E-538574D54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95DE449-431E-4783-8EF9-D8A73C40F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4388" y="5991226"/>
              <a:ext cx="550863" cy="452438"/>
              <a:chOff x="2886" y="1668"/>
              <a:chExt cx="347" cy="28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6F7C013-7EA5-458B-AC49-E07913E2A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E06BEF4-52D9-425B-B975-8914E8C97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9AEA8EE-F60C-4306-95E5-879AAE105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Line 146">
                <a:extLst>
                  <a:ext uri="{FF2B5EF4-FFF2-40B4-BE49-F238E27FC236}">
                    <a16:creationId xmlns:a16="http://schemas.microsoft.com/office/drawing/2014/main" id="{F2248F83-F7E1-4506-A8F0-B2FFDB0D6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0" name="Line 147">
                <a:extLst>
                  <a:ext uri="{FF2B5EF4-FFF2-40B4-BE49-F238E27FC236}">
                    <a16:creationId xmlns:a16="http://schemas.microsoft.com/office/drawing/2014/main" id="{7735ECC4-A436-45EF-A27F-C33D62AA3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1" name="Line 148">
                <a:extLst>
                  <a:ext uri="{FF2B5EF4-FFF2-40B4-BE49-F238E27FC236}">
                    <a16:creationId xmlns:a16="http://schemas.microsoft.com/office/drawing/2014/main" id="{38B1CE22-29C3-4E13-ADFC-05B4B2B27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2" name="AutoShape 149">
                <a:extLst>
                  <a:ext uri="{FF2B5EF4-FFF2-40B4-BE49-F238E27FC236}">
                    <a16:creationId xmlns:a16="http://schemas.microsoft.com/office/drawing/2014/main" id="{54EC407D-0AB2-45D1-86E0-3C6203A3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18FC0D5-EC23-4545-B2BF-D481C5955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9063" y="5772151"/>
              <a:ext cx="550863" cy="452438"/>
              <a:chOff x="2886" y="1668"/>
              <a:chExt cx="347" cy="28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F407734-7769-4545-9308-F8F8AFEE3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8D9F183-8A08-4254-B355-AB9E4FC6E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88C186-15EF-40B2-B668-936967312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154">
                <a:extLst>
                  <a:ext uri="{FF2B5EF4-FFF2-40B4-BE49-F238E27FC236}">
                    <a16:creationId xmlns:a16="http://schemas.microsoft.com/office/drawing/2014/main" id="{40EE2131-FE66-406E-9DBD-15772D926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3" name="Line 155">
                <a:extLst>
                  <a:ext uri="{FF2B5EF4-FFF2-40B4-BE49-F238E27FC236}">
                    <a16:creationId xmlns:a16="http://schemas.microsoft.com/office/drawing/2014/main" id="{0D0279E8-AADF-4D54-AF9A-7B2044400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4" name="Line 156">
                <a:extLst>
                  <a:ext uri="{FF2B5EF4-FFF2-40B4-BE49-F238E27FC236}">
                    <a16:creationId xmlns:a16="http://schemas.microsoft.com/office/drawing/2014/main" id="{BF0564B1-CA71-49C3-83CF-4B9228D5B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5" name="AutoShape 157">
                <a:extLst>
                  <a:ext uri="{FF2B5EF4-FFF2-40B4-BE49-F238E27FC236}">
                    <a16:creationId xmlns:a16="http://schemas.microsoft.com/office/drawing/2014/main" id="{5EE006FB-0164-4CDF-B4DF-D0823E656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5ED0687-3AF9-4DDC-8965-5614027E2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3425" y="5964238"/>
              <a:ext cx="550863" cy="452438"/>
              <a:chOff x="2886" y="1668"/>
              <a:chExt cx="347" cy="28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A6CC5E-DD9F-49FE-915F-5FFC19E93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A284FC2-B788-45CF-A726-6C39F5E92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B865BEB-250D-4628-9752-AD098438F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CD77063-2F82-4BE0-85F6-0A5A7091E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6" name="Line 163">
                <a:extLst>
                  <a:ext uri="{FF2B5EF4-FFF2-40B4-BE49-F238E27FC236}">
                    <a16:creationId xmlns:a16="http://schemas.microsoft.com/office/drawing/2014/main" id="{0FA79566-D510-4856-B2EA-E13256CBC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7" name="Line 164">
                <a:extLst>
                  <a:ext uri="{FF2B5EF4-FFF2-40B4-BE49-F238E27FC236}">
                    <a16:creationId xmlns:a16="http://schemas.microsoft.com/office/drawing/2014/main" id="{B37C719E-7A2A-4A3A-95D2-97C44E513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8" name="AutoShape 165">
                <a:extLst>
                  <a:ext uri="{FF2B5EF4-FFF2-40B4-BE49-F238E27FC236}">
                    <a16:creationId xmlns:a16="http://schemas.microsoft.com/office/drawing/2014/main" id="{060C0288-AE08-4274-ABF5-3769AFD35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C4F5256-54AC-4946-8D1D-D04884799DAD}"/>
              </a:ext>
            </a:extLst>
          </p:cNvPr>
          <p:cNvGrpSpPr>
            <a:grpSpLocks/>
          </p:cNvGrpSpPr>
          <p:nvPr/>
        </p:nvGrpSpPr>
        <p:grpSpPr bwMode="auto">
          <a:xfrm>
            <a:off x="2318899" y="2966293"/>
            <a:ext cx="2317750" cy="2333625"/>
            <a:chOff x="272609" y="3015788"/>
            <a:chExt cx="2317750" cy="2333625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C991B0A-B9CC-4632-A55A-02D491211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09" y="3015788"/>
              <a:ext cx="2317750" cy="23336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565212D-9212-410F-967E-14EECDA4F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21" y="3068176"/>
              <a:ext cx="2095500" cy="6048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3" name="Text Box 108">
              <a:extLst>
                <a:ext uri="{FF2B5EF4-FFF2-40B4-BE49-F238E27FC236}">
                  <a16:creationId xmlns:a16="http://schemas.microsoft.com/office/drawing/2014/main" id="{CAEC7694-C094-4344-A15F-BA07006B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609" y="3225338"/>
              <a:ext cx="1863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6742AFE-4E44-46A3-B44C-DD4F9289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96" y="3973051"/>
              <a:ext cx="2005013" cy="1279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5" name="Text Box 110">
              <a:extLst>
                <a:ext uri="{FF2B5EF4-FFF2-40B4-BE49-F238E27FC236}">
                  <a16:creationId xmlns:a16="http://schemas.microsoft.com/office/drawing/2014/main" id="{A8EB1362-966E-47DE-B5D9-BFD8140CD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59" y="3925426"/>
              <a:ext cx="18589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166" name="Text Box 111">
              <a:extLst>
                <a:ext uri="{FF2B5EF4-FFF2-40B4-BE49-F238E27FC236}">
                  <a16:creationId xmlns:a16="http://schemas.microsoft.com/office/drawing/2014/main" id="{BF76743A-F0B3-4665-82BC-65584ADA3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84" y="4173076"/>
              <a:ext cx="1212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header value</a:t>
              </a:r>
            </a:p>
          </p:txBody>
        </p:sp>
        <p:sp>
          <p:nvSpPr>
            <p:cNvPr id="167" name="Text Box 112">
              <a:extLst>
                <a:ext uri="{FF2B5EF4-FFF2-40B4-BE49-F238E27FC236}">
                  <a16:creationId xmlns:a16="http://schemas.microsoft.com/office/drawing/2014/main" id="{ADFFB236-5B46-454C-B64B-1C8CC38F1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284" y="4174663"/>
              <a:ext cx="1041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output link</a:t>
              </a:r>
            </a:p>
          </p:txBody>
        </p:sp>
        <p:sp>
          <p:nvSpPr>
            <p:cNvPr id="168" name="Line 113">
              <a:extLst>
                <a:ext uri="{FF2B5EF4-FFF2-40B4-BE49-F238E27FC236}">
                  <a16:creationId xmlns:a16="http://schemas.microsoft.com/office/drawing/2014/main" id="{E1023116-729A-49E2-B495-52AE78118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709" y="4185776"/>
              <a:ext cx="7937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69" name="Text Box 114">
              <a:extLst>
                <a:ext uri="{FF2B5EF4-FFF2-40B4-BE49-F238E27FC236}">
                  <a16:creationId xmlns:a16="http://schemas.microsoft.com/office/drawing/2014/main" id="{8BF478B9-C6E9-479A-9F51-4A5A8957B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121" y="4457238"/>
              <a:ext cx="5207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r" eaLnBrk="1" hangingPunct="1"/>
              <a:r>
                <a:rPr lang="en-US" altLang="en-US" sz="1200">
                  <a:solidFill>
                    <a:srgbClr val="000000"/>
                  </a:solidFill>
                </a:rPr>
                <a:t>0100</a:t>
              </a:r>
            </a:p>
            <a:p>
              <a:pPr algn="r" eaLnBrk="1" hangingPunct="1"/>
              <a:r>
                <a:rPr lang="en-US" altLang="en-US" sz="1200">
                  <a:solidFill>
                    <a:srgbClr val="000000"/>
                  </a:solidFill>
                </a:rPr>
                <a:t>0101</a:t>
              </a:r>
            </a:p>
            <a:p>
              <a:pPr algn="r" eaLnBrk="1" hangingPunct="1"/>
              <a:r>
                <a:rPr lang="en-US" altLang="en-US" sz="1200">
                  <a:solidFill>
                    <a:srgbClr val="000000"/>
                  </a:solidFill>
                </a:rPr>
                <a:t>0111</a:t>
              </a:r>
            </a:p>
            <a:p>
              <a:pPr algn="r" eaLnBrk="1" hangingPunct="1"/>
              <a:r>
                <a:rPr lang="en-US" altLang="en-US" sz="1200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170" name="Text Box 115">
              <a:extLst>
                <a:ext uri="{FF2B5EF4-FFF2-40B4-BE49-F238E27FC236}">
                  <a16:creationId xmlns:a16="http://schemas.microsoft.com/office/drawing/2014/main" id="{EB13BF66-877B-4381-AB63-393324BD1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584" y="4457238"/>
              <a:ext cx="268287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</a:p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1" name="Line 116">
              <a:extLst>
                <a:ext uri="{FF2B5EF4-FFF2-40B4-BE49-F238E27FC236}">
                  <a16:creationId xmlns:a16="http://schemas.microsoft.com/office/drawing/2014/main" id="{74693DAD-7A6F-414B-8D35-C361C09B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96" y="444295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72" name="Line 117">
              <a:extLst>
                <a:ext uri="{FF2B5EF4-FFF2-40B4-BE49-F238E27FC236}">
                  <a16:creationId xmlns:a16="http://schemas.microsoft.com/office/drawing/2014/main" id="{B508E007-0F1E-491A-A5C6-8BCF69DC5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59" y="419530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73" name="AutoShape 118">
              <a:extLst>
                <a:ext uri="{FF2B5EF4-FFF2-40B4-BE49-F238E27FC236}">
                  <a16:creationId xmlns:a16="http://schemas.microsoft.com/office/drawing/2014/main" id="{46813AB0-286A-4C11-BDB9-E90505E285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50521" y="3680951"/>
              <a:ext cx="241300" cy="273050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74" name="Freeform 3">
            <a:extLst>
              <a:ext uri="{FF2B5EF4-FFF2-40B4-BE49-F238E27FC236}">
                <a16:creationId xmlns:a16="http://schemas.microsoft.com/office/drawing/2014/main" id="{904512B2-8486-4500-83D1-BFED520AAC38}"/>
              </a:ext>
            </a:extLst>
          </p:cNvPr>
          <p:cNvSpPr>
            <a:spLocks/>
          </p:cNvSpPr>
          <p:nvPr/>
        </p:nvSpPr>
        <p:spPr bwMode="auto">
          <a:xfrm rot="16200000">
            <a:off x="4288092" y="3467832"/>
            <a:ext cx="2198687" cy="1497012"/>
          </a:xfrm>
          <a:custGeom>
            <a:avLst/>
            <a:gdLst>
              <a:gd name="T0" fmla="*/ 0 w 1443"/>
              <a:gd name="T1" fmla="*/ 0 h 816"/>
              <a:gd name="T2" fmla="*/ 1076 w 1443"/>
              <a:gd name="T3" fmla="*/ 782 h 816"/>
              <a:gd name="T4" fmla="*/ 1320 w 1443"/>
              <a:gd name="T5" fmla="*/ 788 h 816"/>
              <a:gd name="T6" fmla="*/ 1443 w 1443"/>
              <a:gd name="T7" fmla="*/ 5 h 816"/>
              <a:gd name="T8" fmla="*/ 0 w 1443"/>
              <a:gd name="T9" fmla="*/ 0 h 816"/>
              <a:gd name="connsiteX0" fmla="*/ 0 w 10000"/>
              <a:gd name="connsiteY0" fmla="*/ 0 h 9714"/>
              <a:gd name="connsiteX1" fmla="*/ 3718 w 10000"/>
              <a:gd name="connsiteY1" fmla="*/ 8779 h 9714"/>
              <a:gd name="connsiteX2" fmla="*/ 9148 w 10000"/>
              <a:gd name="connsiteY2" fmla="*/ 9657 h 9714"/>
              <a:gd name="connsiteX3" fmla="*/ 10000 w 10000"/>
              <a:gd name="connsiteY3" fmla="*/ 61 h 9714"/>
              <a:gd name="connsiteX4" fmla="*/ 0 w 10000"/>
              <a:gd name="connsiteY4" fmla="*/ 0 h 9714"/>
              <a:gd name="connsiteX0" fmla="*/ 0 w 10000"/>
              <a:gd name="connsiteY0" fmla="*/ 0 h 9095"/>
              <a:gd name="connsiteX1" fmla="*/ 3718 w 10000"/>
              <a:gd name="connsiteY1" fmla="*/ 9037 h 9095"/>
              <a:gd name="connsiteX2" fmla="*/ 5712 w 10000"/>
              <a:gd name="connsiteY2" fmla="*/ 8929 h 9095"/>
              <a:gd name="connsiteX3" fmla="*/ 10000 w 10000"/>
              <a:gd name="connsiteY3" fmla="*/ 63 h 9095"/>
              <a:gd name="connsiteX4" fmla="*/ 0 w 10000"/>
              <a:gd name="connsiteY4" fmla="*/ 0 h 9095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8989"/>
              <a:gd name="connsiteY0" fmla="*/ 0 h 11618"/>
              <a:gd name="connsiteX1" fmla="*/ 2707 w 8989"/>
              <a:gd name="connsiteY1" fmla="*/ 11554 h 11618"/>
              <a:gd name="connsiteX2" fmla="*/ 4701 w 8989"/>
              <a:gd name="connsiteY2" fmla="*/ 11435 h 11618"/>
              <a:gd name="connsiteX3" fmla="*/ 8989 w 8989"/>
              <a:gd name="connsiteY3" fmla="*/ 1687 h 11618"/>
              <a:gd name="connsiteX4" fmla="*/ 0 w 8989"/>
              <a:gd name="connsiteY4" fmla="*/ 0 h 11618"/>
              <a:gd name="connsiteX0" fmla="*/ 0 w 9888"/>
              <a:gd name="connsiteY0" fmla="*/ 115 h 10115"/>
              <a:gd name="connsiteX1" fmla="*/ 3011 w 9888"/>
              <a:gd name="connsiteY1" fmla="*/ 10060 h 10115"/>
              <a:gd name="connsiteX2" fmla="*/ 5230 w 9888"/>
              <a:gd name="connsiteY2" fmla="*/ 9957 h 10115"/>
              <a:gd name="connsiteX3" fmla="*/ 9888 w 9888"/>
              <a:gd name="connsiteY3" fmla="*/ 0 h 10115"/>
              <a:gd name="connsiteX4" fmla="*/ 0 w 9888"/>
              <a:gd name="connsiteY4" fmla="*/ 115 h 10115"/>
              <a:gd name="connsiteX0" fmla="*/ 0 w 9829"/>
              <a:gd name="connsiteY0" fmla="*/ 0 h 10833"/>
              <a:gd name="connsiteX1" fmla="*/ 2874 w 9829"/>
              <a:gd name="connsiteY1" fmla="*/ 10779 h 10833"/>
              <a:gd name="connsiteX2" fmla="*/ 5118 w 9829"/>
              <a:gd name="connsiteY2" fmla="*/ 10677 h 10833"/>
              <a:gd name="connsiteX3" fmla="*/ 9829 w 9829"/>
              <a:gd name="connsiteY3" fmla="*/ 833 h 10833"/>
              <a:gd name="connsiteX4" fmla="*/ 0 w 9829"/>
              <a:gd name="connsiteY4" fmla="*/ 0 h 10833"/>
              <a:gd name="connsiteX0" fmla="*/ 0 w 10289"/>
              <a:gd name="connsiteY0" fmla="*/ 0 h 10000"/>
              <a:gd name="connsiteX1" fmla="*/ 2924 w 10289"/>
              <a:gd name="connsiteY1" fmla="*/ 9950 h 10000"/>
              <a:gd name="connsiteX2" fmla="*/ 5207 w 10289"/>
              <a:gd name="connsiteY2" fmla="*/ 9856 h 10000"/>
              <a:gd name="connsiteX3" fmla="*/ 10289 w 10289"/>
              <a:gd name="connsiteY3" fmla="*/ 54 h 10000"/>
              <a:gd name="connsiteX4" fmla="*/ 0 w 10289"/>
              <a:gd name="connsiteY4" fmla="*/ 0 h 10000"/>
              <a:gd name="connsiteX0" fmla="*/ 0 w 10289"/>
              <a:gd name="connsiteY0" fmla="*/ 0 h 10953"/>
              <a:gd name="connsiteX1" fmla="*/ 2924 w 10289"/>
              <a:gd name="connsiteY1" fmla="*/ 9950 h 10953"/>
              <a:gd name="connsiteX2" fmla="*/ 3723 w 10289"/>
              <a:gd name="connsiteY2" fmla="*/ 10695 h 10953"/>
              <a:gd name="connsiteX3" fmla="*/ 5207 w 10289"/>
              <a:gd name="connsiteY3" fmla="*/ 9856 h 10953"/>
              <a:gd name="connsiteX4" fmla="*/ 10289 w 10289"/>
              <a:gd name="connsiteY4" fmla="*/ 54 h 10953"/>
              <a:gd name="connsiteX5" fmla="*/ 0 w 10289"/>
              <a:gd name="connsiteY5" fmla="*/ 0 h 10953"/>
              <a:gd name="connsiteX0" fmla="*/ 0 w 10289"/>
              <a:gd name="connsiteY0" fmla="*/ 0 h 11138"/>
              <a:gd name="connsiteX1" fmla="*/ 2924 w 10289"/>
              <a:gd name="connsiteY1" fmla="*/ 9950 h 11138"/>
              <a:gd name="connsiteX2" fmla="*/ 5207 w 10289"/>
              <a:gd name="connsiteY2" fmla="*/ 9856 h 11138"/>
              <a:gd name="connsiteX3" fmla="*/ 10289 w 10289"/>
              <a:gd name="connsiteY3" fmla="*/ 54 h 11138"/>
              <a:gd name="connsiteX4" fmla="*/ 0 w 10289"/>
              <a:gd name="connsiteY4" fmla="*/ 0 h 11138"/>
              <a:gd name="connsiteX0" fmla="*/ 0 w 10289"/>
              <a:gd name="connsiteY0" fmla="*/ 0 h 10669"/>
              <a:gd name="connsiteX1" fmla="*/ 2924 w 10289"/>
              <a:gd name="connsiteY1" fmla="*/ 9950 h 10669"/>
              <a:gd name="connsiteX2" fmla="*/ 5207 w 10289"/>
              <a:gd name="connsiteY2" fmla="*/ 9856 h 10669"/>
              <a:gd name="connsiteX3" fmla="*/ 10289 w 10289"/>
              <a:gd name="connsiteY3" fmla="*/ 54 h 10669"/>
              <a:gd name="connsiteX4" fmla="*/ 0 w 10289"/>
              <a:gd name="connsiteY4" fmla="*/ 0 h 10669"/>
              <a:gd name="connsiteX0" fmla="*/ 0 w 10289"/>
              <a:gd name="connsiteY0" fmla="*/ 0 h 10734"/>
              <a:gd name="connsiteX1" fmla="*/ 2924 w 10289"/>
              <a:gd name="connsiteY1" fmla="*/ 9950 h 10734"/>
              <a:gd name="connsiteX2" fmla="*/ 4455 w 10289"/>
              <a:gd name="connsiteY2" fmla="*/ 10094 h 10734"/>
              <a:gd name="connsiteX3" fmla="*/ 10289 w 10289"/>
              <a:gd name="connsiteY3" fmla="*/ 54 h 10734"/>
              <a:gd name="connsiteX4" fmla="*/ 0 w 10289"/>
              <a:gd name="connsiteY4" fmla="*/ 0 h 10734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9960"/>
              <a:gd name="connsiteX1" fmla="*/ 2924 w 10289"/>
              <a:gd name="connsiteY1" fmla="*/ 9950 h 9960"/>
              <a:gd name="connsiteX2" fmla="*/ 4166 w 10289"/>
              <a:gd name="connsiteY2" fmla="*/ 9776 h 9960"/>
              <a:gd name="connsiteX3" fmla="*/ 10289 w 10289"/>
              <a:gd name="connsiteY3" fmla="*/ 54 h 9960"/>
              <a:gd name="connsiteX4" fmla="*/ 0 w 10289"/>
              <a:gd name="connsiteY4" fmla="*/ 0 h 9960"/>
              <a:gd name="connsiteX0" fmla="*/ 0 w 10000"/>
              <a:gd name="connsiteY0" fmla="*/ 0 h 10000"/>
              <a:gd name="connsiteX1" fmla="*/ 2842 w 10000"/>
              <a:gd name="connsiteY1" fmla="*/ 9990 h 10000"/>
              <a:gd name="connsiteX2" fmla="*/ 4049 w 10000"/>
              <a:gd name="connsiteY2" fmla="*/ 9815 h 10000"/>
              <a:gd name="connsiteX3" fmla="*/ 10000 w 10000"/>
              <a:gd name="connsiteY3" fmla="*/ 54 h 10000"/>
              <a:gd name="connsiteX4" fmla="*/ 0 w 10000"/>
              <a:gd name="connsiteY4" fmla="*/ 0 h 10000"/>
              <a:gd name="connsiteX0" fmla="*/ 0 w 10000"/>
              <a:gd name="connsiteY0" fmla="*/ 0 h 10400"/>
              <a:gd name="connsiteX1" fmla="*/ 2740 w 10000"/>
              <a:gd name="connsiteY1" fmla="*/ 10397 h 10400"/>
              <a:gd name="connsiteX2" fmla="*/ 4049 w 10000"/>
              <a:gd name="connsiteY2" fmla="*/ 9815 h 10400"/>
              <a:gd name="connsiteX3" fmla="*/ 10000 w 10000"/>
              <a:gd name="connsiteY3" fmla="*/ 54 h 10400"/>
              <a:gd name="connsiteX4" fmla="*/ 0 w 10000"/>
              <a:gd name="connsiteY4" fmla="*/ 0 h 10400"/>
              <a:gd name="connsiteX0" fmla="*/ 0 w 10000"/>
              <a:gd name="connsiteY0" fmla="*/ 0 h 10419"/>
              <a:gd name="connsiteX1" fmla="*/ 2740 w 10000"/>
              <a:gd name="connsiteY1" fmla="*/ 10397 h 10419"/>
              <a:gd name="connsiteX2" fmla="*/ 3599 w 10000"/>
              <a:gd name="connsiteY2" fmla="*/ 10338 h 10419"/>
              <a:gd name="connsiteX3" fmla="*/ 10000 w 10000"/>
              <a:gd name="connsiteY3" fmla="*/ 54 h 10419"/>
              <a:gd name="connsiteX4" fmla="*/ 0 w 10000"/>
              <a:gd name="connsiteY4" fmla="*/ 0 h 10419"/>
              <a:gd name="connsiteX0" fmla="*/ 0 w 10000"/>
              <a:gd name="connsiteY0" fmla="*/ 0 h 10397"/>
              <a:gd name="connsiteX1" fmla="*/ 2740 w 10000"/>
              <a:gd name="connsiteY1" fmla="*/ 10397 h 10397"/>
              <a:gd name="connsiteX2" fmla="*/ 3599 w 10000"/>
              <a:gd name="connsiteY2" fmla="*/ 10338 h 10397"/>
              <a:gd name="connsiteX3" fmla="*/ 10000 w 10000"/>
              <a:gd name="connsiteY3" fmla="*/ 54 h 10397"/>
              <a:gd name="connsiteX4" fmla="*/ 0 w 10000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75"/>
              <a:gd name="connsiteY0" fmla="*/ 0 h 10310"/>
              <a:gd name="connsiteX1" fmla="*/ 2801 w 10675"/>
              <a:gd name="connsiteY1" fmla="*/ 10310 h 10310"/>
              <a:gd name="connsiteX2" fmla="*/ 3660 w 10675"/>
              <a:gd name="connsiteY2" fmla="*/ 10251 h 10310"/>
              <a:gd name="connsiteX3" fmla="*/ 10675 w 10675"/>
              <a:gd name="connsiteY3" fmla="*/ 25 h 10310"/>
              <a:gd name="connsiteX4" fmla="*/ 0 w 10675"/>
              <a:gd name="connsiteY4" fmla="*/ 0 h 1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5" h="10310">
                <a:moveTo>
                  <a:pt x="0" y="0"/>
                </a:moveTo>
                <a:cubicBezTo>
                  <a:pt x="3109" y="3835"/>
                  <a:pt x="2511" y="6378"/>
                  <a:pt x="2801" y="10310"/>
                </a:cubicBezTo>
                <a:cubicBezTo>
                  <a:pt x="3337" y="10277"/>
                  <a:pt x="2862" y="10312"/>
                  <a:pt x="3660" y="10251"/>
                </a:cubicBezTo>
                <a:cubicBezTo>
                  <a:pt x="5139" y="5189"/>
                  <a:pt x="6996" y="3438"/>
                  <a:pt x="10675" y="25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75000">
                <a:srgbClr val="7BE5CA"/>
              </a:gs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80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C7BE-ED9A-42D8-B15C-E5643020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CIRCUIT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0F21-589E-4CE7-9461-94FFA4A4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fundamental approaches to moving data through a network of links and switches: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Packet switching and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Circuit switching 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Circuit Switching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Resources needed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communication are reserved for the duration of the communication session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telephone networks are examples of circuit-switched networks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83676D-5A5C-4F85-AC94-3D101713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8878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3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9CD0-D162-4E0D-8A30-5C88AF6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simple circuit-switched network consisting of four switches and four links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9B398-61D3-4D82-9E79-CF30D75CA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839" y="1731378"/>
            <a:ext cx="4258322" cy="29691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18EF2-3776-4CDA-81E1-8ED06B620CD5}"/>
              </a:ext>
            </a:extLst>
          </p:cNvPr>
          <p:cNvSpPr txBox="1"/>
          <p:nvPr/>
        </p:nvSpPr>
        <p:spPr>
          <a:xfrm>
            <a:off x="1604638" y="5162340"/>
            <a:ext cx="9456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each link between adjacent switches has a transmission rate of 1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each end-to-end circuit-switch connection gets 250 kbps of dedicated transmission rate.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58D54E-E952-4221-AAD7-7F2F348C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35512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10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AF81-DF84-41FF-9485-19730413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Multiplexing in Circuit-Switched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FCFD-4196-4F06-912C-508BDB7E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37981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circuit in a link is implemented with either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Frequency-division multiplexing (FDM) or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Time-division multiplexing (TDM)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FDM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frequency spectrum of a link is divided up among the connections established across the link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telephone networks, this frequency band typically has a width of 4 kHz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width of the band is called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bandwidth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FM radio stations also use FDM to share the frequency spectrum between 88 MHz and 108 MHz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473DBC-746B-4E18-8380-A6F8EFB7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61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EB9F-DD20-4ED5-B609-16E2C10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Multiplexing in Circuit-Switched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8E00-749D-4415-A0F8-2DE29D5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90974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TDM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 is divided into frames of fixed duration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frame is divided into a fixed number of time slots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the network establishes a connection across a link, the network dedicates one time slot in every frame to this connection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208FA-3E0B-4D41-915B-F8EC4820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090988"/>
            <a:ext cx="4562475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51F4F-80D7-496D-932C-922ED7A8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3686175"/>
            <a:ext cx="4781550" cy="2286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D9F0D5E-2FC8-42D1-99ED-EA8F9E68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23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0CA4-B994-4F5E-B5B6-F673C41F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386" y="510511"/>
            <a:ext cx="4901214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Some pieces of the Internet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CE0F8A-B76F-4CF9-BC1B-60995B11B2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6316" y="2027535"/>
            <a:ext cx="3372855" cy="9525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B7060-244F-495A-B3BE-EF294C885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135502"/>
            <a:ext cx="4572000" cy="5967662"/>
          </a:xfr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60A2A-54AE-469B-9ED2-B5B3BF778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26" y="3354674"/>
            <a:ext cx="2752078" cy="102759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318EDE1-6630-48D7-A295-777C4DDA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651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4016-D061-475C-BBCE-3BF89095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Multiplexing in Circuit-Switched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7B8E-7EAE-4DBF-B3BD-4BB9B0BD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transmission rate of a circuit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equal to the frame rate multiplied by the number of bits in a slot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: if the link transmits 8,000 frames per second and each slot consists of 8 bits, then the transmission rate of a circuit is 64 kbps.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A99CEC-C134-42C1-880B-5D4832AF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690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1700-395C-44B8-8DA8-7FD6DB30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/>
          <a:p>
            <a:r>
              <a:rPr lang="en-IN"/>
              <a:t>Circuit Switching Vs Packet Switching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AB30A-9C4B-48AA-A92B-C38EF01C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94" y="266700"/>
            <a:ext cx="4906055" cy="638175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72E74D4-1EC1-43D1-8BCE-57879E720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For Data transmission, Packet Switching is the more efficient than Circuit Switching whereas, </a:t>
            </a:r>
          </a:p>
          <a:p>
            <a:r>
              <a:rPr lang="en-US" dirty="0">
                <a:solidFill>
                  <a:srgbClr val="222222"/>
                </a:solidFill>
                <a:latin typeface="Lato"/>
              </a:rPr>
              <a:t>W</a:t>
            </a:r>
            <a:r>
              <a:rPr lang="en-US" b="0" i="0" dirty="0">
                <a:solidFill>
                  <a:srgbClr val="222222"/>
                </a:solidFill>
                <a:effectLst/>
                <a:latin typeface="Lato"/>
              </a:rPr>
              <a:t>hen it comes to voice transmission Circuit switching is more efficient than packet switching.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B6AE894-221E-4CB2-A3ED-D9A5EEF2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46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8995-6795-4FB2-8586-9CC056DD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NETWORK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21ED-0D65-4A31-982C-F38B21C1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End systems connect into the Internet via an access ISP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access ISP can provide either wired or wireless connectivity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technologies including DSL, cable, FTTH, Wi-Fi, and cellular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access ISPs themselves must be interconnected; this is done by creating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network of networks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99974B-845A-4328-9EC3-2B293FE7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08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ABF7-85A7-4152-B7DB-6E121197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Network Structure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D0F0-3CE2-4D1D-8733-0032EE4C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Interconnects all the access ISPs with a single global transit ISP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Global transit ISP is a network of routers and communication links that spans the globe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Global transit ISP also has at least one router near each of the hundreds of thousands of access ISPs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Since the access ISP pays the global transit ISP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access ISP is said to be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global transit ISP is said to be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If a company builds a global transit ISP and is profitable then it’s natural for other companies to build their own global ISPs and compete with the original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74B7B0-AB47-49DB-BE82-8111945E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21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BB01-B842-471E-A45A-821E9937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Network Structure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1A30-963E-4347-9D4F-0E0EF27C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Consists of the hundreds of thousands of access ISPs and multiple global transit ISPs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access ISPs certainly prefer Network Structure 2 over Network Structure 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pricing and service, ISPs can choose among competing Global transit ISPs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Global transit ISPs themselves must be interconnected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 access ISPs connected to one of the global transit providers would not be able to communicate with access ISPs connected to the other global transit provider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AEABC4-0805-4920-A301-8D58BF9C1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6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2855-194D-4A22-A7B1-44A22F6F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Network Of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A5C6-9398-41CB-AB66-6573580F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any given region,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may be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regional ISP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which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access ISPs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region connect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regional ISP then connects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tier-1 ISPs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Tier-1 ISPs are like global transit ISP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access ISP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regional ISP, and regional ISP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Tier-1 ISPs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customer-provider relationship 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each level of the hierarchy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19F17A-A4CB-4310-B0B0-60FDC16B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41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061E-C49B-46F6-8674-FC50DBAF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Network Of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A81-5B7A-434C-9A6A-E2B70172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PoP</a:t>
            </a:r>
            <a:r>
              <a:rPr lang="en-US" dirty="0"/>
              <a:t> : a group of one or more routers (at the same location) in the provider’s network</a:t>
            </a:r>
          </a:p>
          <a:p>
            <a:r>
              <a:rPr lang="en-US" b="1" dirty="0"/>
              <a:t>Internet Exchange Point (IXP) </a:t>
            </a:r>
            <a:r>
              <a:rPr lang="en-US" dirty="0"/>
              <a:t>- typically in a stand-alone building with its own switches</a:t>
            </a:r>
          </a:p>
          <a:p>
            <a:r>
              <a:rPr lang="en-US" dirty="0"/>
              <a:t>There are roughly 300 IXPs in the Internet today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385353-2EED-40B8-A93F-0E1A6C0A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95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1320-B062-4D43-8E9F-48AE7697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Network Structure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5D62-EF76-4B06-B24D-EFA92842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Internet of 2012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structure 5 builds on top of Network Structure 4 by adding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content provider networks (Google)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Today’s Internet—a network of networks—is complex, consisting of a dozen or so tier-1 ISPs and hundreds of thousands of lower-tier ISPs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B49192-B65A-4127-B694-F45549B81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61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96F4-623F-400B-A9D4-8DB0A8E2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5607"/>
            <a:ext cx="9601200" cy="1142385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Interconnection of ISPs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B2732-FE5F-4436-818A-7363E1034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4" y="2114550"/>
            <a:ext cx="6829425" cy="3171825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A338063-DA4E-4953-9C25-3537BD88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3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Delay, Loss</a:t>
            </a:r>
            <a:br>
              <a:rPr lang="en-US" sz="6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br>
              <a:rPr lang="en-US" sz="6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 </a:t>
            </a:r>
            <a:br>
              <a:rPr lang="en-US" sz="6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br>
              <a:rPr lang="en-US" sz="6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Packet-Switched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DCDB0-DE44-4477-825A-FC006F513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17756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4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F6D8-6BC3-4643-AAF3-D5FE60D4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s the Internet : 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ervice 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iew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E369-09E3-4B78-AB9E-58688D76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infrastructure that provides services to applications : 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electronic mail, Web surfing, social networks, instant messaging, Voiceover-IP (VoIP), video streaming, distributed games, peer-to-peer (P2P) file sharing, television over the Internet, remote login etc.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applications are said to be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distributed applications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since they involve multiple end systems that exchange data with each other.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End systems attached to the Internet provide 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Programming Interface (API)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Internet API is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set of rules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the sending program must follow so that the Internet can deliver the data to the destination program.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A647C2-7B91-4FA9-85AF-5D5BEE236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5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 of Delay in Packet-Switched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packet suffers several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types of delays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each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along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of delays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Nodal processing delay,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Queuing delay,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Transmission delay, and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Propagation delay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Together, these delays accumulate to give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total nodal delay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A52C6F-9C5D-4D6D-97F2-190F2B66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26634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32E6-564C-4C67-9144-02E10E01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Types of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15BA-6EA5-44C1-B25F-88C2A189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43344"/>
            <a:ext cx="9601200" cy="3809999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Processing Delay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 required to examine the packet’s header and determine where to direct the packet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Queuing Delay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at the queue/buffer, packet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waits to be transmitted onto the link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Transmission Delay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amount of time required to push or transmit all of the packet’s bits into the link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Propagation Delay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 required to propagate from the beginning of the link to router B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D2759B-ECC2-46B2-80C5-8BA36D1E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12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DEE-CD23-4FDE-9398-AD672476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Comparing Transmission and Propagation Delay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F3D6-2351-4441-99C9-159827E0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3294554" cy="380999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Caravan analogy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cars </a:t>
            </a:r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propagate</a:t>
            </a:r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b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100 km/</a:t>
            </a:r>
            <a:r>
              <a:rPr lang="en-US" altLang="ja-JP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endParaRPr lang="en-US" altLang="ja-JP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toll booth takes 12 sec to service car (bit transmission time)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Car ~ bit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aravan ~ packet</a:t>
            </a:r>
          </a:p>
          <a:p>
            <a:pPr eaLnBrk="1" hangingPunct="1">
              <a:buClr>
                <a:srgbClr val="0000FF"/>
              </a:buClr>
              <a:buSzPct val="75000"/>
            </a:pPr>
            <a:r>
              <a:rPr lang="en-US" altLang="en-US" sz="20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long until caravan is lined up before 2nd toll booth?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716BCF07-8F35-4931-92C7-79D4DB23F7F0}"/>
              </a:ext>
            </a:extLst>
          </p:cNvPr>
          <p:cNvGrpSpPr>
            <a:grpSpLocks/>
          </p:cNvGrpSpPr>
          <p:nvPr/>
        </p:nvGrpSpPr>
        <p:grpSpPr bwMode="auto">
          <a:xfrm>
            <a:off x="4589954" y="1981201"/>
            <a:ext cx="7076846" cy="1487487"/>
            <a:chOff x="165" y="725"/>
            <a:chExt cx="5067" cy="937"/>
          </a:xfrm>
        </p:grpSpPr>
        <p:grpSp>
          <p:nvGrpSpPr>
            <p:cNvPr id="5" name="Group 43">
              <a:extLst>
                <a:ext uri="{FF2B5EF4-FFF2-40B4-BE49-F238E27FC236}">
                  <a16:creationId xmlns:a16="http://schemas.microsoft.com/office/drawing/2014/main" id="{81E07E78-FBA1-4FBC-8363-E7039BEFF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781"/>
              <a:ext cx="580" cy="881"/>
              <a:chOff x="1325" y="938"/>
              <a:chExt cx="580" cy="881"/>
            </a:xfrm>
          </p:grpSpPr>
          <p:sp>
            <p:nvSpPr>
              <p:cNvPr id="29" name="Rectangle 44">
                <a:extLst>
                  <a:ext uri="{FF2B5EF4-FFF2-40B4-BE49-F238E27FC236}">
                    <a16:creationId xmlns:a16="http://schemas.microsoft.com/office/drawing/2014/main" id="{922F7F83-B1C8-4144-B8B6-97D092FAB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Text Box 45">
                <a:extLst>
                  <a:ext uri="{FF2B5EF4-FFF2-40B4-BE49-F238E27FC236}">
                    <a16:creationId xmlns:a16="http://schemas.microsoft.com/office/drawing/2014/main" id="{8A201E38-E9FB-4923-AF38-77D0A4DC6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1373"/>
                <a:ext cx="58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toll </a:t>
                </a:r>
              </a:p>
              <a:p>
                <a:pPr algn="ctr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booth</a:t>
                </a:r>
              </a:p>
            </p:txBody>
          </p:sp>
        </p:grpSp>
        <p:grpSp>
          <p:nvGrpSpPr>
            <p:cNvPr id="6" name="Group 46">
              <a:extLst>
                <a:ext uri="{FF2B5EF4-FFF2-40B4-BE49-F238E27FC236}">
                  <a16:creationId xmlns:a16="http://schemas.microsoft.com/office/drawing/2014/main" id="{2908F213-7518-436B-B3F6-990D2CFDA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6" y="781"/>
              <a:ext cx="580" cy="881"/>
              <a:chOff x="1325" y="938"/>
              <a:chExt cx="580" cy="881"/>
            </a:xfrm>
          </p:grpSpPr>
          <p:sp>
            <p:nvSpPr>
              <p:cNvPr id="27" name="Rectangle 47">
                <a:extLst>
                  <a:ext uri="{FF2B5EF4-FFF2-40B4-BE49-F238E27FC236}">
                    <a16:creationId xmlns:a16="http://schemas.microsoft.com/office/drawing/2014/main" id="{29FC0CA8-BB75-4A99-B3BF-17DEFF037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Text Box 48">
                <a:extLst>
                  <a:ext uri="{FF2B5EF4-FFF2-40B4-BE49-F238E27FC236}">
                    <a16:creationId xmlns:a16="http://schemas.microsoft.com/office/drawing/2014/main" id="{E8862685-8242-4357-AC7E-1AFBDA4E1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1373"/>
                <a:ext cx="58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toll </a:t>
                </a:r>
              </a:p>
              <a:p>
                <a:pPr algn="ctr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booth</a:t>
                </a:r>
              </a:p>
            </p:txBody>
          </p:sp>
        </p:grpSp>
        <p:sp>
          <p:nvSpPr>
            <p:cNvPr id="7" name="AutoShape 49">
              <a:extLst>
                <a:ext uri="{FF2B5EF4-FFF2-40B4-BE49-F238E27FC236}">
                  <a16:creationId xmlns:a16="http://schemas.microsoft.com/office/drawing/2014/main" id="{8613CBBB-DB59-4BAA-9D4B-C162087BA9C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50">
              <a:extLst>
                <a:ext uri="{FF2B5EF4-FFF2-40B4-BE49-F238E27FC236}">
                  <a16:creationId xmlns:a16="http://schemas.microsoft.com/office/drawing/2014/main" id="{DE771B25-2E40-4A20-BCE8-95A64C468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1139"/>
              <a:ext cx="70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ten-car 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caravan</a:t>
              </a:r>
            </a:p>
          </p:txBody>
        </p:sp>
        <p:sp>
          <p:nvSpPr>
            <p:cNvPr id="9" name="Line 51">
              <a:extLst>
                <a:ext uri="{FF2B5EF4-FFF2-40B4-BE49-F238E27FC236}">
                  <a16:creationId xmlns:a16="http://schemas.microsoft.com/office/drawing/2014/main" id="{21C5DB59-3987-468B-94C5-21B087178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Text Box 52">
              <a:extLst>
                <a:ext uri="{FF2B5EF4-FFF2-40B4-BE49-F238E27FC236}">
                  <a16:creationId xmlns:a16="http://schemas.microsoft.com/office/drawing/2014/main" id="{6DC071FA-DFE9-4AC2-8D61-48EFE6688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100 km</a:t>
              </a:r>
            </a:p>
          </p:txBody>
        </p:sp>
        <p:sp>
          <p:nvSpPr>
            <p:cNvPr id="11" name="Line 53">
              <a:extLst>
                <a:ext uri="{FF2B5EF4-FFF2-40B4-BE49-F238E27FC236}">
                  <a16:creationId xmlns:a16="http://schemas.microsoft.com/office/drawing/2014/main" id="{44C00A6C-FC4F-41D0-9840-BBFE29B39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Text Box 54">
              <a:extLst>
                <a:ext uri="{FF2B5EF4-FFF2-40B4-BE49-F238E27FC236}">
                  <a16:creationId xmlns:a16="http://schemas.microsoft.com/office/drawing/2014/main" id="{9F8AF702-C74A-42CC-866B-4A69F8DC5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100 km</a:t>
              </a:r>
            </a:p>
          </p:txBody>
        </p:sp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19F5F92F-4A07-4D55-8836-30A1C321C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56">
              <a:extLst>
                <a:ext uri="{FF2B5EF4-FFF2-40B4-BE49-F238E27FC236}">
                  <a16:creationId xmlns:a16="http://schemas.microsoft.com/office/drawing/2014/main" id="{DC5332C6-6115-47EF-A723-0C645272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57">
              <a:extLst>
                <a:ext uri="{FF2B5EF4-FFF2-40B4-BE49-F238E27FC236}">
                  <a16:creationId xmlns:a16="http://schemas.microsoft.com/office/drawing/2014/main" id="{EFBA5F6A-50BA-4FAB-930B-8306794A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58">
              <a:extLst>
                <a:ext uri="{FF2B5EF4-FFF2-40B4-BE49-F238E27FC236}">
                  <a16:creationId xmlns:a16="http://schemas.microsoft.com/office/drawing/2014/main" id="{162BA891-F48F-4788-B291-9CBD793D1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7" name="Picture 59" descr="MCj03985170000[1]">
              <a:extLst>
                <a:ext uri="{FF2B5EF4-FFF2-40B4-BE49-F238E27FC236}">
                  <a16:creationId xmlns:a16="http://schemas.microsoft.com/office/drawing/2014/main" id="{76CBF900-0A26-4A65-9DE6-E7000E2CF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0" descr="MCj03985170000[1]">
              <a:extLst>
                <a:ext uri="{FF2B5EF4-FFF2-40B4-BE49-F238E27FC236}">
                  <a16:creationId xmlns:a16="http://schemas.microsoft.com/office/drawing/2014/main" id="{0907F8D7-29A1-4D2A-A5CD-6FF965777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61">
              <a:extLst>
                <a:ext uri="{FF2B5EF4-FFF2-40B4-BE49-F238E27FC236}">
                  <a16:creationId xmlns:a16="http://schemas.microsoft.com/office/drawing/2014/main" id="{6C0D4991-52DC-46A1-B88D-1BE82FA45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25" name="Picture 62">
                <a:extLst>
                  <a:ext uri="{FF2B5EF4-FFF2-40B4-BE49-F238E27FC236}">
                    <a16:creationId xmlns:a16="http://schemas.microsoft.com/office/drawing/2014/main" id="{6D99FC1C-8460-4565-AC38-7D4260192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1C4F7526-E5D9-46E3-B2E2-A0CA7ACBD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20" name="Picture 64" descr="MCj03985170000[1]">
              <a:extLst>
                <a:ext uri="{FF2B5EF4-FFF2-40B4-BE49-F238E27FC236}">
                  <a16:creationId xmlns:a16="http://schemas.microsoft.com/office/drawing/2014/main" id="{5797E958-BB95-42D5-B37D-BC6C98663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Group 65">
              <a:extLst>
                <a:ext uri="{FF2B5EF4-FFF2-40B4-BE49-F238E27FC236}">
                  <a16:creationId xmlns:a16="http://schemas.microsoft.com/office/drawing/2014/main" id="{B2E6B07E-8F1C-4297-98B6-A25E9053D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23" name="Picture 66">
                <a:extLst>
                  <a:ext uri="{FF2B5EF4-FFF2-40B4-BE49-F238E27FC236}">
                    <a16:creationId xmlns:a16="http://schemas.microsoft.com/office/drawing/2014/main" id="{C3434EE2-BE49-49FA-A115-5030D401D6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67">
                <a:extLst>
                  <a:ext uri="{FF2B5EF4-FFF2-40B4-BE49-F238E27FC236}">
                    <a16:creationId xmlns:a16="http://schemas.microsoft.com/office/drawing/2014/main" id="{9375B721-F86E-408E-AA83-8F0CD2372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E209B84C-0619-4338-9C97-7C39A5920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9D7101B-CD6A-4E6D-B985-D06D6C746F95}"/>
              </a:ext>
            </a:extLst>
          </p:cNvPr>
          <p:cNvSpPr txBox="1"/>
          <p:nvPr/>
        </p:nvSpPr>
        <p:spPr>
          <a:xfrm>
            <a:off x="5015744" y="3817431"/>
            <a:ext cx="65288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time to 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1800" dirty="0">
                <a:latin typeface="Calibri" panose="020F0502020204030204" pitchFamily="34" charset="0"/>
                <a:cs typeface="Calibri" panose="020F0502020204030204" pitchFamily="34" charset="0"/>
              </a:rPr>
              <a:t> entire caravan through toll booth onto highway = 12*10 = 120 sec = 2 min</a:t>
            </a:r>
          </a:p>
          <a:p>
            <a:pPr eaLnBrk="1" hangingPunct="1">
              <a:buSzTx/>
            </a:pPr>
            <a:endParaRPr lang="en-US" altLang="ja-JP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time for last car to propagate from 1st to 2nd toll both: 100km/(100km/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1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SzTx/>
            </a:pP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altLang="en-US" sz="18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62 minutes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90149E2-EBD4-4964-873C-EEF38852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2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B592-E3E5-43EF-820C-E9D60500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Four Sources of a Packet Delay</a:t>
            </a:r>
          </a:p>
        </p:txBody>
      </p:sp>
      <p:pic>
        <p:nvPicPr>
          <p:cNvPr id="67" name="Content Placeholder 66">
            <a:extLst>
              <a:ext uri="{FF2B5EF4-FFF2-40B4-BE49-F238E27FC236}">
                <a16:creationId xmlns:a16="http://schemas.microsoft.com/office/drawing/2014/main" id="{092151F9-FEBE-4270-8FBA-10E9F25CC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442" y="2205793"/>
            <a:ext cx="5443170" cy="2987644"/>
          </a:xfr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256E665-B23E-4113-A268-7C7FD8EE4B09}"/>
              </a:ext>
            </a:extLst>
          </p:cNvPr>
          <p:cNvSpPr txBox="1"/>
          <p:nvPr/>
        </p:nvSpPr>
        <p:spPr>
          <a:xfrm>
            <a:off x="1615616" y="2228671"/>
            <a:ext cx="2583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baseline="-25000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nodal processing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check bit errors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determine output link</a:t>
            </a:r>
          </a:p>
          <a:p>
            <a:pPr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typically &lt; msec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BC6D69-948C-4612-8785-985C1E39C116}"/>
              </a:ext>
            </a:extLst>
          </p:cNvPr>
          <p:cNvSpPr txBox="1"/>
          <p:nvPr/>
        </p:nvSpPr>
        <p:spPr>
          <a:xfrm>
            <a:off x="1615616" y="3916048"/>
            <a:ext cx="3728741" cy="140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i="1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000" baseline="-25000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queueing delay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waiting at output link for transmission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depends on congestion level of router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7C784A7-AD98-46B9-9691-806A20C9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00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7C4D-0046-404A-81B7-E5B6DF1C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Four Sources of a Packet Delay</a:t>
            </a:r>
            <a:endParaRPr lang="en-IN" dirty="0"/>
          </a:p>
        </p:txBody>
      </p:sp>
      <p:pic>
        <p:nvPicPr>
          <p:cNvPr id="4" name="Content Placeholder 66">
            <a:extLst>
              <a:ext uri="{FF2B5EF4-FFF2-40B4-BE49-F238E27FC236}">
                <a16:creationId xmlns:a16="http://schemas.microsoft.com/office/drawing/2014/main" id="{DA6C573D-2A66-4AFE-AD76-C0BEA4D99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7375" y="2321072"/>
            <a:ext cx="5892877" cy="30880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B463D-5D9F-4977-AA6E-45EE510341D5}"/>
              </a:ext>
            </a:extLst>
          </p:cNvPr>
          <p:cNvSpPr txBox="1"/>
          <p:nvPr/>
        </p:nvSpPr>
        <p:spPr>
          <a:xfrm>
            <a:off x="1295400" y="2321072"/>
            <a:ext cx="30422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i="1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baseline="-25000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transmission delay: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packet length (bits) 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link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 (bps)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1800" i="1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 i="1" baseline="-25000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altLang="en-US" sz="18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L/R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A04B7-E995-4A44-B6F7-37C7BF102A08}"/>
              </a:ext>
            </a:extLst>
          </p:cNvPr>
          <p:cNvSpPr txBox="1"/>
          <p:nvPr/>
        </p:nvSpPr>
        <p:spPr>
          <a:xfrm>
            <a:off x="1295400" y="3896375"/>
            <a:ext cx="3107924" cy="1435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i="1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baseline="-25000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propagation delay: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length of physical link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propagation speed in medium (~2x10</a:t>
            </a:r>
            <a:r>
              <a:rPr lang="en-US" altLang="en-US" sz="1800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m/sec)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1800" i="1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 baseline="-25000" dirty="0" err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198E958-9511-45EB-9D98-3AADCE81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00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BF7A-55BB-4040-A217-0FF99A83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Queueing delay (again)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C703-F9AE-4880-B0DE-280E8240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4475085" cy="1649766"/>
          </a:xfrm>
        </p:spPr>
        <p:txBody>
          <a:bodyPr>
            <a:noAutofit/>
          </a:bodyPr>
          <a:lstStyle/>
          <a:p>
            <a:pPr eaLnBrk="1" hangingPunct="1">
              <a:buSzPct val="75000"/>
            </a:pPr>
            <a: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R:</a:t>
            </a: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link bandwidth (bps)</a:t>
            </a:r>
          </a:p>
          <a:p>
            <a:pPr eaLnBrk="1" hangingPunct="1">
              <a:buSzPct val="75000"/>
            </a:pPr>
            <a: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L:</a:t>
            </a: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packet length (bits)</a:t>
            </a:r>
          </a:p>
          <a:p>
            <a:pPr eaLnBrk="1" hangingPunct="1">
              <a:buSzPct val="75000"/>
            </a:pP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average packet arrival rate</a:t>
            </a:r>
          </a:p>
          <a:p>
            <a:pPr eaLnBrk="1" hangingPunct="1">
              <a:buSzPct val="7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ratio La/R, called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traffic intensity</a:t>
            </a:r>
            <a:endParaRPr lang="en-US" altLang="en-US" sz="1800" b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49BDF-9371-4B5B-AF44-ACD30115EC97}"/>
              </a:ext>
            </a:extLst>
          </p:cNvPr>
          <p:cNvSpPr txBox="1"/>
          <p:nvPr/>
        </p:nvSpPr>
        <p:spPr>
          <a:xfrm>
            <a:off x="1295400" y="3763963"/>
            <a:ext cx="6103398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La/R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~ 0: avg. queueing delay small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La/R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1: avg. queueing delay large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La/R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&gt; 1: more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arriving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than can be serviced, average delay infinite!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DCAEF-662B-4BB3-BAEB-A49F94F0F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533" y="1258888"/>
            <a:ext cx="3248025" cy="2505075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6298A9B2-EB0A-48E1-B27E-06390CEBE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76" y="3960198"/>
            <a:ext cx="1481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DBC8C4A-66CF-493A-A285-9F8BAF95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14" y="4846761"/>
            <a:ext cx="15462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6E63A2-1CD7-4169-8A1B-A82645F58B60}"/>
              </a:ext>
            </a:extLst>
          </p:cNvPr>
          <p:cNvSpPr txBox="1"/>
          <p:nvPr/>
        </p:nvSpPr>
        <p:spPr>
          <a:xfrm>
            <a:off x="9482114" y="4083697"/>
            <a:ext cx="952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La/R ~ 0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597BE-3CD7-4C2E-A73D-79A238FD2959}"/>
              </a:ext>
            </a:extLst>
          </p:cNvPr>
          <p:cNvSpPr txBox="1"/>
          <p:nvPr/>
        </p:nvSpPr>
        <p:spPr>
          <a:xfrm>
            <a:off x="8396056" y="5541576"/>
            <a:ext cx="122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La/R -&gt; 1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9C26C07-916D-4B8E-AE86-F68872D5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90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FEFB-EE1D-4350-A4A6-FAB58844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Packet loss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A98-94F3-44D2-8F0F-CA0CFC9F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75000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Queue (or buffer) preceding a link has finite capacity</a:t>
            </a:r>
          </a:p>
          <a:p>
            <a:pPr eaLnBrk="1" hangingPunct="1">
              <a:buSzPct val="75000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Packet arriving to full queue will be dropped (or lost)</a:t>
            </a:r>
          </a:p>
          <a:p>
            <a:pPr eaLnBrk="1" hangingPunct="1">
              <a:buSzPct val="75000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Lost packet may be retransmitted by previous node, by source end system, or not at all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95E69-4F35-4CB7-994C-7D0D0229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528457"/>
            <a:ext cx="5905500" cy="242887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DEE3C6-C0A2-4478-874C-B76C9C01E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07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2169-79FA-4439-9154-80ABC55F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End-to-End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70DC-3391-4874-9446-0D1A0D9A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Suppose that the network is uncongested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queuing delays are negligible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L/R, where L is the packet size</a:t>
            </a:r>
          </a:p>
          <a:p>
            <a:pPr lvl="1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62849-7CEF-4D05-9832-7F5903CE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63" y="2930236"/>
            <a:ext cx="4515673" cy="99752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912DCE1-0C8D-42C1-B243-B4B58820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4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78D6-38C3-4123-AE87-59E36940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51-1E7C-482D-B7A1-4F1D8113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 hands-on feel for end-to-end delay, we can use the Traceroute program</a:t>
            </a:r>
          </a:p>
          <a:p>
            <a:r>
              <a:rPr lang="en-IN" b="1" dirty="0"/>
              <a:t>Traceroute</a:t>
            </a:r>
            <a:endParaRPr lang="en-US" b="1" dirty="0"/>
          </a:p>
          <a:p>
            <a:pPr lvl="1"/>
            <a:r>
              <a:rPr lang="en-US" dirty="0"/>
              <a:t>a simple program that can run in any Internet host</a:t>
            </a:r>
          </a:p>
          <a:p>
            <a:pPr lvl="1"/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EAD3A4-A8F9-438A-A32A-BC9F033A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24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1B0-581C-46D8-B82F-AB63B9EB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CA7A-8047-4978-BD5A-458B3EBF6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10126287" cy="3809999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Output of a traceroute program :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DB970-77CB-49C2-9FDF-66B8BB60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86" y="2648990"/>
            <a:ext cx="9609512" cy="314221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75BEE3C-C8BB-4824-BB0E-4455B921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63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9C3A-7951-4C2D-B021-72F78B93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What is a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633D-A0A0-400A-ACD9-515F8E79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protocol defines the format and the order of messages exchanged between two or more communicating entities, as well as the actions taken on the transmission and/or receipt of a message or other event.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 Human Analogy: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people run different protocols, the protocols do not interoperate, and no useful work can be accomplished.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takes two or more communicating entities running the same protocol in order to accomplish a task.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BD89F9-4943-4F5C-85AE-683BCAF9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1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4439-1A17-4361-A71A-4C48AF5C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Throughput in Computer Networks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3D4E-120A-4D63-A06C-2989A74D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Instantaneous throughput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any instant of time is the rate (in bits/sec) at which Host B is receiving the file.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file consists of F bits and the transfer takes T seconds for Host B to receive all F bits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average throughput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file transfer is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F/T bits/sec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DE2814-8B42-499C-BFF2-997B201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209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E381-EF89-4BB9-9D79-B21B733D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64AB-F8BE-4B51-831E-E62ECAE6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server cannot pump bits through its link at a rate faster than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router cannot forward bits at a rate faster than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bps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If R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, throughput is R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bps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 R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, end-to-end throughput is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IN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Here, the throughput is min{R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}, it is the transmission rate of the bottleneck link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E8718-567D-4861-AAF8-DBFF7DD4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4572000"/>
            <a:ext cx="5362575" cy="12192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0081FA-456F-4E91-B216-8216DBBFC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09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C9BC-26C8-4198-A270-2040F5A0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C19C1-8D92-4D43-9D25-D658F352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network with N links between the server and the client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Transmission rates of the N links being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,...,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Throughput for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file transfer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server to client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min{R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,..., R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6AA0D-6597-4B07-82AA-E842D9FD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24" y="3886200"/>
            <a:ext cx="5329152" cy="146303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77E3F38-3E98-41E0-9F50-AB3637C49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91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E187-F884-484D-A4FD-5E8678B4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motivated by today’s Internet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494D5F-D7A9-42E3-9434-DB46F0939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is the transmission rate of the core link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server access links have the same rate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client access links have the same rate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rate of the common link, R, is large than both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each download will be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min{R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, R</a:t>
            </a:r>
            <a:r>
              <a:rPr 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58875B4-0FBC-495E-B823-C566AFF43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4634" y="1981199"/>
            <a:ext cx="4391932" cy="3810001"/>
          </a:xfrm>
          <a:noFill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AA0B03A-F047-49A2-A335-048B875F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4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616383"/>
            <a:ext cx="9604310" cy="338328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8000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rotocol 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</a:t>
            </a:r>
            <a:r>
              <a:rPr lang="en-US" altLang="en-US" sz="8000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ayers </a:t>
            </a:r>
            <a:br>
              <a:rPr lang="en-US" altLang="en-US" sz="8000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</a:br>
            <a:r>
              <a:rPr lang="en-US" altLang="en-US" sz="8000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And </a:t>
            </a:r>
            <a:br>
              <a:rPr lang="en-US" altLang="en-US" sz="8000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</a:br>
            <a:r>
              <a:rPr lang="en-US" altLang="en-US" sz="8000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Their Service </a:t>
            </a:r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</a:t>
            </a:r>
            <a:r>
              <a:rPr lang="en-US" altLang="en-US" sz="8000" dirty="0">
                <a:solidFill>
                  <a:srgbClr val="CC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odels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3CAF9-3EB5-40DC-BB05-5C92FAE28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5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many pieces to the Internet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numerous applications and protocols,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types of end systems,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packet switches, and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types of link-level media</a:t>
            </a: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Question:</a:t>
            </a:r>
            <a:endParaRPr lang="en-US" altLang="en-US" sz="1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is there any hope of organizing a network architecture?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F8200C-D601-4916-8CAC-445ECA19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67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1643-AC99-4CA3-8361-980059C3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A719-AAC9-46DE-BB3B-A90791DB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Analogy : Airline System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A440E-8699-43D1-A5F7-76B9B180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84" y="2565647"/>
            <a:ext cx="4597431" cy="2963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7D271-D5B0-485C-AF10-24D3412AF677}"/>
              </a:ext>
            </a:extLst>
          </p:cNvPr>
          <p:cNvSpPr txBox="1"/>
          <p:nvPr/>
        </p:nvSpPr>
        <p:spPr>
          <a:xfrm>
            <a:off x="4500979" y="5606157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Taking an airplane trip: actions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CBC350-9E2E-42A2-AF0B-08EC08CD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B00F-9A80-442A-8634-C8FFBE4F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E4D6-62EC-42F8-BBBD-C661DFA87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94694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layer provides its service by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performing certain actions within that layer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the services of the layer directly below it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8E2E2-C5B8-4153-9B19-9BDD7EF4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2" y="1994694"/>
            <a:ext cx="5638800" cy="286861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16A28-7B93-4CA6-ACF0-B093DE8B8D6C}"/>
              </a:ext>
            </a:extLst>
          </p:cNvPr>
          <p:cNvSpPr txBox="1"/>
          <p:nvPr/>
        </p:nvSpPr>
        <p:spPr>
          <a:xfrm>
            <a:off x="6809172" y="4899386"/>
            <a:ext cx="446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Horizontal layering of airline functionality</a:t>
            </a:r>
          </a:p>
          <a:p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BB32791-3683-4849-8F17-063C3ACF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29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ED97-F5C3-4C58-9C2B-6AC4E6C8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Layered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0A10-1035-4AC2-BD76-53C1276E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Layered Architecture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structured way to discuss system components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system remains unchanged when a layer’s implementation is changed.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changing the implementation of a service is very different from changing the service itself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Internet protocol stack consists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five layers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physical,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link,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network,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transport, and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 layers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68320-CDB4-4713-8E75-02FBC6C67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15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2B53-A9A7-4F5F-9A63-F2BE2FF0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Protocol Layering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C5D3-3394-4044-8C98-A0E60E34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389485" cy="380999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designers organize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Protocols and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network hardware and software that implement the protocols — in layers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Taken together, the protocols of the various layers are called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protocol stack.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E7684-D73E-4A6E-9E84-A0F0ADF0D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6" y="1981201"/>
            <a:ext cx="3657600" cy="35229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69F612-5259-4BBE-A17E-F4BF98E1B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53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9696-6DB0-4550-9EEA-060EBCF9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human protocol and a computer network protocol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F79F49-8F90-41A8-8394-062110057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098" y="1981201"/>
            <a:ext cx="5501804" cy="3809999"/>
          </a:xfrm>
          <a:noFill/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97D96F5-0981-4027-B314-C48D854E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758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F78D-73AA-49D5-AB13-41B3281B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Layers of the Internet Protocol Stack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633-0749-423F-A8E8-391C4015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Layer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applications and their application-layer protocols reside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Layer Protocols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protocol (for Web document request and transfer)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SMTP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(for the transfer of e-mail messages)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FTP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(for the transfer of files between two end systems)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application-layer protocol is distributed over multiple end systems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packet of information at the application layer is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27D94B-EE71-4960-9BE5-F6E739247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97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70AF-EF0B-4783-B3FF-D15682E9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9070"/>
            <a:ext cx="9601200" cy="114238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Layers of the Internet Protocol Stack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EB63-DDDA-4643-91EE-FB19E15A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1142"/>
            <a:ext cx="9601200" cy="3975716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 Layer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Transports application-layer messages between application endpoints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layer provides :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guaranteed delivery of messages to the destination and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flow control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Two transport protocols :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breaks long messages into shorter segments</a:t>
            </a:r>
          </a:p>
          <a:p>
            <a:pPr lvl="2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provides a congestion-control mechanism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UDP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a connectionless service to its applications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Transport-layer packet is a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endParaRPr lang="en-IN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C6A2A5-A413-4FFD-B4CF-AC14473E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42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25B2-9630-46F9-A64D-90DA2934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Layers of the Internet Protocol Stack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7537-4D54-47F0-A91E-F70A4F9E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Layer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Responsible for moving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datagrams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one host to another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Layer Protocol : 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 Protocol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defines the fields in the datagram as well as how the end systems and routers act on these fields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 layer contains routing protocols that determine the routes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Network-layer packet is a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datagram</a:t>
            </a:r>
            <a:endParaRPr lang="en-IN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BDDF45-207E-489E-927E-6C81395C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18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8A2F-4CDD-4551-81CF-BC8AEF96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Layers of the Internet Protocol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23D9-2FE0-473B-B2B3-F68BEEBA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Layer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Responsible for moving entire frames from one network element to an adjacent network element</a:t>
            </a:r>
            <a:endParaRPr lang="en-IN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Services provided by the link layer depend on the specific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link-layer protocol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Link Layer Protocols 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  <a:p>
            <a:pPr lvl="1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cable access network’s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DOCSIS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Link Layer packets are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frames</a:t>
            </a:r>
            <a:endParaRPr lang="en-IN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0283B6-C0DA-4782-BF4C-15579A726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16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0F6E-1C03-44A6-A054-68428E7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Layers of the Internet Protocol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4784-B2F9-40E4-B37C-EC6380CE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Layer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Responsible for moving the individual bits within the frame from one node to the next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Protocols here are link dependent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Depends on the actual transmission medium of the link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: 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twisted-pair copper wire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single-mode fiber optics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IN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8084C5-4AEF-4CD5-A658-E4BD1550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00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94F6-2CB7-402F-8AF3-63A4E84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0C3C-E855-47BA-9841-4682EF81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280429" cy="3809999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Proposed in 1970s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ISO proposed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that computer networks be organized around seven layers called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 Systems Interconnection (OSI)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two additional layers present in the OSI reference model: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Presentation layer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allow applications to interpret meaning of data, e.g., encryption, compression, machine-specific conventions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Session layer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synchronization, checkpointing, recovery of data exchange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4E0C9-9580-49DC-AEF9-05E16BC1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1981201"/>
            <a:ext cx="1885950" cy="342289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27A7118-9214-4E9D-9AB5-4689B9C5C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37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9050-C624-4A31-BF2F-C0BF2F10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Encapsulation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DC460-D6B2-41B0-968E-EA075CB8D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817" y="1819922"/>
            <a:ext cx="6701455" cy="4264242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50397F7-5ADE-4974-BE45-E438D821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1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E1A6-88C3-48F5-8264-ED930B5B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AD60-5665-4D21-ACBA-EC83C0CE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and Link-layer switches do not implement all the layers in the protocol stack</a:t>
            </a:r>
          </a:p>
          <a:p>
            <a:pPr lvl="1"/>
            <a:r>
              <a:rPr lang="en-US" dirty="0"/>
              <a:t>they implement only the </a:t>
            </a:r>
            <a:r>
              <a:rPr lang="en-US" b="1" dirty="0"/>
              <a:t>bottom layers</a:t>
            </a:r>
          </a:p>
          <a:p>
            <a:r>
              <a:rPr lang="en-US" dirty="0"/>
              <a:t>Internet routers can implement the IP protocol (a layer 3 protocol), while link-layer switches can not</a:t>
            </a:r>
          </a:p>
          <a:p>
            <a:r>
              <a:rPr lang="en-US" dirty="0"/>
              <a:t>Hosts implement all </a:t>
            </a:r>
            <a:r>
              <a:rPr lang="en-US" b="1" dirty="0"/>
              <a:t>five layers</a:t>
            </a:r>
          </a:p>
          <a:p>
            <a:endParaRPr 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A9AB7C-7455-4137-A32E-300E5C3B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6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47C-C1E0-4B92-A33C-4D651E96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Concept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D847-CA51-4AFE-A020-E465B290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the sending host,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 application-layer message 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passed to the transport layer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transport layer takes the message and appends additional information (so-called transport-layer header information,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application-layer message and the transport-layer header information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together constitute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transport-layer segment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transport-layer segment thus encapsulates the application-layer message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each layer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packet has two types of fields: </a:t>
            </a:r>
          </a:p>
          <a:p>
            <a:pPr lvl="2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header fields and </a:t>
            </a:r>
          </a:p>
          <a:p>
            <a:pPr lvl="2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payload field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payload is typically a packet from the layer above</a:t>
            </a:r>
            <a:endParaRPr lang="en-IN" b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8E1A1E-75EC-45CE-B1E0-68DDE9D9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21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1E4C-B3BA-4C77-8600-AE9B17B1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NETWORK SECURITY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36D-1060-41FF-B3D4-9EB5A057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75000"/>
            </a:pP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field of network security: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 bad guys can attack computer networks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 we can defend networks against attacks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 to design architectures that are immune to attacks</a:t>
            </a:r>
          </a:p>
          <a:p>
            <a:pPr eaLnBrk="1" hangingPunct="1">
              <a:buSzPct val="75000"/>
            </a:pP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Internet not originally designed with (much) security in mind</a:t>
            </a:r>
          </a:p>
          <a:p>
            <a:pPr lvl="1" eaLnBrk="1" hangingPunct="1"/>
            <a:r>
              <a:rPr lang="en-US" altLang="en-US" i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original vision:</a:t>
            </a: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ja-JP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group of mutually trusting users attached to a transparent network</a:t>
            </a:r>
            <a:r>
              <a:rPr lang="ja-JP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altLang="ja-JP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Internet protocol designers playing </a:t>
            </a:r>
            <a:r>
              <a:rPr lang="ja-JP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catch-up</a:t>
            </a:r>
            <a:r>
              <a:rPr lang="ja-JP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endParaRPr lang="en-US" altLang="ja-JP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security considerations in all layers!</a:t>
            </a:r>
          </a:p>
          <a:p>
            <a:pPr eaLnBrk="1" hangingPunct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4D1BB4-E933-4E29-97D0-CDEADD34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8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658C-935A-4AB6-8B88-A05D6534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What is a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E7A6-8C4C-4CFC-8E06-4BA22888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86462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Network Protocols: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network protocol is like a human protocol, except that the entities exchanging messages and taking actions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 or software components.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activity in the Internet that involves two or more communicating remote entities is governed by a protocol.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hardware-implemented protocols in two physically connected computers control the flow of bits on the “wire” between the two network interface cards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congestion-control protocols in end systems control the rate at which packets are transmitted between sender and receiver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protocols in routers determine a packet’s path from source to destination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6C325A-4A11-4CD9-9EEC-14C37BF6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53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80A8-08E8-47D0-8545-BB311603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Bad guys: put malware into hosts via Internet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0680-F693-43E7-B6B5-BD7B604C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malware can get in host from:</a:t>
            </a:r>
            <a:endParaRPr lang="en-US" altLang="en-US" dirty="0">
              <a:solidFill>
                <a:srgbClr val="000099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altLang="en-US" b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virus: </a:t>
            </a: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self-replicating infection by receiving/executing  object (e.g., e-mail attachment)</a:t>
            </a: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altLang="en-US" b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worm:</a:t>
            </a:r>
            <a:r>
              <a:rPr lang="en-US" altLang="en-US" i="1" dirty="0">
                <a:solidFill>
                  <a:srgbClr val="000099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self-replicating infection by passively receiving object that gets itself executed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spyware malware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record keystrokes, web sites visited, upload info to collection site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infected host can be enrolled in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botnet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used for spam. DDoS attacks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3B9BC5-60DD-4CE3-8F49-585E20EC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04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6006-F2C7-4C20-AD77-846A43B7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Bad guys: 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attack server, network infrastructure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ACD4-EB77-4171-9CEF-0C283EBC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Denial of Service (DoS):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attackers make resources (server, bandwidth) unavailable to legitimate traffic by overwhelming resource with bogus traffic</a:t>
            </a:r>
          </a:p>
          <a:p>
            <a:pPr marL="685800" lvl="1" indent="-457200"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target</a:t>
            </a:r>
          </a:p>
          <a:p>
            <a:pPr marL="685800" lvl="1" indent="-457200"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break into hosts around the network (see botnet)</a:t>
            </a:r>
          </a:p>
          <a:p>
            <a:pPr marL="685800" lvl="1" indent="-457200"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send packets to target from compromised hosts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E2E15-282A-4265-B877-ACD11D2C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2832023"/>
            <a:ext cx="3472140" cy="295917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6D946F-A079-400A-ADA7-03599014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5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FD62-F1F0-40F3-94FF-B776F947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Bad guys can sniff packets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974-7002-4E87-AEDC-1B2141C3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</a:t>
            </a:r>
            <a:r>
              <a:rPr lang="ja-JP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sniffing</a:t>
            </a:r>
            <a:r>
              <a:rPr lang="ja-JP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broadcast media (shared ethernet, wireless)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promiscuous network interface reads/records all packets (e.g., including passwords!) passing by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wireshark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used for end-of-chapter labs is a (free) packet-sniffer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BF6B1-F42F-401F-BAD5-99D3726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37" y="3626713"/>
            <a:ext cx="5505450" cy="1524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52021F-1116-4E48-B217-49C6B61F1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23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8AFA-4088-4AE6-8B89-B6D09CB4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Bad guys can use fake addresses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F398-58D4-41B3-BCEF-1AD3DC15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IP spoofing: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send packet with false source address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9C193-2297-413E-AECE-D187034B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3088504"/>
            <a:ext cx="5981700" cy="23431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28BB13B-2D28-412C-A1C8-1400286B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151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29D8-5770-4820-A780-AA221A72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INTERNET HISTORY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FF94AD-6C92-4830-AA90-72D238D457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0"/>
            <a:ext cx="9601200" cy="69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1961-1972: Early packet-switching principles</a:t>
            </a:r>
            <a:endParaRPr lang="en-US" altLang="en-US" sz="2800" u="sng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6E771-F68B-40E4-996D-A8C8196F8E9B}"/>
              </a:ext>
            </a:extLst>
          </p:cNvPr>
          <p:cNvSpPr txBox="1"/>
          <p:nvPr/>
        </p:nvSpPr>
        <p:spPr>
          <a:xfrm>
            <a:off x="1295400" y="3013994"/>
            <a:ext cx="9601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1961: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Kleinrock - queueing theory shows effectiveness of packet-switching</a:t>
            </a:r>
          </a:p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1964: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Baran - packet-switching in military nets</a:t>
            </a:r>
          </a:p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1967: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ARPAnet conceived by Advanced Research Projects Agency</a:t>
            </a:r>
          </a:p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1969: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ARPAnet node operational</a:t>
            </a:r>
          </a:p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1972: </a:t>
            </a: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ARPAnet public demo</a:t>
            </a:r>
          </a:p>
          <a:p>
            <a:pPr lvl="1" eaLnBrk="1" hangingPunct="1"/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NCP (Network Control Protocol) first host-host protocol </a:t>
            </a:r>
          </a:p>
          <a:p>
            <a:pPr lvl="1" eaLnBrk="1" hangingPunct="1"/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first e-mail program</a:t>
            </a:r>
          </a:p>
          <a:p>
            <a:pPr lvl="1" eaLnBrk="1" hangingPunct="1"/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  ARPAnet has 15 nodes</a:t>
            </a:r>
          </a:p>
          <a:p>
            <a:pPr eaLnBrk="1" hangingPunct="1">
              <a:buSzPct val="75000"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8E62B9-C2FF-4754-B238-26E2F7F9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26DD-80B4-407B-A103-15B3A3E9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INTERNET HISTORY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CAFF2E-896C-47F6-B00E-1DB950ED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67121"/>
            <a:ext cx="7972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1972-1980: Internetworking, new and proprietary nets</a:t>
            </a:r>
            <a:endParaRPr lang="en-US" altLang="en-US" sz="4000" u="sng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D627-9CEF-4CCC-8660-E4BFAED94BDE}"/>
              </a:ext>
            </a:extLst>
          </p:cNvPr>
          <p:cNvSpPr txBox="1"/>
          <p:nvPr/>
        </p:nvSpPr>
        <p:spPr>
          <a:xfrm>
            <a:off x="1295402" y="2664182"/>
            <a:ext cx="5586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1970: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ALOHAnet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satellite network in Hawaii</a:t>
            </a:r>
          </a:p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1974: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Cerf and Kahn - architecture for interconnecting networks</a:t>
            </a:r>
          </a:p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1976: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Ethernet at Xerox PARC</a:t>
            </a:r>
          </a:p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late70</a:t>
            </a: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s: 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proprietary architectures: </a:t>
            </a:r>
            <a:r>
              <a:rPr lang="en-US" altLang="ja-JP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DECnet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, SNA, XNA</a:t>
            </a:r>
          </a:p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70</a:t>
            </a: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s: 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switching fixed length packets (ATM precursor)</a:t>
            </a:r>
          </a:p>
          <a:p>
            <a:pPr eaLnBrk="1" hangingPunct="1">
              <a:buSzPct val="7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1979: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ARPAnet has 200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28137-69AF-4B1B-9896-E1EDD883D069}"/>
              </a:ext>
            </a:extLst>
          </p:cNvPr>
          <p:cNvSpPr txBox="1"/>
          <p:nvPr/>
        </p:nvSpPr>
        <p:spPr>
          <a:xfrm>
            <a:off x="6973803" y="2676214"/>
            <a:ext cx="45880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Cerf and Kahn</a:t>
            </a:r>
            <a:r>
              <a:rPr lang="ja-JP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internetworking principles</a:t>
            </a: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minimalism, autonomy - no internal changes required to interconnect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best effort service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stateless 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decentralized control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today</a:t>
            </a:r>
            <a:r>
              <a:rPr lang="en-IN" altLang="en-US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20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Internet architecture</a:t>
            </a:r>
            <a:endParaRPr lang="en-US" altLang="en-US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4C589B-5968-4D1B-9E8B-F8AA2036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32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6DE5-316E-4B31-80A4-4CCF648B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INTERNET HISTORY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751954-1F57-43E1-B940-8EA6FE76B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86911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1980-1990: new protocols, a proliferation of networks</a:t>
            </a:r>
            <a:endParaRPr lang="en-US" altLang="en-US" sz="4000" u="sng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A06047-25B2-4A73-9986-B0A9B1F3941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2775284"/>
            <a:ext cx="5690937" cy="348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1983: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deployment of TCP/IP</a:t>
            </a:r>
          </a:p>
          <a:p>
            <a:pPr>
              <a:buSzPct val="75000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1982: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smtp e-mail protocol defined </a:t>
            </a:r>
          </a:p>
          <a:p>
            <a:pPr>
              <a:buSzPct val="75000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1983: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DNS defined for name-to-IP-address translation</a:t>
            </a:r>
          </a:p>
          <a:p>
            <a:pPr>
              <a:buSzPct val="75000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1985: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ftp protocol defined</a:t>
            </a:r>
          </a:p>
          <a:p>
            <a:pPr>
              <a:buSzPct val="75000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1988: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TCP congestion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8EBC4-DE71-47E0-99B0-48A52DBAEED2}"/>
              </a:ext>
            </a:extLst>
          </p:cNvPr>
          <p:cNvSpPr txBox="1"/>
          <p:nvPr/>
        </p:nvSpPr>
        <p:spPr>
          <a:xfrm>
            <a:off x="6617368" y="2682861"/>
            <a:ext cx="31843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new national networks: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Csnet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BITnet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NSFnet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Minitel</a:t>
            </a:r>
          </a:p>
          <a:p>
            <a:pPr marL="285750" indent="-285750" eaLnBrk="1" hangingPunct="1"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100,000 hosts connected to confederation of networks</a:t>
            </a:r>
          </a:p>
          <a:p>
            <a:pPr eaLnBrk="1" hangingPunct="1">
              <a:buSzPct val="75000"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BB26FEE-9EE1-43DB-8355-3707B288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081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9868-9256-4F1E-9250-45774A29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1348"/>
            <a:ext cx="9601200" cy="1142385"/>
          </a:xfrm>
        </p:spPr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INTERNET HISTORY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0DFC-977F-4543-93FA-2FD2C377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42120"/>
            <a:ext cx="4800600" cy="3288714"/>
          </a:xfrm>
        </p:spPr>
        <p:txBody>
          <a:bodyPr>
            <a:noAutofit/>
          </a:bodyPr>
          <a:lstStyle/>
          <a:p>
            <a:pPr marL="225425" indent="-225425" eaLnBrk="1" hangingPunct="1">
              <a:buSzPct val="75000"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1990</a:t>
            </a:r>
            <a:r>
              <a:rPr lang="en-US" altLang="ja-JP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s: 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ARPAnet decommissioned</a:t>
            </a:r>
          </a:p>
          <a:p>
            <a:pPr marL="225425" indent="-225425" eaLnBrk="1" hangingPunct="1">
              <a:buSzPct val="75000"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1991: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NSF lifts restrictions on commercial use of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NSFnet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(decommissioned, 1995)</a:t>
            </a:r>
          </a:p>
          <a:p>
            <a:pPr marL="225425" indent="-225425" eaLnBrk="1" hangingPunct="1">
              <a:buSzPct val="75000"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1990s: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  <a:p>
            <a:pPr marL="569913" lvl="1" indent="-225425" eaLnBrk="1" hangingPunct="1"/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hypertext [Bush 1945, Nelson 1960</a:t>
            </a:r>
            <a:r>
              <a:rPr lang="ja-JP" altLang="en-US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s]</a:t>
            </a:r>
          </a:p>
          <a:p>
            <a:pPr marL="569913" lvl="1" indent="-225425" eaLnBrk="1" hangingPunct="1"/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HTML, HTTP: Berners-Lee</a:t>
            </a:r>
          </a:p>
          <a:p>
            <a:pPr marL="569913" lvl="1" indent="-225425" eaLnBrk="1" hangingPunct="1"/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1994: Mosaic, later Netscape</a:t>
            </a:r>
          </a:p>
          <a:p>
            <a:pPr marL="569913" lvl="1" indent="-225425" eaLnBrk="1" hangingPunct="1"/>
            <a:r>
              <a:rPr lang="en-US" alt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late 1990</a:t>
            </a:r>
            <a:r>
              <a:rPr lang="ja-JP" altLang="en-US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s: commercialization of the Web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6B12A0-E2A6-449A-BA93-3FDA70B2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10102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1990, 2000</a:t>
            </a:r>
            <a:r>
              <a:rPr lang="ja-JP" altLang="en-US" sz="28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28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s: commercialization, the Web, new apps</a:t>
            </a:r>
            <a:endParaRPr lang="en-US" altLang="en-US" sz="2800" u="sng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60D58-0BF2-441A-9DA3-734DC0C389F3}"/>
              </a:ext>
            </a:extLst>
          </p:cNvPr>
          <p:cNvSpPr txBox="1"/>
          <p:nvPr/>
        </p:nvSpPr>
        <p:spPr>
          <a:xfrm>
            <a:off x="6128084" y="2442120"/>
            <a:ext cx="46441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1990</a:t>
            </a: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– 2000s:</a:t>
            </a:r>
          </a:p>
          <a:p>
            <a:pPr eaLnBrk="1" hangingPunct="1">
              <a:buSzPct val="75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killer apps: instant messaging, P2P file sharing</a:t>
            </a:r>
          </a:p>
          <a:p>
            <a:pPr eaLnBrk="1" hangingPunct="1">
              <a:buSzPct val="75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 security to forefront</a:t>
            </a:r>
          </a:p>
          <a:p>
            <a:pPr eaLnBrk="1" hangingPunct="1">
              <a:buSzPct val="75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est. 50 million host, 100 million+ users</a:t>
            </a:r>
          </a:p>
          <a:p>
            <a:pPr eaLnBrk="1" hangingPunct="1">
              <a:buSzPct val="75000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backbone links running at Gbps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0DCE3B-1042-446C-A9CE-8D698E017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7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0210-4702-4FA9-BF7E-4CF1CB7B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9378"/>
            <a:ext cx="9601200" cy="1142385"/>
          </a:xfrm>
        </p:spPr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INTERNET HISTORY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6B8-919E-44FD-9EFB-AE658A59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524000"/>
            <a:ext cx="10190747" cy="458804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2005-present</a:t>
            </a:r>
          </a:p>
          <a:p>
            <a:pPr eaLnBrk="1" hangingPunct="1">
              <a:buSzPct val="75000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~750 million hosts</a:t>
            </a:r>
          </a:p>
          <a:p>
            <a:pPr lvl="1" eaLnBrk="1" hangingPunct="1">
              <a:buSzPct val="75000"/>
            </a:pPr>
            <a:r>
              <a:rPr lang="en-US" altLang="en-US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Smartphones and tablets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Aggressive deployment of broadband access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Increasing ubiquity of high-speed wireless access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Emergence of online social networks: </a:t>
            </a:r>
          </a:p>
          <a:p>
            <a:pPr lvl="1" eaLnBrk="1" hangingPunct="1"/>
            <a:r>
              <a:rPr lang="en-US" altLang="en-US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Facebook: soon one billion users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providers (Google, Microsoft) create their own networks</a:t>
            </a:r>
          </a:p>
          <a:p>
            <a:pPr lvl="1" eaLnBrk="1" hangingPunct="1"/>
            <a:r>
              <a:rPr lang="en-US" altLang="en-US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Bypass  Internet, providing </a:t>
            </a:r>
            <a:r>
              <a:rPr lang="ja-JP" altLang="en-US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instantaneous</a:t>
            </a:r>
            <a:r>
              <a:rPr lang="ja-JP" altLang="en-US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access to search, </a:t>
            </a:r>
            <a:r>
              <a:rPr lang="en-US" altLang="ja-JP" sz="2000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emai</a:t>
            </a:r>
            <a:r>
              <a:rPr lang="en-US" altLang="ja-JP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, etc.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E-commerce, universities, enterprises running their services in 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ja-JP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, Amazon EC2)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F9C423-C6A2-49C6-AD15-8858BD0DB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913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- up of a pen&#10;&#10;Description automatically generated with low confidence">
            <a:extLst>
              <a:ext uri="{FF2B5EF4-FFF2-40B4-BE49-F238E27FC236}">
                <a16:creationId xmlns:a16="http://schemas.microsoft.com/office/drawing/2014/main" id="{03BE2B0B-7C48-47FD-97BB-BEFF4CAD2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802" y="1143000"/>
            <a:ext cx="8429047" cy="4572000"/>
          </a:xfrm>
        </p:spPr>
      </p:pic>
    </p:spTree>
    <p:extLst>
      <p:ext uri="{BB962C8B-B14F-4D97-AF65-F5344CB8AC3E}">
        <p14:creationId xmlns:p14="http://schemas.microsoft.com/office/powerpoint/2010/main" val="16429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5188</Words>
  <Application>Microsoft Office PowerPoint</Application>
  <PresentationFormat>Widescreen</PresentationFormat>
  <Paragraphs>633</Paragraphs>
  <Slides>99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Lato</vt:lpstr>
      <vt:lpstr>Times New Roman</vt:lpstr>
      <vt:lpstr>Wingdings</vt:lpstr>
      <vt:lpstr>Diamond Grid 16x9</vt:lpstr>
      <vt:lpstr>Chapter 1: Computer Networks and the Internet</vt:lpstr>
      <vt:lpstr>Roadmap</vt:lpstr>
      <vt:lpstr>What’s the Internet: “Nuts and Bolts”view</vt:lpstr>
      <vt:lpstr>PowerPoint Presentation</vt:lpstr>
      <vt:lpstr>Some pieces of the Internet </vt:lpstr>
      <vt:lpstr>What’s the Internet : A Service View</vt:lpstr>
      <vt:lpstr>What is a Protocol</vt:lpstr>
      <vt:lpstr>A human protocol and a computer network protocol</vt:lpstr>
      <vt:lpstr>What is a Protocol</vt:lpstr>
      <vt:lpstr>The Network Edge</vt:lpstr>
      <vt:lpstr>The Network Edge</vt:lpstr>
      <vt:lpstr>End-system interaction </vt:lpstr>
      <vt:lpstr>The Network Edge : Access Networks</vt:lpstr>
      <vt:lpstr>Access Networks</vt:lpstr>
      <vt:lpstr>Home Access: DSL, Cable, FTTH, Dial-Up, and Satellite links</vt:lpstr>
      <vt:lpstr>Home Access: DSL, Cable, FTTH, Dial-Up, and Satellite</vt:lpstr>
      <vt:lpstr>Home Access: DSL, Cable, FTTH, Dial-Up, and Satellite</vt:lpstr>
      <vt:lpstr>Home Access: DSL, Cable, FTTH, Dial-Up, and Satellite</vt:lpstr>
      <vt:lpstr>Home Access: DSL, Cable, FTTH, Dial-Up, and Satellite</vt:lpstr>
      <vt:lpstr>Home Access: DSL, Cable, FTTH, Dial-Up, and Satellite</vt:lpstr>
      <vt:lpstr>Home Access: DSL, Cable, FTTH, Dial-Up, and Satellite</vt:lpstr>
      <vt:lpstr>Access in the Enterprise (and the Home): Ethernet and WiFi</vt:lpstr>
      <vt:lpstr>Access in the Enterprise (and the Home): Ethernet and WiFi</vt:lpstr>
      <vt:lpstr>Access in the Enterprise (and the Home): Ethernet and WiFi</vt:lpstr>
      <vt:lpstr>Wide-Area Wireless Access: 3G and LTE</vt:lpstr>
      <vt:lpstr>Physical Media</vt:lpstr>
      <vt:lpstr>Physical Media</vt:lpstr>
      <vt:lpstr>Twisted-Pair Copper Wire</vt:lpstr>
      <vt:lpstr>Twisted-Pair Copper Wire</vt:lpstr>
      <vt:lpstr>Comparison Chart</vt:lpstr>
      <vt:lpstr>Coaxial Cable</vt:lpstr>
      <vt:lpstr>Fiber Optics</vt:lpstr>
      <vt:lpstr>Comparision</vt:lpstr>
      <vt:lpstr>Terrestrial Radio Channels</vt:lpstr>
      <vt:lpstr>Terrestrial Radio Channels</vt:lpstr>
      <vt:lpstr>Satellite Radio Channels</vt:lpstr>
      <vt:lpstr>Satellite Radio Channels</vt:lpstr>
      <vt:lpstr>The Network Core</vt:lpstr>
      <vt:lpstr>PACKET SWITCHING</vt:lpstr>
      <vt:lpstr>Packet-Switching: Store-and-Forward</vt:lpstr>
      <vt:lpstr>Packet-Switching: Store-and-Forward</vt:lpstr>
      <vt:lpstr>Packet Switching: queueing delay, loss</vt:lpstr>
      <vt:lpstr>Packet switching</vt:lpstr>
      <vt:lpstr>Forwarding Tables and Routing Protocols</vt:lpstr>
      <vt:lpstr>Forwarding Tables and Routing Protocols</vt:lpstr>
      <vt:lpstr>CIRCUIT SWITCHING</vt:lpstr>
      <vt:lpstr>A simple circuit-switched network consisting of four switches and four links</vt:lpstr>
      <vt:lpstr>Multiplexing in Circuit-Switched Networks</vt:lpstr>
      <vt:lpstr>Multiplexing in Circuit-Switched Networks</vt:lpstr>
      <vt:lpstr>Multiplexing in Circuit-Switched Networks</vt:lpstr>
      <vt:lpstr>Circuit Switching Vs Packet Switching</vt:lpstr>
      <vt:lpstr>A NETWORK OF NETWORKS</vt:lpstr>
      <vt:lpstr>Network Structure 1</vt:lpstr>
      <vt:lpstr>Network Structure 2</vt:lpstr>
      <vt:lpstr>A Network Of Networks</vt:lpstr>
      <vt:lpstr>A Network Of Networks</vt:lpstr>
      <vt:lpstr>Network Structure 5</vt:lpstr>
      <vt:lpstr>Interconnection of ISPs</vt:lpstr>
      <vt:lpstr>Delay, Loss &amp; Throughput  in  Packet-Switched Networks</vt:lpstr>
      <vt:lpstr>Overview of Delay in Packet-Switched Networks</vt:lpstr>
      <vt:lpstr>Types of Delay</vt:lpstr>
      <vt:lpstr>Comparing Transmission and Propagation Delay</vt:lpstr>
      <vt:lpstr>Four Sources of a Packet Delay</vt:lpstr>
      <vt:lpstr>Four Sources of a Packet Delay</vt:lpstr>
      <vt:lpstr>Queueing delay (again)</vt:lpstr>
      <vt:lpstr>Packet loss</vt:lpstr>
      <vt:lpstr>End-to-End Delay</vt:lpstr>
      <vt:lpstr>Traceroute</vt:lpstr>
      <vt:lpstr>Example</vt:lpstr>
      <vt:lpstr>Throughput in Computer Networks</vt:lpstr>
      <vt:lpstr>Throughput</vt:lpstr>
      <vt:lpstr>Throughput</vt:lpstr>
      <vt:lpstr>Example motivated by today’s Internet</vt:lpstr>
      <vt:lpstr>Protocol Layers  And  Their Service Models</vt:lpstr>
      <vt:lpstr>Introduction</vt:lpstr>
      <vt:lpstr>Layered Architecture</vt:lpstr>
      <vt:lpstr>Layered Architecture</vt:lpstr>
      <vt:lpstr>Layered Architecture</vt:lpstr>
      <vt:lpstr>Protocol Layering</vt:lpstr>
      <vt:lpstr>Layers of the Internet Protocol Stack</vt:lpstr>
      <vt:lpstr>Layers of the Internet Protocol Stack</vt:lpstr>
      <vt:lpstr>Layers of the Internet Protocol Stack</vt:lpstr>
      <vt:lpstr>Layers of the Internet Protocol Stack</vt:lpstr>
      <vt:lpstr>Layers of the Internet Protocol Stack</vt:lpstr>
      <vt:lpstr>The OSI Model</vt:lpstr>
      <vt:lpstr>Encapsulation</vt:lpstr>
      <vt:lpstr>Encapsulation</vt:lpstr>
      <vt:lpstr>Concept of Encapsulation</vt:lpstr>
      <vt:lpstr>NETWORK SECURITY</vt:lpstr>
      <vt:lpstr>Bad guys: put malware into hosts via Internet</vt:lpstr>
      <vt:lpstr>Bad guys: attack server, network infrastructure</vt:lpstr>
      <vt:lpstr>Bad guys can sniff packets</vt:lpstr>
      <vt:lpstr>Bad guys can use fake addresses</vt:lpstr>
      <vt:lpstr>INTERNET HISTORY</vt:lpstr>
      <vt:lpstr>INTERNET HISTORY</vt:lpstr>
      <vt:lpstr>INTERNET HISTORY</vt:lpstr>
      <vt:lpstr>INTERNET HISTORY</vt:lpstr>
      <vt:lpstr>INTERNET HISTORY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Networks and the Internet</dc:title>
  <dc:creator>G Surya Bharti</dc:creator>
  <cp:lastModifiedBy>G Surya Bharti</cp:lastModifiedBy>
  <cp:revision>23</cp:revision>
  <dcterms:created xsi:type="dcterms:W3CDTF">2021-01-19T00:52:37Z</dcterms:created>
  <dcterms:modified xsi:type="dcterms:W3CDTF">2021-02-10T06:06:43Z</dcterms:modified>
</cp:coreProperties>
</file>