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6"/>
  </p:notesMasterIdLst>
  <p:handoutMasterIdLst>
    <p:handoutMasterId r:id="rId37"/>
  </p:handoutMasterIdLst>
  <p:sldIdLst>
    <p:sldId id="256" r:id="rId2"/>
    <p:sldId id="260" r:id="rId3"/>
    <p:sldId id="368" r:id="rId4"/>
    <p:sldId id="277" r:id="rId5"/>
    <p:sldId id="276" r:id="rId6"/>
    <p:sldId id="278" r:id="rId7"/>
    <p:sldId id="279" r:id="rId8"/>
    <p:sldId id="280" r:id="rId9"/>
    <p:sldId id="281" r:id="rId10"/>
    <p:sldId id="284" r:id="rId11"/>
    <p:sldId id="283" r:id="rId12"/>
    <p:sldId id="287" r:id="rId13"/>
    <p:sldId id="285" r:id="rId14"/>
    <p:sldId id="286" r:id="rId15"/>
    <p:sldId id="288" r:id="rId16"/>
    <p:sldId id="289" r:id="rId17"/>
    <p:sldId id="291" r:id="rId18"/>
    <p:sldId id="290" r:id="rId19"/>
    <p:sldId id="292" r:id="rId20"/>
    <p:sldId id="293" r:id="rId21"/>
    <p:sldId id="296" r:id="rId22"/>
    <p:sldId id="369" r:id="rId23"/>
    <p:sldId id="297" r:id="rId24"/>
    <p:sldId id="302" r:id="rId25"/>
    <p:sldId id="323" r:id="rId26"/>
    <p:sldId id="324" r:id="rId27"/>
    <p:sldId id="325" r:id="rId28"/>
    <p:sldId id="326" r:id="rId29"/>
    <p:sldId id="327" r:id="rId30"/>
    <p:sldId id="335" r:id="rId31"/>
    <p:sldId id="328" r:id="rId32"/>
    <p:sldId id="329" r:id="rId33"/>
    <p:sldId id="330" r:id="rId34"/>
    <p:sldId id="300" r:id="rId35"/>
  </p:sldIdLst>
  <p:sldSz cx="13716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9A85D9-22C6-47CB-A25F-1777A546B7C1}">
          <p14:sldIdLst>
            <p14:sldId id="256"/>
            <p14:sldId id="260"/>
            <p14:sldId id="368"/>
            <p14:sldId id="277"/>
            <p14:sldId id="276"/>
            <p14:sldId id="278"/>
            <p14:sldId id="279"/>
            <p14:sldId id="280"/>
            <p14:sldId id="281"/>
            <p14:sldId id="284"/>
            <p14:sldId id="283"/>
            <p14:sldId id="287"/>
            <p14:sldId id="285"/>
            <p14:sldId id="286"/>
            <p14:sldId id="288"/>
            <p14:sldId id="289"/>
            <p14:sldId id="291"/>
            <p14:sldId id="290"/>
            <p14:sldId id="292"/>
            <p14:sldId id="293"/>
            <p14:sldId id="296"/>
            <p14:sldId id="369"/>
            <p14:sldId id="297"/>
            <p14:sldId id="302"/>
            <p14:sldId id="323"/>
            <p14:sldId id="324"/>
            <p14:sldId id="325"/>
            <p14:sldId id="326"/>
            <p14:sldId id="327"/>
            <p14:sldId id="335"/>
            <p14:sldId id="328"/>
            <p14:sldId id="329"/>
            <p14:sldId id="330"/>
            <p14:sldId id="300"/>
          </p14:sldIdLst>
        </p14:section>
      </p14:sectionLst>
    </p:ext>
    <p:ext uri="{EFAFB233-063F-42B5-8137-9DF3F51BA10A}">
      <p15:sldGuideLst xmlns=""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7" d="100"/>
          <a:sy n="47" d="100"/>
        </p:scale>
        <p:origin x="-1136" y="-384"/>
      </p:cViewPr>
      <p:guideLst>
        <p:guide orient="horz" pos="2304"/>
        <p:guide pos="4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course code and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A03138-D2F7-4F9C-9DBF-E18EA2701226}" type="datetime3">
              <a:rPr lang="en-US" smtClean="0"/>
              <a:t>20 February 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89E2E4-F31D-4FF9-9879-7A50F00DBF6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course code and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9F016-8C8E-48A0-99AF-FEE73D5D07EF}" type="datetime3">
              <a:rPr lang="en-US" smtClean="0"/>
              <a:t>20 February 2023</a:t>
            </a:fld>
            <a:endParaRPr lang="en-US"/>
          </a:p>
        </p:txBody>
      </p:sp>
      <p:sp>
        <p:nvSpPr>
          <p:cNvPr id="4" name="Slide Image Placeholder 3"/>
          <p:cNvSpPr>
            <a:spLocks noGrp="1" noRot="1" noChangeAspect="1"/>
          </p:cNvSpPr>
          <p:nvPr>
            <p:ph type="sldImg" idx="2"/>
          </p:nvPr>
        </p:nvSpPr>
        <p:spPr>
          <a:xfrm>
            <a:off x="214313" y="685800"/>
            <a:ext cx="6429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3F061-D961-4825-B0AF-95AF9062A8C9}" type="slidenum">
              <a:rPr lang="en-US" smtClean="0"/>
              <a:t>‹#›</a:t>
            </a:fld>
            <a:endParaRPr lang="en-US"/>
          </a:p>
        </p:txBody>
      </p:sp>
    </p:spTree>
    <p:extLst>
      <p:ext uri="{BB962C8B-B14F-4D97-AF65-F5344CB8AC3E}">
        <p14:creationId xmlns:p14="http://schemas.microsoft.com/office/powerpoint/2010/main" val="28687206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63F061-D961-4825-B0AF-95AF9062A8C9}" type="slidenum">
              <a:rPr lang="en-US" smtClean="0"/>
              <a:t>1</a:t>
            </a:fld>
            <a:endParaRPr lang="en-US"/>
          </a:p>
        </p:txBody>
      </p:sp>
      <p:sp>
        <p:nvSpPr>
          <p:cNvPr id="5" name="Header Placeholder 4"/>
          <p:cNvSpPr>
            <a:spLocks noGrp="1"/>
          </p:cNvSpPr>
          <p:nvPr>
            <p:ph type="hdr" sz="quarter" idx="11"/>
          </p:nvPr>
        </p:nvSpPr>
        <p:spPr/>
        <p:txBody>
          <a:bodyPr/>
          <a:lstStyle/>
          <a:p>
            <a:r>
              <a:rPr lang="en-US"/>
              <a:t>course code and title</a:t>
            </a:r>
          </a:p>
        </p:txBody>
      </p:sp>
      <p:sp>
        <p:nvSpPr>
          <p:cNvPr id="6" name="Footer Placeholder 5"/>
          <p:cNvSpPr>
            <a:spLocks noGrp="1"/>
          </p:cNvSpPr>
          <p:nvPr>
            <p:ph type="ftr" sz="quarter" idx="12"/>
          </p:nvPr>
        </p:nvSpPr>
        <p:spPr/>
        <p:txBody>
          <a:bodyPr/>
          <a:lstStyle/>
          <a:p>
            <a:endParaRPr lang="en-US"/>
          </a:p>
        </p:txBody>
      </p:sp>
      <p:sp>
        <p:nvSpPr>
          <p:cNvPr id="7" name="Date Placeholder 6"/>
          <p:cNvSpPr>
            <a:spLocks noGrp="1"/>
          </p:cNvSpPr>
          <p:nvPr>
            <p:ph type="dt" idx="13"/>
          </p:nvPr>
        </p:nvSpPr>
        <p:spPr/>
        <p:txBody>
          <a:bodyPr/>
          <a:lstStyle/>
          <a:p>
            <a:fld id="{D7F13813-88CD-4D87-90A9-3603A8C0C5D8}" type="datetime3">
              <a:rPr lang="en-US" smtClean="0"/>
              <a:t>20 February 2023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course code and title</a:t>
            </a:r>
          </a:p>
        </p:txBody>
      </p:sp>
      <p:sp>
        <p:nvSpPr>
          <p:cNvPr id="5" name="Date Placeholder 4"/>
          <p:cNvSpPr>
            <a:spLocks noGrp="1"/>
          </p:cNvSpPr>
          <p:nvPr>
            <p:ph type="dt" idx="1"/>
          </p:nvPr>
        </p:nvSpPr>
        <p:spPr/>
        <p:txBody>
          <a:bodyPr/>
          <a:lstStyle/>
          <a:p>
            <a:fld id="{A749F016-8C8E-48A0-99AF-FEE73D5D07EF}" type="datetime3">
              <a:rPr lang="en-US" smtClean="0"/>
              <a:t>20 February 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D63F061-D961-4825-B0AF-95AF9062A8C9}"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633045" y="1463040"/>
            <a:ext cx="12344400" cy="1950720"/>
          </a:xfrm>
        </p:spPr>
        <p:txBody>
          <a:bodyPr vert="horz" lIns="60085" tIns="0" rIns="60085" bIns="0" anchor="b">
            <a:normAutofit/>
            <a:scene3d>
              <a:camera prst="orthographicFront"/>
              <a:lightRig rig="soft" dir="t">
                <a:rot lat="0" lon="0" rev="17220000"/>
              </a:lightRig>
            </a:scene3d>
            <a:sp3d prstMaterial="softEdge">
              <a:bevelT w="38100" h="38100"/>
            </a:sp3d>
          </a:bodyPr>
          <a:lstStyle>
            <a:lvl1pPr>
              <a:defRPr sz="63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D671ED9-3420-432D-916A-7D00727D168E}" type="datetime3">
              <a:rPr lang="en-US" smtClean="0"/>
              <a:t>20 February 2023</a:t>
            </a:fld>
            <a:endParaRPr lang="en-US"/>
          </a:p>
        </p:txBody>
      </p:sp>
      <p:sp>
        <p:nvSpPr>
          <p:cNvPr id="17" name="Footer Placeholder 16"/>
          <p:cNvSpPr>
            <a:spLocks noGrp="1"/>
          </p:cNvSpPr>
          <p:nvPr>
            <p:ph type="ftr" sz="quarter" idx="11"/>
          </p:nvPr>
        </p:nvSpPr>
        <p:spPr/>
        <p:txBody>
          <a:bodyPr/>
          <a:lstStyle/>
          <a:p>
            <a:r>
              <a:rPr lang="en-US" smtClean="0"/>
              <a:t>Department of Biotechnology, GIT                            Course Code and Course Title:</a:t>
            </a:r>
            <a:endParaRPr lang="en-US"/>
          </a:p>
        </p:txBody>
      </p:sp>
      <p:sp>
        <p:nvSpPr>
          <p:cNvPr id="29" name="Slide Number Placeholder 28"/>
          <p:cNvSpPr>
            <a:spLocks noGrp="1"/>
          </p:cNvSpPr>
          <p:nvPr>
            <p:ph type="sldNum" sz="quarter" idx="12"/>
          </p:nvPr>
        </p:nvSpPr>
        <p:spPr/>
        <p:txBody>
          <a:bodyPr/>
          <a:lstStyle/>
          <a:p>
            <a:fld id="{98F4A237-58DC-4CB8-A92A-C7FDFBDB682E}" type="slidenum">
              <a:rPr lang="en-US" smtClean="0"/>
              <a:t>‹#›</a:t>
            </a:fld>
            <a:endParaRPr lang="en-US"/>
          </a:p>
        </p:txBody>
      </p:sp>
      <p:sp>
        <p:nvSpPr>
          <p:cNvPr id="9" name="Subtitle 8"/>
          <p:cNvSpPr>
            <a:spLocks noGrp="1"/>
          </p:cNvSpPr>
          <p:nvPr>
            <p:ph type="subTitle" idx="1"/>
          </p:nvPr>
        </p:nvSpPr>
        <p:spPr>
          <a:xfrm>
            <a:off x="2057400" y="3553811"/>
            <a:ext cx="9601200" cy="1869440"/>
          </a:xfrm>
        </p:spPr>
        <p:txBody>
          <a:bodyPr/>
          <a:lstStyle>
            <a:lvl1pPr marL="0" indent="0" algn="ctr">
              <a:buNone/>
              <a:defRPr>
                <a:solidFill>
                  <a:schemeClr val="tx1"/>
                </a:solidFill>
              </a:defRPr>
            </a:lvl1pPr>
            <a:lvl2pPr marL="600852" indent="0" algn="ctr">
              <a:buNone/>
            </a:lvl2pPr>
            <a:lvl3pPr marL="1201704" indent="0" algn="ctr">
              <a:buNone/>
            </a:lvl3pPr>
            <a:lvl4pPr marL="1802557" indent="0" algn="ctr">
              <a:buNone/>
            </a:lvl4pPr>
            <a:lvl5pPr marL="2403409" indent="0" algn="ctr">
              <a:buNone/>
            </a:lvl5pPr>
            <a:lvl6pPr marL="3004261" indent="0" algn="ctr">
              <a:buNone/>
            </a:lvl6pPr>
            <a:lvl7pPr marL="3605113" indent="0" algn="ctr">
              <a:buNone/>
            </a:lvl7pPr>
            <a:lvl8pPr marL="4205966" indent="0" algn="ctr">
              <a:buNone/>
            </a:lvl8pPr>
            <a:lvl9pPr marL="4806818"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5B369-D56D-4D96-837C-DCAF387ED368}" type="datetime3">
              <a:rPr lang="en-US" smtClean="0"/>
              <a:t>20 February 2023</a:t>
            </a:fld>
            <a:endParaRPr lang="en-US"/>
          </a:p>
        </p:txBody>
      </p:sp>
      <p:sp>
        <p:nvSpPr>
          <p:cNvPr id="5" name="Footer Placeholder 4"/>
          <p:cNvSpPr>
            <a:spLocks noGrp="1"/>
          </p:cNvSpPr>
          <p:nvPr>
            <p:ph type="ftr" sz="quarter" idx="11"/>
          </p:nvPr>
        </p:nvSpPr>
        <p:spPr/>
        <p:txBody>
          <a:bodyPr/>
          <a:lstStyle/>
          <a:p>
            <a:r>
              <a:rPr lang="en-US" smtClean="0"/>
              <a:t>Department of Biotechnology, GIT                            Course Code and Course Title:</a:t>
            </a:r>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92948"/>
            <a:ext cx="3086100" cy="624162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292948"/>
            <a:ext cx="9029700" cy="624162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50C200-281B-4950-84A0-DFEA586A7730}" type="datetime3">
              <a:rPr lang="en-US" smtClean="0"/>
              <a:t>20 February 2023</a:t>
            </a:fld>
            <a:endParaRPr lang="en-US"/>
          </a:p>
        </p:txBody>
      </p:sp>
      <p:sp>
        <p:nvSpPr>
          <p:cNvPr id="5" name="Footer Placeholder 4"/>
          <p:cNvSpPr>
            <a:spLocks noGrp="1"/>
          </p:cNvSpPr>
          <p:nvPr>
            <p:ph type="ftr" sz="quarter" idx="11"/>
          </p:nvPr>
        </p:nvSpPr>
        <p:spPr/>
        <p:txBody>
          <a:bodyPr/>
          <a:lstStyle/>
          <a:p>
            <a:r>
              <a:rPr lang="en-US" smtClean="0"/>
              <a:t>Department of Biotechnology, GIT                            Course Code and Course Title:</a:t>
            </a:r>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5" name="Footer Placeholder 4"/>
          <p:cNvSpPr>
            <a:spLocks noGrp="1"/>
          </p:cNvSpPr>
          <p:nvPr>
            <p:ph type="ftr" sz="quarter" idx="11"/>
          </p:nvPr>
        </p:nvSpPr>
        <p:spPr/>
        <p:txBody>
          <a:bodyPr/>
          <a:lstStyle/>
          <a:p>
            <a:r>
              <a:rPr lang="en-US" smtClean="0"/>
              <a:t>Department of Biotechnology, GIT                            Course Code and Course Title:</a:t>
            </a:r>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00300" y="650240"/>
            <a:ext cx="10629900" cy="195072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63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400300" y="2674972"/>
            <a:ext cx="10629900" cy="1610359"/>
          </a:xfrm>
        </p:spPr>
        <p:txBody>
          <a:bodyPr anchor="t"/>
          <a:lstStyle>
            <a:lvl1pPr marL="96136" indent="0" algn="l">
              <a:buNone/>
              <a:defRPr sz="2600">
                <a:solidFill>
                  <a:schemeClr val="tx1"/>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800">
                <a:solidFill>
                  <a:schemeClr val="tx1">
                    <a:tint val="75000"/>
                  </a:schemeClr>
                </a:solidFill>
              </a:defRPr>
            </a:lvl4pPr>
            <a:lvl5pPr>
              <a:buNone/>
              <a:defRPr sz="18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424960-B1D0-4F73-8504-B0B75E01DF22}" type="datetime3">
              <a:rPr lang="en-US" smtClean="0"/>
              <a:t>20 February 2023</a:t>
            </a:fld>
            <a:endParaRPr lang="en-US"/>
          </a:p>
        </p:txBody>
      </p:sp>
      <p:sp>
        <p:nvSpPr>
          <p:cNvPr id="5" name="Footer Placeholder 4"/>
          <p:cNvSpPr>
            <a:spLocks noGrp="1"/>
          </p:cNvSpPr>
          <p:nvPr>
            <p:ph type="ftr" sz="quarter" idx="11"/>
          </p:nvPr>
        </p:nvSpPr>
        <p:spPr/>
        <p:txBody>
          <a:bodyPr/>
          <a:lstStyle/>
          <a:p>
            <a:r>
              <a:rPr lang="en-US" smtClean="0"/>
              <a:t>Department of Biotechnology, GIT                            Course Code and Course Title:</a:t>
            </a:r>
            <a:endParaRPr lang="en-US"/>
          </a:p>
        </p:txBody>
      </p:sp>
      <p:sp>
        <p:nvSpPr>
          <p:cNvPr id="6" name="Slide Number Placeholder 5"/>
          <p:cNvSpPr>
            <a:spLocks noGrp="1"/>
          </p:cNvSpPr>
          <p:nvPr>
            <p:ph type="sldNum" sz="quarter" idx="12"/>
          </p:nvPr>
        </p:nvSpPr>
        <p:spPr>
          <a:xfrm>
            <a:off x="11887200" y="6844454"/>
            <a:ext cx="1143000" cy="389467"/>
          </a:xfrm>
        </p:spPr>
        <p:txBody>
          <a:bodyPr/>
          <a:lstStyle/>
          <a:p>
            <a:fld id="{98F4A237-58DC-4CB8-A92A-C7FDFBDB682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85800" y="1706880"/>
            <a:ext cx="6057900" cy="4827694"/>
          </a:xfrm>
        </p:spPr>
        <p:txBody>
          <a:bodyPr/>
          <a:lstStyle>
            <a:lvl1pPr>
              <a:defRPr sz="3400"/>
            </a:lvl1pPr>
            <a:lvl2pPr>
              <a:defRPr sz="3200"/>
            </a:lvl2pPr>
            <a:lvl3pPr>
              <a:defRPr sz="26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706880"/>
            <a:ext cx="6057900" cy="4827694"/>
          </a:xfrm>
        </p:spPr>
        <p:txBody>
          <a:bodyPr/>
          <a:lstStyle>
            <a:lvl1pPr>
              <a:defRPr sz="3400"/>
            </a:lvl1pPr>
            <a:lvl2pPr>
              <a:defRPr sz="3200"/>
            </a:lvl2pPr>
            <a:lvl3pPr>
              <a:defRPr sz="26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FD193B-D98F-4042-A927-DB71B29934ED}" type="datetime3">
              <a:rPr lang="en-US" smtClean="0"/>
              <a:t>20 February 2023</a:t>
            </a:fld>
            <a:endParaRPr lang="en-US"/>
          </a:p>
        </p:txBody>
      </p:sp>
      <p:sp>
        <p:nvSpPr>
          <p:cNvPr id="6" name="Footer Placeholder 5"/>
          <p:cNvSpPr>
            <a:spLocks noGrp="1"/>
          </p:cNvSpPr>
          <p:nvPr>
            <p:ph type="ftr" sz="quarter" idx="11"/>
          </p:nvPr>
        </p:nvSpPr>
        <p:spPr/>
        <p:txBody>
          <a:bodyPr/>
          <a:lstStyle/>
          <a:p>
            <a:r>
              <a:rPr lang="en-US" smtClean="0"/>
              <a:t>Department of Biotechnology, GIT                            Course Code and Course Title:</a:t>
            </a:r>
            <a:endParaRPr lang="en-US"/>
          </a:p>
        </p:txBody>
      </p:sp>
      <p:sp>
        <p:nvSpPr>
          <p:cNvPr id="7" name="Slide Number Placeholder 6"/>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1253"/>
            <a:ext cx="12344400" cy="12192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637453"/>
            <a:ext cx="6060282" cy="800946"/>
          </a:xfrm>
        </p:spPr>
        <p:txBody>
          <a:bodyPr anchor="ctr"/>
          <a:lstStyle>
            <a:lvl1pPr marL="0" indent="0">
              <a:buNone/>
              <a:defRPr sz="3200" b="0" cap="all" baseline="0">
                <a:solidFill>
                  <a:schemeClr val="tx1"/>
                </a:solidFill>
              </a:defRPr>
            </a:lvl1pPr>
            <a:lvl2pPr>
              <a:buNone/>
              <a:defRPr sz="2600" b="1"/>
            </a:lvl2pPr>
            <a:lvl3pPr>
              <a:buNone/>
              <a:defRPr sz="2400" b="1"/>
            </a:lvl3pPr>
            <a:lvl4pPr>
              <a:buNone/>
              <a:defRPr sz="2100" b="1"/>
            </a:lvl4pPr>
            <a:lvl5pPr>
              <a:buNone/>
              <a:defRPr sz="21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38" y="1637453"/>
            <a:ext cx="6062663" cy="800946"/>
          </a:xfrm>
        </p:spPr>
        <p:txBody>
          <a:bodyPr anchor="ctr"/>
          <a:lstStyle>
            <a:lvl1pPr marL="0" indent="0">
              <a:buNone/>
              <a:defRPr sz="3200" b="0" cap="all" baseline="0">
                <a:solidFill>
                  <a:schemeClr val="tx1"/>
                </a:solidFill>
              </a:defRPr>
            </a:lvl1pPr>
            <a:lvl2pPr>
              <a:buNone/>
              <a:defRPr sz="2600" b="1"/>
            </a:lvl2pPr>
            <a:lvl3pPr>
              <a:buNone/>
              <a:defRPr sz="2400" b="1"/>
            </a:lvl3pPr>
            <a:lvl4pPr>
              <a:buNone/>
              <a:defRPr sz="2100" b="1"/>
            </a:lvl4pPr>
            <a:lvl5pPr>
              <a:buNone/>
              <a:defRPr sz="21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2519680"/>
            <a:ext cx="6060282" cy="4014894"/>
          </a:xfrm>
        </p:spPr>
        <p:txBody>
          <a:bodyPr/>
          <a:lstStyle>
            <a:lvl1pPr>
              <a:defRPr sz="3200"/>
            </a:lvl1pPr>
            <a:lvl2pPr>
              <a:defRPr sz="26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2519680"/>
            <a:ext cx="6062663" cy="4014894"/>
          </a:xfrm>
        </p:spPr>
        <p:txBody>
          <a:bodyPr/>
          <a:lstStyle>
            <a:lvl1pPr>
              <a:defRPr sz="3200"/>
            </a:lvl1pPr>
            <a:lvl2pPr>
              <a:defRPr sz="26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73538C-080B-4AD0-AA0A-5EAD02140B1F}" type="datetime3">
              <a:rPr lang="en-US" smtClean="0"/>
              <a:t>20 February 2023</a:t>
            </a:fld>
            <a:endParaRPr lang="en-US"/>
          </a:p>
        </p:txBody>
      </p:sp>
      <p:sp>
        <p:nvSpPr>
          <p:cNvPr id="8" name="Footer Placeholder 7"/>
          <p:cNvSpPr>
            <a:spLocks noGrp="1"/>
          </p:cNvSpPr>
          <p:nvPr>
            <p:ph type="ftr" sz="quarter" idx="11"/>
          </p:nvPr>
        </p:nvSpPr>
        <p:spPr/>
        <p:txBody>
          <a:bodyPr/>
          <a:lstStyle/>
          <a:p>
            <a:r>
              <a:rPr lang="en-US" smtClean="0"/>
              <a:t>Department of Biotechnology, GIT                            Course Code and Course Title:</a:t>
            </a:r>
            <a:endParaRPr lang="en-US"/>
          </a:p>
        </p:txBody>
      </p:sp>
      <p:sp>
        <p:nvSpPr>
          <p:cNvPr id="9" name="Slide Number Placeholder 8"/>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3C8952-3B03-4F47-B878-50EFF067D9FF}" type="datetime3">
              <a:rPr lang="en-US" smtClean="0"/>
              <a:t>20 February 2023</a:t>
            </a:fld>
            <a:endParaRPr lang="en-US"/>
          </a:p>
        </p:txBody>
      </p:sp>
      <p:sp>
        <p:nvSpPr>
          <p:cNvPr id="4" name="Footer Placeholder 3"/>
          <p:cNvSpPr>
            <a:spLocks noGrp="1"/>
          </p:cNvSpPr>
          <p:nvPr>
            <p:ph type="ftr" sz="quarter" idx="11"/>
          </p:nvPr>
        </p:nvSpPr>
        <p:spPr/>
        <p:txBody>
          <a:bodyPr/>
          <a:lstStyle/>
          <a:p>
            <a:r>
              <a:rPr lang="en-US" smtClean="0"/>
              <a:t>Department of Biotechnology, GIT                            Course Code and Course Title:</a:t>
            </a:r>
            <a:endParaRPr lang="en-US"/>
          </a:p>
        </p:txBody>
      </p:sp>
      <p:sp>
        <p:nvSpPr>
          <p:cNvPr id="5" name="Slide Number Placeholder 4"/>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FE4D9-F708-4D85-BD61-4EF74574C410}" type="datetime3">
              <a:rPr lang="en-US" smtClean="0"/>
              <a:t>20 February 2023</a:t>
            </a:fld>
            <a:endParaRPr lang="en-US"/>
          </a:p>
        </p:txBody>
      </p:sp>
      <p:sp>
        <p:nvSpPr>
          <p:cNvPr id="3" name="Footer Placeholder 2"/>
          <p:cNvSpPr>
            <a:spLocks noGrp="1"/>
          </p:cNvSpPr>
          <p:nvPr>
            <p:ph type="ftr" sz="quarter" idx="11"/>
          </p:nvPr>
        </p:nvSpPr>
        <p:spPr/>
        <p:txBody>
          <a:bodyPr/>
          <a:lstStyle/>
          <a:p>
            <a:r>
              <a:rPr lang="en-US" smtClean="0"/>
              <a:t>Department of Biotechnology, GIT                            Course Code and Course Title:</a:t>
            </a:r>
            <a:endParaRPr lang="en-US"/>
          </a:p>
        </p:txBody>
      </p:sp>
      <p:sp>
        <p:nvSpPr>
          <p:cNvPr id="4" name="Slide Number Placeholder 3"/>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vert="horz" anchor="b">
            <a:normAutofit/>
            <a:sp3d prstMaterial="softEdge"/>
          </a:bodyPr>
          <a:lstStyle>
            <a:lvl1pPr algn="l">
              <a:buNone/>
              <a:defRPr sz="29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1" y="1625600"/>
            <a:ext cx="4512470" cy="4908974"/>
          </a:xfrm>
        </p:spPr>
        <p:txBody>
          <a:bodyPr/>
          <a:lstStyle>
            <a:lvl1pPr marL="0" indent="0">
              <a:buNone/>
              <a:defRPr sz="1800"/>
            </a:lvl1pPr>
            <a:lvl2pPr>
              <a:buNone/>
              <a:defRPr sz="1600"/>
            </a:lvl2pPr>
            <a:lvl3pPr>
              <a:buNone/>
              <a:defRPr sz="1300"/>
            </a:lvl3pPr>
            <a:lvl4pPr>
              <a:buNone/>
              <a:defRPr sz="1200"/>
            </a:lvl4pPr>
            <a:lvl5pPr>
              <a:buNone/>
              <a:defRPr sz="12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362575" y="291254"/>
            <a:ext cx="7667625" cy="6243321"/>
          </a:xfrm>
        </p:spPr>
        <p:txBody>
          <a:bodyPr/>
          <a:lstStyle>
            <a:lvl1pPr>
              <a:defRPr sz="3400"/>
            </a:lvl1pPr>
            <a:lvl2pPr>
              <a:defRPr sz="3200"/>
            </a:lvl2pPr>
            <a:lvl3pPr>
              <a:defRPr sz="2900"/>
            </a:lvl3pPr>
            <a:lvl4pPr>
              <a:defRPr sz="26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33DD24-22ED-4B54-A160-A7A1ED79013A}" type="datetime3">
              <a:rPr lang="en-US" smtClean="0"/>
              <a:t>20 February 2023</a:t>
            </a:fld>
            <a:endParaRPr lang="en-US"/>
          </a:p>
        </p:txBody>
      </p:sp>
      <p:sp>
        <p:nvSpPr>
          <p:cNvPr id="6" name="Footer Placeholder 5"/>
          <p:cNvSpPr>
            <a:spLocks noGrp="1"/>
          </p:cNvSpPr>
          <p:nvPr>
            <p:ph type="ftr" sz="quarter" idx="11"/>
          </p:nvPr>
        </p:nvSpPr>
        <p:spPr/>
        <p:txBody>
          <a:bodyPr/>
          <a:lstStyle/>
          <a:p>
            <a:r>
              <a:rPr lang="en-US" smtClean="0"/>
              <a:t>Department of Biotechnology, GIT                            Course Code and Course Title:</a:t>
            </a:r>
            <a:endParaRPr lang="en-US"/>
          </a:p>
        </p:txBody>
      </p:sp>
      <p:sp>
        <p:nvSpPr>
          <p:cNvPr id="7" name="Slide Number Placeholder 6"/>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650240"/>
            <a:ext cx="8229600" cy="557107"/>
          </a:xfrm>
        </p:spPr>
        <p:txBody>
          <a:bodyPr lIns="60085" rIns="60085" bIns="0" anchor="b">
            <a:sp3d prstMaterial="softEdge"/>
          </a:bodyPr>
          <a:lstStyle>
            <a:lvl1pPr algn="ctr">
              <a:buNone/>
              <a:defRPr sz="2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743200" y="1954107"/>
            <a:ext cx="8229600" cy="422656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4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743200" y="1244573"/>
            <a:ext cx="8229600" cy="565709"/>
          </a:xfrm>
        </p:spPr>
        <p:txBody>
          <a:bodyPr lIns="60085" tIns="60085" rIns="60085" anchor="t"/>
          <a:lstStyle>
            <a:lvl1pPr marL="0" indent="0" algn="ctr">
              <a:buNone/>
              <a:defRPr sz="1800"/>
            </a:lvl1pPr>
            <a:lvl2pPr>
              <a:defRPr sz="1600"/>
            </a:lvl2pPr>
            <a:lvl3pPr>
              <a:defRPr sz="1300"/>
            </a:lvl3pPr>
            <a:lvl4pPr>
              <a:defRPr sz="1200"/>
            </a:lvl4pPr>
            <a:lvl5pPr>
              <a:defRPr sz="12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36A1ED-2C04-47E9-A745-2051B25E5AD0}" type="datetime3">
              <a:rPr lang="en-US" smtClean="0"/>
              <a:t>20 February 2023</a:t>
            </a:fld>
            <a:endParaRPr lang="en-US"/>
          </a:p>
        </p:txBody>
      </p:sp>
      <p:sp>
        <p:nvSpPr>
          <p:cNvPr id="6" name="Footer Placeholder 5"/>
          <p:cNvSpPr>
            <a:spLocks noGrp="1"/>
          </p:cNvSpPr>
          <p:nvPr>
            <p:ph type="ftr" sz="quarter" idx="11"/>
          </p:nvPr>
        </p:nvSpPr>
        <p:spPr/>
        <p:txBody>
          <a:bodyPr/>
          <a:lstStyle/>
          <a:p>
            <a:r>
              <a:rPr lang="en-US" smtClean="0"/>
              <a:t>Department of Biotechnology, GIT                            Course Code and Course Title:</a:t>
            </a:r>
            <a:endParaRPr lang="en-US"/>
          </a:p>
        </p:txBody>
      </p:sp>
      <p:sp>
        <p:nvSpPr>
          <p:cNvPr id="7" name="Slide Number Placeholder 6"/>
          <p:cNvSpPr>
            <a:spLocks noGrp="1"/>
          </p:cNvSpPr>
          <p:nvPr>
            <p:ph type="sldNum" sz="quarter" idx="12"/>
          </p:nvPr>
        </p:nvSpPr>
        <p:spPr/>
        <p:txBody>
          <a:bodyPr/>
          <a:lstStyle/>
          <a:p>
            <a:fld id="{98F4A237-58DC-4CB8-A92A-C7FDFBDB68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85800" y="292947"/>
            <a:ext cx="12344400" cy="1219200"/>
          </a:xfrm>
          <a:prstGeom prst="rect">
            <a:avLst/>
          </a:prstGeom>
        </p:spPr>
        <p:txBody>
          <a:bodyPr vert="horz" lIns="120170" tIns="60085" rIns="120170" bIns="60085"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85800" y="1706880"/>
            <a:ext cx="12344400" cy="5023104"/>
          </a:xfrm>
          <a:prstGeom prst="rect">
            <a:avLst/>
          </a:prstGeom>
        </p:spPr>
        <p:txBody>
          <a:bodyPr vert="horz" lIns="120170" tIns="60085" rIns="120170" bIns="6008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85800" y="6844454"/>
            <a:ext cx="3200400" cy="389467"/>
          </a:xfrm>
          <a:prstGeom prst="rect">
            <a:avLst/>
          </a:prstGeom>
        </p:spPr>
        <p:txBody>
          <a:bodyPr vert="horz" lIns="120170" tIns="60085" rIns="120170" bIns="60085" anchor="b"/>
          <a:lstStyle>
            <a:lvl1pPr algn="l" eaLnBrk="1" latinLnBrk="0" hangingPunct="1">
              <a:defRPr kumimoji="0" sz="1600">
                <a:solidFill>
                  <a:schemeClr val="tx1">
                    <a:shade val="50000"/>
                  </a:schemeClr>
                </a:solidFill>
              </a:defRPr>
            </a:lvl1pPr>
          </a:lstStyle>
          <a:p>
            <a:fld id="{D8D8BE38-9E58-4576-9236-88D03F1AFB02}" type="datetime3">
              <a:rPr lang="en-US" smtClean="0"/>
              <a:t>20 February 2023</a:t>
            </a:fld>
            <a:endParaRPr lang="en-US"/>
          </a:p>
        </p:txBody>
      </p:sp>
      <p:sp>
        <p:nvSpPr>
          <p:cNvPr id="3" name="Footer Placeholder 2"/>
          <p:cNvSpPr>
            <a:spLocks noGrp="1"/>
          </p:cNvSpPr>
          <p:nvPr>
            <p:ph type="ftr" sz="quarter" idx="3"/>
          </p:nvPr>
        </p:nvSpPr>
        <p:spPr>
          <a:xfrm>
            <a:off x="4686300" y="6844454"/>
            <a:ext cx="4343400" cy="389467"/>
          </a:xfrm>
          <a:prstGeom prst="rect">
            <a:avLst/>
          </a:prstGeom>
        </p:spPr>
        <p:txBody>
          <a:bodyPr vert="horz" lIns="120170" tIns="60085" rIns="120170" bIns="60085" anchor="b"/>
          <a:lstStyle>
            <a:lvl1pPr algn="ctr" eaLnBrk="1" latinLnBrk="0" hangingPunct="1">
              <a:defRPr kumimoji="0" sz="1600">
                <a:solidFill>
                  <a:schemeClr val="tx1">
                    <a:shade val="50000"/>
                  </a:schemeClr>
                </a:solidFill>
              </a:defRPr>
            </a:lvl1pPr>
          </a:lstStyle>
          <a:p>
            <a:r>
              <a:rPr lang="en-US" smtClean="0"/>
              <a:t>Department of Biotechnology, GIT                            Course Code and Course Title:</a:t>
            </a:r>
            <a:endParaRPr lang="en-US"/>
          </a:p>
        </p:txBody>
      </p:sp>
      <p:sp>
        <p:nvSpPr>
          <p:cNvPr id="23" name="Slide Number Placeholder 22"/>
          <p:cNvSpPr>
            <a:spLocks noGrp="1"/>
          </p:cNvSpPr>
          <p:nvPr>
            <p:ph type="sldNum" sz="quarter" idx="4"/>
          </p:nvPr>
        </p:nvSpPr>
        <p:spPr>
          <a:xfrm>
            <a:off x="11887200" y="6844454"/>
            <a:ext cx="1143000" cy="389467"/>
          </a:xfrm>
          <a:prstGeom prst="rect">
            <a:avLst/>
          </a:prstGeom>
        </p:spPr>
        <p:txBody>
          <a:bodyPr vert="horz" lIns="0" tIns="60085" rIns="0" bIns="60085" anchor="b"/>
          <a:lstStyle>
            <a:lvl1pPr algn="r" eaLnBrk="1" latinLnBrk="0" hangingPunct="1">
              <a:defRPr kumimoji="0" sz="1600">
                <a:solidFill>
                  <a:schemeClr val="tx1">
                    <a:shade val="50000"/>
                  </a:schemeClr>
                </a:solidFill>
              </a:defRPr>
            </a:lvl1pPr>
          </a:lstStyle>
          <a:p>
            <a:fld id="{98F4A237-58DC-4CB8-A92A-C7FDFBDB682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0" sz="54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721023" indent="-540767" algn="l" rtl="0" eaLnBrk="1" latinLnBrk="0" hangingPunct="1">
        <a:spcBef>
          <a:spcPct val="20000"/>
        </a:spcBef>
        <a:buClr>
          <a:schemeClr val="tx1">
            <a:shade val="95000"/>
          </a:schemeClr>
        </a:buClr>
        <a:buSzPct val="65000"/>
        <a:buFont typeface="Wingdings 2"/>
        <a:buChar char=""/>
        <a:defRPr kumimoji="0" sz="3700" kern="1200">
          <a:solidFill>
            <a:schemeClr val="tx1"/>
          </a:solidFill>
          <a:latin typeface="+mn-lt"/>
          <a:ea typeface="+mn-ea"/>
          <a:cs typeface="+mn-cs"/>
        </a:defRPr>
      </a:lvl1pPr>
      <a:lvl2pPr marL="1141619" indent="-372528" algn="l" rtl="0" eaLnBrk="1" latinLnBrk="0" hangingPunct="1">
        <a:spcBef>
          <a:spcPct val="20000"/>
        </a:spcBef>
        <a:buClr>
          <a:schemeClr val="tx1"/>
        </a:buClr>
        <a:buSzPct val="80000"/>
        <a:buFont typeface="Wingdings 2"/>
        <a:buChar char=""/>
        <a:defRPr kumimoji="0" sz="3200" kern="1200">
          <a:solidFill>
            <a:schemeClr val="tx1"/>
          </a:solidFill>
          <a:latin typeface="+mn-lt"/>
          <a:ea typeface="+mn-ea"/>
          <a:cs typeface="+mn-cs"/>
        </a:defRPr>
      </a:lvl2pPr>
      <a:lvl3pPr marL="1490114" indent="-300426" algn="l" rtl="0" eaLnBrk="1" latinLnBrk="0" hangingPunct="1">
        <a:spcBef>
          <a:spcPct val="20000"/>
        </a:spcBef>
        <a:buClr>
          <a:schemeClr val="tx1"/>
        </a:buClr>
        <a:buSzPct val="95000"/>
        <a:buFont typeface="Wingdings"/>
        <a:buChar char=""/>
        <a:defRPr kumimoji="0" sz="2900" kern="1200">
          <a:solidFill>
            <a:schemeClr val="tx1"/>
          </a:solidFill>
          <a:latin typeface="+mn-lt"/>
          <a:ea typeface="+mn-ea"/>
          <a:cs typeface="+mn-cs"/>
        </a:defRPr>
      </a:lvl3pPr>
      <a:lvl4pPr marL="1778523" indent="-240341" algn="l" rtl="0" eaLnBrk="1" latinLnBrk="0" hangingPunct="1">
        <a:spcBef>
          <a:spcPct val="20000"/>
        </a:spcBef>
        <a:buClr>
          <a:schemeClr val="tx1"/>
        </a:buClr>
        <a:buSzPct val="100000"/>
        <a:buFont typeface="Wingdings 3"/>
        <a:buChar char=""/>
        <a:defRPr kumimoji="0" sz="2600" kern="1200">
          <a:solidFill>
            <a:schemeClr val="tx1"/>
          </a:solidFill>
          <a:latin typeface="+mn-lt"/>
          <a:ea typeface="+mn-ea"/>
          <a:cs typeface="+mn-cs"/>
        </a:defRPr>
      </a:lvl4pPr>
      <a:lvl5pPr marL="2030881" indent="-240341" algn="l" rtl="0" eaLnBrk="1" latinLnBrk="0" hangingPunct="1">
        <a:spcBef>
          <a:spcPct val="20000"/>
        </a:spcBef>
        <a:buClr>
          <a:schemeClr val="tx1"/>
        </a:buClr>
        <a:buFont typeface="Wingdings 2"/>
        <a:buChar char=""/>
        <a:defRPr kumimoji="0" sz="2600" kern="1200">
          <a:solidFill>
            <a:schemeClr val="tx1"/>
          </a:solidFill>
          <a:latin typeface="+mn-lt"/>
          <a:ea typeface="+mn-ea"/>
          <a:cs typeface="+mn-cs"/>
        </a:defRPr>
      </a:lvl5pPr>
      <a:lvl6pPr marL="2319290" indent="-240341" algn="l" rtl="0" eaLnBrk="1" latinLnBrk="0" hangingPunct="1">
        <a:spcBef>
          <a:spcPct val="20000"/>
        </a:spcBef>
        <a:buClr>
          <a:schemeClr val="tx1"/>
        </a:buClr>
        <a:buFont typeface="Wingdings 3"/>
        <a:buChar char=""/>
        <a:defRPr kumimoji="0" sz="2400" kern="1200">
          <a:solidFill>
            <a:schemeClr val="tx1"/>
          </a:solidFill>
          <a:latin typeface="+mn-lt"/>
          <a:ea typeface="+mn-ea"/>
          <a:cs typeface="+mn-cs"/>
        </a:defRPr>
      </a:lvl6pPr>
      <a:lvl7pPr marL="2583665" indent="-240341" algn="l" rtl="0" eaLnBrk="1" latinLnBrk="0" hangingPunct="1">
        <a:spcBef>
          <a:spcPct val="20000"/>
        </a:spcBef>
        <a:buClr>
          <a:schemeClr val="tx1"/>
        </a:buClr>
        <a:buFont typeface="Wingdings 2"/>
        <a:buChar char=""/>
        <a:defRPr kumimoji="0" sz="2100" kern="1200">
          <a:solidFill>
            <a:schemeClr val="tx1"/>
          </a:solidFill>
          <a:latin typeface="+mn-lt"/>
          <a:ea typeface="+mn-ea"/>
          <a:cs typeface="+mn-cs"/>
        </a:defRPr>
      </a:lvl7pPr>
      <a:lvl8pPr marL="2848040" indent="-240341"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8pPr>
      <a:lvl9pPr marL="3112415" indent="-240341" algn="l" rtl="0" eaLnBrk="1" latinLnBrk="0" hangingPunct="1">
        <a:spcBef>
          <a:spcPct val="20000"/>
        </a:spcBef>
        <a:buClr>
          <a:schemeClr val="tx1"/>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0852" algn="l" rtl="0" eaLnBrk="1" latinLnBrk="0" hangingPunct="1">
        <a:defRPr kumimoji="0" kern="1200">
          <a:solidFill>
            <a:schemeClr val="tx1"/>
          </a:solidFill>
          <a:latin typeface="+mn-lt"/>
          <a:ea typeface="+mn-ea"/>
          <a:cs typeface="+mn-cs"/>
        </a:defRPr>
      </a:lvl2pPr>
      <a:lvl3pPr marL="1201704" algn="l" rtl="0" eaLnBrk="1" latinLnBrk="0" hangingPunct="1">
        <a:defRPr kumimoji="0" kern="1200">
          <a:solidFill>
            <a:schemeClr val="tx1"/>
          </a:solidFill>
          <a:latin typeface="+mn-lt"/>
          <a:ea typeface="+mn-ea"/>
          <a:cs typeface="+mn-cs"/>
        </a:defRPr>
      </a:lvl3pPr>
      <a:lvl4pPr marL="1802557" algn="l" rtl="0" eaLnBrk="1" latinLnBrk="0" hangingPunct="1">
        <a:defRPr kumimoji="0" kern="1200">
          <a:solidFill>
            <a:schemeClr val="tx1"/>
          </a:solidFill>
          <a:latin typeface="+mn-lt"/>
          <a:ea typeface="+mn-ea"/>
          <a:cs typeface="+mn-cs"/>
        </a:defRPr>
      </a:lvl4pPr>
      <a:lvl5pPr marL="2403409" algn="l" rtl="0" eaLnBrk="1" latinLnBrk="0" hangingPunct="1">
        <a:defRPr kumimoji="0" kern="1200">
          <a:solidFill>
            <a:schemeClr val="tx1"/>
          </a:solidFill>
          <a:latin typeface="+mn-lt"/>
          <a:ea typeface="+mn-ea"/>
          <a:cs typeface="+mn-cs"/>
        </a:defRPr>
      </a:lvl5pPr>
      <a:lvl6pPr marL="3004261" algn="l" rtl="0" eaLnBrk="1" latinLnBrk="0" hangingPunct="1">
        <a:defRPr kumimoji="0" kern="1200">
          <a:solidFill>
            <a:schemeClr val="tx1"/>
          </a:solidFill>
          <a:latin typeface="+mn-lt"/>
          <a:ea typeface="+mn-ea"/>
          <a:cs typeface="+mn-cs"/>
        </a:defRPr>
      </a:lvl6pPr>
      <a:lvl7pPr marL="3605113" algn="l" rtl="0" eaLnBrk="1" latinLnBrk="0" hangingPunct="1">
        <a:defRPr kumimoji="0" kern="1200">
          <a:solidFill>
            <a:schemeClr val="tx1"/>
          </a:solidFill>
          <a:latin typeface="+mn-lt"/>
          <a:ea typeface="+mn-ea"/>
          <a:cs typeface="+mn-cs"/>
        </a:defRPr>
      </a:lvl7pPr>
      <a:lvl8pPr marL="4205966" algn="l" rtl="0" eaLnBrk="1" latinLnBrk="0" hangingPunct="1">
        <a:defRPr kumimoji="0" kern="1200">
          <a:solidFill>
            <a:schemeClr val="tx1"/>
          </a:solidFill>
          <a:latin typeface="+mn-lt"/>
          <a:ea typeface="+mn-ea"/>
          <a:cs typeface="+mn-cs"/>
        </a:defRPr>
      </a:lvl8pPr>
      <a:lvl9pPr marL="480681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05000"/>
            <a:ext cx="11658600" cy="1461345"/>
          </a:xfrm>
        </p:spPr>
        <p:txBody>
          <a:bodyPr>
            <a:noAutofit/>
          </a:bodyPr>
          <a:lstStyle/>
          <a:p>
            <a:r>
              <a:rPr lang="en-US" sz="3200" dirty="0">
                <a:solidFill>
                  <a:srgbClr val="FF0000"/>
                </a:solidFill>
                <a:latin typeface="Times New Roman" panose="02020603050405020304" pitchFamily="18" charset="0"/>
                <a:cs typeface="Times New Roman" panose="02020603050405020304" pitchFamily="18" charset="0"/>
              </a:rPr>
              <a:t>OPERATING</a:t>
            </a:r>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SYSTEMS</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solidFill>
                  <a:srgbClr val="FF0000"/>
                </a:solidFill>
                <a:latin typeface="Times New Roman" panose="02020603050405020304" pitchFamily="18" charset="0"/>
                <a:cs typeface="Times New Roman" panose="02020603050405020304" pitchFamily="18" charset="0"/>
              </a:rPr>
              <a:t>Module 2 :Process Management &amp; CPU Scheduling</a:t>
            </a:r>
            <a:br>
              <a:rPr lang="en-US" sz="3200" dirty="0">
                <a:solidFill>
                  <a:srgbClr val="FF0000"/>
                </a:solidFill>
                <a:latin typeface="Times New Roman" panose="02020603050405020304" pitchFamily="18" charset="0"/>
                <a:cs typeface="Times New Roman" panose="02020603050405020304" pitchFamily="18" charset="0"/>
              </a:rPr>
            </a:br>
            <a:r>
              <a:rPr lang="en-US" sz="3200" dirty="0">
                <a:solidFill>
                  <a:srgbClr val="FF0000"/>
                </a:solidFill>
                <a:latin typeface="Times New Roman" panose="02020603050405020304" pitchFamily="18" charset="0"/>
                <a:cs typeface="Times New Roman" panose="02020603050405020304" pitchFamily="18" charset="0"/>
              </a:rPr>
              <a:t>Date &amp; </a:t>
            </a:r>
            <a:r>
              <a:rPr lang="en-US" sz="3200" dirty="0" smtClean="0">
                <a:solidFill>
                  <a:srgbClr val="FF0000"/>
                </a:solidFill>
                <a:latin typeface="Times New Roman" panose="02020603050405020304" pitchFamily="18" charset="0"/>
                <a:cs typeface="Times New Roman" panose="02020603050405020304" pitchFamily="18" charset="0"/>
              </a:rPr>
              <a:t>Time: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3258800" y="6767529"/>
            <a:ext cx="304800" cy="389467"/>
          </a:xfrm>
        </p:spPr>
        <p:txBody>
          <a:bodyPr/>
          <a:lstStyle/>
          <a:p>
            <a:fld id="{98F4A237-58DC-4CB8-A92A-C7FDFBDB682E}" type="slidenum">
              <a:rPr lang="en-US" smtClean="0"/>
              <a:t>1</a:t>
            </a:fld>
            <a:endParaRPr lang="en-US" dirty="0"/>
          </a:p>
        </p:txBody>
      </p:sp>
      <p:sp>
        <p:nvSpPr>
          <p:cNvPr id="3" name="Subtitle 2"/>
          <p:cNvSpPr>
            <a:spLocks noGrp="1"/>
          </p:cNvSpPr>
          <p:nvPr>
            <p:ph type="subTitle" idx="1"/>
          </p:nvPr>
        </p:nvSpPr>
        <p:spPr>
          <a:xfrm>
            <a:off x="3790950" y="3886200"/>
            <a:ext cx="6210300" cy="2743200"/>
          </a:xfrm>
        </p:spPr>
        <p:txBody>
          <a:bodyPr>
            <a:normAutofit/>
          </a:bodyPr>
          <a:lstStyle/>
          <a:p>
            <a:r>
              <a:rPr lang="en-US" sz="2200" b="1" dirty="0" smtClean="0">
                <a:solidFill>
                  <a:schemeClr val="tx1"/>
                </a:solidFill>
                <a:latin typeface="Times New Roman" panose="02020603050405020304" pitchFamily="18" charset="0"/>
                <a:cs typeface="Times New Roman" panose="02020603050405020304" pitchFamily="18" charset="0"/>
              </a:rPr>
              <a:t>Dr. Rita Roy</a:t>
            </a:r>
            <a:endParaRPr lang="en-US" sz="2200" b="1"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Assistant Professor</a:t>
            </a:r>
          </a:p>
          <a:p>
            <a:r>
              <a:rPr lang="en-US" sz="1800" dirty="0">
                <a:solidFill>
                  <a:schemeClr val="tx1"/>
                </a:solidFill>
                <a:latin typeface="Times New Roman" panose="02020603050405020304" pitchFamily="18" charset="0"/>
                <a:cs typeface="Times New Roman" panose="02020603050405020304" pitchFamily="18" charset="0"/>
              </a:rPr>
              <a:t>Department of Computer Science</a:t>
            </a:r>
          </a:p>
          <a:p>
            <a:r>
              <a:rPr lang="en-US" sz="1800" dirty="0">
                <a:solidFill>
                  <a:schemeClr val="tx1"/>
                </a:solidFill>
                <a:latin typeface="Times New Roman" panose="02020603050405020304" pitchFamily="18" charset="0"/>
                <a:cs typeface="Times New Roman" panose="02020603050405020304" pitchFamily="18" charset="0"/>
              </a:rPr>
              <a:t>GITAM Institute of Technology (GIT)</a:t>
            </a:r>
          </a:p>
          <a:p>
            <a:r>
              <a:rPr lang="en-US" sz="1800" dirty="0">
                <a:solidFill>
                  <a:schemeClr val="tx1"/>
                </a:solidFill>
                <a:latin typeface="Times New Roman" panose="02020603050405020304" pitchFamily="18" charset="0"/>
                <a:cs typeface="Times New Roman" panose="02020603050405020304" pitchFamily="18" charset="0"/>
              </a:rPr>
              <a:t>Visakhapatnam – 530045</a:t>
            </a:r>
          </a:p>
          <a:p>
            <a:r>
              <a:rPr lang="en-US" sz="2200" dirty="0">
                <a:solidFill>
                  <a:schemeClr val="tx1"/>
                </a:solidFill>
                <a:latin typeface="Times New Roman" panose="02020603050405020304" pitchFamily="18" charset="0"/>
                <a:cs typeface="Times New Roman" panose="02020603050405020304" pitchFamily="18" charset="0"/>
              </a:rPr>
              <a:t>Email: </a:t>
            </a:r>
            <a:r>
              <a:rPr lang="en-US" sz="2200" dirty="0" smtClean="0">
                <a:solidFill>
                  <a:schemeClr val="tx1"/>
                </a:solidFill>
                <a:latin typeface="Times New Roman" panose="02020603050405020304" pitchFamily="18" charset="0"/>
                <a:cs typeface="Times New Roman" panose="02020603050405020304" pitchFamily="18" charset="0"/>
              </a:rPr>
              <a:t>rroy2@gitam.edu</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i="0" dirty="0">
                <a:solidFill>
                  <a:schemeClr val="tx1"/>
                </a:solidFill>
                <a:effectLst/>
                <a:latin typeface="Times New Roman" panose="02020603050405020304" pitchFamily="18" charset="0"/>
                <a:cs typeface="Times New Roman" panose="02020603050405020304" pitchFamily="18" charset="0"/>
              </a:rPr>
              <a:t> </a:t>
            </a:r>
            <a:r>
              <a:rPr lang="en-US" sz="2200" i="0" dirty="0">
                <a:solidFill>
                  <a:schemeClr val="tx1"/>
                </a:solidFill>
                <a:effectLst/>
                <a:latin typeface="Times New Roman" panose="02020603050405020304" pitchFamily="18" charset="0"/>
                <a:cs typeface="Times New Roman" panose="02020603050405020304" pitchFamily="18" charset="0"/>
              </a:rPr>
              <a:t>Mobile- </a:t>
            </a:r>
            <a:r>
              <a:rPr lang="en-US" sz="2200" i="0" dirty="0" smtClean="0">
                <a:solidFill>
                  <a:schemeClr val="tx1"/>
                </a:solidFill>
                <a:effectLst/>
                <a:latin typeface="Times New Roman" panose="02020603050405020304" pitchFamily="18" charset="0"/>
                <a:cs typeface="Times New Roman" panose="02020603050405020304" pitchFamily="18" charset="0"/>
              </a:rPr>
              <a:t>9493004089</a:t>
            </a:r>
            <a:endParaRPr lang="en-IN" sz="1400" i="0" dirty="0">
              <a:solidFill>
                <a:srgbClr val="5F6368"/>
              </a:solidFill>
              <a:effectLst/>
              <a:latin typeface="Roboto"/>
            </a:endParaRPr>
          </a:p>
          <a:p>
            <a:endParaRPr lang="en-US" sz="2200"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C:\Users\Admin\Desktop\Murali office correspondance\University logo letter head etc\gitam logo\logo-gitam-final.jpg"/>
          <p:cNvPicPr>
            <a:picLocks noChangeAspect="1" noChangeArrowheads="1"/>
          </p:cNvPicPr>
          <p:nvPr/>
        </p:nvPicPr>
        <p:blipFill>
          <a:blip r:embed="rId3" cstate="print"/>
          <a:srcRect/>
          <a:stretch>
            <a:fillRect/>
          </a:stretch>
        </p:blipFill>
        <p:spPr bwMode="auto">
          <a:xfrm>
            <a:off x="6096000" y="201216"/>
            <a:ext cx="1333500" cy="126912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33264"/>
            <a:ext cx="12724928" cy="6146844"/>
          </a:xfrm>
        </p:spPr>
        <p:txBody>
          <a:bodyPr/>
          <a:lstStyle/>
          <a:p>
            <a:pPr marL="0" indent="0">
              <a:buNone/>
            </a:pPr>
            <a:r>
              <a:rPr lang="en-US" sz="2800" dirty="0">
                <a:solidFill>
                  <a:srgbClr val="C00000"/>
                </a:solidFill>
                <a:latin typeface="Times New Roman" panose="02020603050405020304" pitchFamily="18" charset="0"/>
                <a:cs typeface="Times New Roman" panose="02020603050405020304" pitchFamily="18" charset="0"/>
              </a:rPr>
              <a:t>Process Scheduling: </a:t>
            </a:r>
            <a:r>
              <a:rPr lang="en-US" sz="2800" dirty="0">
                <a:latin typeface="Times New Roman" panose="02020603050405020304" pitchFamily="18" charset="0"/>
                <a:cs typeface="Times New Roman" panose="02020603050405020304" pitchFamily="18" charset="0"/>
              </a:rPr>
              <a:t>The act of determining which process in the ready state should be moved to the running state is known as </a:t>
            </a:r>
            <a:r>
              <a:rPr lang="en-US" sz="2800" dirty="0">
                <a:solidFill>
                  <a:srgbClr val="00B0F0"/>
                </a:solidFill>
                <a:latin typeface="Times New Roman" panose="02020603050405020304" pitchFamily="18" charset="0"/>
                <a:cs typeface="Times New Roman" panose="02020603050405020304" pitchFamily="18" charset="0"/>
              </a:rPr>
              <a:t>Process Scheduling</a:t>
            </a:r>
          </a:p>
          <a:p>
            <a:r>
              <a:rPr lang="en-US" sz="2800" dirty="0">
                <a:latin typeface="Times New Roman" panose="02020603050405020304" pitchFamily="18" charset="0"/>
                <a:cs typeface="Times New Roman" panose="02020603050405020304" pitchFamily="18" charset="0"/>
              </a:rPr>
              <a:t>The Prime aim of the </a:t>
            </a:r>
            <a:r>
              <a:rPr lang="en-US" sz="2800" u="sng" dirty="0">
                <a:latin typeface="Times New Roman" panose="02020603050405020304" pitchFamily="18" charset="0"/>
                <a:cs typeface="Times New Roman" panose="02020603050405020304" pitchFamily="18" charset="0"/>
              </a:rPr>
              <a:t>process scheduling system is to keep the CPU busy all the time and to deliver minimum response time for all programs.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achieving this, the scheduler must apply appropriate rules for swapping processes IN and OUT of CPU.</a:t>
            </a:r>
          </a:p>
          <a:p>
            <a:pPr marL="0" indent="0">
              <a:buNone/>
            </a:pPr>
            <a:r>
              <a:rPr lang="en-US" sz="2800" dirty="0">
                <a:solidFill>
                  <a:srgbClr val="C00000"/>
                </a:solidFill>
                <a:latin typeface="Times New Roman" panose="02020603050405020304" pitchFamily="18" charset="0"/>
                <a:cs typeface="Times New Roman" panose="02020603050405020304" pitchFamily="18" charset="0"/>
              </a:rPr>
              <a:t>Scheduling Queues: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All Processes when enters into the system are stored in the </a:t>
            </a:r>
            <a:r>
              <a:rPr lang="en-US" sz="2800" dirty="0">
                <a:solidFill>
                  <a:srgbClr val="C00000"/>
                </a:solidFill>
                <a:latin typeface="Times New Roman" panose="02020603050405020304" pitchFamily="18" charset="0"/>
                <a:cs typeface="Times New Roman" panose="02020603050405020304" pitchFamily="18" charset="0"/>
              </a:rPr>
              <a:t>Job Queue/Job Pool.</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Process in the Ready state are placed in the </a:t>
            </a:r>
            <a:r>
              <a:rPr lang="en-US" sz="2800" dirty="0">
                <a:solidFill>
                  <a:srgbClr val="C00000"/>
                </a:solidFill>
                <a:latin typeface="Times New Roman" panose="02020603050405020304" pitchFamily="18" charset="0"/>
                <a:cs typeface="Times New Roman" panose="02020603050405020304" pitchFamily="18" charset="0"/>
              </a:rPr>
              <a:t>Ready Queue. </a:t>
            </a:r>
            <a:r>
              <a:rPr lang="en-US" sz="2800" dirty="0">
                <a:latin typeface="Times New Roman" panose="02020603050405020304" pitchFamily="18" charset="0"/>
                <a:cs typeface="Times New Roman" panose="02020603050405020304" pitchFamily="18" charset="0"/>
              </a:rPr>
              <a:t>It is represented in Linked List and PCB contain pointer field.</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Processes waiting for a device to become available are placed in </a:t>
            </a:r>
            <a:r>
              <a:rPr lang="en-US" sz="2800" dirty="0">
                <a:solidFill>
                  <a:srgbClr val="C00000"/>
                </a:solidFill>
                <a:latin typeface="Times New Roman" panose="02020603050405020304" pitchFamily="18" charset="0"/>
                <a:cs typeface="Times New Roman" panose="02020603050405020304" pitchFamily="18" charset="0"/>
              </a:rPr>
              <a:t>Device Queues.</a:t>
            </a:r>
          </a:p>
          <a:p>
            <a:pPr marL="0" indent="0">
              <a:buNone/>
            </a:pPr>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12344400" cy="653457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Process Scheduling:</a:t>
            </a:r>
          </a:p>
          <a:p>
            <a:r>
              <a:rPr lang="en-IN" altLang="en-US" sz="2400" b="1" dirty="0">
                <a:latin typeface="Times New Roman" panose="02020603050405020304" pitchFamily="18" charset="0"/>
                <a:cs typeface="Times New Roman" panose="02020603050405020304" pitchFamily="18" charset="0"/>
              </a:rPr>
              <a:t>The objective of multiprogramming is to have some process running at all time, to maximize the CPU utilization.</a:t>
            </a:r>
          </a:p>
          <a:p>
            <a:r>
              <a:rPr lang="en-IN" altLang="en-US" sz="2400" b="1" dirty="0">
                <a:latin typeface="Times New Roman" panose="02020603050405020304" pitchFamily="18" charset="0"/>
                <a:cs typeface="Times New Roman" panose="02020603050405020304" pitchFamily="18" charset="0"/>
              </a:rPr>
              <a:t>Time sharing  is used to switch CPU among the processes</a:t>
            </a:r>
          </a:p>
          <a:p>
            <a:r>
              <a:rPr lang="en-IN" altLang="en-US" sz="2400" b="1" dirty="0">
                <a:latin typeface="Times New Roman" panose="02020603050405020304" pitchFamily="18" charset="0"/>
                <a:cs typeface="Times New Roman" panose="02020603050405020304" pitchFamily="18" charset="0"/>
              </a:rPr>
              <a:t>To meet this objectives process scheduler selects the process for execution</a:t>
            </a:r>
          </a:p>
          <a:p>
            <a:r>
              <a:rPr lang="en-IN" altLang="en-US" sz="2400" b="1" dirty="0">
                <a:latin typeface="Times New Roman" panose="02020603050405020304" pitchFamily="18" charset="0"/>
                <a:cs typeface="Times New Roman" panose="02020603050405020304" pitchFamily="18" charset="0"/>
              </a:rPr>
              <a:t>For this scheduling we need Scheduling queues.</a:t>
            </a:r>
          </a:p>
          <a:p>
            <a:pPr marL="0" indent="0">
              <a:buNone/>
            </a:pPr>
            <a:r>
              <a:rPr lang="en-US" dirty="0">
                <a:solidFill>
                  <a:srgbClr val="FF0000"/>
                </a:solidFill>
              </a:rPr>
              <a:t>Scheduling Queues</a:t>
            </a: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11</a:t>
            </a:fld>
            <a:endParaRPr lang="en-US"/>
          </a:p>
        </p:txBody>
      </p:sp>
      <p:pic>
        <p:nvPicPr>
          <p:cNvPr id="7" name="Picture 6"/>
          <p:cNvPicPr>
            <a:picLocks noChangeAspect="1"/>
          </p:cNvPicPr>
          <p:nvPr/>
        </p:nvPicPr>
        <p:blipFill rotWithShape="1">
          <a:blip r:embed="rId2"/>
          <a:srcRect l="27852" t="31297" r="13456" b="16532"/>
          <a:stretch>
            <a:fillRect/>
          </a:stretch>
        </p:blipFill>
        <p:spPr>
          <a:xfrm>
            <a:off x="2101117" y="3369568"/>
            <a:ext cx="10225136" cy="342995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808"/>
            <a:ext cx="12344400" cy="1219200"/>
          </a:xfrm>
        </p:spPr>
        <p:txBody>
          <a:bodyPr>
            <a:noAutofit/>
          </a:bodyPr>
          <a:lstStyle/>
          <a:p>
            <a:r>
              <a:rPr lang="en-US" sz="3200" dirty="0">
                <a:solidFill>
                  <a:srgbClr val="FF0000"/>
                </a:solidFill>
              </a:rPr>
              <a:t>Queuing Diagram Representation of Process Scheduling</a:t>
            </a:r>
            <a:endParaRPr lang="en-IN" sz="3200" dirty="0">
              <a:solidFill>
                <a:srgbClr val="FF000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276126"/>
            <a:ext cx="5832648" cy="4762947"/>
          </a:xfrm>
        </p:spPr>
      </p:pic>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12</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45" y="1281336"/>
            <a:ext cx="6434067" cy="466573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7240"/>
            <a:ext cx="12344400" cy="6117336"/>
          </a:xfrm>
        </p:spPr>
        <p:txBody>
          <a:bodyPr>
            <a:norm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Long Term Scheduler:</a:t>
            </a:r>
          </a:p>
          <a:p>
            <a:pPr marL="0" indent="0">
              <a:buNone/>
            </a:pPr>
            <a:r>
              <a:rPr lang="en-US" sz="2800" dirty="0">
                <a:latin typeface="Times New Roman" panose="02020603050405020304" pitchFamily="18" charset="0"/>
                <a:cs typeface="Times New Roman" panose="02020603050405020304" pitchFamily="18" charset="0"/>
              </a:rPr>
              <a:t>	Long Term Scheduler run less frequently. Long Term Scheduler or Job Scheduler. It selects processes from job pool and loads them into the memory for execution.</a:t>
            </a:r>
          </a:p>
          <a:p>
            <a:pPr marL="0" indent="0">
              <a:buNone/>
            </a:pPr>
            <a:r>
              <a:rPr lang="en-US" sz="2800" dirty="0">
                <a:latin typeface="Times New Roman" panose="02020603050405020304" pitchFamily="18" charset="0"/>
                <a:cs typeface="Times New Roman" panose="02020603050405020304" pitchFamily="18" charset="0"/>
              </a:rPr>
              <a:t>2 cases:</a:t>
            </a:r>
          </a:p>
          <a:p>
            <a:pPr marL="514350" indent="-514350">
              <a:buAutoNum type="arabicParenR"/>
            </a:pPr>
            <a:r>
              <a:rPr lang="en-US" sz="2800" dirty="0">
                <a:latin typeface="Times New Roman" panose="02020603050405020304" pitchFamily="18" charset="0"/>
                <a:cs typeface="Times New Roman" panose="02020603050405020304" pitchFamily="18" charset="0"/>
              </a:rPr>
              <a:t>I/O Bound Process – The amount of Time of process which is utilize the I/O devices.- ( waiting state)</a:t>
            </a:r>
          </a:p>
          <a:p>
            <a:pPr marL="514350" indent="-514350">
              <a:buAutoNum type="arabicParenR"/>
            </a:pPr>
            <a:r>
              <a:rPr lang="en-US" sz="2800" dirty="0">
                <a:solidFill>
                  <a:srgbClr val="FF0000"/>
                </a:solidFill>
                <a:latin typeface="Times New Roman" panose="02020603050405020304" pitchFamily="18" charset="0"/>
                <a:cs typeface="Times New Roman" panose="02020603050405020304" pitchFamily="18" charset="0"/>
              </a:rPr>
              <a:t>CPU Bound Process- </a:t>
            </a:r>
            <a:r>
              <a:rPr lang="en-US" sz="2800" dirty="0">
                <a:latin typeface="Times New Roman" panose="02020603050405020304" pitchFamily="18" charset="0"/>
                <a:cs typeface="Times New Roman" panose="02020603050405020304" pitchFamily="18" charset="0"/>
              </a:rPr>
              <a:t>The amount of Time of Process which is spends in the execution Time – CPU or Processor.</a:t>
            </a:r>
          </a:p>
          <a:p>
            <a:pPr marL="0" indent="0">
              <a:buNone/>
            </a:pPr>
            <a:r>
              <a:rPr lang="en-US" sz="2800" dirty="0">
                <a:latin typeface="Times New Roman" panose="02020603050405020304" pitchFamily="18" charset="0"/>
                <a:cs typeface="Times New Roman" panose="02020603050405020304" pitchFamily="18" charset="0"/>
              </a:rPr>
              <a:t>Note: It is important that the long term scheduler select a good </a:t>
            </a:r>
            <a:r>
              <a:rPr lang="en-US" sz="2800" dirty="0">
                <a:solidFill>
                  <a:srgbClr val="FF0000"/>
                </a:solidFill>
                <a:latin typeface="Times New Roman" panose="02020603050405020304" pitchFamily="18" charset="0"/>
                <a:cs typeface="Times New Roman" panose="02020603050405020304" pitchFamily="18" charset="0"/>
              </a:rPr>
              <a:t>process mix </a:t>
            </a:r>
            <a:r>
              <a:rPr lang="en-US" sz="2800" dirty="0">
                <a:latin typeface="Times New Roman" panose="02020603050405020304" pitchFamily="18" charset="0"/>
                <a:cs typeface="Times New Roman" panose="02020603050405020304" pitchFamily="18" charset="0"/>
              </a:rPr>
              <a:t>of I/O Bound and CPU Bound Process</a:t>
            </a:r>
            <a:endParaRPr lang="en-IN"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13</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2258600" y="145625"/>
            <a:ext cx="136215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33264"/>
            <a:ext cx="12344400" cy="5901312"/>
          </a:xfrm>
        </p:spPr>
        <p:txBody>
          <a:bodyPr>
            <a:normAutofit fontScale="92500" lnSpcReduction="10000"/>
          </a:bodyPr>
          <a:lstStyle/>
          <a:p>
            <a:pPr marL="0" indent="0">
              <a:buNone/>
            </a:pPr>
            <a:r>
              <a:rPr lang="en-US" dirty="0"/>
              <a:t>Note:</a:t>
            </a:r>
          </a:p>
          <a:p>
            <a:pPr marL="514350" indent="-514350">
              <a:buAutoNum type="arabicParenR"/>
            </a:pPr>
            <a:r>
              <a:rPr lang="en-US" dirty="0"/>
              <a:t>If all processes are I/O Bound, the Ready queue will almost always be empty.</a:t>
            </a:r>
          </a:p>
          <a:p>
            <a:pPr marL="514350" indent="-514350">
              <a:buAutoNum type="arabicParenR"/>
            </a:pPr>
            <a:r>
              <a:rPr lang="en-US" dirty="0"/>
              <a:t>If all processes are CPU Bound, the I/O waiting queue will almost always be empty, devices go unused and again the system will be unbalanced.</a:t>
            </a:r>
          </a:p>
          <a:p>
            <a:pPr marL="0" indent="0">
              <a:buNone/>
            </a:pPr>
            <a:r>
              <a:rPr lang="en-IN" dirty="0">
                <a:solidFill>
                  <a:srgbClr val="FF0000"/>
                </a:solidFill>
              </a:rPr>
              <a:t>Short Term Scheduler(or) CPU Scheduler:</a:t>
            </a:r>
          </a:p>
          <a:p>
            <a:pPr marL="0" indent="0">
              <a:buNone/>
            </a:pPr>
            <a:r>
              <a:rPr lang="en-IN" dirty="0"/>
              <a:t>It Runs Frequently and  it increase the CPU Performance and Execution Rate.</a:t>
            </a:r>
          </a:p>
          <a:p>
            <a:pPr marL="0" indent="0">
              <a:buNone/>
            </a:pPr>
            <a:r>
              <a:rPr lang="en-IN" dirty="0"/>
              <a:t>It used for selects from among the processes that are ready to execute and allocates the CPU to one of them.</a:t>
            </a:r>
          </a:p>
          <a:p>
            <a:pPr marL="0" indent="0">
              <a:buNone/>
            </a:pPr>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45232"/>
            <a:ext cx="12344400" cy="6189344"/>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Medium Term Scheduler:</a:t>
            </a:r>
          </a:p>
          <a:p>
            <a:pPr marL="0" indent="0">
              <a:buNone/>
            </a:pPr>
            <a:r>
              <a:rPr lang="en-US" dirty="0"/>
              <a:t> </a:t>
            </a:r>
          </a:p>
          <a:p>
            <a:pPr marL="0" indent="0" algn="just">
              <a:buNone/>
            </a:pPr>
            <a:r>
              <a:rPr lang="en-US" dirty="0">
                <a:latin typeface="Times New Roman" panose="02020603050405020304" pitchFamily="18" charset="0"/>
                <a:cs typeface="Times New Roman" panose="02020603050405020304" pitchFamily="18" charset="0"/>
              </a:rPr>
              <a:t>This scheduler removes the processes from memory and thus reduces the degree of multiprogramming. At some other time, the process can be reintroduced into memory and its execution can be continued where it left off. This scheme is called </a:t>
            </a:r>
            <a:r>
              <a:rPr lang="en-US" dirty="0">
                <a:solidFill>
                  <a:srgbClr val="FF0000"/>
                </a:solidFill>
                <a:latin typeface="Times New Roman" panose="02020603050405020304" pitchFamily="18" charset="0"/>
                <a:cs typeface="Times New Roman" panose="02020603050405020304" pitchFamily="18" charset="0"/>
              </a:rPr>
              <a:t>swapping.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15</a:t>
            </a:fld>
            <a:endParaRPr lang="en-US"/>
          </a:p>
        </p:txBody>
      </p:sp>
      <p:pic>
        <p:nvPicPr>
          <p:cNvPr id="9" name="Picture 2"/>
          <p:cNvPicPr>
            <a:picLocks noChangeAspect="1" noChangeArrowheads="1"/>
          </p:cNvPicPr>
          <p:nvPr/>
        </p:nvPicPr>
        <p:blipFill>
          <a:blip r:embed="rId2" cstate="print"/>
          <a:srcRect/>
          <a:stretch>
            <a:fillRect/>
          </a:stretch>
        </p:blipFill>
        <p:spPr bwMode="auto">
          <a:xfrm>
            <a:off x="11826552" y="145625"/>
            <a:ext cx="179419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80" y="633264"/>
            <a:ext cx="6281936" cy="547260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056" y="626296"/>
            <a:ext cx="5832648" cy="540756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02758971"/>
              </p:ext>
            </p:extLst>
          </p:nvPr>
        </p:nvGraphicFramePr>
        <p:xfrm>
          <a:off x="881336" y="345232"/>
          <a:ext cx="11305256" cy="6215118"/>
        </p:xfrm>
        <a:graphic>
          <a:graphicData uri="http://schemas.openxmlformats.org/drawingml/2006/table">
            <a:tbl>
              <a:tblPr/>
              <a:tblGrid>
                <a:gridCol w="627900">
                  <a:extLst>
                    <a:ext uri="{9D8B030D-6E8A-4147-A177-3AD203B41FA5}">
                      <a16:colId xmlns="" xmlns:a16="http://schemas.microsoft.com/office/drawing/2014/main" val="20000"/>
                    </a:ext>
                  </a:extLst>
                </a:gridCol>
                <a:gridCol w="3430543">
                  <a:extLst>
                    <a:ext uri="{9D8B030D-6E8A-4147-A177-3AD203B41FA5}">
                      <a16:colId xmlns="" xmlns:a16="http://schemas.microsoft.com/office/drawing/2014/main" val="20001"/>
                    </a:ext>
                  </a:extLst>
                </a:gridCol>
                <a:gridCol w="3789181">
                  <a:extLst>
                    <a:ext uri="{9D8B030D-6E8A-4147-A177-3AD203B41FA5}">
                      <a16:colId xmlns="" xmlns:a16="http://schemas.microsoft.com/office/drawing/2014/main" val="20002"/>
                    </a:ext>
                  </a:extLst>
                </a:gridCol>
                <a:gridCol w="3457632">
                  <a:extLst>
                    <a:ext uri="{9D8B030D-6E8A-4147-A177-3AD203B41FA5}">
                      <a16:colId xmlns="" xmlns:a16="http://schemas.microsoft.com/office/drawing/2014/main" val="20003"/>
                    </a:ext>
                  </a:extLst>
                </a:gridCol>
              </a:tblGrid>
              <a:tr h="998747">
                <a:tc>
                  <a:txBody>
                    <a:bodyPr/>
                    <a:lstStyle/>
                    <a:p>
                      <a:pPr algn="ctr"/>
                      <a:r>
                        <a:rPr lang="en-IN" sz="1800" cap="all" dirty="0">
                          <a:solidFill>
                            <a:schemeClr val="bg1"/>
                          </a:solidFill>
                          <a:effectLst/>
                        </a:rPr>
                        <a:t>SR. NO.</a:t>
                      </a:r>
                    </a:p>
                  </a:txBody>
                  <a:tcPr marL="21944"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DF7"/>
                    </a:solidFill>
                  </a:tcPr>
                </a:tc>
                <a:tc>
                  <a:txBody>
                    <a:bodyPr/>
                    <a:lstStyle/>
                    <a:p>
                      <a:pPr algn="ctr"/>
                      <a:r>
                        <a:rPr lang="en-IN" sz="2400" cap="all" dirty="0">
                          <a:solidFill>
                            <a:schemeClr val="bg1"/>
                          </a:solidFill>
                          <a:effectLst/>
                          <a:latin typeface="+mj-lt"/>
                        </a:rPr>
                        <a:t> SHORT TERM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DF7"/>
                    </a:solidFill>
                  </a:tcPr>
                </a:tc>
                <a:tc>
                  <a:txBody>
                    <a:bodyPr/>
                    <a:lstStyle/>
                    <a:p>
                      <a:pPr algn="ctr"/>
                      <a:r>
                        <a:rPr lang="en-IN" sz="2400" cap="all" dirty="0">
                          <a:solidFill>
                            <a:schemeClr val="bg1"/>
                          </a:solidFill>
                          <a:effectLst/>
                          <a:latin typeface="+mj-lt"/>
                        </a:rPr>
                        <a:t> MEDIUM TERM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DF7"/>
                    </a:solidFill>
                  </a:tcPr>
                </a:tc>
                <a:tc>
                  <a:txBody>
                    <a:bodyPr/>
                    <a:lstStyle/>
                    <a:p>
                      <a:pPr algn="ctr"/>
                      <a:r>
                        <a:rPr lang="en-IN" sz="2400" cap="all" dirty="0">
                          <a:solidFill>
                            <a:schemeClr val="bg1"/>
                          </a:solidFill>
                          <a:effectLst/>
                          <a:latin typeface="+mj-lt"/>
                        </a:rPr>
                        <a:t> LONG TERM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521470">
                <a:tc>
                  <a:txBody>
                    <a:bodyPr/>
                    <a:lstStyle/>
                    <a:p>
                      <a:pPr algn="ctr"/>
                      <a:r>
                        <a:rPr lang="en-IN" sz="2000" dirty="0">
                          <a:solidFill>
                            <a:srgbClr val="FF0000"/>
                          </a:solidFill>
                          <a:effectLst/>
                        </a:rPr>
                        <a:t>1.</a:t>
                      </a:r>
                    </a:p>
                  </a:txBody>
                  <a:tcPr marL="21944"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It is a CPU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a:solidFill>
                            <a:srgbClr val="FF0000"/>
                          </a:solidFill>
                          <a:effectLst/>
                          <a:latin typeface="Times New Roman" panose="02020603050405020304" pitchFamily="18" charset="0"/>
                          <a:cs typeface="Times New Roman" panose="02020603050405020304" pitchFamily="18" charset="0"/>
                        </a:rPr>
                        <a:t>It is a process swapping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It is a job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extLst>
                  <a:ext uri="{0D108BD9-81ED-4DB2-BD59-A6C34878D82A}">
                    <a16:rowId xmlns="" xmlns:a16="http://schemas.microsoft.com/office/drawing/2014/main" val="10001"/>
                  </a:ext>
                </a:extLst>
              </a:tr>
              <a:tr h="998747">
                <a:tc>
                  <a:txBody>
                    <a:bodyPr/>
                    <a:lstStyle/>
                    <a:p>
                      <a:pPr algn="ctr"/>
                      <a:r>
                        <a:rPr lang="en-IN" sz="2000" dirty="0">
                          <a:solidFill>
                            <a:srgbClr val="FF0000"/>
                          </a:solidFill>
                          <a:effectLst/>
                        </a:rPr>
                        <a:t>2.</a:t>
                      </a:r>
                    </a:p>
                  </a:txBody>
                  <a:tcPr marL="21944"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Speed is fastest than other two.</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Speed is in between both short and long term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solidFill>
                            <a:srgbClr val="FF0000"/>
                          </a:solidFill>
                          <a:effectLst/>
                          <a:latin typeface="Times New Roman" panose="02020603050405020304" pitchFamily="18" charset="0"/>
                          <a:cs typeface="Times New Roman" panose="02020603050405020304" pitchFamily="18" charset="0"/>
                        </a:rPr>
                        <a:t>Speed is lesser than short term scheduler.</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998747">
                <a:tc>
                  <a:txBody>
                    <a:bodyPr/>
                    <a:lstStyle/>
                    <a:p>
                      <a:pPr algn="ctr"/>
                      <a:r>
                        <a:rPr lang="en-IN" sz="2000" dirty="0">
                          <a:solidFill>
                            <a:srgbClr val="FF0000"/>
                          </a:solidFill>
                          <a:effectLst/>
                        </a:rPr>
                        <a:t>3.</a:t>
                      </a:r>
                    </a:p>
                  </a:txBody>
                  <a:tcPr marL="21944"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It is minimal in time sharing system</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It is a part of Time sharing systems..</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 It is almost absent or minimal in time sharing system.</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extLst>
                  <a:ext uri="{0D108BD9-81ED-4DB2-BD59-A6C34878D82A}">
                    <a16:rowId xmlns="" xmlns:a16="http://schemas.microsoft.com/office/drawing/2014/main" val="10003"/>
                  </a:ext>
                </a:extLst>
              </a:tr>
              <a:tr h="1157840">
                <a:tc>
                  <a:txBody>
                    <a:bodyPr/>
                    <a:lstStyle/>
                    <a:p>
                      <a:pPr algn="ctr"/>
                      <a:r>
                        <a:rPr lang="en-IN" sz="2000" dirty="0">
                          <a:solidFill>
                            <a:srgbClr val="FF0000"/>
                          </a:solidFill>
                          <a:effectLst/>
                        </a:rPr>
                        <a:t>4.</a:t>
                      </a:r>
                    </a:p>
                  </a:txBody>
                  <a:tcPr marL="21944"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2400">
                          <a:solidFill>
                            <a:srgbClr val="FF0000"/>
                          </a:solidFill>
                          <a:effectLst/>
                          <a:latin typeface="Times New Roman" panose="02020603050405020304" pitchFamily="18" charset="0"/>
                          <a:cs typeface="Times New Roman" panose="02020603050405020304" pitchFamily="18" charset="0"/>
                        </a:rPr>
                        <a:t>It provides lesser control over degree of multi-programming.</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It reduces the degree of multi-programming.</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solidFill>
                            <a:srgbClr val="FF0000"/>
                          </a:solidFill>
                          <a:effectLst/>
                          <a:latin typeface="Times New Roman" panose="02020603050405020304" pitchFamily="18" charset="0"/>
                          <a:cs typeface="Times New Roman" panose="02020603050405020304" pitchFamily="18" charset="0"/>
                        </a:rPr>
                        <a:t>It controls the degree of multi-programming.</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1157840">
                <a:tc>
                  <a:txBody>
                    <a:bodyPr/>
                    <a:lstStyle/>
                    <a:p>
                      <a:pPr algn="ctr"/>
                      <a:r>
                        <a:rPr lang="en-IN" sz="2000" dirty="0">
                          <a:solidFill>
                            <a:srgbClr val="FF0000"/>
                          </a:solidFill>
                          <a:effectLst/>
                        </a:rPr>
                        <a:t>5.</a:t>
                      </a:r>
                    </a:p>
                  </a:txBody>
                  <a:tcPr marL="21944"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a:solidFill>
                            <a:srgbClr val="FF0000"/>
                          </a:solidFill>
                          <a:effectLst/>
                          <a:latin typeface="Times New Roman" panose="02020603050405020304" pitchFamily="18" charset="0"/>
                          <a:cs typeface="Times New Roman" panose="02020603050405020304" pitchFamily="18" charset="0"/>
                        </a:rPr>
                        <a:t>It selects those processes which are ready to execute.</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It can re-introduce the process into memory and execution can be continued.</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tc>
                  <a:txBody>
                    <a:bodyPr/>
                    <a:lstStyle/>
                    <a:p>
                      <a:pPr algn="l"/>
                      <a:r>
                        <a:rPr lang="en-US" sz="2400" dirty="0">
                          <a:solidFill>
                            <a:srgbClr val="FF0000"/>
                          </a:solidFill>
                          <a:effectLst/>
                          <a:latin typeface="Times New Roman" panose="02020603050405020304" pitchFamily="18" charset="0"/>
                          <a:cs typeface="Times New Roman" panose="02020603050405020304" pitchFamily="18" charset="0"/>
                        </a:rPr>
                        <a:t>It selects processes from pool and loads them into memory for execution.</a:t>
                      </a:r>
                    </a:p>
                  </a:txBody>
                  <a:tcPr marL="43887" marR="43887" marT="18286" marB="182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CECEC"/>
                    </a:solidFill>
                  </a:tcPr>
                </a:tc>
                <a:extLst>
                  <a:ext uri="{0D108BD9-81ED-4DB2-BD59-A6C34878D82A}">
                    <a16:rowId xmlns=""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Context</a:t>
            </a:r>
            <a:r>
              <a:rPr lang="en-US" dirty="0"/>
              <a:t> </a:t>
            </a:r>
            <a:r>
              <a:rPr lang="en-US" dirty="0">
                <a:solidFill>
                  <a:srgbClr val="FF0000"/>
                </a:solidFill>
              </a:rPr>
              <a:t>Switch</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Switching the CPU to another process requires saving the state of old process and loading the saved state for the new process. This task is known as </a:t>
            </a:r>
            <a:r>
              <a:rPr lang="en-US" sz="2800" dirty="0">
                <a:solidFill>
                  <a:srgbClr val="FF0000"/>
                </a:solidFill>
                <a:latin typeface="Times New Roman" panose="02020603050405020304" pitchFamily="18" charset="0"/>
                <a:cs typeface="Times New Roman" panose="02020603050405020304" pitchFamily="18" charset="0"/>
              </a:rPr>
              <a:t>Context Switch.</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context of a process is represented in the PCB of a process, it includes the value of the CPU Registers, Process State and Memory Management information.</a:t>
            </a:r>
          </a:p>
          <a:p>
            <a:pPr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Context switch occurs, the kernel saves the context of the old process in its PCB and loads the saved context of the new process scheduled to run.</a:t>
            </a:r>
          </a:p>
          <a:p>
            <a:pPr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Typical Range from 1 to 1000ms</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18</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1682536" y="145625"/>
            <a:ext cx="179419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19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52" y="633264"/>
            <a:ext cx="11449272" cy="57606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13106400" cy="4343400"/>
          </a:xfrm>
        </p:spPr>
        <p:txBody>
          <a:bodyPr>
            <a:normAutofit/>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COURSE OBJECTIVES</a:t>
            </a:r>
          </a:p>
          <a:p>
            <a:pPr marL="0" indent="0" algn="just">
              <a:buNone/>
            </a:pPr>
            <a:endParaRPr lang="en-US" sz="1400" dirty="0"/>
          </a:p>
          <a:p>
            <a:pPr marL="0" indent="0" algn="just">
              <a:buNone/>
            </a:pPr>
            <a:endParaRPr lang="en-US" sz="1400" dirty="0"/>
          </a:p>
          <a:p>
            <a:pPr marL="0" indent="0">
              <a:buNone/>
            </a:pPr>
            <a:r>
              <a:rPr lang="en-US" sz="2800" dirty="0">
                <a:latin typeface="Times New Roman" panose="02020603050405020304" pitchFamily="18" charset="0"/>
                <a:cs typeface="Times New Roman" panose="02020603050405020304" pitchFamily="18" charset="0"/>
              </a:rPr>
              <a:t>● To introduce students with basic concepts of operating system, its functions and services. </a:t>
            </a:r>
          </a:p>
          <a:p>
            <a:pPr marL="0" indent="0">
              <a:buNone/>
            </a:pPr>
            <a:r>
              <a:rPr lang="en-US" sz="2800" dirty="0">
                <a:latin typeface="Times New Roman" panose="02020603050405020304" pitchFamily="18" charset="0"/>
                <a:cs typeface="Times New Roman" panose="02020603050405020304" pitchFamily="18" charset="0"/>
              </a:rPr>
              <a:t>● To provide the basic concepts of process management and synchronization. </a:t>
            </a:r>
          </a:p>
          <a:p>
            <a:pPr marL="0" indent="0">
              <a:buNone/>
            </a:pPr>
            <a:r>
              <a:rPr lang="en-US" sz="2800" dirty="0">
                <a:latin typeface="Times New Roman" panose="02020603050405020304" pitchFamily="18" charset="0"/>
                <a:cs typeface="Times New Roman" panose="02020603050405020304" pitchFamily="18" charset="0"/>
              </a:rPr>
              <a:t>● To familiarize the dead lock issues.</a:t>
            </a:r>
          </a:p>
          <a:p>
            <a:pPr marL="0" indent="0">
              <a:buNone/>
            </a:pPr>
            <a:r>
              <a:rPr lang="en-US" sz="2800" dirty="0">
                <a:latin typeface="Times New Roman" panose="02020603050405020304" pitchFamily="18" charset="0"/>
                <a:cs typeface="Times New Roman" panose="02020603050405020304" pitchFamily="18" charset="0"/>
              </a:rPr>
              <a:t> ● To understand the various memory management schemes.</a:t>
            </a:r>
          </a:p>
          <a:p>
            <a:pPr marL="0" indent="0">
              <a:buNone/>
            </a:pPr>
            <a:r>
              <a:rPr lang="en-US" sz="2800" dirty="0">
                <a:latin typeface="Times New Roman" panose="02020603050405020304" pitchFamily="18" charset="0"/>
                <a:cs typeface="Times New Roman" panose="02020603050405020304" pitchFamily="18" charset="0"/>
              </a:rPr>
              <a:t> ● To give exposure over I/O systems and mass storage structures and Linux system. </a:t>
            </a:r>
          </a:p>
        </p:txBody>
      </p:sp>
      <p:sp>
        <p:nvSpPr>
          <p:cNvPr id="7" name="Slide Number Placeholder 6"/>
          <p:cNvSpPr>
            <a:spLocks noGrp="1"/>
          </p:cNvSpPr>
          <p:nvPr>
            <p:ph type="sldNum" sz="quarter" idx="12"/>
          </p:nvPr>
        </p:nvSpPr>
        <p:spPr>
          <a:xfrm>
            <a:off x="13182600" y="6780108"/>
            <a:ext cx="304800" cy="389467"/>
          </a:xfrm>
        </p:spPr>
        <p:txBody>
          <a:bodyPr/>
          <a:lstStyle/>
          <a:p>
            <a:fld id="{98F4A237-58DC-4CB8-A92A-C7FDFBDB682E}" type="slidenum">
              <a:rPr lang="en-US" smtClean="0"/>
              <a:t>2</a:t>
            </a:fld>
            <a:endParaRPr lang="en-US" dirty="0"/>
          </a:p>
        </p:txBody>
      </p:sp>
      <p:pic>
        <p:nvPicPr>
          <p:cNvPr id="12" name="Picture 2"/>
          <p:cNvPicPr>
            <a:picLocks noChangeAspect="1" noChangeArrowheads="1"/>
          </p:cNvPicPr>
          <p:nvPr/>
        </p:nvPicPr>
        <p:blipFill>
          <a:blip r:embed="rId2" cstate="print"/>
          <a:srcRect/>
          <a:stretch>
            <a:fillRect/>
          </a:stretch>
        </p:blipFill>
        <p:spPr bwMode="auto">
          <a:xfrm>
            <a:off x="10363200" y="304800"/>
            <a:ext cx="3257550" cy="9144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Operations on Processes</a:t>
            </a:r>
          </a:p>
        </p:txBody>
      </p:sp>
      <p:sp>
        <p:nvSpPr>
          <p:cNvPr id="3" name="Content Placeholder 2"/>
          <p:cNvSpPr>
            <a:spLocks noGrp="1"/>
          </p:cNvSpPr>
          <p:nvPr>
            <p:ph idx="1"/>
          </p:nvPr>
        </p:nvSpPr>
        <p:spPr/>
        <p:txBody>
          <a:bodyPr/>
          <a:lstStyle/>
          <a:p>
            <a:r>
              <a:rPr lang="en-US" dirty="0"/>
              <a:t>Process Creation</a:t>
            </a:r>
          </a:p>
          <a:p>
            <a:r>
              <a:rPr lang="en-US" dirty="0"/>
              <a:t>Process Termination</a:t>
            </a:r>
            <a:endParaRPr lang="en-IN" dirty="0"/>
          </a:p>
          <a:p>
            <a:pPr marL="0" indent="0">
              <a:buNone/>
            </a:pPr>
            <a:r>
              <a:rPr lang="en-IN" dirty="0"/>
              <a:t>The Processes created and deleted dynamically. The systems must provide a mechanism for process creation and termination. In 2 cases –WINDOWS and LINUX/UNIX systems.</a:t>
            </a:r>
          </a:p>
          <a:p>
            <a:pPr marL="0" indent="0">
              <a:buNone/>
            </a:pPr>
            <a:endParaRPr lang="en-US"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20</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1209431" y="222499"/>
            <a:ext cx="179419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7240"/>
            <a:ext cx="12611944" cy="6624736"/>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Process Creation:</a:t>
            </a:r>
            <a:r>
              <a:rPr lang="en-IN" altLang="en-US" sz="2800" b="1" dirty="0">
                <a:latin typeface="Times New Roman" panose="02020603050405020304" pitchFamily="18" charset="0"/>
                <a:cs typeface="Times New Roman" panose="02020603050405020304" pitchFamily="18" charset="0"/>
              </a:rPr>
              <a:t>duplicate of the regular process</a:t>
            </a:r>
          </a:p>
          <a:p>
            <a:pPr algn="just">
              <a:lnSpc>
                <a:spcPct val="100000"/>
              </a:lnSpc>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A process may create many several new processes via create process system call.</a:t>
            </a:r>
          </a:p>
          <a:p>
            <a:pPr algn="just">
              <a:lnSpc>
                <a:spcPct val="100000"/>
              </a:lnSpc>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During the execution of the process</a:t>
            </a:r>
          </a:p>
          <a:p>
            <a:pPr algn="just">
              <a:lnSpc>
                <a:spcPct val="100000"/>
              </a:lnSpc>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The creating process is called </a:t>
            </a:r>
            <a:r>
              <a:rPr lang="en-IN" altLang="en-US" sz="2800" b="1" dirty="0">
                <a:latin typeface="Times New Roman" panose="02020603050405020304" pitchFamily="18" charset="0"/>
                <a:cs typeface="Times New Roman" panose="02020603050405020304" pitchFamily="18" charset="0"/>
              </a:rPr>
              <a:t>Parent process</a:t>
            </a:r>
            <a:r>
              <a:rPr lang="en-IN" altLang="en-US" sz="28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The  new process created are called </a:t>
            </a:r>
            <a:r>
              <a:rPr lang="en-IN" altLang="en-US" sz="2800" b="1" dirty="0">
                <a:latin typeface="Times New Roman" panose="02020603050405020304" pitchFamily="18" charset="0"/>
                <a:cs typeface="Times New Roman" panose="02020603050405020304" pitchFamily="18" charset="0"/>
              </a:rPr>
              <a:t>Child process</a:t>
            </a:r>
            <a:r>
              <a:rPr lang="en-IN" altLang="en-US" sz="2800" dirty="0">
                <a:latin typeface="Times New Roman" panose="02020603050405020304" pitchFamily="18" charset="0"/>
                <a:cs typeface="Times New Roman" panose="02020603050405020304" pitchFamily="18" charset="0"/>
              </a:rPr>
              <a:t> of that process</a:t>
            </a:r>
          </a:p>
          <a:p>
            <a:pPr algn="just">
              <a:lnSpc>
                <a:spcPct val="100000"/>
              </a:lnSpc>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Each of this new processes may also create other processes ,which are forming a tree. </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1800" dirty="0">
              <a:solidFill>
                <a:srgbClr val="00B0F0"/>
              </a:solidFill>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8F4A237-58DC-4CB8-A92A-C7FDFBDB682E}" type="slidenum">
              <a:rPr lang="en-US" smtClean="0"/>
              <a:t>21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1682536" y="145625"/>
            <a:ext cx="179419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7240"/>
            <a:ext cx="12611944" cy="6624736"/>
          </a:xfrm>
        </p:spPr>
        <p:txBody>
          <a:bodyPr>
            <a:noAutofit/>
          </a:bodyPr>
          <a:lstStyle/>
          <a:p>
            <a:pPr marL="0" indent="0">
              <a:buNone/>
            </a:pPr>
            <a:r>
              <a:rPr lang="en-US" sz="2400" b="1" dirty="0" smtClean="0">
                <a:solidFill>
                  <a:srgbClr val="FF0000"/>
                </a:solidFill>
                <a:latin typeface="Times New Roman" panose="02020603050405020304" pitchFamily="18" charset="0"/>
                <a:cs typeface="Times New Roman" panose="02020603050405020304" pitchFamily="18" charset="0"/>
              </a:rPr>
              <a:t>How </a:t>
            </a:r>
            <a:r>
              <a:rPr lang="en-US" sz="2400" b="1" dirty="0">
                <a:solidFill>
                  <a:srgbClr val="FF0000"/>
                </a:solidFill>
                <a:latin typeface="Times New Roman" panose="02020603050405020304" pitchFamily="18" charset="0"/>
                <a:cs typeface="Times New Roman" panose="02020603050405020304" pitchFamily="18" charset="0"/>
              </a:rPr>
              <a:t>to create a process for existing Process??</a:t>
            </a:r>
          </a:p>
          <a:p>
            <a:pPr marL="0" indent="0">
              <a:buNone/>
            </a:pPr>
            <a:r>
              <a:rPr lang="en-IN" sz="2400" dirty="0">
                <a:latin typeface="Times New Roman" panose="02020603050405020304" pitchFamily="18" charset="0"/>
                <a:cs typeface="Times New Roman" panose="02020603050405020304" pitchFamily="18" charset="0"/>
              </a:rPr>
              <a:t>In Unix Environment – </a:t>
            </a:r>
            <a:r>
              <a:rPr lang="en-IN" sz="2400" u="sng" dirty="0">
                <a:solidFill>
                  <a:srgbClr val="FF0000"/>
                </a:solidFill>
                <a:latin typeface="Times New Roman" panose="02020603050405020304" pitchFamily="18" charset="0"/>
                <a:cs typeface="Times New Roman" panose="02020603050405020304" pitchFamily="18" charset="0"/>
              </a:rPr>
              <a:t>fork()- </a:t>
            </a:r>
            <a:r>
              <a:rPr lang="en-IN" sz="2400" dirty="0">
                <a:latin typeface="Times New Roman" panose="02020603050405020304" pitchFamily="18" charset="0"/>
                <a:cs typeface="Times New Roman" panose="02020603050405020304" pitchFamily="18" charset="0"/>
              </a:rPr>
              <a:t>system call</a:t>
            </a:r>
          </a:p>
          <a:p>
            <a:pPr marL="0" indent="0">
              <a:buNone/>
            </a:pPr>
            <a:r>
              <a:rPr lang="en-IN" sz="2400" dirty="0">
                <a:latin typeface="Times New Roman" panose="02020603050405020304" pitchFamily="18" charset="0"/>
                <a:cs typeface="Times New Roman" panose="02020603050405020304" pitchFamily="18" charset="0"/>
              </a:rPr>
              <a:t>In Windows Environment – We can create a process by using </a:t>
            </a:r>
            <a:r>
              <a:rPr lang="en-IN" sz="2400" dirty="0">
                <a:solidFill>
                  <a:schemeClr val="accent6">
                    <a:lumMod val="75000"/>
                  </a:schemeClr>
                </a:solidFill>
                <a:latin typeface="Times New Roman" panose="02020603050405020304" pitchFamily="18" charset="0"/>
                <a:cs typeface="Times New Roman" panose="02020603050405020304" pitchFamily="18" charset="0"/>
              </a:rPr>
              <a:t>create process() system call.</a:t>
            </a:r>
          </a:p>
          <a:p>
            <a:pPr marL="0" indent="0">
              <a:buNone/>
            </a:pPr>
            <a:r>
              <a:rPr lang="en-IN" sz="2400" dirty="0">
                <a:solidFill>
                  <a:schemeClr val="accent6">
                    <a:lumMod val="75000"/>
                  </a:schemeClr>
                </a:solidFill>
                <a:latin typeface="Times New Roman" panose="02020603050405020304" pitchFamily="18" charset="0"/>
                <a:cs typeface="Times New Roman" panose="02020603050405020304" pitchFamily="18" charset="0"/>
              </a:rPr>
              <a:t>Eg: - </a:t>
            </a:r>
            <a:r>
              <a:rPr lang="en-IN" sz="2400" dirty="0">
                <a:latin typeface="Times New Roman" panose="02020603050405020304" pitchFamily="18" charset="0"/>
                <a:cs typeface="Times New Roman" panose="02020603050405020304" pitchFamily="18" charset="0"/>
              </a:rPr>
              <a:t>main()</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solidFill>
                  <a:srgbClr val="FF0000"/>
                </a:solidFill>
                <a:latin typeface="Times New Roman" panose="02020603050405020304" pitchFamily="18" charset="0"/>
                <a:cs typeface="Times New Roman" panose="02020603050405020304" pitchFamily="18" charset="0"/>
              </a:rPr>
              <a:t>	fork( )</a:t>
            </a:r>
          </a:p>
          <a:p>
            <a:pPr marL="0" indent="0">
              <a:buNone/>
            </a:pPr>
            <a:r>
              <a:rPr lang="en-IN" sz="2400" dirty="0">
                <a:latin typeface="Times New Roman" panose="02020603050405020304" pitchFamily="18" charset="0"/>
                <a:cs typeface="Times New Roman" panose="02020603050405020304" pitchFamily="18" charset="0"/>
              </a:rPr>
              <a:t>printf(“GITAM UNIVERSITY %d’, </a:t>
            </a:r>
            <a:r>
              <a:rPr lang="en-IN" sz="2400" dirty="0">
                <a:solidFill>
                  <a:schemeClr val="accent6">
                    <a:lumMod val="75000"/>
                  </a:schemeClr>
                </a:solidFill>
                <a:latin typeface="Times New Roman" panose="02020603050405020304" pitchFamily="18" charset="0"/>
                <a:cs typeface="Times New Roman" panose="02020603050405020304" pitchFamily="18" charset="0"/>
              </a:rPr>
              <a:t>get pid</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Output:- </a:t>
            </a:r>
            <a:r>
              <a:rPr lang="en-IN" sz="2400" b="1" dirty="0">
                <a:solidFill>
                  <a:srgbClr val="FF0000"/>
                </a:solidFill>
                <a:latin typeface="Times New Roman" panose="02020603050405020304" pitchFamily="18" charset="0"/>
                <a:cs typeface="Times New Roman" panose="02020603050405020304" pitchFamily="18" charset="0"/>
              </a:rPr>
              <a:t> P1 </a:t>
            </a:r>
            <a:r>
              <a:rPr lang="en-IN" sz="2400" dirty="0">
                <a:solidFill>
                  <a:srgbClr val="FF0000"/>
                </a:solidFill>
                <a:latin typeface="Times New Roman" panose="02020603050405020304" pitchFamily="18" charset="0"/>
                <a:cs typeface="Times New Roman" panose="02020603050405020304" pitchFamily="18" charset="0"/>
              </a:rPr>
              <a:t>GITAM UNIVERSITY 4482 (Parent Process)</a:t>
            </a:r>
          </a:p>
          <a:p>
            <a:pPr marL="0" indent="0">
              <a:buNone/>
            </a:pPr>
            <a:r>
              <a:rPr lang="en-IN" sz="2400" b="1" dirty="0">
                <a:solidFill>
                  <a:srgbClr val="FF0000"/>
                </a:solidFill>
                <a:latin typeface="Times New Roman" panose="02020603050405020304" pitchFamily="18" charset="0"/>
                <a:cs typeface="Times New Roman" panose="02020603050405020304" pitchFamily="18" charset="0"/>
              </a:rPr>
              <a:t>	 </a:t>
            </a:r>
            <a:r>
              <a:rPr lang="en-IN" sz="2400" b="1" dirty="0">
                <a:solidFill>
                  <a:srgbClr val="00B0F0"/>
                </a:solidFill>
                <a:latin typeface="Times New Roman" panose="02020603050405020304" pitchFamily="18" charset="0"/>
                <a:cs typeface="Times New Roman" panose="02020603050405020304" pitchFamily="18" charset="0"/>
              </a:rPr>
              <a:t>P2 </a:t>
            </a:r>
            <a:r>
              <a:rPr lang="en-IN" sz="2400" dirty="0">
                <a:solidFill>
                  <a:srgbClr val="00B0F0"/>
                </a:solidFill>
                <a:latin typeface="Times New Roman" panose="02020603050405020304" pitchFamily="18" charset="0"/>
                <a:cs typeface="Times New Roman" panose="02020603050405020304" pitchFamily="18" charset="0"/>
              </a:rPr>
              <a:t>GITAM UNIVERSITY 4474  (Child Process)</a:t>
            </a:r>
          </a:p>
          <a:p>
            <a:pPr marL="0" indent="0">
              <a:buNone/>
            </a:pPr>
            <a:endParaRPr lang="en-IN" sz="2400" dirty="0">
              <a:solidFill>
                <a:srgbClr val="00B0F0"/>
              </a:solidFill>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t>
            </a:r>
            <a:endParaRPr lang="en-IN" sz="2400" dirty="0">
              <a:solidFill>
                <a:srgbClr val="FF0000"/>
              </a:solidFill>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8F4A237-58DC-4CB8-A92A-C7FDFBDB682E}" type="slidenum">
              <a:rPr lang="en-US" smtClean="0"/>
              <a:t>22</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1682536" y="145625"/>
            <a:ext cx="1794198" cy="914400"/>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8762018" y="3282824"/>
            <a:ext cx="4958374" cy="3482548"/>
          </a:xfrm>
          <a:prstGeom prst="rect">
            <a:avLst/>
          </a:prstGeom>
        </p:spPr>
      </p:pic>
    </p:spTree>
    <p:extLst>
      <p:ext uri="{BB962C8B-B14F-4D97-AF65-F5344CB8AC3E}">
        <p14:creationId xmlns:p14="http://schemas.microsoft.com/office/powerpoint/2010/main" val="1456754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312" y="633264"/>
            <a:ext cx="12344400" cy="6261352"/>
          </a:xfrm>
        </p:spPr>
        <p:txBody>
          <a:bodyPr>
            <a:normAutofit fontScale="62500" lnSpcReduction="20000"/>
          </a:bodyPr>
          <a:lstStyle/>
          <a:p>
            <a:pPr marL="0" indent="0">
              <a:buNone/>
            </a:pPr>
            <a:r>
              <a:rPr lang="en-US" b="1" dirty="0"/>
              <a:t>Process Termination:</a:t>
            </a:r>
          </a:p>
          <a:p>
            <a:pPr marL="0" indent="0">
              <a:buNone/>
            </a:pPr>
            <a:r>
              <a:rPr lang="en-IN" dirty="0"/>
              <a:t>When a process is terminated the resources are being used by the process are released by the OS.</a:t>
            </a:r>
          </a:p>
          <a:p>
            <a:pPr marL="0" indent="0">
              <a:buNone/>
            </a:pPr>
            <a:r>
              <a:rPr lang="en-IN" dirty="0">
                <a:solidFill>
                  <a:schemeClr val="accent6">
                    <a:lumMod val="75000"/>
                  </a:schemeClr>
                </a:solidFill>
              </a:rPr>
              <a:t>Exit() –system call will be activate</a:t>
            </a:r>
          </a:p>
          <a:p>
            <a:pPr marL="0" indent="0">
              <a:buNone/>
            </a:pPr>
            <a:r>
              <a:rPr lang="en-IN" dirty="0"/>
              <a:t>If parent process is terminated then the child process also be deleted.</a:t>
            </a:r>
          </a:p>
          <a:p>
            <a:pPr marL="0" indent="0">
              <a:buNone/>
            </a:pPr>
            <a:r>
              <a:rPr lang="en-IN" dirty="0"/>
              <a:t>Abort()</a:t>
            </a:r>
          </a:p>
          <a:p>
            <a:pPr algn="just">
              <a:lnSpc>
                <a:spcPct val="150000"/>
              </a:lnSpc>
            </a:pPr>
            <a:r>
              <a:rPr lang="en-IN" altLang="en-US" dirty="0">
                <a:latin typeface="Times New Roman" panose="02020603050405020304" pitchFamily="18" charset="0"/>
                <a:cs typeface="Times New Roman" panose="02020603050405020304" pitchFamily="18" charset="0"/>
              </a:rPr>
              <a:t>A Process terminates  when it finishes the last statement and it asks the OS to delete it by using the </a:t>
            </a:r>
            <a:r>
              <a:rPr lang="en-IN" altLang="en-US" b="1" dirty="0">
                <a:latin typeface="Times New Roman" panose="02020603050405020304" pitchFamily="18" charset="0"/>
                <a:cs typeface="Times New Roman" panose="02020603050405020304" pitchFamily="18" charset="0"/>
              </a:rPr>
              <a:t>exit()</a:t>
            </a:r>
            <a:r>
              <a:rPr lang="en-IN" altLang="en-US" dirty="0">
                <a:latin typeface="Times New Roman" panose="02020603050405020304" pitchFamily="18" charset="0"/>
                <a:cs typeface="Times New Roman" panose="02020603050405020304" pitchFamily="18" charset="0"/>
              </a:rPr>
              <a:t> system call.</a:t>
            </a:r>
          </a:p>
          <a:p>
            <a:pPr algn="just">
              <a:lnSpc>
                <a:spcPct val="150000"/>
              </a:lnSpc>
            </a:pPr>
            <a:r>
              <a:rPr lang="en-IN" altLang="en-US" dirty="0">
                <a:latin typeface="Times New Roman" panose="02020603050405020304" pitchFamily="18" charset="0"/>
                <a:cs typeface="Times New Roman" panose="02020603050405020304" pitchFamily="18" charset="0"/>
              </a:rPr>
              <a:t>When the process terminates the resources which are used by the process are deallocated by the OS.</a:t>
            </a:r>
          </a:p>
          <a:p>
            <a:pPr algn="just">
              <a:lnSpc>
                <a:spcPct val="150000"/>
              </a:lnSpc>
            </a:pPr>
            <a:r>
              <a:rPr lang="en-IN" altLang="en-US" dirty="0">
                <a:latin typeface="Times New Roman" panose="02020603050405020304" pitchFamily="18" charset="0"/>
                <a:cs typeface="Times New Roman" panose="02020603050405020304" pitchFamily="18" charset="0"/>
              </a:rPr>
              <a:t>When the child process terminates it has to send the status to the parent with the </a:t>
            </a:r>
            <a:r>
              <a:rPr lang="en-IN" altLang="en-US" b="1" dirty="0">
                <a:latin typeface="Times New Roman" panose="02020603050405020304" pitchFamily="18" charset="0"/>
                <a:cs typeface="Times New Roman" panose="02020603050405020304" pitchFamily="18" charset="0"/>
              </a:rPr>
              <a:t>wait() </a:t>
            </a:r>
            <a:r>
              <a:rPr lang="en-IN" altLang="en-US" dirty="0">
                <a:latin typeface="Times New Roman" panose="02020603050405020304" pitchFamily="18" charset="0"/>
                <a:cs typeface="Times New Roman" panose="02020603050405020304" pitchFamily="18" charset="0"/>
              </a:rPr>
              <a:t>system call.</a:t>
            </a:r>
          </a:p>
          <a:p>
            <a:pPr algn="just">
              <a:lnSpc>
                <a:spcPct val="150000"/>
              </a:lnSpc>
            </a:pPr>
            <a:r>
              <a:rPr lang="en-IN" altLang="en-US" dirty="0">
                <a:latin typeface="Times New Roman" panose="02020603050405020304" pitchFamily="18" charset="0"/>
                <a:cs typeface="Times New Roman" panose="02020603050405020304" pitchFamily="18" charset="0"/>
              </a:rPr>
              <a:t>The child process can also terminated by the parent.</a:t>
            </a:r>
          </a:p>
          <a:p>
            <a:pPr marL="0" indent="0">
              <a:buNone/>
            </a:pPr>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23</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1682536" y="71518"/>
            <a:ext cx="179419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628349"/>
          </a:xfrm>
        </p:spPr>
        <p:txBody>
          <a:bodyPr>
            <a:normAutofit fontScale="90000"/>
          </a:bodyPr>
          <a:lstStyle/>
          <a:p>
            <a:r>
              <a:rPr lang="en-US" dirty="0">
                <a:solidFill>
                  <a:srgbClr val="FF0000"/>
                </a:solidFill>
              </a:rPr>
              <a:t>Inter Process Communication(IPC)</a:t>
            </a:r>
            <a:endParaRPr lang="en-IN" dirty="0">
              <a:solidFill>
                <a:srgbClr val="FF0000"/>
              </a:solidFill>
            </a:endParaRPr>
          </a:p>
        </p:txBody>
      </p:sp>
      <p:sp>
        <p:nvSpPr>
          <p:cNvPr id="3" name="Content Placeholder 2"/>
          <p:cNvSpPr>
            <a:spLocks noGrp="1"/>
          </p:cNvSpPr>
          <p:nvPr>
            <p:ph idx="1"/>
          </p:nvPr>
        </p:nvSpPr>
        <p:spPr>
          <a:xfrm>
            <a:off x="685800" y="993304"/>
            <a:ext cx="6892280" cy="5541272"/>
          </a:xfrm>
        </p:spPr>
        <p:txBody>
          <a:bodyPr>
            <a:normAutofit lnSpcReduction="10000"/>
          </a:bodyPr>
          <a:lstStyle/>
          <a:p>
            <a:r>
              <a:rPr lang="en-US" sz="1800" dirty="0">
                <a:solidFill>
                  <a:srgbClr val="FF0000"/>
                </a:solidFill>
                <a:latin typeface="Times New Roman" panose="02020603050405020304" pitchFamily="18" charset="0"/>
                <a:cs typeface="Times New Roman" panose="02020603050405020304" pitchFamily="18" charset="0"/>
              </a:rPr>
              <a:t>It is a mechanism that OS provides to allow the processes to manage shared data.</a:t>
            </a:r>
          </a:p>
          <a:p>
            <a:r>
              <a:rPr lang="en-US" sz="1800" dirty="0">
                <a:solidFill>
                  <a:srgbClr val="FF0000"/>
                </a:solidFill>
                <a:latin typeface="Times New Roman" panose="02020603050405020304" pitchFamily="18" charset="0"/>
                <a:cs typeface="Times New Roman" panose="02020603050405020304" pitchFamily="18" charset="0"/>
              </a:rPr>
              <a:t>It describes how the process can communicate with each other.(IPC)</a:t>
            </a:r>
          </a:p>
          <a:p>
            <a:pPr marL="0" indent="0">
              <a:buNone/>
            </a:pPr>
            <a:r>
              <a:rPr lang="en-US" sz="1800" b="1" dirty="0">
                <a:latin typeface="Times New Roman" panose="02020603050405020304" pitchFamily="18" charset="0"/>
                <a:cs typeface="Times New Roman" panose="02020603050405020304" pitchFamily="18" charset="0"/>
              </a:rPr>
              <a:t>2 cases –</a:t>
            </a:r>
          </a:p>
          <a:p>
            <a:pPr marL="514350" indent="-514350">
              <a:buAutoNum type="arabicParenR"/>
            </a:pPr>
            <a:r>
              <a:rPr lang="en-US" sz="1800" dirty="0">
                <a:latin typeface="Times New Roman" panose="02020603050405020304" pitchFamily="18" charset="0"/>
                <a:cs typeface="Times New Roman" panose="02020603050405020304" pitchFamily="18" charset="0"/>
              </a:rPr>
              <a:t>Independent Process</a:t>
            </a:r>
          </a:p>
          <a:p>
            <a:pPr marL="514350" indent="-514350">
              <a:buAutoNum type="arabicParenR"/>
            </a:pPr>
            <a:r>
              <a:rPr lang="en-US" sz="1800" dirty="0">
                <a:latin typeface="Times New Roman" panose="02020603050405020304" pitchFamily="18" charset="0"/>
                <a:cs typeface="Times New Roman" panose="02020603050405020304" pitchFamily="18" charset="0"/>
              </a:rPr>
              <a:t>Cooperating Process</a:t>
            </a:r>
          </a:p>
          <a:p>
            <a:pPr marL="0" indent="0">
              <a:buNone/>
            </a:pPr>
            <a:r>
              <a:rPr lang="en-US" sz="1800" b="1" dirty="0">
                <a:latin typeface="Times New Roman" panose="02020603050405020304" pitchFamily="18" charset="0"/>
                <a:cs typeface="Times New Roman" panose="02020603050405020304" pitchFamily="18" charset="0"/>
              </a:rPr>
              <a:t>Note: Several Reasons for providing an environment that allows process cooperation.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Information sharing</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Computation speed up</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Modularity</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Convenience</a:t>
            </a:r>
          </a:p>
          <a:p>
            <a:pPr marL="0" indent="0">
              <a:buNone/>
            </a:pPr>
            <a:r>
              <a:rPr lang="en-US" sz="1800" dirty="0">
                <a:latin typeface="Times New Roman" panose="02020603050405020304" pitchFamily="18" charset="0"/>
                <a:cs typeface="Times New Roman" panose="02020603050405020304" pitchFamily="18" charset="0"/>
              </a:rPr>
              <a:t>Comparing to Independent Process, </a:t>
            </a:r>
            <a:r>
              <a:rPr lang="en-US" sz="1800" dirty="0">
                <a:solidFill>
                  <a:srgbClr val="FF0000"/>
                </a:solidFill>
                <a:latin typeface="Times New Roman" panose="02020603050405020304" pitchFamily="18" charset="0"/>
                <a:cs typeface="Times New Roman" panose="02020603050405020304" pitchFamily="18" charset="0"/>
              </a:rPr>
              <a:t>the cooperating Process requires an IPC Mechanism, that will allow them to exchange data and information.</a:t>
            </a:r>
          </a:p>
          <a:p>
            <a:pPr marL="0" indent="0">
              <a:buNone/>
            </a:pPr>
            <a:r>
              <a:rPr lang="en-US" sz="1800" b="1" dirty="0">
                <a:latin typeface="Times New Roman" panose="02020603050405020304" pitchFamily="18" charset="0"/>
                <a:cs typeface="Times New Roman" panose="02020603050405020304" pitchFamily="18" charset="0"/>
              </a:rPr>
              <a:t>2 Fundamental Models of IPC:</a:t>
            </a:r>
          </a:p>
          <a:p>
            <a:pPr>
              <a:buAutoNum type="arabicParenR"/>
            </a:pPr>
            <a:r>
              <a:rPr lang="en-US" sz="1800" dirty="0">
                <a:latin typeface="Times New Roman" panose="02020603050405020304" pitchFamily="18" charset="0"/>
                <a:cs typeface="Times New Roman" panose="02020603050405020304" pitchFamily="18" charset="0"/>
              </a:rPr>
              <a:t>Shared Memory</a:t>
            </a:r>
          </a:p>
          <a:p>
            <a:pPr>
              <a:buAutoNum type="arabicParenR"/>
            </a:pPr>
            <a:r>
              <a:rPr lang="en-US" sz="1800" dirty="0">
                <a:latin typeface="Times New Roman" panose="02020603050405020304" pitchFamily="18" charset="0"/>
                <a:cs typeface="Times New Roman" panose="02020603050405020304" pitchFamily="18" charset="0"/>
              </a:rPr>
              <a:t>Message Passing</a:t>
            </a:r>
          </a:p>
          <a:p>
            <a:pPr marL="0" indent="0">
              <a:buNone/>
            </a:pPr>
            <a:endParaRPr lang="en-US"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t>24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096" y="1209328"/>
            <a:ext cx="5688632" cy="4896544"/>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700357"/>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Inter Process Communication(IPC)</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993304"/>
            <a:ext cx="12344400" cy="5541272"/>
          </a:xfrm>
        </p:spPr>
        <p:txBody>
          <a:bodyPr/>
          <a:lstStyle/>
          <a:p>
            <a:pPr algn="just">
              <a:lnSpc>
                <a:spcPct val="100000"/>
              </a:lnSpc>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The way the process communicating with each other s known as </a:t>
            </a:r>
            <a:r>
              <a:rPr lang="en-IN" altLang="en-US" sz="2000" b="1" dirty="0">
                <a:latin typeface="Times New Roman" panose="02020603050405020304" pitchFamily="18" charset="0"/>
                <a:cs typeface="Times New Roman" panose="02020603050405020304" pitchFamily="18" charset="0"/>
              </a:rPr>
              <a:t>Inter Process Communication(IPC).</a:t>
            </a:r>
          </a:p>
          <a:p>
            <a:pPr algn="just">
              <a:lnSpc>
                <a:spcPct val="100000"/>
              </a:lnSpc>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Process executing concurrently in the OS may be </a:t>
            </a:r>
            <a:r>
              <a:rPr lang="en-IN" altLang="en-US" sz="2000" dirty="0">
                <a:solidFill>
                  <a:srgbClr val="FF0000"/>
                </a:solidFill>
                <a:latin typeface="Times New Roman" panose="02020603050405020304" pitchFamily="18" charset="0"/>
                <a:cs typeface="Times New Roman" panose="02020603050405020304" pitchFamily="18" charset="0"/>
              </a:rPr>
              <a:t>either </a:t>
            </a:r>
            <a:r>
              <a:rPr lang="en-IN" altLang="en-US" sz="2000" b="1" dirty="0">
                <a:solidFill>
                  <a:srgbClr val="FF0000"/>
                </a:solidFill>
                <a:latin typeface="Times New Roman" panose="02020603050405020304" pitchFamily="18" charset="0"/>
                <a:cs typeface="Times New Roman" panose="02020603050405020304" pitchFamily="18" charset="0"/>
              </a:rPr>
              <a:t>independent process </a:t>
            </a:r>
            <a:r>
              <a:rPr lang="en-IN" altLang="en-US" sz="2000" dirty="0">
                <a:solidFill>
                  <a:srgbClr val="FF0000"/>
                </a:solidFill>
                <a:latin typeface="Times New Roman" panose="02020603050405020304" pitchFamily="18" charset="0"/>
                <a:cs typeface="Times New Roman" panose="02020603050405020304" pitchFamily="18" charset="0"/>
              </a:rPr>
              <a:t>or </a:t>
            </a:r>
            <a:r>
              <a:rPr lang="en-IN" altLang="en-US" sz="2000" b="1" dirty="0">
                <a:solidFill>
                  <a:srgbClr val="FF0000"/>
                </a:solidFill>
                <a:latin typeface="Times New Roman" panose="02020603050405020304" pitchFamily="18" charset="0"/>
                <a:cs typeface="Times New Roman" panose="02020603050405020304" pitchFamily="18" charset="0"/>
              </a:rPr>
              <a:t>cooperating process</a:t>
            </a:r>
          </a:p>
          <a:p>
            <a:pPr algn="just">
              <a:lnSpc>
                <a:spcPct val="100000"/>
              </a:lnSpc>
              <a:buFont typeface="Wingdings" panose="05000000000000000000" charset="0"/>
              <a:buChar char="Ø"/>
            </a:pPr>
            <a:r>
              <a:rPr lang="en-IN" altLang="en-US" sz="2000" b="1" dirty="0">
                <a:latin typeface="Times New Roman" panose="02020603050405020304" pitchFamily="18" charset="0"/>
                <a:cs typeface="Times New Roman" panose="02020603050405020304" pitchFamily="18" charset="0"/>
              </a:rPr>
              <a:t>INDEPENDENT PROCESS: </a:t>
            </a:r>
            <a:r>
              <a:rPr lang="en-IN" altLang="en-US" sz="2000" dirty="0">
                <a:latin typeface="Times New Roman" panose="02020603050405020304" pitchFamily="18" charset="0"/>
                <a:cs typeface="Times New Roman" panose="02020603050405020304" pitchFamily="18" charset="0"/>
              </a:rPr>
              <a:t>An independent process is not affected by the execution of other processes</a:t>
            </a:r>
          </a:p>
          <a:p>
            <a:pPr algn="just">
              <a:lnSpc>
                <a:spcPct val="100000"/>
              </a:lnSpc>
              <a:buFont typeface="Wingdings" panose="05000000000000000000" charset="0"/>
              <a:buChar char="Ø"/>
            </a:pPr>
            <a:r>
              <a:rPr lang="en-IN" altLang="en-US" sz="2000" b="1" dirty="0">
                <a:latin typeface="Times New Roman" panose="02020603050405020304" pitchFamily="18" charset="0"/>
                <a:cs typeface="Times New Roman" panose="02020603050405020304" pitchFamily="18" charset="0"/>
              </a:rPr>
              <a:t>CO-OPERATING PROCESS</a:t>
            </a:r>
            <a:r>
              <a:rPr lang="en-IN" altLang="en-US" sz="2000" dirty="0">
                <a:latin typeface="Times New Roman" panose="02020603050405020304" pitchFamily="18" charset="0"/>
                <a:cs typeface="Times New Roman" panose="02020603050405020304" pitchFamily="18" charset="0"/>
              </a:rPr>
              <a:t>: co-operating process can be affected by other executing processes</a:t>
            </a:r>
          </a:p>
          <a:p>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7240"/>
            <a:ext cx="12344400" cy="6117336"/>
          </a:xfrm>
        </p:spPr>
        <p:txBody>
          <a:bodyPr>
            <a:normAutofit/>
          </a:bodyPr>
          <a:lstStyle/>
          <a:p>
            <a:pPr algn="just">
              <a:lnSpc>
                <a:spcPct val="150000"/>
              </a:lnSpc>
            </a:pPr>
            <a:r>
              <a:rPr lang="en-IN" altLang="en-US" sz="2000" dirty="0">
                <a:latin typeface="Times New Roman" panose="02020603050405020304" pitchFamily="18" charset="0"/>
                <a:cs typeface="Times New Roman" panose="02020603050405020304" pitchFamily="18" charset="0"/>
              </a:rPr>
              <a:t>Any process that share the data with other process is a cooperating process.</a:t>
            </a:r>
          </a:p>
          <a:p>
            <a:pPr algn="just">
              <a:lnSpc>
                <a:spcPct val="150000"/>
              </a:lnSpc>
            </a:pPr>
            <a:r>
              <a:rPr lang="en-IN" altLang="en-US" sz="2000" dirty="0">
                <a:latin typeface="Times New Roman" panose="02020603050405020304" pitchFamily="18" charset="0"/>
                <a:cs typeface="Times New Roman" panose="02020603050405020304" pitchFamily="18" charset="0"/>
              </a:rPr>
              <a:t>IPC is required only in Cooperating process</a:t>
            </a:r>
          </a:p>
          <a:p>
            <a:pPr marL="0" indent="0">
              <a:buNone/>
            </a:pPr>
            <a:r>
              <a:rPr lang="en-IN" altLang="en-US" sz="2000" b="1" u="sng" dirty="0">
                <a:latin typeface="Times New Roman" panose="02020603050405020304" pitchFamily="18" charset="0"/>
                <a:cs typeface="Times New Roman" panose="02020603050405020304" pitchFamily="18" charset="0"/>
              </a:rPr>
              <a:t>REASONS FOR PROVIDING AN ENVIRONMENT FOR PROCESS  </a:t>
            </a:r>
            <a:r>
              <a:rPr lang="en-IN" altLang="en-US" sz="2000" b="1" u="sng" dirty="0">
                <a:latin typeface="Times New Roman" panose="02020603050405020304" pitchFamily="18" charset="0"/>
                <a:cs typeface="Times New Roman" panose="02020603050405020304" pitchFamily="18" charset="0"/>
                <a:sym typeface="+mn-ea"/>
              </a:rPr>
              <a:t>COOPERATION</a:t>
            </a:r>
          </a:p>
          <a:p>
            <a:pPr marL="0" indent="0" algn="just">
              <a:lnSpc>
                <a:spcPct val="150000"/>
              </a:lnSpc>
              <a:buNone/>
            </a:pPr>
            <a:r>
              <a:rPr lang="en-IN" altLang="en-US" sz="2000" b="1" dirty="0">
                <a:latin typeface="Times New Roman" panose="02020603050405020304" pitchFamily="18" charset="0"/>
                <a:cs typeface="Times New Roman" panose="02020603050405020304" pitchFamily="18" charset="0"/>
              </a:rPr>
              <a:t> 1.INFORMATION SHARING: </a:t>
            </a:r>
            <a:r>
              <a:rPr lang="en-IN" altLang="en-US" sz="2000" dirty="0">
                <a:latin typeface="Times New Roman" panose="02020603050405020304" pitchFamily="18" charset="0"/>
                <a:cs typeface="Times New Roman" panose="02020603050405020304" pitchFamily="18" charset="0"/>
              </a:rPr>
              <a:t>Users may be interested in same piece of information.so that info can be shared. This may include access to the same files. A mechanism is required so that the processes can access the files concurrently.</a:t>
            </a:r>
          </a:p>
          <a:p>
            <a:pPr marL="0" indent="0" algn="just">
              <a:lnSpc>
                <a:spcPct val="150000"/>
              </a:lnSpc>
              <a:buNone/>
            </a:pPr>
            <a:r>
              <a:rPr lang="en-IN" altLang="en-US" sz="1800" b="1" dirty="0">
                <a:latin typeface="Times New Roman" panose="02020603050405020304" pitchFamily="18" charset="0"/>
                <a:cs typeface="Times New Roman" panose="02020603050405020304" pitchFamily="18" charset="0"/>
              </a:rPr>
              <a:t>2.COMPUTATTION SPEED</a:t>
            </a:r>
            <a:r>
              <a:rPr lang="en-IN" altLang="en-US" sz="1800" b="1" dirty="0"/>
              <a:t>: </a:t>
            </a:r>
            <a:r>
              <a:rPr lang="en-IN" altLang="en-US" sz="1800" dirty="0">
                <a:latin typeface="Times New Roman" panose="02020603050405020304" pitchFamily="18" charset="0"/>
                <a:cs typeface="Times New Roman" panose="02020603050405020304" pitchFamily="18" charset="0"/>
              </a:rPr>
              <a:t>Main task is divide into sub tasks</a:t>
            </a:r>
            <a:r>
              <a:rPr lang="en-IN" altLang="en-US" sz="1800" b="1" dirty="0"/>
              <a:t>. </a:t>
            </a:r>
            <a:r>
              <a:rPr lang="en-IN" altLang="en-US" sz="1800" dirty="0">
                <a:latin typeface="Times New Roman" panose="02020603050405020304" pitchFamily="18" charset="0"/>
                <a:ea typeface="Microsoft YaHei" panose="020B0503020204020204" charset="-122"/>
                <a:cs typeface="Times New Roman" panose="02020603050405020304" pitchFamily="18" charset="0"/>
              </a:rPr>
              <a:t>Subtasks of a single task can be performed parallelly using cooperating processes. This increases the computation speedup as the task can be executed faster. However, this is only possible if the system has multiple processing elements.</a:t>
            </a:r>
          </a:p>
          <a:p>
            <a:pPr marL="0" indent="0" algn="just">
              <a:lnSpc>
                <a:spcPct val="150000"/>
              </a:lnSpc>
              <a:buNone/>
            </a:pPr>
            <a:r>
              <a:rPr lang="en-IN" altLang="en-US" sz="1800" b="1" dirty="0">
                <a:latin typeface="Times New Roman" panose="02020603050405020304" pitchFamily="18" charset="0"/>
                <a:ea typeface="Microsoft YaHei" panose="020B0503020204020204" charset="-122"/>
                <a:cs typeface="Times New Roman" panose="02020603050405020304" pitchFamily="18" charset="0"/>
              </a:rPr>
              <a:t>3.MODULARITY:</a:t>
            </a:r>
            <a:r>
              <a:rPr lang="en-IN" altLang="en-US" sz="1800" dirty="0">
                <a:latin typeface="Times New Roman" panose="02020603050405020304" pitchFamily="18" charset="0"/>
                <a:ea typeface="Microsoft YaHei" panose="020B0503020204020204" charset="-122"/>
                <a:cs typeface="Times New Roman" panose="02020603050405020304" pitchFamily="18" charset="0"/>
              </a:rPr>
              <a:t>Modularity involves dividing complicated tasks into smaller modules. These modules can completed by different cooperating processes. This leads to faster and more efficient completion of the required modules.</a:t>
            </a:r>
          </a:p>
          <a:p>
            <a:pPr marL="0" indent="0" algn="just">
              <a:lnSpc>
                <a:spcPct val="150000"/>
              </a:lnSpc>
              <a:buNone/>
            </a:pPr>
            <a:r>
              <a:rPr lang="en-IN" altLang="en-US" sz="1600" b="1" dirty="0">
                <a:latin typeface="Times New Roman" panose="02020603050405020304" pitchFamily="18" charset="0"/>
                <a:cs typeface="Times New Roman" panose="02020603050405020304" pitchFamily="18" charset="0"/>
              </a:rPr>
              <a:t>4.CONVINENCE:</a:t>
            </a:r>
            <a:r>
              <a:rPr lang="en-IN" altLang="en-US" sz="1600" dirty="0">
                <a:latin typeface="Times New Roman" panose="02020603050405020304" pitchFamily="18" charset="0"/>
                <a:cs typeface="Times New Roman" panose="02020603050405020304" pitchFamily="18" charset="0"/>
              </a:rPr>
              <a:t>There are many tasks that a user needs to do such as compiling, printing, editing etc. It is convenient if these tasks can be managed by cooperating processes.</a:t>
            </a:r>
          </a:p>
          <a:p>
            <a:pPr marL="0" indent="0" algn="just">
              <a:lnSpc>
                <a:spcPct val="150000"/>
              </a:lnSpc>
              <a:buNone/>
            </a:pPr>
            <a:endParaRPr lang="en-IN" altLang="en-US" sz="1800" dirty="0">
              <a:latin typeface="Times New Roman" panose="02020603050405020304" pitchFamily="18" charset="0"/>
              <a:ea typeface="Microsoft YaHei" panose="020B0503020204020204" charset="-122"/>
              <a:cs typeface="Times New Roman" panose="02020603050405020304" pitchFamily="18" charset="0"/>
            </a:endParaRPr>
          </a:p>
          <a:p>
            <a:pPr marL="0" indent="0" algn="just">
              <a:lnSpc>
                <a:spcPct val="150000"/>
              </a:lnSpc>
              <a:buNone/>
            </a:pPr>
            <a:endParaRPr lang="en-IN" altLang="en-US"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45232"/>
            <a:ext cx="12344400" cy="6189344"/>
          </a:xfrm>
        </p:spPr>
        <p:txBody>
          <a:bodyPr>
            <a:normAutofit fontScale="85000" lnSpcReduction="20000"/>
          </a:bodyPr>
          <a:lstStyle/>
          <a:p>
            <a:pPr algn="just">
              <a:lnSpc>
                <a:spcPct val="150000"/>
              </a:lnSpc>
            </a:pPr>
            <a:r>
              <a:rPr lang="en-IN" altLang="en-US" sz="3200" dirty="0">
                <a:latin typeface="Times New Roman" panose="02020603050405020304" pitchFamily="18" charset="0"/>
                <a:cs typeface="Times New Roman" panose="02020603050405020304" pitchFamily="18" charset="0"/>
              </a:rPr>
              <a:t>Two fundamental models for inter process communication</a:t>
            </a:r>
          </a:p>
          <a:p>
            <a:pPr algn="just">
              <a:lnSpc>
                <a:spcPct val="150000"/>
              </a:lnSpc>
              <a:buFont typeface="Wingdings" panose="05000000000000000000" charset="0"/>
              <a:buChar char="Ø"/>
            </a:pPr>
            <a:r>
              <a:rPr lang="en-IN" altLang="en-US" sz="3200" b="1" dirty="0">
                <a:latin typeface="Times New Roman" panose="02020603050405020304" pitchFamily="18" charset="0"/>
                <a:cs typeface="Times New Roman" panose="02020603050405020304" pitchFamily="18" charset="0"/>
              </a:rPr>
              <a:t>Shared Memory</a:t>
            </a:r>
          </a:p>
          <a:p>
            <a:pPr algn="just">
              <a:lnSpc>
                <a:spcPct val="150000"/>
              </a:lnSpc>
              <a:buFont typeface="Wingdings" panose="05000000000000000000" charset="0"/>
              <a:buChar char="Ø"/>
            </a:pPr>
            <a:r>
              <a:rPr lang="en-IN" altLang="en-US" sz="3200" b="1" dirty="0">
                <a:latin typeface="Times New Roman" panose="02020603050405020304" pitchFamily="18" charset="0"/>
                <a:cs typeface="Times New Roman" panose="02020603050405020304" pitchFamily="18" charset="0"/>
              </a:rPr>
              <a:t>Message passing</a:t>
            </a:r>
          </a:p>
          <a:p>
            <a:pPr algn="just">
              <a:lnSpc>
                <a:spcPct val="150000"/>
              </a:lnSpc>
              <a:buFont typeface="Wingdings" panose="05000000000000000000" charset="0"/>
              <a:buChar char="Ø"/>
            </a:pPr>
            <a:r>
              <a:rPr lang="en-IN" altLang="en-US" dirty="0">
                <a:latin typeface="Times New Roman" panose="02020603050405020304" pitchFamily="18" charset="0"/>
                <a:cs typeface="Times New Roman" panose="02020603050405020304" pitchFamily="18" charset="0"/>
                <a:sym typeface="+mn-ea"/>
              </a:rPr>
              <a:t>In shared memory model, region of memory that is shared by cooperating process is established.</a:t>
            </a:r>
            <a:endParaRPr lang="en-IN" alt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IN" altLang="en-US" dirty="0">
                <a:latin typeface="Times New Roman" panose="02020603050405020304" pitchFamily="18" charset="0"/>
                <a:cs typeface="Times New Roman" panose="02020603050405020304" pitchFamily="18" charset="0"/>
                <a:sym typeface="+mn-ea"/>
              </a:rPr>
              <a:t>Processes can exchange information by reading and writing data to the shared region</a:t>
            </a:r>
            <a:endParaRPr lang="en-IN" alt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IN" altLang="en-US" dirty="0">
                <a:latin typeface="Times New Roman" panose="02020603050405020304" pitchFamily="18" charset="0"/>
                <a:cs typeface="Times New Roman" panose="02020603050405020304" pitchFamily="18" charset="0"/>
              </a:rPr>
              <a:t>In Message Passing model, communication can takes place by means of messages exchanged between the processes</a:t>
            </a:r>
          </a:p>
          <a:p>
            <a:pPr marL="0" indent="0" algn="just">
              <a:lnSpc>
                <a:spcPct val="150000"/>
              </a:lnSpc>
              <a:buNone/>
            </a:pPr>
            <a:endParaRPr lang="en-IN" altLang="en-US" sz="3200" b="1"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28</a:t>
            </a:fld>
            <a:endParaRPr lang="en-US"/>
          </a:p>
        </p:txBody>
      </p:sp>
      <p:pic>
        <p:nvPicPr>
          <p:cNvPr id="8" name="Picture 7"/>
          <p:cNvPicPr>
            <a:picLocks noChangeAspect="1"/>
          </p:cNvPicPr>
          <p:nvPr/>
        </p:nvPicPr>
        <p:blipFill rotWithShape="1">
          <a:blip r:embed="rId2"/>
          <a:srcRect l="26744" t="24406" r="14010" b="16532"/>
          <a:stretch>
            <a:fillRect/>
          </a:stretch>
        </p:blipFill>
        <p:spPr>
          <a:xfrm>
            <a:off x="953344" y="705272"/>
            <a:ext cx="11521279" cy="525658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916381"/>
          </a:xfrm>
        </p:spPr>
        <p:txBody>
          <a:bodyPr>
            <a:normAutofit fontScale="90000"/>
          </a:bodyPr>
          <a:lstStyle/>
          <a:p>
            <a:r>
              <a:rPr lang="en-US" dirty="0">
                <a:solidFill>
                  <a:srgbClr val="FF0000"/>
                </a:solidFill>
              </a:rPr>
              <a:t>Shared Memory</a:t>
            </a:r>
            <a:endParaRPr lang="en-IN" dirty="0">
              <a:solidFill>
                <a:srgbClr val="FF0000"/>
              </a:solidFill>
            </a:endParaRPr>
          </a:p>
        </p:txBody>
      </p:sp>
      <p:sp>
        <p:nvSpPr>
          <p:cNvPr id="3" name="Content Placeholder 2"/>
          <p:cNvSpPr>
            <a:spLocks noGrp="1"/>
          </p:cNvSpPr>
          <p:nvPr>
            <p:ph idx="1"/>
          </p:nvPr>
        </p:nvSpPr>
        <p:spPr>
          <a:xfrm>
            <a:off x="685800" y="1209328"/>
            <a:ext cx="12344400" cy="5325248"/>
          </a:xfrm>
        </p:spPr>
        <p:txBody>
          <a:bodyPr>
            <a:noAutofit/>
          </a:bodyPr>
          <a:lstStyle/>
          <a:p>
            <a:pPr algn="just">
              <a:lnSpc>
                <a:spcPct val="150000"/>
              </a:lnSpc>
            </a:pPr>
            <a:r>
              <a:rPr lang="en-IN" altLang="en-US" sz="2400" dirty="0" err="1">
                <a:latin typeface="Times New Roman" panose="02020603050405020304" pitchFamily="18" charset="0"/>
                <a:cs typeface="Times New Roman" panose="02020603050405020304" pitchFamily="18" charset="0"/>
              </a:rPr>
              <a:t>Interprocess</a:t>
            </a:r>
            <a:r>
              <a:rPr lang="en-IN" altLang="en-US" sz="2400" dirty="0">
                <a:latin typeface="Times New Roman" panose="02020603050405020304" pitchFamily="18" charset="0"/>
                <a:cs typeface="Times New Roman" panose="02020603050405020304" pitchFamily="18" charset="0"/>
              </a:rPr>
              <a:t> communication using shared memory requires communicating processes to establish a region of shared memory</a:t>
            </a:r>
          </a:p>
          <a:p>
            <a:pPr algn="just">
              <a:lnSpc>
                <a:spcPct val="150000"/>
              </a:lnSpc>
            </a:pPr>
            <a:r>
              <a:rPr lang="en-IN" altLang="en-US" sz="2400" dirty="0">
                <a:latin typeface="Times New Roman" panose="02020603050405020304" pitchFamily="18" charset="0"/>
                <a:cs typeface="Times New Roman" panose="02020603050405020304" pitchFamily="18" charset="0"/>
              </a:rPr>
              <a:t>Shared memory region resides in the address space of the process creating  the shared memory segment.</a:t>
            </a:r>
          </a:p>
          <a:p>
            <a:pPr algn="just">
              <a:lnSpc>
                <a:spcPct val="150000"/>
              </a:lnSpc>
            </a:pPr>
            <a:r>
              <a:rPr lang="en-IN" altLang="en-US" sz="2400" dirty="0">
                <a:latin typeface="Times New Roman" panose="02020603050405020304" pitchFamily="18" charset="0"/>
                <a:cs typeface="Times New Roman" panose="02020603050405020304" pitchFamily="18" charset="0"/>
              </a:rPr>
              <a:t>Other processes that wish to communicate using the shared memory segment must attach it to their address segment.</a:t>
            </a:r>
          </a:p>
          <a:p>
            <a:pPr algn="just">
              <a:lnSpc>
                <a:spcPct val="150000"/>
              </a:lnSpc>
            </a:pPr>
            <a:r>
              <a:rPr lang="en-IN" altLang="en-US" sz="2400" dirty="0">
                <a:latin typeface="Times New Roman" panose="02020603050405020304" pitchFamily="18" charset="0"/>
                <a:cs typeface="Times New Roman" panose="02020603050405020304" pitchFamily="18" charset="0"/>
              </a:rPr>
              <a:t>Normally the </a:t>
            </a:r>
            <a:r>
              <a:rPr lang="en-IN" altLang="en-US" sz="2400" dirty="0" err="1">
                <a:latin typeface="Times New Roman" panose="02020603050405020304" pitchFamily="18" charset="0"/>
                <a:cs typeface="Times New Roman" panose="02020603050405020304" pitchFamily="18" charset="0"/>
              </a:rPr>
              <a:t>os</a:t>
            </a:r>
            <a:r>
              <a:rPr lang="en-IN" altLang="en-US" sz="2400" dirty="0">
                <a:latin typeface="Times New Roman" panose="02020603050405020304" pitchFamily="18" charset="0"/>
                <a:cs typeface="Times New Roman" panose="02020603050405020304" pitchFamily="18" charset="0"/>
              </a:rPr>
              <a:t> prevents the one process </a:t>
            </a:r>
            <a:r>
              <a:rPr lang="en-IN" altLang="en-US" sz="2400" dirty="0" err="1">
                <a:latin typeface="Times New Roman" panose="02020603050405020304" pitchFamily="18" charset="0"/>
                <a:cs typeface="Times New Roman" panose="02020603050405020304" pitchFamily="18" charset="0"/>
              </a:rPr>
              <a:t>accessng</a:t>
            </a:r>
            <a:r>
              <a:rPr lang="en-IN" altLang="en-US" sz="2400" dirty="0">
                <a:latin typeface="Times New Roman" panose="02020603050405020304" pitchFamily="18" charset="0"/>
                <a:cs typeface="Times New Roman" panose="02020603050405020304" pitchFamily="18" charset="0"/>
              </a:rPr>
              <a:t> the another process  memory</a:t>
            </a:r>
          </a:p>
          <a:p>
            <a:pPr algn="just">
              <a:lnSpc>
                <a:spcPct val="150000"/>
              </a:lnSpc>
            </a:pPr>
            <a:r>
              <a:rPr lang="en-IN" altLang="en-US" sz="2400" dirty="0">
                <a:latin typeface="Times New Roman" panose="02020603050405020304" pitchFamily="18" charset="0"/>
                <a:cs typeface="Times New Roman" panose="02020603050405020304" pitchFamily="18" charset="0"/>
              </a:rPr>
              <a:t>Shared memory require that two or more process agrees to remove the restrictions.</a:t>
            </a:r>
          </a:p>
          <a:p>
            <a:pPr algn="just">
              <a:lnSpc>
                <a:spcPct val="150000"/>
              </a:lnSpc>
            </a:pPr>
            <a:r>
              <a:rPr lang="en-IN" altLang="en-US" sz="2400" dirty="0" err="1">
                <a:latin typeface="Times New Roman" panose="02020603050405020304" pitchFamily="18" charset="0"/>
                <a:cs typeface="Times New Roman" panose="02020603050405020304" pitchFamily="18" charset="0"/>
              </a:rPr>
              <a:t>eg</a:t>
            </a:r>
            <a:r>
              <a:rPr lang="en-IN" altLang="en-US" sz="2400" dirty="0">
                <a:latin typeface="Times New Roman" panose="02020603050405020304" pitchFamily="18" charset="0"/>
                <a:cs typeface="Times New Roman" panose="02020603050405020304" pitchFamily="18" charset="0"/>
              </a:rPr>
              <a:t> for shared memory-Producer Consumer Problem</a:t>
            </a:r>
            <a:endParaRPr lang="en-IN" sz="2400"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Grp="1" noChangeAspect="1" noChangeArrowheads="1"/>
          </p:cNvPicPr>
          <p:nvPr>
            <p:ph idx="1"/>
          </p:nvPr>
        </p:nvPicPr>
        <p:blipFill>
          <a:blip r:embed="rId2" cstate="print"/>
          <a:srcRect/>
          <a:stretch>
            <a:fillRect/>
          </a:stretch>
        </p:blipFill>
        <p:spPr bwMode="auto">
          <a:xfrm>
            <a:off x="10170160" y="200660"/>
            <a:ext cx="3257550" cy="9144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5" name="Footer Placeholder 4"/>
          <p:cNvSpPr>
            <a:spLocks noGrp="1"/>
          </p:cNvSpPr>
          <p:nvPr>
            <p:ph type="ftr" sz="quarter" idx="11"/>
          </p:nvPr>
        </p:nvSpPr>
        <p:spPr/>
        <p:txBody>
          <a:bodyPr/>
          <a:lstStyle/>
          <a:p>
            <a:r>
              <a:rPr lang="en-US" dirty="0"/>
              <a:t>Department of </a:t>
            </a:r>
            <a:r>
              <a:rPr lang="en-US" dirty="0" smtClean="0"/>
              <a:t>CSE, </a:t>
            </a:r>
            <a:r>
              <a:rPr lang="en-US" dirty="0"/>
              <a:t>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t>3</a:t>
            </a:fld>
            <a:endParaRPr lang="en-US"/>
          </a:p>
        </p:txBody>
      </p:sp>
      <p:sp>
        <p:nvSpPr>
          <p:cNvPr id="7" name="Text Box 6"/>
          <p:cNvSpPr txBox="1"/>
          <p:nvPr/>
        </p:nvSpPr>
        <p:spPr>
          <a:xfrm>
            <a:off x="685800" y="1640840"/>
            <a:ext cx="12716510" cy="646331"/>
          </a:xfrm>
          <a:prstGeom prst="rect">
            <a:avLst/>
          </a:prstGeom>
          <a:noFill/>
        </p:spPr>
        <p:txBody>
          <a:bodyPr wrap="square" rtlCol="0" anchor="t">
            <a:spAutoFit/>
          </a:bodyPr>
          <a:lstStyle/>
          <a:p>
            <a:r>
              <a:rPr lang="en-US" sz="1600" b="1" dirty="0">
                <a:latin typeface="Times New Roman" panose="02020603050405020304" pitchFamily="18" charset="0"/>
                <a:cs typeface="Times New Roman" panose="02020603050405020304" pitchFamily="18" charset="0"/>
              </a:rPr>
              <a:t>UNIT - II 	</a:t>
            </a:r>
            <a:r>
              <a:rPr lang="en-US" b="1" dirty="0">
                <a:latin typeface="Times New Roman" panose="02020603050405020304" pitchFamily="18" charset="0"/>
                <a:cs typeface="Times New Roman" panose="02020603050405020304" pitchFamily="18" charset="0"/>
              </a:rPr>
              <a:t>											LTP 8 0 6</a:t>
            </a:r>
          </a:p>
          <a:p>
            <a:r>
              <a:rPr lang="en-US" b="1" dirty="0">
                <a:latin typeface="Times New Roman" panose="02020603050405020304" pitchFamily="18" charset="0"/>
                <a:cs typeface="Times New Roman" panose="02020603050405020304" pitchFamily="18" charset="0"/>
              </a:rPr>
              <a:t>Process Management</a:t>
            </a:r>
            <a:r>
              <a:rPr lang="en-US" sz="16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Process concepts, process scheduling, Operations on processes, interprocess communication</a:t>
            </a:r>
            <a:endParaRPr lang="en-US" sz="1600" b="1" dirty="0">
              <a:latin typeface="Times New Roman" panose="02020603050405020304" pitchFamily="18" charset="0"/>
              <a:cs typeface="Times New Roman" panose="02020603050405020304" pitchFamily="18" charset="0"/>
            </a:endParaRPr>
          </a:p>
        </p:txBody>
      </p:sp>
      <p:sp>
        <p:nvSpPr>
          <p:cNvPr id="8" name="Text Box 7"/>
          <p:cNvSpPr txBox="1"/>
          <p:nvPr/>
        </p:nvSpPr>
        <p:spPr>
          <a:xfrm>
            <a:off x="737235" y="2505075"/>
            <a:ext cx="11887200" cy="645160"/>
          </a:xfrm>
          <a:prstGeom prst="rect">
            <a:avLst/>
          </a:prstGeom>
          <a:noFill/>
        </p:spPr>
        <p:txBody>
          <a:bodyPr wrap="square" rtlCol="0" anchor="t">
            <a:spAutoFit/>
          </a:bodyPr>
          <a:lstStyle/>
          <a:p>
            <a:r>
              <a:rPr lang="en-US" b="1" dirty="0">
                <a:latin typeface="Times New Roman" panose="02020603050405020304" pitchFamily="18" charset="0"/>
                <a:cs typeface="Times New Roman" panose="02020603050405020304" pitchFamily="18" charset="0"/>
              </a:rPr>
              <a:t>CPU Scheduling: Multithreaded programming, Multi-core Programming, Multi-threading Models,</a:t>
            </a:r>
          </a:p>
          <a:p>
            <a:r>
              <a:rPr lang="en-US" b="1" dirty="0">
                <a:latin typeface="Times New Roman" panose="02020603050405020304" pitchFamily="18" charset="0"/>
                <a:cs typeface="Times New Roman" panose="02020603050405020304" pitchFamily="18" charset="0"/>
              </a:rPr>
              <a:t>Scheduling-criteria, scheduling algorithms, algorithm evaluation.</a:t>
            </a:r>
          </a:p>
        </p:txBody>
      </p:sp>
      <p:sp>
        <p:nvSpPr>
          <p:cNvPr id="13" name="Text Box 12"/>
          <p:cNvSpPr txBox="1"/>
          <p:nvPr/>
        </p:nvSpPr>
        <p:spPr>
          <a:xfrm>
            <a:off x="685800" y="3369310"/>
            <a:ext cx="12539980" cy="2030095"/>
          </a:xfrm>
          <a:prstGeom prst="rect">
            <a:avLst/>
          </a:prstGeom>
          <a:noFill/>
        </p:spPr>
        <p:txBody>
          <a:bodyPr wrap="square" rtlCol="0" anchor="t">
            <a:spAutoFit/>
          </a:bodyPr>
          <a:lstStyle/>
          <a:p>
            <a:r>
              <a:rPr lang="en-US" b="1" dirty="0">
                <a:latin typeface="Times New Roman" panose="02020603050405020304" pitchFamily="18" charset="0"/>
                <a:cs typeface="Times New Roman" panose="02020603050405020304" pitchFamily="18" charset="0"/>
              </a:rPr>
              <a:t>Learning Outcomes:</a:t>
            </a:r>
          </a:p>
          <a:p>
            <a:r>
              <a:rPr lang="en-US" b="1" dirty="0">
                <a:latin typeface="Times New Roman" panose="02020603050405020304" pitchFamily="18" charset="0"/>
                <a:cs typeface="Times New Roman" panose="02020603050405020304" pitchFamily="18" charset="0"/>
              </a:rPr>
              <a:t>After completion of this unit, the student will be able to</a:t>
            </a:r>
          </a:p>
          <a:p>
            <a:r>
              <a:rPr lang="en-US" b="1" dirty="0">
                <a:latin typeface="Times New Roman" panose="02020603050405020304" pitchFamily="18" charset="0"/>
                <a:cs typeface="Times New Roman" panose="02020603050405020304" pitchFamily="18" charset="0"/>
              </a:rPr>
              <a:t>• demonstrate the concepts of Process, thread and CPU scheduling					 L2</a:t>
            </a:r>
          </a:p>
          <a:p>
            <a:r>
              <a:rPr lang="en-US" b="1" dirty="0">
                <a:latin typeface="Times New Roman" panose="02020603050405020304" pitchFamily="18" charset="0"/>
                <a:cs typeface="Times New Roman" panose="02020603050405020304" pitchFamily="18" charset="0"/>
              </a:rPr>
              <a:t>• list out different scheduling algorithms								 L1</a:t>
            </a:r>
          </a:p>
          <a:p>
            <a:r>
              <a:rPr lang="en-US" b="1" dirty="0">
                <a:latin typeface="Times New Roman" panose="02020603050405020304" pitchFamily="18" charset="0"/>
                <a:cs typeface="Times New Roman" panose="02020603050405020304" pitchFamily="18" charset="0"/>
              </a:rPr>
              <a:t>• analyze scheduling algorithms with different examples 						 L4</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Pedagogy tools: Blended learning, Case let, video lectures, self-reading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5800" y="292947"/>
            <a:ext cx="12344400" cy="700357"/>
          </a:xfrm>
        </p:spPr>
        <p:txBody>
          <a:bodyPr>
            <a:normAutofit fontScale="90000"/>
          </a:bodyPr>
          <a:lstStyle/>
          <a:p>
            <a:r>
              <a:rPr lang="en-US" dirty="0">
                <a:solidFill>
                  <a:srgbClr val="FF0000"/>
                </a:solidFill>
              </a:rPr>
              <a:t>Two Kinds of Buffer</a:t>
            </a:r>
            <a:endParaRPr lang="en-IN" dirty="0">
              <a:solidFill>
                <a:srgbClr val="FF0000"/>
              </a:solidFill>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30</a:t>
            </a:fld>
            <a:endParaRPr lang="en-US"/>
          </a:p>
        </p:txBody>
      </p:sp>
      <p:pic>
        <p:nvPicPr>
          <p:cNvPr id="8" name="Picture 7"/>
          <p:cNvPicPr>
            <a:picLocks noChangeAspect="1"/>
          </p:cNvPicPr>
          <p:nvPr/>
        </p:nvPicPr>
        <p:blipFill rotWithShape="1">
          <a:blip r:embed="rId2"/>
          <a:srcRect l="10687" t="26375" r="36711" b="30312"/>
          <a:stretch>
            <a:fillRect/>
          </a:stretch>
        </p:blipFill>
        <p:spPr>
          <a:xfrm>
            <a:off x="385546" y="1241173"/>
            <a:ext cx="12644654" cy="525658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772365"/>
          </a:xfrm>
        </p:spPr>
        <p:txBody>
          <a:bodyPr>
            <a:normAutofit fontScale="90000"/>
          </a:bodyPr>
          <a:lstStyle/>
          <a:p>
            <a:r>
              <a:rPr lang="en-IN" altLang="en-US" b="1" dirty="0">
                <a:solidFill>
                  <a:srgbClr val="FF0000"/>
                </a:solidFill>
                <a:latin typeface="Times New Roman" panose="02020603050405020304" pitchFamily="18" charset="0"/>
                <a:cs typeface="Times New Roman" panose="02020603050405020304" pitchFamily="18" charset="0"/>
              </a:rPr>
              <a:t>Message Passing</a:t>
            </a:r>
            <a:endParaRPr lang="en-IN" dirty="0">
              <a:solidFill>
                <a:srgbClr val="FF0000"/>
              </a:solidFill>
            </a:endParaRPr>
          </a:p>
        </p:txBody>
      </p:sp>
      <p:sp>
        <p:nvSpPr>
          <p:cNvPr id="3" name="Content Placeholder 2"/>
          <p:cNvSpPr>
            <a:spLocks noGrp="1"/>
          </p:cNvSpPr>
          <p:nvPr>
            <p:ph idx="1"/>
          </p:nvPr>
        </p:nvSpPr>
        <p:spPr>
          <a:xfrm>
            <a:off x="685800" y="1209328"/>
            <a:ext cx="12344400" cy="5325248"/>
          </a:xfrm>
        </p:spPr>
        <p:txBody>
          <a:bodyPr>
            <a:normAutofit lnSpcReduction="10000"/>
          </a:bodyPr>
          <a:lstStyle/>
          <a:p>
            <a:pPr algn="just">
              <a:lnSpc>
                <a:spcPct val="100000"/>
              </a:lnSpc>
            </a:pPr>
            <a:r>
              <a:rPr lang="en-US" sz="2000" dirty="0">
                <a:latin typeface="Times New Roman" panose="02020603050405020304" pitchFamily="18" charset="0"/>
                <a:cs typeface="Times New Roman" panose="02020603050405020304" pitchFamily="18" charset="0"/>
              </a:rPr>
              <a:t>In this method, processes communicate with each other without using any kind of shared memory</a:t>
            </a:r>
            <a:r>
              <a:rPr lang="en-IN" altLang="en-US" sz="2000" dirty="0">
                <a:latin typeface="Times New Roman" panose="02020603050405020304" pitchFamily="18" charset="0"/>
                <a:cs typeface="Times New Roman" panose="02020603050405020304" pitchFamily="18" charset="0"/>
              </a:rPr>
              <a:t>.</a:t>
            </a:r>
          </a:p>
          <a:p>
            <a:pPr algn="just">
              <a:lnSpc>
                <a:spcPct val="100000"/>
              </a:lnSpc>
            </a:pPr>
            <a:r>
              <a:rPr lang="en-IN" altLang="en-US" sz="2000" dirty="0">
                <a:latin typeface="Times New Roman" panose="02020603050405020304" pitchFamily="18" charset="0"/>
                <a:cs typeface="Times New Roman" panose="02020603050405020304" pitchFamily="18" charset="0"/>
              </a:rPr>
              <a:t>This is useful in the distributed environment, where the communication resides in different computers connected by the network.</a:t>
            </a:r>
          </a:p>
          <a:p>
            <a:pPr algn="just">
              <a:lnSpc>
                <a:spcPct val="100000"/>
              </a:lnSpc>
            </a:pPr>
            <a:r>
              <a:rPr lang="en-IN" altLang="en-US" sz="2000" dirty="0">
                <a:latin typeface="Times New Roman" panose="02020603050405020304" pitchFamily="18" charset="0"/>
                <a:cs typeface="Times New Roman" panose="02020603050405020304" pitchFamily="18" charset="0"/>
              </a:rPr>
              <a:t>Not sharing address space</a:t>
            </a:r>
          </a:p>
          <a:p>
            <a:pPr algn="just">
              <a:lnSpc>
                <a:spcPct val="100000"/>
              </a:lnSpc>
            </a:pPr>
            <a:r>
              <a:rPr lang="en-IN" altLang="en-US" sz="2000" dirty="0">
                <a:latin typeface="Times New Roman" panose="02020603050405020304" pitchFamily="18" charset="0"/>
                <a:cs typeface="Times New Roman" panose="02020603050405020304" pitchFamily="18" charset="0"/>
              </a:rPr>
              <a:t>Facilities provided by message passing</a:t>
            </a:r>
          </a:p>
          <a:p>
            <a:pPr algn="just">
              <a:lnSpc>
                <a:spcPct val="100000"/>
              </a:lnSpc>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send(message)</a:t>
            </a:r>
          </a:p>
          <a:p>
            <a:pPr algn="just">
              <a:lnSpc>
                <a:spcPct val="100000"/>
              </a:lnSpc>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receive(message)</a:t>
            </a:r>
          </a:p>
          <a:p>
            <a:pPr marL="0" indent="0" algn="just">
              <a:lnSpc>
                <a:spcPct val="100000"/>
              </a:lnSpc>
              <a:buNone/>
            </a:pPr>
            <a:r>
              <a:rPr lang="en-IN" altLang="en-US" sz="1800" b="1" dirty="0">
                <a:latin typeface="Times New Roman" panose="02020603050405020304" pitchFamily="18" charset="0"/>
                <a:cs typeface="Times New Roman" panose="02020603050405020304" pitchFamily="18" charset="0"/>
              </a:rPr>
              <a:t>Message passing can be done in 3 ways</a:t>
            </a:r>
          </a:p>
          <a:p>
            <a:pPr algn="just">
              <a:lnSpc>
                <a:spcPct val="100000"/>
              </a:lnSpc>
              <a:buFont typeface="Wingdings" panose="05000000000000000000" charset="0"/>
              <a:buChar char="Ø"/>
            </a:pPr>
            <a:r>
              <a:rPr lang="en-IN" altLang="en-US" sz="1800" b="1" dirty="0">
                <a:latin typeface="Times New Roman" panose="02020603050405020304" pitchFamily="18" charset="0"/>
                <a:cs typeface="Times New Roman" panose="02020603050405020304" pitchFamily="18" charset="0"/>
              </a:rPr>
              <a:t>Naming</a:t>
            </a:r>
          </a:p>
          <a:p>
            <a:pPr algn="just">
              <a:lnSpc>
                <a:spcPct val="100000"/>
              </a:lnSpc>
              <a:buFont typeface="Wingdings" panose="05000000000000000000" charset="0"/>
              <a:buChar char="Ø"/>
            </a:pPr>
            <a:r>
              <a:rPr lang="en-IN" altLang="en-US" sz="1800" b="1" dirty="0">
                <a:latin typeface="Times New Roman" panose="02020603050405020304" pitchFamily="18" charset="0"/>
                <a:cs typeface="Times New Roman" panose="02020603050405020304" pitchFamily="18" charset="0"/>
              </a:rPr>
              <a:t>Synchronization</a:t>
            </a:r>
          </a:p>
          <a:p>
            <a:pPr algn="just">
              <a:lnSpc>
                <a:spcPct val="100000"/>
              </a:lnSpc>
              <a:buFont typeface="Wingdings" panose="05000000000000000000" charset="0"/>
              <a:buChar char="Ø"/>
            </a:pPr>
            <a:r>
              <a:rPr lang="en-IN" altLang="en-US" sz="1800" b="1" dirty="0">
                <a:latin typeface="Times New Roman" panose="02020603050405020304" pitchFamily="18" charset="0"/>
                <a:cs typeface="Times New Roman" panose="02020603050405020304" pitchFamily="18" charset="0"/>
              </a:rPr>
              <a:t>Buffering</a:t>
            </a:r>
          </a:p>
          <a:p>
            <a:pPr marL="0" indent="0" algn="just">
              <a:lnSpc>
                <a:spcPct val="100000"/>
              </a:lnSpc>
              <a:buFont typeface="Wingdings" panose="05000000000000000000" charset="0"/>
              <a:buNone/>
            </a:pPr>
            <a:r>
              <a:rPr lang="en-IN" altLang="en-US" sz="1800" b="1" dirty="0">
                <a:latin typeface="Times New Roman" panose="02020603050405020304" pitchFamily="18" charset="0"/>
                <a:cs typeface="Times New Roman" panose="02020603050405020304" pitchFamily="18" charset="0"/>
              </a:rPr>
              <a:t>1) Naming</a:t>
            </a:r>
            <a:r>
              <a:rPr lang="en-IN" altLang="en-US" sz="1800" dirty="0">
                <a:latin typeface="Times New Roman" panose="02020603050405020304" pitchFamily="18" charset="0"/>
                <a:cs typeface="Times New Roman" panose="02020603050405020304" pitchFamily="18" charset="0"/>
              </a:rPr>
              <a:t>: Process want to communicate with each other they use naming</a:t>
            </a:r>
          </a:p>
          <a:p>
            <a:pPr algn="just">
              <a:lnSpc>
                <a:spcPct val="100000"/>
              </a:lnSpc>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They can be direct or indirect.</a:t>
            </a:r>
          </a:p>
          <a:p>
            <a:pPr marL="0" indent="0" algn="just">
              <a:lnSpc>
                <a:spcPct val="100000"/>
              </a:lnSpc>
              <a:buNone/>
            </a:pPr>
            <a:r>
              <a:rPr lang="en-IN" altLang="en-US" sz="1800" b="1" dirty="0">
                <a:latin typeface="Times New Roman" panose="02020603050405020304" pitchFamily="18" charset="0"/>
                <a:cs typeface="Times New Roman" panose="02020603050405020304" pitchFamily="18" charset="0"/>
              </a:rPr>
              <a:t>Direct communication</a:t>
            </a:r>
            <a:r>
              <a:rPr lang="en-IN" altLang="en-US" sz="1800" dirty="0">
                <a:latin typeface="Times New Roman" panose="02020603050405020304" pitchFamily="18" charset="0"/>
                <a:cs typeface="Times New Roman" panose="02020603050405020304" pitchFamily="18" charset="0"/>
              </a:rPr>
              <a:t>: Each process want to communicate must explicitly name the recipient or sender of communication</a:t>
            </a:r>
          </a:p>
          <a:p>
            <a:pPr algn="just">
              <a:lnSpc>
                <a:spcPct val="100000"/>
              </a:lnSpc>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send(</a:t>
            </a:r>
            <a:r>
              <a:rPr lang="en-IN" altLang="en-US" sz="1800" dirty="0" err="1">
                <a:latin typeface="Times New Roman" panose="02020603050405020304" pitchFamily="18" charset="0"/>
                <a:cs typeface="Times New Roman" panose="02020603050405020304" pitchFamily="18" charset="0"/>
              </a:rPr>
              <a:t>P,message</a:t>
            </a:r>
            <a:r>
              <a:rPr lang="en-IN" altLang="en-US" sz="1800" dirty="0">
                <a:latin typeface="Times New Roman" panose="02020603050405020304" pitchFamily="18" charset="0"/>
                <a:cs typeface="Times New Roman" panose="02020603050405020304" pitchFamily="18" charset="0"/>
              </a:rPr>
              <a:t>)-Send message to process P</a:t>
            </a:r>
          </a:p>
          <a:p>
            <a:pPr algn="just">
              <a:lnSpc>
                <a:spcPct val="100000"/>
              </a:lnSpc>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receive(</a:t>
            </a:r>
            <a:r>
              <a:rPr lang="en-IN" altLang="en-US" sz="1800" dirty="0" err="1">
                <a:latin typeface="Times New Roman" panose="02020603050405020304" pitchFamily="18" charset="0"/>
                <a:cs typeface="Times New Roman" panose="02020603050405020304" pitchFamily="18" charset="0"/>
              </a:rPr>
              <a:t>Q,message</a:t>
            </a:r>
            <a:r>
              <a:rPr lang="en-IN" altLang="en-US" sz="1800" dirty="0">
                <a:latin typeface="Times New Roman" panose="02020603050405020304" pitchFamily="18" charset="0"/>
                <a:cs typeface="Times New Roman" panose="02020603050405020304" pitchFamily="18" charset="0"/>
              </a:rPr>
              <a:t>)-Receive </a:t>
            </a:r>
            <a:r>
              <a:rPr lang="en-IN" altLang="en-US" sz="1800" dirty="0" err="1">
                <a:latin typeface="Times New Roman" panose="02020603050405020304" pitchFamily="18" charset="0"/>
                <a:cs typeface="Times New Roman" panose="02020603050405020304" pitchFamily="18" charset="0"/>
              </a:rPr>
              <a:t>mesage</a:t>
            </a:r>
            <a:r>
              <a:rPr lang="en-IN" altLang="en-US" sz="1800" dirty="0">
                <a:latin typeface="Times New Roman" panose="02020603050405020304" pitchFamily="18" charset="0"/>
                <a:cs typeface="Times New Roman" panose="02020603050405020304" pitchFamily="18" charset="0"/>
              </a:rPr>
              <a:t> from process Q</a:t>
            </a:r>
          </a:p>
          <a:p>
            <a:pPr algn="just">
              <a:lnSpc>
                <a:spcPct val="100000"/>
              </a:lnSpc>
              <a:buFont typeface="Wingdings" panose="05000000000000000000" charset="0"/>
              <a:buChar char="Ø"/>
            </a:pPr>
            <a:endParaRPr lang="en-IN" sz="2000"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7240"/>
            <a:ext cx="12580912" cy="6117336"/>
          </a:xfrm>
        </p:spPr>
        <p:txBody>
          <a:bodyPr>
            <a:normAutofit fontScale="92500" lnSpcReduction="10000"/>
          </a:bodyPr>
          <a:lstStyle/>
          <a:p>
            <a:pPr marL="0" indent="0" algn="just">
              <a:lnSpc>
                <a:spcPct val="150000"/>
              </a:lnSpc>
              <a:buNone/>
            </a:pPr>
            <a:r>
              <a:rPr lang="en-IN" altLang="en-US" sz="2400" b="1" dirty="0" err="1">
                <a:latin typeface="Times New Roman" panose="02020603050405020304" pitchFamily="18" charset="0"/>
                <a:cs typeface="Times New Roman" panose="02020603050405020304" pitchFamily="18" charset="0"/>
              </a:rPr>
              <a:t>InDirect</a:t>
            </a:r>
            <a:r>
              <a:rPr lang="en-IN" altLang="en-US" sz="2400" b="1" dirty="0">
                <a:latin typeface="Times New Roman" panose="02020603050405020304" pitchFamily="18" charset="0"/>
                <a:cs typeface="Times New Roman" panose="02020603050405020304" pitchFamily="18" charset="0"/>
              </a:rPr>
              <a:t> Communications</a:t>
            </a:r>
            <a:r>
              <a:rPr lang="en-IN" altLang="en-US" sz="2400" dirty="0">
                <a:latin typeface="Times New Roman" panose="02020603050405020304" pitchFamily="18" charset="0"/>
                <a:cs typeface="Times New Roman" panose="02020603050405020304" pitchFamily="18" charset="0"/>
              </a:rPr>
              <a:t>: The messages are sent and received from mailboxes or ports</a:t>
            </a:r>
          </a:p>
          <a:p>
            <a:pPr marL="0" indent="0" algn="just">
              <a:lnSpc>
                <a:spcPct val="150000"/>
              </a:lnSpc>
              <a:buNone/>
            </a:pPr>
            <a:r>
              <a:rPr lang="en-IN" altLang="en-US" sz="2400" b="1" dirty="0">
                <a:latin typeface="Times New Roman" panose="02020603050405020304" pitchFamily="18" charset="0"/>
                <a:cs typeface="Times New Roman" panose="02020603050405020304" pitchFamily="18" charset="0"/>
              </a:rPr>
              <a:t>2) Synchronization</a:t>
            </a:r>
            <a:r>
              <a:rPr lang="en-IN" altLang="en-US" sz="2400" dirty="0">
                <a:latin typeface="Times New Roman" panose="02020603050405020304" pitchFamily="18" charset="0"/>
                <a:cs typeface="Times New Roman" panose="02020603050405020304" pitchFamily="18" charset="0"/>
              </a:rPr>
              <a:t>: exchanging messages using basic primitives.</a:t>
            </a:r>
          </a:p>
          <a:p>
            <a:pPr marL="0" indent="0" algn="just">
              <a:lnSpc>
                <a:spcPct val="150000"/>
              </a:lnSpc>
              <a:buNone/>
            </a:pPr>
            <a:r>
              <a:rPr lang="en-IN" altLang="en-US" sz="2400" dirty="0">
                <a:latin typeface="Times New Roman" panose="02020603050405020304" pitchFamily="18" charset="0"/>
                <a:cs typeface="Times New Roman" panose="02020603050405020304" pitchFamily="18" charset="0"/>
              </a:rPr>
              <a:t>We need at least two primitives:</a:t>
            </a:r>
          </a:p>
          <a:p>
            <a:pPr marL="0" indent="0" algn="just">
              <a:lnSpc>
                <a:spcPct val="150000"/>
              </a:lnSpc>
              <a:buNone/>
            </a:pPr>
            <a:r>
              <a:rPr lang="en-IN" altLang="en-US" sz="2400" dirty="0">
                <a:latin typeface="Times New Roman" panose="02020603050405020304" pitchFamily="18" charset="0"/>
                <a:cs typeface="Times New Roman" panose="02020603050405020304" pitchFamily="18" charset="0"/>
              </a:rPr>
              <a:t>– send(message, destination) or send(message)</a:t>
            </a:r>
          </a:p>
          <a:p>
            <a:pPr marL="0" indent="0" algn="just">
              <a:lnSpc>
                <a:spcPct val="150000"/>
              </a:lnSpc>
              <a:buNone/>
            </a:pPr>
            <a:r>
              <a:rPr lang="en-IN" altLang="en-US" sz="2400" dirty="0">
                <a:latin typeface="Times New Roman" panose="02020603050405020304" pitchFamily="18" charset="0"/>
                <a:cs typeface="Times New Roman" panose="02020603050405020304" pitchFamily="18" charset="0"/>
              </a:rPr>
              <a:t>– receive(message, host) or receive(message)</a:t>
            </a:r>
          </a:p>
          <a:p>
            <a:pPr algn="just">
              <a:lnSpc>
                <a:spcPct val="150000"/>
              </a:lnSpc>
            </a:pPr>
            <a:r>
              <a:rPr lang="en-IN" altLang="en-US" sz="2400" dirty="0">
                <a:latin typeface="Times New Roman" panose="02020603050405020304" pitchFamily="18" charset="0"/>
                <a:cs typeface="Times New Roman" panose="02020603050405020304" pitchFamily="18" charset="0"/>
              </a:rPr>
              <a:t>Message passing either be </a:t>
            </a:r>
            <a:r>
              <a:rPr lang="en-IN" altLang="en-US" sz="2400" b="1" dirty="0">
                <a:latin typeface="Times New Roman" panose="02020603050405020304" pitchFamily="18" charset="0"/>
                <a:cs typeface="Times New Roman" panose="02020603050405020304" pitchFamily="18" charset="0"/>
              </a:rPr>
              <a:t>blocking or unblocking also known as synchronous or asynchronous</a:t>
            </a:r>
          </a:p>
          <a:p>
            <a:pPr algn="just">
              <a:lnSpc>
                <a:spcPct val="150000"/>
              </a:lnSpc>
            </a:pPr>
            <a:r>
              <a:rPr lang="en-IN" altLang="en-US" sz="2000" b="1" dirty="0">
                <a:latin typeface="Times New Roman" panose="02020603050405020304" pitchFamily="18" charset="0"/>
                <a:cs typeface="Times New Roman" panose="02020603050405020304" pitchFamily="18" charset="0"/>
              </a:rPr>
              <a:t>Blocking send</a:t>
            </a:r>
            <a:r>
              <a:rPr lang="en-IN" altLang="en-US" sz="2000" dirty="0">
                <a:latin typeface="Times New Roman" panose="02020603050405020304" pitchFamily="18" charset="0"/>
                <a:cs typeface="Times New Roman" panose="02020603050405020304" pitchFamily="18" charset="0"/>
              </a:rPr>
              <a:t>: The sending process is blocked until the message is received by the receiver.</a:t>
            </a:r>
          </a:p>
          <a:p>
            <a:pPr algn="just">
              <a:lnSpc>
                <a:spcPct val="150000"/>
              </a:lnSpc>
            </a:pPr>
            <a:r>
              <a:rPr lang="en-IN" altLang="en-US" sz="2000" b="1" dirty="0">
                <a:latin typeface="Times New Roman" panose="02020603050405020304" pitchFamily="18" charset="0"/>
                <a:cs typeface="Times New Roman" panose="02020603050405020304" pitchFamily="18" charset="0"/>
              </a:rPr>
              <a:t>Blocking Receiver</a:t>
            </a:r>
            <a:r>
              <a:rPr lang="en-IN" altLang="en-US" sz="2000" dirty="0">
                <a:latin typeface="Times New Roman" panose="02020603050405020304" pitchFamily="18" charset="0"/>
                <a:cs typeface="Times New Roman" panose="02020603050405020304" pitchFamily="18" charset="0"/>
              </a:rPr>
              <a:t>: The Receiver blocks until the message is available</a:t>
            </a:r>
          </a:p>
          <a:p>
            <a:pPr algn="just">
              <a:lnSpc>
                <a:spcPct val="150000"/>
              </a:lnSpc>
            </a:pPr>
            <a:r>
              <a:rPr lang="en-IN" altLang="en-US" sz="2000" b="1" dirty="0">
                <a:latin typeface="Times New Roman" panose="02020603050405020304" pitchFamily="18" charset="0"/>
                <a:cs typeface="Times New Roman" panose="02020603050405020304" pitchFamily="18" charset="0"/>
              </a:rPr>
              <a:t>Non blocking send</a:t>
            </a:r>
            <a:r>
              <a:rPr lang="en-IN" altLang="en-US" sz="2000" dirty="0">
                <a:latin typeface="Times New Roman" panose="02020603050405020304" pitchFamily="18" charset="0"/>
                <a:cs typeface="Times New Roman" panose="02020603050405020304" pitchFamily="18" charset="0"/>
              </a:rPr>
              <a:t>: The sending process sends the messages and continue its operation</a:t>
            </a:r>
          </a:p>
          <a:p>
            <a:pPr algn="just">
              <a:lnSpc>
                <a:spcPct val="150000"/>
              </a:lnSpc>
            </a:pPr>
            <a:r>
              <a:rPr lang="en-IN" altLang="en-US" sz="2000" b="1" dirty="0">
                <a:latin typeface="Times New Roman" panose="02020603050405020304" pitchFamily="18" charset="0"/>
                <a:cs typeface="Times New Roman" panose="02020603050405020304" pitchFamily="18" charset="0"/>
              </a:rPr>
              <a:t>Non </a:t>
            </a:r>
            <a:r>
              <a:rPr lang="en-IN" altLang="en-US" sz="2000" b="1" dirty="0">
                <a:latin typeface="Times New Roman" panose="02020603050405020304" pitchFamily="18" charset="0"/>
                <a:cs typeface="Times New Roman" panose="02020603050405020304" pitchFamily="18" charset="0"/>
                <a:sym typeface="+mn-ea"/>
              </a:rPr>
              <a:t>Blocking Receiver</a:t>
            </a:r>
            <a:r>
              <a:rPr lang="en-IN" altLang="en-US" sz="2000" dirty="0">
                <a:latin typeface="Times New Roman" panose="02020603050405020304" pitchFamily="18" charset="0"/>
                <a:cs typeface="Times New Roman" panose="02020603050405020304" pitchFamily="18" charset="0"/>
                <a:sym typeface="+mn-ea"/>
              </a:rPr>
              <a:t>: The Receiver is not blocked</a:t>
            </a:r>
          </a:p>
          <a:p>
            <a:pPr marL="0" indent="0" algn="just">
              <a:lnSpc>
                <a:spcPct val="150000"/>
              </a:lnSpc>
              <a:buNone/>
            </a:pPr>
            <a:r>
              <a:rPr lang="en-IN" altLang="en-US" sz="2000" b="1" dirty="0">
                <a:latin typeface="Times New Roman" panose="02020603050405020304" pitchFamily="18" charset="0"/>
                <a:cs typeface="Times New Roman" panose="02020603050405020304" pitchFamily="18" charset="0"/>
              </a:rPr>
              <a:t>3) Buffering: </a:t>
            </a:r>
            <a:r>
              <a:rPr lang="en-IN" altLang="en-US" sz="2000" dirty="0">
                <a:latin typeface="Times New Roman" panose="02020603050405020304" pitchFamily="18" charset="0"/>
                <a:cs typeface="Times New Roman" panose="02020603050405020304" pitchFamily="18" charset="0"/>
              </a:rPr>
              <a:t>When communication is direct or indirect, messages exchanged by communicating processes is residing in the temporary queue.</a:t>
            </a:r>
          </a:p>
          <a:p>
            <a:pPr algn="just">
              <a:lnSpc>
                <a:spcPct val="150000"/>
              </a:lnSpc>
            </a:pPr>
            <a:endParaRPr lang="en-IN" altLang="en-US" sz="2400" b="1" dirty="0">
              <a:latin typeface="Times New Roman" panose="02020603050405020304" pitchFamily="18" charset="0"/>
              <a:cs typeface="Times New Roman" panose="02020603050405020304" pitchFamily="18" charset="0"/>
            </a:endParaRPr>
          </a:p>
          <a:p>
            <a:pPr algn="just">
              <a:lnSpc>
                <a:spcPct val="150000"/>
              </a:lnSpc>
            </a:pPr>
            <a:endParaRPr lang="en-IN" altLang="en-US" sz="2400" b="1"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45232"/>
            <a:ext cx="12344400" cy="6189344"/>
          </a:xfrm>
        </p:spPr>
        <p:txBody>
          <a:bodyPr>
            <a:normAutofit/>
          </a:bodyPr>
          <a:lstStyle/>
          <a:p>
            <a:pPr algn="just">
              <a:lnSpc>
                <a:spcPct val="100000"/>
              </a:lnSpc>
            </a:pPr>
            <a:r>
              <a:rPr lang="en-IN" altLang="en-US" sz="2400" dirty="0">
                <a:latin typeface="Times New Roman" panose="02020603050405020304" pitchFamily="18" charset="0"/>
                <a:ea typeface="Microsoft YaHei" panose="020B0503020204020204" charset="-122"/>
                <a:cs typeface="Times New Roman" panose="02020603050405020304" pitchFamily="18" charset="0"/>
              </a:rPr>
              <a:t>These queues are implemented in 3 ways</a:t>
            </a:r>
          </a:p>
          <a:p>
            <a:pPr marL="0" indent="0" algn="just">
              <a:lnSpc>
                <a:spcPct val="150000"/>
              </a:lnSpc>
              <a:buNone/>
            </a:pPr>
            <a:r>
              <a:rPr lang="en-IN" altLang="en-US" sz="2400" b="1" dirty="0">
                <a:latin typeface="Times New Roman" panose="02020603050405020304" pitchFamily="18" charset="0"/>
                <a:ea typeface="Microsoft YaHei" panose="020B0503020204020204" charset="-122"/>
                <a:cs typeface="Times New Roman" panose="02020603050405020304" pitchFamily="18" charset="0"/>
              </a:rPr>
              <a:t>1.Zero capacity: </a:t>
            </a:r>
            <a:r>
              <a:rPr lang="en-IN" altLang="en-US" sz="2400" dirty="0">
                <a:latin typeface="Times New Roman" panose="02020603050405020304" pitchFamily="18" charset="0"/>
                <a:ea typeface="Microsoft YaHei" panose="020B0503020204020204" charset="-122"/>
                <a:cs typeface="Times New Roman" panose="02020603050405020304" pitchFamily="18" charset="0"/>
              </a:rPr>
              <a:t>The queue has a max length of zero, thus the link cannot have messages waiting in it. In this case the sender must block until the recipient receives the message.</a:t>
            </a:r>
          </a:p>
          <a:p>
            <a:pPr algn="just">
              <a:lnSpc>
                <a:spcPct val="150000"/>
              </a:lnSpc>
            </a:pPr>
            <a:r>
              <a:rPr lang="en-IN" altLang="en-US" sz="2400" dirty="0">
                <a:latin typeface="Times New Roman" panose="02020603050405020304" pitchFamily="18" charset="0"/>
                <a:ea typeface="Microsoft YaHei" panose="020B0503020204020204" charset="-122"/>
                <a:cs typeface="Times New Roman" panose="02020603050405020304" pitchFamily="18" charset="0"/>
              </a:rPr>
              <a:t>One message can be send at a time</a:t>
            </a:r>
          </a:p>
          <a:p>
            <a:pPr marL="0" indent="0" algn="just">
              <a:lnSpc>
                <a:spcPct val="150000"/>
              </a:lnSpc>
              <a:buNone/>
            </a:pPr>
            <a:r>
              <a:rPr lang="en-IN" altLang="en-US" sz="2400" b="1" dirty="0">
                <a:latin typeface="Times New Roman" panose="02020603050405020304" pitchFamily="18" charset="0"/>
                <a:ea typeface="Microsoft YaHei" panose="020B0503020204020204" charset="-122"/>
                <a:cs typeface="Times New Roman" panose="02020603050405020304" pitchFamily="18" charset="0"/>
              </a:rPr>
              <a:t>2.Bounded capacity: </a:t>
            </a:r>
            <a:r>
              <a:rPr lang="en-IN" altLang="en-US" sz="2400" dirty="0">
                <a:latin typeface="Times New Roman" panose="02020603050405020304" pitchFamily="18" charset="0"/>
                <a:ea typeface="Microsoft YaHei" panose="020B0503020204020204" charset="-122"/>
                <a:cs typeface="Times New Roman" panose="02020603050405020304" pitchFamily="18" charset="0"/>
              </a:rPr>
              <a:t>In this the queue has finite length n, thus </a:t>
            </a:r>
            <a:r>
              <a:rPr lang="en-IN" altLang="en-US" sz="2400" dirty="0" err="1">
                <a:latin typeface="Times New Roman" panose="02020603050405020304" pitchFamily="18" charset="0"/>
                <a:ea typeface="Microsoft YaHei" panose="020B0503020204020204" charset="-122"/>
                <a:cs typeface="Times New Roman" panose="02020603050405020304" pitchFamily="18" charset="0"/>
              </a:rPr>
              <a:t>atmost</a:t>
            </a:r>
            <a:r>
              <a:rPr lang="en-IN" altLang="en-US" sz="2400" dirty="0">
                <a:latin typeface="Times New Roman" panose="02020603050405020304" pitchFamily="18" charset="0"/>
                <a:ea typeface="Microsoft YaHei" panose="020B0503020204020204" charset="-122"/>
                <a:cs typeface="Times New Roman" panose="02020603050405020304" pitchFamily="18" charset="0"/>
              </a:rPr>
              <a:t> n messages can reside in it. If the queue is not full when a new message is sent, the message is placed in the queue and the sender can continue the </a:t>
            </a:r>
            <a:r>
              <a:rPr lang="en-IN" altLang="en-US" sz="2000" dirty="0">
                <a:latin typeface="Times New Roman" panose="02020603050405020304" pitchFamily="18" charset="0"/>
                <a:cs typeface="Times New Roman" panose="02020603050405020304" pitchFamily="18" charset="0"/>
              </a:rPr>
              <a:t>execution without waiting. The link capacity is finite, however if the kink is full the sender must block until space is available in the queue.</a:t>
            </a:r>
          </a:p>
          <a:p>
            <a:pPr marL="0" indent="0" algn="just">
              <a:lnSpc>
                <a:spcPct val="150000"/>
              </a:lnSpc>
              <a:buNone/>
            </a:pPr>
            <a:r>
              <a:rPr lang="en-IN" altLang="en-US" sz="2000" b="1" dirty="0">
                <a:latin typeface="Times New Roman" panose="02020603050405020304" pitchFamily="18" charset="0"/>
                <a:cs typeface="Times New Roman" panose="02020603050405020304" pitchFamily="18" charset="0"/>
              </a:rPr>
              <a:t>Unbounded Buffer</a:t>
            </a:r>
            <a:r>
              <a:rPr lang="en-IN" altLang="en-US" sz="2000" dirty="0">
                <a:latin typeface="Times New Roman" panose="02020603050405020304" pitchFamily="18" charset="0"/>
                <a:cs typeface="Times New Roman" panose="02020603050405020304" pitchFamily="18" charset="0"/>
              </a:rPr>
              <a:t>: The queue length is potentially infinite, thus any number of messages can wait in it. The sender never blocks.</a:t>
            </a:r>
          </a:p>
          <a:p>
            <a:pPr marL="0" indent="0" algn="just">
              <a:lnSpc>
                <a:spcPct val="150000"/>
              </a:lnSpc>
              <a:buNone/>
            </a:pPr>
            <a:endParaRPr lang="en-IN" altLang="en-US" sz="2400" dirty="0">
              <a:latin typeface="Times New Roman" panose="02020603050405020304" pitchFamily="18" charset="0"/>
              <a:ea typeface="Microsoft YaHei" panose="020B0503020204020204" charset="-122"/>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61256"/>
            <a:ext cx="12344400" cy="5973320"/>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CPU Scheduler:</a:t>
            </a:r>
          </a:p>
          <a:p>
            <a:pPr marL="0" indent="0" algn="just">
              <a:buNone/>
            </a:pPr>
            <a:r>
              <a:rPr lang="en-IN" sz="2400" dirty="0">
                <a:latin typeface="Times New Roman" panose="02020603050405020304" pitchFamily="18" charset="0"/>
                <a:cs typeface="Times New Roman" panose="02020603050405020304" pitchFamily="18" charset="0"/>
              </a:rPr>
              <a:t>It used for selects from among the processes that are ready to execute and allocates the CPU to one of them.</a:t>
            </a:r>
          </a:p>
          <a:p>
            <a:pPr marL="0" indent="0" algn="just">
              <a:buNone/>
            </a:pPr>
            <a:r>
              <a:rPr lang="en-US" sz="2400" dirty="0">
                <a:latin typeface="Times New Roman" panose="02020603050405020304" pitchFamily="18" charset="0"/>
                <a:cs typeface="Times New Roman" panose="02020603050405020304" pitchFamily="18" charset="0"/>
              </a:rPr>
              <a:t>Whenever the CPU becomes idle, the OS must select one of the processes in the ready queue to be executed. The selection process is carried out by the </a:t>
            </a:r>
            <a:r>
              <a:rPr lang="en-US" sz="2400" dirty="0">
                <a:solidFill>
                  <a:srgbClr val="C00000"/>
                </a:solidFill>
                <a:latin typeface="Times New Roman" panose="02020603050405020304" pitchFamily="18" charset="0"/>
                <a:cs typeface="Times New Roman" panose="02020603050405020304" pitchFamily="18" charset="0"/>
              </a:rPr>
              <a:t>short term scheduler.</a:t>
            </a:r>
          </a:p>
          <a:p>
            <a:pPr marL="0" indent="0" algn="just">
              <a:buNone/>
            </a:pPr>
            <a:r>
              <a:rPr lang="en-US" sz="3600" dirty="0"/>
              <a:t>Scheduler Vs Dispatcher</a:t>
            </a:r>
          </a:p>
          <a:p>
            <a:pPr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When the processes are in the ready state, then the CPU applies some process scheduling algorithm and choose one process from a list of processes that will be executed at a particular instant of time. This is done by a scheduler i.e. selecting one process from a number of processes is done by a scheduler.</a:t>
            </a:r>
          </a:p>
          <a:p>
            <a:pPr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Now, the selected process has to be transferred from the current state to the desired or scheduled state. So, it is the duty of the dispatcher to dispatch or transfer a process from one state to another. A dispatcher is responsible for context switching and switching to user </a:t>
            </a:r>
            <a:r>
              <a:rPr lang="en-US" sz="2400" b="0" i="0" dirty="0" smtClean="0">
                <a:effectLst/>
                <a:latin typeface="Times New Roman" panose="02020603050405020304" pitchFamily="18" charset="0"/>
                <a:cs typeface="Times New Roman" panose="02020603050405020304" pitchFamily="18" charset="0"/>
              </a:rPr>
              <a:t>mode.</a:t>
            </a:r>
            <a:endParaRPr lang="en-IN" sz="2400" dirty="0">
              <a:latin typeface="Times New Roman" panose="02020603050405020304" pitchFamily="18" charset="0"/>
              <a:cs typeface="Times New Roman" panose="02020603050405020304" pitchFamily="18" charset="0"/>
            </a:endParaRPr>
          </a:p>
          <a:p>
            <a:pPr marL="0" indent="0" algn="just">
              <a:buNone/>
            </a:pP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959833" y="243850"/>
            <a:ext cx="6914391" cy="245196"/>
          </a:xfrm>
        </p:spPr>
        <p:txBody>
          <a:bodyPr>
            <a:noAutofit/>
          </a:bodyPr>
          <a:lstStyle/>
          <a:p>
            <a:r>
              <a:rPr lang="en-US" sz="3600" b="1" dirty="0">
                <a:solidFill>
                  <a:srgbClr val="C00000"/>
                </a:solidFill>
                <a:latin typeface="Times New Roman" panose="02020603050405020304" pitchFamily="18" charset="0"/>
                <a:cs typeface="Times New Roman" panose="02020603050405020304" pitchFamily="18" charset="0"/>
              </a:rPr>
              <a:t>	MODULE- 2</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8F4A237-58DC-4CB8-A92A-C7FDFBDB682E}" type="slidenum">
              <a:rPr lang="en-US" smtClean="0"/>
              <a:t>4</a:t>
            </a:fld>
            <a:endParaRPr lang="en-US"/>
          </a:p>
        </p:txBody>
      </p:sp>
      <p:sp>
        <p:nvSpPr>
          <p:cNvPr id="3" name="Content Placeholder 2"/>
          <p:cNvSpPr>
            <a:spLocks noGrp="1"/>
          </p:cNvSpPr>
          <p:nvPr>
            <p:ph type="subTitle" idx="1"/>
          </p:nvPr>
        </p:nvSpPr>
        <p:spPr>
          <a:xfrm>
            <a:off x="811796" y="489045"/>
            <a:ext cx="5117232" cy="6537138"/>
          </a:xfrm>
        </p:spPr>
        <p:txBody>
          <a:bodyPr>
            <a:noAutofit/>
          </a:bodyPr>
          <a:lstStyle/>
          <a:p>
            <a:pPr marL="0" indent="0" algn="l">
              <a:buNone/>
            </a:pP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PART -1</a:t>
            </a:r>
            <a:r>
              <a:rPr lang="en-US" sz="1400" b="1"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Process Management</a:t>
            </a: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l">
              <a:buNone/>
            </a:pPr>
            <a:r>
              <a:rPr lang="en-US" sz="2400" b="1" dirty="0">
                <a:solidFill>
                  <a:srgbClr val="C00000"/>
                </a:solidFill>
                <a:latin typeface="Times New Roman" panose="02020603050405020304" pitchFamily="18" charset="0"/>
                <a:cs typeface="Times New Roman" panose="02020603050405020304" pitchFamily="18" charset="0"/>
              </a:rPr>
              <a:t>Process Concepts</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Process</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Process States</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Process Control Block(PCB)</a:t>
            </a:r>
          </a:p>
          <a:p>
            <a:pPr marL="0" indent="0" algn="l">
              <a:buNone/>
            </a:pPr>
            <a:r>
              <a:rPr lang="en-IN" sz="2400" b="1" dirty="0">
                <a:solidFill>
                  <a:srgbClr val="C00000"/>
                </a:solidFill>
                <a:latin typeface="Times New Roman" panose="02020603050405020304" pitchFamily="18" charset="0"/>
                <a:cs typeface="Times New Roman" panose="02020603050405020304" pitchFamily="18" charset="0"/>
              </a:rPr>
              <a:t>Process Scheduling</a:t>
            </a:r>
          </a:p>
          <a:p>
            <a:pPr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Scheduling Queues</a:t>
            </a:r>
          </a:p>
          <a:p>
            <a:pPr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Schedulers</a:t>
            </a:r>
          </a:p>
          <a:p>
            <a:pPr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Context Switch</a:t>
            </a:r>
          </a:p>
          <a:p>
            <a:pPr marL="0" indent="0" algn="l">
              <a:buNone/>
            </a:pPr>
            <a:r>
              <a:rPr lang="en-IN" sz="2400" b="1" dirty="0">
                <a:solidFill>
                  <a:srgbClr val="C00000"/>
                </a:solidFill>
                <a:latin typeface="Times New Roman" panose="02020603050405020304" pitchFamily="18" charset="0"/>
                <a:cs typeface="Times New Roman" panose="02020603050405020304" pitchFamily="18" charset="0"/>
              </a:rPr>
              <a:t>Operations on Processes</a:t>
            </a:r>
          </a:p>
          <a:p>
            <a:pPr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Process Creation</a:t>
            </a:r>
          </a:p>
          <a:p>
            <a:pPr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Process Termination</a:t>
            </a:r>
          </a:p>
          <a:p>
            <a:pPr marL="0" indent="0" algn="l">
              <a:buNone/>
            </a:pPr>
            <a:r>
              <a:rPr lang="en-IN" sz="2400" b="1" dirty="0">
                <a:solidFill>
                  <a:srgbClr val="FF0000"/>
                </a:solidFill>
                <a:latin typeface="Times New Roman" panose="02020603050405020304" pitchFamily="18" charset="0"/>
                <a:cs typeface="Times New Roman" panose="02020603050405020304" pitchFamily="18" charset="0"/>
              </a:rPr>
              <a:t>Inter process Communication</a:t>
            </a:r>
          </a:p>
          <a:p>
            <a:pPr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Shared Memory systems</a:t>
            </a:r>
          </a:p>
          <a:p>
            <a:pPr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Message Passing Systems</a:t>
            </a:r>
          </a:p>
        </p:txBody>
      </p:sp>
      <p:pic>
        <p:nvPicPr>
          <p:cNvPr id="7" name="Picture 2"/>
          <p:cNvPicPr>
            <a:picLocks noChangeAspect="1" noChangeArrowheads="1"/>
          </p:cNvPicPr>
          <p:nvPr/>
        </p:nvPicPr>
        <p:blipFill>
          <a:blip r:embed="rId3" cstate="print"/>
          <a:srcRect/>
          <a:stretch>
            <a:fillRect/>
          </a:stretch>
        </p:blipFill>
        <p:spPr bwMode="auto">
          <a:xfrm>
            <a:off x="11432120" y="101465"/>
            <a:ext cx="1961456" cy="457200"/>
          </a:xfrm>
          <a:prstGeom prst="rect">
            <a:avLst/>
          </a:prstGeom>
          <a:noFill/>
          <a:ln w="9525">
            <a:noFill/>
            <a:miter lim="800000"/>
            <a:headEnd/>
            <a:tailEnd/>
          </a:ln>
        </p:spPr>
      </p:pic>
      <p:sp>
        <p:nvSpPr>
          <p:cNvPr id="9" name="Content Placeholder 2"/>
          <p:cNvSpPr txBox="1"/>
          <p:nvPr/>
        </p:nvSpPr>
        <p:spPr>
          <a:xfrm>
            <a:off x="7031355" y="511029"/>
            <a:ext cx="5596890" cy="643636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rgbClr val="C00000"/>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PART -2</a:t>
            </a:r>
            <a:r>
              <a:rPr lang="en-US" sz="2800" b="1" dirty="0">
                <a:solidFill>
                  <a:srgbClr val="FF0000"/>
                </a:solidFill>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 CPU Scheduling</a:t>
            </a:r>
            <a:endParaRPr lang="en-US" sz="2400" b="1" dirty="0">
              <a:solidFill>
                <a:srgbClr val="FF0000"/>
              </a:solidFill>
              <a:latin typeface="Times New Roman" panose="02020603050405020304" pitchFamily="18" charset="0"/>
              <a:cs typeface="Times New Roman" panose="02020603050405020304" pitchFamily="18" charset="0"/>
            </a:endParaRPr>
          </a:p>
          <a:p>
            <a:pPr algn="l"/>
            <a:r>
              <a:rPr lang="en-IN" sz="2400" b="1" dirty="0">
                <a:solidFill>
                  <a:srgbClr val="C00000"/>
                </a:solidFill>
                <a:latin typeface="Times New Roman" panose="02020603050405020304" pitchFamily="18" charset="0"/>
                <a:cs typeface="Times New Roman" panose="02020603050405020304" pitchFamily="18" charset="0"/>
              </a:rPr>
              <a:t>Thread Scheduling</a:t>
            </a:r>
          </a:p>
          <a:p>
            <a:pPr algn="l"/>
            <a:r>
              <a:rPr lang="en-IN" sz="2400" dirty="0">
                <a:solidFill>
                  <a:schemeClr val="tx1"/>
                </a:solidFill>
                <a:latin typeface="Times New Roman" panose="02020603050405020304" pitchFamily="18" charset="0"/>
                <a:cs typeface="Times New Roman" panose="02020603050405020304" pitchFamily="18" charset="0"/>
              </a:rPr>
              <a:t>Threads –</a:t>
            </a:r>
          </a:p>
          <a:p>
            <a:pPr algn="l"/>
            <a:r>
              <a:rPr lang="en-IN" sz="2400" dirty="0">
                <a:solidFill>
                  <a:schemeClr val="tx1"/>
                </a:solidFill>
                <a:latin typeface="Times New Roman" panose="02020603050405020304" pitchFamily="18" charset="0"/>
                <a:cs typeface="Times New Roman" panose="02020603050405020304" pitchFamily="18" charset="0"/>
              </a:rPr>
              <a:t>Threads Vs Process</a:t>
            </a:r>
          </a:p>
          <a:p>
            <a:pPr algn="l"/>
            <a:r>
              <a:rPr lang="en-IN" sz="2400" dirty="0">
                <a:solidFill>
                  <a:schemeClr val="tx1"/>
                </a:solidFill>
                <a:latin typeface="Times New Roman" panose="02020603050405020304" pitchFamily="18" charset="0"/>
                <a:cs typeface="Times New Roman" panose="02020603050405020304" pitchFamily="18" charset="0"/>
              </a:rPr>
              <a:t>Thread Scheduling – T</a:t>
            </a:r>
          </a:p>
          <a:p>
            <a:pPr algn="l"/>
            <a:r>
              <a:rPr lang="en-IN" sz="2400" dirty="0">
                <a:solidFill>
                  <a:schemeClr val="tx1"/>
                </a:solidFill>
                <a:latin typeface="Times New Roman" panose="02020603050405020304" pitchFamily="18" charset="0"/>
                <a:cs typeface="Times New Roman" panose="02020603050405020304" pitchFamily="18" charset="0"/>
              </a:rPr>
              <a:t>Multithreading Models</a:t>
            </a:r>
          </a:p>
          <a:p>
            <a:pPr algn="l"/>
            <a:r>
              <a:rPr lang="en-IN" sz="2400" dirty="0">
                <a:solidFill>
                  <a:schemeClr val="tx1"/>
                </a:solidFill>
                <a:latin typeface="Times New Roman" panose="02020603050405020304" pitchFamily="18" charset="0"/>
                <a:cs typeface="Times New Roman" panose="02020603050405020304" pitchFamily="18" charset="0"/>
              </a:rPr>
              <a:t>Multiple Processor Scheduling</a:t>
            </a:r>
          </a:p>
          <a:p>
            <a:pPr algn="l"/>
            <a:r>
              <a:rPr lang="en-IN" sz="2400" dirty="0">
                <a:solidFill>
                  <a:schemeClr val="tx1"/>
                </a:solidFill>
                <a:latin typeface="Times New Roman" panose="02020603050405020304" pitchFamily="18" charset="0"/>
                <a:cs typeface="Times New Roman" panose="02020603050405020304" pitchFamily="18" charset="0"/>
              </a:rPr>
              <a:t>Multi core Programming</a:t>
            </a:r>
          </a:p>
          <a:p>
            <a:pPr algn="l"/>
            <a:r>
              <a:rPr lang="en-IN" sz="2400" b="1" dirty="0">
                <a:solidFill>
                  <a:srgbClr val="C00000"/>
                </a:solidFill>
                <a:latin typeface="Times New Roman" panose="02020603050405020304" pitchFamily="18" charset="0"/>
                <a:cs typeface="Times New Roman" panose="02020603050405020304" pitchFamily="18" charset="0"/>
                <a:sym typeface="+mn-ea"/>
              </a:rPr>
              <a:t>CPU Scheduling</a:t>
            </a:r>
            <a:endParaRPr lang="en-IN" sz="2400" b="1" dirty="0">
              <a:solidFill>
                <a:srgbClr val="C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sym typeface="+mn-ea"/>
              </a:rPr>
              <a:t>Scheduling Criteria</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sym typeface="+mn-ea"/>
              </a:rPr>
              <a:t>Types of Scheduling MODES – </a:t>
            </a:r>
            <a:r>
              <a:rPr lang="en-IN" sz="2400" dirty="0" err="1">
                <a:solidFill>
                  <a:schemeClr val="tx1"/>
                </a:solidFill>
                <a:latin typeface="Times New Roman" panose="02020603050405020304" pitchFamily="18" charset="0"/>
                <a:cs typeface="Times New Roman" panose="02020603050405020304" pitchFamily="18" charset="0"/>
                <a:sym typeface="+mn-ea"/>
              </a:rPr>
              <a:t>Preemptive</a:t>
            </a:r>
            <a:r>
              <a:rPr lang="en-IN" sz="2400" dirty="0">
                <a:solidFill>
                  <a:schemeClr val="tx1"/>
                </a:solidFill>
                <a:latin typeface="Times New Roman" panose="02020603050405020304" pitchFamily="18" charset="0"/>
                <a:cs typeface="Times New Roman" panose="02020603050405020304" pitchFamily="18" charset="0"/>
                <a:sym typeface="+mn-ea"/>
              </a:rPr>
              <a:t> and Non-</a:t>
            </a:r>
            <a:r>
              <a:rPr lang="en-IN" sz="2400" dirty="0" err="1">
                <a:solidFill>
                  <a:schemeClr val="tx1"/>
                </a:solidFill>
                <a:latin typeface="Times New Roman" panose="02020603050405020304" pitchFamily="18" charset="0"/>
                <a:cs typeface="Times New Roman" panose="02020603050405020304" pitchFamily="18" charset="0"/>
                <a:sym typeface="+mn-ea"/>
              </a:rPr>
              <a:t>Preemptive</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sym typeface="+mn-ea"/>
              </a:rPr>
              <a:t>Types of Scheduling </a:t>
            </a:r>
            <a:r>
              <a:rPr lang="en-IN" sz="2400" b="1" dirty="0">
                <a:solidFill>
                  <a:schemeClr val="tx1"/>
                </a:solidFill>
                <a:latin typeface="Times New Roman" panose="02020603050405020304" pitchFamily="18" charset="0"/>
                <a:cs typeface="Times New Roman" panose="02020603050405020304" pitchFamily="18" charset="0"/>
                <a:sym typeface="+mn-ea"/>
              </a:rPr>
              <a:t>–GANTT CHART</a:t>
            </a:r>
            <a:endParaRPr lang="en-IN" sz="24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sym typeface="+mn-ea"/>
              </a:rPr>
              <a:t>Scheduling Algorithms</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sym typeface="+mn-ea"/>
              </a:rPr>
              <a:t>Algorithm Evaluation</a:t>
            </a:r>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12508904" cy="5848776"/>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Process Concepts:</a:t>
            </a:r>
          </a:p>
          <a:p>
            <a:pPr marL="0" indent="0">
              <a:buNone/>
            </a:pPr>
            <a:r>
              <a:rPr lang="en-US" sz="2000" b="1"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 A Process is a program in execution. Process is not as same as program code but a lot more than it. Attributes held by process include hardware, memory, CPU etc.</a:t>
            </a:r>
          </a:p>
          <a:p>
            <a:pPr marL="0" indent="0">
              <a:buNone/>
            </a:pPr>
            <a:r>
              <a:rPr lang="en-US" sz="1800" dirty="0">
                <a:latin typeface="Times New Roman" panose="02020603050405020304" pitchFamily="18" charset="0"/>
                <a:cs typeface="Times New Roman" panose="02020603050405020304" pitchFamily="18" charset="0"/>
              </a:rPr>
              <a:t>Process Memory is divided into 4 sections for efficient working:</a:t>
            </a:r>
          </a:p>
          <a:p>
            <a:pPr marL="0" indent="0" algn="just">
              <a:buNone/>
            </a:pPr>
            <a:r>
              <a:rPr lang="en-US" altLang="en-US" sz="2800" b="1" dirty="0">
                <a:latin typeface="Times New Roman" panose="02020603050405020304" pitchFamily="18" charset="0"/>
                <a:cs typeface="Times New Roman" panose="02020603050405020304" pitchFamily="18" charset="0"/>
              </a:rPr>
              <a:t>Process in Memory </a:t>
            </a:r>
          </a:p>
          <a:p>
            <a:pPr marL="0" indent="0" algn="just">
              <a:buNone/>
            </a:pPr>
            <a:r>
              <a:rPr lang="en-US" altLang="en-US" sz="2800" b="1" dirty="0">
                <a:solidFill>
                  <a:srgbClr val="C00000"/>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rPr>
              <a:t>1) Text Section:     </a:t>
            </a:r>
            <a:r>
              <a:rPr lang="en-US" altLang="en-US" sz="2000" dirty="0">
                <a:latin typeface="Times New Roman" panose="02020603050405020304" pitchFamily="18" charset="0"/>
                <a:cs typeface="Times New Roman" panose="02020603050405020304" pitchFamily="18" charset="0"/>
              </a:rPr>
              <a:t>It includes the current activity, as represented  by the value of the  					                 program counter and the contents of the processor registers.</a:t>
            </a:r>
          </a:p>
          <a:p>
            <a:pPr marL="0" indent="0" algn="just">
              <a:buNone/>
            </a:pPr>
            <a:r>
              <a:rPr lang="en-US" altLang="en-US" sz="2000" dirty="0">
                <a:latin typeface="Times New Roman" panose="02020603050405020304" pitchFamily="18" charset="0"/>
                <a:cs typeface="Times New Roman" panose="02020603050405020304" pitchFamily="18" charset="0"/>
              </a:rPr>
              <a:t>			      		    A Process includes Process Stack, which contains temporary </a:t>
            </a:r>
          </a:p>
          <a:p>
            <a:pPr marL="0" indent="0" algn="just">
              <a:buNone/>
            </a:pPr>
            <a:r>
              <a:rPr lang="en-US" altLang="en-US" sz="2000" dirty="0">
                <a:latin typeface="Times New Roman" panose="02020603050405020304" pitchFamily="18" charset="0"/>
                <a:cs typeface="Times New Roman" panose="02020603050405020304" pitchFamily="18" charset="0"/>
              </a:rPr>
              <a:t>			                                data(such as function parameters, return addresses and Local </a:t>
            </a:r>
          </a:p>
          <a:p>
            <a:pPr marL="0" indent="0" algn="just">
              <a:buNone/>
            </a:pPr>
            <a:r>
              <a:rPr lang="en-US" altLang="en-US" sz="2000" dirty="0">
                <a:latin typeface="Times New Roman" panose="02020603050405020304" pitchFamily="18" charset="0"/>
                <a:cs typeface="Times New Roman" panose="02020603050405020304" pitchFamily="18" charset="0"/>
              </a:rPr>
              <a:t>			                                variables.</a:t>
            </a:r>
          </a:p>
          <a:p>
            <a:pPr marL="0" indent="0" algn="just">
              <a:buNone/>
            </a:pP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rPr>
              <a:t>2)   Data Section:   </a:t>
            </a:r>
            <a:r>
              <a:rPr lang="en-US" altLang="en-US" sz="2000" dirty="0">
                <a:latin typeface="Times New Roman" panose="02020603050405020304" pitchFamily="18" charset="0"/>
                <a:cs typeface="Times New Roman" panose="02020603050405020304" pitchFamily="18" charset="0"/>
              </a:rPr>
              <a:t>It contains global and static variables</a:t>
            </a:r>
          </a:p>
          <a:p>
            <a:pPr marL="0" indent="0" algn="just">
              <a:buNone/>
            </a:pP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rPr>
              <a:t>3)   Heap:                </a:t>
            </a:r>
            <a:r>
              <a:rPr lang="en-US" altLang="en-US" sz="2000" dirty="0">
                <a:latin typeface="Times New Roman" panose="02020603050405020304" pitchFamily="18" charset="0"/>
                <a:cs typeface="Times New Roman" panose="02020603050405020304" pitchFamily="18" charset="0"/>
              </a:rPr>
              <a:t>It is used for the dynamic Memory Allocation and is managed </a:t>
            </a:r>
          </a:p>
          <a:p>
            <a:pPr marL="0" indent="0" algn="just">
              <a:buNone/>
            </a:pPr>
            <a:r>
              <a:rPr lang="en-US" altLang="en-US" sz="2000" dirty="0">
                <a:latin typeface="Times New Roman" panose="02020603050405020304" pitchFamily="18" charset="0"/>
                <a:cs typeface="Times New Roman" panose="02020603050405020304" pitchFamily="18" charset="0"/>
              </a:rPr>
              <a:t>					    via calls to new, delete, malloc , free </a:t>
            </a:r>
            <a:r>
              <a:rPr lang="en-US" altLang="en-US" sz="2000" dirty="0" err="1">
                <a:latin typeface="Times New Roman" panose="02020603050405020304" pitchFamily="18" charset="0"/>
                <a:cs typeface="Times New Roman" panose="02020603050405020304" pitchFamily="18" charset="0"/>
              </a:rPr>
              <a:t>etc</a:t>
            </a:r>
            <a:endParaRPr lang="en-US" altLang="en-US" sz="2000" dirty="0">
              <a:latin typeface="Times New Roman" panose="02020603050405020304" pitchFamily="18" charset="0"/>
              <a:cs typeface="Times New Roman" panose="02020603050405020304" pitchFamily="18" charset="0"/>
            </a:endParaRPr>
          </a:p>
          <a:p>
            <a:pPr marL="0" indent="0" algn="just">
              <a:buNone/>
            </a:pP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rPr>
              <a:t>4)   The Stack:        </a:t>
            </a:r>
            <a:r>
              <a:rPr lang="en-US" altLang="en-US" sz="2000" dirty="0">
                <a:latin typeface="Times New Roman" panose="02020603050405020304" pitchFamily="18" charset="0"/>
                <a:cs typeface="Times New Roman" panose="02020603050405020304" pitchFamily="18" charset="0"/>
              </a:rPr>
              <a:t>It is used for local variables. Space on the stack is reserved for </a:t>
            </a:r>
          </a:p>
          <a:p>
            <a:pPr marL="0" indent="0" algn="just">
              <a:buNone/>
            </a:pPr>
            <a:r>
              <a:rPr lang="en-US" altLang="en-US" sz="2000" dirty="0">
                <a:latin typeface="Times New Roman" panose="02020603050405020304" pitchFamily="18" charset="0"/>
                <a:cs typeface="Times New Roman" panose="02020603050405020304" pitchFamily="18" charset="0"/>
              </a:rPr>
              <a:t>					    local variables when they are declared.</a:t>
            </a: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5</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1125200" y="145625"/>
            <a:ext cx="2495550" cy="914400"/>
          </a:xfrm>
          <a:prstGeom prst="rect">
            <a:avLst/>
          </a:prstGeom>
          <a:noFill/>
          <a:ln w="9525">
            <a:noFill/>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60" y="2865512"/>
            <a:ext cx="1872208" cy="320952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5625"/>
            <a:ext cx="12580912" cy="6388951"/>
          </a:xfrm>
        </p:spPr>
        <p:txBody>
          <a:bodyPr>
            <a:normAutofit/>
          </a:bodyPr>
          <a:lstStyle/>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a:p>
            <a:pPr marL="0" indent="0">
              <a:buNone/>
            </a:pPr>
            <a:r>
              <a:rPr lang="en-US" sz="2400" dirty="0">
                <a:solidFill>
                  <a:srgbClr val="C00000"/>
                </a:solidFill>
                <a:latin typeface="Times New Roman" panose="02020603050405020304" pitchFamily="18" charset="0"/>
                <a:cs typeface="Times New Roman" panose="02020603050405020304" pitchFamily="18" charset="0"/>
              </a:rPr>
              <a:t>A Program is a Passive Entity </a:t>
            </a:r>
            <a:r>
              <a:rPr lang="en-US" sz="2400" dirty="0">
                <a:latin typeface="Times New Roman" panose="02020603050405020304" pitchFamily="18" charset="0"/>
                <a:cs typeface="Times New Roman" panose="02020603050405020304" pitchFamily="18" charset="0"/>
              </a:rPr>
              <a:t>– It contains a File containing a list of</a:t>
            </a:r>
          </a:p>
          <a:p>
            <a:pPr marL="0" indent="0">
              <a:buNone/>
            </a:pPr>
            <a:r>
              <a:rPr lang="en-US" sz="2400" dirty="0">
                <a:latin typeface="Times New Roman" panose="02020603050405020304" pitchFamily="18" charset="0"/>
                <a:cs typeface="Times New Roman" panose="02020603050405020304" pitchFamily="18" charset="0"/>
              </a:rPr>
              <a:t>Instructions stored on Disk(called an Executable File)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A Process is an Active Entity </a:t>
            </a:r>
            <a:r>
              <a:rPr lang="en-US" sz="2400" dirty="0">
                <a:latin typeface="Times New Roman" panose="02020603050405020304" pitchFamily="18" charset="0"/>
                <a:cs typeface="Times New Roman" panose="02020603050405020304" pitchFamily="18" charset="0"/>
              </a:rPr>
              <a:t>– It contains a Program Counter and it  specifies the next instruction to execute and set of associated resources.</a:t>
            </a:r>
          </a:p>
          <a:p>
            <a:pPr marL="0" indent="0">
              <a:buNone/>
            </a:pPr>
            <a:r>
              <a:rPr lang="en-US" sz="2400" b="1" dirty="0">
                <a:latin typeface="Times New Roman" panose="02020603050405020304" pitchFamily="18" charset="0"/>
                <a:cs typeface="Times New Roman" panose="02020603050405020304" pitchFamily="18" charset="0"/>
              </a:rPr>
              <a:t>Note:</a:t>
            </a:r>
          </a:p>
          <a:p>
            <a:pPr marL="0" indent="0">
              <a:buNone/>
            </a:pPr>
            <a:r>
              <a:rPr lang="en-US" sz="2400" dirty="0">
                <a:latin typeface="Times New Roman" panose="02020603050405020304" pitchFamily="18" charset="0"/>
                <a:cs typeface="Times New Roman" panose="02020603050405020304" pitchFamily="18" charset="0"/>
              </a:rPr>
              <a:t>A Program becomes a process when an executable File is loaded into memory. Two common techniques for loading executable files are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Double clicking an icon</a:t>
            </a:r>
          </a:p>
          <a:p>
            <a:pPr>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			 Entering the Name of the Executable file on the command line(as 			  in prog.exe or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a.out</a:t>
            </a:r>
            <a:r>
              <a:rPr lang="en-US" sz="2400" dirty="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A system maintains lib files, exe files, bin files –system calls</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A Process –</a:t>
            </a:r>
            <a:r>
              <a:rPr lang="en-US" sz="2400" dirty="0">
                <a:latin typeface="Times New Roman" panose="02020603050405020304" pitchFamily="18" charset="0"/>
                <a:cs typeface="Times New Roman" panose="02020603050405020304" pitchFamily="18" charset="0"/>
              </a:rPr>
              <a:t>a program executes in the mm(Executable files) – Program is a Passive entity</a:t>
            </a:r>
          </a:p>
          <a:p>
            <a:pPr marL="0" indent="0">
              <a:buNone/>
            </a:pPr>
            <a:r>
              <a:rPr lang="en-US" sz="2400" dirty="0">
                <a:latin typeface="Times New Roman" panose="02020603050405020304" pitchFamily="18" charset="0"/>
                <a:cs typeface="Times New Roman" panose="02020603050405020304" pitchFamily="18" charset="0"/>
              </a:rPr>
              <a:t>A process comes under active entity</a:t>
            </a: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6</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1826552" y="145625"/>
            <a:ext cx="179419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685800" y="273224"/>
            <a:ext cx="5164088" cy="626135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Process State: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New: </a:t>
            </a:r>
            <a:r>
              <a:rPr lang="en-US" sz="2400" dirty="0">
                <a:latin typeface="Times New Roman" panose="02020603050405020304" pitchFamily="18" charset="0"/>
                <a:cs typeface="Times New Roman" panose="02020603050405020304" pitchFamily="18" charset="0"/>
              </a:rPr>
              <a:t>The Process is being created.</a:t>
            </a:r>
          </a:p>
          <a:p>
            <a:pPr marL="0" indent="0">
              <a:buNone/>
            </a:pPr>
            <a:r>
              <a:rPr lang="en-US" sz="2400" b="1" dirty="0">
                <a:latin typeface="Times New Roman" panose="02020603050405020304" pitchFamily="18" charset="0"/>
                <a:cs typeface="Times New Roman" panose="02020603050405020304" pitchFamily="18" charset="0"/>
              </a:rPr>
              <a:t>Ready:- </a:t>
            </a:r>
            <a:r>
              <a:rPr lang="en-US" sz="2400" dirty="0">
                <a:latin typeface="Times New Roman" panose="02020603050405020304" pitchFamily="18" charset="0"/>
                <a:cs typeface="Times New Roman" panose="02020603050405020304" pitchFamily="18" charset="0"/>
              </a:rPr>
              <a:t>The Process is waiting to be assigned to a processor.</a:t>
            </a:r>
          </a:p>
          <a:p>
            <a:pPr marL="0" indent="0">
              <a:buNone/>
            </a:pPr>
            <a:r>
              <a:rPr lang="en-US" sz="2400" b="1" dirty="0">
                <a:latin typeface="Times New Roman" panose="02020603050405020304" pitchFamily="18" charset="0"/>
                <a:cs typeface="Times New Roman" panose="02020603050405020304" pitchFamily="18" charset="0"/>
              </a:rPr>
              <a:t>Running: </a:t>
            </a:r>
            <a:r>
              <a:rPr lang="en-US" sz="2400" dirty="0">
                <a:latin typeface="Times New Roman" panose="02020603050405020304" pitchFamily="18" charset="0"/>
                <a:cs typeface="Times New Roman" panose="02020603050405020304" pitchFamily="18" charset="0"/>
              </a:rPr>
              <a:t>Instructions are being executed.</a:t>
            </a:r>
          </a:p>
          <a:p>
            <a:pPr marL="0" indent="0">
              <a:buNone/>
            </a:pPr>
            <a:r>
              <a:rPr lang="en-US" sz="2400" b="1" dirty="0">
                <a:latin typeface="Times New Roman" panose="02020603050405020304" pitchFamily="18" charset="0"/>
                <a:cs typeface="Times New Roman" panose="02020603050405020304" pitchFamily="18" charset="0"/>
              </a:rPr>
              <a:t>Waiting:- </a:t>
            </a:r>
            <a:r>
              <a:rPr lang="en-US" sz="2400" dirty="0">
                <a:latin typeface="Times New Roman" panose="02020603050405020304" pitchFamily="18" charset="0"/>
                <a:cs typeface="Times New Roman" panose="02020603050405020304" pitchFamily="18" charset="0"/>
              </a:rPr>
              <a:t>The Process is waiting for some event to occur(such as an I/O completion or reception of a signal)</a:t>
            </a:r>
          </a:p>
          <a:p>
            <a:pPr marL="0" indent="0">
              <a:buNone/>
            </a:pPr>
            <a:r>
              <a:rPr lang="en-US" sz="2400" b="1" dirty="0">
                <a:latin typeface="Times New Roman" panose="02020603050405020304" pitchFamily="18" charset="0"/>
                <a:cs typeface="Times New Roman" panose="02020603050405020304" pitchFamily="18" charset="0"/>
              </a:rPr>
              <a:t>Terminated:- </a:t>
            </a:r>
            <a:r>
              <a:rPr lang="en-US" sz="2400" dirty="0">
                <a:latin typeface="Times New Roman" panose="02020603050405020304" pitchFamily="18" charset="0"/>
                <a:cs typeface="Times New Roman" panose="02020603050405020304" pitchFamily="18" charset="0"/>
              </a:rPr>
              <a:t>The Process has finished execution</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7</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1826552" y="145625"/>
            <a:ext cx="1794198" cy="914400"/>
          </a:xfrm>
          <a:prstGeom prst="rect">
            <a:avLst/>
          </a:prstGeom>
          <a:noFill/>
          <a:ln w="9525">
            <a:noFill/>
            <a:miter lim="800000"/>
            <a:headEnd/>
            <a:tailEnd/>
          </a:ln>
        </p:spPr>
      </p:pic>
      <p:pic>
        <p:nvPicPr>
          <p:cNvPr id="13"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936" y="1281336"/>
            <a:ext cx="6840760" cy="39389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7240"/>
            <a:ext cx="12344400" cy="6117336"/>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Process Control Block(PCB) or Task Control Block(TCB)</a:t>
            </a: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8</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1826552" y="145625"/>
            <a:ext cx="1794198" cy="914400"/>
          </a:xfrm>
          <a:prstGeom prst="rect">
            <a:avLst/>
          </a:prstGeom>
          <a:noFill/>
          <a:ln w="9525">
            <a:noFill/>
            <a:miter lim="800000"/>
            <a:headEnd/>
            <a:tailEnd/>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408" y="1353344"/>
            <a:ext cx="1876425" cy="24384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7271" y="1228947"/>
            <a:ext cx="5112568" cy="512559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85800" y="489248"/>
            <a:ext cx="12508904" cy="6045328"/>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Process State:</a:t>
            </a:r>
            <a:r>
              <a:rPr lang="en-US" sz="2400" dirty="0">
                <a:latin typeface="Times New Roman" panose="02020603050405020304" pitchFamily="18" charset="0"/>
                <a:cs typeface="Times New Roman" panose="02020603050405020304" pitchFamily="18" charset="0"/>
              </a:rPr>
              <a:t> The state may be new, ready, running, waiting, halted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Process ID and Parent Process ID</a:t>
            </a:r>
          </a:p>
          <a:p>
            <a:r>
              <a:rPr lang="en-US" sz="2400" b="1" dirty="0">
                <a:latin typeface="Times New Roman" panose="02020603050405020304" pitchFamily="18" charset="0"/>
                <a:cs typeface="Times New Roman" panose="02020603050405020304" pitchFamily="18" charset="0"/>
              </a:rPr>
              <a:t>Program Counter: </a:t>
            </a:r>
            <a:r>
              <a:rPr lang="en-US" sz="2400" dirty="0">
                <a:latin typeface="Times New Roman" panose="02020603050405020304" pitchFamily="18" charset="0"/>
                <a:cs typeface="Times New Roman" panose="02020603050405020304" pitchFamily="18" charset="0"/>
              </a:rPr>
              <a:t>The counter indicates the address of the next instruction to be executed for this process.</a:t>
            </a:r>
          </a:p>
          <a:p>
            <a:r>
              <a:rPr lang="en-US" sz="2400" b="1" dirty="0">
                <a:latin typeface="Times New Roman" panose="02020603050405020304" pitchFamily="18" charset="0"/>
                <a:cs typeface="Times New Roman" panose="02020603050405020304" pitchFamily="18" charset="0"/>
              </a:rPr>
              <a:t>CPU Registers: </a:t>
            </a:r>
            <a:r>
              <a:rPr lang="en-US" sz="2400" dirty="0">
                <a:latin typeface="Times New Roman" panose="02020603050405020304" pitchFamily="18" charset="0"/>
                <a:cs typeface="Times New Roman" panose="02020603050405020304" pitchFamily="18" charset="0"/>
              </a:rPr>
              <a:t>The registers vary in number and type, depending on computer architecture. They include accumulators, index registers, stack pointers.</a:t>
            </a:r>
          </a:p>
          <a:p>
            <a:r>
              <a:rPr lang="en-US" sz="2400" b="1" dirty="0">
                <a:latin typeface="Times New Roman" panose="02020603050405020304" pitchFamily="18" charset="0"/>
                <a:cs typeface="Times New Roman" panose="02020603050405020304" pitchFamily="18" charset="0"/>
              </a:rPr>
              <a:t>CPU Scheduling Information:- </a:t>
            </a:r>
            <a:r>
              <a:rPr lang="en-US" sz="2400" dirty="0">
                <a:latin typeface="Times New Roman" panose="02020603050405020304" pitchFamily="18" charset="0"/>
                <a:cs typeface="Times New Roman" panose="02020603050405020304" pitchFamily="18" charset="0"/>
              </a:rPr>
              <a:t>This information includes a process priority ,pointers to scheduling Queues, any other scheduling queues, any other scheduling parameters.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Memory Management:- </a:t>
            </a:r>
            <a:r>
              <a:rPr lang="en-IN" sz="2400" dirty="0">
                <a:latin typeface="Times New Roman" panose="02020603050405020304" pitchFamily="18" charset="0"/>
                <a:cs typeface="Times New Roman" panose="02020603050405020304" pitchFamily="18" charset="0"/>
              </a:rPr>
              <a:t>This information may include such items as the value of the base and limit registers and the page tables or segment tables, depending on the memory system used by the Operating System.</a:t>
            </a:r>
          </a:p>
          <a:p>
            <a:r>
              <a:rPr lang="en-IN" sz="2400" b="1" dirty="0">
                <a:latin typeface="Times New Roman" panose="02020603050405020304" pitchFamily="18" charset="0"/>
                <a:cs typeface="Times New Roman" panose="02020603050405020304" pitchFamily="18" charset="0"/>
              </a:rPr>
              <a:t>Accounting Information: </a:t>
            </a:r>
            <a:r>
              <a:rPr lang="en-IN" sz="2400" dirty="0">
                <a:latin typeface="Times New Roman" panose="02020603050405020304" pitchFamily="18" charset="0"/>
                <a:cs typeface="Times New Roman" panose="02020603050405020304" pitchFamily="18" charset="0"/>
              </a:rPr>
              <a:t>This information includes the amount of CPU and Real Time, Time Limits, Process ID.</a:t>
            </a:r>
          </a:p>
          <a:p>
            <a:r>
              <a:rPr lang="en-IN" sz="2400" b="1" dirty="0">
                <a:latin typeface="Times New Roman" panose="02020603050405020304" pitchFamily="18" charset="0"/>
                <a:cs typeface="Times New Roman" panose="02020603050405020304" pitchFamily="18" charset="0"/>
              </a:rPr>
              <a:t>I/O Status Information:- </a:t>
            </a:r>
            <a:r>
              <a:rPr lang="en-IN" sz="2400" dirty="0">
                <a:latin typeface="Times New Roman" panose="02020603050405020304" pitchFamily="18" charset="0"/>
                <a:cs typeface="Times New Roman" panose="02020603050405020304" pitchFamily="18" charset="0"/>
              </a:rPr>
              <a:t>This information includes the list of I/O devices allocated to the process, a list of open files.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FE0C3C-FD7C-4B20-8F50-16D7BA2098D3}" type="datetime3">
              <a:rPr lang="en-US" smtClean="0"/>
              <a:t>20 February 2023</a:t>
            </a:fld>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199</TotalTime>
  <Words>2478</Words>
  <Application>Microsoft Office PowerPoint</Application>
  <PresentationFormat>Custom</PresentationFormat>
  <Paragraphs>340</Paragraphs>
  <Slides>34</Slides>
  <Notes>2</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Apex</vt:lpstr>
      <vt:lpstr>OPERATING SYSTEMS Module 2 :Process Management &amp; CPU Scheduling Date &amp; Time: </vt:lpstr>
      <vt:lpstr>PowerPoint Presentation</vt:lpstr>
      <vt:lpstr>PowerPoint Presentation</vt:lpstr>
      <vt:lpstr> MODULE- 2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Queuing Diagram Representation of Process Scheduling</vt:lpstr>
      <vt:lpstr>PowerPoint Presentation</vt:lpstr>
      <vt:lpstr>PowerPoint Presentation</vt:lpstr>
      <vt:lpstr>PowerPoint Presentation</vt:lpstr>
      <vt:lpstr>PowerPoint Presentation</vt:lpstr>
      <vt:lpstr>PowerPoint Presentation</vt:lpstr>
      <vt:lpstr>Context Switch</vt:lpstr>
      <vt:lpstr>PowerPoint Presentation</vt:lpstr>
      <vt:lpstr>Operations on Processes</vt:lpstr>
      <vt:lpstr>PowerPoint Presentation</vt:lpstr>
      <vt:lpstr>PowerPoint Presentation</vt:lpstr>
      <vt:lpstr>PowerPoint Presentation</vt:lpstr>
      <vt:lpstr>Inter Process Communication(IPC)</vt:lpstr>
      <vt:lpstr>Inter Process Communication(IPC)</vt:lpstr>
      <vt:lpstr>PowerPoint Presentation</vt:lpstr>
      <vt:lpstr>PowerPoint Presentation</vt:lpstr>
      <vt:lpstr>PowerPoint Presentation</vt:lpstr>
      <vt:lpstr>Shared Memory</vt:lpstr>
      <vt:lpstr>Two Kinds of Buffer</vt:lpstr>
      <vt:lpstr>Message Passing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Admin</dc:creator>
  <cp:lastModifiedBy>hp</cp:lastModifiedBy>
  <cp:revision>267</cp:revision>
  <dcterms:created xsi:type="dcterms:W3CDTF">2020-07-27T05:05:00Z</dcterms:created>
  <dcterms:modified xsi:type="dcterms:W3CDTF">2023-02-20T04:55:21Z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BDDA954514704D9784DA54ACE9CA468F</vt:lpwstr>
  </property>
  <property fmtid="{D5CDD505-2E9C-101B-9397-08002B2CF9AE}" pid="3" name="KSOProductBuildVer">
    <vt:lpwstr>1033-11.2.0.11440</vt:lpwstr>
  </property>
</Properties>
</file>