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83"/>
  </p:notesMasterIdLst>
  <p:sldIdLst>
    <p:sldId id="256" r:id="rId2"/>
    <p:sldId id="257" r:id="rId3"/>
    <p:sldId id="258" r:id="rId4"/>
    <p:sldId id="261" r:id="rId5"/>
    <p:sldId id="262" r:id="rId6"/>
    <p:sldId id="260" r:id="rId7"/>
    <p:sldId id="263" r:id="rId8"/>
    <p:sldId id="264" r:id="rId9"/>
    <p:sldId id="266" r:id="rId10"/>
    <p:sldId id="265" r:id="rId11"/>
    <p:sldId id="270" r:id="rId12"/>
    <p:sldId id="269" r:id="rId13"/>
    <p:sldId id="268" r:id="rId14"/>
    <p:sldId id="272" r:id="rId15"/>
    <p:sldId id="267" r:id="rId16"/>
    <p:sldId id="271" r:id="rId17"/>
    <p:sldId id="273" r:id="rId18"/>
    <p:sldId id="274" r:id="rId19"/>
    <p:sldId id="275" r:id="rId20"/>
    <p:sldId id="281" r:id="rId21"/>
    <p:sldId id="280" r:id="rId22"/>
    <p:sldId id="277" r:id="rId23"/>
    <p:sldId id="278" r:id="rId24"/>
    <p:sldId id="279" r:id="rId25"/>
    <p:sldId id="276" r:id="rId26"/>
    <p:sldId id="282" r:id="rId27"/>
    <p:sldId id="283" r:id="rId28"/>
    <p:sldId id="284" r:id="rId29"/>
    <p:sldId id="285" r:id="rId30"/>
    <p:sldId id="286" r:id="rId31"/>
    <p:sldId id="287" r:id="rId32"/>
    <p:sldId id="288" r:id="rId33"/>
    <p:sldId id="289" r:id="rId34"/>
    <p:sldId id="294" r:id="rId35"/>
    <p:sldId id="293" r:id="rId36"/>
    <p:sldId id="292" r:id="rId37"/>
    <p:sldId id="291" r:id="rId38"/>
    <p:sldId id="290" r:id="rId39"/>
    <p:sldId id="295" r:id="rId40"/>
    <p:sldId id="296" r:id="rId41"/>
    <p:sldId id="298" r:id="rId42"/>
    <p:sldId id="297" r:id="rId43"/>
    <p:sldId id="299" r:id="rId44"/>
    <p:sldId id="300" r:id="rId45"/>
    <p:sldId id="301" r:id="rId46"/>
    <p:sldId id="302" r:id="rId47"/>
    <p:sldId id="310" r:id="rId48"/>
    <p:sldId id="317" r:id="rId49"/>
    <p:sldId id="325" r:id="rId50"/>
    <p:sldId id="316" r:id="rId51"/>
    <p:sldId id="326" r:id="rId52"/>
    <p:sldId id="327" r:id="rId53"/>
    <p:sldId id="328" r:id="rId54"/>
    <p:sldId id="329" r:id="rId55"/>
    <p:sldId id="334" r:id="rId56"/>
    <p:sldId id="335" r:id="rId57"/>
    <p:sldId id="330" r:id="rId58"/>
    <p:sldId id="331" r:id="rId59"/>
    <p:sldId id="332" r:id="rId60"/>
    <p:sldId id="333" r:id="rId61"/>
    <p:sldId id="311" r:id="rId62"/>
    <p:sldId id="309" r:id="rId63"/>
    <p:sldId id="308" r:id="rId64"/>
    <p:sldId id="307" r:id="rId65"/>
    <p:sldId id="306" r:id="rId66"/>
    <p:sldId id="323" r:id="rId67"/>
    <p:sldId id="322" r:id="rId68"/>
    <p:sldId id="324" r:id="rId69"/>
    <p:sldId id="321" r:id="rId70"/>
    <p:sldId id="320" r:id="rId71"/>
    <p:sldId id="319" r:id="rId72"/>
    <p:sldId id="318" r:id="rId73"/>
    <p:sldId id="315" r:id="rId74"/>
    <p:sldId id="305" r:id="rId75"/>
    <p:sldId id="313" r:id="rId76"/>
    <p:sldId id="314" r:id="rId77"/>
    <p:sldId id="312" r:id="rId78"/>
    <p:sldId id="304" r:id="rId79"/>
    <p:sldId id="303" r:id="rId80"/>
    <p:sldId id="336" r:id="rId81"/>
    <p:sldId id="259" r:id="rId8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B254"/>
    <a:srgbClr val="CC0000"/>
    <a:srgbClr val="1D3A00"/>
    <a:srgbClr val="FE9202"/>
    <a:srgbClr val="CC0066"/>
    <a:srgbClr val="D47A02"/>
    <a:srgbClr val="5EEC3C"/>
    <a:srgbClr val="BF7E37"/>
    <a:srgbClr val="E39A39"/>
    <a:srgbClr val="6C1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73" autoAdjust="0"/>
  </p:normalViewPr>
  <p:slideViewPr>
    <p:cSldViewPr>
      <p:cViewPr>
        <p:scale>
          <a:sx n="84" d="100"/>
          <a:sy n="84" d="100"/>
        </p:scale>
        <p:origin x="-756" y="200"/>
      </p:cViewPr>
      <p:guideLst>
        <p:guide orient="horz" pos="1620"/>
        <p:guide pos="2880"/>
      </p:guideLst>
    </p:cSldViewPr>
  </p:slideViewPr>
  <p:notesTextViewPr>
    <p:cViewPr>
      <p:scale>
        <a:sx n="1" d="1"/>
        <a:sy n="1" d="1"/>
      </p:scale>
      <p:origin x="0" y="0"/>
    </p:cViewPr>
  </p:notesTextViewPr>
  <p:sorterViewPr>
    <p:cViewPr>
      <p:scale>
        <a:sx n="100" d="100"/>
        <a:sy n="100" d="100"/>
      </p:scale>
      <p:origin x="0" y="1036"/>
    </p:cViewPr>
  </p:sorter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6</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15</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16</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17</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18</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19</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20</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21</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22</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23</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24</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25</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26</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27</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28</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29</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30</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31</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32</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33</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34</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8</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35</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36</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37</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38</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39</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40</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41</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42</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43</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44</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9</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45</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46</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47</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48</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49</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50</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51</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52</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61</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62</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10</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63</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64</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65</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66</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67</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68</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69</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70</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71</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72</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11</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73</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74</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75</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76</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77</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78</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79</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80</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12</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13</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14</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350110"/>
            <a:ext cx="8246070" cy="1679753"/>
          </a:xfrm>
          <a:noFill/>
          <a:effectLst>
            <a:outerShdw blurRad="50800" dist="38100" dir="2700000" algn="tl" rotWithShape="0">
              <a:prstClr val="black">
                <a:alpha val="40000"/>
              </a:prstClr>
            </a:outerShdw>
          </a:effectLst>
        </p:spPr>
        <p:txBody>
          <a:bodyPr>
            <a:normAutofit/>
          </a:bodyPr>
          <a:lstStyle>
            <a:lvl1pPr algn="l">
              <a:defRPr sz="3600">
                <a:solidFill>
                  <a:srgbClr val="002060"/>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448965" y="3640685"/>
            <a:ext cx="8246070" cy="763525"/>
          </a:xfrm>
        </p:spPr>
        <p:txBody>
          <a:bodyPr>
            <a:normAutofit/>
          </a:bodyPr>
          <a:lstStyle>
            <a:lvl1pPr marL="0" indent="0" algn="l">
              <a:buNone/>
              <a:defRPr sz="2800" b="0" i="0">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40164" y="2769394"/>
            <a:ext cx="1463675" cy="39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128471"/>
            <a:ext cx="7940659" cy="916230"/>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350110"/>
            <a:ext cx="7940660" cy="335951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31009"/>
            <a:ext cx="6413610" cy="916229"/>
          </a:xfrm>
          <a:noFill/>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7405"/>
            <a:ext cx="6413610" cy="3511061"/>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1"/>
            <a:ext cx="8246070" cy="916230"/>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7" y="1641239"/>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7" y="2113635"/>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41239"/>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5"/>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1/27/2023</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1.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555" y="1350110"/>
            <a:ext cx="3970330" cy="1679753"/>
          </a:xfrm>
        </p:spPr>
        <p:txBody>
          <a:bodyPr>
            <a:normAutofit/>
          </a:bodyPr>
          <a:lstStyle/>
          <a:p>
            <a:r>
              <a:rPr lang="en-US" dirty="0" smtClean="0"/>
              <a:t>OPERATING SYSTEM</a:t>
            </a:r>
            <a:endParaRPr lang="en-US" dirty="0"/>
          </a:p>
        </p:txBody>
      </p:sp>
      <p:sp>
        <p:nvSpPr>
          <p:cNvPr id="3" name="TextBox 2"/>
          <p:cNvSpPr txBox="1"/>
          <p:nvPr/>
        </p:nvSpPr>
        <p:spPr>
          <a:xfrm>
            <a:off x="296260" y="3182570"/>
            <a:ext cx="3817625" cy="1369606"/>
          </a:xfrm>
          <a:prstGeom prst="rect">
            <a:avLst/>
          </a:prstGeom>
          <a:noFill/>
        </p:spPr>
        <p:txBody>
          <a:bodyPr wrap="square" rtlCol="0">
            <a:spAutoFit/>
          </a:bodyPr>
          <a:lstStyle/>
          <a:p>
            <a:r>
              <a:rPr lang="en-IN" dirty="0" smtClean="0">
                <a:latin typeface="Time new roman"/>
              </a:rPr>
              <a:t>Name: Dr. Rita Roy</a:t>
            </a:r>
          </a:p>
          <a:p>
            <a:r>
              <a:rPr lang="en-US" sz="1400" dirty="0" smtClean="0">
                <a:latin typeface="Time new roman"/>
              </a:rPr>
              <a:t>Assistant Professor</a:t>
            </a:r>
            <a:endParaRPr lang="en-US" sz="1100" dirty="0" smtClean="0">
              <a:latin typeface="Time new roman"/>
            </a:endParaRPr>
          </a:p>
          <a:p>
            <a:r>
              <a:rPr lang="en-US" sz="1100" dirty="0" smtClean="0">
                <a:latin typeface="Time new roman"/>
              </a:rPr>
              <a:t>Department </a:t>
            </a:r>
            <a:r>
              <a:rPr lang="en-US" sz="1100" dirty="0">
                <a:latin typeface="Time new roman"/>
              </a:rPr>
              <a:t>of </a:t>
            </a:r>
            <a:r>
              <a:rPr lang="en-US" sz="1100" dirty="0" smtClean="0">
                <a:latin typeface="Time new roman"/>
              </a:rPr>
              <a:t>CSE</a:t>
            </a:r>
          </a:p>
          <a:p>
            <a:r>
              <a:rPr lang="en-US" sz="1100" dirty="0" smtClean="0">
                <a:latin typeface="Time new roman"/>
              </a:rPr>
              <a:t>GITAM </a:t>
            </a:r>
            <a:r>
              <a:rPr lang="en-US" sz="1100" dirty="0">
                <a:latin typeface="Time new roman"/>
              </a:rPr>
              <a:t>School of Technology (</a:t>
            </a:r>
            <a:r>
              <a:rPr lang="en-US" sz="1100" dirty="0" smtClean="0">
                <a:latin typeface="Time new roman"/>
              </a:rPr>
              <a:t>GST)</a:t>
            </a:r>
          </a:p>
          <a:p>
            <a:r>
              <a:rPr lang="en-US" sz="1100" dirty="0" smtClean="0">
                <a:latin typeface="Time new roman"/>
              </a:rPr>
              <a:t>Visakhapatnam </a:t>
            </a:r>
            <a:r>
              <a:rPr lang="en-US" sz="1100" dirty="0">
                <a:latin typeface="Time new roman"/>
              </a:rPr>
              <a:t>– 530045</a:t>
            </a:r>
          </a:p>
          <a:p>
            <a:endParaRPr lang="en-IN"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4373" y="1502815"/>
            <a:ext cx="7940661" cy="2031325"/>
          </a:xfrm>
          <a:prstGeom prst="rect">
            <a:avLst/>
          </a:prstGeom>
        </p:spPr>
        <p:txBody>
          <a:bodyPr wrap="square">
            <a:spAutoFit/>
          </a:bodyPr>
          <a:lstStyle/>
          <a:p>
            <a:pPr algn="just"/>
            <a:r>
              <a:rPr lang="en-US" b="1" dirty="0" smtClean="0">
                <a:latin typeface="Times New Roman" pitchFamily="18" charset="0"/>
                <a:cs typeface="Times New Roman" pitchFamily="18" charset="0"/>
              </a:rPr>
              <a:t>Definition 1: </a:t>
            </a:r>
            <a:r>
              <a:rPr lang="en-US" dirty="0" smtClean="0">
                <a:latin typeface="Times New Roman" pitchFamily="18" charset="0"/>
                <a:cs typeface="Times New Roman" pitchFamily="18" charset="0"/>
              </a:rPr>
              <a:t>An Operating </a:t>
            </a:r>
            <a:r>
              <a:rPr lang="en-US" dirty="0">
                <a:latin typeface="Times New Roman" pitchFamily="18" charset="0"/>
                <a:cs typeface="Times New Roman" pitchFamily="18" charset="0"/>
              </a:rPr>
              <a:t>System is the low-level software that supports a computer's basic functions, such as scheduling tasks and controlling peripherals</a:t>
            </a:r>
            <a:r>
              <a:rPr lang="en-US" dirty="0" smtClean="0">
                <a:latin typeface="Times New Roman" pitchFamily="18" charset="0"/>
                <a:cs typeface="Times New Roman" pitchFamily="18" charset="0"/>
              </a:rPr>
              <a:t>.</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Or</a:t>
            </a:r>
            <a:endParaRPr lang="en-US" b="1" dirty="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Definition </a:t>
            </a:r>
            <a:r>
              <a:rPr lang="en-US" b="1" dirty="0">
                <a:latin typeface="Times New Roman" pitchFamily="18" charset="0"/>
                <a:cs typeface="Times New Roman" pitchFamily="18" charset="0"/>
              </a:rPr>
              <a:t>2: </a:t>
            </a:r>
            <a:r>
              <a:rPr lang="en-US" dirty="0">
                <a:latin typeface="Times New Roman" pitchFamily="18" charset="0"/>
                <a:cs typeface="Times New Roman" pitchFamily="18" charset="0"/>
              </a:rPr>
              <a:t>An operating system is a program that acts as an interface between the </a:t>
            </a:r>
            <a:r>
              <a:rPr lang="en-US" dirty="0" smtClean="0">
                <a:latin typeface="Times New Roman" pitchFamily="18" charset="0"/>
                <a:cs typeface="Times New Roman" pitchFamily="18" charset="0"/>
              </a:rPr>
              <a:t>user, the </a:t>
            </a:r>
            <a:r>
              <a:rPr lang="en-US" dirty="0">
                <a:latin typeface="Times New Roman" pitchFamily="18" charset="0"/>
                <a:cs typeface="Times New Roman" pitchFamily="18" charset="0"/>
              </a:rPr>
              <a:t>computer hardware and controls the execution of all kinds of programs.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8082745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61" y="1173182"/>
            <a:ext cx="8398774" cy="3970318"/>
          </a:xfrm>
          <a:prstGeom prst="rect">
            <a:avLst/>
          </a:prstGeom>
        </p:spPr>
        <p:txBody>
          <a:bodyPr wrap="square">
            <a:spAutoFit/>
          </a:bodyPr>
          <a:lstStyle/>
          <a:p>
            <a:pPr marL="285750" indent="-285750" algn="just">
              <a:buFont typeface="Arial" pitchFamily="34" charset="0"/>
              <a:buChar char="•"/>
            </a:pPr>
            <a:r>
              <a:rPr lang="en-US" b="1" dirty="0">
                <a:latin typeface="Times New Roman" pitchFamily="18" charset="0"/>
                <a:cs typeface="Times New Roman" pitchFamily="18" charset="0"/>
              </a:rPr>
              <a:t>0</a:t>
            </a:r>
            <a:r>
              <a:rPr lang="en-US" b="1" baseline="30000" dirty="0">
                <a:latin typeface="Times New Roman" pitchFamily="18" charset="0"/>
                <a:cs typeface="Times New Roman" pitchFamily="18" charset="0"/>
              </a:rPr>
              <a:t>th</a:t>
            </a: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Generation: </a:t>
            </a:r>
            <a:endParaRPr lang="en-US" b="1"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term 0</a:t>
            </a:r>
            <a:r>
              <a:rPr lang="en-US" baseline="30000" dirty="0">
                <a:latin typeface="Times New Roman" pitchFamily="18" charset="0"/>
                <a:cs typeface="Times New Roman" pitchFamily="18" charset="0"/>
              </a:rPr>
              <a:t>th</a:t>
            </a:r>
            <a:r>
              <a:rPr lang="en-US" dirty="0">
                <a:latin typeface="Times New Roman" pitchFamily="18" charset="0"/>
                <a:cs typeface="Times New Roman" pitchFamily="18" charset="0"/>
              </a:rPr>
              <a:t> generation is used to refer to the period of development of computing when Charles Babbage invented the Analytical Engine and later John </a:t>
            </a:r>
            <a:r>
              <a:rPr lang="en-US" dirty="0" err="1">
                <a:latin typeface="Times New Roman" pitchFamily="18" charset="0"/>
                <a:cs typeface="Times New Roman" pitchFamily="18" charset="0"/>
              </a:rPr>
              <a:t>Atanasoff</a:t>
            </a:r>
            <a:r>
              <a:rPr lang="en-US" dirty="0">
                <a:latin typeface="Times New Roman" pitchFamily="18" charset="0"/>
                <a:cs typeface="Times New Roman" pitchFamily="18" charset="0"/>
              </a:rPr>
              <a:t> created a computer in 1940</a:t>
            </a:r>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a:p>
            <a:pPr marL="285750" indent="-285750" algn="just">
              <a:buFont typeface="Arial" pitchFamily="34" charset="0"/>
              <a:buChar char="•"/>
            </a:pPr>
            <a:r>
              <a:rPr lang="en-US" b="1" dirty="0">
                <a:latin typeface="Times New Roman" pitchFamily="18" charset="0"/>
                <a:cs typeface="Times New Roman" pitchFamily="18" charset="0"/>
              </a:rPr>
              <a:t>First Generation (1951-1956</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first generation marked the beginning of commercial computing including the introduction of Eckert and </a:t>
            </a:r>
            <a:r>
              <a:rPr lang="en-US" dirty="0" err="1">
                <a:latin typeface="Times New Roman" pitchFamily="18" charset="0"/>
                <a:cs typeface="Times New Roman" pitchFamily="18" charset="0"/>
              </a:rPr>
              <a:t>Mauchly’s</a:t>
            </a:r>
            <a:r>
              <a:rPr lang="en-US" dirty="0">
                <a:latin typeface="Times New Roman" pitchFamily="18" charset="0"/>
                <a:cs typeface="Times New Roman" pitchFamily="18" charset="0"/>
              </a:rPr>
              <a:t> UNIVAC I in early 1951, and a bit later, the IBM 701</a:t>
            </a:r>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a:p>
            <a:pPr marL="285750" indent="-285750" algn="just">
              <a:buFont typeface="Arial" pitchFamily="34" charset="0"/>
              <a:buChar char="•"/>
            </a:pPr>
            <a:r>
              <a:rPr lang="en-US" b="1" dirty="0">
                <a:latin typeface="Times New Roman" pitchFamily="18" charset="0"/>
                <a:cs typeface="Times New Roman" pitchFamily="18" charset="0"/>
              </a:rPr>
              <a:t>Second Generation (1956-1964</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second generation of computer hardware was most notably </a:t>
            </a:r>
            <a:r>
              <a:rPr lang="en-US" dirty="0" smtClean="0">
                <a:latin typeface="Times New Roman" pitchFamily="18" charset="0"/>
                <a:cs typeface="Times New Roman" pitchFamily="18" charset="0"/>
              </a:rPr>
              <a:t>characterized </a:t>
            </a:r>
            <a:r>
              <a:rPr lang="en-US" dirty="0">
                <a:latin typeface="Times New Roman" pitchFamily="18" charset="0"/>
                <a:cs typeface="Times New Roman" pitchFamily="18" charset="0"/>
              </a:rPr>
              <a:t>by transistors replacing vacuum tubes as the hardware component technology. The first operating system GMOS was developed by the IBM computer. </a:t>
            </a:r>
          </a:p>
        </p:txBody>
      </p:sp>
    </p:spTree>
    <p:extLst>
      <p:ext uri="{BB962C8B-B14F-4D97-AF65-F5344CB8AC3E}">
        <p14:creationId xmlns:p14="http://schemas.microsoft.com/office/powerpoint/2010/main" val="824005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61" y="1234735"/>
            <a:ext cx="8704184" cy="3693319"/>
          </a:xfrm>
          <a:prstGeom prst="rect">
            <a:avLst/>
          </a:prstGeom>
        </p:spPr>
        <p:txBody>
          <a:bodyPr wrap="square">
            <a:spAutoFit/>
          </a:bodyPr>
          <a:lstStyle/>
          <a:p>
            <a:pPr marL="285750" indent="-285750" algn="just">
              <a:buFont typeface="Arial" pitchFamily="34" charset="0"/>
              <a:buChar char="•"/>
            </a:pPr>
            <a:r>
              <a:rPr lang="en-US" dirty="0">
                <a:latin typeface="Times New Roman" pitchFamily="18" charset="0"/>
                <a:cs typeface="Times New Roman" pitchFamily="18" charset="0"/>
              </a:rPr>
              <a:t>GMOS was based on single stream batch processing system, because it collects all similar jobs in groups or batches and then submits the jobs to the operating system using a punch card to complete all jobs in a machine.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b="1" dirty="0" smtClean="0">
                <a:latin typeface="Times New Roman" pitchFamily="18" charset="0"/>
                <a:cs typeface="Times New Roman" pitchFamily="18" charset="0"/>
              </a:rPr>
              <a:t>Third </a:t>
            </a:r>
            <a:r>
              <a:rPr lang="en-US" b="1" dirty="0">
                <a:latin typeface="Times New Roman" pitchFamily="18" charset="0"/>
                <a:cs typeface="Times New Roman" pitchFamily="18" charset="0"/>
              </a:rPr>
              <a:t>Generation (1964-1979</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third generation officially began in April 1964 with IBM’s announcement of its System/360 family of computers. Hardware technology began to use integrated circuits (ICs) which yielded significant advantages in both speed and economy</a:t>
            </a:r>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a:p>
            <a:pPr marL="285750" indent="-285750" algn="just">
              <a:buFont typeface="Arial" pitchFamily="34" charset="0"/>
              <a:buChar char="•"/>
            </a:pPr>
            <a:r>
              <a:rPr lang="en-US" b="1" dirty="0">
                <a:latin typeface="Times New Roman" pitchFamily="18" charset="0"/>
                <a:cs typeface="Times New Roman" pitchFamily="18" charset="0"/>
              </a:rPr>
              <a:t>Fourth Generation (1979 – Present</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fourth generation is </a:t>
            </a:r>
            <a:r>
              <a:rPr lang="en-US" dirty="0" smtClean="0">
                <a:latin typeface="Times New Roman" pitchFamily="18" charset="0"/>
                <a:cs typeface="Times New Roman" pitchFamily="18" charset="0"/>
              </a:rPr>
              <a:t>characterized </a:t>
            </a:r>
            <a:r>
              <a:rPr lang="en-US" dirty="0">
                <a:latin typeface="Times New Roman" pitchFamily="18" charset="0"/>
                <a:cs typeface="Times New Roman" pitchFamily="18" charset="0"/>
              </a:rPr>
              <a:t>by the appearance of the personal computer and the workstation. The component technology of the third generation, was replaced by very large scale integration (VLSI</a:t>
            </a:r>
            <a:r>
              <a:rPr lang="en-US"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333155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8965" y="1350110"/>
            <a:ext cx="8246070" cy="3416320"/>
          </a:xfrm>
          <a:prstGeom prst="rect">
            <a:avLst/>
          </a:prstGeom>
        </p:spPr>
        <p:txBody>
          <a:bodyPr wrap="square">
            <a:spAutoFit/>
          </a:bodyPr>
          <a:lstStyle/>
          <a:p>
            <a:pPr algn="just"/>
            <a:r>
              <a:rPr lang="en-US" b="1" dirty="0">
                <a:solidFill>
                  <a:srgbClr val="000000"/>
                </a:solidFill>
                <a:latin typeface="Times New Roman" pitchFamily="18" charset="0"/>
                <a:cs typeface="Times New Roman" pitchFamily="18" charset="0"/>
              </a:rPr>
              <a:t>Following are some of important functions of an operating System</a:t>
            </a:r>
            <a:r>
              <a:rPr lang="en-US" b="1" dirty="0" smtClean="0">
                <a:solidFill>
                  <a:srgbClr val="000000"/>
                </a:solidFill>
                <a:latin typeface="Times New Roman" pitchFamily="18" charset="0"/>
                <a:cs typeface="Times New Roman" pitchFamily="18" charset="0"/>
              </a:rPr>
              <a:t>.</a:t>
            </a:r>
          </a:p>
          <a:p>
            <a:pPr algn="just"/>
            <a:endParaRPr lang="en-US" dirty="0">
              <a:solidFill>
                <a:srgbClr val="000000"/>
              </a:solidFill>
              <a:latin typeface="Times New Roman" pitchFamily="18" charset="0"/>
              <a:cs typeface="Times New Roman" pitchFamily="18" charset="0"/>
            </a:endParaRPr>
          </a:p>
          <a:p>
            <a:pPr>
              <a:buFont typeface="Arial"/>
              <a:buChar char="•"/>
            </a:pPr>
            <a:r>
              <a:rPr lang="en-US" dirty="0" smtClean="0">
                <a:solidFill>
                  <a:srgbClr val="000000"/>
                </a:solidFill>
                <a:latin typeface="Times New Roman" pitchFamily="18" charset="0"/>
                <a:cs typeface="Times New Roman" pitchFamily="18" charset="0"/>
              </a:rPr>
              <a:t> Memory </a:t>
            </a:r>
            <a:r>
              <a:rPr lang="en-US" dirty="0">
                <a:solidFill>
                  <a:srgbClr val="000000"/>
                </a:solidFill>
                <a:latin typeface="Times New Roman" pitchFamily="18" charset="0"/>
                <a:cs typeface="Times New Roman" pitchFamily="18" charset="0"/>
              </a:rPr>
              <a:t>Management</a:t>
            </a:r>
          </a:p>
          <a:p>
            <a:pPr>
              <a:buFont typeface="Arial"/>
              <a:buChar char="•"/>
            </a:pPr>
            <a:r>
              <a:rPr lang="en-US" dirty="0" smtClean="0">
                <a:solidFill>
                  <a:srgbClr val="000000"/>
                </a:solidFill>
                <a:latin typeface="Times New Roman" pitchFamily="18" charset="0"/>
                <a:cs typeface="Times New Roman" pitchFamily="18" charset="0"/>
              </a:rPr>
              <a:t> Processor </a:t>
            </a:r>
            <a:r>
              <a:rPr lang="en-US" dirty="0">
                <a:solidFill>
                  <a:srgbClr val="000000"/>
                </a:solidFill>
                <a:latin typeface="Times New Roman" pitchFamily="18" charset="0"/>
                <a:cs typeface="Times New Roman" pitchFamily="18" charset="0"/>
              </a:rPr>
              <a:t>Management</a:t>
            </a:r>
          </a:p>
          <a:p>
            <a:pPr>
              <a:buFont typeface="Arial"/>
              <a:buChar char="•"/>
            </a:pPr>
            <a:r>
              <a:rPr lang="en-US" dirty="0" smtClean="0">
                <a:solidFill>
                  <a:srgbClr val="000000"/>
                </a:solidFill>
                <a:latin typeface="Times New Roman" pitchFamily="18" charset="0"/>
                <a:cs typeface="Times New Roman" pitchFamily="18" charset="0"/>
              </a:rPr>
              <a:t> Device </a:t>
            </a:r>
            <a:r>
              <a:rPr lang="en-US" dirty="0">
                <a:solidFill>
                  <a:srgbClr val="000000"/>
                </a:solidFill>
                <a:latin typeface="Times New Roman" pitchFamily="18" charset="0"/>
                <a:cs typeface="Times New Roman" pitchFamily="18" charset="0"/>
              </a:rPr>
              <a:t>Management</a:t>
            </a:r>
          </a:p>
          <a:p>
            <a:pPr>
              <a:buFont typeface="Arial"/>
              <a:buChar char="•"/>
            </a:pPr>
            <a:r>
              <a:rPr lang="en-US" dirty="0" smtClean="0">
                <a:solidFill>
                  <a:srgbClr val="000000"/>
                </a:solidFill>
                <a:latin typeface="Times New Roman" pitchFamily="18" charset="0"/>
                <a:cs typeface="Times New Roman" pitchFamily="18" charset="0"/>
              </a:rPr>
              <a:t> File </a:t>
            </a:r>
            <a:r>
              <a:rPr lang="en-US" dirty="0">
                <a:solidFill>
                  <a:srgbClr val="000000"/>
                </a:solidFill>
                <a:latin typeface="Times New Roman" pitchFamily="18" charset="0"/>
                <a:cs typeface="Times New Roman" pitchFamily="18" charset="0"/>
              </a:rPr>
              <a:t>Management</a:t>
            </a:r>
          </a:p>
          <a:p>
            <a:pPr>
              <a:buFont typeface="Arial"/>
              <a:buChar char="•"/>
            </a:pPr>
            <a:r>
              <a:rPr lang="en-US" dirty="0" smtClean="0">
                <a:solidFill>
                  <a:srgbClr val="000000"/>
                </a:solidFill>
                <a:latin typeface="Times New Roman" pitchFamily="18" charset="0"/>
                <a:cs typeface="Times New Roman" pitchFamily="18" charset="0"/>
              </a:rPr>
              <a:t> Network </a:t>
            </a:r>
            <a:r>
              <a:rPr lang="en-US" dirty="0">
                <a:solidFill>
                  <a:srgbClr val="000000"/>
                </a:solidFill>
                <a:latin typeface="Times New Roman" pitchFamily="18" charset="0"/>
                <a:cs typeface="Times New Roman" pitchFamily="18" charset="0"/>
              </a:rPr>
              <a:t>Management</a:t>
            </a:r>
          </a:p>
          <a:p>
            <a:pPr>
              <a:buFont typeface="Arial"/>
              <a:buChar char="•"/>
            </a:pPr>
            <a:r>
              <a:rPr lang="en-US" dirty="0" smtClean="0">
                <a:solidFill>
                  <a:srgbClr val="000000"/>
                </a:solidFill>
                <a:latin typeface="Times New Roman" pitchFamily="18" charset="0"/>
                <a:cs typeface="Times New Roman" pitchFamily="18" charset="0"/>
              </a:rPr>
              <a:t> Security</a:t>
            </a:r>
            <a:endParaRPr lang="en-US" dirty="0">
              <a:solidFill>
                <a:srgbClr val="000000"/>
              </a:solidFill>
              <a:latin typeface="Times New Roman" pitchFamily="18" charset="0"/>
              <a:cs typeface="Times New Roman" pitchFamily="18" charset="0"/>
            </a:endParaRPr>
          </a:p>
          <a:p>
            <a:pPr>
              <a:buFont typeface="Arial"/>
              <a:buChar char="•"/>
            </a:pPr>
            <a:r>
              <a:rPr lang="en-US" dirty="0" smtClean="0">
                <a:solidFill>
                  <a:srgbClr val="000000"/>
                </a:solidFill>
                <a:latin typeface="Times New Roman" pitchFamily="18" charset="0"/>
                <a:cs typeface="Times New Roman" pitchFamily="18" charset="0"/>
              </a:rPr>
              <a:t> Control </a:t>
            </a:r>
            <a:r>
              <a:rPr lang="en-US" dirty="0">
                <a:solidFill>
                  <a:srgbClr val="000000"/>
                </a:solidFill>
                <a:latin typeface="Times New Roman" pitchFamily="18" charset="0"/>
                <a:cs typeface="Times New Roman" pitchFamily="18" charset="0"/>
              </a:rPr>
              <a:t>over system performance</a:t>
            </a:r>
          </a:p>
          <a:p>
            <a:pPr>
              <a:buFont typeface="Arial"/>
              <a:buChar char="•"/>
            </a:pPr>
            <a:r>
              <a:rPr lang="en-US" dirty="0" smtClean="0">
                <a:solidFill>
                  <a:srgbClr val="000000"/>
                </a:solidFill>
                <a:latin typeface="Times New Roman" pitchFamily="18" charset="0"/>
                <a:cs typeface="Times New Roman" pitchFamily="18" charset="0"/>
              </a:rPr>
              <a:t> Job </a:t>
            </a:r>
            <a:r>
              <a:rPr lang="en-US" dirty="0">
                <a:solidFill>
                  <a:srgbClr val="000000"/>
                </a:solidFill>
                <a:latin typeface="Times New Roman" pitchFamily="18" charset="0"/>
                <a:cs typeface="Times New Roman" pitchFamily="18" charset="0"/>
              </a:rPr>
              <a:t>accounting</a:t>
            </a:r>
          </a:p>
          <a:p>
            <a:pPr>
              <a:buFont typeface="Arial"/>
              <a:buChar char="•"/>
            </a:pPr>
            <a:r>
              <a:rPr lang="en-US" dirty="0" smtClean="0">
                <a:solidFill>
                  <a:srgbClr val="000000"/>
                </a:solidFill>
                <a:latin typeface="Times New Roman" pitchFamily="18" charset="0"/>
                <a:cs typeface="Times New Roman" pitchFamily="18" charset="0"/>
              </a:rPr>
              <a:t> Error </a:t>
            </a:r>
            <a:r>
              <a:rPr lang="en-US" dirty="0">
                <a:solidFill>
                  <a:srgbClr val="000000"/>
                </a:solidFill>
                <a:latin typeface="Times New Roman" pitchFamily="18" charset="0"/>
                <a:cs typeface="Times New Roman" pitchFamily="18" charset="0"/>
              </a:rPr>
              <a:t>detecting aids</a:t>
            </a:r>
          </a:p>
          <a:p>
            <a:pPr>
              <a:buFont typeface="Arial"/>
              <a:buChar char="•"/>
            </a:pPr>
            <a:r>
              <a:rPr lang="en-US" dirty="0" smtClean="0">
                <a:solidFill>
                  <a:srgbClr val="000000"/>
                </a:solidFill>
                <a:latin typeface="Times New Roman" pitchFamily="18" charset="0"/>
                <a:cs typeface="Times New Roman" pitchFamily="18" charset="0"/>
              </a:rPr>
              <a:t> Coordination </a:t>
            </a:r>
            <a:r>
              <a:rPr lang="en-US" dirty="0">
                <a:solidFill>
                  <a:srgbClr val="000000"/>
                </a:solidFill>
                <a:latin typeface="Times New Roman" pitchFamily="18" charset="0"/>
                <a:cs typeface="Times New Roman" pitchFamily="18" charset="0"/>
              </a:rPr>
              <a:t>between other software and users</a:t>
            </a:r>
            <a:endParaRPr lang="en-US" b="0" i="0" dirty="0">
              <a:solidFill>
                <a:srgbClr val="00000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3177397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680" y="1200800"/>
            <a:ext cx="8744765" cy="3416320"/>
          </a:xfrm>
          <a:prstGeom prst="rect">
            <a:avLst/>
          </a:prstGeom>
        </p:spPr>
        <p:txBody>
          <a:bodyPr wrap="square">
            <a:spAutoFit/>
          </a:bodyPr>
          <a:lstStyle/>
          <a:p>
            <a:endParaRPr lang="en-IN" b="1" dirty="0">
              <a:latin typeface="Times New Roman" pitchFamily="18" charset="0"/>
              <a:cs typeface="Times New Roman" pitchFamily="18" charset="0"/>
            </a:endParaRPr>
          </a:p>
          <a:p>
            <a:r>
              <a:rPr lang="en-IN" b="1" dirty="0" smtClean="0">
                <a:latin typeface="Times New Roman" pitchFamily="18" charset="0"/>
                <a:cs typeface="Times New Roman" pitchFamily="18" charset="0"/>
              </a:rPr>
              <a:t>1.2.1: </a:t>
            </a:r>
            <a:r>
              <a:rPr lang="en-IN" b="1" dirty="0">
                <a:latin typeface="Times New Roman" pitchFamily="18" charset="0"/>
                <a:cs typeface="Times New Roman" pitchFamily="18" charset="0"/>
              </a:rPr>
              <a:t>Computer-System </a:t>
            </a:r>
            <a:r>
              <a:rPr lang="en-IN" b="1" dirty="0" smtClean="0">
                <a:latin typeface="Times New Roman" pitchFamily="18" charset="0"/>
                <a:cs typeface="Times New Roman" pitchFamily="18" charset="0"/>
              </a:rPr>
              <a:t>Operation:</a:t>
            </a:r>
          </a:p>
          <a:p>
            <a:endParaRPr lang="en-IN" b="1" dirty="0" smtClean="0">
              <a:latin typeface="Times New Roman" pitchFamily="18" charset="0"/>
              <a:cs typeface="Times New Roman" pitchFamily="18" charset="0"/>
            </a:endParaRPr>
          </a:p>
          <a:p>
            <a:pPr marL="285750" indent="-285750" algn="just">
              <a:buFont typeface="Arial" pitchFamily="34" charset="0"/>
              <a:buChar char="•"/>
            </a:pPr>
            <a:r>
              <a:rPr lang="en-US" dirty="0">
                <a:latin typeface="Times New Roman" pitchFamily="18" charset="0"/>
                <a:cs typeface="Times New Roman" pitchFamily="18" charset="0"/>
              </a:rPr>
              <a:t>A modern general-purpose computer system consists of one or more </a:t>
            </a:r>
            <a:r>
              <a:rPr lang="en-US" dirty="0" smtClean="0">
                <a:latin typeface="Times New Roman" pitchFamily="18" charset="0"/>
                <a:cs typeface="Times New Roman" pitchFamily="18" charset="0"/>
              </a:rPr>
              <a:t>CPUs and </a:t>
            </a:r>
            <a:r>
              <a:rPr lang="en-US" dirty="0">
                <a:latin typeface="Times New Roman" pitchFamily="18" charset="0"/>
                <a:cs typeface="Times New Roman" pitchFamily="18" charset="0"/>
              </a:rPr>
              <a:t>a number of device controllers connected through a common bus </a:t>
            </a:r>
            <a:r>
              <a:rPr lang="en-US" dirty="0" smtClean="0">
                <a:latin typeface="Times New Roman" pitchFamily="18" charset="0"/>
                <a:cs typeface="Times New Roman" pitchFamily="18" charset="0"/>
              </a:rPr>
              <a:t>that provides </a:t>
            </a:r>
            <a:r>
              <a:rPr lang="en-US" dirty="0">
                <a:latin typeface="Times New Roman" pitchFamily="18" charset="0"/>
                <a:cs typeface="Times New Roman" pitchFamily="18" charset="0"/>
              </a:rPr>
              <a:t>access to shared memory.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CPU and the device controllers can execute </a:t>
            </a:r>
            <a:r>
              <a:rPr lang="en-US" dirty="0" smtClean="0">
                <a:latin typeface="Times New Roman" pitchFamily="18" charset="0"/>
                <a:cs typeface="Times New Roman" pitchFamily="18" charset="0"/>
              </a:rPr>
              <a:t>concurrently, competing </a:t>
            </a:r>
            <a:r>
              <a:rPr lang="en-US" dirty="0">
                <a:latin typeface="Times New Roman" pitchFamily="18" charset="0"/>
                <a:cs typeface="Times New Roman" pitchFamily="18" charset="0"/>
              </a:rPr>
              <a:t>for memory cycles. To ensure orderly access to the shared </a:t>
            </a:r>
            <a:r>
              <a:rPr lang="en-US" dirty="0" smtClean="0">
                <a:latin typeface="Times New Roman" pitchFamily="18" charset="0"/>
                <a:cs typeface="Times New Roman" pitchFamily="18" charset="0"/>
              </a:rPr>
              <a:t>memory, a </a:t>
            </a:r>
            <a:r>
              <a:rPr lang="en-US" dirty="0">
                <a:latin typeface="Times New Roman" pitchFamily="18" charset="0"/>
                <a:cs typeface="Times New Roman" pitchFamily="18" charset="0"/>
              </a:rPr>
              <a:t>memory controller is provided whose function is to synchronize access to </a:t>
            </a:r>
            <a:r>
              <a:rPr lang="en-US" dirty="0" smtClean="0">
                <a:latin typeface="Times New Roman" pitchFamily="18" charset="0"/>
                <a:cs typeface="Times New Roman" pitchFamily="18" charset="0"/>
              </a:rPr>
              <a:t>the memory</a:t>
            </a:r>
            <a:r>
              <a:rPr lang="en-US" dirty="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
        <p:nvSpPr>
          <p:cNvPr id="3" name="Rectangle 2"/>
          <p:cNvSpPr/>
          <p:nvPr/>
        </p:nvSpPr>
        <p:spPr>
          <a:xfrm>
            <a:off x="363211" y="452124"/>
            <a:ext cx="3700693" cy="369332"/>
          </a:xfrm>
          <a:prstGeom prst="rect">
            <a:avLst/>
          </a:prstGeom>
        </p:spPr>
        <p:txBody>
          <a:bodyPr wrap="none">
            <a:spAutoFit/>
          </a:bodyPr>
          <a:lstStyle/>
          <a:p>
            <a:pPr lvl="0"/>
            <a:r>
              <a:rPr lang="en-IN" b="1" dirty="0">
                <a:solidFill>
                  <a:prstClr val="black"/>
                </a:solidFill>
                <a:latin typeface="Times New Roman" pitchFamily="18" charset="0"/>
                <a:cs typeface="Times New Roman" pitchFamily="18" charset="0"/>
              </a:rPr>
              <a:t>1.2. Computer system </a:t>
            </a:r>
            <a:r>
              <a:rPr lang="en-IN" b="1" dirty="0" smtClean="0">
                <a:solidFill>
                  <a:prstClr val="black"/>
                </a:solidFill>
                <a:latin typeface="Times New Roman" pitchFamily="18" charset="0"/>
                <a:cs typeface="Times New Roman" pitchFamily="18" charset="0"/>
              </a:rPr>
              <a:t>organization</a:t>
            </a:r>
            <a:endParaRPr lang="en-IN"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3448222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280" y="1808225"/>
            <a:ext cx="6396037" cy="240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5931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59" y="1350110"/>
            <a:ext cx="8704185" cy="2862322"/>
          </a:xfrm>
          <a:prstGeom prst="rect">
            <a:avLst/>
          </a:prstGeom>
        </p:spPr>
        <p:txBody>
          <a:bodyPr wrap="square">
            <a:spAutoFit/>
          </a:bodyPr>
          <a:lstStyle/>
          <a:p>
            <a:pPr marL="285750" indent="-285750">
              <a:buFont typeface="Arial" pitchFamily="34" charset="0"/>
              <a:buChar char="•"/>
            </a:pPr>
            <a:r>
              <a:rPr lang="en-US" dirty="0">
                <a:latin typeface="Times New Roman" pitchFamily="18" charset="0"/>
                <a:cs typeface="Times New Roman" pitchFamily="18" charset="0"/>
              </a:rPr>
              <a:t>This initial program, or bootstrap program, tends to be simple. </a:t>
            </a:r>
            <a:endParaRPr lang="en-US" dirty="0" smtClean="0">
              <a:latin typeface="Times New Roman" pitchFamily="18" charset="0"/>
              <a:cs typeface="Times New Roman" pitchFamily="18" charset="0"/>
            </a:endParaRPr>
          </a:p>
          <a:p>
            <a:pPr marL="285750" indent="-285750">
              <a:buFont typeface="Arial" pitchFamily="34" charset="0"/>
              <a:buChar char="•"/>
            </a:pPr>
            <a:endParaRPr lang="en-US" dirty="0">
              <a:latin typeface="Times New Roman" pitchFamily="18" charset="0"/>
              <a:cs typeface="Times New Roman" pitchFamily="18" charset="0"/>
            </a:endParaRPr>
          </a:p>
          <a:p>
            <a:pPr marL="285750" indent="-285750">
              <a:buFont typeface="Arial" pitchFamily="34" charset="0"/>
              <a:buChar char="•"/>
            </a:pPr>
            <a:r>
              <a:rPr lang="en-US" dirty="0" smtClean="0">
                <a:latin typeface="Times New Roman" pitchFamily="18" charset="0"/>
                <a:cs typeface="Times New Roman" pitchFamily="18" charset="0"/>
              </a:rPr>
              <a:t>Typically</a:t>
            </a:r>
            <a:r>
              <a:rPr lang="en-US" dirty="0">
                <a:latin typeface="Times New Roman" pitchFamily="18" charset="0"/>
                <a:cs typeface="Times New Roman" pitchFamily="18" charset="0"/>
              </a:rPr>
              <a:t>, it is stored in read-only memory (ROM) or electrically erasable programmable read-only memory (EEPROM), known by the general term firmware, within </a:t>
            </a:r>
            <a:r>
              <a:rPr lang="en-US" dirty="0" smtClean="0">
                <a:latin typeface="Times New Roman" pitchFamily="18" charset="0"/>
                <a:cs typeface="Times New Roman" pitchFamily="18" charset="0"/>
              </a:rPr>
              <a:t>the computer </a:t>
            </a:r>
            <a:r>
              <a:rPr lang="en-US" dirty="0">
                <a:latin typeface="Times New Roman" pitchFamily="18" charset="0"/>
                <a:cs typeface="Times New Roman" pitchFamily="18" charset="0"/>
              </a:rPr>
              <a:t>hardware</a:t>
            </a:r>
            <a:r>
              <a:rPr lang="en-US" dirty="0" smtClean="0">
                <a:latin typeface="Times New Roman" pitchFamily="18" charset="0"/>
                <a:cs typeface="Times New Roman" pitchFamily="18" charset="0"/>
              </a:rPr>
              <a:t>.</a:t>
            </a:r>
          </a:p>
          <a:p>
            <a:pPr marL="285750" indent="-285750">
              <a:buFont typeface="Arial" pitchFamily="34" charset="0"/>
              <a:buChar char="•"/>
            </a:pPr>
            <a:r>
              <a:rPr lang="en-US" dirty="0">
                <a:latin typeface="Times New Roman" pitchFamily="18" charset="0"/>
                <a:cs typeface="Times New Roman" pitchFamily="18" charset="0"/>
              </a:rPr>
              <a:t>The bootstrap program must know how </a:t>
            </a:r>
            <a:r>
              <a:rPr lang="en-US" dirty="0" smtClean="0">
                <a:latin typeface="Times New Roman" pitchFamily="18" charset="0"/>
                <a:cs typeface="Times New Roman" pitchFamily="18" charset="0"/>
              </a:rPr>
              <a:t>to load </a:t>
            </a:r>
            <a:r>
              <a:rPr lang="en-US" dirty="0">
                <a:latin typeface="Times New Roman" pitchFamily="18" charset="0"/>
                <a:cs typeface="Times New Roman" pitchFamily="18" charset="0"/>
              </a:rPr>
              <a:t>the operating system and to start executing that system. </a:t>
            </a:r>
            <a:endParaRPr lang="en-US" dirty="0" smtClean="0">
              <a:latin typeface="Times New Roman" pitchFamily="18" charset="0"/>
              <a:cs typeface="Times New Roman" pitchFamily="18" charset="0"/>
            </a:endParaRPr>
          </a:p>
          <a:p>
            <a:pPr marL="285750" indent="-285750">
              <a:buFont typeface="Arial" pitchFamily="34" charset="0"/>
              <a:buChar char="•"/>
            </a:pPr>
            <a:endParaRPr lang="en-US" dirty="0">
              <a:latin typeface="Times New Roman" pitchFamily="18" charset="0"/>
              <a:cs typeface="Times New Roman" pitchFamily="18" charset="0"/>
            </a:endParaRPr>
          </a:p>
          <a:p>
            <a:pPr marL="285750" indent="-285750">
              <a:buFont typeface="Arial" pitchFamily="34" charset="0"/>
              <a:buChar char="•"/>
            </a:pPr>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accomplish </a:t>
            </a:r>
            <a:r>
              <a:rPr lang="en-US" dirty="0" smtClean="0">
                <a:latin typeface="Times New Roman" pitchFamily="18" charset="0"/>
                <a:cs typeface="Times New Roman" pitchFamily="18" charset="0"/>
              </a:rPr>
              <a:t>this goal</a:t>
            </a:r>
            <a:r>
              <a:rPr lang="en-US" dirty="0">
                <a:latin typeface="Times New Roman" pitchFamily="18" charset="0"/>
                <a:cs typeface="Times New Roman" pitchFamily="18" charset="0"/>
              </a:rPr>
              <a:t>, the bootstrap program must locate and load into memory the </a:t>
            </a:r>
            <a:r>
              <a:rPr lang="en-US" dirty="0" smtClean="0">
                <a:latin typeface="Times New Roman" pitchFamily="18" charset="0"/>
                <a:cs typeface="Times New Roman" pitchFamily="18" charset="0"/>
              </a:rPr>
              <a:t>operating system </a:t>
            </a:r>
            <a:r>
              <a:rPr lang="en-US" dirty="0">
                <a:latin typeface="Times New Roman" pitchFamily="18" charset="0"/>
                <a:cs typeface="Times New Roman" pitchFamily="18" charset="0"/>
              </a:rPr>
              <a:t>kernel.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590202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8965" y="1197405"/>
            <a:ext cx="8398775" cy="3970318"/>
          </a:xfrm>
          <a:prstGeom prst="rect">
            <a:avLst/>
          </a:prstGeom>
        </p:spPr>
        <p:txBody>
          <a:bodyPr wrap="square">
            <a:spAutoFit/>
          </a:bodyPr>
          <a:lstStyle/>
          <a:p>
            <a:pPr marL="285750" indent="-285750" algn="just">
              <a:buFont typeface="Arial" pitchFamily="34" charset="0"/>
              <a:buChar char="•"/>
            </a:pPr>
            <a:r>
              <a:rPr lang="en-US" dirty="0">
                <a:latin typeface="Times New Roman" pitchFamily="18" charset="0"/>
                <a:cs typeface="Times New Roman" pitchFamily="18" charset="0"/>
              </a:rPr>
              <a:t>The occurrence of an event is usually signaled by an interrupt from either the hardware or the software.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Hardware </a:t>
            </a:r>
            <a:r>
              <a:rPr lang="en-US" dirty="0">
                <a:latin typeface="Times New Roman" pitchFamily="18" charset="0"/>
                <a:cs typeface="Times New Roman" pitchFamily="18" charset="0"/>
              </a:rPr>
              <a:t>may trigger an interrupt at any time by sending a signal to the CPU, usually by way of the system bus.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Software </a:t>
            </a:r>
            <a:r>
              <a:rPr lang="en-US" dirty="0">
                <a:latin typeface="Times New Roman" pitchFamily="18" charset="0"/>
                <a:cs typeface="Times New Roman" pitchFamily="18" charset="0"/>
              </a:rPr>
              <a:t>may trigger an interrupt by executing a special operation called a system call (also called a monitor call</a:t>
            </a:r>
            <a:r>
              <a:rPr lang="en-US" dirty="0" smtClean="0">
                <a:latin typeface="Times New Roman" pitchFamily="18" charset="0"/>
                <a:cs typeface="Times New Roman" pitchFamily="18" charset="0"/>
              </a:rPr>
              <a:t>).</a:t>
            </a:r>
          </a:p>
          <a:p>
            <a:pPr algn="just"/>
            <a:endParaRPr lang="en-US" dirty="0" smtClean="0">
              <a:latin typeface="Times New Roman" pitchFamily="18" charset="0"/>
              <a:cs typeface="Times New Roman" pitchFamily="18" charset="0"/>
            </a:endParaRPr>
          </a:p>
          <a:p>
            <a:pPr marL="285750" indent="-285750" algn="just">
              <a:buFont typeface="Arial" pitchFamily="34" charset="0"/>
              <a:buChar char="•"/>
            </a:pPr>
            <a:r>
              <a:rPr lang="en-US" dirty="0">
                <a:latin typeface="Times New Roman" pitchFamily="18" charset="0"/>
                <a:cs typeface="Times New Roman" pitchFamily="18" charset="0"/>
              </a:rPr>
              <a:t>When the CPU is interrupted, it stops what it is doing and immediately transfers execution to a fixed location. </a:t>
            </a: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marL="285750" indent="-285750" algn="just">
              <a:buFont typeface="Arial" pitchFamily="34" charset="0"/>
              <a:buChar char="•"/>
            </a:pPr>
            <a:r>
              <a:rPr lang="en-US" dirty="0">
                <a:latin typeface="Times New Roman" pitchFamily="18" charset="0"/>
                <a:cs typeface="Times New Roman" pitchFamily="18" charset="0"/>
              </a:rPr>
              <a:t>The fixed location usually contains the starting address where the service routine for the interrupt is located. </a:t>
            </a:r>
          </a:p>
        </p:txBody>
      </p:sp>
    </p:spTree>
    <p:extLst>
      <p:ext uri="{BB962C8B-B14F-4D97-AF65-F5344CB8AC3E}">
        <p14:creationId xmlns:p14="http://schemas.microsoft.com/office/powerpoint/2010/main" val="849603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011" y="1044700"/>
            <a:ext cx="8246070" cy="1477328"/>
          </a:xfrm>
          <a:prstGeom prst="rect">
            <a:avLst/>
          </a:prstGeom>
        </p:spPr>
        <p:txBody>
          <a:bodyPr wrap="square">
            <a:spAutoFit/>
          </a:bodyPr>
          <a:lstStyle/>
          <a:p>
            <a:pPr algn="just"/>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interrupt service routine executes; on completion, the CPU resumes the interrupted </a:t>
            </a:r>
            <a:r>
              <a:rPr lang="en-US" dirty="0" smtClean="0">
                <a:latin typeface="Times New Roman" pitchFamily="18" charset="0"/>
                <a:cs typeface="Times New Roman" pitchFamily="18" charset="0"/>
              </a:rPr>
              <a:t>computation.</a:t>
            </a: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endParaRPr lang="en-IN"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195" y="1960930"/>
            <a:ext cx="5819775" cy="2745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20004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60" y="1350110"/>
            <a:ext cx="8551480" cy="2862322"/>
          </a:xfrm>
          <a:prstGeom prst="rect">
            <a:avLst/>
          </a:prstGeom>
        </p:spPr>
        <p:txBody>
          <a:bodyPr wrap="square">
            <a:spAutoFit/>
          </a:bodyPr>
          <a:lstStyle/>
          <a:p>
            <a:pPr marL="285750" indent="-285750" algn="just">
              <a:buFont typeface="Arial" pitchFamily="34" charset="0"/>
              <a:buChar char="•"/>
            </a:pPr>
            <a:r>
              <a:rPr lang="en-US" dirty="0">
                <a:latin typeface="Times New Roman" pitchFamily="18" charset="0"/>
                <a:cs typeface="Times New Roman" pitchFamily="18" charset="0"/>
              </a:rPr>
              <a:t>The straightforward method for handling this transfer would be to invoke </a:t>
            </a:r>
            <a:r>
              <a:rPr lang="en-US" dirty="0" smtClean="0">
                <a:latin typeface="Times New Roman" pitchFamily="18" charset="0"/>
                <a:cs typeface="Times New Roman" pitchFamily="18" charset="0"/>
              </a:rPr>
              <a:t>a generic </a:t>
            </a:r>
            <a:r>
              <a:rPr lang="en-US" dirty="0">
                <a:latin typeface="Times New Roman" pitchFamily="18" charset="0"/>
                <a:cs typeface="Times New Roman" pitchFamily="18" charset="0"/>
              </a:rPr>
              <a:t>routine to examine the interrupt information; the routine, in </a:t>
            </a:r>
            <a:r>
              <a:rPr lang="en-US" dirty="0" smtClean="0">
                <a:latin typeface="Times New Roman" pitchFamily="18" charset="0"/>
                <a:cs typeface="Times New Roman" pitchFamily="18" charset="0"/>
              </a:rPr>
              <a:t>turn, would </a:t>
            </a:r>
            <a:r>
              <a:rPr lang="en-US" dirty="0">
                <a:latin typeface="Times New Roman" pitchFamily="18" charset="0"/>
                <a:cs typeface="Times New Roman" pitchFamily="18" charset="0"/>
              </a:rPr>
              <a:t>call the interrupt-specific handler. However, interrupts must be </a:t>
            </a:r>
            <a:r>
              <a:rPr lang="en-US" dirty="0" smtClean="0">
                <a:latin typeface="Times New Roman" pitchFamily="18" charset="0"/>
                <a:cs typeface="Times New Roman" pitchFamily="18" charset="0"/>
              </a:rPr>
              <a:t>handled quickly.</a:t>
            </a: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a:latin typeface="Times New Roman" pitchFamily="18" charset="0"/>
                <a:cs typeface="Times New Roman" pitchFamily="18" charset="0"/>
              </a:rPr>
              <a:t>The interrupt routine is called indirectly through the table, with no intermediate routine needed. Generally, the table of pointers is stored in low memory (the first 100 or so locations).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These </a:t>
            </a:r>
            <a:r>
              <a:rPr lang="en-US" dirty="0">
                <a:latin typeface="Times New Roman" pitchFamily="18" charset="0"/>
                <a:cs typeface="Times New Roman" pitchFamily="18" charset="0"/>
              </a:rPr>
              <a:t>locations hold the addresses of the interrupt service routines for the various devices.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471336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900" y="128471"/>
            <a:ext cx="2748690" cy="610820"/>
          </a:xfrm>
        </p:spPr>
        <p:txBody>
          <a:bodyPr>
            <a:normAutofit/>
          </a:bodyPr>
          <a:lstStyle/>
          <a:p>
            <a:r>
              <a:rPr lang="en-US" sz="3200" dirty="0" smtClean="0">
                <a:latin typeface="Times New Roman" pitchFamily="18" charset="0"/>
                <a:cs typeface="Times New Roman" pitchFamily="18" charset="0"/>
              </a:rPr>
              <a:t>CHAPTER -1</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601670" y="1350109"/>
            <a:ext cx="8246070" cy="3206805"/>
          </a:xfrm>
        </p:spPr>
        <p:txBody>
          <a:bodyPr>
            <a:normAutofit fontScale="92500"/>
          </a:bodyPr>
          <a:lstStyle/>
          <a:p>
            <a:pPr marL="0" indent="0">
              <a:buNone/>
            </a:pPr>
            <a:r>
              <a:rPr lang="en-US" sz="2400" b="1" dirty="0">
                <a:latin typeface="Times New Roman" pitchFamily="18" charset="0"/>
                <a:cs typeface="Times New Roman" pitchFamily="18" charset="0"/>
              </a:rPr>
              <a:t>UNIT 1 Operating system Structures: </a:t>
            </a:r>
            <a:r>
              <a:rPr lang="en-US" sz="2400" b="1" dirty="0" smtClean="0">
                <a:latin typeface="Times New Roman" pitchFamily="18" charset="0"/>
                <a:cs typeface="Times New Roman" pitchFamily="18" charset="0"/>
              </a:rPr>
              <a:t>                                8 </a:t>
            </a:r>
            <a:r>
              <a:rPr lang="en-US" sz="2400" b="1" dirty="0">
                <a:latin typeface="Times New Roman" pitchFamily="18" charset="0"/>
                <a:cs typeface="Times New Roman" pitchFamily="18" charset="0"/>
              </a:rPr>
              <a:t>hours </a:t>
            </a:r>
            <a:endParaRPr lang="en-US" sz="2400" b="1" dirty="0" smtClean="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Introduction</a:t>
            </a:r>
            <a:r>
              <a:rPr lang="en-US" sz="2400" dirty="0">
                <a:latin typeface="Times New Roman" pitchFamily="18" charset="0"/>
                <a:cs typeface="Times New Roman" pitchFamily="18" charset="0"/>
              </a:rPr>
              <a:t>: What operating systems do, computer system organization, </a:t>
            </a:r>
            <a:r>
              <a:rPr lang="en-US" sz="2400" dirty="0" smtClean="0">
                <a:latin typeface="Times New Roman" pitchFamily="18" charset="0"/>
                <a:cs typeface="Times New Roman" pitchFamily="18" charset="0"/>
              </a:rPr>
              <a:t>computer system </a:t>
            </a:r>
            <a:r>
              <a:rPr lang="en-US" sz="2400" dirty="0">
                <a:latin typeface="Times New Roman" pitchFamily="18" charset="0"/>
                <a:cs typeface="Times New Roman" pitchFamily="18" charset="0"/>
              </a:rPr>
              <a:t>architecture, operating system structure, resource management, Protection and security, kernel data  structures. </a:t>
            </a:r>
            <a:endParaRPr lang="en-US" sz="2400" dirty="0" smtClean="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Operating </a:t>
            </a:r>
            <a:r>
              <a:rPr lang="en-US" sz="2400" dirty="0">
                <a:latin typeface="Times New Roman" pitchFamily="18" charset="0"/>
                <a:cs typeface="Times New Roman" pitchFamily="18" charset="0"/>
              </a:rPr>
              <a:t>system Structures: operating system services, system calls, loaders and </a:t>
            </a:r>
            <a:r>
              <a:rPr lang="en-US" sz="2400" dirty="0" smtClean="0">
                <a:latin typeface="Times New Roman" pitchFamily="18" charset="0"/>
                <a:cs typeface="Times New Roman" pitchFamily="18" charset="0"/>
              </a:rPr>
              <a:t>linkers, operating </a:t>
            </a:r>
            <a:r>
              <a:rPr lang="en-US" sz="2400" dirty="0">
                <a:latin typeface="Times New Roman" pitchFamily="18" charset="0"/>
                <a:cs typeface="Times New Roman" pitchFamily="18" charset="0"/>
              </a:rPr>
              <a:t>system structure, building and booting an operating system.</a:t>
            </a:r>
          </a:p>
          <a:p>
            <a:pPr marL="0" indent="0" algn="just">
              <a:buNone/>
            </a:pPr>
            <a:endParaRPr lang="en-US" sz="2400" dirty="0" smtClean="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59" y="1197405"/>
            <a:ext cx="8704185" cy="3970318"/>
          </a:xfrm>
          <a:prstGeom prst="rect">
            <a:avLst/>
          </a:prstGeom>
        </p:spPr>
        <p:txBody>
          <a:bodyPr wrap="square">
            <a:spAutoFit/>
          </a:bodyPr>
          <a:lstStyle/>
          <a:p>
            <a:pPr marL="285750" indent="-285750" algn="just">
              <a:buFont typeface="Arial" pitchFamily="34" charset="0"/>
              <a:buChar char="•"/>
            </a:pPr>
            <a:r>
              <a:rPr lang="en-US" dirty="0"/>
              <a:t> </a:t>
            </a:r>
            <a:r>
              <a:rPr lang="en-US" dirty="0">
                <a:latin typeface="Times New Roman" pitchFamily="18" charset="0"/>
                <a:cs typeface="Times New Roman" pitchFamily="18" charset="0"/>
              </a:rPr>
              <a:t>If the </a:t>
            </a:r>
            <a:r>
              <a:rPr lang="en-US" dirty="0" smtClean="0">
                <a:latin typeface="Times New Roman" pitchFamily="18" charset="0"/>
                <a:cs typeface="Times New Roman" pitchFamily="18" charset="0"/>
              </a:rPr>
              <a:t>interrupt routine </a:t>
            </a:r>
            <a:r>
              <a:rPr lang="en-US" dirty="0">
                <a:latin typeface="Times New Roman" pitchFamily="18" charset="0"/>
                <a:cs typeface="Times New Roman" pitchFamily="18" charset="0"/>
              </a:rPr>
              <a:t>needs to modify the processor state—for instance, by </a:t>
            </a:r>
            <a:r>
              <a:rPr lang="en-US" dirty="0" smtClean="0">
                <a:latin typeface="Times New Roman" pitchFamily="18" charset="0"/>
                <a:cs typeface="Times New Roman" pitchFamily="18" charset="0"/>
              </a:rPr>
              <a:t>modifying register </a:t>
            </a:r>
            <a:r>
              <a:rPr lang="en-US" dirty="0">
                <a:latin typeface="Times New Roman" pitchFamily="18" charset="0"/>
                <a:cs typeface="Times New Roman" pitchFamily="18" charset="0"/>
              </a:rPr>
              <a:t>values—it must explicitly save the current state and then restore </a:t>
            </a:r>
            <a:r>
              <a:rPr lang="en-US" dirty="0" smtClean="0">
                <a:latin typeface="Times New Roman" pitchFamily="18" charset="0"/>
                <a:cs typeface="Times New Roman" pitchFamily="18" charset="0"/>
              </a:rPr>
              <a:t>that state </a:t>
            </a:r>
            <a:r>
              <a:rPr lang="en-US" dirty="0">
                <a:latin typeface="Times New Roman" pitchFamily="18" charset="0"/>
                <a:cs typeface="Times New Roman" pitchFamily="18" charset="0"/>
              </a:rPr>
              <a:t>before returning.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After </a:t>
            </a:r>
            <a:r>
              <a:rPr lang="en-US" dirty="0">
                <a:latin typeface="Times New Roman" pitchFamily="18" charset="0"/>
                <a:cs typeface="Times New Roman" pitchFamily="18" charset="0"/>
              </a:rPr>
              <a:t>the interrupt is serviced, the saved return </a:t>
            </a:r>
            <a:r>
              <a:rPr lang="en-US" dirty="0" smtClean="0">
                <a:latin typeface="Times New Roman" pitchFamily="18" charset="0"/>
                <a:cs typeface="Times New Roman" pitchFamily="18" charset="0"/>
              </a:rPr>
              <a:t>address is </a:t>
            </a:r>
            <a:r>
              <a:rPr lang="en-US" dirty="0">
                <a:latin typeface="Times New Roman" pitchFamily="18" charset="0"/>
                <a:cs typeface="Times New Roman" pitchFamily="18" charset="0"/>
              </a:rPr>
              <a:t>loaded into the </a:t>
            </a:r>
            <a:r>
              <a:rPr lang="en-US" dirty="0" smtClean="0">
                <a:latin typeface="Times New Roman" pitchFamily="18" charset="0"/>
                <a:cs typeface="Times New Roman" pitchFamily="18" charset="0"/>
              </a:rPr>
              <a:t>program counter</a:t>
            </a:r>
            <a:r>
              <a:rPr lang="en-US" dirty="0">
                <a:latin typeface="Times New Roman" pitchFamily="18" charset="0"/>
                <a:cs typeface="Times New Roman" pitchFamily="18" charset="0"/>
              </a:rPr>
              <a:t>, and the interrupted computation </a:t>
            </a:r>
            <a:r>
              <a:rPr lang="en-US" dirty="0" smtClean="0">
                <a:latin typeface="Times New Roman" pitchFamily="18" charset="0"/>
                <a:cs typeface="Times New Roman" pitchFamily="18" charset="0"/>
              </a:rPr>
              <a:t>resumes as </a:t>
            </a:r>
            <a:r>
              <a:rPr lang="en-US" dirty="0">
                <a:latin typeface="Times New Roman" pitchFamily="18" charset="0"/>
                <a:cs typeface="Times New Roman" pitchFamily="18" charset="0"/>
              </a:rPr>
              <a:t>though the interrupt had not occurred</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1.2.2 Storage </a:t>
            </a:r>
            <a:r>
              <a:rPr lang="en-US" b="1" dirty="0" smtClean="0">
                <a:latin typeface="Times New Roman" pitchFamily="18" charset="0"/>
                <a:cs typeface="Times New Roman" pitchFamily="18" charset="0"/>
              </a:rPr>
              <a:t>Structure:</a:t>
            </a:r>
          </a:p>
          <a:p>
            <a:pPr algn="just"/>
            <a:endParaRPr lang="en-US" b="1"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Computer </a:t>
            </a:r>
            <a:r>
              <a:rPr lang="en-US" dirty="0">
                <a:latin typeface="Times New Roman" pitchFamily="18" charset="0"/>
                <a:cs typeface="Times New Roman" pitchFamily="18" charset="0"/>
              </a:rPr>
              <a:t>programs must be in main memory (also called random-access memory or RAM) to be executed. Main memory is the only large storage area (millions to billions of bytes) that the processor can access directly. It commonly is implemented in a semiconductor technology called dynamic random-access memory (DRAM), which forms an array of memory </a:t>
            </a:r>
            <a:r>
              <a:rPr lang="en-US" dirty="0" smtClean="0">
                <a:latin typeface="Times New Roman" pitchFamily="18" charset="0"/>
                <a:cs typeface="Times New Roman" pitchFamily="18" charset="0"/>
              </a:rPr>
              <a:t>words.</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6754335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673" y="1350110"/>
            <a:ext cx="8551480" cy="3139321"/>
          </a:xfrm>
          <a:prstGeom prst="rect">
            <a:avLst/>
          </a:prstGeom>
        </p:spPr>
        <p:txBody>
          <a:bodyPr wrap="square">
            <a:spAutoFit/>
          </a:bodyPr>
          <a:lstStyle/>
          <a:p>
            <a:pPr marL="285750" indent="-285750" algn="just">
              <a:buFont typeface="Arial" pitchFamily="34" charset="0"/>
              <a:buChar char="•"/>
            </a:pPr>
            <a:r>
              <a:rPr lang="en-US" dirty="0">
                <a:latin typeface="Times New Roman" pitchFamily="18" charset="0"/>
                <a:cs typeface="Times New Roman" pitchFamily="18" charset="0"/>
              </a:rPr>
              <a:t>A typical instruction-execution cycle, as executed on a system with a </a:t>
            </a:r>
            <a:r>
              <a:rPr lang="en-US" dirty="0" smtClean="0">
                <a:latin typeface="Times New Roman" pitchFamily="18" charset="0"/>
                <a:cs typeface="Times New Roman" pitchFamily="18" charset="0"/>
              </a:rPr>
              <a:t>von Neumann </a:t>
            </a:r>
            <a:r>
              <a:rPr lang="en-US" dirty="0">
                <a:latin typeface="Times New Roman" pitchFamily="18" charset="0"/>
                <a:cs typeface="Times New Roman" pitchFamily="18" charset="0"/>
              </a:rPr>
              <a:t>architecture, first fetches an instruction from memory and </a:t>
            </a:r>
            <a:r>
              <a:rPr lang="en-US" dirty="0" smtClean="0">
                <a:latin typeface="Times New Roman" pitchFamily="18" charset="0"/>
                <a:cs typeface="Times New Roman" pitchFamily="18" charset="0"/>
              </a:rPr>
              <a:t>stores that </a:t>
            </a:r>
            <a:r>
              <a:rPr lang="en-US" dirty="0">
                <a:latin typeface="Times New Roman" pitchFamily="18" charset="0"/>
                <a:cs typeface="Times New Roman" pitchFamily="18" charset="0"/>
              </a:rPr>
              <a:t>instruction in the instruction register.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smtClean="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programs and data to reside in main memory permanently. This arrangement usually is not possible for the following two reasons: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1</a:t>
            </a:r>
            <a:r>
              <a:rPr lang="en-US" dirty="0">
                <a:latin typeface="Times New Roman" pitchFamily="18" charset="0"/>
                <a:cs typeface="Times New Roman" pitchFamily="18" charset="0"/>
              </a:rPr>
              <a:t>. Main memory is usually too small to store all needed programs and data </a:t>
            </a:r>
            <a:r>
              <a:rPr lang="en-US" dirty="0" smtClean="0">
                <a:latin typeface="Times New Roman" pitchFamily="18" charset="0"/>
                <a:cs typeface="Times New Roman" pitchFamily="18" charset="0"/>
              </a:rPr>
              <a:t>    	permanently.</a:t>
            </a:r>
          </a:p>
          <a:p>
            <a:pPr algn="just"/>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2. </a:t>
            </a:r>
            <a:r>
              <a:rPr lang="en-US" dirty="0" smtClean="0">
                <a:latin typeface="Times New Roman" pitchFamily="18" charset="0"/>
                <a:cs typeface="Times New Roman" pitchFamily="18" charset="0"/>
              </a:rPr>
              <a:t> Main </a:t>
            </a:r>
            <a:r>
              <a:rPr lang="en-US" dirty="0">
                <a:latin typeface="Times New Roman" pitchFamily="18" charset="0"/>
                <a:cs typeface="Times New Roman" pitchFamily="18" charset="0"/>
              </a:rPr>
              <a:t>memory is a volatile storage device that loses its contents when power is  </a:t>
            </a:r>
            <a:r>
              <a:rPr lang="en-US" dirty="0" smtClean="0">
                <a:latin typeface="Times New Roman" pitchFamily="18" charset="0"/>
                <a:cs typeface="Times New Roman" pitchFamily="18" charset="0"/>
              </a:rPr>
              <a:t>	   	turned </a:t>
            </a:r>
            <a:r>
              <a:rPr lang="en-US" dirty="0">
                <a:latin typeface="Times New Roman" pitchFamily="18" charset="0"/>
                <a:cs typeface="Times New Roman" pitchFamily="18" charset="0"/>
              </a:rPr>
              <a:t>off or otherwise </a:t>
            </a:r>
            <a:r>
              <a:rPr lang="en-US" dirty="0" smtClean="0">
                <a:latin typeface="Times New Roman" pitchFamily="18" charset="0"/>
                <a:cs typeface="Times New Roman" pitchFamily="18" charset="0"/>
              </a:rPr>
              <a:t>lost.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2263080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8965" y="1350110"/>
            <a:ext cx="8246070" cy="2862322"/>
          </a:xfrm>
          <a:prstGeom prst="rect">
            <a:avLst/>
          </a:prstGeom>
        </p:spPr>
        <p:txBody>
          <a:bodyPr wrap="square">
            <a:spAutoFit/>
          </a:bodyPr>
          <a:lstStyle/>
          <a:p>
            <a:pPr marL="285750" indent="-285750" algn="just">
              <a:buFont typeface="Arial" pitchFamily="34" charset="0"/>
              <a:buChar char="•"/>
            </a:pPr>
            <a:r>
              <a:rPr lang="en-US" dirty="0">
                <a:latin typeface="Times New Roman" pitchFamily="18" charset="0"/>
                <a:cs typeface="Times New Roman" pitchFamily="18" charset="0"/>
              </a:rPr>
              <a:t>The most common secondary-storage device is a magnetic disk, which provides storage for both programs and data.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Most </a:t>
            </a:r>
            <a:r>
              <a:rPr lang="en-US" dirty="0">
                <a:latin typeface="Times New Roman" pitchFamily="18" charset="0"/>
                <a:cs typeface="Times New Roman" pitchFamily="18" charset="0"/>
              </a:rPr>
              <a:t>programs (web browsers, compilers, word processors, spreadsheets, and so on) are stored on a disk until they are loaded into memory</a:t>
            </a:r>
            <a:r>
              <a:rPr lang="en-US" dirty="0" smtClean="0">
                <a:latin typeface="Times New Roman" pitchFamily="18" charset="0"/>
                <a:cs typeface="Times New Roman" pitchFamily="18" charset="0"/>
              </a:rPr>
              <a:t>.</a:t>
            </a: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Many programs then use the disk as both a source and a destination of the information for their processing.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3038031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1669" y="1350110"/>
            <a:ext cx="8093365" cy="923330"/>
          </a:xfrm>
          <a:prstGeom prst="rect">
            <a:avLst/>
          </a:prstGeom>
        </p:spPr>
        <p:txBody>
          <a:bodyPr wrap="square">
            <a:spAutoFit/>
          </a:bodyPr>
          <a:lstStyle/>
          <a:p>
            <a:pPr marL="285750" indent="-285750" algn="just">
              <a:buFont typeface="Arial" pitchFamily="34" charset="0"/>
              <a:buChar char="•"/>
            </a:pPr>
            <a:r>
              <a:rPr lang="en-US" dirty="0">
                <a:latin typeface="Times New Roman" pitchFamily="18" charset="0"/>
                <a:cs typeface="Times New Roman" pitchFamily="18" charset="0"/>
              </a:rPr>
              <a:t>The wide variety of storage systems in a computer system can be organized in a hierarchy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according to speed and cost. The higher levels are expensive, but they are fast.</a:t>
            </a:r>
            <a:endParaRPr lang="en-IN"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015" y="2266339"/>
            <a:ext cx="5705593" cy="2595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99303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8813" y="1197405"/>
            <a:ext cx="8198927" cy="3416320"/>
          </a:xfrm>
          <a:prstGeom prst="rect">
            <a:avLst/>
          </a:prstGeom>
        </p:spPr>
        <p:txBody>
          <a:bodyPr wrap="square">
            <a:spAutoFit/>
          </a:bodyPr>
          <a:lstStyle/>
          <a:p>
            <a:pPr marL="285750" indent="-285750" algn="just">
              <a:buFont typeface="Arial" pitchFamily="34" charset="0"/>
              <a:buChar char="•"/>
            </a:pPr>
            <a:r>
              <a:rPr lang="en-US" dirty="0" smtClean="0">
                <a:latin typeface="Times New Roman" pitchFamily="18" charset="0"/>
                <a:cs typeface="Times New Roman" pitchFamily="18" charset="0"/>
              </a:rPr>
              <a:t>Volatile </a:t>
            </a:r>
            <a:r>
              <a:rPr lang="en-US" dirty="0">
                <a:latin typeface="Times New Roman" pitchFamily="18" charset="0"/>
                <a:cs typeface="Times New Roman" pitchFamily="18" charset="0"/>
              </a:rPr>
              <a:t>storage </a:t>
            </a:r>
            <a:r>
              <a:rPr lang="en-US" dirty="0" smtClean="0">
                <a:latin typeface="Times New Roman" pitchFamily="18" charset="0"/>
                <a:cs typeface="Times New Roman" pitchFamily="18" charset="0"/>
              </a:rPr>
              <a:t>loses its </a:t>
            </a:r>
            <a:r>
              <a:rPr lang="en-US" dirty="0">
                <a:latin typeface="Times New Roman" pitchFamily="18" charset="0"/>
                <a:cs typeface="Times New Roman" pitchFamily="18" charset="0"/>
              </a:rPr>
              <a:t>contents when the power to the device is removed</a:t>
            </a:r>
            <a:r>
              <a:rPr lang="en-US" dirty="0" smtClean="0">
                <a:latin typeface="Times New Roman" pitchFamily="18" charset="0"/>
                <a:cs typeface="Times New Roman" pitchFamily="18" charset="0"/>
              </a:rPr>
              <a:t>.</a:t>
            </a: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 the absence </a:t>
            </a:r>
            <a:r>
              <a:rPr lang="en-US" dirty="0" smtClean="0">
                <a:latin typeface="Times New Roman" pitchFamily="18" charset="0"/>
                <a:cs typeface="Times New Roman" pitchFamily="18" charset="0"/>
              </a:rPr>
              <a:t>of expensive </a:t>
            </a:r>
            <a:r>
              <a:rPr lang="en-US" dirty="0">
                <a:latin typeface="Times New Roman" pitchFamily="18" charset="0"/>
                <a:cs typeface="Times New Roman" pitchFamily="18" charset="0"/>
              </a:rPr>
              <a:t>battery and generator backup systems, data must be written </a:t>
            </a:r>
            <a:r>
              <a:rPr lang="en-US" dirty="0" smtClean="0">
                <a:latin typeface="Times New Roman" pitchFamily="18" charset="0"/>
                <a:cs typeface="Times New Roman" pitchFamily="18" charset="0"/>
              </a:rPr>
              <a:t>to nonvolatile </a:t>
            </a:r>
            <a:r>
              <a:rPr lang="en-US" dirty="0">
                <a:latin typeface="Times New Roman" pitchFamily="18" charset="0"/>
                <a:cs typeface="Times New Roman" pitchFamily="18" charset="0"/>
              </a:rPr>
              <a:t>storage for </a:t>
            </a:r>
            <a:r>
              <a:rPr lang="en-US" dirty="0" smtClean="0">
                <a:latin typeface="Times New Roman" pitchFamily="18" charset="0"/>
                <a:cs typeface="Times New Roman" pitchFamily="18" charset="0"/>
              </a:rPr>
              <a:t>safekeeping.</a:t>
            </a:r>
          </a:p>
          <a:p>
            <a:pPr algn="just"/>
            <a:endParaRPr lang="en-US" dirty="0" smtClean="0">
              <a:latin typeface="Times New Roman" pitchFamily="18" charset="0"/>
              <a:cs typeface="Times New Roman" pitchFamily="18" charset="0"/>
            </a:endParaRPr>
          </a:p>
          <a:p>
            <a:pPr marL="285750" lvl="0" indent="-285750" algn="just">
              <a:buFont typeface="Arial" pitchFamily="34" charset="0"/>
              <a:buChar char="•"/>
            </a:pPr>
            <a:r>
              <a:rPr lang="en-US" dirty="0">
                <a:latin typeface="Times New Roman" pitchFamily="18" charset="0"/>
                <a:cs typeface="Times New Roman" pitchFamily="18" charset="0"/>
              </a:rPr>
              <a:t>An electronic disk can be designed to be either volatile </a:t>
            </a:r>
            <a:r>
              <a:rPr lang="en-US" dirty="0" smtClean="0">
                <a:latin typeface="Times New Roman" pitchFamily="18" charset="0"/>
                <a:cs typeface="Times New Roman" pitchFamily="18" charset="0"/>
              </a:rPr>
              <a:t>or non-volatile. During </a:t>
            </a:r>
            <a:r>
              <a:rPr lang="en-US" dirty="0">
                <a:latin typeface="Times New Roman" pitchFamily="18" charset="0"/>
                <a:cs typeface="Times New Roman" pitchFamily="18" charset="0"/>
              </a:rPr>
              <a:t>normal operation, the electronic disk stores data in a large DRAM array, which is volatile. </a:t>
            </a:r>
            <a:endParaRPr lang="en-US" dirty="0" smtClean="0">
              <a:latin typeface="Times New Roman" pitchFamily="18" charset="0"/>
              <a:cs typeface="Times New Roman" pitchFamily="18" charset="0"/>
            </a:endParaRPr>
          </a:p>
          <a:p>
            <a:pPr marL="285750" lvl="0" indent="-285750" algn="just">
              <a:buFont typeface="Arial" pitchFamily="34" charset="0"/>
              <a:buChar char="•"/>
            </a:pPr>
            <a:endParaRPr lang="en-US" dirty="0">
              <a:solidFill>
                <a:prstClr val="black"/>
              </a:solidFill>
              <a:latin typeface="Times New Roman" pitchFamily="18" charset="0"/>
              <a:cs typeface="Times New Roman" pitchFamily="18" charset="0"/>
            </a:endParaRPr>
          </a:p>
          <a:p>
            <a:pPr marL="285750" lvl="0" indent="-285750" algn="just">
              <a:buFont typeface="Arial" pitchFamily="34" charset="0"/>
              <a:buChar char="•"/>
            </a:pPr>
            <a:r>
              <a:rPr lang="en-US" dirty="0" smtClean="0">
                <a:solidFill>
                  <a:prstClr val="black"/>
                </a:solidFill>
                <a:latin typeface="Times New Roman" pitchFamily="18" charset="0"/>
                <a:cs typeface="Times New Roman" pitchFamily="18" charset="0"/>
              </a:rPr>
              <a:t>If </a:t>
            </a:r>
            <a:r>
              <a:rPr lang="en-US" dirty="0">
                <a:solidFill>
                  <a:prstClr val="black"/>
                </a:solidFill>
                <a:latin typeface="Times New Roman" pitchFamily="18" charset="0"/>
                <a:cs typeface="Times New Roman" pitchFamily="18" charset="0"/>
              </a:rPr>
              <a:t>external power is interrupted, the electronic-disk controller copies the data from RAM to the magnetic disk. </a:t>
            </a:r>
            <a:endParaRPr lang="en-US" dirty="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315427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8965" y="1197405"/>
            <a:ext cx="7940660" cy="3139321"/>
          </a:xfrm>
          <a:prstGeom prst="rect">
            <a:avLst/>
          </a:prstGeom>
        </p:spPr>
        <p:txBody>
          <a:bodyPr wrap="square">
            <a:spAutoFit/>
          </a:bodyPr>
          <a:lstStyle/>
          <a:p>
            <a:pPr algn="just"/>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When </a:t>
            </a:r>
            <a:r>
              <a:rPr lang="en-US" dirty="0">
                <a:latin typeface="Times New Roman" pitchFamily="18" charset="0"/>
                <a:cs typeface="Times New Roman" pitchFamily="18" charset="0"/>
              </a:rPr>
              <a:t>external power is restored, the controller copies the data back into the RAM</a:t>
            </a:r>
            <a:r>
              <a:rPr lang="en-US" dirty="0" smtClean="0">
                <a:latin typeface="Times New Roman" pitchFamily="18" charset="0"/>
                <a:cs typeface="Times New Roman" pitchFamily="18" charset="0"/>
              </a:rPr>
              <a:t>.</a:t>
            </a: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Another form of electronic disk is flash memory, which is popular in cameras and personal digital assistants (PDAs), in robots, and increasingly as removable storage on general-purpose computers.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Flash </a:t>
            </a:r>
            <a:r>
              <a:rPr lang="en-US" dirty="0">
                <a:latin typeface="Times New Roman" pitchFamily="18" charset="0"/>
                <a:cs typeface="Times New Roman" pitchFamily="18" charset="0"/>
              </a:rPr>
              <a:t>memory is slower than DRAM but needs no power to retain its </a:t>
            </a:r>
            <a:r>
              <a:rPr lang="en-US" dirty="0" smtClean="0">
                <a:latin typeface="Times New Roman" pitchFamily="18" charset="0"/>
                <a:cs typeface="Times New Roman" pitchFamily="18" charset="0"/>
              </a:rPr>
              <a:t>contents.</a:t>
            </a: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03471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6259" y="1347513"/>
            <a:ext cx="8704185" cy="2862322"/>
          </a:xfrm>
          <a:prstGeom prst="rect">
            <a:avLst/>
          </a:prstGeom>
        </p:spPr>
        <p:txBody>
          <a:bodyPr wrap="square">
            <a:spAutoFit/>
          </a:bodyPr>
          <a:lstStyle/>
          <a:p>
            <a:r>
              <a:rPr lang="en-IN" dirty="0"/>
              <a:t> </a:t>
            </a:r>
            <a:r>
              <a:rPr lang="en-IN" b="1" dirty="0">
                <a:latin typeface="Times New Roman" pitchFamily="18" charset="0"/>
                <a:cs typeface="Times New Roman" pitchFamily="18" charset="0"/>
              </a:rPr>
              <a:t>I/O </a:t>
            </a:r>
            <a:r>
              <a:rPr lang="en-IN" b="1" dirty="0" smtClean="0">
                <a:latin typeface="Times New Roman" pitchFamily="18" charset="0"/>
                <a:cs typeface="Times New Roman" pitchFamily="18" charset="0"/>
              </a:rPr>
              <a:t>Structure:</a:t>
            </a:r>
          </a:p>
          <a:p>
            <a:endParaRPr lang="en-IN" b="1" dirty="0" smtClean="0">
              <a:latin typeface="Times New Roman" pitchFamily="18" charset="0"/>
              <a:cs typeface="Times New Roman" pitchFamily="18" charset="0"/>
            </a:endParaRPr>
          </a:p>
          <a:p>
            <a:pPr marL="285750" indent="-285750" algn="just">
              <a:buFont typeface="Arial" pitchFamily="34" charset="0"/>
              <a:buChar char="•"/>
            </a:pPr>
            <a:r>
              <a:rPr lang="en-US" dirty="0">
                <a:latin typeface="Times New Roman" pitchFamily="18" charset="0"/>
                <a:cs typeface="Times New Roman" pitchFamily="18" charset="0"/>
              </a:rPr>
              <a:t>Storage is only one of many types of I/O devices within a computer.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A large portion </a:t>
            </a:r>
            <a:r>
              <a:rPr lang="en-US" dirty="0">
                <a:latin typeface="Times New Roman" pitchFamily="18" charset="0"/>
                <a:cs typeface="Times New Roman" pitchFamily="18" charset="0"/>
              </a:rPr>
              <a:t>of operating system code is dedicated to managing I/O, both </a:t>
            </a:r>
            <a:r>
              <a:rPr lang="en-US" dirty="0" smtClean="0">
                <a:latin typeface="Times New Roman" pitchFamily="18" charset="0"/>
                <a:cs typeface="Times New Roman" pitchFamily="18" charset="0"/>
              </a:rPr>
              <a:t>because of </a:t>
            </a:r>
            <a:r>
              <a:rPr lang="en-US" dirty="0">
                <a:latin typeface="Times New Roman" pitchFamily="18" charset="0"/>
                <a:cs typeface="Times New Roman" pitchFamily="18" charset="0"/>
              </a:rPr>
              <a:t>its importance to the reliability and performance of a system and because </a:t>
            </a:r>
            <a:r>
              <a:rPr lang="en-US" dirty="0" smtClean="0">
                <a:latin typeface="Times New Roman" pitchFamily="18" charset="0"/>
                <a:cs typeface="Times New Roman" pitchFamily="18" charset="0"/>
              </a:rPr>
              <a:t>of the </a:t>
            </a:r>
            <a:r>
              <a:rPr lang="en-US" dirty="0">
                <a:latin typeface="Times New Roman" pitchFamily="18" charset="0"/>
                <a:cs typeface="Times New Roman" pitchFamily="18" charset="0"/>
              </a:rPr>
              <a:t>varying nature of the devices. Therefore, we now provide an overview </a:t>
            </a:r>
            <a:r>
              <a:rPr lang="en-US" dirty="0" smtClean="0">
                <a:latin typeface="Times New Roman" pitchFamily="18" charset="0"/>
                <a:cs typeface="Times New Roman" pitchFamily="18" charset="0"/>
              </a:rPr>
              <a:t>of I/O.</a:t>
            </a: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endParaRPr lang="en-IN" dirty="0">
              <a:latin typeface="Times New Roman" pitchFamily="18" charset="0"/>
              <a:cs typeface="Times New Roman" pitchFamily="18" charset="0"/>
            </a:endParaRPr>
          </a:p>
          <a:p>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14905678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934" y="1350110"/>
            <a:ext cx="8929066" cy="3139321"/>
          </a:xfrm>
          <a:prstGeom prst="rect">
            <a:avLst/>
          </a:prstGeom>
        </p:spPr>
        <p:txBody>
          <a:bodyPr wrap="square">
            <a:spAutoFit/>
          </a:bodyPr>
          <a:lstStyle/>
          <a:p>
            <a:pPr algn="ctr"/>
            <a:endParaRPr lang="en-IN" b="1" dirty="0">
              <a:latin typeface="Times New Roman" pitchFamily="18" charset="0"/>
              <a:cs typeface="Times New Roman" pitchFamily="18" charset="0"/>
            </a:endParaRPr>
          </a:p>
          <a:p>
            <a:r>
              <a:rPr lang="en-IN" b="1" dirty="0">
                <a:latin typeface="Times New Roman" pitchFamily="18" charset="0"/>
                <a:cs typeface="Times New Roman" pitchFamily="18" charset="0"/>
              </a:rPr>
              <a:t>Single-Processor </a:t>
            </a:r>
            <a:r>
              <a:rPr lang="en-IN" b="1" dirty="0" smtClean="0">
                <a:latin typeface="Times New Roman" pitchFamily="18" charset="0"/>
                <a:cs typeface="Times New Roman" pitchFamily="18" charset="0"/>
              </a:rPr>
              <a:t>Systems:</a:t>
            </a:r>
          </a:p>
          <a:p>
            <a:endParaRPr lang="en-IN" b="1" dirty="0" smtClean="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The variety of single-processor </a:t>
            </a:r>
            <a:r>
              <a:rPr lang="en-US" dirty="0" smtClean="0">
                <a:latin typeface="Times New Roman" pitchFamily="18" charset="0"/>
                <a:cs typeface="Times New Roman" pitchFamily="18" charset="0"/>
              </a:rPr>
              <a:t>systems may be surprising, however, since these systems range from PDAs through mainframes</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marL="285750" indent="-285750">
              <a:buFont typeface="Arial" pitchFamily="34" charset="0"/>
              <a:buChar char="•"/>
            </a:pPr>
            <a:r>
              <a:rPr lang="en-US" dirty="0" smtClean="0">
                <a:latin typeface="Times New Roman" pitchFamily="18" charset="0"/>
                <a:cs typeface="Times New Roman" pitchFamily="18" charset="0"/>
              </a:rPr>
              <a:t>On </a:t>
            </a:r>
            <a:r>
              <a:rPr lang="en-US" dirty="0">
                <a:latin typeface="Times New Roman" pitchFamily="18" charset="0"/>
                <a:cs typeface="Times New Roman" pitchFamily="18" charset="0"/>
              </a:rPr>
              <a:t>a single-processor system, there is one main CPU </a:t>
            </a:r>
            <a:r>
              <a:rPr lang="en-US" dirty="0" smtClean="0">
                <a:latin typeface="Times New Roman" pitchFamily="18" charset="0"/>
                <a:cs typeface="Times New Roman" pitchFamily="18" charset="0"/>
              </a:rPr>
              <a:t>capable of </a:t>
            </a:r>
            <a:r>
              <a:rPr lang="en-US" dirty="0">
                <a:latin typeface="Times New Roman" pitchFamily="18" charset="0"/>
                <a:cs typeface="Times New Roman" pitchFamily="18" charset="0"/>
              </a:rPr>
              <a:t>executing a </a:t>
            </a:r>
            <a:r>
              <a:rPr lang="en-US" dirty="0" smtClean="0">
                <a:latin typeface="Times New Roman" pitchFamily="18" charset="0"/>
                <a:cs typeface="Times New Roman" pitchFamily="18" charset="0"/>
              </a:rPr>
              <a:t>general-purpose </a:t>
            </a:r>
            <a:r>
              <a:rPr lang="en-US" dirty="0">
                <a:latin typeface="Times New Roman" pitchFamily="18" charset="0"/>
                <a:cs typeface="Times New Roman" pitchFamily="18" charset="0"/>
              </a:rPr>
              <a:t>instruction set, including instructions </a:t>
            </a:r>
            <a:r>
              <a:rPr lang="en-US" dirty="0" smtClean="0">
                <a:latin typeface="Times New Roman" pitchFamily="18" charset="0"/>
                <a:cs typeface="Times New Roman" pitchFamily="18" charset="0"/>
              </a:rPr>
              <a:t>from user </a:t>
            </a:r>
            <a:r>
              <a:rPr lang="en-US" dirty="0">
                <a:latin typeface="Times New Roman" pitchFamily="18" charset="0"/>
                <a:cs typeface="Times New Roman" pitchFamily="18" charset="0"/>
              </a:rPr>
              <a:t>processes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p>
          <a:p>
            <a:pPr marL="285750" indent="-285750">
              <a:buFont typeface="Arial" pitchFamily="34" charset="0"/>
              <a:buChar char="•"/>
            </a:pPr>
            <a:r>
              <a:rPr lang="en-US" dirty="0">
                <a:solidFill>
                  <a:prstClr val="black"/>
                </a:solidFill>
                <a:latin typeface="Times New Roman" pitchFamily="18" charset="0"/>
                <a:cs typeface="Times New Roman" pitchFamily="18" charset="0"/>
              </a:rPr>
              <a:t>They may come in the form of device-specific processors, such as disk, keyboard, and graphics controllers; or, on </a:t>
            </a:r>
            <a:r>
              <a:rPr lang="en-US" dirty="0" smtClean="0">
                <a:solidFill>
                  <a:prstClr val="black"/>
                </a:solidFill>
                <a:latin typeface="Times New Roman" pitchFamily="18" charset="0"/>
                <a:cs typeface="Times New Roman" pitchFamily="18" charset="0"/>
              </a:rPr>
              <a:t>mainframes</a:t>
            </a:r>
            <a:r>
              <a:rPr lang="en-US" dirty="0" smtClean="0">
                <a:latin typeface="Times New Roman" pitchFamily="18" charset="0"/>
                <a:cs typeface="Times New Roman" pitchFamily="18" charset="0"/>
              </a:rPr>
              <a:t>.</a:t>
            </a:r>
          </a:p>
        </p:txBody>
      </p:sp>
      <p:sp>
        <p:nvSpPr>
          <p:cNvPr id="3" name="Rectangle 2"/>
          <p:cNvSpPr/>
          <p:nvPr/>
        </p:nvSpPr>
        <p:spPr>
          <a:xfrm>
            <a:off x="907080" y="433880"/>
            <a:ext cx="3264804" cy="369332"/>
          </a:xfrm>
          <a:prstGeom prst="rect">
            <a:avLst/>
          </a:prstGeom>
        </p:spPr>
        <p:txBody>
          <a:bodyPr wrap="none">
            <a:spAutoFit/>
          </a:bodyPr>
          <a:lstStyle/>
          <a:p>
            <a:pPr lvl="0" algn="ctr"/>
            <a:r>
              <a:rPr lang="en-IN" b="1" dirty="0">
                <a:solidFill>
                  <a:prstClr val="black"/>
                </a:solidFill>
                <a:latin typeface="Times New Roman" pitchFamily="18" charset="0"/>
                <a:cs typeface="Times New Roman" pitchFamily="18" charset="0"/>
              </a:rPr>
              <a:t>Computer-System Architecture</a:t>
            </a:r>
          </a:p>
        </p:txBody>
      </p:sp>
    </p:spTree>
    <p:extLst>
      <p:ext uri="{BB962C8B-B14F-4D97-AF65-F5344CB8AC3E}">
        <p14:creationId xmlns:p14="http://schemas.microsoft.com/office/powerpoint/2010/main" val="5477525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555" y="1350110"/>
            <a:ext cx="8856890" cy="2585323"/>
          </a:xfrm>
          <a:prstGeom prst="rect">
            <a:avLst/>
          </a:prstGeom>
        </p:spPr>
        <p:txBody>
          <a:bodyPr wrap="square">
            <a:spAutoFit/>
          </a:bodyPr>
          <a:lstStyle/>
          <a:p>
            <a:pPr marL="285750" indent="-285750" algn="just">
              <a:buFont typeface="Arial" pitchFamily="34" charset="0"/>
              <a:buChar char="•"/>
            </a:pPr>
            <a:r>
              <a:rPr lang="en-US" dirty="0">
                <a:latin typeface="Times New Roman" pitchFamily="18" charset="0"/>
                <a:cs typeface="Times New Roman" pitchFamily="18" charset="0"/>
              </a:rPr>
              <a:t>T</a:t>
            </a:r>
            <a:r>
              <a:rPr lang="en-US" dirty="0" smtClean="0">
                <a:latin typeface="Times New Roman" pitchFamily="18" charset="0"/>
                <a:cs typeface="Times New Roman" pitchFamily="18" charset="0"/>
              </a:rPr>
              <a:t>hey </a:t>
            </a:r>
            <a:r>
              <a:rPr lang="en-US" dirty="0">
                <a:latin typeface="Times New Roman" pitchFamily="18" charset="0"/>
                <a:cs typeface="Times New Roman" pitchFamily="18" charset="0"/>
              </a:rPr>
              <a:t>may come in the form of more general-purpose processors, such as I/O processors that move data rapidly among the components of the system.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example, a disk-controller </a:t>
            </a:r>
            <a:r>
              <a:rPr lang="en-US" dirty="0" smtClean="0">
                <a:latin typeface="Times New Roman" pitchFamily="18" charset="0"/>
                <a:cs typeface="Times New Roman" pitchFamily="18" charset="0"/>
              </a:rPr>
              <a:t>microprocessor receives </a:t>
            </a:r>
            <a:r>
              <a:rPr lang="en-US" dirty="0">
                <a:latin typeface="Times New Roman" pitchFamily="18" charset="0"/>
                <a:cs typeface="Times New Roman" pitchFamily="18" charset="0"/>
              </a:rPr>
              <a:t>a sequence of requests from the main CPU and implements its own </a:t>
            </a:r>
            <a:r>
              <a:rPr lang="en-US" dirty="0" smtClean="0">
                <a:latin typeface="Times New Roman" pitchFamily="18" charset="0"/>
                <a:cs typeface="Times New Roman" pitchFamily="18" charset="0"/>
              </a:rPr>
              <a:t>disk queue </a:t>
            </a:r>
            <a:r>
              <a:rPr lang="en-US" dirty="0">
                <a:latin typeface="Times New Roman" pitchFamily="18" charset="0"/>
                <a:cs typeface="Times New Roman" pitchFamily="18" charset="0"/>
              </a:rPr>
              <a:t>and scheduling algorithm.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arrangement relieves the main CPU </a:t>
            </a:r>
            <a:r>
              <a:rPr lang="en-US" dirty="0" smtClean="0">
                <a:latin typeface="Times New Roman" pitchFamily="18" charset="0"/>
                <a:cs typeface="Times New Roman" pitchFamily="18" charset="0"/>
              </a:rPr>
              <a:t>of the </a:t>
            </a:r>
            <a:r>
              <a:rPr lang="en-US" dirty="0">
                <a:latin typeface="Times New Roman" pitchFamily="18" charset="0"/>
                <a:cs typeface="Times New Roman" pitchFamily="18" charset="0"/>
              </a:rPr>
              <a:t>overhead of disk scheduling. PCs contain a microprocessor in the </a:t>
            </a:r>
            <a:r>
              <a:rPr lang="en-US" dirty="0" smtClean="0">
                <a:latin typeface="Times New Roman" pitchFamily="18" charset="0"/>
                <a:cs typeface="Times New Roman" pitchFamily="18" charset="0"/>
              </a:rPr>
              <a:t>keyboard to </a:t>
            </a:r>
            <a:r>
              <a:rPr lang="en-US" dirty="0">
                <a:latin typeface="Times New Roman" pitchFamily="18" charset="0"/>
                <a:cs typeface="Times New Roman" pitchFamily="18" charset="0"/>
              </a:rPr>
              <a:t>convert the keystrokes into codes to be sent to the CPU</a:t>
            </a:r>
            <a:r>
              <a:rPr lang="en-US" dirty="0" smtClean="0">
                <a:latin typeface="Times New Roman" pitchFamily="18" charset="0"/>
                <a:cs typeface="Times New Roman" pitchFamily="18" charset="0"/>
              </a:rPr>
              <a:t>.</a:t>
            </a:r>
          </a:p>
          <a:p>
            <a:pPr marL="285750" indent="-285750" algn="just">
              <a:buFont typeface="Arial" pitchFamily="34" charset="0"/>
              <a:buChar char="•"/>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6635808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61" y="1350110"/>
            <a:ext cx="8398774" cy="2585323"/>
          </a:xfrm>
          <a:prstGeom prst="rect">
            <a:avLst/>
          </a:prstGeom>
        </p:spPr>
        <p:txBody>
          <a:bodyPr wrap="square">
            <a:spAutoFit/>
          </a:bodyPr>
          <a:lstStyle/>
          <a:p>
            <a:r>
              <a:rPr lang="en-IN" b="1" dirty="0">
                <a:latin typeface="Times New Roman" pitchFamily="18" charset="0"/>
                <a:cs typeface="Times New Roman" pitchFamily="18" charset="0"/>
              </a:rPr>
              <a:t>Multiprocessor </a:t>
            </a:r>
            <a:r>
              <a:rPr lang="en-IN" b="1" dirty="0" smtClean="0">
                <a:latin typeface="Times New Roman" pitchFamily="18" charset="0"/>
                <a:cs typeface="Times New Roman" pitchFamily="18" charset="0"/>
              </a:rPr>
              <a:t>Systems:</a:t>
            </a:r>
          </a:p>
          <a:p>
            <a:endParaRPr lang="en-IN" b="1" dirty="0">
              <a:latin typeface="Times New Roman" pitchFamily="18" charset="0"/>
              <a:cs typeface="Times New Roman" pitchFamily="18" charset="0"/>
            </a:endParaRPr>
          </a:p>
          <a:p>
            <a:pPr marL="285750" indent="-285750" algn="just">
              <a:buFont typeface="Arial" pitchFamily="34" charset="0"/>
              <a:buChar char="•"/>
            </a:pPr>
            <a:r>
              <a:rPr lang="en-US" b="1" dirty="0">
                <a:latin typeface="Times New Roman" pitchFamily="18" charset="0"/>
                <a:cs typeface="Times New Roman" pitchFamily="18" charset="0"/>
              </a:rPr>
              <a:t> </a:t>
            </a:r>
            <a:r>
              <a:rPr lang="en-US" dirty="0" smtClean="0">
                <a:latin typeface="Times New Roman" pitchFamily="18" charset="0"/>
                <a:cs typeface="Times New Roman" pitchFamily="18" charset="0"/>
              </a:rPr>
              <a:t>Single-processor </a:t>
            </a:r>
            <a:r>
              <a:rPr lang="en-US" dirty="0">
                <a:latin typeface="Times New Roman" pitchFamily="18" charset="0"/>
                <a:cs typeface="Times New Roman" pitchFamily="18" charset="0"/>
              </a:rPr>
              <a:t>systems are most common, multiprocessor </a:t>
            </a:r>
            <a:r>
              <a:rPr lang="en-US" dirty="0" smtClean="0">
                <a:latin typeface="Times New Roman" pitchFamily="18" charset="0"/>
                <a:cs typeface="Times New Roman" pitchFamily="18" charset="0"/>
              </a:rPr>
              <a:t>systems(also </a:t>
            </a:r>
            <a:r>
              <a:rPr lang="en-US" dirty="0">
                <a:latin typeface="Times New Roman" pitchFamily="18" charset="0"/>
                <a:cs typeface="Times New Roman" pitchFamily="18" charset="0"/>
              </a:rPr>
              <a:t>known as parallel systems or tightly coupled systems) are </a:t>
            </a:r>
            <a:r>
              <a:rPr lang="en-US" dirty="0" smtClean="0">
                <a:latin typeface="Times New Roman" pitchFamily="18" charset="0"/>
                <a:cs typeface="Times New Roman" pitchFamily="18" charset="0"/>
              </a:rPr>
              <a:t>growing in </a:t>
            </a:r>
            <a:r>
              <a:rPr lang="en-US" dirty="0">
                <a:latin typeface="Times New Roman" pitchFamily="18" charset="0"/>
                <a:cs typeface="Times New Roman" pitchFamily="18" charset="0"/>
              </a:rPr>
              <a:t>importance.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smtClean="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Such </a:t>
            </a:r>
            <a:r>
              <a:rPr lang="en-US" dirty="0">
                <a:latin typeface="Times New Roman" pitchFamily="18" charset="0"/>
                <a:cs typeface="Times New Roman" pitchFamily="18" charset="0"/>
              </a:rPr>
              <a:t>systems have two or more processors in close </a:t>
            </a:r>
            <a:r>
              <a:rPr lang="en-US" dirty="0" smtClean="0">
                <a:latin typeface="Times New Roman" pitchFamily="18" charset="0"/>
                <a:cs typeface="Times New Roman" pitchFamily="18" charset="0"/>
              </a:rPr>
              <a:t>communication</a:t>
            </a:r>
            <a:r>
              <a:rPr lang="en-US" dirty="0">
                <a:latin typeface="Times New Roman" pitchFamily="18" charset="0"/>
                <a:cs typeface="Times New Roman" pitchFamily="18" charset="0"/>
              </a:rPr>
              <a:t>, sharing the computer bus and sometimes the clock, memory, </a:t>
            </a:r>
            <a:r>
              <a:rPr lang="en-US" dirty="0" smtClean="0">
                <a:latin typeface="Times New Roman" pitchFamily="18" charset="0"/>
                <a:cs typeface="Times New Roman" pitchFamily="18" charset="0"/>
              </a:rPr>
              <a:t>and peripheral </a:t>
            </a:r>
            <a:r>
              <a:rPr lang="en-US" dirty="0">
                <a:latin typeface="Times New Roman" pitchFamily="18" charset="0"/>
                <a:cs typeface="Times New Roman" pitchFamily="18" charset="0"/>
              </a:rPr>
              <a:t>devices</a:t>
            </a:r>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Multiprocessor systems have three main advantages: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121442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022" y="128470"/>
            <a:ext cx="8093365" cy="916230"/>
          </a:xfrm>
        </p:spPr>
        <p:txBody>
          <a:bodyPr/>
          <a:lstStyle/>
          <a:p>
            <a:r>
              <a:rPr lang="en-US" dirty="0">
                <a:latin typeface="Times New Roman" pitchFamily="18" charset="0"/>
                <a:cs typeface="Times New Roman" pitchFamily="18" charset="0"/>
              </a:rPr>
              <a:t>Introduction</a:t>
            </a:r>
            <a:r>
              <a:rPr lang="en-US" dirty="0" smtClean="0">
                <a:latin typeface="Times New Roman" pitchFamily="18" charset="0"/>
                <a:cs typeface="Times New Roman" pitchFamily="18" charset="0"/>
              </a:rPr>
              <a:t>:</a:t>
            </a:r>
            <a:endParaRPr lang="en-US" dirty="0"/>
          </a:p>
        </p:txBody>
      </p:sp>
      <p:sp>
        <p:nvSpPr>
          <p:cNvPr id="10" name="TextBox 9"/>
          <p:cNvSpPr txBox="1"/>
          <p:nvPr/>
        </p:nvSpPr>
        <p:spPr>
          <a:xfrm>
            <a:off x="448965" y="1502815"/>
            <a:ext cx="8246071" cy="2616101"/>
          </a:xfrm>
          <a:prstGeom prst="rect">
            <a:avLst/>
          </a:prstGeom>
          <a:noFill/>
        </p:spPr>
        <p:txBody>
          <a:bodyPr wrap="square" rtlCol="0">
            <a:spAutoFit/>
          </a:bodyPr>
          <a:lstStyle/>
          <a:p>
            <a:r>
              <a:rPr lang="en-US" b="1" dirty="0">
                <a:latin typeface="Times New Roman" pitchFamily="18" charset="0"/>
                <a:cs typeface="Times New Roman" pitchFamily="18" charset="0"/>
              </a:rPr>
              <a:t>What operating systems </a:t>
            </a:r>
            <a:r>
              <a:rPr lang="en-US" b="1" dirty="0" smtClean="0">
                <a:latin typeface="Times New Roman" pitchFamily="18" charset="0"/>
                <a:cs typeface="Times New Roman" pitchFamily="18" charset="0"/>
              </a:rPr>
              <a:t>do? </a:t>
            </a:r>
          </a:p>
          <a:p>
            <a:endParaRPr lang="en-IN" b="1"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A computer system can be divided roughly into</a:t>
            </a:r>
          </a:p>
          <a:p>
            <a:pPr algn="just"/>
            <a:r>
              <a:rPr lang="en-US" sz="1600" dirty="0">
                <a:latin typeface="Times New Roman" pitchFamily="18" charset="0"/>
                <a:cs typeface="Times New Roman" pitchFamily="18" charset="0"/>
              </a:rPr>
              <a:t>four components: the hardware, the operating system, the </a:t>
            </a:r>
            <a:r>
              <a:rPr lang="en-US" sz="1600" dirty="0" smtClean="0">
                <a:latin typeface="Times New Roman" pitchFamily="18" charset="0"/>
                <a:cs typeface="Times New Roman" pitchFamily="18" charset="0"/>
              </a:rPr>
              <a:t>application programs, and </a:t>
            </a:r>
            <a:r>
              <a:rPr lang="en-US" sz="1600" dirty="0">
                <a:latin typeface="Times New Roman" pitchFamily="18" charset="0"/>
                <a:cs typeface="Times New Roman" pitchFamily="18" charset="0"/>
              </a:rPr>
              <a:t>the </a:t>
            </a:r>
            <a:r>
              <a:rPr lang="en-US" sz="1600" dirty="0" smtClean="0">
                <a:latin typeface="Times New Roman" pitchFamily="18" charset="0"/>
                <a:cs typeface="Times New Roman" pitchFamily="18" charset="0"/>
              </a:rPr>
              <a:t>users.</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The hardware—the central processing unit (CPU), the memory, and </a:t>
            </a:r>
            <a:r>
              <a:rPr lang="en-US" sz="1600" dirty="0" smtClean="0">
                <a:latin typeface="Times New Roman" pitchFamily="18" charset="0"/>
                <a:cs typeface="Times New Roman" pitchFamily="18" charset="0"/>
              </a:rPr>
              <a:t>the input/output </a:t>
            </a:r>
            <a:r>
              <a:rPr lang="en-US" sz="1600" dirty="0">
                <a:latin typeface="Times New Roman" pitchFamily="18" charset="0"/>
                <a:cs typeface="Times New Roman" pitchFamily="18" charset="0"/>
              </a:rPr>
              <a:t>(I/O) devices—provides the basic computing resources for </a:t>
            </a:r>
            <a:r>
              <a:rPr lang="en-US" sz="1600" dirty="0" smtClean="0">
                <a:latin typeface="Times New Roman" pitchFamily="18" charset="0"/>
                <a:cs typeface="Times New Roman" pitchFamily="18" charset="0"/>
              </a:rPr>
              <a:t>the system</a:t>
            </a:r>
            <a:r>
              <a:rPr lang="en-US" sz="1600" dirty="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application programs—such as word processors, </a:t>
            </a:r>
            <a:r>
              <a:rPr lang="en-US" sz="1600" dirty="0" smtClean="0">
                <a:latin typeface="Times New Roman" pitchFamily="18" charset="0"/>
                <a:cs typeface="Times New Roman" pitchFamily="18" charset="0"/>
              </a:rPr>
              <a:t>spreadsheets, compilers</a:t>
            </a:r>
            <a:r>
              <a:rPr lang="en-US" sz="1600" dirty="0">
                <a:latin typeface="Times New Roman" pitchFamily="18" charset="0"/>
                <a:cs typeface="Times New Roman" pitchFamily="18" charset="0"/>
              </a:rPr>
              <a:t>, and web browsers—define the ways in which these resources </a:t>
            </a:r>
            <a:r>
              <a:rPr lang="en-US" sz="1600" dirty="0" smtClean="0">
                <a:latin typeface="Times New Roman" pitchFamily="18" charset="0"/>
                <a:cs typeface="Times New Roman" pitchFamily="18" charset="0"/>
              </a:rPr>
              <a:t>are used </a:t>
            </a:r>
            <a:r>
              <a:rPr lang="en-US" sz="1600" dirty="0">
                <a:latin typeface="Times New Roman" pitchFamily="18" charset="0"/>
                <a:cs typeface="Times New Roman" pitchFamily="18" charset="0"/>
              </a:rPr>
              <a:t>to solve users' computing </a:t>
            </a:r>
            <a:r>
              <a:rPr lang="en-US" sz="1600" dirty="0" smtClean="0">
                <a:latin typeface="Times New Roman" pitchFamily="18" charset="0"/>
                <a:cs typeface="Times New Roman" pitchFamily="18" charset="0"/>
              </a:rPr>
              <a:t>problems.</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0047" y="1350110"/>
            <a:ext cx="8398775" cy="3416320"/>
          </a:xfrm>
          <a:prstGeom prst="rect">
            <a:avLst/>
          </a:prstGeom>
        </p:spPr>
        <p:txBody>
          <a:bodyPr wrap="square">
            <a:spAutoFit/>
          </a:bodyPr>
          <a:lstStyle/>
          <a:p>
            <a:pPr algn="just"/>
            <a:r>
              <a:rPr lang="en-US" b="1" dirty="0" smtClean="0">
                <a:latin typeface="Times New Roman" pitchFamily="18" charset="0"/>
                <a:cs typeface="Times New Roman" pitchFamily="18" charset="0"/>
              </a:rPr>
              <a:t>1. Increased throughput:</a:t>
            </a:r>
          </a:p>
          <a:p>
            <a:pPr algn="just"/>
            <a:endParaRPr lang="en-US" b="1" dirty="0" smtClean="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By </a:t>
            </a:r>
            <a:r>
              <a:rPr lang="en-US" dirty="0">
                <a:latin typeface="Times New Roman" pitchFamily="18" charset="0"/>
                <a:cs typeface="Times New Roman" pitchFamily="18" charset="0"/>
              </a:rPr>
              <a:t>increasing the number of processors, we expect to get more work done in less time.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speed-up ratio with N processors is not N, however; rather, it is less than N. When multiple processors cooperate on a task, a certain amount of overhead is incurred in keeping all the parts working correctly</a:t>
            </a:r>
            <a:r>
              <a:rPr lang="en-US" dirty="0" smtClean="0">
                <a:latin typeface="Times New Roman" pitchFamily="18" charset="0"/>
                <a:cs typeface="Times New Roman" pitchFamily="18" charset="0"/>
              </a:rPr>
              <a:t>.</a:t>
            </a: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This overhead, plus contention for shared resources, lowers the expected gain from additional processors. Similarly, N programmers working closely together do not produce N times the amount of work a single programmer would produce.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0628948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8965" y="1279089"/>
            <a:ext cx="8246070" cy="2585323"/>
          </a:xfrm>
          <a:prstGeom prst="rect">
            <a:avLst/>
          </a:prstGeom>
        </p:spPr>
        <p:txBody>
          <a:bodyPr wrap="square">
            <a:spAutoFit/>
          </a:bodyPr>
          <a:lstStyle/>
          <a:p>
            <a:pPr algn="just"/>
            <a:r>
              <a:rPr lang="en-US" b="1" dirty="0" smtClean="0">
                <a:latin typeface="Times New Roman" pitchFamily="18" charset="0"/>
                <a:cs typeface="Times New Roman" pitchFamily="18" charset="0"/>
              </a:rPr>
              <a:t>2. Increased reliability:</a:t>
            </a:r>
          </a:p>
          <a:p>
            <a:pPr algn="just"/>
            <a:endParaRPr lang="en-US" b="1" dirty="0" smtClean="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If functions can be distributed properly among several processors, then the failure of one processor will not halt the system, only slow it down.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we have ten processors and one fails, then each of the remaining nine processors can pick up a share of the work of the failed processor.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Thus</a:t>
            </a:r>
            <a:r>
              <a:rPr lang="en-US" dirty="0">
                <a:latin typeface="Times New Roman" pitchFamily="18" charset="0"/>
                <a:cs typeface="Times New Roman" pitchFamily="18" charset="0"/>
              </a:rPr>
              <a:t>, the entire system runs only 10 percent slower, rather than failing altogether.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8344630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1669" y="1279089"/>
            <a:ext cx="8093365" cy="2308324"/>
          </a:xfrm>
          <a:prstGeom prst="rect">
            <a:avLst/>
          </a:prstGeom>
        </p:spPr>
        <p:txBody>
          <a:bodyPr wrap="square">
            <a:spAutoFit/>
          </a:bodyPr>
          <a:lstStyle/>
          <a:p>
            <a:pPr algn="just"/>
            <a:r>
              <a:rPr lang="en-US" b="1" dirty="0">
                <a:latin typeface="Times New Roman" pitchFamily="18" charset="0"/>
                <a:cs typeface="Times New Roman" pitchFamily="18" charset="0"/>
              </a:rPr>
              <a:t>Economy of </a:t>
            </a:r>
            <a:r>
              <a:rPr lang="en-US" b="1" dirty="0" smtClean="0">
                <a:latin typeface="Times New Roman" pitchFamily="18" charset="0"/>
                <a:cs typeface="Times New Roman" pitchFamily="18" charset="0"/>
              </a:rPr>
              <a:t>scale:</a:t>
            </a:r>
          </a:p>
          <a:p>
            <a:pPr algn="just"/>
            <a:endParaRPr lang="en-US" b="1" dirty="0" smtClean="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Multiprocessor systems can cost less than equivalent multiple single-processor systems, because they can share peripherals, mass storage, and power supplies.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several programs operate on the same set of data, it is cheaper to store those data on one disk and to have all the processors share them than to have many computers with local disks and many copies of the data.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6748699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8965" y="1317284"/>
            <a:ext cx="8551480" cy="3416320"/>
          </a:xfrm>
          <a:prstGeom prst="rect">
            <a:avLst/>
          </a:prstGeom>
        </p:spPr>
        <p:txBody>
          <a:bodyPr wrap="square">
            <a:spAutoFit/>
          </a:bodyPr>
          <a:lstStyle/>
          <a:p>
            <a:pPr marL="285750" indent="-285750" algn="just">
              <a:buFont typeface="Arial" pitchFamily="34" charset="0"/>
              <a:buChar char="•"/>
            </a:pPr>
            <a:r>
              <a:rPr lang="en-US" dirty="0">
                <a:latin typeface="Times New Roman" pitchFamily="18" charset="0"/>
                <a:cs typeface="Times New Roman" pitchFamily="18" charset="0"/>
              </a:rPr>
              <a:t>Increased reliability of a computer system is crucial in many applications.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ability to continue providing service proportional to the level of surviving hardware is called </a:t>
            </a:r>
            <a:r>
              <a:rPr lang="en-US" b="1" u="sng" dirty="0">
                <a:latin typeface="Times New Roman" pitchFamily="18" charset="0"/>
                <a:cs typeface="Times New Roman" pitchFamily="18" charset="0"/>
              </a:rPr>
              <a:t>graceful degradation</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Some </a:t>
            </a:r>
            <a:r>
              <a:rPr lang="en-US" dirty="0">
                <a:latin typeface="Times New Roman" pitchFamily="18" charset="0"/>
                <a:cs typeface="Times New Roman" pitchFamily="18" charset="0"/>
              </a:rPr>
              <a:t>systems go beyond graceful degradation and are called </a:t>
            </a:r>
            <a:r>
              <a:rPr lang="en-US" b="1" u="sng" dirty="0">
                <a:latin typeface="Times New Roman" pitchFamily="18" charset="0"/>
                <a:cs typeface="Times New Roman" pitchFamily="18" charset="0"/>
              </a:rPr>
              <a:t>fault tolerant</a:t>
            </a:r>
            <a:r>
              <a:rPr lang="en-US" dirty="0">
                <a:latin typeface="Times New Roman" pitchFamily="18" charset="0"/>
                <a:cs typeface="Times New Roman" pitchFamily="18" charset="0"/>
              </a:rPr>
              <a:t>, because they can suffer a failure of any single component and still continue operation.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a:latin typeface="Times New Roman" pitchFamily="18" charset="0"/>
                <a:cs typeface="Times New Roman" pitchFamily="18" charset="0"/>
              </a:rPr>
              <a:t>The multiple-processor systems in use today are of two types.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Some </a:t>
            </a:r>
            <a:r>
              <a:rPr lang="en-US" dirty="0">
                <a:latin typeface="Times New Roman" pitchFamily="18" charset="0"/>
                <a:cs typeface="Times New Roman" pitchFamily="18" charset="0"/>
              </a:rPr>
              <a:t>systems use asymmetric multiprocessing, in which each processor is assigned a specific task.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1178541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8964" y="1350110"/>
            <a:ext cx="8398775" cy="3139321"/>
          </a:xfrm>
          <a:prstGeom prst="rect">
            <a:avLst/>
          </a:prstGeom>
        </p:spPr>
        <p:txBody>
          <a:bodyPr wrap="square">
            <a:spAutoFit/>
          </a:bodyPr>
          <a:lstStyle/>
          <a:p>
            <a:pPr marL="285750" indent="-285750">
              <a:buFont typeface="Arial" pitchFamily="34" charset="0"/>
              <a:buChar char="•"/>
            </a:pPr>
            <a:r>
              <a:rPr lang="en-US" dirty="0">
                <a:solidFill>
                  <a:prstClr val="black"/>
                </a:solidFill>
                <a:latin typeface="Times New Roman" pitchFamily="18" charset="0"/>
                <a:cs typeface="Times New Roman" pitchFamily="18" charset="0"/>
              </a:rPr>
              <a:t>A master processor controls the system; the other processors either look to the master for instruction or have predefined tasks</a:t>
            </a:r>
            <a:r>
              <a:rPr lang="en-US" dirty="0" smtClean="0">
                <a:solidFill>
                  <a:prstClr val="black"/>
                </a:solidFill>
                <a:latin typeface="Times New Roman" pitchFamily="18" charset="0"/>
                <a:cs typeface="Times New Roman" pitchFamily="18" charset="0"/>
              </a:rPr>
              <a:t>.</a:t>
            </a:r>
          </a:p>
          <a:p>
            <a:pPr marL="285750" indent="-285750">
              <a:buFont typeface="Arial" pitchFamily="34" charset="0"/>
              <a:buChar char="•"/>
            </a:pPr>
            <a:endParaRPr lang="en-US" dirty="0">
              <a:solidFill>
                <a:prstClr val="black"/>
              </a:solidFill>
              <a:latin typeface="Times New Roman" pitchFamily="18" charset="0"/>
              <a:cs typeface="Times New Roman" pitchFamily="18" charset="0"/>
            </a:endParaRPr>
          </a:p>
          <a:p>
            <a:pPr marL="285750" indent="-285750">
              <a:buFont typeface="Arial" pitchFamily="34" charset="0"/>
              <a:buChar char="•"/>
            </a:pPr>
            <a:r>
              <a:rPr lang="en-US" dirty="0" smtClean="0">
                <a:solidFill>
                  <a:prstClr val="black"/>
                </a:solidFill>
                <a:latin typeface="Times New Roman" pitchFamily="18" charset="0"/>
                <a:cs typeface="Times New Roman" pitchFamily="18" charset="0"/>
              </a:rPr>
              <a:t> </a:t>
            </a:r>
            <a:r>
              <a:rPr lang="en-US" dirty="0">
                <a:solidFill>
                  <a:prstClr val="black"/>
                </a:solidFill>
                <a:latin typeface="Times New Roman" pitchFamily="18" charset="0"/>
                <a:cs typeface="Times New Roman" pitchFamily="18" charset="0"/>
              </a:rPr>
              <a:t>This scheme defines a master-slave relationship. The master processor schedules and allocates work to the slave </a:t>
            </a:r>
            <a:r>
              <a:rPr lang="en-US" dirty="0" smtClean="0">
                <a:solidFill>
                  <a:prstClr val="black"/>
                </a:solidFill>
                <a:latin typeface="Times New Roman" pitchFamily="18" charset="0"/>
                <a:cs typeface="Times New Roman" pitchFamily="18" charset="0"/>
              </a:rPr>
              <a:t>processors.</a:t>
            </a:r>
          </a:p>
          <a:p>
            <a:pPr marL="285750" indent="-285750">
              <a:buFont typeface="Arial" pitchFamily="34" charset="0"/>
              <a:buChar char="•"/>
            </a:pPr>
            <a:endParaRPr lang="en-US" dirty="0">
              <a:solidFill>
                <a:prstClr val="black"/>
              </a:solidFill>
              <a:latin typeface="Times New Roman" pitchFamily="18" charset="0"/>
              <a:cs typeface="Times New Roman" pitchFamily="18" charset="0"/>
            </a:endParaRPr>
          </a:p>
          <a:p>
            <a:pPr marL="285750" indent="-285750" algn="just">
              <a:buFont typeface="Arial" pitchFamily="34" charset="0"/>
              <a:buChar char="•"/>
            </a:pPr>
            <a:r>
              <a:rPr lang="en-US" dirty="0">
                <a:latin typeface="Times New Roman" pitchFamily="18" charset="0"/>
                <a:cs typeface="Times New Roman" pitchFamily="18" charset="0"/>
              </a:rPr>
              <a:t>The most common systems use symmetric multiprocessing (SMP), in which each processor performs all tasks within the operating system.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SMP </a:t>
            </a:r>
            <a:r>
              <a:rPr lang="en-US" dirty="0">
                <a:latin typeface="Times New Roman" pitchFamily="18" charset="0"/>
                <a:cs typeface="Times New Roman" pitchFamily="18" charset="0"/>
              </a:rPr>
              <a:t>means that all processors are peers; no master-slave relationship exists between processors.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7559764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7899" y="1197405"/>
            <a:ext cx="5495925"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3286" y="2617874"/>
            <a:ext cx="3105150" cy="333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48965" y="2950944"/>
            <a:ext cx="8246070" cy="2031325"/>
          </a:xfrm>
          <a:prstGeom prst="rect">
            <a:avLst/>
          </a:prstGeom>
        </p:spPr>
        <p:txBody>
          <a:bodyPr wrap="square">
            <a:spAutoFit/>
          </a:bodyPr>
          <a:lstStyle/>
          <a:p>
            <a:pPr marL="285750" indent="-285750" algn="just">
              <a:buFont typeface="Arial" pitchFamily="34" charset="0"/>
              <a:buChar char="•"/>
            </a:pPr>
            <a:r>
              <a:rPr lang="en-US" dirty="0">
                <a:latin typeface="Times New Roman" pitchFamily="18" charset="0"/>
                <a:cs typeface="Times New Roman" pitchFamily="18" charset="0"/>
              </a:rPr>
              <a:t>The benefit of this model is that many processes can run simultaneously—N processes can run if there are N CPUs—without causing a significant deterioration of performance</a:t>
            </a:r>
            <a:r>
              <a:rPr lang="en-US" dirty="0" smtClean="0">
                <a:latin typeface="Times New Roman" pitchFamily="18" charset="0"/>
                <a:cs typeface="Times New Roman" pitchFamily="18" charset="0"/>
              </a:rPr>
              <a:t>.</a:t>
            </a: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However, we must carefully control I/O to ensure that the data reach the appropriate processor. Also, since the CPUs are separate, one may be sitting idle while another is overloaded, resulting in inefficiencies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5872534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553" y="1173182"/>
            <a:ext cx="8704185" cy="3970318"/>
          </a:xfrm>
          <a:prstGeom prst="rect">
            <a:avLst/>
          </a:prstGeom>
        </p:spPr>
        <p:txBody>
          <a:bodyPr wrap="square">
            <a:spAutoFit/>
          </a:bodyPr>
          <a:lstStyle/>
          <a:p>
            <a:pPr marL="285750" indent="-285750" algn="just">
              <a:buFont typeface="Arial" pitchFamily="34" charset="0"/>
              <a:buChar char="•"/>
            </a:pPr>
            <a:r>
              <a:rPr lang="en-US" dirty="0">
                <a:latin typeface="Times New Roman" pitchFamily="18" charset="0"/>
                <a:cs typeface="Times New Roman" pitchFamily="18" charset="0"/>
              </a:rPr>
              <a:t>The difference between symmetric and asymmetric multiprocessing may result from either hardware or software.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Special </a:t>
            </a:r>
            <a:r>
              <a:rPr lang="en-US" dirty="0">
                <a:latin typeface="Times New Roman" pitchFamily="18" charset="0"/>
                <a:cs typeface="Times New Roman" pitchFamily="18" charset="0"/>
              </a:rPr>
              <a:t>hardware can differentiate the multiple processors, or the software can be written to allow only one master and multiple </a:t>
            </a:r>
            <a:r>
              <a:rPr lang="en-US" dirty="0" smtClean="0">
                <a:latin typeface="Times New Roman" pitchFamily="18" charset="0"/>
                <a:cs typeface="Times New Roman" pitchFamily="18" charset="0"/>
              </a:rPr>
              <a:t>slaves.</a:t>
            </a:r>
          </a:p>
          <a:p>
            <a:pPr algn="just"/>
            <a:endParaRPr lang="en-US" dirty="0" smtClean="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Blade </a:t>
            </a:r>
            <a:r>
              <a:rPr lang="en-US" dirty="0">
                <a:latin typeface="Times New Roman" pitchFamily="18" charset="0"/>
                <a:cs typeface="Times New Roman" pitchFamily="18" charset="0"/>
              </a:rPr>
              <a:t>servers are a recent development in which multiple processor boards, I/O boards, and networking boards are placed in the same chassis.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difference between these and traditional multiprocessor systems is that each blade-processor board boots independently and runs its own operating system. </a:t>
            </a: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Some </a:t>
            </a:r>
            <a:r>
              <a:rPr lang="en-US" dirty="0">
                <a:latin typeface="Times New Roman" pitchFamily="18" charset="0"/>
                <a:cs typeface="Times New Roman" pitchFamily="18" charset="0"/>
              </a:rPr>
              <a:t>blade-server boards are multiprocessor as well, which blurs the lines between types of computers.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5790996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60" y="1350110"/>
            <a:ext cx="8246070" cy="2862322"/>
          </a:xfrm>
          <a:prstGeom prst="rect">
            <a:avLst/>
          </a:prstGeom>
        </p:spPr>
        <p:txBody>
          <a:bodyPr wrap="square">
            <a:spAutoFit/>
          </a:bodyPr>
          <a:lstStyle/>
          <a:p>
            <a:r>
              <a:rPr lang="en-IN" b="1" dirty="0">
                <a:latin typeface="Times New Roman" pitchFamily="18" charset="0"/>
                <a:cs typeface="Times New Roman" pitchFamily="18" charset="0"/>
              </a:rPr>
              <a:t>Clustered </a:t>
            </a:r>
            <a:r>
              <a:rPr lang="en-IN" b="1" dirty="0" smtClean="0">
                <a:latin typeface="Times New Roman" pitchFamily="18" charset="0"/>
                <a:cs typeface="Times New Roman" pitchFamily="18" charset="0"/>
              </a:rPr>
              <a:t>Systems:</a:t>
            </a:r>
          </a:p>
          <a:p>
            <a:endParaRPr lang="en-IN" b="1" dirty="0" smtClean="0">
              <a:latin typeface="Times New Roman" pitchFamily="18" charset="0"/>
              <a:cs typeface="Times New Roman" pitchFamily="18" charset="0"/>
            </a:endParaRPr>
          </a:p>
          <a:p>
            <a:pPr marL="285750" indent="-285750" algn="just">
              <a:buFont typeface="Arial" pitchFamily="34" charset="0"/>
              <a:buChar char="•"/>
            </a:pPr>
            <a:r>
              <a:rPr lang="en-US" dirty="0">
                <a:latin typeface="Times New Roman" pitchFamily="18" charset="0"/>
                <a:cs typeface="Times New Roman" pitchFamily="18" charset="0"/>
              </a:rPr>
              <a:t>Another type of multiple-CPU system is the clustered system. Like </a:t>
            </a:r>
            <a:r>
              <a:rPr lang="en-US" dirty="0" smtClean="0">
                <a:latin typeface="Times New Roman" pitchFamily="18" charset="0"/>
                <a:cs typeface="Times New Roman" pitchFamily="18" charset="0"/>
              </a:rPr>
              <a:t>multiprocessor </a:t>
            </a:r>
            <a:r>
              <a:rPr lang="en-US" dirty="0">
                <a:latin typeface="Times New Roman" pitchFamily="18" charset="0"/>
                <a:cs typeface="Times New Roman" pitchFamily="18" charset="0"/>
              </a:rPr>
              <a:t>systems, clustered systems gather together multiple CPUs to </a:t>
            </a:r>
            <a:r>
              <a:rPr lang="en-US" dirty="0" smtClean="0">
                <a:latin typeface="Times New Roman" pitchFamily="18" charset="0"/>
                <a:cs typeface="Times New Roman" pitchFamily="18" charset="0"/>
              </a:rPr>
              <a:t>accomplish computational </a:t>
            </a:r>
            <a:r>
              <a:rPr lang="en-US" dirty="0">
                <a:latin typeface="Times New Roman" pitchFamily="18" charset="0"/>
                <a:cs typeface="Times New Roman" pitchFamily="18" charset="0"/>
              </a:rPr>
              <a:t>work.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Clustered </a:t>
            </a:r>
            <a:r>
              <a:rPr lang="en-US" dirty="0">
                <a:latin typeface="Times New Roman" pitchFamily="18" charset="0"/>
                <a:cs typeface="Times New Roman" pitchFamily="18" charset="0"/>
              </a:rPr>
              <a:t>systems differ from multiprocessor </a:t>
            </a:r>
            <a:r>
              <a:rPr lang="en-US" dirty="0" smtClean="0">
                <a:latin typeface="Times New Roman" pitchFamily="18" charset="0"/>
                <a:cs typeface="Times New Roman" pitchFamily="18" charset="0"/>
              </a:rPr>
              <a:t>systems, however</a:t>
            </a:r>
            <a:r>
              <a:rPr lang="en-US" dirty="0">
                <a:latin typeface="Times New Roman" pitchFamily="18" charset="0"/>
                <a:cs typeface="Times New Roman" pitchFamily="18" charset="0"/>
              </a:rPr>
              <a:t>, in that they are composed of two or more individual </a:t>
            </a:r>
            <a:r>
              <a:rPr lang="en-US" dirty="0" smtClean="0">
                <a:latin typeface="Times New Roman" pitchFamily="18" charset="0"/>
                <a:cs typeface="Times New Roman" pitchFamily="18" charset="0"/>
              </a:rPr>
              <a:t>systems coupled together.</a:t>
            </a:r>
          </a:p>
          <a:p>
            <a:pPr marL="285750" indent="-285750" algn="just">
              <a:buFont typeface="Arial" pitchFamily="34" charset="0"/>
              <a:buChar char="•"/>
            </a:pPr>
            <a:endParaRPr lang="en-US">
              <a:latin typeface="Times New Roman" pitchFamily="18" charset="0"/>
              <a:cs typeface="Times New Roman" pitchFamily="18" charset="0"/>
            </a:endParaRPr>
          </a:p>
          <a:p>
            <a:pPr marL="285750" indent="-285750" algn="just">
              <a:buFont typeface="Arial" pitchFamily="34" charset="0"/>
              <a:buChar char="•"/>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6936551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60" y="1350110"/>
            <a:ext cx="8704185" cy="3416320"/>
          </a:xfrm>
          <a:prstGeom prst="rect">
            <a:avLst/>
          </a:prstGeom>
        </p:spPr>
        <p:txBody>
          <a:bodyPr wrap="square">
            <a:spAutoFit/>
          </a:bodyPr>
          <a:lstStyle/>
          <a:p>
            <a:pPr marL="285750" indent="-285750" algn="just">
              <a:buFont typeface="Arial" pitchFamily="34" charset="0"/>
              <a:buChar char="•"/>
            </a:pPr>
            <a:r>
              <a:rPr lang="en-US" dirty="0">
                <a:latin typeface="Times New Roman" pitchFamily="18" charset="0"/>
                <a:cs typeface="Times New Roman" pitchFamily="18" charset="0"/>
              </a:rPr>
              <a:t>Clustering is usually used to provide high-availability service; that is, service will continue even if one or more systems in the cluster fail.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High </a:t>
            </a:r>
            <a:r>
              <a:rPr lang="en-US" dirty="0">
                <a:latin typeface="Times New Roman" pitchFamily="18" charset="0"/>
                <a:cs typeface="Times New Roman" pitchFamily="18" charset="0"/>
              </a:rPr>
              <a:t>availability is generally obtained by adding a level of redundancy in the system. A layer of cluster software runs on the cluster nodes. </a:t>
            </a:r>
          </a:p>
          <a:p>
            <a:pPr marL="285750" indent="-285750" algn="just">
              <a:buFont typeface="Arial" pitchFamily="34" charset="0"/>
              <a:buChar char="•"/>
            </a:pPr>
            <a:r>
              <a:rPr lang="en-US" dirty="0" smtClean="0">
                <a:latin typeface="Times New Roman" pitchFamily="18" charset="0"/>
                <a:cs typeface="Times New Roman" pitchFamily="18" charset="0"/>
              </a:rPr>
              <a:t>Each </a:t>
            </a:r>
            <a:r>
              <a:rPr lang="en-US" dirty="0">
                <a:latin typeface="Times New Roman" pitchFamily="18" charset="0"/>
                <a:cs typeface="Times New Roman" pitchFamily="18" charset="0"/>
              </a:rPr>
              <a:t>node can monitor one or more of the others (over the LAN</a:t>
            </a:r>
            <a:r>
              <a:rPr lang="en-US" dirty="0" smtClean="0">
                <a:latin typeface="Times New Roman" pitchFamily="18" charset="0"/>
                <a:cs typeface="Times New Roman" pitchFamily="18" charset="0"/>
              </a:rPr>
              <a:t>).</a:t>
            </a:r>
          </a:p>
          <a:p>
            <a:pPr marL="285750" indent="-285750" algn="just">
              <a:buFont typeface="Arial" pitchFamily="34" charset="0"/>
              <a:buChar char="•"/>
            </a:pPr>
            <a:endParaRPr lang="en-US" dirty="0" smtClean="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Clustering </a:t>
            </a:r>
            <a:r>
              <a:rPr lang="en-US" dirty="0">
                <a:latin typeface="Times New Roman" pitchFamily="18" charset="0"/>
                <a:cs typeface="Times New Roman" pitchFamily="18" charset="0"/>
              </a:rPr>
              <a:t>can be structured asymmetrically or symmetrically.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In asymmetric </a:t>
            </a:r>
            <a:r>
              <a:rPr lang="en-US" dirty="0">
                <a:latin typeface="Times New Roman" pitchFamily="18" charset="0"/>
                <a:cs typeface="Times New Roman" pitchFamily="18" charset="0"/>
              </a:rPr>
              <a:t>clustering, one machine is in hot-standby mode while the other is running the applications. The hot-standby host machine does nothing but monitor the active </a:t>
            </a:r>
            <a:r>
              <a:rPr lang="en-US" dirty="0" smtClean="0">
                <a:latin typeface="Times New Roman" pitchFamily="18" charset="0"/>
                <a:cs typeface="Times New Roman" pitchFamily="18" charset="0"/>
              </a:rPr>
              <a:t>server.</a:t>
            </a:r>
          </a:p>
        </p:txBody>
      </p:sp>
    </p:spTree>
    <p:extLst>
      <p:ext uri="{BB962C8B-B14F-4D97-AF65-F5344CB8AC3E}">
        <p14:creationId xmlns:p14="http://schemas.microsoft.com/office/powerpoint/2010/main" val="18433295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60" y="1350110"/>
            <a:ext cx="8551480" cy="2862322"/>
          </a:xfrm>
          <a:prstGeom prst="rect">
            <a:avLst/>
          </a:prstGeom>
        </p:spPr>
        <p:txBody>
          <a:bodyPr wrap="square">
            <a:spAutoFit/>
          </a:bodyPr>
          <a:lstStyle/>
          <a:p>
            <a:pPr marL="285750" indent="-285750" algn="just">
              <a:buFont typeface="Arial" pitchFamily="34" charset="0"/>
              <a:buChar char="•"/>
            </a:pPr>
            <a:r>
              <a:rPr lang="en-US" dirty="0">
                <a:latin typeface="Times New Roman" pitchFamily="18" charset="0"/>
                <a:cs typeface="Times New Roman" pitchFamily="18" charset="0"/>
              </a:rPr>
              <a:t>In symmetric mode, two or more hosts are running applications, and are monitoring each other.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mode is obviously more efficient, as it uses all of the available hardware. It does require that more than one application be available to run.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smtClean="0">
              <a:latin typeface="Times New Roman" pitchFamily="18" charset="0"/>
              <a:cs typeface="Times New Roman" pitchFamily="18" charset="0"/>
            </a:endParaRPr>
          </a:p>
          <a:p>
            <a:pPr marL="285750" indent="-285750" algn="just">
              <a:buFont typeface="Arial" pitchFamily="34" charset="0"/>
              <a:buChar char="•"/>
            </a:pPr>
            <a:r>
              <a:rPr lang="en-US" dirty="0">
                <a:latin typeface="Times New Roman" pitchFamily="18" charset="0"/>
                <a:cs typeface="Times New Roman" pitchFamily="18" charset="0"/>
              </a:rPr>
              <a:t>For example, Oracle Parallel Server is a version of Oracle's database that has been designed to run on a parallel cluster.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Each </a:t>
            </a:r>
            <a:r>
              <a:rPr lang="en-US" dirty="0">
                <a:latin typeface="Times New Roman" pitchFamily="18" charset="0"/>
                <a:cs typeface="Times New Roman" pitchFamily="18" charset="0"/>
              </a:rPr>
              <a:t>machine runs Oracle, and a layer of software tracks access to the shared disk. </a:t>
            </a:r>
          </a:p>
        </p:txBody>
      </p:sp>
    </p:spTree>
    <p:extLst>
      <p:ext uri="{BB962C8B-B14F-4D97-AF65-F5344CB8AC3E}">
        <p14:creationId xmlns:p14="http://schemas.microsoft.com/office/powerpoint/2010/main" val="3825809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128470"/>
            <a:ext cx="8093365" cy="916230"/>
          </a:xfrm>
        </p:spPr>
        <p:txBody>
          <a:bodyPr/>
          <a:lstStyle/>
          <a:p>
            <a:r>
              <a:rPr lang="en-US" dirty="0">
                <a:latin typeface="Times New Roman" pitchFamily="18" charset="0"/>
                <a:cs typeface="Times New Roman" pitchFamily="18" charset="0"/>
              </a:rPr>
              <a:t>Contd…</a:t>
            </a:r>
            <a:endParaRPr lang="en-US" dirty="0"/>
          </a:p>
        </p:txBody>
      </p:sp>
      <p:sp>
        <p:nvSpPr>
          <p:cNvPr id="2" name="Rectangle 1"/>
          <p:cNvSpPr/>
          <p:nvPr/>
        </p:nvSpPr>
        <p:spPr>
          <a:xfrm>
            <a:off x="2128721" y="4251505"/>
            <a:ext cx="5650084" cy="369332"/>
          </a:xfrm>
          <a:prstGeom prst="rect">
            <a:avLst/>
          </a:prstGeom>
        </p:spPr>
        <p:txBody>
          <a:bodyPr wrap="square">
            <a:spAutoFit/>
          </a:bodyPr>
          <a:lstStyle/>
          <a:p>
            <a:pPr algn="ctr"/>
            <a:r>
              <a:rPr lang="en-US" b="1" dirty="0">
                <a:latin typeface="Times New Roman" pitchFamily="18" charset="0"/>
                <a:cs typeface="Times New Roman" pitchFamily="18" charset="0"/>
              </a:rPr>
              <a:t>Abstract view of the components of a computer system</a:t>
            </a:r>
            <a:endParaRPr lang="en-IN" b="1"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038" y="1350109"/>
            <a:ext cx="6257925" cy="2748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50915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60" y="1350110"/>
            <a:ext cx="8442188" cy="3139321"/>
          </a:xfrm>
          <a:prstGeom prst="rect">
            <a:avLst/>
          </a:prstGeom>
        </p:spPr>
        <p:txBody>
          <a:bodyPr wrap="square">
            <a:spAutoFit/>
          </a:bodyPr>
          <a:lstStyle/>
          <a:p>
            <a:pPr marL="285750" indent="-285750" algn="just">
              <a:buFont typeface="Arial" pitchFamily="34" charset="0"/>
              <a:buChar char="•"/>
            </a:pPr>
            <a:r>
              <a:rPr lang="en-US" dirty="0" smtClean="0">
                <a:latin typeface="Times New Roman" pitchFamily="18" charset="0"/>
                <a:cs typeface="Times New Roman" pitchFamily="18" charset="0"/>
              </a:rPr>
              <a:t>One </a:t>
            </a:r>
            <a:r>
              <a:rPr lang="en-US" dirty="0">
                <a:latin typeface="Times New Roman" pitchFamily="18" charset="0"/>
                <a:cs typeface="Times New Roman" pitchFamily="18" charset="0"/>
              </a:rPr>
              <a:t>of the most important aspects of operating systems is the ability </a:t>
            </a:r>
            <a:r>
              <a:rPr lang="en-US" dirty="0" smtClean="0">
                <a:latin typeface="Times New Roman" pitchFamily="18" charset="0"/>
                <a:cs typeface="Times New Roman" pitchFamily="18" charset="0"/>
              </a:rPr>
              <a:t>to multiprogramming.</a:t>
            </a: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single user cannot, in general, keep either the CPU or </a:t>
            </a:r>
            <a:r>
              <a:rPr lang="en-US" dirty="0" smtClean="0">
                <a:latin typeface="Times New Roman" pitchFamily="18" charset="0"/>
                <a:cs typeface="Times New Roman" pitchFamily="18" charset="0"/>
              </a:rPr>
              <a:t>the I/O </a:t>
            </a:r>
            <a:r>
              <a:rPr lang="en-US" dirty="0">
                <a:latin typeface="Times New Roman" pitchFamily="18" charset="0"/>
                <a:cs typeface="Times New Roman" pitchFamily="18" charset="0"/>
              </a:rPr>
              <a:t>devices busy at all times.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smtClean="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Multiprogramming </a:t>
            </a:r>
            <a:r>
              <a:rPr lang="en-US" dirty="0">
                <a:latin typeface="Times New Roman" pitchFamily="18" charset="0"/>
                <a:cs typeface="Times New Roman" pitchFamily="18" charset="0"/>
              </a:rPr>
              <a:t>increases CPU utilization </a:t>
            </a:r>
            <a:r>
              <a:rPr lang="en-US" dirty="0" smtClean="0">
                <a:latin typeface="Times New Roman" pitchFamily="18" charset="0"/>
                <a:cs typeface="Times New Roman" pitchFamily="18" charset="0"/>
              </a:rPr>
              <a:t>by organizing </a:t>
            </a:r>
            <a:r>
              <a:rPr lang="en-US" dirty="0">
                <a:latin typeface="Times New Roman" pitchFamily="18" charset="0"/>
                <a:cs typeface="Times New Roman" pitchFamily="18" charset="0"/>
              </a:rPr>
              <a:t>jobs (code and data) so that the CPU always has one to execute</a:t>
            </a:r>
            <a:r>
              <a:rPr lang="en-US" dirty="0" smtClean="0">
                <a:latin typeface="Times New Roman" pitchFamily="18" charset="0"/>
                <a:cs typeface="Times New Roman" pitchFamily="18" charset="0"/>
              </a:rPr>
              <a:t>.</a:t>
            </a: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
        <p:nvSpPr>
          <p:cNvPr id="3" name="Rectangle 2"/>
          <p:cNvSpPr/>
          <p:nvPr/>
        </p:nvSpPr>
        <p:spPr>
          <a:xfrm>
            <a:off x="601670" y="281175"/>
            <a:ext cx="4572000" cy="646331"/>
          </a:xfrm>
          <a:prstGeom prst="rect">
            <a:avLst/>
          </a:prstGeom>
        </p:spPr>
        <p:txBody>
          <a:bodyPr>
            <a:spAutoFit/>
          </a:bodyPr>
          <a:lstStyle/>
          <a:p>
            <a:pPr lvl="0"/>
            <a:r>
              <a:rPr lang="en-IN" b="1" dirty="0">
                <a:solidFill>
                  <a:prstClr val="black"/>
                </a:solidFill>
                <a:latin typeface="Times New Roman" pitchFamily="18" charset="0"/>
                <a:cs typeface="Times New Roman" pitchFamily="18" charset="0"/>
              </a:rPr>
              <a:t>Operating-System </a:t>
            </a:r>
            <a:r>
              <a:rPr lang="en-IN" b="1" dirty="0" smtClean="0">
                <a:solidFill>
                  <a:prstClr val="black"/>
                </a:solidFill>
                <a:latin typeface="Times New Roman" pitchFamily="18" charset="0"/>
                <a:cs typeface="Times New Roman" pitchFamily="18" charset="0"/>
              </a:rPr>
              <a:t>Structure</a:t>
            </a:r>
            <a:endParaRPr lang="en-IN" b="1" dirty="0">
              <a:solidFill>
                <a:prstClr val="black"/>
              </a:solidFill>
              <a:latin typeface="Times New Roman" pitchFamily="18" charset="0"/>
              <a:cs typeface="Times New Roman" pitchFamily="18" charset="0"/>
            </a:endParaRPr>
          </a:p>
          <a:p>
            <a:pPr lvl="0"/>
            <a:endParaRPr lang="en-IN"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29463346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5710" y="1224032"/>
            <a:ext cx="4275740" cy="2443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54373" y="3667312"/>
            <a:ext cx="7787955" cy="1200329"/>
          </a:xfrm>
          <a:prstGeom prst="rect">
            <a:avLst/>
          </a:prstGeom>
        </p:spPr>
        <p:txBody>
          <a:bodyPr wrap="square">
            <a:spAutoFit/>
          </a:bodyPr>
          <a:lstStyle/>
          <a:p>
            <a:pPr marL="285750" indent="-285750" algn="just">
              <a:buFont typeface="Arial" pitchFamily="34" charset="0"/>
              <a:buChar char="•"/>
            </a:pPr>
            <a:r>
              <a:rPr lang="en-US" dirty="0">
                <a:latin typeface="Times New Roman" pitchFamily="18" charset="0"/>
                <a:cs typeface="Times New Roman" pitchFamily="18" charset="0"/>
              </a:rPr>
              <a:t>This set of jobs can be a subset of the jobs kept in the job pool—which contains all jobs that enter the system—since the number of jobs that can be kept simultaneously in memory is usually smaller than the number of jobs that can be kept in the job pool. </a:t>
            </a:r>
          </a:p>
        </p:txBody>
      </p:sp>
    </p:spTree>
    <p:extLst>
      <p:ext uri="{BB962C8B-B14F-4D97-AF65-F5344CB8AC3E}">
        <p14:creationId xmlns:p14="http://schemas.microsoft.com/office/powerpoint/2010/main" val="22440208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60" y="1350110"/>
            <a:ext cx="8551480" cy="2862322"/>
          </a:xfrm>
          <a:prstGeom prst="rect">
            <a:avLst/>
          </a:prstGeom>
        </p:spPr>
        <p:txBody>
          <a:bodyPr wrap="square">
            <a:spAutoFit/>
          </a:bodyPr>
          <a:lstStyle/>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operating system picks and begins to execute one of the jobs in memory. Eventually, the job may have to wait for some task, such as an I/O operation, to complete</a:t>
            </a:r>
            <a:r>
              <a:rPr lang="en-US" dirty="0" smtClean="0">
                <a:latin typeface="Times New Roman" pitchFamily="18" charset="0"/>
                <a:cs typeface="Times New Roman" pitchFamily="18" charset="0"/>
              </a:rPr>
              <a:t>.</a:t>
            </a:r>
          </a:p>
          <a:p>
            <a:pPr marL="285750" indent="-285750" algn="just">
              <a:buFont typeface="Arial" pitchFamily="34" charset="0"/>
              <a:buChar char="•"/>
            </a:pPr>
            <a:r>
              <a:rPr lang="en-US" dirty="0">
                <a:latin typeface="Times New Roman" pitchFamily="18" charset="0"/>
                <a:cs typeface="Times New Roman" pitchFamily="18" charset="0"/>
              </a:rPr>
              <a:t>A lawyer does not work for only one client at a time, for example. While one case is waiting to go to trial or have papers typed, the lawyer can work on another case</a:t>
            </a:r>
            <a:r>
              <a:rPr lang="en-US" dirty="0" smtClean="0">
                <a:latin typeface="Times New Roman" pitchFamily="18" charset="0"/>
                <a:cs typeface="Times New Roman" pitchFamily="18" charset="0"/>
              </a:rPr>
              <a:t>.</a:t>
            </a: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If he has enough clients, the lawyer will never be idle for lack of work. (Idle lawyers tend to become politicians, so there is a certain social value in keeping lawyers busy</a:t>
            </a:r>
            <a:r>
              <a:rPr lang="en-US" dirty="0" smtClean="0">
                <a:latin typeface="Times New Roman" pitchFamily="18" charset="0"/>
                <a:cs typeface="Times New Roman" pitchFamily="18" charset="0"/>
              </a:rPr>
              <a:t>.)</a:t>
            </a:r>
          </a:p>
          <a:p>
            <a:pPr marL="285750" indent="-285750" algn="just">
              <a:buFont typeface="Arial" pitchFamily="34" charset="0"/>
              <a:buChar char="•"/>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1998879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60" y="1197405"/>
            <a:ext cx="8551480" cy="3139321"/>
          </a:xfrm>
          <a:prstGeom prst="rect">
            <a:avLst/>
          </a:prstGeom>
        </p:spPr>
        <p:txBody>
          <a:bodyPr wrap="square">
            <a:spAutoFit/>
          </a:bodyPr>
          <a:lstStyle/>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Multi-programmed </a:t>
            </a:r>
            <a:r>
              <a:rPr lang="en-US" dirty="0">
                <a:latin typeface="Times New Roman" pitchFamily="18" charset="0"/>
                <a:cs typeface="Times New Roman" pitchFamily="18" charset="0"/>
              </a:rPr>
              <a:t>systems provide an environment in which the various system resources (for example, CPU, memory, and peripheral devices) are utilized effectively, but they do not provide for user interaction with the computer system.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a:latin typeface="Times New Roman" pitchFamily="18" charset="0"/>
                <a:cs typeface="Times New Roman" pitchFamily="18" charset="0"/>
              </a:rPr>
              <a:t>Time sharing (or multitasking) is a logical extension of multiprogramming</a:t>
            </a:r>
            <a:r>
              <a:rPr lang="en-US" dirty="0" smtClean="0">
                <a:latin typeface="Times New Roman" pitchFamily="18" charset="0"/>
                <a:cs typeface="Times New Roman" pitchFamily="18" charset="0"/>
              </a:rPr>
              <a:t>.</a:t>
            </a: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 time-sharing systems, the CPU executes multiple jobs by switching among them, but the switches occur so frequently that the users can interact with each program while it is running</a:t>
            </a:r>
            <a:r>
              <a:rPr lang="en-US" dirty="0" smtClean="0">
                <a:latin typeface="Times New Roman" pitchFamily="18" charset="0"/>
                <a:cs typeface="Times New Roman" pitchFamily="18" charset="0"/>
              </a:rPr>
              <a:t>.</a:t>
            </a:r>
          </a:p>
          <a:p>
            <a:pPr marL="285750" indent="-285750" algn="just">
              <a:buFont typeface="Arial" pitchFamily="34" charset="0"/>
              <a:buChar char="•"/>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8454793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555" y="1197405"/>
            <a:ext cx="8704185" cy="3416320"/>
          </a:xfrm>
          <a:prstGeom prst="rect">
            <a:avLst/>
          </a:prstGeom>
        </p:spPr>
        <p:txBody>
          <a:bodyPr wrap="square">
            <a:spAutoFit/>
          </a:bodyPr>
          <a:lstStyle/>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a:latin typeface="Times New Roman" pitchFamily="18" charset="0"/>
                <a:cs typeface="Times New Roman" pitchFamily="18" charset="0"/>
              </a:rPr>
              <a:t>Time sharing requires an interactive (or hands-on) computer system, which provides direct communication between the user and the system.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user gives instructions to the operating system or to a program directly, using a input device such as a keyboard or a mouse, and waits for immediate results on an output device.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smtClean="0">
              <a:latin typeface="Times New Roman" pitchFamily="18" charset="0"/>
              <a:cs typeface="Times New Roman" pitchFamily="18" charset="0"/>
            </a:endParaRPr>
          </a:p>
          <a:p>
            <a:pPr marL="285750" indent="-285750" algn="just">
              <a:buFont typeface="Arial" pitchFamily="34" charset="0"/>
              <a:buChar char="•"/>
            </a:pPr>
            <a:r>
              <a:rPr lang="en-US" dirty="0">
                <a:latin typeface="Times New Roman" pitchFamily="18" charset="0"/>
                <a:cs typeface="Times New Roman" pitchFamily="18" charset="0"/>
              </a:rPr>
              <a:t>Accordingly, the response time should be short—typically less than one second</a:t>
            </a:r>
            <a:r>
              <a:rPr lang="en-US" dirty="0" smtClean="0">
                <a:latin typeface="Times New Roman" pitchFamily="18" charset="0"/>
                <a:cs typeface="Times New Roman" pitchFamily="18" charset="0"/>
              </a:rPr>
              <a:t>.</a:t>
            </a: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a:latin typeface="Times New Roman" pitchFamily="18" charset="0"/>
                <a:cs typeface="Times New Roman" pitchFamily="18" charset="0"/>
              </a:rPr>
              <a:t>A time-shared operating system uses CPU scheduling and </a:t>
            </a:r>
            <a:r>
              <a:rPr lang="en-US" dirty="0" smtClean="0">
                <a:latin typeface="Times New Roman" pitchFamily="18" charset="0"/>
                <a:cs typeface="Times New Roman" pitchFamily="18" charset="0"/>
              </a:rPr>
              <a:t>multiprogramming </a:t>
            </a:r>
            <a:r>
              <a:rPr lang="en-US" dirty="0">
                <a:latin typeface="Times New Roman" pitchFamily="18" charset="0"/>
                <a:cs typeface="Times New Roman" pitchFamily="18" charset="0"/>
              </a:rPr>
              <a:t>to provide each user with a small portion of a time-shared </a:t>
            </a:r>
            <a:r>
              <a:rPr lang="en-US" dirty="0" smtClean="0">
                <a:latin typeface="Times New Roman" pitchFamily="18" charset="0"/>
                <a:cs typeface="Times New Roman" pitchFamily="18" charset="0"/>
              </a:rPr>
              <a:t>computer</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5779077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555" y="1197405"/>
            <a:ext cx="8704185" cy="3139321"/>
          </a:xfrm>
          <a:prstGeom prst="rect">
            <a:avLst/>
          </a:prstGeom>
        </p:spPr>
        <p:txBody>
          <a:bodyPr wrap="square">
            <a:spAutoFit/>
          </a:bodyPr>
          <a:lstStyle/>
          <a:p>
            <a:pPr marL="285750" indent="-285750" algn="just">
              <a:buFont typeface="Arial" pitchFamily="34" charset="0"/>
              <a:buChar char="•"/>
            </a:pPr>
            <a:endParaRPr lang="en-US" dirty="0">
              <a:latin typeface="Times New Roman" pitchFamily="18" charset="0"/>
              <a:cs typeface="Times New Roman" pitchFamily="18" charset="0"/>
            </a:endParaRPr>
          </a:p>
          <a:p>
            <a:pPr marL="285750" lvl="0" indent="-285750" algn="just">
              <a:buFont typeface="Arial" pitchFamily="34" charset="0"/>
              <a:buChar char="•"/>
            </a:pPr>
            <a:r>
              <a:rPr lang="en-US" dirty="0" smtClean="0">
                <a:solidFill>
                  <a:prstClr val="black"/>
                </a:solidFill>
                <a:latin typeface="Times New Roman" pitchFamily="18" charset="0"/>
                <a:cs typeface="Times New Roman" pitchFamily="18" charset="0"/>
              </a:rPr>
              <a:t>Each </a:t>
            </a:r>
            <a:r>
              <a:rPr lang="en-US" dirty="0">
                <a:solidFill>
                  <a:prstClr val="black"/>
                </a:solidFill>
                <a:latin typeface="Times New Roman" pitchFamily="18" charset="0"/>
                <a:cs typeface="Times New Roman" pitchFamily="18" charset="0"/>
              </a:rPr>
              <a:t>user has at least one separate program in memory. A program loaded into memory and executing is called a process</a:t>
            </a:r>
            <a:r>
              <a:rPr lang="en-US" dirty="0" smtClean="0">
                <a:solidFill>
                  <a:prstClr val="black"/>
                </a:solidFill>
                <a:latin typeface="Times New Roman" pitchFamily="18" charset="0"/>
                <a:cs typeface="Times New Roman" pitchFamily="18" charset="0"/>
              </a:rPr>
              <a:t>.</a:t>
            </a:r>
          </a:p>
          <a:p>
            <a:pPr marL="285750" lvl="0" indent="-285750" algn="just">
              <a:buFont typeface="Arial" pitchFamily="34" charset="0"/>
              <a:buChar char="•"/>
            </a:pPr>
            <a:endParaRPr lang="en-US" dirty="0">
              <a:solidFill>
                <a:prstClr val="black"/>
              </a:solidFill>
              <a:latin typeface="Times New Roman" pitchFamily="18" charset="0"/>
              <a:cs typeface="Times New Roman" pitchFamily="18" charset="0"/>
            </a:endParaRPr>
          </a:p>
          <a:p>
            <a:pPr marL="285750" lvl="0" indent="-285750" algn="just">
              <a:buFont typeface="Arial" pitchFamily="34" charset="0"/>
              <a:buChar char="•"/>
            </a:pPr>
            <a:r>
              <a:rPr lang="en-US" dirty="0">
                <a:latin typeface="Times New Roman" pitchFamily="18" charset="0"/>
                <a:cs typeface="Times New Roman" pitchFamily="18" charset="0"/>
              </a:rPr>
              <a:t>Time-sharing and multiprogramming require several jobs to be kept simultaneously in memory. Since in general main memory is too small to accommodate all jobs, the jobs are kept initially on the disk in the job pool. </a:t>
            </a:r>
            <a:endParaRPr lang="en-US" dirty="0" smtClean="0">
              <a:latin typeface="Times New Roman" pitchFamily="18" charset="0"/>
              <a:cs typeface="Times New Roman" pitchFamily="18" charset="0"/>
            </a:endParaRPr>
          </a:p>
          <a:p>
            <a:pPr marL="285750" lvl="0" indent="-285750" algn="just">
              <a:buFont typeface="Arial" pitchFamily="34" charset="0"/>
              <a:buChar char="•"/>
            </a:pPr>
            <a:endParaRPr lang="en-US" dirty="0">
              <a:latin typeface="Times New Roman" pitchFamily="18" charset="0"/>
              <a:cs typeface="Times New Roman" pitchFamily="18" charset="0"/>
            </a:endParaRPr>
          </a:p>
          <a:p>
            <a:pPr marL="285750" lvl="0" indent="-285750" algn="just">
              <a:buFont typeface="Arial" pitchFamily="34" charset="0"/>
              <a:buChar char="•"/>
            </a:pPr>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pool consists of all processes residing on disk awaiting allocation of main </a:t>
            </a:r>
            <a:r>
              <a:rPr lang="en-US" dirty="0" smtClean="0">
                <a:latin typeface="Times New Roman" pitchFamily="18" charset="0"/>
                <a:cs typeface="Times New Roman" pitchFamily="18" charset="0"/>
              </a:rPr>
              <a:t>memory.</a:t>
            </a:r>
          </a:p>
          <a:p>
            <a:pPr marL="285750" lvl="0" indent="-285750" algn="just">
              <a:buFont typeface="Arial" pitchFamily="34" charset="0"/>
              <a:buChar char="•"/>
            </a:pPr>
            <a:endParaRPr lang="en-US" dirty="0">
              <a:solidFill>
                <a:prstClr val="black"/>
              </a:solidFill>
              <a:latin typeface="Times New Roman" pitchFamily="18" charset="0"/>
              <a:cs typeface="Times New Roman" pitchFamily="18" charset="0"/>
            </a:endParaRPr>
          </a:p>
          <a:p>
            <a:pPr marL="285750" lvl="0" indent="-285750" algn="just">
              <a:buFont typeface="Arial" pitchFamily="34" charset="0"/>
              <a:buChar char="•"/>
            </a:pPr>
            <a:endParaRPr lang="en-IN"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23027023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58" y="1197405"/>
            <a:ext cx="8398775" cy="3693319"/>
          </a:xfrm>
          <a:prstGeom prst="rect">
            <a:avLst/>
          </a:prstGeom>
        </p:spPr>
        <p:txBody>
          <a:bodyPr wrap="square">
            <a:spAutoFit/>
          </a:bodyPr>
          <a:lstStyle/>
          <a:p>
            <a:pPr marL="285750" indent="-285750" algn="just">
              <a:buFont typeface="Arial" pitchFamily="34" charset="0"/>
              <a:buChar char="•"/>
            </a:pPr>
            <a:r>
              <a:rPr lang="en-US" dirty="0">
                <a:latin typeface="Times New Roman" pitchFamily="18" charset="0"/>
                <a:cs typeface="Times New Roman" pitchFamily="18" charset="0"/>
              </a:rPr>
              <a:t>If several jobs are ready to be brought into memory, and if there is not enough room for all of them, then the system must choose among them. Making this decision is job </a:t>
            </a:r>
            <a:r>
              <a:rPr lang="en-US" dirty="0" smtClean="0">
                <a:latin typeface="Times New Roman" pitchFamily="18" charset="0"/>
                <a:cs typeface="Times New Roman" pitchFamily="18" charset="0"/>
              </a:rPr>
              <a:t>scheduling.</a:t>
            </a: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several jobs are ready to run at the same time, the system must choose among them. Making this decision is CPU </a:t>
            </a:r>
            <a:r>
              <a:rPr lang="en-US" dirty="0" smtClean="0">
                <a:latin typeface="Times New Roman" pitchFamily="18" charset="0"/>
                <a:cs typeface="Times New Roman" pitchFamily="18" charset="0"/>
              </a:rPr>
              <a:t>scheduling.</a:t>
            </a: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a:latin typeface="Times New Roman" pitchFamily="18" charset="0"/>
                <a:cs typeface="Times New Roman" pitchFamily="18" charset="0"/>
              </a:rPr>
              <a:t>In a time-sharing system, the operating system must ensure reasonable response time, which is sometimes accomplished through swapping, where processes are swapped in and out of main memory to the disk. </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more common method for achieving this goal is virtual memory, a technique that allows the execution of a process that is not completely in memory</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0351486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4375" y="281175"/>
            <a:ext cx="3438762" cy="523220"/>
          </a:xfrm>
          <a:prstGeom prst="rect">
            <a:avLst/>
          </a:prstGeom>
        </p:spPr>
        <p:txBody>
          <a:bodyPr wrap="none">
            <a:spAutoFit/>
          </a:bodyPr>
          <a:lstStyle/>
          <a:p>
            <a:r>
              <a:rPr lang="en-IN" sz="2800" dirty="0" smtClean="0">
                <a:latin typeface="Times New Roman" pitchFamily="18" charset="0"/>
                <a:cs typeface="Times New Roman" pitchFamily="18" charset="0"/>
              </a:rPr>
              <a:t>Resource </a:t>
            </a:r>
            <a:r>
              <a:rPr lang="en-IN" sz="2800" dirty="0">
                <a:latin typeface="Times New Roman" pitchFamily="18" charset="0"/>
                <a:cs typeface="Times New Roman" pitchFamily="18" charset="0"/>
              </a:rPr>
              <a:t>management</a:t>
            </a:r>
          </a:p>
        </p:txBody>
      </p:sp>
      <p:sp>
        <p:nvSpPr>
          <p:cNvPr id="3" name="Rectangle 2"/>
          <p:cNvSpPr/>
          <p:nvPr/>
        </p:nvSpPr>
        <p:spPr>
          <a:xfrm>
            <a:off x="143555" y="1197405"/>
            <a:ext cx="8246070" cy="3000821"/>
          </a:xfrm>
          <a:prstGeom prst="rect">
            <a:avLst/>
          </a:prstGeom>
        </p:spPr>
        <p:txBody>
          <a:bodyPr wrap="square">
            <a:spAutoFit/>
          </a:bodyPr>
          <a:lstStyle/>
          <a:p>
            <a:pPr lvl="0" algn="just">
              <a:lnSpc>
                <a:spcPct val="150000"/>
              </a:lnSpc>
            </a:pPr>
            <a:r>
              <a:rPr lang="en-US" b="1" dirty="0">
                <a:latin typeface="Times New Roman"/>
                <a:ea typeface="Times New Roman"/>
                <a:cs typeface="Times New Roman"/>
                <a:sym typeface="Times New Roman"/>
              </a:rPr>
              <a:t>Process </a:t>
            </a:r>
            <a:r>
              <a:rPr lang="en-US" b="1" dirty="0" smtClean="0">
                <a:latin typeface="Times New Roman"/>
                <a:ea typeface="Times New Roman"/>
                <a:cs typeface="Times New Roman"/>
                <a:sym typeface="Times New Roman"/>
              </a:rPr>
              <a:t>Management</a:t>
            </a:r>
          </a:p>
          <a:p>
            <a:pPr marL="285750" lvl="0" indent="-285750" algn="just">
              <a:lnSpc>
                <a:spcPct val="150000"/>
              </a:lnSpc>
              <a:buClr>
                <a:srgbClr val="000000"/>
              </a:buClr>
              <a:buSzPts val="1800"/>
              <a:buFont typeface="Arial" pitchFamily="34" charset="0"/>
              <a:buChar char="•"/>
            </a:pPr>
            <a:r>
              <a:rPr lang="en-US" kern="0" dirty="0">
                <a:solidFill>
                  <a:srgbClr val="000000"/>
                </a:solidFill>
                <a:latin typeface="Times New Roman"/>
                <a:ea typeface="Times New Roman"/>
                <a:cs typeface="Times New Roman"/>
                <a:sym typeface="Times New Roman"/>
              </a:rPr>
              <a:t>A program in execution, as mentioned, is a process. A time-shared user program such as a compiler is a process.</a:t>
            </a:r>
            <a:endParaRPr lang="en-US" sz="1400" kern="0" dirty="0">
              <a:solidFill>
                <a:srgbClr val="000000"/>
              </a:solidFill>
              <a:latin typeface="Arial"/>
              <a:cs typeface="Arial"/>
              <a:sym typeface="Arial"/>
            </a:endParaRPr>
          </a:p>
          <a:p>
            <a:pPr marL="285750" lvl="0" indent="-285750" algn="just">
              <a:lnSpc>
                <a:spcPct val="150000"/>
              </a:lnSpc>
              <a:buClr>
                <a:srgbClr val="000000"/>
              </a:buClr>
              <a:buSzPts val="1800"/>
              <a:buFont typeface="Arial" pitchFamily="34" charset="0"/>
              <a:buChar char="•"/>
            </a:pPr>
            <a:r>
              <a:rPr lang="en-US" kern="0" dirty="0">
                <a:solidFill>
                  <a:srgbClr val="000000"/>
                </a:solidFill>
                <a:latin typeface="Times New Roman"/>
                <a:ea typeface="Times New Roman"/>
                <a:cs typeface="Times New Roman"/>
                <a:sym typeface="Times New Roman"/>
              </a:rPr>
              <a:t>A process needs certain resources—including CPU time, memory, files, and I/O devices—to accomplish its task.</a:t>
            </a:r>
            <a:endParaRPr lang="en-US" sz="1400" kern="0" dirty="0">
              <a:solidFill>
                <a:srgbClr val="000000"/>
              </a:solidFill>
              <a:latin typeface="Arial"/>
              <a:cs typeface="Arial"/>
              <a:sym typeface="Arial"/>
            </a:endParaRPr>
          </a:p>
          <a:p>
            <a:pPr marL="285750" lvl="0" indent="-285750" algn="just">
              <a:lnSpc>
                <a:spcPct val="150000"/>
              </a:lnSpc>
              <a:buClr>
                <a:srgbClr val="000000"/>
              </a:buClr>
              <a:buSzPts val="1800"/>
              <a:buFont typeface="Arial" pitchFamily="34" charset="0"/>
              <a:buChar char="•"/>
            </a:pPr>
            <a:r>
              <a:rPr lang="en-US" u="sng" kern="0" dirty="0">
                <a:solidFill>
                  <a:srgbClr val="000000"/>
                </a:solidFill>
                <a:latin typeface="Times New Roman"/>
                <a:ea typeface="Times New Roman"/>
                <a:cs typeface="Times New Roman"/>
                <a:sym typeface="Times New Roman"/>
              </a:rPr>
              <a:t>A </a:t>
            </a:r>
            <a:r>
              <a:rPr lang="en-US" b="1" u="sng" kern="0" dirty="0">
                <a:solidFill>
                  <a:srgbClr val="000000"/>
                </a:solidFill>
                <a:latin typeface="Times New Roman"/>
                <a:ea typeface="Times New Roman"/>
                <a:cs typeface="Times New Roman"/>
                <a:sym typeface="Times New Roman"/>
              </a:rPr>
              <a:t>program</a:t>
            </a:r>
            <a:r>
              <a:rPr lang="en-US" u="sng" kern="0" dirty="0">
                <a:solidFill>
                  <a:srgbClr val="000000"/>
                </a:solidFill>
                <a:latin typeface="Times New Roman"/>
                <a:ea typeface="Times New Roman"/>
                <a:cs typeface="Times New Roman"/>
                <a:sym typeface="Times New Roman"/>
              </a:rPr>
              <a:t> is a </a:t>
            </a:r>
            <a:r>
              <a:rPr lang="en-US" b="1" u="sng" kern="0" dirty="0">
                <a:solidFill>
                  <a:srgbClr val="000000"/>
                </a:solidFill>
                <a:latin typeface="Times New Roman"/>
                <a:ea typeface="Times New Roman"/>
                <a:cs typeface="Times New Roman"/>
                <a:sym typeface="Times New Roman"/>
              </a:rPr>
              <a:t>passive entity</a:t>
            </a:r>
            <a:r>
              <a:rPr lang="en-US" u="sng" kern="0" dirty="0">
                <a:solidFill>
                  <a:srgbClr val="000000"/>
                </a:solidFill>
                <a:latin typeface="Times New Roman"/>
                <a:ea typeface="Times New Roman"/>
                <a:cs typeface="Times New Roman"/>
                <a:sym typeface="Times New Roman"/>
              </a:rPr>
              <a:t>, like the contents of a file stored on disk, whereas a </a:t>
            </a:r>
            <a:r>
              <a:rPr lang="en-US" b="1" u="sng" kern="0" dirty="0">
                <a:solidFill>
                  <a:srgbClr val="000000"/>
                </a:solidFill>
                <a:latin typeface="Times New Roman"/>
                <a:ea typeface="Times New Roman"/>
                <a:cs typeface="Times New Roman"/>
                <a:sym typeface="Times New Roman"/>
              </a:rPr>
              <a:t>process</a:t>
            </a:r>
            <a:r>
              <a:rPr lang="en-US" u="sng" kern="0" dirty="0">
                <a:solidFill>
                  <a:srgbClr val="000000"/>
                </a:solidFill>
                <a:latin typeface="Times New Roman"/>
                <a:ea typeface="Times New Roman"/>
                <a:cs typeface="Times New Roman"/>
                <a:sym typeface="Times New Roman"/>
              </a:rPr>
              <a:t> is an </a:t>
            </a:r>
            <a:r>
              <a:rPr lang="en-US" b="1" u="sng" kern="0" dirty="0">
                <a:solidFill>
                  <a:srgbClr val="000000"/>
                </a:solidFill>
                <a:latin typeface="Times New Roman"/>
                <a:ea typeface="Times New Roman"/>
                <a:cs typeface="Times New Roman"/>
                <a:sym typeface="Times New Roman"/>
              </a:rPr>
              <a:t>active entity</a:t>
            </a:r>
            <a:r>
              <a:rPr lang="en-US" u="sng" kern="0" dirty="0" smtClean="0">
                <a:solidFill>
                  <a:srgbClr val="000000"/>
                </a:solidFill>
                <a:latin typeface="Times New Roman"/>
                <a:ea typeface="Times New Roman"/>
                <a:cs typeface="Times New Roman"/>
                <a:sym typeface="Times New Roman"/>
              </a:rPr>
              <a:t>.</a:t>
            </a:r>
            <a:endParaRPr lang="en-US" u="sng" kern="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436690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8965" y="1197405"/>
            <a:ext cx="7329840" cy="3831818"/>
          </a:xfrm>
          <a:prstGeom prst="rect">
            <a:avLst/>
          </a:prstGeom>
        </p:spPr>
        <p:txBody>
          <a:bodyPr wrap="square">
            <a:spAutoFit/>
          </a:bodyPr>
          <a:lstStyle/>
          <a:p>
            <a:pPr marL="285750" lvl="0" indent="-285750" algn="just">
              <a:lnSpc>
                <a:spcPct val="150000"/>
              </a:lnSpc>
              <a:buClr>
                <a:srgbClr val="000000"/>
              </a:buClr>
              <a:buSzPts val="1800"/>
              <a:buFont typeface="Arial" pitchFamily="34" charset="0"/>
              <a:buChar char="•"/>
            </a:pPr>
            <a:r>
              <a:rPr lang="en-US" kern="0" dirty="0">
                <a:solidFill>
                  <a:srgbClr val="000000"/>
                </a:solidFill>
                <a:latin typeface="Times New Roman"/>
                <a:ea typeface="Times New Roman"/>
                <a:cs typeface="Times New Roman"/>
                <a:sym typeface="Times New Roman"/>
              </a:rPr>
              <a:t>A </a:t>
            </a:r>
            <a:r>
              <a:rPr lang="en-US" b="1" kern="0" dirty="0">
                <a:solidFill>
                  <a:srgbClr val="000000"/>
                </a:solidFill>
                <a:latin typeface="Times New Roman"/>
                <a:ea typeface="Times New Roman"/>
                <a:cs typeface="Times New Roman"/>
                <a:sym typeface="Times New Roman"/>
              </a:rPr>
              <a:t>single-threaded</a:t>
            </a:r>
            <a:r>
              <a:rPr lang="en-US" kern="0" dirty="0">
                <a:solidFill>
                  <a:srgbClr val="000000"/>
                </a:solidFill>
                <a:latin typeface="Times New Roman"/>
                <a:ea typeface="Times New Roman"/>
                <a:cs typeface="Times New Roman"/>
                <a:sym typeface="Times New Roman"/>
              </a:rPr>
              <a:t> process has </a:t>
            </a:r>
            <a:r>
              <a:rPr lang="en-US" u="sng" kern="0" dirty="0">
                <a:solidFill>
                  <a:srgbClr val="000000"/>
                </a:solidFill>
                <a:latin typeface="Times New Roman"/>
                <a:ea typeface="Times New Roman"/>
                <a:cs typeface="Times New Roman"/>
                <a:sym typeface="Times New Roman"/>
              </a:rPr>
              <a:t>one program counter</a:t>
            </a:r>
            <a:r>
              <a:rPr lang="en-US" kern="0" dirty="0">
                <a:solidFill>
                  <a:srgbClr val="000000"/>
                </a:solidFill>
                <a:latin typeface="Times New Roman"/>
                <a:ea typeface="Times New Roman"/>
                <a:cs typeface="Times New Roman"/>
                <a:sym typeface="Times New Roman"/>
              </a:rPr>
              <a:t> specifying the next instruction to execute.(one instruction at most is executed on behalf of the process.)</a:t>
            </a:r>
            <a:endParaRPr lang="en-US" sz="1400" kern="0" dirty="0">
              <a:solidFill>
                <a:srgbClr val="000000"/>
              </a:solidFill>
              <a:latin typeface="Arial"/>
              <a:cs typeface="Arial"/>
              <a:sym typeface="Arial"/>
            </a:endParaRPr>
          </a:p>
          <a:p>
            <a:pPr marL="285750" lvl="0" indent="-285750" algn="just">
              <a:lnSpc>
                <a:spcPct val="150000"/>
              </a:lnSpc>
              <a:buClr>
                <a:srgbClr val="000000"/>
              </a:buClr>
              <a:buSzPts val="1800"/>
              <a:buFont typeface="Arial" pitchFamily="34" charset="0"/>
              <a:buChar char="•"/>
            </a:pPr>
            <a:r>
              <a:rPr lang="en-US" kern="0" dirty="0">
                <a:solidFill>
                  <a:srgbClr val="000000"/>
                </a:solidFill>
                <a:latin typeface="Times New Roman"/>
                <a:ea typeface="Times New Roman"/>
                <a:cs typeface="Times New Roman"/>
                <a:sym typeface="Times New Roman"/>
              </a:rPr>
              <a:t>A </a:t>
            </a:r>
            <a:r>
              <a:rPr lang="en-US" b="1" u="sng" kern="0" dirty="0">
                <a:solidFill>
                  <a:srgbClr val="000000"/>
                </a:solidFill>
                <a:latin typeface="Times New Roman"/>
                <a:ea typeface="Times New Roman"/>
                <a:cs typeface="Times New Roman"/>
                <a:sym typeface="Times New Roman"/>
              </a:rPr>
              <a:t>multithreaded</a:t>
            </a:r>
            <a:r>
              <a:rPr lang="en-US" kern="0" dirty="0">
                <a:solidFill>
                  <a:srgbClr val="000000"/>
                </a:solidFill>
                <a:latin typeface="Times New Roman"/>
                <a:ea typeface="Times New Roman"/>
                <a:cs typeface="Times New Roman"/>
                <a:sym typeface="Times New Roman"/>
              </a:rPr>
              <a:t> process has </a:t>
            </a:r>
            <a:r>
              <a:rPr lang="en-US" u="sng" kern="0" dirty="0">
                <a:solidFill>
                  <a:srgbClr val="000000"/>
                </a:solidFill>
                <a:latin typeface="Times New Roman"/>
                <a:ea typeface="Times New Roman"/>
                <a:cs typeface="Times New Roman"/>
                <a:sym typeface="Times New Roman"/>
              </a:rPr>
              <a:t>multiple program counters</a:t>
            </a:r>
            <a:r>
              <a:rPr lang="en-US" kern="0" dirty="0">
                <a:solidFill>
                  <a:srgbClr val="000000"/>
                </a:solidFill>
                <a:latin typeface="Times New Roman"/>
                <a:ea typeface="Times New Roman"/>
                <a:cs typeface="Times New Roman"/>
                <a:sym typeface="Times New Roman"/>
              </a:rPr>
              <a:t>, each pointing to the next instruction to execute for a given thread.</a:t>
            </a:r>
            <a:endParaRPr lang="en-US" sz="1400" kern="0" dirty="0">
              <a:solidFill>
                <a:srgbClr val="000000"/>
              </a:solidFill>
              <a:latin typeface="Arial"/>
              <a:cs typeface="Arial"/>
              <a:sym typeface="Arial"/>
            </a:endParaRPr>
          </a:p>
          <a:p>
            <a:pPr marL="285750" lvl="0" indent="-285750" algn="just">
              <a:lnSpc>
                <a:spcPct val="150000"/>
              </a:lnSpc>
              <a:buClr>
                <a:srgbClr val="000000"/>
              </a:buClr>
              <a:buSzPts val="1800"/>
              <a:buFont typeface="Arial" pitchFamily="34" charset="0"/>
              <a:buChar char="•"/>
            </a:pPr>
            <a:r>
              <a:rPr lang="en-US" kern="0" dirty="0">
                <a:solidFill>
                  <a:srgbClr val="000000"/>
                </a:solidFill>
                <a:latin typeface="Times New Roman"/>
                <a:ea typeface="Times New Roman"/>
                <a:cs typeface="Times New Roman"/>
                <a:sym typeface="Times New Roman"/>
              </a:rPr>
              <a:t>A system consists of a collection of processes, some of which are operating-system processes (those that execute system code) and the rest of which are user processes.</a:t>
            </a:r>
            <a:endParaRPr lang="en-US" sz="1400" kern="0" dirty="0">
              <a:solidFill>
                <a:srgbClr val="000000"/>
              </a:solidFill>
              <a:latin typeface="Arial"/>
              <a:cs typeface="Arial"/>
              <a:sym typeface="Arial"/>
            </a:endParaRPr>
          </a:p>
          <a:p>
            <a:pPr lvl="0" algn="just">
              <a:lnSpc>
                <a:spcPct val="150000"/>
              </a:lnSpc>
            </a:pPr>
            <a:endParaRPr lang="en-US" dirty="0">
              <a:solidFill>
                <a:prstClr val="black"/>
              </a:solidFill>
            </a:endParaRPr>
          </a:p>
        </p:txBody>
      </p:sp>
    </p:spTree>
    <p:extLst>
      <p:ext uri="{BB962C8B-B14F-4D97-AF65-F5344CB8AC3E}">
        <p14:creationId xmlns:p14="http://schemas.microsoft.com/office/powerpoint/2010/main" val="5101744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8965" y="1502815"/>
            <a:ext cx="8246069" cy="3000821"/>
          </a:xfrm>
          <a:prstGeom prst="rect">
            <a:avLst/>
          </a:prstGeom>
        </p:spPr>
        <p:txBody>
          <a:bodyPr wrap="square">
            <a:spAutoFit/>
          </a:bodyPr>
          <a:lstStyle/>
          <a:p>
            <a:pPr marL="285750" lvl="0" indent="-285750" algn="just">
              <a:lnSpc>
                <a:spcPct val="150000"/>
              </a:lnSpc>
              <a:buClr>
                <a:srgbClr val="000000"/>
              </a:buClr>
              <a:buSzPts val="1800"/>
              <a:buFont typeface="Arial" pitchFamily="34" charset="0"/>
              <a:buChar char="•"/>
            </a:pPr>
            <a:r>
              <a:rPr lang="en-US" kern="0" dirty="0">
                <a:solidFill>
                  <a:srgbClr val="000000"/>
                </a:solidFill>
                <a:latin typeface="Times New Roman"/>
                <a:ea typeface="Times New Roman"/>
                <a:cs typeface="Times New Roman"/>
                <a:sym typeface="Times New Roman"/>
              </a:rPr>
              <a:t>The operating system is responsible for the following activities in connection with process management</a:t>
            </a:r>
            <a:r>
              <a:rPr lang="en-US" kern="0" dirty="0" smtClean="0">
                <a:solidFill>
                  <a:srgbClr val="000000"/>
                </a:solidFill>
                <a:latin typeface="Times New Roman"/>
                <a:ea typeface="Times New Roman"/>
                <a:cs typeface="Times New Roman"/>
                <a:sym typeface="Times New Roman"/>
              </a:rPr>
              <a:t>:</a:t>
            </a:r>
            <a:endParaRPr lang="en-US" kern="0" dirty="0">
              <a:solidFill>
                <a:srgbClr val="000000"/>
              </a:solidFill>
              <a:latin typeface="Times New Roman"/>
              <a:ea typeface="Times New Roman"/>
              <a:cs typeface="Times New Roman"/>
              <a:sym typeface="Times New Roman"/>
            </a:endParaRPr>
          </a:p>
          <a:p>
            <a:pPr marL="285750" lvl="0" indent="-285750" algn="just">
              <a:lnSpc>
                <a:spcPct val="150000"/>
              </a:lnSpc>
              <a:buClr>
                <a:srgbClr val="000000"/>
              </a:buClr>
              <a:buSzPts val="1800"/>
              <a:buFont typeface="Noto Sans Symbols"/>
              <a:buChar char="▪"/>
            </a:pPr>
            <a:r>
              <a:rPr lang="en-US" kern="0" dirty="0">
                <a:solidFill>
                  <a:srgbClr val="000000"/>
                </a:solidFill>
                <a:latin typeface="Times New Roman"/>
                <a:ea typeface="Times New Roman"/>
                <a:cs typeface="Times New Roman"/>
                <a:sym typeface="Times New Roman"/>
              </a:rPr>
              <a:t>Scheduling processes and threads on the CPUs</a:t>
            </a:r>
            <a:endParaRPr lang="en-US" sz="1400" kern="0" dirty="0">
              <a:solidFill>
                <a:srgbClr val="000000"/>
              </a:solidFill>
              <a:latin typeface="Arial"/>
              <a:cs typeface="Arial"/>
              <a:sym typeface="Arial"/>
            </a:endParaRPr>
          </a:p>
          <a:p>
            <a:pPr marL="285750" lvl="0" indent="-285750" algn="just">
              <a:lnSpc>
                <a:spcPct val="150000"/>
              </a:lnSpc>
              <a:buClr>
                <a:srgbClr val="000000"/>
              </a:buClr>
              <a:buSzPts val="1800"/>
              <a:buFont typeface="Noto Sans Symbols"/>
              <a:buChar char="▪"/>
            </a:pPr>
            <a:r>
              <a:rPr lang="en-US" kern="0" dirty="0">
                <a:solidFill>
                  <a:srgbClr val="000000"/>
                </a:solidFill>
                <a:latin typeface="Times New Roman"/>
                <a:ea typeface="Times New Roman"/>
                <a:cs typeface="Times New Roman"/>
                <a:sym typeface="Times New Roman"/>
              </a:rPr>
              <a:t>Creating and deleting both user and system processes</a:t>
            </a:r>
            <a:endParaRPr lang="en-US" sz="1400" kern="0" dirty="0">
              <a:solidFill>
                <a:srgbClr val="000000"/>
              </a:solidFill>
              <a:latin typeface="Arial"/>
              <a:cs typeface="Arial"/>
              <a:sym typeface="Arial"/>
            </a:endParaRPr>
          </a:p>
          <a:p>
            <a:pPr marL="285750" lvl="0" indent="-285750" algn="just">
              <a:lnSpc>
                <a:spcPct val="150000"/>
              </a:lnSpc>
              <a:buClr>
                <a:srgbClr val="000000"/>
              </a:buClr>
              <a:buSzPts val="1800"/>
              <a:buFont typeface="Noto Sans Symbols"/>
              <a:buChar char="▪"/>
            </a:pPr>
            <a:r>
              <a:rPr lang="en-US" kern="0" dirty="0">
                <a:solidFill>
                  <a:srgbClr val="000000"/>
                </a:solidFill>
                <a:latin typeface="Times New Roman"/>
                <a:ea typeface="Times New Roman"/>
                <a:cs typeface="Times New Roman"/>
                <a:sym typeface="Times New Roman"/>
              </a:rPr>
              <a:t>Suspending and resuming processes</a:t>
            </a:r>
            <a:endParaRPr lang="en-US" sz="1400" kern="0" dirty="0">
              <a:solidFill>
                <a:srgbClr val="000000"/>
              </a:solidFill>
              <a:latin typeface="Arial"/>
              <a:cs typeface="Arial"/>
              <a:sym typeface="Arial"/>
            </a:endParaRPr>
          </a:p>
          <a:p>
            <a:pPr marL="285750" lvl="0" indent="-285750" algn="just">
              <a:lnSpc>
                <a:spcPct val="150000"/>
              </a:lnSpc>
              <a:buClr>
                <a:srgbClr val="000000"/>
              </a:buClr>
              <a:buSzPts val="1800"/>
              <a:buFont typeface="Noto Sans Symbols"/>
              <a:buChar char="▪"/>
            </a:pPr>
            <a:r>
              <a:rPr lang="en-US" kern="0" dirty="0">
                <a:solidFill>
                  <a:srgbClr val="000000"/>
                </a:solidFill>
                <a:latin typeface="Times New Roman"/>
                <a:ea typeface="Times New Roman"/>
                <a:cs typeface="Times New Roman"/>
                <a:sym typeface="Times New Roman"/>
              </a:rPr>
              <a:t>Providing mechanisms for process synchronization</a:t>
            </a:r>
            <a:endParaRPr lang="en-US" sz="1400" kern="0" dirty="0">
              <a:solidFill>
                <a:srgbClr val="000000"/>
              </a:solidFill>
              <a:latin typeface="Arial"/>
              <a:cs typeface="Arial"/>
              <a:sym typeface="Arial"/>
            </a:endParaRPr>
          </a:p>
          <a:p>
            <a:pPr marL="285750" lvl="0" indent="-285750" algn="just">
              <a:lnSpc>
                <a:spcPct val="150000"/>
              </a:lnSpc>
              <a:buClr>
                <a:srgbClr val="000000"/>
              </a:buClr>
              <a:buSzPts val="1800"/>
              <a:buFont typeface="Noto Sans Symbols"/>
              <a:buChar char="▪"/>
            </a:pPr>
            <a:r>
              <a:rPr lang="en-US" kern="0" dirty="0">
                <a:solidFill>
                  <a:srgbClr val="000000"/>
                </a:solidFill>
                <a:latin typeface="Times New Roman"/>
                <a:ea typeface="Times New Roman"/>
                <a:cs typeface="Times New Roman"/>
                <a:sym typeface="Times New Roman"/>
              </a:rPr>
              <a:t>Providing mechanisms for process communication</a:t>
            </a:r>
          </a:p>
        </p:txBody>
      </p:sp>
      <p:sp>
        <p:nvSpPr>
          <p:cNvPr id="3" name="Rectangle 2"/>
          <p:cNvSpPr/>
          <p:nvPr/>
        </p:nvSpPr>
        <p:spPr>
          <a:xfrm>
            <a:off x="1976015" y="281175"/>
            <a:ext cx="3241593" cy="660758"/>
          </a:xfrm>
          <a:prstGeom prst="rect">
            <a:avLst/>
          </a:prstGeom>
        </p:spPr>
        <p:txBody>
          <a:bodyPr wrap="none">
            <a:spAutoFit/>
          </a:bodyPr>
          <a:lstStyle/>
          <a:p>
            <a:pPr lvl="0" algn="just">
              <a:lnSpc>
                <a:spcPct val="150000"/>
              </a:lnSpc>
              <a:buClr>
                <a:srgbClr val="000000"/>
              </a:buClr>
            </a:pPr>
            <a:r>
              <a:rPr lang="en-US" sz="2800" kern="0" dirty="0">
                <a:latin typeface="Times New Roman"/>
                <a:ea typeface="Times New Roman"/>
                <a:cs typeface="Times New Roman"/>
                <a:sym typeface="Times New Roman"/>
              </a:rPr>
              <a:t>Process Management</a:t>
            </a:r>
            <a:endParaRPr lang="en-US" sz="1400" kern="0" dirty="0">
              <a:latin typeface="Arial"/>
              <a:cs typeface="Arial"/>
              <a:sym typeface="Arial"/>
            </a:endParaRPr>
          </a:p>
        </p:txBody>
      </p:sp>
    </p:spTree>
    <p:extLst>
      <p:ext uri="{BB962C8B-B14F-4D97-AF65-F5344CB8AC3E}">
        <p14:creationId xmlns:p14="http://schemas.microsoft.com/office/powerpoint/2010/main" val="3528826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128470"/>
            <a:ext cx="8093365" cy="916230"/>
          </a:xfrm>
        </p:spPr>
        <p:txBody>
          <a:bodyPr/>
          <a:lstStyle/>
          <a:p>
            <a:r>
              <a:rPr lang="en-US" dirty="0" smtClean="0">
                <a:latin typeface="Times New Roman" pitchFamily="18" charset="0"/>
                <a:cs typeface="Times New Roman" pitchFamily="18" charset="0"/>
              </a:rPr>
              <a:t>Contd…</a:t>
            </a:r>
            <a:endParaRPr lang="en-US" dirty="0">
              <a:latin typeface="Times New Roman" pitchFamily="18" charset="0"/>
              <a:cs typeface="Times New Roman" pitchFamily="18" charset="0"/>
            </a:endParaRPr>
          </a:p>
        </p:txBody>
      </p:sp>
      <p:sp>
        <p:nvSpPr>
          <p:cNvPr id="2" name="Rectangle 1"/>
          <p:cNvSpPr/>
          <p:nvPr/>
        </p:nvSpPr>
        <p:spPr>
          <a:xfrm>
            <a:off x="448964" y="1502815"/>
            <a:ext cx="8398776" cy="2308324"/>
          </a:xfrm>
          <a:prstGeom prst="rect">
            <a:avLst/>
          </a:prstGeom>
        </p:spPr>
        <p:txBody>
          <a:bodyPr wrap="square">
            <a:spAutoFit/>
          </a:bodyPr>
          <a:lstStyle/>
          <a:p>
            <a:r>
              <a:rPr lang="en-IN" b="1" dirty="0">
                <a:latin typeface="Times New Roman" pitchFamily="18" charset="0"/>
                <a:cs typeface="Times New Roman" pitchFamily="18" charset="0"/>
              </a:rPr>
              <a:t>User </a:t>
            </a:r>
            <a:r>
              <a:rPr lang="en-IN" b="1" dirty="0" smtClean="0">
                <a:latin typeface="Times New Roman" pitchFamily="18" charset="0"/>
                <a:cs typeface="Times New Roman" pitchFamily="18" charset="0"/>
              </a:rPr>
              <a:t>View:</a:t>
            </a:r>
          </a:p>
          <a:p>
            <a:endParaRPr lang="en-IN" b="1"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user's view of the computer varies according to the interface </a:t>
            </a:r>
            <a:r>
              <a:rPr lang="en-US" dirty="0" smtClean="0">
                <a:latin typeface="Times New Roman" pitchFamily="18" charset="0"/>
                <a:cs typeface="Times New Roman" pitchFamily="18" charset="0"/>
              </a:rPr>
              <a:t>being used</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Most </a:t>
            </a:r>
            <a:r>
              <a:rPr lang="en-US" dirty="0">
                <a:latin typeface="Times New Roman" pitchFamily="18" charset="0"/>
                <a:cs typeface="Times New Roman" pitchFamily="18" charset="0"/>
              </a:rPr>
              <a:t>computer users sit in front of a PC, consisting of a </a:t>
            </a:r>
            <a:r>
              <a:rPr lang="en-US" dirty="0" smtClean="0">
                <a:latin typeface="Times New Roman" pitchFamily="18" charset="0"/>
                <a:cs typeface="Times New Roman" pitchFamily="18" charset="0"/>
              </a:rPr>
              <a:t>monitor, keyboard</a:t>
            </a:r>
            <a:r>
              <a:rPr lang="en-US" dirty="0">
                <a:latin typeface="Times New Roman" pitchFamily="18" charset="0"/>
                <a:cs typeface="Times New Roman" pitchFamily="18" charset="0"/>
              </a:rPr>
              <a:t>, mouse, and system unit. </a:t>
            </a:r>
            <a:r>
              <a:rPr lang="en-US" dirty="0" smtClean="0">
                <a:latin typeface="Times New Roman" pitchFamily="18" charset="0"/>
                <a:cs typeface="Times New Roman" pitchFamily="18" charset="0"/>
              </a:rPr>
              <a:t>Such </a:t>
            </a:r>
            <a:r>
              <a:rPr lang="en-US" dirty="0">
                <a:latin typeface="Times New Roman" pitchFamily="18" charset="0"/>
                <a:cs typeface="Times New Roman" pitchFamily="18" charset="0"/>
              </a:rPr>
              <a:t>a system is designed for one </a:t>
            </a:r>
            <a:r>
              <a:rPr lang="en-US" dirty="0" smtClean="0">
                <a:latin typeface="Times New Roman" pitchFamily="18" charset="0"/>
                <a:cs typeface="Times New Roman" pitchFamily="18" charset="0"/>
              </a:rPr>
              <a:t>user to </a:t>
            </a:r>
            <a:r>
              <a:rPr lang="en-US" dirty="0">
                <a:latin typeface="Times New Roman" pitchFamily="18" charset="0"/>
                <a:cs typeface="Times New Roman" pitchFamily="18" charset="0"/>
              </a:rPr>
              <a:t>monopolize its </a:t>
            </a:r>
            <a:r>
              <a:rPr lang="en-US" dirty="0" smtClean="0">
                <a:latin typeface="Times New Roman" pitchFamily="18" charset="0"/>
                <a:cs typeface="Times New Roman" pitchFamily="18" charset="0"/>
              </a:rPr>
              <a:t>resources.</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Performance is, of course, important to the user; but rather </a:t>
            </a:r>
            <a:r>
              <a:rPr lang="en-US" dirty="0" smtClean="0">
                <a:latin typeface="Times New Roman" pitchFamily="18" charset="0"/>
                <a:cs typeface="Times New Roman" pitchFamily="18" charset="0"/>
              </a:rPr>
              <a:t>than resource </a:t>
            </a:r>
            <a:r>
              <a:rPr lang="en-US" dirty="0">
                <a:latin typeface="Times New Roman" pitchFamily="18" charset="0"/>
                <a:cs typeface="Times New Roman" pitchFamily="18" charset="0"/>
              </a:rPr>
              <a:t>utilization, such systems are optimized for the single-user experience.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5541539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843" y="1197405"/>
            <a:ext cx="2383986" cy="463397"/>
          </a:xfrm>
          <a:prstGeom prst="rect">
            <a:avLst/>
          </a:prstGeom>
        </p:spPr>
        <p:txBody>
          <a:bodyPr wrap="none">
            <a:spAutoFit/>
          </a:bodyPr>
          <a:lstStyle/>
          <a:p>
            <a:pPr lvl="0" algn="just">
              <a:lnSpc>
                <a:spcPct val="150000"/>
              </a:lnSpc>
            </a:pPr>
            <a:r>
              <a:rPr lang="en-US" b="1" dirty="0">
                <a:latin typeface="Times New Roman"/>
                <a:ea typeface="Times New Roman"/>
                <a:cs typeface="Times New Roman"/>
                <a:sym typeface="Times New Roman"/>
              </a:rPr>
              <a:t>Memory Management</a:t>
            </a:r>
            <a:endParaRPr lang="en-US" b="1" dirty="0"/>
          </a:p>
        </p:txBody>
      </p:sp>
      <p:sp>
        <p:nvSpPr>
          <p:cNvPr id="3" name="Rectangle 2"/>
          <p:cNvSpPr/>
          <p:nvPr/>
        </p:nvSpPr>
        <p:spPr>
          <a:xfrm>
            <a:off x="754375" y="1660802"/>
            <a:ext cx="7940660" cy="3000821"/>
          </a:xfrm>
          <a:prstGeom prst="rect">
            <a:avLst/>
          </a:prstGeom>
        </p:spPr>
        <p:txBody>
          <a:bodyPr wrap="square">
            <a:spAutoFit/>
          </a:bodyPr>
          <a:lstStyle/>
          <a:p>
            <a:pPr marL="285750" lvl="0" indent="-285750" algn="just">
              <a:lnSpc>
                <a:spcPct val="150000"/>
              </a:lnSpc>
              <a:buClr>
                <a:schemeClr val="dk1"/>
              </a:buClr>
              <a:buSzPts val="1800"/>
              <a:buFont typeface="Arial" pitchFamily="34" charset="0"/>
              <a:buChar char="•"/>
            </a:pPr>
            <a:r>
              <a:rPr lang="en-US" dirty="0">
                <a:solidFill>
                  <a:schemeClr val="dk1"/>
                </a:solidFill>
                <a:latin typeface="Times New Roman"/>
                <a:ea typeface="Times New Roman"/>
                <a:cs typeface="Times New Roman"/>
                <a:sym typeface="Times New Roman"/>
              </a:rPr>
              <a:t>The central processor reads instructions from main memory during the instruction-fetch cycle and both reads and writes data from main memory during the data-fetch cycle.</a:t>
            </a:r>
            <a:endParaRPr lang="en-US" dirty="0"/>
          </a:p>
          <a:p>
            <a:pPr marL="285750" lvl="0" indent="-285750" algn="just">
              <a:lnSpc>
                <a:spcPct val="150000"/>
              </a:lnSpc>
              <a:buClr>
                <a:schemeClr val="dk1"/>
              </a:buClr>
              <a:buSzPts val="1800"/>
              <a:buFont typeface="Arial" pitchFamily="34" charset="0"/>
              <a:buChar char="•"/>
            </a:pPr>
            <a:r>
              <a:rPr lang="en-US" dirty="0">
                <a:solidFill>
                  <a:schemeClr val="dk1"/>
                </a:solidFill>
                <a:latin typeface="Times New Roman"/>
                <a:ea typeface="Times New Roman"/>
                <a:cs typeface="Times New Roman"/>
                <a:sym typeface="Times New Roman"/>
              </a:rPr>
              <a:t>For a program to be executed, it must be mapped to absolute addresses and loaded into memory. </a:t>
            </a:r>
          </a:p>
          <a:p>
            <a:pPr marL="285750" lvl="0" indent="-285750" algn="just">
              <a:lnSpc>
                <a:spcPct val="150000"/>
              </a:lnSpc>
              <a:buClr>
                <a:schemeClr val="dk1"/>
              </a:buClr>
              <a:buSzPts val="1800"/>
              <a:buFont typeface="Arial" pitchFamily="34" charset="0"/>
              <a:buChar char="•"/>
            </a:pPr>
            <a:r>
              <a:rPr lang="en-US" dirty="0">
                <a:solidFill>
                  <a:schemeClr val="dk1"/>
                </a:solidFill>
                <a:latin typeface="Times New Roman"/>
                <a:ea typeface="Times New Roman"/>
                <a:cs typeface="Times New Roman"/>
                <a:sym typeface="Times New Roman"/>
              </a:rPr>
              <a:t>As the program executes, it accesses program instructions and data from memory by generating these absolute addresses.</a:t>
            </a:r>
            <a:endParaRPr lang="en-US" dirty="0"/>
          </a:p>
        </p:txBody>
      </p:sp>
    </p:spTree>
    <p:extLst>
      <p:ext uri="{BB962C8B-B14F-4D97-AF65-F5344CB8AC3E}">
        <p14:creationId xmlns:p14="http://schemas.microsoft.com/office/powerpoint/2010/main" val="2542426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8966" y="1311682"/>
            <a:ext cx="8398774" cy="3000821"/>
          </a:xfrm>
          <a:prstGeom prst="rect">
            <a:avLst/>
          </a:prstGeom>
        </p:spPr>
        <p:txBody>
          <a:bodyPr wrap="square">
            <a:spAutoFit/>
          </a:bodyPr>
          <a:lstStyle/>
          <a:p>
            <a:pPr marL="285750" lvl="0" indent="-285750" algn="just">
              <a:lnSpc>
                <a:spcPct val="150000"/>
              </a:lnSpc>
              <a:buClr>
                <a:srgbClr val="000000"/>
              </a:buClr>
              <a:buSzPts val="1800"/>
              <a:buFont typeface="Arial" pitchFamily="34" charset="0"/>
              <a:buChar char="•"/>
            </a:pPr>
            <a:r>
              <a:rPr lang="en-US" kern="0" dirty="0">
                <a:solidFill>
                  <a:srgbClr val="000000"/>
                </a:solidFill>
                <a:latin typeface="Times New Roman"/>
                <a:ea typeface="Times New Roman"/>
                <a:cs typeface="Times New Roman"/>
                <a:sym typeface="Times New Roman"/>
              </a:rPr>
              <a:t>The operating system is responsible for the following activities in connection with memory management:</a:t>
            </a:r>
            <a:endParaRPr lang="en-US" sz="1400" kern="0" dirty="0">
              <a:solidFill>
                <a:srgbClr val="000000"/>
              </a:solidFill>
              <a:latin typeface="Arial"/>
              <a:cs typeface="Arial"/>
              <a:sym typeface="Arial"/>
            </a:endParaRPr>
          </a:p>
          <a:p>
            <a:pPr marL="1200150" lvl="2" indent="-285750" algn="just">
              <a:lnSpc>
                <a:spcPct val="150000"/>
              </a:lnSpc>
              <a:buClr>
                <a:srgbClr val="000000"/>
              </a:buClr>
              <a:buSzPts val="1800"/>
              <a:buFont typeface="Arial" pitchFamily="34" charset="0"/>
              <a:buChar char="•"/>
            </a:pPr>
            <a:r>
              <a:rPr lang="en-US" kern="0" dirty="0">
                <a:solidFill>
                  <a:srgbClr val="000000"/>
                </a:solidFill>
                <a:latin typeface="Times New Roman"/>
                <a:ea typeface="Times New Roman"/>
                <a:cs typeface="Times New Roman"/>
                <a:sym typeface="Times New Roman"/>
              </a:rPr>
              <a:t>Keeping track of which parts of memory are currently being used and who is using them</a:t>
            </a:r>
            <a:endParaRPr lang="en-US" sz="1400" kern="0" dirty="0">
              <a:solidFill>
                <a:srgbClr val="000000"/>
              </a:solidFill>
              <a:latin typeface="Arial"/>
              <a:cs typeface="Arial"/>
              <a:sym typeface="Arial"/>
            </a:endParaRPr>
          </a:p>
          <a:p>
            <a:pPr marL="1200150" lvl="2" indent="-285750" algn="just">
              <a:lnSpc>
                <a:spcPct val="150000"/>
              </a:lnSpc>
              <a:buClr>
                <a:srgbClr val="000000"/>
              </a:buClr>
              <a:buSzPts val="1800"/>
              <a:buFont typeface="Arial" pitchFamily="34" charset="0"/>
              <a:buChar char="•"/>
            </a:pPr>
            <a:r>
              <a:rPr lang="en-US" kern="0" dirty="0">
                <a:solidFill>
                  <a:srgbClr val="000000"/>
                </a:solidFill>
                <a:latin typeface="Times New Roman"/>
                <a:ea typeface="Times New Roman"/>
                <a:cs typeface="Times New Roman"/>
                <a:sym typeface="Times New Roman"/>
              </a:rPr>
              <a:t>Deciding which processes (or parts of processes) and data to move into and out of memory</a:t>
            </a:r>
            <a:endParaRPr lang="en-US" sz="1400" kern="0" dirty="0">
              <a:solidFill>
                <a:srgbClr val="000000"/>
              </a:solidFill>
              <a:latin typeface="Arial"/>
              <a:cs typeface="Arial"/>
              <a:sym typeface="Arial"/>
            </a:endParaRPr>
          </a:p>
          <a:p>
            <a:pPr marL="1200150" lvl="2" indent="-285750" algn="just">
              <a:lnSpc>
                <a:spcPct val="150000"/>
              </a:lnSpc>
              <a:buClr>
                <a:srgbClr val="000000"/>
              </a:buClr>
              <a:buSzPts val="1800"/>
              <a:buFont typeface="Arial" pitchFamily="34" charset="0"/>
              <a:buChar char="•"/>
            </a:pPr>
            <a:r>
              <a:rPr lang="en-US" kern="0" dirty="0">
                <a:solidFill>
                  <a:srgbClr val="000000"/>
                </a:solidFill>
                <a:latin typeface="Times New Roman"/>
                <a:ea typeface="Times New Roman"/>
                <a:cs typeface="Times New Roman"/>
                <a:sym typeface="Times New Roman"/>
              </a:rPr>
              <a:t>Allocating and de-allocating memory space as needed</a:t>
            </a:r>
          </a:p>
        </p:txBody>
      </p:sp>
    </p:spTree>
    <p:extLst>
      <p:ext uri="{BB962C8B-B14F-4D97-AF65-F5344CB8AC3E}">
        <p14:creationId xmlns:p14="http://schemas.microsoft.com/office/powerpoint/2010/main" val="37124407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961" y="1197405"/>
            <a:ext cx="2371162" cy="458074"/>
          </a:xfrm>
          <a:prstGeom prst="rect">
            <a:avLst/>
          </a:prstGeom>
        </p:spPr>
        <p:txBody>
          <a:bodyPr wrap="none">
            <a:spAutoFit/>
          </a:bodyPr>
          <a:lstStyle/>
          <a:p>
            <a:pPr lvl="0" algn="just">
              <a:lnSpc>
                <a:spcPct val="150000"/>
              </a:lnSpc>
            </a:pPr>
            <a:r>
              <a:rPr lang="en-US" b="1" dirty="0">
                <a:latin typeface="Times New Roman"/>
                <a:ea typeface="Times New Roman"/>
                <a:cs typeface="Times New Roman"/>
                <a:sym typeface="Times New Roman"/>
              </a:rPr>
              <a:t>Storage </a:t>
            </a:r>
            <a:r>
              <a:rPr lang="en-US" b="1" dirty="0" smtClean="0">
                <a:latin typeface="Times New Roman"/>
                <a:ea typeface="Times New Roman"/>
                <a:cs typeface="Times New Roman"/>
                <a:sym typeface="Times New Roman"/>
              </a:rPr>
              <a:t>Management:</a:t>
            </a:r>
          </a:p>
        </p:txBody>
      </p:sp>
      <p:sp>
        <p:nvSpPr>
          <p:cNvPr id="3" name="Rectangle 2"/>
          <p:cNvSpPr/>
          <p:nvPr/>
        </p:nvSpPr>
        <p:spPr>
          <a:xfrm>
            <a:off x="448965" y="1808225"/>
            <a:ext cx="7940660" cy="2169825"/>
          </a:xfrm>
          <a:prstGeom prst="rect">
            <a:avLst/>
          </a:prstGeom>
        </p:spPr>
        <p:txBody>
          <a:bodyPr wrap="square">
            <a:spAutoFit/>
          </a:bodyPr>
          <a:lstStyle/>
          <a:p>
            <a:pPr marL="285750" lvl="0" indent="-285750" algn="just">
              <a:lnSpc>
                <a:spcPct val="150000"/>
              </a:lnSpc>
              <a:buClr>
                <a:schemeClr val="dk1"/>
              </a:buClr>
              <a:buSzPts val="1800"/>
              <a:buFont typeface="Arial" pitchFamily="34" charset="0"/>
              <a:buChar char="•"/>
            </a:pPr>
            <a:r>
              <a:rPr lang="en-US" dirty="0">
                <a:solidFill>
                  <a:schemeClr val="dk1"/>
                </a:solidFill>
                <a:latin typeface="Times New Roman"/>
                <a:ea typeface="Times New Roman"/>
                <a:cs typeface="Times New Roman"/>
                <a:sym typeface="Times New Roman"/>
              </a:rPr>
              <a:t>The operating system abstracts from the physical properties of its storage devices to define a logical storage unit, the file. </a:t>
            </a:r>
          </a:p>
          <a:p>
            <a:pPr marL="285750" lvl="0" indent="-285750" algn="just">
              <a:lnSpc>
                <a:spcPct val="150000"/>
              </a:lnSpc>
              <a:buClr>
                <a:schemeClr val="dk1"/>
              </a:buClr>
              <a:buSzPts val="1800"/>
              <a:buFont typeface="Arial" pitchFamily="34" charset="0"/>
              <a:buChar char="•"/>
            </a:pPr>
            <a:r>
              <a:rPr lang="en-US" u="sng" dirty="0">
                <a:solidFill>
                  <a:schemeClr val="dk1"/>
                </a:solidFill>
                <a:latin typeface="Times New Roman"/>
                <a:ea typeface="Times New Roman"/>
                <a:cs typeface="Times New Roman"/>
                <a:sym typeface="Times New Roman"/>
              </a:rPr>
              <a:t>The operating system maps files onto physical media and accesses these files via the storage devices</a:t>
            </a:r>
            <a:r>
              <a:rPr lang="en-US" dirty="0" smtClean="0">
                <a:solidFill>
                  <a:schemeClr val="dk1"/>
                </a:solidFill>
                <a:latin typeface="Times New Roman"/>
                <a:ea typeface="Times New Roman"/>
                <a:cs typeface="Times New Roman"/>
                <a:sym typeface="Times New Roman"/>
              </a:rPr>
              <a:t>.</a:t>
            </a:r>
          </a:p>
          <a:p>
            <a:pPr marL="285750" lvl="0" indent="-285750" algn="just">
              <a:lnSpc>
                <a:spcPct val="150000"/>
              </a:lnSpc>
              <a:buClr>
                <a:schemeClr val="dk1"/>
              </a:buClr>
              <a:buSzPts val="1800"/>
              <a:buFont typeface="Arial" pitchFamily="34" charset="0"/>
              <a:buChar char="•"/>
            </a:pPr>
            <a:endParaRPr lang="en-US" dirty="0"/>
          </a:p>
        </p:txBody>
      </p:sp>
    </p:spTree>
    <p:extLst>
      <p:ext uri="{BB962C8B-B14F-4D97-AF65-F5344CB8AC3E}">
        <p14:creationId xmlns:p14="http://schemas.microsoft.com/office/powerpoint/2010/main" val="18248349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60" y="1197405"/>
            <a:ext cx="2691763" cy="369332"/>
          </a:xfrm>
          <a:prstGeom prst="rect">
            <a:avLst/>
          </a:prstGeom>
        </p:spPr>
        <p:txBody>
          <a:bodyPr wrap="none">
            <a:spAutoFit/>
          </a:bodyPr>
          <a:lstStyle/>
          <a:p>
            <a:pPr lvl="0"/>
            <a:r>
              <a:rPr lang="en-US" b="1" dirty="0">
                <a:latin typeface="Times New Roman"/>
                <a:ea typeface="Times New Roman"/>
                <a:cs typeface="Times New Roman"/>
                <a:sym typeface="Times New Roman"/>
              </a:rPr>
              <a:t>File-System </a:t>
            </a:r>
            <a:r>
              <a:rPr lang="en-US" b="1" dirty="0" smtClean="0">
                <a:latin typeface="Times New Roman"/>
                <a:ea typeface="Times New Roman"/>
                <a:cs typeface="Times New Roman"/>
                <a:sym typeface="Times New Roman"/>
              </a:rPr>
              <a:t>Management</a:t>
            </a:r>
          </a:p>
        </p:txBody>
      </p:sp>
      <p:sp>
        <p:nvSpPr>
          <p:cNvPr id="3" name="Rectangle 2"/>
          <p:cNvSpPr/>
          <p:nvPr/>
        </p:nvSpPr>
        <p:spPr>
          <a:xfrm>
            <a:off x="601670" y="1655520"/>
            <a:ext cx="8246070" cy="3000821"/>
          </a:xfrm>
          <a:prstGeom prst="rect">
            <a:avLst/>
          </a:prstGeom>
        </p:spPr>
        <p:txBody>
          <a:bodyPr wrap="square">
            <a:spAutoFit/>
          </a:bodyPr>
          <a:lstStyle/>
          <a:p>
            <a:pPr marL="285750" lvl="0" indent="-285750" algn="just">
              <a:lnSpc>
                <a:spcPct val="150000"/>
              </a:lnSpc>
              <a:buClr>
                <a:schemeClr val="dk1"/>
              </a:buClr>
              <a:buSzPts val="1800"/>
              <a:buFont typeface="Arial" pitchFamily="34" charset="0"/>
              <a:buChar char="•"/>
            </a:pPr>
            <a:r>
              <a:rPr lang="en-US" dirty="0">
                <a:solidFill>
                  <a:schemeClr val="dk1"/>
                </a:solidFill>
                <a:latin typeface="Times New Roman"/>
                <a:ea typeface="Times New Roman"/>
                <a:cs typeface="Times New Roman"/>
                <a:sym typeface="Times New Roman"/>
              </a:rPr>
              <a:t>Computers can store information on several different types of physical media. Magnetic disk, optical disk, and magnetic tape are the most common.</a:t>
            </a:r>
            <a:endParaRPr lang="en-US" dirty="0"/>
          </a:p>
          <a:p>
            <a:pPr marL="285750" lvl="0" indent="-285750" algn="just">
              <a:lnSpc>
                <a:spcPct val="150000"/>
              </a:lnSpc>
              <a:buClr>
                <a:schemeClr val="dk1"/>
              </a:buClr>
              <a:buSzPts val="1800"/>
              <a:buFont typeface="Arial" pitchFamily="34" charset="0"/>
              <a:buChar char="•"/>
            </a:pPr>
            <a:r>
              <a:rPr lang="en-US" u="sng" dirty="0">
                <a:solidFill>
                  <a:schemeClr val="dk1"/>
                </a:solidFill>
                <a:latin typeface="Times New Roman"/>
                <a:ea typeface="Times New Roman"/>
                <a:cs typeface="Times New Roman"/>
                <a:sym typeface="Times New Roman"/>
              </a:rPr>
              <a:t>A file is a collection of related information defined by its creator. Commonly, files represent programs and data</a:t>
            </a:r>
            <a:r>
              <a:rPr lang="en-US" u="sng" dirty="0" smtClean="0">
                <a:solidFill>
                  <a:schemeClr val="dk1"/>
                </a:solidFill>
                <a:latin typeface="Times New Roman"/>
                <a:ea typeface="Times New Roman"/>
                <a:cs typeface="Times New Roman"/>
                <a:sym typeface="Times New Roman"/>
              </a:rPr>
              <a:t>.</a:t>
            </a:r>
          </a:p>
          <a:p>
            <a:pPr marL="342900" lvl="0" indent="-342900" algn="just">
              <a:lnSpc>
                <a:spcPct val="150000"/>
              </a:lnSpc>
              <a:buClr>
                <a:schemeClr val="dk1"/>
              </a:buClr>
              <a:buSzPts val="1800"/>
              <a:buFont typeface="Arial" pitchFamily="34" charset="0"/>
              <a:buChar char="•"/>
            </a:pPr>
            <a:r>
              <a:rPr lang="en-US" dirty="0">
                <a:solidFill>
                  <a:schemeClr val="dk1"/>
                </a:solidFill>
                <a:latin typeface="Times New Roman"/>
                <a:ea typeface="Times New Roman"/>
                <a:cs typeface="Times New Roman"/>
                <a:sym typeface="Times New Roman"/>
              </a:rPr>
              <a:t>The operating system implements the abstract concept of a file by managing mass-storage media, such as tapes and disks, and the devices that control them.</a:t>
            </a:r>
            <a:endParaRPr lang="en-US" dirty="0"/>
          </a:p>
          <a:p>
            <a:pPr marL="285750" lvl="0" indent="-285750" algn="just">
              <a:lnSpc>
                <a:spcPct val="150000"/>
              </a:lnSpc>
              <a:buClr>
                <a:schemeClr val="dk1"/>
              </a:buClr>
              <a:buSzPts val="1800"/>
              <a:buFont typeface="Arial" pitchFamily="34" charset="0"/>
              <a:buChar char="•"/>
            </a:pPr>
            <a:r>
              <a:rPr lang="en-US" dirty="0">
                <a:solidFill>
                  <a:schemeClr val="dk1"/>
                </a:solidFill>
                <a:latin typeface="Times New Roman"/>
                <a:ea typeface="Times New Roman"/>
                <a:cs typeface="Times New Roman"/>
                <a:sym typeface="Times New Roman"/>
              </a:rPr>
              <a:t>In addition, </a:t>
            </a:r>
            <a:r>
              <a:rPr lang="en-US" u="sng" dirty="0">
                <a:solidFill>
                  <a:schemeClr val="dk1"/>
                </a:solidFill>
                <a:latin typeface="Times New Roman"/>
                <a:ea typeface="Times New Roman"/>
                <a:cs typeface="Times New Roman"/>
                <a:sym typeface="Times New Roman"/>
              </a:rPr>
              <a:t>files are normally organized into directories to make them easier to use</a:t>
            </a:r>
            <a:r>
              <a:rPr lang="en-US" dirty="0" smtClean="0">
                <a:solidFill>
                  <a:schemeClr val="dk1"/>
                </a:solidFill>
                <a:latin typeface="Times New Roman"/>
                <a:ea typeface="Times New Roman"/>
                <a:cs typeface="Times New Roman"/>
                <a:sym typeface="Times New Roman"/>
              </a:rPr>
              <a:t>.</a:t>
            </a:r>
            <a:endParaRPr lang="en-US"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816795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1670" y="1520256"/>
            <a:ext cx="8093365" cy="3000821"/>
          </a:xfrm>
          <a:prstGeom prst="rect">
            <a:avLst/>
          </a:prstGeom>
        </p:spPr>
        <p:txBody>
          <a:bodyPr wrap="square">
            <a:spAutoFit/>
          </a:bodyPr>
          <a:lstStyle/>
          <a:p>
            <a:pPr marL="285750" lvl="0" indent="-285750" algn="just">
              <a:lnSpc>
                <a:spcPct val="150000"/>
              </a:lnSpc>
              <a:buClr>
                <a:schemeClr val="dk1"/>
              </a:buClr>
              <a:buSzPts val="1800"/>
              <a:buFont typeface="Arial" pitchFamily="34" charset="0"/>
              <a:buChar char="•"/>
            </a:pPr>
            <a:r>
              <a:rPr lang="en-US" dirty="0">
                <a:solidFill>
                  <a:schemeClr val="dk1"/>
                </a:solidFill>
                <a:latin typeface="Times New Roman"/>
                <a:ea typeface="Times New Roman"/>
                <a:cs typeface="Times New Roman"/>
                <a:sym typeface="Times New Roman"/>
              </a:rPr>
              <a:t>The operating system is responsible for the following activities in connection with file management:</a:t>
            </a:r>
            <a:endParaRPr lang="en-US" dirty="0"/>
          </a:p>
          <a:p>
            <a:pPr marL="1200150" lvl="2" indent="-285750" algn="just">
              <a:lnSpc>
                <a:spcPct val="150000"/>
              </a:lnSpc>
              <a:buClr>
                <a:schemeClr val="dk1"/>
              </a:buClr>
              <a:buSzPts val="1800"/>
              <a:buFont typeface="Arial" pitchFamily="34" charset="0"/>
              <a:buChar char="•"/>
            </a:pPr>
            <a:r>
              <a:rPr lang="en-US" dirty="0">
                <a:solidFill>
                  <a:schemeClr val="dk1"/>
                </a:solidFill>
                <a:latin typeface="Times New Roman"/>
                <a:ea typeface="Times New Roman"/>
                <a:cs typeface="Times New Roman"/>
                <a:sym typeface="Times New Roman"/>
              </a:rPr>
              <a:t>Creating and deleting files</a:t>
            </a:r>
            <a:endParaRPr lang="en-US" dirty="0"/>
          </a:p>
          <a:p>
            <a:pPr marL="1200150" lvl="2" indent="-285750" algn="just">
              <a:lnSpc>
                <a:spcPct val="150000"/>
              </a:lnSpc>
              <a:buClr>
                <a:schemeClr val="dk1"/>
              </a:buClr>
              <a:buSzPts val="1800"/>
              <a:buFont typeface="Arial" pitchFamily="34" charset="0"/>
              <a:buChar char="•"/>
            </a:pPr>
            <a:r>
              <a:rPr lang="en-US" dirty="0">
                <a:solidFill>
                  <a:schemeClr val="dk1"/>
                </a:solidFill>
                <a:latin typeface="Times New Roman"/>
                <a:ea typeface="Times New Roman"/>
                <a:cs typeface="Times New Roman"/>
                <a:sym typeface="Times New Roman"/>
              </a:rPr>
              <a:t>Creating and deleting directories to organize files</a:t>
            </a:r>
            <a:endParaRPr lang="en-US" dirty="0"/>
          </a:p>
          <a:p>
            <a:pPr marL="1200150" lvl="2" indent="-285750" algn="just">
              <a:lnSpc>
                <a:spcPct val="150000"/>
              </a:lnSpc>
              <a:buClr>
                <a:schemeClr val="dk1"/>
              </a:buClr>
              <a:buSzPts val="1800"/>
              <a:buFont typeface="Arial" pitchFamily="34" charset="0"/>
              <a:buChar char="•"/>
            </a:pPr>
            <a:r>
              <a:rPr lang="en-US" dirty="0">
                <a:solidFill>
                  <a:schemeClr val="dk1"/>
                </a:solidFill>
                <a:latin typeface="Times New Roman"/>
                <a:ea typeface="Times New Roman"/>
                <a:cs typeface="Times New Roman"/>
                <a:sym typeface="Times New Roman"/>
              </a:rPr>
              <a:t>Supporting primitives for manipulating files and directories</a:t>
            </a:r>
            <a:endParaRPr lang="en-US" dirty="0"/>
          </a:p>
          <a:p>
            <a:pPr marL="1200150" lvl="2" indent="-285750" algn="just">
              <a:lnSpc>
                <a:spcPct val="150000"/>
              </a:lnSpc>
              <a:buClr>
                <a:schemeClr val="dk1"/>
              </a:buClr>
              <a:buSzPts val="1800"/>
              <a:buFont typeface="Arial" pitchFamily="34" charset="0"/>
              <a:buChar char="•"/>
            </a:pPr>
            <a:r>
              <a:rPr lang="en-US" dirty="0">
                <a:solidFill>
                  <a:schemeClr val="dk1"/>
                </a:solidFill>
                <a:latin typeface="Times New Roman"/>
                <a:ea typeface="Times New Roman"/>
                <a:cs typeface="Times New Roman"/>
                <a:sym typeface="Times New Roman"/>
              </a:rPr>
              <a:t>Mapping files onto secondary storage</a:t>
            </a:r>
            <a:endParaRPr lang="en-US" dirty="0"/>
          </a:p>
          <a:p>
            <a:pPr marL="1200150" lvl="2" indent="-285750" algn="just">
              <a:lnSpc>
                <a:spcPct val="150000"/>
              </a:lnSpc>
              <a:buClr>
                <a:schemeClr val="dk1"/>
              </a:buClr>
              <a:buSzPts val="1800"/>
              <a:buFont typeface="Arial" pitchFamily="34" charset="0"/>
              <a:buChar char="•"/>
            </a:pPr>
            <a:r>
              <a:rPr lang="en-US" dirty="0">
                <a:solidFill>
                  <a:schemeClr val="dk1"/>
                </a:solidFill>
                <a:latin typeface="Times New Roman"/>
                <a:ea typeface="Times New Roman"/>
                <a:cs typeface="Times New Roman"/>
                <a:sym typeface="Times New Roman"/>
              </a:rPr>
              <a:t>Backing up files on stable (nonvolatile) storage media.</a:t>
            </a:r>
          </a:p>
        </p:txBody>
      </p:sp>
      <p:sp>
        <p:nvSpPr>
          <p:cNvPr id="4" name="Rectangle 3"/>
          <p:cNvSpPr/>
          <p:nvPr/>
        </p:nvSpPr>
        <p:spPr>
          <a:xfrm>
            <a:off x="907080" y="586585"/>
            <a:ext cx="2691763" cy="369332"/>
          </a:xfrm>
          <a:prstGeom prst="rect">
            <a:avLst/>
          </a:prstGeom>
        </p:spPr>
        <p:txBody>
          <a:bodyPr wrap="none">
            <a:spAutoFit/>
          </a:bodyPr>
          <a:lstStyle/>
          <a:p>
            <a:pPr lvl="0"/>
            <a:r>
              <a:rPr lang="en-US" b="1" dirty="0">
                <a:latin typeface="Times New Roman"/>
                <a:ea typeface="Times New Roman"/>
                <a:cs typeface="Times New Roman"/>
                <a:sym typeface="Times New Roman"/>
              </a:rPr>
              <a:t>File-System Management</a:t>
            </a:r>
          </a:p>
        </p:txBody>
      </p:sp>
    </p:spTree>
    <p:extLst>
      <p:ext uri="{BB962C8B-B14F-4D97-AF65-F5344CB8AC3E}">
        <p14:creationId xmlns:p14="http://schemas.microsoft.com/office/powerpoint/2010/main" val="15542609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1958" y="433880"/>
            <a:ext cx="2294218" cy="463397"/>
          </a:xfrm>
          <a:prstGeom prst="rect">
            <a:avLst/>
          </a:prstGeom>
        </p:spPr>
        <p:txBody>
          <a:bodyPr wrap="none">
            <a:spAutoFit/>
          </a:bodyPr>
          <a:lstStyle/>
          <a:p>
            <a:pPr lvl="0" algn="just">
              <a:lnSpc>
                <a:spcPct val="150000"/>
              </a:lnSpc>
            </a:pPr>
            <a:r>
              <a:rPr lang="en-US" b="1" dirty="0">
                <a:latin typeface="Times New Roman"/>
                <a:ea typeface="Times New Roman"/>
                <a:cs typeface="Times New Roman"/>
                <a:sym typeface="Times New Roman"/>
              </a:rPr>
              <a:t>Storage Management</a:t>
            </a:r>
            <a:endParaRPr lang="en-US" b="1" dirty="0"/>
          </a:p>
        </p:txBody>
      </p:sp>
      <p:sp>
        <p:nvSpPr>
          <p:cNvPr id="3" name="Rectangle 2"/>
          <p:cNvSpPr/>
          <p:nvPr/>
        </p:nvSpPr>
        <p:spPr>
          <a:xfrm>
            <a:off x="143555" y="1230141"/>
            <a:ext cx="2993127"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effectLst/>
                <a:uLnTx/>
                <a:uFillTx/>
                <a:latin typeface="Times New Roman"/>
                <a:ea typeface="Times New Roman"/>
                <a:cs typeface="Times New Roman"/>
                <a:sym typeface="Times New Roman"/>
              </a:rPr>
              <a:t>Mass-Storage Management</a:t>
            </a:r>
            <a:endParaRPr kumimoji="0" lang="en-IN" sz="1800" b="0" i="0" u="none" strike="noStrike" kern="0" cap="none" spc="0" normalizeH="0" baseline="0" noProof="0" dirty="0" smtClean="0">
              <a:ln>
                <a:noFill/>
              </a:ln>
              <a:effectLst/>
              <a:uLnTx/>
              <a:uFillTx/>
            </a:endParaRPr>
          </a:p>
        </p:txBody>
      </p:sp>
      <p:sp>
        <p:nvSpPr>
          <p:cNvPr id="4" name="Rectangle 3"/>
          <p:cNvSpPr/>
          <p:nvPr/>
        </p:nvSpPr>
        <p:spPr>
          <a:xfrm>
            <a:off x="506292" y="1623226"/>
            <a:ext cx="8398775" cy="1754326"/>
          </a:xfrm>
          <a:prstGeom prst="rect">
            <a:avLst/>
          </a:prstGeom>
        </p:spPr>
        <p:txBody>
          <a:bodyPr wrap="square">
            <a:spAutoFit/>
          </a:bodyPr>
          <a:lstStyle/>
          <a:p>
            <a:pPr marL="285750" lvl="0" indent="-285750" algn="just">
              <a:lnSpc>
                <a:spcPct val="150000"/>
              </a:lnSpc>
              <a:buClr>
                <a:srgbClr val="000000"/>
              </a:buClr>
              <a:buSzPts val="1800"/>
              <a:buFont typeface="Arial" pitchFamily="34" charset="0"/>
              <a:buChar char="•"/>
            </a:pPr>
            <a:r>
              <a:rPr lang="en-US" kern="0" dirty="0">
                <a:solidFill>
                  <a:srgbClr val="000000"/>
                </a:solidFill>
                <a:latin typeface="Times New Roman"/>
                <a:ea typeface="Times New Roman"/>
                <a:cs typeface="Times New Roman"/>
                <a:sym typeface="Times New Roman"/>
              </a:rPr>
              <a:t>Most modern computer systems use disks as the principal on-line storage medium for both programs and data. </a:t>
            </a:r>
          </a:p>
          <a:p>
            <a:pPr marL="285750" lvl="0" indent="-285750" algn="just">
              <a:lnSpc>
                <a:spcPct val="150000"/>
              </a:lnSpc>
              <a:buClr>
                <a:srgbClr val="000000"/>
              </a:buClr>
              <a:buSzPts val="1800"/>
              <a:buFont typeface="Arial" pitchFamily="34" charset="0"/>
              <a:buChar char="•"/>
            </a:pPr>
            <a:r>
              <a:rPr lang="en-US" u="sng" kern="0" dirty="0">
                <a:solidFill>
                  <a:srgbClr val="000000"/>
                </a:solidFill>
                <a:latin typeface="Times New Roman"/>
                <a:ea typeface="Times New Roman"/>
                <a:cs typeface="Times New Roman"/>
                <a:sym typeface="Times New Roman"/>
              </a:rPr>
              <a:t>Most programs—including compilers, assemblers, word processors, editors, and formatters—are stored on a disk until loaded into memory</a:t>
            </a:r>
            <a:r>
              <a:rPr lang="en-US" kern="0" dirty="0" smtClean="0">
                <a:solidFill>
                  <a:srgbClr val="000000"/>
                </a:solidFill>
                <a:latin typeface="Times New Roman"/>
                <a:ea typeface="Times New Roman"/>
                <a:cs typeface="Times New Roman"/>
                <a:sym typeface="Times New Roman"/>
              </a:rPr>
              <a:t>.</a:t>
            </a:r>
            <a:endParaRPr lang="en-US" sz="1400" kern="0" dirty="0">
              <a:solidFill>
                <a:srgbClr val="000000"/>
              </a:solidFill>
              <a:latin typeface="Arial"/>
              <a:cs typeface="Arial"/>
              <a:sym typeface="Arial"/>
            </a:endParaRPr>
          </a:p>
        </p:txBody>
      </p:sp>
    </p:spTree>
    <p:extLst>
      <p:ext uri="{BB962C8B-B14F-4D97-AF65-F5344CB8AC3E}">
        <p14:creationId xmlns:p14="http://schemas.microsoft.com/office/powerpoint/2010/main" val="13532659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5195" y="1350110"/>
            <a:ext cx="6108200" cy="2169825"/>
          </a:xfrm>
          <a:prstGeom prst="rect">
            <a:avLst/>
          </a:prstGeom>
        </p:spPr>
        <p:txBody>
          <a:bodyPr wrap="square">
            <a:spAutoFit/>
          </a:bodyPr>
          <a:lstStyle/>
          <a:p>
            <a:pPr marL="285750" lvl="0" indent="-285750" algn="just">
              <a:lnSpc>
                <a:spcPct val="150000"/>
              </a:lnSpc>
              <a:buClr>
                <a:srgbClr val="000000"/>
              </a:buClr>
              <a:buSzPts val="1800"/>
              <a:buFont typeface="Arial" pitchFamily="34" charset="0"/>
              <a:buChar char="•"/>
            </a:pPr>
            <a:r>
              <a:rPr lang="en-US" kern="0" dirty="0">
                <a:solidFill>
                  <a:srgbClr val="000000"/>
                </a:solidFill>
                <a:latin typeface="Times New Roman"/>
                <a:ea typeface="Times New Roman"/>
                <a:cs typeface="Times New Roman"/>
                <a:sym typeface="Times New Roman"/>
              </a:rPr>
              <a:t>The operating system is responsible for the following activities in connection with disk management:</a:t>
            </a:r>
            <a:endParaRPr lang="en-US" sz="1400" kern="0" dirty="0">
              <a:solidFill>
                <a:srgbClr val="000000"/>
              </a:solidFill>
              <a:latin typeface="Arial"/>
              <a:cs typeface="Arial"/>
              <a:sym typeface="Arial"/>
            </a:endParaRPr>
          </a:p>
          <a:p>
            <a:pPr marL="2114550" lvl="4" indent="-285750" algn="just">
              <a:lnSpc>
                <a:spcPct val="150000"/>
              </a:lnSpc>
              <a:buClr>
                <a:srgbClr val="000000"/>
              </a:buClr>
              <a:buSzPts val="1800"/>
              <a:buFont typeface="Arial" pitchFamily="34" charset="0"/>
              <a:buChar char="•"/>
            </a:pPr>
            <a:r>
              <a:rPr lang="en-US" kern="0" dirty="0">
                <a:solidFill>
                  <a:srgbClr val="000000"/>
                </a:solidFill>
                <a:latin typeface="Times New Roman"/>
                <a:ea typeface="Times New Roman"/>
                <a:cs typeface="Times New Roman"/>
                <a:sym typeface="Times New Roman"/>
              </a:rPr>
              <a:t>Free-space management</a:t>
            </a:r>
            <a:endParaRPr lang="en-US" sz="1400" kern="0" dirty="0">
              <a:solidFill>
                <a:srgbClr val="000000"/>
              </a:solidFill>
              <a:latin typeface="Arial"/>
              <a:cs typeface="Arial"/>
              <a:sym typeface="Arial"/>
            </a:endParaRPr>
          </a:p>
          <a:p>
            <a:pPr marL="2114550" lvl="4" indent="-285750" algn="just">
              <a:lnSpc>
                <a:spcPct val="150000"/>
              </a:lnSpc>
              <a:buClr>
                <a:srgbClr val="000000"/>
              </a:buClr>
              <a:buSzPts val="1800"/>
              <a:buFont typeface="Arial" pitchFamily="34" charset="0"/>
              <a:buChar char="•"/>
            </a:pPr>
            <a:r>
              <a:rPr lang="en-US" kern="0" dirty="0">
                <a:solidFill>
                  <a:srgbClr val="000000"/>
                </a:solidFill>
                <a:latin typeface="Times New Roman"/>
                <a:ea typeface="Times New Roman"/>
                <a:cs typeface="Times New Roman"/>
                <a:sym typeface="Times New Roman"/>
              </a:rPr>
              <a:t>Storage allocation</a:t>
            </a:r>
            <a:endParaRPr lang="en-US" sz="1400" kern="0" dirty="0">
              <a:solidFill>
                <a:srgbClr val="000000"/>
              </a:solidFill>
              <a:latin typeface="Arial"/>
              <a:cs typeface="Arial"/>
              <a:sym typeface="Arial"/>
            </a:endParaRPr>
          </a:p>
          <a:p>
            <a:pPr marL="2114550" lvl="4" indent="-285750" algn="just">
              <a:lnSpc>
                <a:spcPct val="150000"/>
              </a:lnSpc>
              <a:buClr>
                <a:srgbClr val="000000"/>
              </a:buClr>
              <a:buSzPts val="1800"/>
              <a:buFont typeface="Arial" pitchFamily="34" charset="0"/>
              <a:buChar char="•"/>
            </a:pPr>
            <a:r>
              <a:rPr lang="en-US" kern="0" dirty="0">
                <a:solidFill>
                  <a:srgbClr val="000000"/>
                </a:solidFill>
                <a:latin typeface="Times New Roman"/>
                <a:ea typeface="Times New Roman"/>
                <a:cs typeface="Times New Roman"/>
                <a:sym typeface="Times New Roman"/>
              </a:rPr>
              <a:t>Disk scheduling</a:t>
            </a:r>
            <a:endParaRPr lang="en-US" sz="1400" kern="0" dirty="0">
              <a:solidFill>
                <a:srgbClr val="000000"/>
              </a:solidFill>
              <a:latin typeface="Arial"/>
              <a:cs typeface="Arial"/>
              <a:sym typeface="Arial"/>
            </a:endParaRPr>
          </a:p>
        </p:txBody>
      </p:sp>
    </p:spTree>
    <p:extLst>
      <p:ext uri="{BB962C8B-B14F-4D97-AF65-F5344CB8AC3E}">
        <p14:creationId xmlns:p14="http://schemas.microsoft.com/office/powerpoint/2010/main" val="13980909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60" y="1350110"/>
            <a:ext cx="954107" cy="369332"/>
          </a:xfrm>
          <a:prstGeom prst="rect">
            <a:avLst/>
          </a:prstGeom>
        </p:spPr>
        <p:txBody>
          <a:bodyPr wrap="none">
            <a:spAutoFit/>
          </a:bodyPr>
          <a:lstStyle/>
          <a:p>
            <a:pPr lvl="0"/>
            <a:r>
              <a:rPr lang="en-US" dirty="0">
                <a:latin typeface="Times New Roman"/>
                <a:ea typeface="Times New Roman"/>
                <a:cs typeface="Times New Roman"/>
                <a:sym typeface="Times New Roman"/>
              </a:rPr>
              <a:t>Caching</a:t>
            </a:r>
            <a:endParaRPr lang="en-US" dirty="0"/>
          </a:p>
        </p:txBody>
      </p:sp>
      <p:sp>
        <p:nvSpPr>
          <p:cNvPr id="3" name="Rectangle 2"/>
          <p:cNvSpPr/>
          <p:nvPr/>
        </p:nvSpPr>
        <p:spPr>
          <a:xfrm>
            <a:off x="601670" y="1808225"/>
            <a:ext cx="8246070" cy="2585323"/>
          </a:xfrm>
          <a:prstGeom prst="rect">
            <a:avLst/>
          </a:prstGeom>
        </p:spPr>
        <p:txBody>
          <a:bodyPr wrap="square">
            <a:spAutoFit/>
          </a:bodyPr>
          <a:lstStyle/>
          <a:p>
            <a:pPr marL="285750" lvl="0" indent="-285750" algn="just">
              <a:lnSpc>
                <a:spcPct val="150000"/>
              </a:lnSpc>
              <a:buClr>
                <a:srgbClr val="000000"/>
              </a:buClr>
              <a:buSzPts val="1800"/>
              <a:buFont typeface="Arial" pitchFamily="34" charset="0"/>
              <a:buChar char="•"/>
            </a:pPr>
            <a:r>
              <a:rPr lang="en-US" kern="0" dirty="0">
                <a:solidFill>
                  <a:srgbClr val="000000"/>
                </a:solidFill>
                <a:latin typeface="Times New Roman"/>
                <a:ea typeface="Times New Roman"/>
                <a:cs typeface="Times New Roman"/>
                <a:sym typeface="Times New Roman"/>
              </a:rPr>
              <a:t>Caching means information is normally kept in some storage system (such as main memory).</a:t>
            </a:r>
            <a:endParaRPr lang="en-US" sz="1400" kern="0" dirty="0">
              <a:solidFill>
                <a:srgbClr val="000000"/>
              </a:solidFill>
              <a:latin typeface="Arial"/>
              <a:cs typeface="Arial"/>
              <a:sym typeface="Arial"/>
            </a:endParaRPr>
          </a:p>
          <a:p>
            <a:pPr marL="285750" lvl="0" indent="-285750" algn="just">
              <a:lnSpc>
                <a:spcPct val="150000"/>
              </a:lnSpc>
              <a:buClr>
                <a:srgbClr val="000000"/>
              </a:buClr>
              <a:buSzPts val="1800"/>
              <a:buFont typeface="Arial" pitchFamily="34" charset="0"/>
              <a:buChar char="•"/>
            </a:pPr>
            <a:r>
              <a:rPr lang="en-US" u="sng" kern="0" dirty="0">
                <a:solidFill>
                  <a:srgbClr val="000000"/>
                </a:solidFill>
                <a:latin typeface="Times New Roman"/>
                <a:ea typeface="Times New Roman"/>
                <a:cs typeface="Times New Roman"/>
                <a:sym typeface="Times New Roman"/>
              </a:rPr>
              <a:t>As it is used, it is copied into a faster storage system—the cache—on a temporary basis. When we need a particular piece of information, we first check whether it is in the cache. </a:t>
            </a:r>
          </a:p>
          <a:p>
            <a:pPr marL="285750" lvl="0" indent="-285750" algn="just">
              <a:lnSpc>
                <a:spcPct val="150000"/>
              </a:lnSpc>
              <a:buClr>
                <a:srgbClr val="000000"/>
              </a:buClr>
              <a:buSzPts val="1800"/>
              <a:buFont typeface="Arial" pitchFamily="34" charset="0"/>
              <a:buChar char="•"/>
            </a:pPr>
            <a:r>
              <a:rPr lang="en-US" kern="0" dirty="0">
                <a:solidFill>
                  <a:srgbClr val="000000"/>
                </a:solidFill>
                <a:latin typeface="Times New Roman"/>
                <a:ea typeface="Times New Roman"/>
                <a:cs typeface="Times New Roman"/>
                <a:sym typeface="Times New Roman"/>
              </a:rPr>
              <a:t>If it is, we use the information directly from the cache. </a:t>
            </a:r>
          </a:p>
        </p:txBody>
      </p:sp>
    </p:spTree>
    <p:extLst>
      <p:ext uri="{BB962C8B-B14F-4D97-AF65-F5344CB8AC3E}">
        <p14:creationId xmlns:p14="http://schemas.microsoft.com/office/powerpoint/2010/main" val="39535217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8965" y="1350110"/>
            <a:ext cx="8398775" cy="1754326"/>
          </a:xfrm>
          <a:prstGeom prst="rect">
            <a:avLst/>
          </a:prstGeom>
        </p:spPr>
        <p:txBody>
          <a:bodyPr wrap="square">
            <a:spAutoFit/>
          </a:bodyPr>
          <a:lstStyle/>
          <a:p>
            <a:pPr marL="285750" lvl="0" indent="-285750" algn="just">
              <a:lnSpc>
                <a:spcPct val="150000"/>
              </a:lnSpc>
              <a:buClr>
                <a:srgbClr val="000000"/>
              </a:buClr>
              <a:buSzPts val="1800"/>
              <a:buFont typeface="Arial" pitchFamily="34" charset="0"/>
              <a:buChar char="•"/>
            </a:pPr>
            <a:r>
              <a:rPr lang="en-US" kern="0" dirty="0">
                <a:solidFill>
                  <a:srgbClr val="000000"/>
                </a:solidFill>
                <a:latin typeface="Times New Roman"/>
                <a:ea typeface="Times New Roman"/>
                <a:cs typeface="Times New Roman"/>
                <a:sym typeface="Times New Roman"/>
              </a:rPr>
              <a:t>If it is not, we use the information from the source, putting a copy in the cache under the assumption that we will need it again soon.</a:t>
            </a:r>
            <a:endParaRPr lang="en-US" sz="1400" kern="0" dirty="0">
              <a:solidFill>
                <a:srgbClr val="000000"/>
              </a:solidFill>
              <a:latin typeface="Arial"/>
              <a:cs typeface="Arial"/>
              <a:sym typeface="Arial"/>
            </a:endParaRPr>
          </a:p>
          <a:p>
            <a:pPr marL="285750" lvl="0" indent="-285750" algn="just">
              <a:lnSpc>
                <a:spcPct val="150000"/>
              </a:lnSpc>
              <a:buClr>
                <a:srgbClr val="000000"/>
              </a:buClr>
              <a:buSzPts val="1800"/>
              <a:buFont typeface="Arial" pitchFamily="34" charset="0"/>
              <a:buChar char="•"/>
            </a:pPr>
            <a:r>
              <a:rPr lang="en-US" u="sng" kern="0" dirty="0">
                <a:solidFill>
                  <a:srgbClr val="000000"/>
                </a:solidFill>
                <a:latin typeface="Times New Roman"/>
                <a:ea typeface="Times New Roman"/>
                <a:cs typeface="Times New Roman"/>
                <a:sym typeface="Times New Roman"/>
              </a:rPr>
              <a:t>Because caches have limited size, cache management is an important design problem</a:t>
            </a:r>
            <a:r>
              <a:rPr lang="en-US" kern="0" dirty="0">
                <a:solidFill>
                  <a:srgbClr val="000000"/>
                </a:solidFill>
                <a:latin typeface="Times New Roman"/>
                <a:ea typeface="Times New Roman"/>
                <a:cs typeface="Times New Roman"/>
                <a:sym typeface="Times New Roman"/>
              </a:rPr>
              <a:t>.</a:t>
            </a:r>
            <a:endParaRPr lang="en-US" sz="1400" kern="0" dirty="0">
              <a:solidFill>
                <a:srgbClr val="000000"/>
              </a:solidFill>
              <a:latin typeface="Arial"/>
              <a:cs typeface="Arial"/>
              <a:sym typeface="Arial"/>
            </a:endParaRPr>
          </a:p>
          <a:p>
            <a:pPr marL="285750" lvl="0" indent="-285750" algn="just">
              <a:lnSpc>
                <a:spcPct val="150000"/>
              </a:lnSpc>
              <a:buClr>
                <a:srgbClr val="000000"/>
              </a:buClr>
              <a:buSzPts val="1800"/>
              <a:buFont typeface="Arial" pitchFamily="34" charset="0"/>
              <a:buChar char="•"/>
            </a:pPr>
            <a:r>
              <a:rPr lang="en-US" u="sng" kern="0" dirty="0">
                <a:solidFill>
                  <a:srgbClr val="000000"/>
                </a:solidFill>
                <a:latin typeface="Times New Roman"/>
                <a:ea typeface="Times New Roman"/>
                <a:cs typeface="Times New Roman"/>
                <a:sym typeface="Times New Roman"/>
              </a:rPr>
              <a:t>Main memory can be viewed as a fast cache for secondary storage.</a:t>
            </a:r>
          </a:p>
        </p:txBody>
      </p:sp>
      <p:pic>
        <p:nvPicPr>
          <p:cNvPr id="3" name="Google Shape;693;p58"/>
          <p:cNvPicPr preferRelativeResize="0"/>
          <p:nvPr/>
        </p:nvPicPr>
        <p:blipFill rotWithShape="1">
          <a:blip r:embed="rId2">
            <a:alphaModFix/>
          </a:blip>
          <a:srcRect/>
          <a:stretch/>
        </p:blipFill>
        <p:spPr>
          <a:xfrm>
            <a:off x="1300314" y="3104436"/>
            <a:ext cx="6696075" cy="981075"/>
          </a:xfrm>
          <a:prstGeom prst="rect">
            <a:avLst/>
          </a:prstGeom>
          <a:noFill/>
          <a:ln>
            <a:noFill/>
          </a:ln>
        </p:spPr>
      </p:pic>
      <p:sp>
        <p:nvSpPr>
          <p:cNvPr id="4" name="Rectangle 3"/>
          <p:cNvSpPr/>
          <p:nvPr/>
        </p:nvSpPr>
        <p:spPr>
          <a:xfrm>
            <a:off x="2281425" y="4084575"/>
            <a:ext cx="4442370" cy="369332"/>
          </a:xfrm>
          <a:prstGeom prst="rect">
            <a:avLst/>
          </a:prstGeom>
        </p:spPr>
        <p:txBody>
          <a:bodyPr wrap="none">
            <a:spAutoFit/>
          </a:bodyPr>
          <a:lstStyle/>
          <a:p>
            <a:pPr lvl="0"/>
            <a:r>
              <a:rPr lang="en-US" dirty="0">
                <a:solidFill>
                  <a:schemeClr val="dk1"/>
                </a:solidFill>
                <a:latin typeface="Time new roman"/>
                <a:ea typeface="Calibri"/>
                <a:cs typeface="Calibri"/>
                <a:sym typeface="Calibri"/>
              </a:rPr>
              <a:t>Migration of integer A from disk to register</a:t>
            </a:r>
          </a:p>
        </p:txBody>
      </p:sp>
    </p:spTree>
    <p:extLst>
      <p:ext uri="{BB962C8B-B14F-4D97-AF65-F5344CB8AC3E}">
        <p14:creationId xmlns:p14="http://schemas.microsoft.com/office/powerpoint/2010/main" val="33468314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1670" y="1350110"/>
            <a:ext cx="7940660" cy="3416320"/>
          </a:xfrm>
          <a:prstGeom prst="rect">
            <a:avLst/>
          </a:prstGeom>
        </p:spPr>
        <p:txBody>
          <a:bodyPr wrap="square">
            <a:spAutoFit/>
          </a:bodyPr>
          <a:lstStyle/>
          <a:p>
            <a:pPr marL="285750" lvl="0" indent="-285750" algn="just">
              <a:lnSpc>
                <a:spcPct val="150000"/>
              </a:lnSpc>
              <a:buClr>
                <a:srgbClr val="000000"/>
              </a:buClr>
              <a:buSzPts val="1800"/>
              <a:buFont typeface="Arial" pitchFamily="34" charset="0"/>
              <a:buChar char="•"/>
            </a:pPr>
            <a:r>
              <a:rPr lang="en-US" kern="0" dirty="0">
                <a:solidFill>
                  <a:srgbClr val="000000"/>
                </a:solidFill>
                <a:latin typeface="Times New Roman"/>
                <a:ea typeface="Times New Roman"/>
                <a:cs typeface="Times New Roman"/>
                <a:sym typeface="Times New Roman"/>
              </a:rPr>
              <a:t>In a computing environment where only one process executes at a time, this arrangement poses no difficulties, since an access to integer </a:t>
            </a:r>
            <a:r>
              <a:rPr lang="en-US" b="1" kern="0" dirty="0">
                <a:solidFill>
                  <a:srgbClr val="000000"/>
                </a:solidFill>
                <a:latin typeface="Times New Roman"/>
                <a:ea typeface="Times New Roman"/>
                <a:cs typeface="Times New Roman"/>
                <a:sym typeface="Times New Roman"/>
              </a:rPr>
              <a:t>A</a:t>
            </a:r>
            <a:r>
              <a:rPr lang="en-US" kern="0" dirty="0">
                <a:solidFill>
                  <a:srgbClr val="000000"/>
                </a:solidFill>
                <a:latin typeface="Times New Roman"/>
                <a:ea typeface="Times New Roman"/>
                <a:cs typeface="Times New Roman"/>
                <a:sym typeface="Times New Roman"/>
              </a:rPr>
              <a:t> will always be to the copy at the highest level of the hierarchy.</a:t>
            </a:r>
            <a:endParaRPr lang="en-US" sz="1400" kern="0" dirty="0">
              <a:solidFill>
                <a:srgbClr val="000000"/>
              </a:solidFill>
              <a:latin typeface="Arial"/>
              <a:cs typeface="Arial"/>
              <a:sym typeface="Arial"/>
            </a:endParaRPr>
          </a:p>
          <a:p>
            <a:pPr marL="285750" lvl="0" indent="-285750" algn="just">
              <a:lnSpc>
                <a:spcPct val="150000"/>
              </a:lnSpc>
              <a:buClr>
                <a:srgbClr val="000000"/>
              </a:buClr>
              <a:buSzPts val="1800"/>
              <a:buFont typeface="Arial" pitchFamily="34" charset="0"/>
              <a:buChar char="•"/>
            </a:pPr>
            <a:r>
              <a:rPr lang="en-US" kern="0" dirty="0">
                <a:solidFill>
                  <a:srgbClr val="000000"/>
                </a:solidFill>
                <a:latin typeface="Times New Roman"/>
                <a:ea typeface="Times New Roman"/>
                <a:cs typeface="Times New Roman"/>
                <a:sym typeface="Times New Roman"/>
              </a:rPr>
              <a:t>The situation becomes more complicated in a multiprocessor environment where, in addition to maintaining internal registers, </a:t>
            </a:r>
            <a:r>
              <a:rPr lang="en-US" u="sng" kern="0" dirty="0">
                <a:solidFill>
                  <a:srgbClr val="000000"/>
                </a:solidFill>
                <a:latin typeface="Times New Roman"/>
                <a:ea typeface="Times New Roman"/>
                <a:cs typeface="Times New Roman"/>
                <a:sym typeface="Times New Roman"/>
              </a:rPr>
              <a:t>each of the CPUs also contains a local cache</a:t>
            </a:r>
            <a:r>
              <a:rPr lang="en-US" kern="0" dirty="0">
                <a:solidFill>
                  <a:srgbClr val="000000"/>
                </a:solidFill>
                <a:latin typeface="Times New Roman"/>
                <a:ea typeface="Times New Roman"/>
                <a:cs typeface="Times New Roman"/>
                <a:sym typeface="Times New Roman"/>
              </a:rPr>
              <a:t>. </a:t>
            </a:r>
            <a:endParaRPr lang="en-US" sz="1400" kern="0" dirty="0">
              <a:solidFill>
                <a:srgbClr val="000000"/>
              </a:solidFill>
              <a:latin typeface="Arial"/>
              <a:cs typeface="Arial"/>
              <a:sym typeface="Arial"/>
            </a:endParaRPr>
          </a:p>
          <a:p>
            <a:pPr marL="285750" lvl="0" indent="-285750" algn="just">
              <a:lnSpc>
                <a:spcPct val="150000"/>
              </a:lnSpc>
              <a:buClr>
                <a:srgbClr val="000000"/>
              </a:buClr>
              <a:buSzPts val="1800"/>
              <a:buFont typeface="Arial" pitchFamily="34" charset="0"/>
              <a:buChar char="•"/>
            </a:pPr>
            <a:r>
              <a:rPr lang="en-US" kern="0" dirty="0">
                <a:solidFill>
                  <a:srgbClr val="000000"/>
                </a:solidFill>
                <a:latin typeface="Times New Roman"/>
                <a:ea typeface="Times New Roman"/>
                <a:cs typeface="Times New Roman"/>
                <a:sym typeface="Times New Roman"/>
              </a:rPr>
              <a:t>In such an environment, a </a:t>
            </a:r>
            <a:r>
              <a:rPr lang="en-US" u="sng" kern="0" dirty="0">
                <a:solidFill>
                  <a:srgbClr val="000000"/>
                </a:solidFill>
                <a:latin typeface="Times New Roman"/>
                <a:ea typeface="Times New Roman"/>
                <a:cs typeface="Times New Roman"/>
                <a:sym typeface="Times New Roman"/>
              </a:rPr>
              <a:t>copy of </a:t>
            </a:r>
            <a:r>
              <a:rPr lang="en-US" b="1" u="sng" kern="0" dirty="0">
                <a:solidFill>
                  <a:srgbClr val="000000"/>
                </a:solidFill>
                <a:latin typeface="Times New Roman"/>
                <a:ea typeface="Times New Roman"/>
                <a:cs typeface="Times New Roman"/>
                <a:sym typeface="Times New Roman"/>
              </a:rPr>
              <a:t>A </a:t>
            </a:r>
            <a:r>
              <a:rPr lang="en-US" u="sng" kern="0" dirty="0">
                <a:solidFill>
                  <a:srgbClr val="000000"/>
                </a:solidFill>
                <a:latin typeface="Times New Roman"/>
                <a:ea typeface="Times New Roman"/>
                <a:cs typeface="Times New Roman"/>
                <a:sym typeface="Times New Roman"/>
              </a:rPr>
              <a:t>may exist simultaneously in several caches.</a:t>
            </a:r>
            <a:endParaRPr lang="en-US" sz="1400" kern="0" dirty="0">
              <a:solidFill>
                <a:srgbClr val="000000"/>
              </a:solidFill>
              <a:latin typeface="Arial"/>
              <a:cs typeface="Arial"/>
              <a:sym typeface="Arial"/>
            </a:endParaRPr>
          </a:p>
          <a:p>
            <a:pPr marL="285750" lvl="0" indent="-285750" algn="just">
              <a:lnSpc>
                <a:spcPct val="150000"/>
              </a:lnSpc>
              <a:buClr>
                <a:srgbClr val="000000"/>
              </a:buClr>
              <a:buSzPts val="1800"/>
              <a:buFont typeface="Arial" pitchFamily="34" charset="0"/>
              <a:buChar char="•"/>
            </a:pPr>
            <a:r>
              <a:rPr lang="en-US" kern="0" dirty="0">
                <a:solidFill>
                  <a:srgbClr val="000000"/>
                </a:solidFill>
                <a:latin typeface="Times New Roman"/>
                <a:ea typeface="Times New Roman"/>
                <a:cs typeface="Times New Roman"/>
                <a:sym typeface="Times New Roman"/>
              </a:rPr>
              <a:t>This situation is </a:t>
            </a:r>
            <a:r>
              <a:rPr lang="en-US" u="sng" kern="0" dirty="0">
                <a:solidFill>
                  <a:srgbClr val="000000"/>
                </a:solidFill>
                <a:latin typeface="Times New Roman"/>
                <a:ea typeface="Times New Roman"/>
                <a:cs typeface="Times New Roman"/>
                <a:sym typeface="Times New Roman"/>
              </a:rPr>
              <a:t>called </a:t>
            </a:r>
            <a:r>
              <a:rPr lang="en-US" b="1" u="sng" kern="0" dirty="0">
                <a:solidFill>
                  <a:srgbClr val="000000"/>
                </a:solidFill>
                <a:latin typeface="Times New Roman"/>
                <a:ea typeface="Times New Roman"/>
                <a:cs typeface="Times New Roman"/>
                <a:sym typeface="Times New Roman"/>
              </a:rPr>
              <a:t>cache coherency</a:t>
            </a:r>
            <a:r>
              <a:rPr lang="en-US" kern="0" dirty="0">
                <a:solidFill>
                  <a:srgbClr val="000000"/>
                </a:solidFill>
                <a:latin typeface="Times New Roman"/>
                <a:ea typeface="Times New Roman"/>
                <a:cs typeface="Times New Roman"/>
                <a:sym typeface="Times New Roman"/>
              </a:rPr>
              <a:t>, and it is usually a hardware issue.</a:t>
            </a:r>
          </a:p>
        </p:txBody>
      </p:sp>
      <p:sp>
        <p:nvSpPr>
          <p:cNvPr id="3" name="Rectangle 2"/>
          <p:cNvSpPr/>
          <p:nvPr/>
        </p:nvSpPr>
        <p:spPr>
          <a:xfrm>
            <a:off x="1059785" y="433880"/>
            <a:ext cx="1005403" cy="369332"/>
          </a:xfrm>
          <a:prstGeom prst="rect">
            <a:avLst/>
          </a:prstGeom>
        </p:spPr>
        <p:txBody>
          <a:bodyPr wrap="none">
            <a:spAutoFit/>
          </a:bodyPr>
          <a:lstStyle/>
          <a:p>
            <a:pPr lvl="0"/>
            <a:r>
              <a:rPr lang="en-US" b="1" dirty="0">
                <a:latin typeface="Times New Roman"/>
                <a:ea typeface="Times New Roman"/>
                <a:cs typeface="Times New Roman"/>
                <a:sym typeface="Times New Roman"/>
              </a:rPr>
              <a:t>Caching</a:t>
            </a:r>
            <a:endParaRPr lang="en-US" b="1" dirty="0"/>
          </a:p>
        </p:txBody>
      </p:sp>
    </p:spTree>
    <p:extLst>
      <p:ext uri="{BB962C8B-B14F-4D97-AF65-F5344CB8AC3E}">
        <p14:creationId xmlns:p14="http://schemas.microsoft.com/office/powerpoint/2010/main" val="2855827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4966" y="1173182"/>
            <a:ext cx="8398775" cy="3970318"/>
          </a:xfrm>
          <a:prstGeom prst="rect">
            <a:avLst/>
          </a:prstGeom>
        </p:spPr>
        <p:txBody>
          <a:bodyPr wrap="square">
            <a:spAutoFit/>
          </a:bodyPr>
          <a:lstStyle/>
          <a:p>
            <a:pPr marL="285750" indent="-285750" algn="just">
              <a:buFont typeface="Arial" pitchFamily="34" charset="0"/>
              <a:buChar char="•"/>
            </a:pPr>
            <a:r>
              <a:rPr lang="en-US" dirty="0">
                <a:latin typeface="Times New Roman" pitchFamily="18" charset="0"/>
                <a:cs typeface="Times New Roman" pitchFamily="18" charset="0"/>
              </a:rPr>
              <a:t>In other cases, a user sits at a terminal connected to a mainframe or minicomputer. Other users are accessing the same computer through other terminals.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These </a:t>
            </a:r>
            <a:r>
              <a:rPr lang="en-US" dirty="0">
                <a:latin typeface="Times New Roman" pitchFamily="18" charset="0"/>
                <a:cs typeface="Times New Roman" pitchFamily="18" charset="0"/>
              </a:rPr>
              <a:t>users share resources and may exchange information.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operating system in such cases is designed to maximize resource utilization— to assure that all available CPU time, memory, and I/O are used efficiently and that no individual user takes more than </a:t>
            </a:r>
            <a:r>
              <a:rPr lang="en-US" dirty="0" smtClean="0">
                <a:latin typeface="Times New Roman" pitchFamily="18" charset="0"/>
                <a:cs typeface="Times New Roman" pitchFamily="18" charset="0"/>
              </a:rPr>
              <a:t>her/his </a:t>
            </a:r>
            <a:r>
              <a:rPr lang="en-US" dirty="0">
                <a:latin typeface="Times New Roman" pitchFamily="18" charset="0"/>
                <a:cs typeface="Times New Roman" pitchFamily="18" charset="0"/>
              </a:rPr>
              <a:t>fair </a:t>
            </a:r>
            <a:r>
              <a:rPr lang="en-US" dirty="0" smtClean="0">
                <a:latin typeface="Times New Roman" pitchFamily="18" charset="0"/>
                <a:cs typeface="Times New Roman" pitchFamily="18" charset="0"/>
              </a:rPr>
              <a:t>share.</a:t>
            </a: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a:latin typeface="Times New Roman" pitchFamily="18" charset="0"/>
                <a:cs typeface="Times New Roman" pitchFamily="18" charset="0"/>
              </a:rPr>
              <a:t>In still other cases, users sit at workstations connected to networks of other workstations and servers.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smtClean="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These </a:t>
            </a:r>
            <a:r>
              <a:rPr lang="en-US" dirty="0">
                <a:latin typeface="Times New Roman" pitchFamily="18" charset="0"/>
                <a:cs typeface="Times New Roman" pitchFamily="18" charset="0"/>
              </a:rPr>
              <a:t>users have dedicated resources at their disposal, but they also share resources such as networking and servers—file, compute, and print </a:t>
            </a:r>
            <a:r>
              <a:rPr lang="en-US" dirty="0" smtClean="0">
                <a:latin typeface="Times New Roman" pitchFamily="18" charset="0"/>
                <a:cs typeface="Times New Roman" pitchFamily="18" charset="0"/>
              </a:rPr>
              <a:t>servers.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0910069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8965" y="1350110"/>
            <a:ext cx="1499128"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effectLst/>
                <a:uLnTx/>
                <a:uFillTx/>
                <a:latin typeface="Times New Roman"/>
                <a:ea typeface="Times New Roman"/>
                <a:cs typeface="Times New Roman"/>
                <a:sym typeface="Times New Roman"/>
              </a:rPr>
              <a:t>I/O Systems</a:t>
            </a:r>
            <a:endParaRPr kumimoji="0" lang="en-IN" sz="1800" b="1" i="0" u="none" strike="noStrike" kern="0" cap="none" spc="0" normalizeH="0" baseline="0" noProof="0" dirty="0" smtClean="0">
              <a:ln>
                <a:noFill/>
              </a:ln>
              <a:effectLst/>
              <a:uLnTx/>
              <a:uFillTx/>
            </a:endParaRPr>
          </a:p>
        </p:txBody>
      </p:sp>
      <p:sp>
        <p:nvSpPr>
          <p:cNvPr id="3" name="Rectangle 2"/>
          <p:cNvSpPr/>
          <p:nvPr/>
        </p:nvSpPr>
        <p:spPr>
          <a:xfrm>
            <a:off x="1670604" y="1808225"/>
            <a:ext cx="6260905" cy="2169825"/>
          </a:xfrm>
          <a:prstGeom prst="rect">
            <a:avLst/>
          </a:prstGeom>
        </p:spPr>
        <p:txBody>
          <a:bodyPr wrap="square">
            <a:spAutoFit/>
          </a:bodyPr>
          <a:lstStyle/>
          <a:p>
            <a:pPr marL="285750" lvl="0" indent="-285750" algn="just">
              <a:lnSpc>
                <a:spcPct val="150000"/>
              </a:lnSpc>
              <a:buClr>
                <a:srgbClr val="000000"/>
              </a:buClr>
              <a:buSzPts val="1800"/>
              <a:buFont typeface="Arial" pitchFamily="34" charset="0"/>
              <a:buChar char="•"/>
            </a:pPr>
            <a:r>
              <a:rPr lang="en-US" kern="0" dirty="0">
                <a:solidFill>
                  <a:srgbClr val="000000"/>
                </a:solidFill>
                <a:latin typeface="Times New Roman"/>
                <a:ea typeface="Times New Roman"/>
                <a:cs typeface="Times New Roman"/>
                <a:sym typeface="Times New Roman"/>
              </a:rPr>
              <a:t>The I/O subsystem consists of several components:</a:t>
            </a:r>
            <a:endParaRPr lang="en-US" sz="1400" kern="0" dirty="0">
              <a:solidFill>
                <a:srgbClr val="000000"/>
              </a:solidFill>
              <a:latin typeface="Arial"/>
              <a:cs typeface="Arial"/>
              <a:sym typeface="Arial"/>
            </a:endParaRPr>
          </a:p>
          <a:p>
            <a:pPr marL="1200150" lvl="2" indent="-285750" algn="just">
              <a:lnSpc>
                <a:spcPct val="150000"/>
              </a:lnSpc>
              <a:buClr>
                <a:srgbClr val="000000"/>
              </a:buClr>
              <a:buSzPts val="1800"/>
              <a:buFont typeface="Arial" pitchFamily="34" charset="0"/>
              <a:buChar char="•"/>
            </a:pPr>
            <a:r>
              <a:rPr lang="en-US" kern="0" dirty="0">
                <a:solidFill>
                  <a:srgbClr val="000000"/>
                </a:solidFill>
                <a:latin typeface="Times New Roman"/>
                <a:ea typeface="Times New Roman"/>
                <a:cs typeface="Times New Roman"/>
                <a:sym typeface="Times New Roman"/>
              </a:rPr>
              <a:t>A memory-management component that includes buffering, caching, and spooling</a:t>
            </a:r>
          </a:p>
          <a:p>
            <a:pPr marL="1200150" lvl="2" indent="-285750" algn="just">
              <a:lnSpc>
                <a:spcPct val="150000"/>
              </a:lnSpc>
              <a:buClr>
                <a:srgbClr val="000000"/>
              </a:buClr>
              <a:buSzPts val="1800"/>
              <a:buFont typeface="Arial" pitchFamily="34" charset="0"/>
              <a:buChar char="•"/>
            </a:pPr>
            <a:r>
              <a:rPr lang="en-US" kern="0" dirty="0">
                <a:solidFill>
                  <a:srgbClr val="000000"/>
                </a:solidFill>
                <a:latin typeface="Times New Roman"/>
                <a:ea typeface="Times New Roman"/>
                <a:cs typeface="Times New Roman"/>
                <a:sym typeface="Times New Roman"/>
              </a:rPr>
              <a:t>A general device-driver interface</a:t>
            </a:r>
            <a:endParaRPr lang="en-US" sz="1400" kern="0" dirty="0">
              <a:solidFill>
                <a:srgbClr val="000000"/>
              </a:solidFill>
              <a:latin typeface="Arial"/>
              <a:cs typeface="Arial"/>
              <a:sym typeface="Arial"/>
            </a:endParaRPr>
          </a:p>
          <a:p>
            <a:pPr marL="1200150" lvl="2" indent="-285750" algn="just">
              <a:lnSpc>
                <a:spcPct val="150000"/>
              </a:lnSpc>
              <a:buClr>
                <a:srgbClr val="000000"/>
              </a:buClr>
              <a:buSzPts val="1800"/>
              <a:buFont typeface="Arial" pitchFamily="34" charset="0"/>
              <a:buChar char="•"/>
            </a:pPr>
            <a:r>
              <a:rPr lang="en-US" kern="0" dirty="0">
                <a:solidFill>
                  <a:srgbClr val="000000"/>
                </a:solidFill>
                <a:latin typeface="Times New Roman"/>
                <a:ea typeface="Times New Roman"/>
                <a:cs typeface="Times New Roman"/>
                <a:sym typeface="Times New Roman"/>
              </a:rPr>
              <a:t>Drivers for specific hardware devices</a:t>
            </a:r>
            <a:endParaRPr lang="en-US" sz="1400" kern="0" dirty="0">
              <a:solidFill>
                <a:srgbClr val="000000"/>
              </a:solidFill>
              <a:latin typeface="Arial"/>
              <a:cs typeface="Arial"/>
              <a:sym typeface="Arial"/>
            </a:endParaRPr>
          </a:p>
        </p:txBody>
      </p:sp>
    </p:spTree>
    <p:extLst>
      <p:ext uri="{BB962C8B-B14F-4D97-AF65-F5344CB8AC3E}">
        <p14:creationId xmlns:p14="http://schemas.microsoft.com/office/powerpoint/2010/main" val="40558979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4384" y="433880"/>
            <a:ext cx="3070071" cy="461665"/>
          </a:xfrm>
          <a:prstGeom prst="rect">
            <a:avLst/>
          </a:prstGeom>
        </p:spPr>
        <p:txBody>
          <a:bodyPr wrap="none">
            <a:spAutoFit/>
          </a:bodyPr>
          <a:lstStyle/>
          <a:p>
            <a:r>
              <a:rPr lang="en-IN" sz="2400" dirty="0">
                <a:latin typeface="Times New Roman" pitchFamily="18" charset="0"/>
                <a:cs typeface="Times New Roman" pitchFamily="18" charset="0"/>
              </a:rPr>
              <a:t>Protection and Security</a:t>
            </a:r>
          </a:p>
        </p:txBody>
      </p:sp>
      <p:sp>
        <p:nvSpPr>
          <p:cNvPr id="3" name="Rectangle 2"/>
          <p:cNvSpPr/>
          <p:nvPr/>
        </p:nvSpPr>
        <p:spPr>
          <a:xfrm>
            <a:off x="296260" y="1350110"/>
            <a:ext cx="8551480" cy="2585323"/>
          </a:xfrm>
          <a:prstGeom prst="rect">
            <a:avLst/>
          </a:prstGeom>
        </p:spPr>
        <p:txBody>
          <a:bodyPr wrap="square">
            <a:spAutoFit/>
          </a:bodyPr>
          <a:lstStyle/>
          <a:p>
            <a:pPr marL="285750" indent="-285750" algn="just">
              <a:buFont typeface="Arial" pitchFamily="34" charset="0"/>
              <a:buChar char="•"/>
            </a:pPr>
            <a:r>
              <a:rPr lang="en-US" dirty="0">
                <a:latin typeface="Times New Roman" pitchFamily="18" charset="0"/>
                <a:cs typeface="Times New Roman" pitchFamily="18" charset="0"/>
              </a:rPr>
              <a:t>If a computer system has multiple users and allows the concurrent execution of multiple processes, then access to data must be regulated.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that purpose, mechanisms ensure that files, memory segments, CPU, and other resources can be operated on by only those processes that have gained proper </a:t>
            </a:r>
            <a:r>
              <a:rPr lang="en-US" dirty="0" smtClean="0">
                <a:latin typeface="Times New Roman" pitchFamily="18" charset="0"/>
                <a:cs typeface="Times New Roman" pitchFamily="18" charset="0"/>
              </a:rPr>
              <a:t>authorization </a:t>
            </a:r>
            <a:r>
              <a:rPr lang="en-US" dirty="0">
                <a:latin typeface="Times New Roman" pitchFamily="18" charset="0"/>
                <a:cs typeface="Times New Roman" pitchFamily="18" charset="0"/>
              </a:rPr>
              <a:t>from the operating system.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example, memory-addressing hardware ensures that a process can execute only within its own address space.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2498514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8965" y="1296155"/>
            <a:ext cx="7940660" cy="3139321"/>
          </a:xfrm>
          <a:prstGeom prst="rect">
            <a:avLst/>
          </a:prstGeom>
        </p:spPr>
        <p:txBody>
          <a:bodyPr wrap="square">
            <a:spAutoFit/>
          </a:bodyPr>
          <a:lstStyle/>
          <a:p>
            <a:pPr marL="285750" indent="-285750" algn="just">
              <a:buFont typeface="Arial" pitchFamily="34" charset="0"/>
              <a:buChar char="•"/>
            </a:pPr>
            <a:r>
              <a:rPr lang="en-US" dirty="0">
                <a:latin typeface="Times New Roman" pitchFamily="18" charset="0"/>
                <a:cs typeface="Times New Roman" pitchFamily="18" charset="0"/>
              </a:rPr>
              <a:t>Protection, then, is any mechanism for controlling the access of processes or users to the resources defined by a computer system.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mechanism must </a:t>
            </a:r>
            <a:r>
              <a:rPr lang="en-US" dirty="0" smtClean="0">
                <a:latin typeface="Times New Roman" pitchFamily="18" charset="0"/>
                <a:cs typeface="Times New Roman" pitchFamily="18" charset="0"/>
              </a:rPr>
              <a:t>provide </a:t>
            </a:r>
            <a:r>
              <a:rPr lang="en-US" dirty="0">
                <a:latin typeface="Times New Roman" pitchFamily="18" charset="0"/>
                <a:cs typeface="Times New Roman" pitchFamily="18" charset="0"/>
              </a:rPr>
              <a:t>means for specification of the controls to be imposed and means for enforcement.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Protection </a:t>
            </a:r>
            <a:r>
              <a:rPr lang="en-US" dirty="0">
                <a:latin typeface="Times New Roman" pitchFamily="18" charset="0"/>
                <a:cs typeface="Times New Roman" pitchFamily="18" charset="0"/>
              </a:rPr>
              <a:t>can improve reliability by detecting latent errors at the interfaces between component subsystems</a:t>
            </a:r>
            <a:r>
              <a:rPr lang="en-US" dirty="0" smtClean="0">
                <a:latin typeface="Times New Roman" pitchFamily="18" charset="0"/>
                <a:cs typeface="Times New Roman" pitchFamily="18" charset="0"/>
              </a:rPr>
              <a:t>.</a:t>
            </a: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a:latin typeface="Times Bold Italic" pitchFamily="18" charset="0"/>
              </a:rPr>
              <a:t>Protection, then, is any mechanism for controlling the access of processes or users to the resources defined by a computer system. </a:t>
            </a:r>
            <a:endParaRPr lang="en-US" dirty="0" smtClean="0">
              <a:latin typeface="Times Bold Italic" pitchFamily="18" charset="0"/>
              <a:cs typeface="Times New Roman" pitchFamily="18" charset="0"/>
            </a:endParaRPr>
          </a:p>
        </p:txBody>
      </p:sp>
    </p:spTree>
    <p:extLst>
      <p:ext uri="{BB962C8B-B14F-4D97-AF65-F5344CB8AC3E}">
        <p14:creationId xmlns:p14="http://schemas.microsoft.com/office/powerpoint/2010/main" val="33510815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8964" y="1350110"/>
            <a:ext cx="8398775" cy="2308324"/>
          </a:xfrm>
          <a:prstGeom prst="rect">
            <a:avLst/>
          </a:prstGeom>
        </p:spPr>
        <p:txBody>
          <a:bodyPr wrap="square">
            <a:spAutoFit/>
          </a:bodyPr>
          <a:lstStyle/>
          <a:p>
            <a:pPr marL="285750" lvl="0" indent="-285750" algn="just">
              <a:buFont typeface="Arial" pitchFamily="34" charset="0"/>
              <a:buChar char="•"/>
            </a:pPr>
            <a:r>
              <a:rPr lang="en-US" dirty="0">
                <a:solidFill>
                  <a:prstClr val="black"/>
                </a:solidFill>
                <a:latin typeface="Times Bold Italic" pitchFamily="18" charset="0"/>
              </a:rPr>
              <a:t>This mechanism must </a:t>
            </a:r>
            <a:r>
              <a:rPr lang="en-US" dirty="0" smtClean="0">
                <a:solidFill>
                  <a:prstClr val="black"/>
                </a:solidFill>
                <a:latin typeface="Times Bold Italic" pitchFamily="18" charset="0"/>
              </a:rPr>
              <a:t>provide </a:t>
            </a:r>
            <a:r>
              <a:rPr lang="en-US" dirty="0">
                <a:solidFill>
                  <a:prstClr val="black"/>
                </a:solidFill>
                <a:latin typeface="Times Bold Italic" pitchFamily="18" charset="0"/>
              </a:rPr>
              <a:t>means for specification of the controls to be imposed and means for enforcement</a:t>
            </a:r>
            <a:r>
              <a:rPr lang="en-US" dirty="0" smtClean="0">
                <a:solidFill>
                  <a:prstClr val="black"/>
                </a:solidFill>
                <a:latin typeface="Times Bold Italic" pitchFamily="18" charset="0"/>
              </a:rPr>
              <a:t>.</a:t>
            </a:r>
          </a:p>
          <a:p>
            <a:pPr lvl="0" algn="just"/>
            <a:endParaRPr lang="en-US" dirty="0" smtClean="0">
              <a:solidFill>
                <a:prstClr val="black"/>
              </a:solidFill>
              <a:latin typeface="Times Bold Italic" pitchFamily="18" charset="0"/>
            </a:endParaRPr>
          </a:p>
          <a:p>
            <a:pPr marL="285750" lvl="0" indent="-285750" algn="just">
              <a:buFont typeface="Arial" pitchFamily="34" charset="0"/>
              <a:buChar char="•"/>
            </a:pPr>
            <a:r>
              <a:rPr lang="en-US" dirty="0">
                <a:latin typeface="Times Bold Italic" pitchFamily="18" charset="0"/>
              </a:rPr>
              <a:t>Protection can improve reliability by detecting latent errors at the interfaces between component subsystems. </a:t>
            </a:r>
            <a:endParaRPr lang="en-US" dirty="0" smtClean="0">
              <a:latin typeface="Times Bold Italic" pitchFamily="18" charset="0"/>
            </a:endParaRPr>
          </a:p>
          <a:p>
            <a:pPr marL="285750" lvl="0" indent="-285750" algn="just">
              <a:buFont typeface="Arial" pitchFamily="34" charset="0"/>
              <a:buChar char="•"/>
            </a:pPr>
            <a:endParaRPr lang="en-US" dirty="0">
              <a:latin typeface="Times Bold Italic" pitchFamily="18" charset="0"/>
            </a:endParaRPr>
          </a:p>
          <a:p>
            <a:pPr marL="285750" lvl="0" indent="-285750" algn="just">
              <a:buFont typeface="Arial" pitchFamily="34" charset="0"/>
              <a:buChar char="•"/>
            </a:pPr>
            <a:r>
              <a:rPr lang="en-US" dirty="0" smtClean="0">
                <a:latin typeface="Times Bold Italic" pitchFamily="18" charset="0"/>
              </a:rPr>
              <a:t>Early </a:t>
            </a:r>
            <a:r>
              <a:rPr lang="en-US" dirty="0">
                <a:latin typeface="Times Bold Italic" pitchFamily="18" charset="0"/>
              </a:rPr>
              <a:t>detection of interface errors can often prevent contamination of a healthy subsystem by another subsystem that is malfunctioning. </a:t>
            </a:r>
            <a:endParaRPr lang="en-US" dirty="0">
              <a:solidFill>
                <a:prstClr val="black"/>
              </a:solidFill>
              <a:latin typeface="Times Bold Italic" pitchFamily="18" charset="0"/>
              <a:cs typeface="Times New Roman" pitchFamily="18" charset="0"/>
            </a:endParaRPr>
          </a:p>
        </p:txBody>
      </p:sp>
    </p:spTree>
    <p:extLst>
      <p:ext uri="{BB962C8B-B14F-4D97-AF65-F5344CB8AC3E}">
        <p14:creationId xmlns:p14="http://schemas.microsoft.com/office/powerpoint/2010/main" val="38745142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4375" y="433880"/>
            <a:ext cx="3206805" cy="369332"/>
          </a:xfrm>
          <a:prstGeom prst="rect">
            <a:avLst/>
          </a:prstGeom>
        </p:spPr>
        <p:txBody>
          <a:bodyPr wrap="square">
            <a:spAutoFit/>
          </a:bodyPr>
          <a:lstStyle/>
          <a:p>
            <a:r>
              <a:rPr lang="en-IN" b="1" dirty="0">
                <a:latin typeface="Times New Roman" pitchFamily="18" charset="0"/>
                <a:cs typeface="Times New Roman" pitchFamily="18" charset="0"/>
              </a:rPr>
              <a:t>Operating-System Services</a:t>
            </a:r>
          </a:p>
        </p:txBody>
      </p:sp>
      <p:sp>
        <p:nvSpPr>
          <p:cNvPr id="3" name="Rectangle 2"/>
          <p:cNvSpPr/>
          <p:nvPr/>
        </p:nvSpPr>
        <p:spPr>
          <a:xfrm>
            <a:off x="296259" y="1350110"/>
            <a:ext cx="8551481" cy="3693319"/>
          </a:xfrm>
          <a:prstGeom prst="rect">
            <a:avLst/>
          </a:prstGeom>
        </p:spPr>
        <p:txBody>
          <a:bodyPr wrap="square">
            <a:spAutoFit/>
          </a:bodyPr>
          <a:lstStyle/>
          <a:p>
            <a:pPr marL="285750" indent="-285750" algn="just">
              <a:buFont typeface="Arial" pitchFamily="34" charset="0"/>
              <a:buChar char="•"/>
            </a:pPr>
            <a:r>
              <a:rPr lang="en-US" dirty="0">
                <a:latin typeface="Times New Roman" pitchFamily="18" charset="0"/>
                <a:cs typeface="Times New Roman" pitchFamily="18" charset="0"/>
              </a:rPr>
              <a:t>An operating system provides an environment for the execution of programs. It provides certain services to programs and to the users of those programs</a:t>
            </a:r>
            <a:r>
              <a:rPr lang="en-US" dirty="0" smtClean="0">
                <a:latin typeface="Times New Roman" pitchFamily="18" charset="0"/>
                <a:cs typeface="Times New Roman" pitchFamily="18" charset="0"/>
              </a:rPr>
              <a:t>.</a:t>
            </a: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a:latin typeface="Times New Roman" pitchFamily="18" charset="0"/>
                <a:cs typeface="Times New Roman" pitchFamily="18" charset="0"/>
              </a:rPr>
              <a:t>The specific services provided, of course, differ from one operating system to another, but we can identify common classes.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These </a:t>
            </a:r>
            <a:r>
              <a:rPr lang="en-US" dirty="0">
                <a:latin typeface="Times New Roman" pitchFamily="18" charset="0"/>
                <a:cs typeface="Times New Roman" pitchFamily="18" charset="0"/>
              </a:rPr>
              <a:t>operating-system services are provided for the convenience of the programmer, to make the programming task easier</a:t>
            </a:r>
            <a:r>
              <a:rPr lang="en-US" dirty="0" smtClean="0">
                <a:latin typeface="Times New Roman" pitchFamily="18" charset="0"/>
                <a:cs typeface="Times New Roman" pitchFamily="18" charset="0"/>
              </a:rPr>
              <a:t>.</a:t>
            </a: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IN" b="1" dirty="0">
                <a:latin typeface="Times New Roman" pitchFamily="18" charset="0"/>
                <a:cs typeface="Times New Roman" pitchFamily="18" charset="0"/>
              </a:rPr>
              <a:t>User </a:t>
            </a:r>
            <a:r>
              <a:rPr lang="en-IN" b="1" dirty="0" smtClean="0">
                <a:latin typeface="Times New Roman" pitchFamily="18" charset="0"/>
                <a:cs typeface="Times New Roman" pitchFamily="18" charset="0"/>
              </a:rPr>
              <a:t>interface:</a:t>
            </a:r>
          </a:p>
          <a:p>
            <a:pPr algn="just"/>
            <a:r>
              <a:rPr lang="en-IN" b="1" dirty="0" smtClean="0">
                <a:latin typeface="Times New Roman" pitchFamily="18" charset="0"/>
                <a:cs typeface="Times New Roman" pitchFamily="18" charset="0"/>
              </a:rPr>
              <a:t>i.  </a:t>
            </a:r>
            <a:r>
              <a:rPr lang="en-US" dirty="0">
                <a:latin typeface="Times New Roman" pitchFamily="18" charset="0"/>
                <a:cs typeface="Times New Roman" pitchFamily="18" charset="0"/>
              </a:rPr>
              <a:t>Almost all operating systems have a user interface (UI). This interface can take several forms. One is a command-line interface (CLI), which uses text commands and a method for entering them</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15865361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59" y="1350110"/>
            <a:ext cx="8551481" cy="3416320"/>
          </a:xfrm>
          <a:prstGeom prst="rect">
            <a:avLst/>
          </a:prstGeom>
        </p:spPr>
        <p:txBody>
          <a:bodyPr wrap="square">
            <a:spAutoFit/>
          </a:bodyPr>
          <a:lstStyle/>
          <a:p>
            <a:pPr marL="285750" indent="-285750" algn="just">
              <a:buFont typeface="Arial" pitchFamily="34" charset="0"/>
              <a:buChar char="•"/>
            </a:pPr>
            <a:r>
              <a:rPr lang="en-US" dirty="0">
                <a:latin typeface="Times New Roman" pitchFamily="18" charset="0"/>
                <a:cs typeface="Times New Roman" pitchFamily="18" charset="0"/>
              </a:rPr>
              <a:t>Another is a </a:t>
            </a:r>
            <a:r>
              <a:rPr lang="en-US" dirty="0" smtClean="0">
                <a:latin typeface="Times New Roman" pitchFamily="18" charset="0"/>
                <a:cs typeface="Times New Roman" pitchFamily="18" charset="0"/>
              </a:rPr>
              <a:t>batch interface</a:t>
            </a:r>
            <a:r>
              <a:rPr lang="en-US" dirty="0">
                <a:latin typeface="Times New Roman" pitchFamily="18" charset="0"/>
                <a:cs typeface="Times New Roman" pitchFamily="18" charset="0"/>
              </a:rPr>
              <a:t>, in which commands and directives to control those </a:t>
            </a:r>
            <a:r>
              <a:rPr lang="en-US" dirty="0" smtClean="0">
                <a:latin typeface="Times New Roman" pitchFamily="18" charset="0"/>
                <a:cs typeface="Times New Roman" pitchFamily="18" charset="0"/>
              </a:rPr>
              <a:t>commands are </a:t>
            </a:r>
            <a:r>
              <a:rPr lang="en-US" dirty="0">
                <a:latin typeface="Times New Roman" pitchFamily="18" charset="0"/>
                <a:cs typeface="Times New Roman" pitchFamily="18" charset="0"/>
              </a:rPr>
              <a:t>entered into files, and those files are executed. </a:t>
            </a:r>
            <a:r>
              <a:rPr lang="en-US" dirty="0" smtClean="0">
                <a:latin typeface="Times New Roman" pitchFamily="18" charset="0"/>
                <a:cs typeface="Times New Roman" pitchFamily="18" charset="0"/>
              </a:rPr>
              <a:t>Most commonly/a graphical </a:t>
            </a:r>
            <a:r>
              <a:rPr lang="en-US" dirty="0">
                <a:latin typeface="Times New Roman" pitchFamily="18" charset="0"/>
                <a:cs typeface="Times New Roman" pitchFamily="18" charset="0"/>
              </a:rPr>
              <a:t>user interface (GUI) is used</a:t>
            </a:r>
            <a:r>
              <a:rPr lang="en-US" dirty="0" smtClean="0">
                <a:latin typeface="Times New Roman" pitchFamily="18" charset="0"/>
                <a:cs typeface="Times New Roman" pitchFamily="18" charset="0"/>
              </a:rPr>
              <a:t>.</a:t>
            </a: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b="1" dirty="0">
                <a:latin typeface="Times New Roman" pitchFamily="18" charset="0"/>
                <a:cs typeface="Times New Roman" pitchFamily="18" charset="0"/>
              </a:rPr>
              <a:t>Program </a:t>
            </a:r>
            <a:r>
              <a:rPr lang="en-US" b="1" dirty="0" smtClean="0">
                <a:latin typeface="Times New Roman" pitchFamily="18" charset="0"/>
                <a:cs typeface="Times New Roman" pitchFamily="18" charset="0"/>
              </a:rPr>
              <a:t>execution: </a:t>
            </a:r>
          </a:p>
          <a:p>
            <a:pPr algn="just"/>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system must be able to load a program into memory and to run that program. </a:t>
            </a:r>
            <a:r>
              <a:rPr lang="en-US" dirty="0" smtClean="0">
                <a:latin typeface="Times New Roman" pitchFamily="18" charset="0"/>
                <a:cs typeface="Times New Roman" pitchFamily="18" charset="0"/>
              </a:rPr>
              <a:t>The     program </a:t>
            </a:r>
            <a:r>
              <a:rPr lang="en-US" dirty="0">
                <a:latin typeface="Times New Roman" pitchFamily="18" charset="0"/>
                <a:cs typeface="Times New Roman" pitchFamily="18" charset="0"/>
              </a:rPr>
              <a:t>must be able to end its execution, either normally or abnormally (indicating error</a:t>
            </a:r>
            <a:r>
              <a:rPr lang="en-US" dirty="0" smtClean="0">
                <a:latin typeface="Times New Roman" pitchFamily="18" charset="0"/>
                <a:cs typeface="Times New Roman" pitchFamily="18" charset="0"/>
              </a:rPr>
              <a:t>).</a:t>
            </a:r>
          </a:p>
          <a:p>
            <a:pPr algn="just"/>
            <a:endParaRPr lang="en-US" dirty="0" smtClean="0">
              <a:latin typeface="Times New Roman" pitchFamily="18" charset="0"/>
              <a:cs typeface="Times New Roman" pitchFamily="18" charset="0"/>
            </a:endParaRPr>
          </a:p>
          <a:p>
            <a:pPr marL="285750" indent="-285750" algn="just">
              <a:buFont typeface="Arial" pitchFamily="34" charset="0"/>
              <a:buChar char="•"/>
            </a:pPr>
            <a:r>
              <a:rPr lang="en-US" b="1" dirty="0">
                <a:latin typeface="Times New Roman" pitchFamily="18" charset="0"/>
                <a:cs typeface="Times New Roman" pitchFamily="18" charset="0"/>
              </a:rPr>
              <a:t>I/O </a:t>
            </a:r>
            <a:r>
              <a:rPr lang="en-US" b="1" dirty="0" smtClean="0">
                <a:latin typeface="Times New Roman" pitchFamily="18" charset="0"/>
                <a:cs typeface="Times New Roman" pitchFamily="18" charset="0"/>
              </a:rPr>
              <a:t>operations:  </a:t>
            </a:r>
            <a:r>
              <a:rPr lang="en-US" dirty="0">
                <a:latin typeface="Times New Roman" pitchFamily="18" charset="0"/>
                <a:cs typeface="Times New Roman" pitchFamily="18" charset="0"/>
              </a:rPr>
              <a:t>A running program may require I/O, which may involve a file or an I/O device. For specific devices, special functions may be desired (such as recording to a CD or DVD drive or blanking a CRT screen).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6961600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60" y="1197405"/>
            <a:ext cx="8551480" cy="3139321"/>
          </a:xfrm>
          <a:prstGeom prst="rect">
            <a:avLst/>
          </a:prstGeom>
        </p:spPr>
        <p:txBody>
          <a:bodyPr wrap="square">
            <a:spAutoFit/>
          </a:bodyPr>
          <a:lstStyle/>
          <a:p>
            <a:pPr marL="285750" lvl="0" indent="-285750" algn="just">
              <a:buFont typeface="Arial" pitchFamily="34" charset="0"/>
              <a:buChar char="•"/>
            </a:pPr>
            <a:r>
              <a:rPr lang="en-US" dirty="0">
                <a:solidFill>
                  <a:prstClr val="black"/>
                </a:solidFill>
                <a:latin typeface="Times New Roman" pitchFamily="18" charset="0"/>
                <a:cs typeface="Times New Roman" pitchFamily="18" charset="0"/>
              </a:rPr>
              <a:t>For efficiency and protection, users usually cannot control I/O devices directly. Therefore, the operating system must provide a means to do I/O</a:t>
            </a:r>
            <a:r>
              <a:rPr lang="en-US" dirty="0" smtClean="0">
                <a:solidFill>
                  <a:prstClr val="black"/>
                </a:solidFill>
                <a:latin typeface="Times New Roman" pitchFamily="18" charset="0"/>
                <a:cs typeface="Times New Roman" pitchFamily="18" charset="0"/>
              </a:rPr>
              <a:t>.</a:t>
            </a:r>
          </a:p>
          <a:p>
            <a:pPr marL="285750" lvl="0" indent="-285750" algn="just">
              <a:buFont typeface="Arial" pitchFamily="34" charset="0"/>
              <a:buChar char="•"/>
            </a:pPr>
            <a:endParaRPr lang="en-US" dirty="0" smtClean="0">
              <a:solidFill>
                <a:prstClr val="black"/>
              </a:solidFill>
              <a:latin typeface="Times New Roman" pitchFamily="18" charset="0"/>
              <a:cs typeface="Times New Roman" pitchFamily="18" charset="0"/>
            </a:endParaRPr>
          </a:p>
          <a:p>
            <a:pPr marL="285750" lvl="0" indent="-285750" algn="just">
              <a:buFont typeface="Arial" pitchFamily="34" charset="0"/>
              <a:buChar char="•"/>
            </a:pPr>
            <a:r>
              <a:rPr lang="en-US" b="1" dirty="0">
                <a:latin typeface="Times New Roman" pitchFamily="18" charset="0"/>
                <a:cs typeface="Times New Roman" pitchFamily="18" charset="0"/>
              </a:rPr>
              <a:t>File-system </a:t>
            </a:r>
            <a:r>
              <a:rPr lang="en-US" b="1" dirty="0" smtClean="0">
                <a:latin typeface="Times New Roman" pitchFamily="18" charset="0"/>
                <a:cs typeface="Times New Roman" pitchFamily="18" charset="0"/>
              </a:rPr>
              <a:t>manipulation: </a:t>
            </a:r>
          </a:p>
          <a:p>
            <a:pPr lvl="0" algn="just"/>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file system is of particular interest. P</a:t>
            </a:r>
            <a:r>
              <a:rPr lang="en-US" dirty="0" smtClean="0">
                <a:latin typeface="Times New Roman" pitchFamily="18" charset="0"/>
                <a:cs typeface="Times New Roman" pitchFamily="18" charset="0"/>
              </a:rPr>
              <a:t>rograms </a:t>
            </a:r>
            <a:r>
              <a:rPr lang="en-US" dirty="0">
                <a:latin typeface="Times New Roman" pitchFamily="18" charset="0"/>
                <a:cs typeface="Times New Roman" pitchFamily="18" charset="0"/>
              </a:rPr>
              <a:t>need to read and </a:t>
            </a:r>
            <a:r>
              <a:rPr lang="en-US" dirty="0" smtClean="0">
                <a:latin typeface="Times New Roman" pitchFamily="18" charset="0"/>
                <a:cs typeface="Times New Roman" pitchFamily="18" charset="0"/>
              </a:rPr>
              <a:t>write files </a:t>
            </a:r>
            <a:r>
              <a:rPr lang="en-US" dirty="0">
                <a:latin typeface="Times New Roman" pitchFamily="18" charset="0"/>
                <a:cs typeface="Times New Roman" pitchFamily="18" charset="0"/>
              </a:rPr>
              <a:t>and  </a:t>
            </a:r>
            <a:r>
              <a:rPr lang="en-US" dirty="0" smtClean="0">
                <a:latin typeface="Times New Roman" pitchFamily="18" charset="0"/>
                <a:cs typeface="Times New Roman" pitchFamily="18" charset="0"/>
              </a:rPr>
              <a:t>           directories</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lvl="0" algn="just"/>
            <a:endParaRPr lang="en-US" dirty="0">
              <a:latin typeface="Times New Roman" pitchFamily="18" charset="0"/>
              <a:cs typeface="Times New Roman" pitchFamily="18" charset="0"/>
            </a:endParaRPr>
          </a:p>
          <a:p>
            <a:pPr lvl="0" algn="just"/>
            <a:r>
              <a:rPr lang="en-US" dirty="0" smtClean="0">
                <a:latin typeface="Times New Roman" pitchFamily="18" charset="0"/>
                <a:cs typeface="Times New Roman" pitchFamily="18" charset="0"/>
              </a:rPr>
              <a:t>     They </a:t>
            </a:r>
            <a:r>
              <a:rPr lang="en-US" dirty="0">
                <a:latin typeface="Times New Roman" pitchFamily="18" charset="0"/>
                <a:cs typeface="Times New Roman" pitchFamily="18" charset="0"/>
              </a:rPr>
              <a:t>also need to create and delete them by name, search for a given file, and list </a:t>
            </a:r>
            <a:r>
              <a:rPr lang="en-US" dirty="0" smtClean="0">
                <a:latin typeface="Times New Roman" pitchFamily="18" charset="0"/>
                <a:cs typeface="Times New Roman" pitchFamily="18" charset="0"/>
              </a:rPr>
              <a:t>  file   information</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lvl="0" algn="just"/>
            <a:endParaRPr lang="en-US" dirty="0">
              <a:solidFill>
                <a:prstClr val="black"/>
              </a:solidFill>
              <a:latin typeface="Times New Roman" pitchFamily="18" charset="0"/>
              <a:cs typeface="Times New Roman" pitchFamily="18" charset="0"/>
            </a:endParaRPr>
          </a:p>
          <a:p>
            <a:pPr marL="285750" lvl="0" indent="-285750" algn="just">
              <a:buFont typeface="Arial" pitchFamily="34" charset="0"/>
              <a:buChar char="•"/>
            </a:pPr>
            <a:endParaRPr lang="en-US"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12853537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60" y="1350110"/>
            <a:ext cx="8551480" cy="2585323"/>
          </a:xfrm>
          <a:prstGeom prst="rect">
            <a:avLst/>
          </a:prstGeom>
        </p:spPr>
        <p:txBody>
          <a:bodyPr wrap="square">
            <a:spAutoFit/>
          </a:bodyPr>
          <a:lstStyle/>
          <a:p>
            <a:pPr algn="just"/>
            <a:r>
              <a:rPr lang="en-US" b="1" dirty="0" smtClean="0">
                <a:latin typeface="Times New Roman" pitchFamily="18" charset="0"/>
                <a:cs typeface="Times New Roman" pitchFamily="18" charset="0"/>
              </a:rPr>
              <a:t>Communications:</a:t>
            </a:r>
            <a:r>
              <a:rPr lang="en-US" dirty="0" smtClean="0">
                <a:latin typeface="Times New Roman" pitchFamily="18" charset="0"/>
                <a:cs typeface="Times New Roman" pitchFamily="18" charset="0"/>
              </a:rPr>
              <a:t> </a:t>
            </a:r>
          </a:p>
          <a:p>
            <a:pPr marL="285750" indent="-285750" algn="just">
              <a:buFont typeface="Arial" pitchFamily="34" charset="0"/>
              <a:buChar char="•"/>
            </a:pPr>
            <a:r>
              <a:rPr lang="en-US" dirty="0" smtClean="0">
                <a:latin typeface="Times New Roman" pitchFamily="18" charset="0"/>
                <a:cs typeface="Times New Roman" pitchFamily="18" charset="0"/>
              </a:rPr>
              <a:t>There </a:t>
            </a:r>
            <a:r>
              <a:rPr lang="en-US" dirty="0">
                <a:latin typeface="Times New Roman" pitchFamily="18" charset="0"/>
                <a:cs typeface="Times New Roman" pitchFamily="18" charset="0"/>
              </a:rPr>
              <a:t>are many circumstances in which one process needs to exchange information with another process.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Such </a:t>
            </a:r>
            <a:r>
              <a:rPr lang="en-US" dirty="0">
                <a:latin typeface="Times New Roman" pitchFamily="18" charset="0"/>
                <a:cs typeface="Times New Roman" pitchFamily="18" charset="0"/>
              </a:rPr>
              <a:t>communication may occur between processes that are executing on the same computer or between processes that are executing on different computer systems tied together by a computer network.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122588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554" y="1350110"/>
            <a:ext cx="8350541" cy="2585323"/>
          </a:xfrm>
          <a:prstGeom prst="rect">
            <a:avLst/>
          </a:prstGeom>
        </p:spPr>
        <p:txBody>
          <a:bodyPr wrap="square">
            <a:spAutoFit/>
          </a:bodyPr>
          <a:lstStyle/>
          <a:p>
            <a:pPr algn="just"/>
            <a:r>
              <a:rPr lang="en-US" b="1" dirty="0">
                <a:latin typeface="Times New Roman" pitchFamily="18" charset="0"/>
                <a:cs typeface="Times New Roman" pitchFamily="18" charset="0"/>
              </a:rPr>
              <a:t>Error </a:t>
            </a:r>
            <a:r>
              <a:rPr lang="en-US" b="1" dirty="0" smtClean="0">
                <a:latin typeface="Times New Roman" pitchFamily="18" charset="0"/>
                <a:cs typeface="Times New Roman" pitchFamily="18" charset="0"/>
              </a:rPr>
              <a:t>detection: </a:t>
            </a:r>
          </a:p>
          <a:p>
            <a:pPr algn="just"/>
            <a:endParaRPr lang="en-US" dirty="0" smtClean="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operating system needs to be constantly aware </a:t>
            </a:r>
            <a:r>
              <a:rPr lang="en-US" dirty="0" smtClean="0">
                <a:latin typeface="Times New Roman" pitchFamily="18" charset="0"/>
                <a:cs typeface="Times New Roman" pitchFamily="18" charset="0"/>
              </a:rPr>
              <a:t>of possible </a:t>
            </a:r>
            <a:r>
              <a:rPr lang="en-US" dirty="0">
                <a:latin typeface="Times New Roman" pitchFamily="18" charset="0"/>
                <a:cs typeface="Times New Roman" pitchFamily="18" charset="0"/>
              </a:rPr>
              <a:t>errors. </a:t>
            </a:r>
          </a:p>
          <a:p>
            <a:pPr marL="285750" indent="-285750" algn="just">
              <a:buFont typeface="Arial" pitchFamily="34" charset="0"/>
              <a:buChar char="•"/>
            </a:pPr>
            <a:endParaRPr lang="en-US" dirty="0" smtClean="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Errors </a:t>
            </a:r>
            <a:r>
              <a:rPr lang="en-US" dirty="0">
                <a:latin typeface="Times New Roman" pitchFamily="18" charset="0"/>
                <a:cs typeface="Times New Roman" pitchFamily="18" charset="0"/>
              </a:rPr>
              <a:t>may occur in the CPU and memory hardware (</a:t>
            </a:r>
            <a:r>
              <a:rPr lang="en-US" dirty="0" smtClean="0">
                <a:latin typeface="Times New Roman" pitchFamily="18" charset="0"/>
                <a:cs typeface="Times New Roman" pitchFamily="18" charset="0"/>
              </a:rPr>
              <a:t>such as </a:t>
            </a:r>
            <a:r>
              <a:rPr lang="en-US" dirty="0">
                <a:latin typeface="Times New Roman" pitchFamily="18" charset="0"/>
                <a:cs typeface="Times New Roman" pitchFamily="18" charset="0"/>
              </a:rPr>
              <a:t>a memory error or a power failure), in I/O devices (such as a parity </a:t>
            </a:r>
            <a:r>
              <a:rPr lang="en-US" dirty="0" smtClean="0">
                <a:latin typeface="Times New Roman" pitchFamily="18" charset="0"/>
                <a:cs typeface="Times New Roman" pitchFamily="18" charset="0"/>
              </a:rPr>
              <a:t>error on </a:t>
            </a:r>
            <a:r>
              <a:rPr lang="en-US" dirty="0">
                <a:latin typeface="Times New Roman" pitchFamily="18" charset="0"/>
                <a:cs typeface="Times New Roman" pitchFamily="18" charset="0"/>
              </a:rPr>
              <a:t>tape, a connection failure on a network, or lack of paper in the printer</a:t>
            </a:r>
            <a:r>
              <a:rPr lang="en-US" dirty="0" smtClean="0">
                <a:latin typeface="Times New Roman" pitchFamily="18" charset="0"/>
                <a:cs typeface="Times New Roman" pitchFamily="18" charset="0"/>
              </a:rPr>
              <a:t>), and </a:t>
            </a:r>
            <a:r>
              <a:rPr lang="en-US" dirty="0">
                <a:latin typeface="Times New Roman" pitchFamily="18" charset="0"/>
                <a:cs typeface="Times New Roman" pitchFamily="18" charset="0"/>
              </a:rPr>
              <a:t>in the user program (such as an arithmetic overflow, an attempt </a:t>
            </a:r>
            <a:r>
              <a:rPr lang="en-US" dirty="0" smtClean="0">
                <a:latin typeface="Times New Roman" pitchFamily="18" charset="0"/>
                <a:cs typeface="Times New Roman" pitchFamily="18" charset="0"/>
              </a:rPr>
              <a:t>to access </a:t>
            </a:r>
            <a:r>
              <a:rPr lang="en-US" dirty="0">
                <a:latin typeface="Times New Roman" pitchFamily="18" charset="0"/>
                <a:cs typeface="Times New Roman" pitchFamily="18" charset="0"/>
              </a:rPr>
              <a:t>an illegal memory location, or a too-great use of CPU time).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916237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59" y="1370624"/>
            <a:ext cx="8398775" cy="2585323"/>
          </a:xfrm>
          <a:prstGeom prst="rect">
            <a:avLst/>
          </a:prstGeom>
        </p:spPr>
        <p:txBody>
          <a:bodyPr wrap="square">
            <a:spAutoFit/>
          </a:bodyPr>
          <a:lstStyle/>
          <a:p>
            <a:pPr marL="285750" indent="-285750">
              <a:buFont typeface="Arial" pitchFamily="34" charset="0"/>
              <a:buChar char="•"/>
            </a:pPr>
            <a:r>
              <a:rPr lang="en-US" dirty="0">
                <a:latin typeface="Times New Roman" pitchFamily="18" charset="0"/>
                <a:cs typeface="Times New Roman" pitchFamily="18" charset="0"/>
              </a:rPr>
              <a:t>Another set of operating-system functions exists not for helping the user but rather for ensuring the efficient operation of the system itself</a:t>
            </a:r>
            <a:r>
              <a:rPr lang="en-US" dirty="0" smtClean="0">
                <a:latin typeface="Times New Roman" pitchFamily="18" charset="0"/>
                <a:cs typeface="Times New Roman" pitchFamily="18" charset="0"/>
              </a:rPr>
              <a:t>.</a:t>
            </a:r>
          </a:p>
          <a:p>
            <a:pPr marL="285750" indent="-285750">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b="1" dirty="0">
                <a:latin typeface="Times New Roman" pitchFamily="18" charset="0"/>
                <a:cs typeface="Times New Roman" pitchFamily="18" charset="0"/>
              </a:rPr>
              <a:t>Resource </a:t>
            </a:r>
            <a:r>
              <a:rPr lang="en-US" b="1" dirty="0" smtClean="0">
                <a:latin typeface="Times New Roman" pitchFamily="18" charset="0"/>
                <a:cs typeface="Times New Roman" pitchFamily="18" charset="0"/>
              </a:rPr>
              <a:t>allocation: </a:t>
            </a:r>
          </a:p>
          <a:p>
            <a:pPr algn="just"/>
            <a:r>
              <a:rPr lang="en-US" dirty="0" smtClean="0">
                <a:latin typeface="Times New Roman" pitchFamily="18" charset="0"/>
                <a:cs typeface="Times New Roman" pitchFamily="18" charset="0"/>
              </a:rPr>
              <a:t>When </a:t>
            </a:r>
            <a:r>
              <a:rPr lang="en-US" dirty="0">
                <a:latin typeface="Times New Roman" pitchFamily="18" charset="0"/>
                <a:cs typeface="Times New Roman" pitchFamily="18" charset="0"/>
              </a:rPr>
              <a:t>there are multiple users or multiple jobs running at the same time, </a:t>
            </a:r>
            <a:r>
              <a:rPr lang="en-US" dirty="0" smtClean="0">
                <a:latin typeface="Times New Roman" pitchFamily="18" charset="0"/>
                <a:cs typeface="Times New Roman" pitchFamily="18" charset="0"/>
              </a:rPr>
              <a:t>resources </a:t>
            </a:r>
            <a:r>
              <a:rPr lang="en-US" dirty="0">
                <a:latin typeface="Times New Roman" pitchFamily="18" charset="0"/>
                <a:cs typeface="Times New Roman" pitchFamily="18" charset="0"/>
              </a:rPr>
              <a:t>must be allocated to each of {hem. Many different types of resources are managed by the operating system. Some (such as CPU cycles, main memory, and file storage) may have special allocation code, whereas others (such as I/O devices) may have much more general request and release code.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987233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59" y="1350110"/>
            <a:ext cx="8398775" cy="3416320"/>
          </a:xfrm>
          <a:prstGeom prst="rect">
            <a:avLst/>
          </a:prstGeom>
        </p:spPr>
        <p:txBody>
          <a:bodyPr wrap="square">
            <a:spAutoFit/>
          </a:bodyPr>
          <a:lstStyle/>
          <a:p>
            <a:pPr marL="285750" indent="-285750" algn="just">
              <a:buFont typeface="Arial" pitchFamily="34" charset="0"/>
              <a:buChar char="•"/>
            </a:pPr>
            <a:r>
              <a:rPr lang="en-US" dirty="0" smtClean="0">
                <a:latin typeface="Times New Roman" pitchFamily="18" charset="0"/>
                <a:cs typeface="Times New Roman" pitchFamily="18" charset="0"/>
              </a:rPr>
              <a:t>Many </a:t>
            </a:r>
            <a:r>
              <a:rPr lang="en-US" dirty="0">
                <a:latin typeface="Times New Roman" pitchFamily="18" charset="0"/>
                <a:cs typeface="Times New Roman" pitchFamily="18" charset="0"/>
              </a:rPr>
              <a:t>varieties of handheld computers have come into </a:t>
            </a:r>
            <a:r>
              <a:rPr lang="en-US" dirty="0" smtClean="0">
                <a:latin typeface="Times New Roman" pitchFamily="18" charset="0"/>
                <a:cs typeface="Times New Roman" pitchFamily="18" charset="0"/>
              </a:rPr>
              <a:t>fashion. Most </a:t>
            </a:r>
            <a:r>
              <a:rPr lang="en-US" dirty="0">
                <a:latin typeface="Times New Roman" pitchFamily="18" charset="0"/>
                <a:cs typeface="Times New Roman" pitchFamily="18" charset="0"/>
              </a:rPr>
              <a:t>of these devices are standalone units for individual users.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Some are connected </a:t>
            </a:r>
            <a:r>
              <a:rPr lang="en-US" dirty="0">
                <a:latin typeface="Times New Roman" pitchFamily="18" charset="0"/>
                <a:cs typeface="Times New Roman" pitchFamily="18" charset="0"/>
              </a:rPr>
              <a:t>to networks, either directly by wire or (more often) through </a:t>
            </a:r>
            <a:r>
              <a:rPr lang="en-US" dirty="0" smtClean="0">
                <a:latin typeface="Times New Roman" pitchFamily="18" charset="0"/>
                <a:cs typeface="Times New Roman" pitchFamily="18" charset="0"/>
              </a:rPr>
              <a:t>wireless modems </a:t>
            </a:r>
            <a:r>
              <a:rPr lang="en-US" dirty="0">
                <a:latin typeface="Times New Roman" pitchFamily="18" charset="0"/>
                <a:cs typeface="Times New Roman" pitchFamily="18" charset="0"/>
              </a:rPr>
              <a:t>and networking. Because of power, speed, and interface </a:t>
            </a:r>
            <a:r>
              <a:rPr lang="en-US" dirty="0" smtClean="0">
                <a:latin typeface="Times New Roman" pitchFamily="18" charset="0"/>
                <a:cs typeface="Times New Roman" pitchFamily="18" charset="0"/>
              </a:rPr>
              <a:t>limitations, they </a:t>
            </a:r>
            <a:r>
              <a:rPr lang="en-US" dirty="0">
                <a:latin typeface="Times New Roman" pitchFamily="18" charset="0"/>
                <a:cs typeface="Times New Roman" pitchFamily="18" charset="0"/>
              </a:rPr>
              <a:t>perform relatively few remote operations</a:t>
            </a:r>
            <a:r>
              <a:rPr lang="en-US" dirty="0" smtClean="0">
                <a:latin typeface="Times New Roman" pitchFamily="18" charset="0"/>
                <a:cs typeface="Times New Roman" pitchFamily="18" charset="0"/>
              </a:rPr>
              <a:t>.</a:t>
            </a:r>
          </a:p>
          <a:p>
            <a:pPr marL="285750" indent="-285750" algn="just">
              <a:buFont typeface="Arial" pitchFamily="34" charset="0"/>
              <a:buChar char="•"/>
            </a:pPr>
            <a:endParaRPr lang="en-US" b="1" dirty="0">
              <a:latin typeface="Times New Roman" pitchFamily="18" charset="0"/>
              <a:cs typeface="Times New Roman" pitchFamily="18" charset="0"/>
            </a:endParaRPr>
          </a:p>
          <a:p>
            <a:pPr algn="just"/>
            <a:r>
              <a:rPr lang="en-IN" b="1" dirty="0">
                <a:latin typeface="Times New Roman" pitchFamily="18" charset="0"/>
                <a:cs typeface="Times New Roman" pitchFamily="18" charset="0"/>
              </a:rPr>
              <a:t>System </a:t>
            </a:r>
            <a:r>
              <a:rPr lang="en-IN" b="1" dirty="0" smtClean="0">
                <a:latin typeface="Times New Roman" pitchFamily="18" charset="0"/>
                <a:cs typeface="Times New Roman" pitchFamily="18" charset="0"/>
              </a:rPr>
              <a:t>View:</a:t>
            </a:r>
          </a:p>
          <a:p>
            <a:pPr algn="just"/>
            <a:endParaRPr lang="en-IN" b="1" dirty="0" smtClean="0">
              <a:latin typeface="Times New Roman" pitchFamily="18" charset="0"/>
              <a:cs typeface="Times New Roman" pitchFamily="18" charset="0"/>
            </a:endParaRPr>
          </a:p>
          <a:p>
            <a:pPr marL="285750" indent="-285750" algn="just">
              <a:buFont typeface="Arial" pitchFamily="34" charset="0"/>
              <a:buChar char="•"/>
            </a:pPr>
            <a:r>
              <a:rPr lang="en-US" dirty="0">
                <a:latin typeface="Times New Roman" pitchFamily="18" charset="0"/>
                <a:cs typeface="Times New Roman" pitchFamily="18" charset="0"/>
              </a:rPr>
              <a:t>From the computer's point of view, the operating system is the program most intimately involved with the hardware. In this context, we can view an operating system as a resource allocator.</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221329355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555" y="1350110"/>
            <a:ext cx="8856890" cy="3416320"/>
          </a:xfrm>
          <a:prstGeom prst="rect">
            <a:avLst/>
          </a:prstGeom>
        </p:spPr>
        <p:txBody>
          <a:bodyPr wrap="square">
            <a:spAutoFit/>
          </a:bodyPr>
          <a:lstStyle/>
          <a:p>
            <a:pPr algn="just"/>
            <a:r>
              <a:rPr lang="en-US" b="1" u="sng" dirty="0" smtClean="0">
                <a:latin typeface="Times New Roman" pitchFamily="18" charset="0"/>
                <a:cs typeface="Times New Roman" pitchFamily="18" charset="0"/>
              </a:rPr>
              <a:t>Accounting: </a:t>
            </a:r>
            <a:r>
              <a:rPr lang="en-US" dirty="0">
                <a:latin typeface="Times New Roman" pitchFamily="18" charset="0"/>
                <a:cs typeface="Times New Roman" pitchFamily="18" charset="0"/>
              </a:rPr>
              <a:t>We want to keep track of which users use how much and what kinds of computer resources. This record keeping may be used for accounting (so that users can be billed) or simply for accumulating usage statistics. </a:t>
            </a: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Protection and </a:t>
            </a:r>
            <a:r>
              <a:rPr lang="en-US" b="1" dirty="0" smtClean="0">
                <a:latin typeface="Times New Roman" pitchFamily="18" charset="0"/>
                <a:cs typeface="Times New Roman" pitchFamily="18" charset="0"/>
              </a:rPr>
              <a:t>security: </a:t>
            </a:r>
          </a:p>
          <a:p>
            <a:pPr algn="just"/>
            <a:endParaRPr lang="en-US" b="1" dirty="0" smtClean="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owners of information stored in a multiuser or networked computer system may want to control use of that information.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smtClean="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When </a:t>
            </a:r>
            <a:r>
              <a:rPr lang="en-US" dirty="0">
                <a:latin typeface="Times New Roman" pitchFamily="18" charset="0"/>
                <a:cs typeface="Times New Roman" pitchFamily="18" charset="0"/>
              </a:rPr>
              <a:t>several separate processes execute concurrently, it should not be possible for one process to interfere with the others or with the operating system itself. Protection involves ensuring that all access to system resources is controlled. </a:t>
            </a:r>
          </a:p>
        </p:txBody>
      </p:sp>
    </p:spTree>
    <p:extLst>
      <p:ext uri="{BB962C8B-B14F-4D97-AF65-F5344CB8AC3E}">
        <p14:creationId xmlns:p14="http://schemas.microsoft.com/office/powerpoint/2010/main" val="1802773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59" y="1350110"/>
            <a:ext cx="8398775" cy="3416320"/>
          </a:xfrm>
          <a:prstGeom prst="rect">
            <a:avLst/>
          </a:prstGeom>
        </p:spPr>
        <p:txBody>
          <a:bodyPr wrap="square">
            <a:spAutoFit/>
          </a:bodyPr>
          <a:lstStyle/>
          <a:p>
            <a:pPr marL="285750" lvl="0" indent="-285750" algn="just">
              <a:buFont typeface="Arial" pitchFamily="34" charset="0"/>
              <a:buChar char="•"/>
            </a:pPr>
            <a:r>
              <a:rPr lang="en-US" sz="1600" dirty="0">
                <a:solidFill>
                  <a:prstClr val="black"/>
                </a:solidFill>
                <a:latin typeface="Times New Roman" pitchFamily="18" charset="0"/>
                <a:cs typeface="Times New Roman" pitchFamily="18" charset="0"/>
              </a:rPr>
              <a:t>Security of the system from outsiders is also important. Such security starts with requiring each user to authenticate himself or herself to the system, usually by means of a password, to gain access to system resources. </a:t>
            </a:r>
            <a:endParaRPr lang="en-US" sz="1600" dirty="0" smtClean="0">
              <a:solidFill>
                <a:prstClr val="black"/>
              </a:solidFill>
              <a:latin typeface="Times New Roman" pitchFamily="18" charset="0"/>
              <a:cs typeface="Times New Roman" pitchFamily="18" charset="0"/>
            </a:endParaRPr>
          </a:p>
          <a:p>
            <a:pPr marL="285750" lvl="0" indent="-285750" algn="just">
              <a:lnSpc>
                <a:spcPct val="150000"/>
              </a:lnSpc>
              <a:buClr>
                <a:schemeClr val="dk1"/>
              </a:buClr>
              <a:buSzPts val="1800"/>
              <a:buFont typeface="Arial" pitchFamily="34" charset="0"/>
              <a:buChar char="•"/>
            </a:pPr>
            <a:r>
              <a:rPr lang="en-US" sz="1600" dirty="0">
                <a:solidFill>
                  <a:schemeClr val="dk1"/>
                </a:solidFill>
                <a:latin typeface="Times New Roman"/>
                <a:ea typeface="Times New Roman"/>
                <a:cs typeface="Times New Roman"/>
                <a:sym typeface="Times New Roman"/>
              </a:rPr>
              <a:t>The job of </a:t>
            </a:r>
            <a:r>
              <a:rPr lang="en-US" sz="1600" b="1" dirty="0">
                <a:solidFill>
                  <a:schemeClr val="dk1"/>
                </a:solidFill>
                <a:latin typeface="Times New Roman"/>
                <a:ea typeface="Times New Roman"/>
                <a:cs typeface="Times New Roman"/>
                <a:sym typeface="Times New Roman"/>
              </a:rPr>
              <a:t>security</a:t>
            </a:r>
            <a:r>
              <a:rPr lang="en-US" sz="1600" dirty="0">
                <a:solidFill>
                  <a:schemeClr val="dk1"/>
                </a:solidFill>
                <a:latin typeface="Times New Roman"/>
                <a:ea typeface="Times New Roman"/>
                <a:cs typeface="Times New Roman"/>
                <a:sym typeface="Times New Roman"/>
              </a:rPr>
              <a:t> is to </a:t>
            </a:r>
            <a:r>
              <a:rPr lang="en-US" sz="1600" u="sng" dirty="0">
                <a:solidFill>
                  <a:schemeClr val="dk1"/>
                </a:solidFill>
                <a:latin typeface="Times New Roman"/>
                <a:ea typeface="Times New Roman"/>
                <a:cs typeface="Times New Roman"/>
                <a:sym typeface="Times New Roman"/>
              </a:rPr>
              <a:t>defend a system from external and internal attacks</a:t>
            </a:r>
            <a:r>
              <a:rPr lang="en-US" sz="1600" dirty="0">
                <a:solidFill>
                  <a:schemeClr val="dk1"/>
                </a:solidFill>
                <a:latin typeface="Times New Roman"/>
                <a:ea typeface="Times New Roman"/>
                <a:cs typeface="Times New Roman"/>
                <a:sym typeface="Times New Roman"/>
              </a:rPr>
              <a:t>. </a:t>
            </a:r>
          </a:p>
          <a:p>
            <a:pPr marL="285750" lvl="0" indent="-285750" algn="just">
              <a:lnSpc>
                <a:spcPct val="150000"/>
              </a:lnSpc>
              <a:buClr>
                <a:schemeClr val="dk1"/>
              </a:buClr>
              <a:buSzPts val="1800"/>
              <a:buFont typeface="Arial" pitchFamily="34" charset="0"/>
              <a:buChar char="•"/>
            </a:pPr>
            <a:r>
              <a:rPr lang="en-US" sz="1600" dirty="0">
                <a:solidFill>
                  <a:schemeClr val="dk1"/>
                </a:solidFill>
                <a:latin typeface="Times New Roman"/>
                <a:ea typeface="Times New Roman"/>
                <a:cs typeface="Times New Roman"/>
                <a:sym typeface="Times New Roman"/>
              </a:rPr>
              <a:t>Such attacks spread across a huge range and include viruses and worms, denial-of service attacks (which use all of a system’s resources and so keep </a:t>
            </a:r>
            <a:r>
              <a:rPr lang="en-US" sz="1600" dirty="0" err="1">
                <a:solidFill>
                  <a:schemeClr val="dk1"/>
                </a:solidFill>
                <a:latin typeface="Times New Roman"/>
                <a:ea typeface="Times New Roman"/>
                <a:cs typeface="Times New Roman"/>
                <a:sym typeface="Times New Roman"/>
              </a:rPr>
              <a:t>leGSTimate</a:t>
            </a:r>
            <a:r>
              <a:rPr lang="en-US" sz="1600" dirty="0">
                <a:solidFill>
                  <a:schemeClr val="dk1"/>
                </a:solidFill>
                <a:latin typeface="Times New Roman"/>
                <a:ea typeface="Times New Roman"/>
                <a:cs typeface="Times New Roman"/>
                <a:sym typeface="Times New Roman"/>
              </a:rPr>
              <a:t> users out of the system), identity theft, and theft of service.</a:t>
            </a:r>
            <a:endParaRPr lang="en-US" sz="1600" dirty="0"/>
          </a:p>
          <a:p>
            <a:pPr marL="285750" lvl="0" indent="-285750" algn="just">
              <a:lnSpc>
                <a:spcPct val="150000"/>
              </a:lnSpc>
              <a:buClr>
                <a:schemeClr val="dk1"/>
              </a:buClr>
              <a:buSzPts val="1800"/>
              <a:buFont typeface="Arial" pitchFamily="34" charset="0"/>
              <a:buChar char="•"/>
            </a:pPr>
            <a:r>
              <a:rPr lang="en-US" sz="1600" dirty="0">
                <a:solidFill>
                  <a:schemeClr val="dk1"/>
                </a:solidFill>
                <a:latin typeface="Times New Roman"/>
                <a:ea typeface="Times New Roman"/>
                <a:cs typeface="Times New Roman"/>
                <a:sym typeface="Times New Roman"/>
              </a:rPr>
              <a:t>Most operating systems maintain a list of user names and associated user identifiers (user IDs). </a:t>
            </a:r>
          </a:p>
          <a:p>
            <a:pPr marL="285750" lvl="0" indent="-285750" algn="just">
              <a:lnSpc>
                <a:spcPct val="150000"/>
              </a:lnSpc>
              <a:buClr>
                <a:schemeClr val="dk1"/>
              </a:buClr>
              <a:buSzPts val="1800"/>
              <a:buFont typeface="Arial" pitchFamily="34" charset="0"/>
              <a:buChar char="•"/>
            </a:pPr>
            <a:r>
              <a:rPr lang="en-US" sz="1600" dirty="0">
                <a:solidFill>
                  <a:schemeClr val="dk1"/>
                </a:solidFill>
                <a:latin typeface="Times New Roman"/>
                <a:ea typeface="Times New Roman"/>
                <a:cs typeface="Times New Roman"/>
                <a:sym typeface="Times New Roman"/>
              </a:rPr>
              <a:t>In Windows parlance, this is a security ID (SID). These numerical IDs are unique, one per user.</a:t>
            </a:r>
            <a:endParaRPr lang="en-US" sz="1600" dirty="0"/>
          </a:p>
          <a:p>
            <a:pPr marL="285750" lvl="0" indent="-285750" algn="just">
              <a:buFont typeface="Arial" pitchFamily="34" charset="0"/>
              <a:buChar char="•"/>
            </a:pPr>
            <a:endParaRPr lang="en-IN"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22055295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1670" y="433880"/>
            <a:ext cx="3970330" cy="463397"/>
          </a:xfrm>
          <a:prstGeom prst="rect">
            <a:avLst/>
          </a:prstGeom>
        </p:spPr>
        <p:txBody>
          <a:bodyPr wrap="square">
            <a:spAutoFit/>
          </a:bodyPr>
          <a:lstStyle/>
          <a:p>
            <a:pPr lvl="0" algn="just">
              <a:lnSpc>
                <a:spcPct val="150000"/>
              </a:lnSpc>
            </a:pPr>
            <a:r>
              <a:rPr lang="en-US" b="1" dirty="0">
                <a:latin typeface="Times New Roman"/>
                <a:ea typeface="Times New Roman"/>
                <a:cs typeface="Times New Roman"/>
                <a:sym typeface="Times New Roman"/>
              </a:rPr>
              <a:t>Kernel Data Structures</a:t>
            </a:r>
            <a:endParaRPr lang="en-US" b="1" dirty="0"/>
          </a:p>
        </p:txBody>
      </p:sp>
      <p:sp>
        <p:nvSpPr>
          <p:cNvPr id="3" name="Rectangle 2"/>
          <p:cNvSpPr/>
          <p:nvPr/>
        </p:nvSpPr>
        <p:spPr>
          <a:xfrm>
            <a:off x="601670" y="1350110"/>
            <a:ext cx="8093365" cy="3416320"/>
          </a:xfrm>
          <a:prstGeom prst="rect">
            <a:avLst/>
          </a:prstGeom>
        </p:spPr>
        <p:txBody>
          <a:bodyPr wrap="square">
            <a:spAutoFit/>
          </a:bodyPr>
          <a:lstStyle/>
          <a:p>
            <a:pPr marL="342900" lvl="0" indent="-342900" algn="just">
              <a:lnSpc>
                <a:spcPct val="150000"/>
              </a:lnSpc>
              <a:buClr>
                <a:srgbClr val="000000"/>
              </a:buClr>
              <a:buSzPts val="1800"/>
              <a:buFont typeface="Arial" pitchFamily="34" charset="0"/>
              <a:buChar char="•"/>
            </a:pPr>
            <a:r>
              <a:rPr lang="en-US" kern="0" dirty="0">
                <a:solidFill>
                  <a:srgbClr val="000000"/>
                </a:solidFill>
                <a:latin typeface="Times New Roman"/>
                <a:ea typeface="Times New Roman"/>
                <a:cs typeface="Times New Roman"/>
                <a:sym typeface="Times New Roman"/>
              </a:rPr>
              <a:t>An array is a simple data structure in which each element can be accessed directly. For example, main memory is constructed as an array.</a:t>
            </a:r>
            <a:endParaRPr lang="en-US" sz="1400" kern="0" dirty="0">
              <a:solidFill>
                <a:srgbClr val="000000"/>
              </a:solidFill>
              <a:latin typeface="Arial"/>
              <a:cs typeface="Arial"/>
              <a:sym typeface="Arial"/>
            </a:endParaRPr>
          </a:p>
          <a:p>
            <a:pPr marL="285750" lvl="0" indent="-285750" algn="just">
              <a:lnSpc>
                <a:spcPct val="150000"/>
              </a:lnSpc>
              <a:buClr>
                <a:srgbClr val="000000"/>
              </a:buClr>
              <a:buSzPts val="1800"/>
              <a:buFont typeface="Arial" pitchFamily="34" charset="0"/>
              <a:buChar char="•"/>
            </a:pPr>
            <a:r>
              <a:rPr lang="en-US" kern="0" dirty="0">
                <a:solidFill>
                  <a:srgbClr val="000000"/>
                </a:solidFill>
                <a:latin typeface="Times New Roman"/>
                <a:ea typeface="Times New Roman"/>
                <a:cs typeface="Times New Roman"/>
                <a:sym typeface="Times New Roman"/>
              </a:rPr>
              <a:t>A list represents a collection of data values as a sequence. </a:t>
            </a:r>
          </a:p>
          <a:p>
            <a:pPr marL="285750" lvl="0" indent="-285750" algn="just">
              <a:lnSpc>
                <a:spcPct val="150000"/>
              </a:lnSpc>
              <a:buClr>
                <a:srgbClr val="000000"/>
              </a:buClr>
              <a:buSzPts val="1800"/>
              <a:buFont typeface="Arial" pitchFamily="34" charset="0"/>
              <a:buChar char="•"/>
            </a:pPr>
            <a:r>
              <a:rPr lang="en-US" kern="0" dirty="0">
                <a:solidFill>
                  <a:srgbClr val="000000"/>
                </a:solidFill>
                <a:latin typeface="Times New Roman"/>
                <a:ea typeface="Times New Roman"/>
                <a:cs typeface="Times New Roman"/>
                <a:sym typeface="Times New Roman"/>
              </a:rPr>
              <a:t>The most common method for implementing this structure is a linked list, in which items are linked to one another. </a:t>
            </a:r>
            <a:endParaRPr lang="en-US" kern="0" dirty="0" smtClean="0">
              <a:solidFill>
                <a:srgbClr val="000000"/>
              </a:solidFill>
              <a:latin typeface="Times New Roman"/>
              <a:ea typeface="Times New Roman"/>
              <a:cs typeface="Times New Roman"/>
              <a:sym typeface="Times New Roman"/>
            </a:endParaRPr>
          </a:p>
          <a:p>
            <a:pPr marL="285750" lvl="0" indent="-285750" algn="just">
              <a:lnSpc>
                <a:spcPct val="150000"/>
              </a:lnSpc>
              <a:buClr>
                <a:schemeClr val="dk1"/>
              </a:buClr>
              <a:buSzPts val="1800"/>
              <a:buFont typeface="Arial" pitchFamily="34" charset="0"/>
              <a:buChar char="•"/>
            </a:pPr>
            <a:r>
              <a:rPr lang="en-US" dirty="0">
                <a:solidFill>
                  <a:schemeClr val="dk1"/>
                </a:solidFill>
                <a:latin typeface="Times New Roman"/>
                <a:ea typeface="Times New Roman"/>
                <a:cs typeface="Times New Roman"/>
                <a:sym typeface="Times New Roman"/>
              </a:rPr>
              <a:t>Linked lists are of several types: </a:t>
            </a:r>
          </a:p>
          <a:p>
            <a:pPr marL="1200150" lvl="2" indent="-285750" algn="just">
              <a:lnSpc>
                <a:spcPct val="150000"/>
              </a:lnSpc>
              <a:buClr>
                <a:schemeClr val="dk1"/>
              </a:buClr>
              <a:buSzPts val="1800"/>
              <a:buFont typeface="Arial" pitchFamily="34" charset="0"/>
              <a:buChar char="•"/>
            </a:pPr>
            <a:r>
              <a:rPr lang="en-US" dirty="0">
                <a:solidFill>
                  <a:schemeClr val="dk1"/>
                </a:solidFill>
                <a:latin typeface="Times New Roman"/>
                <a:ea typeface="Times New Roman"/>
                <a:cs typeface="Times New Roman"/>
                <a:sym typeface="Times New Roman"/>
              </a:rPr>
              <a:t>In a singly linked list, each item points to its successor.</a:t>
            </a:r>
          </a:p>
          <a:p>
            <a:pPr marL="285750" lvl="0" indent="-285750" algn="just">
              <a:lnSpc>
                <a:spcPct val="150000"/>
              </a:lnSpc>
              <a:buClr>
                <a:srgbClr val="000000"/>
              </a:buClr>
              <a:buSzPts val="1800"/>
              <a:buFont typeface="Arial" pitchFamily="34" charset="0"/>
              <a:buChar char="•"/>
            </a:pPr>
            <a:endParaRPr lang="en-US" kern="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019621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4374" y="1311269"/>
            <a:ext cx="7787956" cy="1754326"/>
          </a:xfrm>
          <a:prstGeom prst="rect">
            <a:avLst/>
          </a:prstGeom>
        </p:spPr>
        <p:txBody>
          <a:bodyPr wrap="square">
            <a:spAutoFit/>
          </a:bodyPr>
          <a:lstStyle/>
          <a:p>
            <a:pPr marL="1200150" lvl="2" indent="-285750" algn="just">
              <a:lnSpc>
                <a:spcPct val="150000"/>
              </a:lnSpc>
              <a:buClr>
                <a:schemeClr val="dk1"/>
              </a:buClr>
              <a:buSzPts val="1800"/>
              <a:buFont typeface="Noto Sans Symbols"/>
              <a:buChar char="▪"/>
            </a:pPr>
            <a:r>
              <a:rPr lang="en-US" dirty="0">
                <a:solidFill>
                  <a:schemeClr val="dk1"/>
                </a:solidFill>
                <a:latin typeface="Times New Roman"/>
                <a:ea typeface="Times New Roman"/>
                <a:cs typeface="Times New Roman"/>
                <a:sym typeface="Times New Roman"/>
              </a:rPr>
              <a:t>In a doubly linked list, a given item can refer either to its predecessor or to its successor.</a:t>
            </a:r>
            <a:endParaRPr lang="en-US" dirty="0"/>
          </a:p>
          <a:p>
            <a:pPr marL="1200150" lvl="2" indent="-285750" algn="just">
              <a:lnSpc>
                <a:spcPct val="150000"/>
              </a:lnSpc>
              <a:buClr>
                <a:schemeClr val="dk1"/>
              </a:buClr>
              <a:buSzPts val="1800"/>
              <a:buFont typeface="Noto Sans Symbols"/>
              <a:buChar char="▪"/>
            </a:pPr>
            <a:r>
              <a:rPr lang="en-US" dirty="0">
                <a:solidFill>
                  <a:schemeClr val="dk1"/>
                </a:solidFill>
                <a:latin typeface="Times New Roman"/>
                <a:ea typeface="Times New Roman"/>
                <a:cs typeface="Times New Roman"/>
                <a:sym typeface="Times New Roman"/>
              </a:rPr>
              <a:t>In a circularly linked list, the last element in the list refers to the first element, rather than to null.</a:t>
            </a:r>
            <a:endParaRPr lang="en-US" kern="0" dirty="0">
              <a:solidFill>
                <a:srgbClr val="000000"/>
              </a:solidFill>
              <a:latin typeface="Times New Roman"/>
              <a:ea typeface="Times New Roman"/>
              <a:cs typeface="Times New Roman"/>
              <a:sym typeface="Times New Roman"/>
            </a:endParaRPr>
          </a:p>
        </p:txBody>
      </p:sp>
      <p:pic>
        <p:nvPicPr>
          <p:cNvPr id="3" name="Google Shape;741;p62"/>
          <p:cNvPicPr preferRelativeResize="0"/>
          <p:nvPr/>
        </p:nvPicPr>
        <p:blipFill rotWithShape="1">
          <a:blip r:embed="rId3">
            <a:alphaModFix/>
          </a:blip>
          <a:srcRect/>
          <a:stretch/>
        </p:blipFill>
        <p:spPr>
          <a:xfrm>
            <a:off x="448965" y="3182570"/>
            <a:ext cx="7848600" cy="952500"/>
          </a:xfrm>
          <a:prstGeom prst="rect">
            <a:avLst/>
          </a:prstGeom>
          <a:noFill/>
          <a:ln>
            <a:noFill/>
          </a:ln>
        </p:spPr>
      </p:pic>
      <p:sp>
        <p:nvSpPr>
          <p:cNvPr id="4" name="Rectangle 3"/>
          <p:cNvSpPr/>
          <p:nvPr/>
        </p:nvSpPr>
        <p:spPr>
          <a:xfrm>
            <a:off x="3197655" y="4251505"/>
            <a:ext cx="1460656" cy="307777"/>
          </a:xfrm>
          <a:prstGeom prst="rect">
            <a:avLst/>
          </a:prstGeom>
        </p:spPr>
        <p:txBody>
          <a:bodyPr wrap="none">
            <a:spAutoFit/>
          </a:bodyPr>
          <a:lstStyle/>
          <a:p>
            <a:pPr lvl="0"/>
            <a:r>
              <a:rPr lang="en-US" sz="1400" dirty="0">
                <a:solidFill>
                  <a:schemeClr val="dk1"/>
                </a:solidFill>
                <a:latin typeface="Time new roman"/>
                <a:ea typeface="Calibri"/>
                <a:cs typeface="Calibri"/>
                <a:sym typeface="Calibri"/>
              </a:rPr>
              <a:t>Singly linked list</a:t>
            </a:r>
            <a:endParaRPr lang="en-US" sz="1400" dirty="0">
              <a:latin typeface="Time new roman"/>
            </a:endParaRPr>
          </a:p>
        </p:txBody>
      </p:sp>
    </p:spTree>
    <p:extLst>
      <p:ext uri="{BB962C8B-B14F-4D97-AF65-F5344CB8AC3E}">
        <p14:creationId xmlns:p14="http://schemas.microsoft.com/office/powerpoint/2010/main" val="4362546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60" y="1350110"/>
            <a:ext cx="2550698" cy="369332"/>
          </a:xfrm>
          <a:prstGeom prst="rect">
            <a:avLst/>
          </a:prstGeom>
        </p:spPr>
        <p:txBody>
          <a:bodyPr wrap="none">
            <a:spAutoFit/>
          </a:bodyPr>
          <a:lstStyle/>
          <a:p>
            <a:pPr lvl="0"/>
            <a:r>
              <a:rPr lang="en-US" dirty="0">
                <a:latin typeface="Times New Roman"/>
                <a:ea typeface="Times New Roman"/>
                <a:cs typeface="Times New Roman"/>
                <a:sym typeface="Times New Roman"/>
              </a:rPr>
              <a:t>Lists, Stacks, and Queues</a:t>
            </a:r>
            <a:endParaRPr lang="en-US" dirty="0"/>
          </a:p>
        </p:txBody>
      </p:sp>
      <p:pic>
        <p:nvPicPr>
          <p:cNvPr id="3" name="Google Shape;753;p63"/>
          <p:cNvPicPr preferRelativeResize="0"/>
          <p:nvPr/>
        </p:nvPicPr>
        <p:blipFill rotWithShape="1">
          <a:blip r:embed="rId3">
            <a:alphaModFix/>
          </a:blip>
          <a:srcRect/>
          <a:stretch/>
        </p:blipFill>
        <p:spPr>
          <a:xfrm>
            <a:off x="460419" y="1979705"/>
            <a:ext cx="6871725" cy="1190625"/>
          </a:xfrm>
          <a:prstGeom prst="rect">
            <a:avLst/>
          </a:prstGeom>
          <a:noFill/>
          <a:ln>
            <a:noFill/>
          </a:ln>
        </p:spPr>
      </p:pic>
      <p:sp>
        <p:nvSpPr>
          <p:cNvPr id="4" name="Rectangle 3"/>
          <p:cNvSpPr/>
          <p:nvPr/>
        </p:nvSpPr>
        <p:spPr>
          <a:xfrm>
            <a:off x="7320690" y="2371576"/>
            <a:ext cx="1787284" cy="369332"/>
          </a:xfrm>
          <a:prstGeom prst="rect">
            <a:avLst/>
          </a:prstGeom>
        </p:spPr>
        <p:txBody>
          <a:bodyPr wrap="none">
            <a:spAutoFit/>
          </a:bodyPr>
          <a:lstStyle/>
          <a:p>
            <a:pPr lvl="0"/>
            <a:r>
              <a:rPr lang="en-US" dirty="0">
                <a:solidFill>
                  <a:schemeClr val="dk1"/>
                </a:solidFill>
                <a:ea typeface="Calibri"/>
                <a:cs typeface="Calibri"/>
                <a:sym typeface="Calibri"/>
              </a:rPr>
              <a:t>Doubly linked list</a:t>
            </a:r>
            <a:endParaRPr lang="en-US" dirty="0"/>
          </a:p>
        </p:txBody>
      </p:sp>
      <p:pic>
        <p:nvPicPr>
          <p:cNvPr id="5" name="Google Shape;755;p63"/>
          <p:cNvPicPr preferRelativeResize="0"/>
          <p:nvPr/>
        </p:nvPicPr>
        <p:blipFill rotWithShape="1">
          <a:blip r:embed="rId4">
            <a:alphaModFix/>
          </a:blip>
          <a:srcRect/>
          <a:stretch/>
        </p:blipFill>
        <p:spPr>
          <a:xfrm>
            <a:off x="196621" y="3134728"/>
            <a:ext cx="7329840" cy="1068935"/>
          </a:xfrm>
          <a:prstGeom prst="rect">
            <a:avLst/>
          </a:prstGeom>
          <a:noFill/>
          <a:ln>
            <a:noFill/>
          </a:ln>
        </p:spPr>
      </p:pic>
      <p:sp>
        <p:nvSpPr>
          <p:cNvPr id="6" name="Rectangle 5"/>
          <p:cNvSpPr/>
          <p:nvPr/>
        </p:nvSpPr>
        <p:spPr>
          <a:xfrm>
            <a:off x="7554888" y="3640685"/>
            <a:ext cx="1527049" cy="646331"/>
          </a:xfrm>
          <a:prstGeom prst="rect">
            <a:avLst/>
          </a:prstGeom>
        </p:spPr>
        <p:txBody>
          <a:bodyPr wrap="square">
            <a:spAutoFit/>
          </a:bodyPr>
          <a:lstStyle/>
          <a:p>
            <a:pPr lvl="0"/>
            <a:r>
              <a:rPr lang="en-US" dirty="0">
                <a:solidFill>
                  <a:schemeClr val="dk1"/>
                </a:solidFill>
                <a:ea typeface="Calibri"/>
                <a:cs typeface="Calibri"/>
                <a:sym typeface="Calibri"/>
              </a:rPr>
              <a:t>Circularly linked list</a:t>
            </a:r>
            <a:endParaRPr lang="en-US" dirty="0"/>
          </a:p>
        </p:txBody>
      </p:sp>
      <p:sp>
        <p:nvSpPr>
          <p:cNvPr id="7" name="Rectangle 6"/>
          <p:cNvSpPr/>
          <p:nvPr/>
        </p:nvSpPr>
        <p:spPr>
          <a:xfrm>
            <a:off x="448965" y="4287016"/>
            <a:ext cx="8246070" cy="791499"/>
          </a:xfrm>
          <a:prstGeom prst="rect">
            <a:avLst/>
          </a:prstGeom>
        </p:spPr>
        <p:txBody>
          <a:bodyPr wrap="square">
            <a:spAutoFit/>
          </a:bodyPr>
          <a:lstStyle/>
          <a:p>
            <a:pPr marL="285750" lvl="0" indent="-285750" algn="just">
              <a:lnSpc>
                <a:spcPct val="150000"/>
              </a:lnSpc>
              <a:buClr>
                <a:schemeClr val="dk1"/>
              </a:buClr>
              <a:buSzPts val="1800"/>
              <a:buFont typeface="Arial" pitchFamily="34" charset="0"/>
              <a:buChar char="•"/>
            </a:pPr>
            <a:r>
              <a:rPr lang="en-US" sz="1600" dirty="0">
                <a:solidFill>
                  <a:schemeClr val="dk1"/>
                </a:solidFill>
                <a:latin typeface="Times New Roman"/>
                <a:ea typeface="Times New Roman"/>
                <a:cs typeface="Times New Roman"/>
                <a:sym typeface="Times New Roman"/>
              </a:rPr>
              <a:t>Linked lists accommodate items of varying sizes and allow easy insertion and deletion of items.</a:t>
            </a:r>
            <a:endParaRPr lang="en-US" sz="1600" dirty="0"/>
          </a:p>
        </p:txBody>
      </p:sp>
    </p:spTree>
    <p:extLst>
      <p:ext uri="{BB962C8B-B14F-4D97-AF65-F5344CB8AC3E}">
        <p14:creationId xmlns:p14="http://schemas.microsoft.com/office/powerpoint/2010/main" val="22793156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554" y="1197405"/>
            <a:ext cx="8704185" cy="4154984"/>
          </a:xfrm>
          <a:prstGeom prst="rect">
            <a:avLst/>
          </a:prstGeom>
        </p:spPr>
        <p:txBody>
          <a:bodyPr wrap="square">
            <a:spAutoFit/>
          </a:bodyPr>
          <a:lstStyle/>
          <a:p>
            <a:pPr marL="285750" lvl="0" indent="-285750" algn="just">
              <a:lnSpc>
                <a:spcPct val="150000"/>
              </a:lnSpc>
              <a:buClr>
                <a:srgbClr val="000000"/>
              </a:buClr>
              <a:buSzPts val="1800"/>
              <a:buFont typeface="Arial" pitchFamily="34" charset="0"/>
              <a:buChar char="•"/>
            </a:pPr>
            <a:r>
              <a:rPr lang="en-US" kern="0" dirty="0">
                <a:solidFill>
                  <a:srgbClr val="000000"/>
                </a:solidFill>
                <a:latin typeface="Times New Roman"/>
                <a:ea typeface="Times New Roman"/>
                <a:cs typeface="Times New Roman"/>
                <a:sym typeface="Times New Roman"/>
              </a:rPr>
              <a:t>A </a:t>
            </a:r>
            <a:r>
              <a:rPr lang="en-US" b="1" kern="0" dirty="0">
                <a:solidFill>
                  <a:srgbClr val="000000"/>
                </a:solidFill>
                <a:latin typeface="Times New Roman"/>
                <a:ea typeface="Times New Roman"/>
                <a:cs typeface="Times New Roman"/>
                <a:sym typeface="Times New Roman"/>
              </a:rPr>
              <a:t>stack</a:t>
            </a:r>
            <a:r>
              <a:rPr lang="en-US" kern="0" dirty="0">
                <a:solidFill>
                  <a:srgbClr val="000000"/>
                </a:solidFill>
                <a:latin typeface="Times New Roman"/>
                <a:ea typeface="Times New Roman"/>
                <a:cs typeface="Times New Roman"/>
                <a:sym typeface="Times New Roman"/>
              </a:rPr>
              <a:t> is a sequentially ordered data structure that uses the last in, first out (</a:t>
            </a:r>
            <a:r>
              <a:rPr lang="en-US" b="1" kern="0" dirty="0">
                <a:solidFill>
                  <a:srgbClr val="000000"/>
                </a:solidFill>
                <a:latin typeface="Times New Roman"/>
                <a:ea typeface="Times New Roman"/>
                <a:cs typeface="Times New Roman"/>
                <a:sym typeface="Times New Roman"/>
              </a:rPr>
              <a:t>LIFO</a:t>
            </a:r>
            <a:r>
              <a:rPr lang="en-US" kern="0" dirty="0">
                <a:solidFill>
                  <a:srgbClr val="000000"/>
                </a:solidFill>
                <a:latin typeface="Times New Roman"/>
                <a:ea typeface="Times New Roman"/>
                <a:cs typeface="Times New Roman"/>
                <a:sym typeface="Times New Roman"/>
              </a:rPr>
              <a:t>) principle for adding and removing items, meaning that the last item placed onto a stack is the first item removed. </a:t>
            </a:r>
          </a:p>
          <a:p>
            <a:pPr marL="285750" lvl="0" indent="-285750" algn="just">
              <a:lnSpc>
                <a:spcPct val="150000"/>
              </a:lnSpc>
              <a:buClr>
                <a:srgbClr val="000000"/>
              </a:buClr>
              <a:buSzPts val="1800"/>
              <a:buFont typeface="Arial" pitchFamily="34" charset="0"/>
              <a:buChar char="•"/>
            </a:pPr>
            <a:r>
              <a:rPr lang="en-US" kern="0" dirty="0">
                <a:solidFill>
                  <a:srgbClr val="000000"/>
                </a:solidFill>
                <a:latin typeface="Times New Roman"/>
                <a:ea typeface="Times New Roman"/>
                <a:cs typeface="Times New Roman"/>
                <a:sym typeface="Times New Roman"/>
              </a:rPr>
              <a:t>The operations for inserting and removing items from a stack are known as </a:t>
            </a:r>
            <a:r>
              <a:rPr lang="en-US" b="1" kern="0" dirty="0">
                <a:solidFill>
                  <a:srgbClr val="000000"/>
                </a:solidFill>
                <a:latin typeface="Times New Roman"/>
                <a:ea typeface="Times New Roman"/>
                <a:cs typeface="Times New Roman"/>
                <a:sym typeface="Times New Roman"/>
              </a:rPr>
              <a:t>push </a:t>
            </a:r>
            <a:r>
              <a:rPr lang="en-US" kern="0" dirty="0">
                <a:solidFill>
                  <a:srgbClr val="000000"/>
                </a:solidFill>
                <a:latin typeface="Times New Roman"/>
                <a:ea typeface="Times New Roman"/>
                <a:cs typeface="Times New Roman"/>
                <a:sym typeface="Times New Roman"/>
              </a:rPr>
              <a:t>and</a:t>
            </a:r>
            <a:r>
              <a:rPr lang="en-US" b="1" kern="0" dirty="0">
                <a:solidFill>
                  <a:srgbClr val="000000"/>
                </a:solidFill>
                <a:latin typeface="Times New Roman"/>
                <a:ea typeface="Times New Roman"/>
                <a:cs typeface="Times New Roman"/>
                <a:sym typeface="Times New Roman"/>
              </a:rPr>
              <a:t> pop</a:t>
            </a:r>
            <a:r>
              <a:rPr lang="en-US" kern="0" dirty="0">
                <a:solidFill>
                  <a:srgbClr val="000000"/>
                </a:solidFill>
                <a:latin typeface="Times New Roman"/>
                <a:ea typeface="Times New Roman"/>
                <a:cs typeface="Times New Roman"/>
                <a:sym typeface="Times New Roman"/>
              </a:rPr>
              <a:t>, respectively.</a:t>
            </a:r>
            <a:endParaRPr lang="en-US" sz="1400" kern="0" dirty="0">
              <a:solidFill>
                <a:srgbClr val="000000"/>
              </a:solidFill>
              <a:latin typeface="Arial"/>
              <a:cs typeface="Arial"/>
              <a:sym typeface="Arial"/>
            </a:endParaRPr>
          </a:p>
          <a:p>
            <a:pPr marL="285750" lvl="0" indent="-285750" algn="just">
              <a:lnSpc>
                <a:spcPct val="150000"/>
              </a:lnSpc>
              <a:buClr>
                <a:srgbClr val="000000"/>
              </a:buClr>
              <a:buSzPts val="1800"/>
              <a:buFont typeface="Arial" pitchFamily="34" charset="0"/>
              <a:buChar char="•"/>
            </a:pPr>
            <a:r>
              <a:rPr lang="en-US" kern="0" dirty="0">
                <a:solidFill>
                  <a:srgbClr val="000000"/>
                </a:solidFill>
                <a:latin typeface="Times New Roman"/>
                <a:ea typeface="Times New Roman"/>
                <a:cs typeface="Times New Roman"/>
                <a:sym typeface="Times New Roman"/>
              </a:rPr>
              <a:t>An operating system often </a:t>
            </a:r>
            <a:r>
              <a:rPr lang="en-US" u="sng" kern="0" dirty="0">
                <a:solidFill>
                  <a:srgbClr val="000000"/>
                </a:solidFill>
                <a:latin typeface="Times New Roman"/>
                <a:ea typeface="Times New Roman"/>
                <a:cs typeface="Times New Roman"/>
                <a:sym typeface="Times New Roman"/>
              </a:rPr>
              <a:t>uses a stack when invoking function calls</a:t>
            </a:r>
            <a:r>
              <a:rPr lang="en-US" kern="0" dirty="0" smtClean="0">
                <a:solidFill>
                  <a:srgbClr val="000000"/>
                </a:solidFill>
                <a:latin typeface="Times New Roman"/>
                <a:ea typeface="Times New Roman"/>
                <a:cs typeface="Times New Roman"/>
                <a:sym typeface="Times New Roman"/>
              </a:rPr>
              <a:t>.</a:t>
            </a:r>
          </a:p>
          <a:p>
            <a:pPr marL="285750" indent="-285750" algn="just">
              <a:lnSpc>
                <a:spcPct val="150000"/>
              </a:lnSpc>
              <a:buClr>
                <a:srgbClr val="000000"/>
              </a:buClr>
              <a:buSzPts val="1800"/>
              <a:buFont typeface="Arial" pitchFamily="34" charset="0"/>
              <a:buChar char="•"/>
            </a:pPr>
            <a:r>
              <a:rPr lang="en-US" dirty="0">
                <a:solidFill>
                  <a:schemeClr val="dk1"/>
                </a:solidFill>
                <a:latin typeface="Times New Roman" pitchFamily="18" charset="0"/>
                <a:ea typeface="Times New Roman"/>
                <a:cs typeface="Times New Roman" pitchFamily="18" charset="0"/>
                <a:sym typeface="Times New Roman"/>
              </a:rPr>
              <a:t>A </a:t>
            </a:r>
            <a:r>
              <a:rPr lang="en-US" b="1" dirty="0">
                <a:solidFill>
                  <a:schemeClr val="dk1"/>
                </a:solidFill>
                <a:latin typeface="Times New Roman" pitchFamily="18" charset="0"/>
                <a:ea typeface="Times New Roman"/>
                <a:cs typeface="Times New Roman" pitchFamily="18" charset="0"/>
                <a:sym typeface="Times New Roman"/>
              </a:rPr>
              <a:t>queue</a:t>
            </a:r>
            <a:r>
              <a:rPr lang="en-US" dirty="0">
                <a:solidFill>
                  <a:schemeClr val="dk1"/>
                </a:solidFill>
                <a:latin typeface="Times New Roman" pitchFamily="18" charset="0"/>
                <a:ea typeface="Times New Roman"/>
                <a:cs typeface="Times New Roman" pitchFamily="18" charset="0"/>
                <a:sym typeface="Times New Roman"/>
              </a:rPr>
              <a:t>, in contrast, is a sequentially ordered data structure that uses the first in, first out (</a:t>
            </a:r>
            <a:r>
              <a:rPr lang="en-US" b="1" dirty="0">
                <a:solidFill>
                  <a:schemeClr val="dk1"/>
                </a:solidFill>
                <a:latin typeface="Times New Roman" pitchFamily="18" charset="0"/>
                <a:ea typeface="Times New Roman"/>
                <a:cs typeface="Times New Roman" pitchFamily="18" charset="0"/>
                <a:sym typeface="Times New Roman"/>
              </a:rPr>
              <a:t>FIFO</a:t>
            </a:r>
            <a:r>
              <a:rPr lang="en-US" dirty="0">
                <a:solidFill>
                  <a:schemeClr val="dk1"/>
                </a:solidFill>
                <a:latin typeface="Times New Roman" pitchFamily="18" charset="0"/>
                <a:ea typeface="Times New Roman"/>
                <a:cs typeface="Times New Roman" pitchFamily="18" charset="0"/>
                <a:sym typeface="Times New Roman"/>
              </a:rPr>
              <a:t>) principle: items are removed from a queue in the order in which they were inserted</a:t>
            </a:r>
            <a:r>
              <a:rPr lang="en-US" sz="1600" dirty="0">
                <a:solidFill>
                  <a:schemeClr val="dk1"/>
                </a:solidFill>
                <a:latin typeface="Time new roman"/>
                <a:ea typeface="Times New Roman"/>
                <a:cs typeface="Times New Roman"/>
                <a:sym typeface="Times New Roman"/>
              </a:rPr>
              <a:t>.</a:t>
            </a:r>
            <a:endParaRPr lang="en-US" sz="1600" dirty="0">
              <a:latin typeface="Time new roman"/>
            </a:endParaRPr>
          </a:p>
          <a:p>
            <a:pPr marL="285750" lvl="0" indent="-285750" algn="just">
              <a:lnSpc>
                <a:spcPct val="150000"/>
              </a:lnSpc>
              <a:buClr>
                <a:srgbClr val="000000"/>
              </a:buClr>
              <a:buSzPts val="1800"/>
              <a:buFont typeface="Arial" pitchFamily="34" charset="0"/>
              <a:buChar char="•"/>
            </a:pPr>
            <a:endParaRPr lang="en-US" sz="1400" kern="0" dirty="0">
              <a:solidFill>
                <a:srgbClr val="000000"/>
              </a:solidFill>
              <a:latin typeface="Arial"/>
              <a:cs typeface="Arial"/>
              <a:sym typeface="Arial"/>
            </a:endParaRPr>
          </a:p>
        </p:txBody>
      </p:sp>
    </p:spTree>
    <p:extLst>
      <p:ext uri="{BB962C8B-B14F-4D97-AF65-F5344CB8AC3E}">
        <p14:creationId xmlns:p14="http://schemas.microsoft.com/office/powerpoint/2010/main" val="18672363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60" y="1278856"/>
            <a:ext cx="7940660" cy="3831818"/>
          </a:xfrm>
          <a:prstGeom prst="rect">
            <a:avLst/>
          </a:prstGeom>
        </p:spPr>
        <p:txBody>
          <a:bodyPr wrap="square">
            <a:spAutoFit/>
          </a:bodyPr>
          <a:lstStyle/>
          <a:p>
            <a:pPr marL="285750" lvl="0" indent="-285750" algn="just">
              <a:lnSpc>
                <a:spcPct val="150000"/>
              </a:lnSpc>
              <a:buClr>
                <a:schemeClr val="dk1"/>
              </a:buClr>
              <a:buSzPts val="1800"/>
              <a:buFont typeface="Arial" pitchFamily="34" charset="0"/>
              <a:buChar char="•"/>
            </a:pPr>
            <a:r>
              <a:rPr lang="en-US" dirty="0">
                <a:solidFill>
                  <a:schemeClr val="dk1"/>
                </a:solidFill>
                <a:latin typeface="Times New Roman"/>
                <a:ea typeface="Times New Roman"/>
                <a:cs typeface="Times New Roman"/>
                <a:sym typeface="Times New Roman"/>
              </a:rPr>
              <a:t>Example of queues in OS is jobs that are sent to a printer are typically printed in the order in which they were </a:t>
            </a:r>
            <a:r>
              <a:rPr lang="en-US" dirty="0" smtClean="0">
                <a:solidFill>
                  <a:schemeClr val="dk1"/>
                </a:solidFill>
                <a:latin typeface="Times New Roman"/>
                <a:ea typeface="Times New Roman"/>
                <a:cs typeface="Times New Roman"/>
                <a:sym typeface="Times New Roman"/>
              </a:rPr>
              <a:t>submitted.</a:t>
            </a:r>
          </a:p>
          <a:p>
            <a:pPr lvl="0" algn="just">
              <a:lnSpc>
                <a:spcPct val="150000"/>
              </a:lnSpc>
              <a:buClr>
                <a:schemeClr val="dk1"/>
              </a:buClr>
              <a:buSzPts val="1800"/>
            </a:pPr>
            <a:r>
              <a:rPr lang="en-US" b="1" dirty="0" smtClean="0">
                <a:solidFill>
                  <a:schemeClr val="dk1"/>
                </a:solidFill>
                <a:latin typeface="Times New Roman"/>
                <a:ea typeface="Times New Roman"/>
                <a:cs typeface="Times New Roman"/>
                <a:sym typeface="Times New Roman"/>
              </a:rPr>
              <a:t>TREES:</a:t>
            </a:r>
          </a:p>
          <a:p>
            <a:pPr marL="285750" lvl="0" indent="-285750" algn="just">
              <a:lnSpc>
                <a:spcPct val="150000"/>
              </a:lnSpc>
              <a:buClr>
                <a:schemeClr val="dk1"/>
              </a:buClr>
              <a:buSzPts val="1800"/>
              <a:buFont typeface="Arial" pitchFamily="34" charset="0"/>
              <a:buChar char="•"/>
            </a:pPr>
            <a:r>
              <a:rPr lang="en-US" dirty="0">
                <a:solidFill>
                  <a:schemeClr val="dk1"/>
                </a:solidFill>
                <a:latin typeface="Times New Roman"/>
                <a:ea typeface="Times New Roman"/>
                <a:cs typeface="Times New Roman"/>
                <a:sym typeface="Times New Roman"/>
              </a:rPr>
              <a:t>A tree is a data structure that can be used to represent data hierarchically. Data values in a tree structure are linked through parent–child relationships.</a:t>
            </a:r>
            <a:endParaRPr lang="en-US" dirty="0"/>
          </a:p>
          <a:p>
            <a:pPr marL="285750" lvl="0" indent="-285750" algn="just">
              <a:lnSpc>
                <a:spcPct val="150000"/>
              </a:lnSpc>
              <a:buClr>
                <a:schemeClr val="dk1"/>
              </a:buClr>
              <a:buSzPts val="1800"/>
              <a:buFont typeface="Arial" pitchFamily="34" charset="0"/>
              <a:buChar char="•"/>
            </a:pPr>
            <a:r>
              <a:rPr lang="en-US" dirty="0">
                <a:solidFill>
                  <a:schemeClr val="dk1"/>
                </a:solidFill>
                <a:latin typeface="Times New Roman"/>
                <a:ea typeface="Times New Roman"/>
                <a:cs typeface="Times New Roman"/>
                <a:sym typeface="Times New Roman"/>
              </a:rPr>
              <a:t>General Tree</a:t>
            </a:r>
            <a:endParaRPr lang="en-US" dirty="0"/>
          </a:p>
          <a:p>
            <a:pPr marL="285750" lvl="0" indent="-285750" algn="just">
              <a:lnSpc>
                <a:spcPct val="150000"/>
              </a:lnSpc>
              <a:buClr>
                <a:schemeClr val="dk1"/>
              </a:buClr>
              <a:buSzPts val="1800"/>
              <a:buFont typeface="Arial" pitchFamily="34" charset="0"/>
              <a:buChar char="•"/>
            </a:pPr>
            <a:r>
              <a:rPr lang="en-US" dirty="0">
                <a:solidFill>
                  <a:schemeClr val="dk1"/>
                </a:solidFill>
                <a:latin typeface="Times New Roman"/>
                <a:ea typeface="Times New Roman"/>
                <a:cs typeface="Times New Roman"/>
                <a:sym typeface="Times New Roman"/>
              </a:rPr>
              <a:t>Binary Tree</a:t>
            </a:r>
            <a:endParaRPr lang="en-US" dirty="0"/>
          </a:p>
          <a:p>
            <a:pPr marL="285750" lvl="0" indent="-285750" algn="just">
              <a:lnSpc>
                <a:spcPct val="150000"/>
              </a:lnSpc>
              <a:buClr>
                <a:schemeClr val="dk1"/>
              </a:buClr>
              <a:buSzPts val="1800"/>
              <a:buFont typeface="Arial" pitchFamily="34" charset="0"/>
              <a:buChar char="•"/>
            </a:pPr>
            <a:r>
              <a:rPr lang="en-US" dirty="0">
                <a:solidFill>
                  <a:schemeClr val="dk1"/>
                </a:solidFill>
                <a:latin typeface="Times New Roman"/>
                <a:ea typeface="Times New Roman"/>
                <a:cs typeface="Times New Roman"/>
                <a:sym typeface="Times New Roman"/>
              </a:rPr>
              <a:t>Binary search Tree</a:t>
            </a:r>
            <a:endParaRPr lang="en-US" dirty="0"/>
          </a:p>
          <a:p>
            <a:pPr marL="285750" lvl="0" indent="-285750" algn="just">
              <a:lnSpc>
                <a:spcPct val="150000"/>
              </a:lnSpc>
              <a:buClr>
                <a:schemeClr val="dk1"/>
              </a:buClr>
              <a:buSzPts val="1800"/>
              <a:buFont typeface="Arial" pitchFamily="34" charset="0"/>
              <a:buChar char="•"/>
            </a:pPr>
            <a:r>
              <a:rPr lang="en-US" dirty="0">
                <a:solidFill>
                  <a:schemeClr val="dk1"/>
                </a:solidFill>
                <a:latin typeface="Times New Roman"/>
                <a:ea typeface="Times New Roman"/>
                <a:cs typeface="Times New Roman"/>
                <a:sym typeface="Times New Roman"/>
              </a:rPr>
              <a:t>Balanced binary search </a:t>
            </a:r>
            <a:r>
              <a:rPr lang="en-US" dirty="0" smtClean="0">
                <a:solidFill>
                  <a:schemeClr val="dk1"/>
                </a:solidFill>
                <a:latin typeface="Times New Roman"/>
                <a:ea typeface="Times New Roman"/>
                <a:cs typeface="Times New Roman"/>
                <a:sym typeface="Times New Roman"/>
              </a:rPr>
              <a:t>tree</a:t>
            </a:r>
            <a:endParaRPr lang="en-US" dirty="0"/>
          </a:p>
        </p:txBody>
      </p:sp>
    </p:spTree>
    <p:extLst>
      <p:ext uri="{BB962C8B-B14F-4D97-AF65-F5344CB8AC3E}">
        <p14:creationId xmlns:p14="http://schemas.microsoft.com/office/powerpoint/2010/main" val="3809443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1670" y="586585"/>
            <a:ext cx="2768707" cy="369332"/>
          </a:xfrm>
          <a:prstGeom prst="rect">
            <a:avLst/>
          </a:prstGeom>
        </p:spPr>
        <p:txBody>
          <a:bodyPr wrap="none">
            <a:spAutoFit/>
          </a:bodyPr>
          <a:lstStyle/>
          <a:p>
            <a:pPr lvl="0"/>
            <a:r>
              <a:rPr lang="en-US" b="1" dirty="0">
                <a:latin typeface="Times New Roman"/>
                <a:ea typeface="Times New Roman"/>
                <a:cs typeface="Times New Roman"/>
                <a:sym typeface="Times New Roman"/>
              </a:rPr>
              <a:t>Hash Functions and Maps</a:t>
            </a:r>
            <a:endParaRPr lang="en-US" b="1" dirty="0"/>
          </a:p>
        </p:txBody>
      </p:sp>
      <p:sp>
        <p:nvSpPr>
          <p:cNvPr id="3" name="Rectangle 2"/>
          <p:cNvSpPr/>
          <p:nvPr/>
        </p:nvSpPr>
        <p:spPr>
          <a:xfrm>
            <a:off x="143554" y="1197405"/>
            <a:ext cx="8704185" cy="3416320"/>
          </a:xfrm>
          <a:prstGeom prst="rect">
            <a:avLst/>
          </a:prstGeom>
        </p:spPr>
        <p:txBody>
          <a:bodyPr wrap="square">
            <a:spAutoFit/>
          </a:bodyPr>
          <a:lstStyle/>
          <a:p>
            <a:pPr marL="285750" lvl="0" indent="-285750" algn="just">
              <a:lnSpc>
                <a:spcPct val="150000"/>
              </a:lnSpc>
              <a:buClr>
                <a:schemeClr val="dk1"/>
              </a:buClr>
              <a:buSzPts val="1800"/>
              <a:buFont typeface="Arial" pitchFamily="34" charset="0"/>
              <a:buChar char="•"/>
            </a:pPr>
            <a:r>
              <a:rPr lang="en-US" u="sng" dirty="0">
                <a:solidFill>
                  <a:schemeClr val="dk1"/>
                </a:solidFill>
                <a:latin typeface="Times New Roman"/>
                <a:ea typeface="Times New Roman"/>
                <a:cs typeface="Times New Roman"/>
                <a:sym typeface="Times New Roman"/>
              </a:rPr>
              <a:t>A hash function takes data as its input, performs a numeric operation on this data, and returns a numeric value. </a:t>
            </a:r>
          </a:p>
          <a:p>
            <a:pPr marL="285750" lvl="0" indent="-285750" algn="just">
              <a:lnSpc>
                <a:spcPct val="150000"/>
              </a:lnSpc>
              <a:buClr>
                <a:schemeClr val="dk1"/>
              </a:buClr>
              <a:buSzPts val="1800"/>
              <a:buFont typeface="Arial" pitchFamily="34" charset="0"/>
              <a:buChar char="•"/>
            </a:pPr>
            <a:r>
              <a:rPr lang="en-US" dirty="0">
                <a:solidFill>
                  <a:schemeClr val="dk1"/>
                </a:solidFill>
                <a:latin typeface="Times New Roman"/>
                <a:ea typeface="Times New Roman"/>
                <a:cs typeface="Times New Roman"/>
                <a:sym typeface="Times New Roman"/>
              </a:rPr>
              <a:t>This numeric value </a:t>
            </a:r>
            <a:r>
              <a:rPr lang="en-US" u="sng" dirty="0">
                <a:solidFill>
                  <a:schemeClr val="dk1"/>
                </a:solidFill>
                <a:latin typeface="Times New Roman"/>
                <a:ea typeface="Times New Roman"/>
                <a:cs typeface="Times New Roman"/>
                <a:sym typeface="Times New Roman"/>
              </a:rPr>
              <a:t>can then be used as an index into a table </a:t>
            </a:r>
            <a:r>
              <a:rPr lang="en-US" dirty="0">
                <a:solidFill>
                  <a:schemeClr val="dk1"/>
                </a:solidFill>
                <a:latin typeface="Times New Roman"/>
                <a:ea typeface="Times New Roman"/>
                <a:cs typeface="Times New Roman"/>
                <a:sym typeface="Times New Roman"/>
              </a:rPr>
              <a:t>(typically an array) to quickly retrieve the data.</a:t>
            </a:r>
            <a:endParaRPr lang="en-US" dirty="0"/>
          </a:p>
          <a:p>
            <a:pPr marL="285750" lvl="0" indent="-285750" algn="just">
              <a:lnSpc>
                <a:spcPct val="150000"/>
              </a:lnSpc>
              <a:buClr>
                <a:schemeClr val="dk1"/>
              </a:buClr>
              <a:buSzPts val="1800"/>
              <a:buFont typeface="Arial" pitchFamily="34" charset="0"/>
              <a:buChar char="•"/>
            </a:pPr>
            <a:r>
              <a:rPr lang="en-US" dirty="0">
                <a:solidFill>
                  <a:schemeClr val="dk1"/>
                </a:solidFill>
                <a:latin typeface="Times New Roman"/>
                <a:ea typeface="Times New Roman"/>
                <a:cs typeface="Times New Roman"/>
                <a:sym typeface="Times New Roman"/>
              </a:rPr>
              <a:t>One potential difficulty with hash functions is that two inputs can result in the same output value—that is, they can link to the same table location</a:t>
            </a:r>
            <a:r>
              <a:rPr lang="en-US" dirty="0" smtClean="0">
                <a:solidFill>
                  <a:schemeClr val="dk1"/>
                </a:solidFill>
                <a:latin typeface="Times New Roman"/>
                <a:ea typeface="Times New Roman"/>
                <a:cs typeface="Times New Roman"/>
                <a:sym typeface="Times New Roman"/>
              </a:rPr>
              <a:t>.</a:t>
            </a:r>
          </a:p>
          <a:p>
            <a:pPr marL="285750" indent="-285750" algn="just">
              <a:lnSpc>
                <a:spcPct val="150000"/>
              </a:lnSpc>
              <a:buClr>
                <a:schemeClr val="dk1"/>
              </a:buClr>
              <a:buSzPts val="1800"/>
              <a:buFont typeface="Arial" pitchFamily="34" charset="0"/>
              <a:buChar char="•"/>
            </a:pPr>
            <a:r>
              <a:rPr lang="en-US" dirty="0">
                <a:solidFill>
                  <a:schemeClr val="dk1"/>
                </a:solidFill>
                <a:latin typeface="Times New Roman"/>
                <a:ea typeface="Times New Roman"/>
                <a:cs typeface="Times New Roman"/>
                <a:sym typeface="Times New Roman"/>
              </a:rPr>
              <a:t>We can accommodate this </a:t>
            </a:r>
            <a:r>
              <a:rPr lang="en-US" i="1" u="sng" dirty="0">
                <a:solidFill>
                  <a:schemeClr val="dk1"/>
                </a:solidFill>
                <a:latin typeface="Times New Roman"/>
                <a:ea typeface="Times New Roman"/>
                <a:cs typeface="Times New Roman"/>
                <a:sym typeface="Times New Roman"/>
              </a:rPr>
              <a:t>hash collision</a:t>
            </a:r>
            <a:r>
              <a:rPr lang="en-US" i="1" dirty="0">
                <a:solidFill>
                  <a:schemeClr val="dk1"/>
                </a:solidFill>
                <a:latin typeface="Times New Roman"/>
                <a:ea typeface="Times New Roman"/>
                <a:cs typeface="Times New Roman"/>
                <a:sym typeface="Times New Roman"/>
              </a:rPr>
              <a:t> by having a linked list at that table location that contains all of the items with the same hash value</a:t>
            </a:r>
            <a:r>
              <a:rPr lang="en-US" i="1" dirty="0" smtClean="0">
                <a:solidFill>
                  <a:schemeClr val="dk1"/>
                </a:solidFill>
                <a:latin typeface="Times New Roman"/>
                <a:ea typeface="Times New Roman"/>
                <a:cs typeface="Times New Roman"/>
                <a:sym typeface="Times New Roman"/>
              </a:rPr>
              <a:t>.</a:t>
            </a:r>
            <a:endParaRPr lang="en-US" dirty="0"/>
          </a:p>
        </p:txBody>
      </p:sp>
    </p:spTree>
    <p:extLst>
      <p:ext uri="{BB962C8B-B14F-4D97-AF65-F5344CB8AC3E}">
        <p14:creationId xmlns:p14="http://schemas.microsoft.com/office/powerpoint/2010/main" val="24020263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555" y="1279088"/>
            <a:ext cx="8856890" cy="2169825"/>
          </a:xfrm>
          <a:prstGeom prst="rect">
            <a:avLst/>
          </a:prstGeom>
        </p:spPr>
        <p:txBody>
          <a:bodyPr wrap="square">
            <a:spAutoFit/>
          </a:bodyPr>
          <a:lstStyle/>
          <a:p>
            <a:pPr marL="285750" lvl="0" indent="-285750" algn="just">
              <a:lnSpc>
                <a:spcPct val="150000"/>
              </a:lnSpc>
              <a:buClr>
                <a:schemeClr val="dk1"/>
              </a:buClr>
              <a:buSzPts val="1800"/>
              <a:buFont typeface="Arial" pitchFamily="34" charset="0"/>
              <a:buChar char="•"/>
            </a:pPr>
            <a:r>
              <a:rPr lang="en-US" dirty="0">
                <a:solidFill>
                  <a:schemeClr val="dk1"/>
                </a:solidFill>
                <a:latin typeface="Times New Roman"/>
                <a:ea typeface="Times New Roman"/>
                <a:cs typeface="Times New Roman"/>
                <a:sym typeface="Times New Roman"/>
              </a:rPr>
              <a:t>One use of a hash function is to implement a hash map, which associates (or maps) [</a:t>
            </a:r>
            <a:r>
              <a:rPr lang="en-US" dirty="0" err="1">
                <a:solidFill>
                  <a:schemeClr val="dk1"/>
                </a:solidFill>
                <a:latin typeface="Times New Roman"/>
                <a:ea typeface="Times New Roman"/>
                <a:cs typeface="Times New Roman"/>
                <a:sym typeface="Times New Roman"/>
              </a:rPr>
              <a:t>key:value</a:t>
            </a:r>
            <a:r>
              <a:rPr lang="en-US" dirty="0">
                <a:solidFill>
                  <a:schemeClr val="dk1"/>
                </a:solidFill>
                <a:latin typeface="Times New Roman"/>
                <a:ea typeface="Times New Roman"/>
                <a:cs typeface="Times New Roman"/>
                <a:sym typeface="Times New Roman"/>
              </a:rPr>
              <a:t>] pairs using a hash function.</a:t>
            </a:r>
            <a:endParaRPr lang="en-US" dirty="0"/>
          </a:p>
          <a:p>
            <a:pPr marL="285750" lvl="0" indent="-285750" algn="just">
              <a:lnSpc>
                <a:spcPct val="150000"/>
              </a:lnSpc>
              <a:buClr>
                <a:schemeClr val="dk1"/>
              </a:buClr>
              <a:buSzPts val="1800"/>
              <a:buFont typeface="Arial" pitchFamily="34" charset="0"/>
              <a:buChar char="•"/>
            </a:pPr>
            <a:r>
              <a:rPr lang="en-US" dirty="0">
                <a:solidFill>
                  <a:schemeClr val="dk1"/>
                </a:solidFill>
                <a:latin typeface="Times New Roman"/>
                <a:ea typeface="Times New Roman"/>
                <a:cs typeface="Times New Roman"/>
                <a:sym typeface="Times New Roman"/>
              </a:rPr>
              <a:t>Once the mapping is established, we can apply the hash function to the key to obtain the value from the hash map</a:t>
            </a:r>
            <a:r>
              <a:rPr lang="en-US" dirty="0" smtClean="0">
                <a:solidFill>
                  <a:schemeClr val="dk1"/>
                </a:solidFill>
                <a:latin typeface="Times New Roman"/>
                <a:ea typeface="Times New Roman"/>
                <a:cs typeface="Times New Roman"/>
                <a:sym typeface="Times New Roman"/>
              </a:rPr>
              <a:t>.</a:t>
            </a:r>
          </a:p>
          <a:p>
            <a:pPr marL="285750" lvl="0" indent="-285750" algn="just">
              <a:lnSpc>
                <a:spcPct val="150000"/>
              </a:lnSpc>
              <a:buClr>
                <a:schemeClr val="dk1"/>
              </a:buClr>
              <a:buSzPts val="1800"/>
              <a:buFont typeface="Arial" pitchFamily="34" charset="0"/>
              <a:buChar char="•"/>
            </a:pPr>
            <a:endParaRPr lang="en-US" dirty="0">
              <a:solidFill>
                <a:schemeClr val="dk1"/>
              </a:solidFill>
              <a:latin typeface="Times New Roman"/>
              <a:ea typeface="Times New Roman"/>
              <a:cs typeface="Times New Roman"/>
              <a:sym typeface="Times New Roman"/>
            </a:endParaRPr>
          </a:p>
        </p:txBody>
      </p:sp>
      <p:pic>
        <p:nvPicPr>
          <p:cNvPr id="3" name="Google Shape;802;p67"/>
          <p:cNvPicPr preferRelativeResize="0"/>
          <p:nvPr/>
        </p:nvPicPr>
        <p:blipFill rotWithShape="1">
          <a:blip r:embed="rId3">
            <a:alphaModFix/>
          </a:blip>
          <a:srcRect/>
          <a:stretch/>
        </p:blipFill>
        <p:spPr>
          <a:xfrm>
            <a:off x="1517900" y="3029864"/>
            <a:ext cx="6250677" cy="1985165"/>
          </a:xfrm>
          <a:prstGeom prst="rect">
            <a:avLst/>
          </a:prstGeom>
          <a:noFill/>
          <a:ln>
            <a:noFill/>
          </a:ln>
        </p:spPr>
      </p:pic>
    </p:spTree>
    <p:extLst>
      <p:ext uri="{BB962C8B-B14F-4D97-AF65-F5344CB8AC3E}">
        <p14:creationId xmlns:p14="http://schemas.microsoft.com/office/powerpoint/2010/main" val="32506363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60" y="1350110"/>
            <a:ext cx="954107" cy="369332"/>
          </a:xfrm>
          <a:prstGeom prst="rect">
            <a:avLst/>
          </a:prstGeom>
        </p:spPr>
        <p:txBody>
          <a:bodyPr wrap="none">
            <a:spAutoFit/>
          </a:bodyPr>
          <a:lstStyle/>
          <a:p>
            <a:pPr lvl="0"/>
            <a:r>
              <a:rPr lang="en-US" dirty="0">
                <a:latin typeface="Times New Roman"/>
                <a:ea typeface="Times New Roman"/>
                <a:cs typeface="Times New Roman"/>
                <a:sym typeface="Times New Roman"/>
              </a:rPr>
              <a:t>Bitmaps</a:t>
            </a:r>
            <a:endParaRPr lang="en-US" dirty="0"/>
          </a:p>
        </p:txBody>
      </p:sp>
      <p:sp>
        <p:nvSpPr>
          <p:cNvPr id="3" name="Rectangle 2"/>
          <p:cNvSpPr/>
          <p:nvPr/>
        </p:nvSpPr>
        <p:spPr>
          <a:xfrm>
            <a:off x="754375" y="1688966"/>
            <a:ext cx="8074427" cy="3000821"/>
          </a:xfrm>
          <a:prstGeom prst="rect">
            <a:avLst/>
          </a:prstGeom>
        </p:spPr>
        <p:txBody>
          <a:bodyPr wrap="square">
            <a:spAutoFit/>
          </a:bodyPr>
          <a:lstStyle/>
          <a:p>
            <a:pPr marL="285750" lvl="0" indent="-285750" algn="just">
              <a:lnSpc>
                <a:spcPct val="150000"/>
              </a:lnSpc>
              <a:buClr>
                <a:schemeClr val="dk1"/>
              </a:buClr>
              <a:buSzPts val="1800"/>
              <a:buFont typeface="Arial" pitchFamily="34" charset="0"/>
              <a:buChar char="•"/>
            </a:pPr>
            <a:r>
              <a:rPr lang="en-US" dirty="0">
                <a:solidFill>
                  <a:schemeClr val="dk1"/>
                </a:solidFill>
                <a:latin typeface="Times New Roman"/>
                <a:ea typeface="Times New Roman"/>
                <a:cs typeface="Times New Roman"/>
                <a:sym typeface="Times New Roman"/>
              </a:rPr>
              <a:t>A bitmap is a string of </a:t>
            </a:r>
            <a:r>
              <a:rPr lang="en-US" b="1" dirty="0">
                <a:solidFill>
                  <a:schemeClr val="dk1"/>
                </a:solidFill>
                <a:latin typeface="Times New Roman"/>
                <a:ea typeface="Times New Roman"/>
                <a:cs typeface="Times New Roman"/>
                <a:sym typeface="Times New Roman"/>
              </a:rPr>
              <a:t>n</a:t>
            </a:r>
            <a:r>
              <a:rPr lang="en-US" dirty="0">
                <a:solidFill>
                  <a:schemeClr val="dk1"/>
                </a:solidFill>
                <a:latin typeface="Times New Roman"/>
                <a:ea typeface="Times New Roman"/>
                <a:cs typeface="Times New Roman"/>
                <a:sym typeface="Times New Roman"/>
              </a:rPr>
              <a:t> binary </a:t>
            </a:r>
            <a:r>
              <a:rPr lang="en-US" dirty="0" err="1">
                <a:solidFill>
                  <a:schemeClr val="dk1"/>
                </a:solidFill>
                <a:latin typeface="Times New Roman"/>
                <a:ea typeface="Times New Roman"/>
                <a:cs typeface="Times New Roman"/>
                <a:sym typeface="Times New Roman"/>
              </a:rPr>
              <a:t>diGSTs</a:t>
            </a:r>
            <a:r>
              <a:rPr lang="en-US" dirty="0">
                <a:solidFill>
                  <a:schemeClr val="dk1"/>
                </a:solidFill>
                <a:latin typeface="Times New Roman"/>
                <a:ea typeface="Times New Roman"/>
                <a:cs typeface="Times New Roman"/>
                <a:sym typeface="Times New Roman"/>
              </a:rPr>
              <a:t> that can be used to represent the status of </a:t>
            </a:r>
            <a:r>
              <a:rPr lang="en-US" b="1" dirty="0">
                <a:solidFill>
                  <a:schemeClr val="dk1"/>
                </a:solidFill>
                <a:latin typeface="Times New Roman"/>
                <a:ea typeface="Times New Roman"/>
                <a:cs typeface="Times New Roman"/>
                <a:sym typeface="Times New Roman"/>
              </a:rPr>
              <a:t>n</a:t>
            </a:r>
            <a:r>
              <a:rPr lang="en-US" dirty="0">
                <a:solidFill>
                  <a:schemeClr val="dk1"/>
                </a:solidFill>
                <a:latin typeface="Times New Roman"/>
                <a:ea typeface="Times New Roman"/>
                <a:cs typeface="Times New Roman"/>
                <a:sym typeface="Times New Roman"/>
              </a:rPr>
              <a:t> items. </a:t>
            </a:r>
          </a:p>
          <a:p>
            <a:pPr marL="285750" lvl="0" indent="-285750" algn="just">
              <a:lnSpc>
                <a:spcPct val="150000"/>
              </a:lnSpc>
              <a:buClr>
                <a:schemeClr val="dk1"/>
              </a:buClr>
              <a:buSzPts val="1800"/>
              <a:buFont typeface="Arial" pitchFamily="34" charset="0"/>
              <a:buChar char="•"/>
            </a:pPr>
            <a:r>
              <a:rPr lang="en-US" dirty="0">
                <a:solidFill>
                  <a:schemeClr val="dk1"/>
                </a:solidFill>
                <a:latin typeface="Times New Roman"/>
                <a:ea typeface="Times New Roman"/>
                <a:cs typeface="Times New Roman"/>
                <a:sym typeface="Times New Roman"/>
              </a:rPr>
              <a:t>For example, suppose we have several resources, and the availability of each resource is indicated by the value of a binary </a:t>
            </a:r>
            <a:r>
              <a:rPr lang="en-US" dirty="0" err="1">
                <a:solidFill>
                  <a:schemeClr val="dk1"/>
                </a:solidFill>
                <a:latin typeface="Times New Roman"/>
                <a:ea typeface="Times New Roman"/>
                <a:cs typeface="Times New Roman"/>
                <a:sym typeface="Times New Roman"/>
              </a:rPr>
              <a:t>diGST</a:t>
            </a:r>
            <a:r>
              <a:rPr lang="en-US" dirty="0">
                <a:solidFill>
                  <a:schemeClr val="dk1"/>
                </a:solidFill>
                <a:latin typeface="Times New Roman"/>
                <a:ea typeface="Times New Roman"/>
                <a:cs typeface="Times New Roman"/>
                <a:sym typeface="Times New Roman"/>
              </a:rPr>
              <a:t>: </a:t>
            </a:r>
            <a:r>
              <a:rPr lang="en-US" b="1" dirty="0">
                <a:solidFill>
                  <a:schemeClr val="dk1"/>
                </a:solidFill>
                <a:latin typeface="Times New Roman"/>
                <a:ea typeface="Times New Roman"/>
                <a:cs typeface="Times New Roman"/>
                <a:sym typeface="Times New Roman"/>
              </a:rPr>
              <a:t>0</a:t>
            </a:r>
            <a:r>
              <a:rPr lang="en-US" dirty="0">
                <a:solidFill>
                  <a:schemeClr val="dk1"/>
                </a:solidFill>
                <a:latin typeface="Times New Roman"/>
                <a:ea typeface="Times New Roman"/>
                <a:cs typeface="Times New Roman"/>
                <a:sym typeface="Times New Roman"/>
              </a:rPr>
              <a:t> means that the resource is available, while </a:t>
            </a:r>
            <a:r>
              <a:rPr lang="en-US" b="1" dirty="0">
                <a:solidFill>
                  <a:schemeClr val="dk1"/>
                </a:solidFill>
                <a:latin typeface="Times New Roman"/>
                <a:ea typeface="Times New Roman"/>
                <a:cs typeface="Times New Roman"/>
                <a:sym typeface="Times New Roman"/>
              </a:rPr>
              <a:t>1</a:t>
            </a:r>
            <a:r>
              <a:rPr lang="en-US" dirty="0">
                <a:solidFill>
                  <a:schemeClr val="dk1"/>
                </a:solidFill>
                <a:latin typeface="Times New Roman"/>
                <a:ea typeface="Times New Roman"/>
                <a:cs typeface="Times New Roman"/>
                <a:sym typeface="Times New Roman"/>
              </a:rPr>
              <a:t> indicates that it is unavailable (or vice-versa). </a:t>
            </a:r>
          </a:p>
          <a:p>
            <a:pPr marL="285750" lvl="0" indent="-285750" algn="just">
              <a:lnSpc>
                <a:spcPct val="150000"/>
              </a:lnSpc>
              <a:buClr>
                <a:schemeClr val="dk1"/>
              </a:buClr>
              <a:buSzPts val="1800"/>
              <a:buFont typeface="Arial" pitchFamily="34" charset="0"/>
              <a:buChar char="•"/>
            </a:pPr>
            <a:r>
              <a:rPr lang="en-US" dirty="0">
                <a:solidFill>
                  <a:schemeClr val="dk1"/>
                </a:solidFill>
                <a:latin typeface="Times New Roman"/>
                <a:ea typeface="Times New Roman"/>
                <a:cs typeface="Times New Roman"/>
                <a:sym typeface="Times New Roman"/>
              </a:rPr>
              <a:t>The value of the </a:t>
            </a:r>
            <a:r>
              <a:rPr lang="en-US" b="1" dirty="0" err="1">
                <a:solidFill>
                  <a:schemeClr val="dk1"/>
                </a:solidFill>
                <a:latin typeface="Times New Roman"/>
                <a:ea typeface="Times New Roman"/>
                <a:cs typeface="Times New Roman"/>
                <a:sym typeface="Times New Roman"/>
              </a:rPr>
              <a:t>i</a:t>
            </a:r>
            <a:r>
              <a:rPr lang="en-US" b="1" baseline="30000" dirty="0" err="1">
                <a:solidFill>
                  <a:schemeClr val="dk1"/>
                </a:solidFill>
                <a:latin typeface="Times New Roman"/>
                <a:ea typeface="Times New Roman"/>
                <a:cs typeface="Times New Roman"/>
                <a:sym typeface="Times New Roman"/>
              </a:rPr>
              <a:t>th</a:t>
            </a:r>
            <a:r>
              <a:rPr lang="en-US" dirty="0">
                <a:solidFill>
                  <a:schemeClr val="dk1"/>
                </a:solidFill>
                <a:latin typeface="Times New Roman"/>
                <a:ea typeface="Times New Roman"/>
                <a:cs typeface="Times New Roman"/>
                <a:sym typeface="Times New Roman"/>
              </a:rPr>
              <a:t> position in the bitmap is associated with the </a:t>
            </a:r>
            <a:r>
              <a:rPr lang="en-US" b="1" dirty="0" err="1">
                <a:solidFill>
                  <a:schemeClr val="dk1"/>
                </a:solidFill>
                <a:latin typeface="Times New Roman"/>
                <a:ea typeface="Times New Roman"/>
                <a:cs typeface="Times New Roman"/>
                <a:sym typeface="Times New Roman"/>
              </a:rPr>
              <a:t>i</a:t>
            </a:r>
            <a:r>
              <a:rPr lang="en-US" b="1" baseline="30000" dirty="0" err="1">
                <a:solidFill>
                  <a:schemeClr val="dk1"/>
                </a:solidFill>
                <a:latin typeface="Times New Roman"/>
                <a:ea typeface="Times New Roman"/>
                <a:cs typeface="Times New Roman"/>
                <a:sym typeface="Times New Roman"/>
              </a:rPr>
              <a:t>th</a:t>
            </a:r>
            <a:r>
              <a:rPr lang="en-US" dirty="0">
                <a:solidFill>
                  <a:schemeClr val="dk1"/>
                </a:solidFill>
                <a:latin typeface="Times New Roman"/>
                <a:ea typeface="Times New Roman"/>
                <a:cs typeface="Times New Roman"/>
                <a:sym typeface="Times New Roman"/>
              </a:rPr>
              <a:t> resource. </a:t>
            </a:r>
          </a:p>
          <a:p>
            <a:pPr lvl="0" algn="just">
              <a:lnSpc>
                <a:spcPct val="150000"/>
              </a:lnSpc>
            </a:pPr>
            <a:endParaRPr lang="en-US"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97029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422" y="1350110"/>
            <a:ext cx="8547317" cy="3416320"/>
          </a:xfrm>
          <a:prstGeom prst="rect">
            <a:avLst/>
          </a:prstGeom>
        </p:spPr>
        <p:txBody>
          <a:bodyPr wrap="square">
            <a:spAutoFit/>
          </a:bodyPr>
          <a:lstStyle/>
          <a:p>
            <a:pPr marL="285750" indent="-285750" algn="just">
              <a:buFont typeface="Arial" pitchFamily="34" charset="0"/>
              <a:buChar char="•"/>
            </a:pPr>
            <a:r>
              <a:rPr lang="en-US" dirty="0">
                <a:latin typeface="Times New Roman" pitchFamily="18" charset="0"/>
                <a:cs typeface="Times New Roman" pitchFamily="18" charset="0"/>
              </a:rPr>
              <a:t>A computer system has many resources that may be required to solve a problem: </a:t>
            </a:r>
            <a:r>
              <a:rPr lang="en-US" u="sng" dirty="0">
                <a:latin typeface="Times New Roman" pitchFamily="18" charset="0"/>
                <a:cs typeface="Times New Roman" pitchFamily="18" charset="0"/>
              </a:rPr>
              <a:t>CPU time, memory space, file-storage space, I/O devices, and so on. </a:t>
            </a:r>
            <a:endParaRPr lang="en-US" u="sng"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operating system acts as the manager of these resources. </a:t>
            </a:r>
            <a:endParaRPr lang="en-US" dirty="0" smtClean="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Facing </a:t>
            </a:r>
            <a:r>
              <a:rPr lang="en-US" dirty="0">
                <a:latin typeface="Times New Roman" pitchFamily="18" charset="0"/>
                <a:cs typeface="Times New Roman" pitchFamily="18" charset="0"/>
              </a:rPr>
              <a:t>numerous and possibly conflicting requests for resources, the operating system must decide how to allocate them to specific programs and users so that it can operate the computer system efficiently and </a:t>
            </a:r>
            <a:r>
              <a:rPr lang="en-US" dirty="0" smtClean="0">
                <a:latin typeface="Times New Roman" pitchFamily="18" charset="0"/>
                <a:cs typeface="Times New Roman" pitchFamily="18" charset="0"/>
              </a:rPr>
              <a:t>fairly.</a:t>
            </a: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a:latin typeface="Times New Roman" pitchFamily="18" charset="0"/>
                <a:cs typeface="Times New Roman" pitchFamily="18" charset="0"/>
              </a:rPr>
              <a:t>A control program manages the execution of user programs to prevent errors and improper use of the computer. It is especially concerned with the operation and control of I/O devices.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68207272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60" y="1350110"/>
            <a:ext cx="954107" cy="369332"/>
          </a:xfrm>
          <a:prstGeom prst="rect">
            <a:avLst/>
          </a:prstGeom>
        </p:spPr>
        <p:txBody>
          <a:bodyPr wrap="none">
            <a:spAutoFit/>
          </a:bodyPr>
          <a:lstStyle/>
          <a:p>
            <a:pPr lvl="0"/>
            <a:r>
              <a:rPr lang="en-US" dirty="0">
                <a:latin typeface="Times New Roman"/>
                <a:ea typeface="Times New Roman"/>
                <a:cs typeface="Times New Roman"/>
                <a:sym typeface="Times New Roman"/>
              </a:rPr>
              <a:t>Bitmaps</a:t>
            </a:r>
            <a:endParaRPr lang="en-US" dirty="0"/>
          </a:p>
        </p:txBody>
      </p:sp>
      <p:sp>
        <p:nvSpPr>
          <p:cNvPr id="4" name="Rectangle 3"/>
          <p:cNvSpPr/>
          <p:nvPr/>
        </p:nvSpPr>
        <p:spPr>
          <a:xfrm>
            <a:off x="773312" y="1808225"/>
            <a:ext cx="7769017" cy="1754326"/>
          </a:xfrm>
          <a:prstGeom prst="rect">
            <a:avLst/>
          </a:prstGeom>
        </p:spPr>
        <p:txBody>
          <a:bodyPr wrap="square">
            <a:spAutoFit/>
          </a:bodyPr>
          <a:lstStyle/>
          <a:p>
            <a:pPr marL="285750" lvl="0" indent="-285750" algn="just">
              <a:lnSpc>
                <a:spcPct val="150000"/>
              </a:lnSpc>
              <a:buClr>
                <a:schemeClr val="dk1"/>
              </a:buClr>
              <a:buSzPts val="1800"/>
              <a:buFont typeface="Arial" pitchFamily="34" charset="0"/>
              <a:buChar char="•"/>
            </a:pPr>
            <a:r>
              <a:rPr lang="en-US" dirty="0">
                <a:solidFill>
                  <a:schemeClr val="dk1"/>
                </a:solidFill>
                <a:latin typeface="Times New Roman"/>
                <a:ea typeface="Times New Roman"/>
                <a:cs typeface="Times New Roman"/>
                <a:sym typeface="Times New Roman"/>
              </a:rPr>
              <a:t>As an example, consider the bitmap shown below:</a:t>
            </a:r>
            <a:endParaRPr lang="en-US" dirty="0"/>
          </a:p>
          <a:p>
            <a:pPr lvl="0" algn="just">
              <a:lnSpc>
                <a:spcPct val="150000"/>
              </a:lnSpc>
            </a:pPr>
            <a:r>
              <a:rPr lang="en-US" dirty="0">
                <a:solidFill>
                  <a:schemeClr val="dk1"/>
                </a:solidFill>
                <a:ea typeface="Calibri"/>
                <a:cs typeface="Calibri"/>
                <a:sym typeface="Calibri"/>
              </a:rPr>
              <a:t>				001011101</a:t>
            </a:r>
            <a:endParaRPr lang="en-US" dirty="0"/>
          </a:p>
          <a:p>
            <a:pPr lvl="0" algn="just">
              <a:lnSpc>
                <a:spcPct val="150000"/>
              </a:lnSpc>
            </a:pPr>
            <a:r>
              <a:rPr lang="en-US" dirty="0">
                <a:solidFill>
                  <a:schemeClr val="dk1"/>
                </a:solidFill>
                <a:latin typeface="Times New Roman"/>
                <a:ea typeface="Times New Roman"/>
                <a:cs typeface="Times New Roman"/>
                <a:sym typeface="Times New Roman"/>
              </a:rPr>
              <a:t>	Resources 2, 4, 5, 6, and 8 are unavailable; resources 0, 1, 3, and 7 are available.</a:t>
            </a:r>
            <a:endParaRPr lang="en-US" dirty="0"/>
          </a:p>
        </p:txBody>
      </p:sp>
    </p:spTree>
    <p:extLst>
      <p:ext uri="{BB962C8B-B14F-4D97-AF65-F5344CB8AC3E}">
        <p14:creationId xmlns:p14="http://schemas.microsoft.com/office/powerpoint/2010/main" val="26330028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4374" y="2070894"/>
            <a:ext cx="5955495" cy="1107996"/>
          </a:xfrm>
          <a:prstGeom prst="rect">
            <a:avLst/>
          </a:prstGeom>
          <a:noFill/>
        </p:spPr>
        <p:txBody>
          <a:bodyPr wrap="square" rtlCol="0">
            <a:spAutoFit/>
          </a:bodyPr>
          <a:lstStyle/>
          <a:p>
            <a:pPr algn="ctr"/>
            <a:r>
              <a:rPr lang="en-IN" sz="6600" dirty="0" smtClean="0">
                <a:latin typeface="Times New Roman" pitchFamily="18" charset="0"/>
                <a:cs typeface="Times New Roman" pitchFamily="18" charset="0"/>
              </a:rPr>
              <a:t>THANK YOU</a:t>
            </a:r>
            <a:endParaRPr lang="en-IN" sz="6600" dirty="0">
              <a:latin typeface="Times New Roman" pitchFamily="18" charset="0"/>
              <a:cs typeface="Times New Roman" pitchFamily="18" charset="0"/>
            </a:endParaRPr>
          </a:p>
        </p:txBody>
      </p:sp>
    </p:spTree>
    <p:extLst>
      <p:ext uri="{BB962C8B-B14F-4D97-AF65-F5344CB8AC3E}">
        <p14:creationId xmlns:p14="http://schemas.microsoft.com/office/powerpoint/2010/main" val="1101633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9663" y="1350110"/>
            <a:ext cx="3300904" cy="369332"/>
          </a:xfrm>
          <a:prstGeom prst="rect">
            <a:avLst/>
          </a:prstGeom>
        </p:spPr>
        <p:txBody>
          <a:bodyPr wrap="none">
            <a:spAutoFit/>
          </a:bodyPr>
          <a:lstStyle/>
          <a:p>
            <a:r>
              <a:rPr lang="en-IN" b="1" dirty="0" smtClean="0">
                <a:latin typeface="Times New Roman" pitchFamily="18" charset="0"/>
                <a:cs typeface="Times New Roman" pitchFamily="18" charset="0"/>
              </a:rPr>
              <a:t>1.3 </a:t>
            </a:r>
            <a:r>
              <a:rPr lang="en-IN" b="1" dirty="0">
                <a:latin typeface="Times New Roman" pitchFamily="18" charset="0"/>
                <a:cs typeface="Times New Roman" pitchFamily="18" charset="0"/>
              </a:rPr>
              <a:t>Defining Operating Systems</a:t>
            </a:r>
          </a:p>
        </p:txBody>
      </p:sp>
      <p:sp>
        <p:nvSpPr>
          <p:cNvPr id="3" name="Rectangle 2"/>
          <p:cNvSpPr/>
          <p:nvPr/>
        </p:nvSpPr>
        <p:spPr>
          <a:xfrm>
            <a:off x="561524" y="1808225"/>
            <a:ext cx="8246070" cy="3139321"/>
          </a:xfrm>
          <a:prstGeom prst="rect">
            <a:avLst/>
          </a:prstGeom>
        </p:spPr>
        <p:txBody>
          <a:bodyPr wrap="square">
            <a:spAutoFit/>
          </a:bodyPr>
          <a:lstStyle/>
          <a:p>
            <a:pPr marL="285750" indent="-285750" algn="just">
              <a:buFont typeface="Arial" pitchFamily="34" charset="0"/>
              <a:buChar char="•"/>
            </a:pPr>
            <a:r>
              <a:rPr lang="en-US" dirty="0">
                <a:latin typeface="Times New Roman" pitchFamily="18" charset="0"/>
                <a:cs typeface="Times New Roman" pitchFamily="18" charset="0"/>
              </a:rPr>
              <a:t>An Operating System (OS) is an interface between a computer user and computer hardware. </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marL="285750" indent="-285750" algn="just">
              <a:buFont typeface="Arial" pitchFamily="34" charset="0"/>
              <a:buChar char="•"/>
            </a:pPr>
            <a:r>
              <a:rPr lang="en-US" dirty="0" smtClean="0">
                <a:latin typeface="Times New Roman" pitchFamily="18" charset="0"/>
                <a:cs typeface="Times New Roman" pitchFamily="18" charset="0"/>
              </a:rPr>
              <a:t>An </a:t>
            </a:r>
            <a:r>
              <a:rPr lang="en-US" dirty="0">
                <a:latin typeface="Times New Roman" pitchFamily="18" charset="0"/>
                <a:cs typeface="Times New Roman" pitchFamily="18" charset="0"/>
              </a:rPr>
              <a:t>operating system is a software which performs all the basic tasks like file management, memory management, process management, handling input and output, and controlling peripheral devices such as disk drives and printers</a:t>
            </a:r>
            <a:r>
              <a:rPr lang="en-US" dirty="0" smtClean="0">
                <a:latin typeface="Times New Roman" pitchFamily="18" charset="0"/>
                <a:cs typeface="Times New Roman" pitchFamily="18" charset="0"/>
              </a:rPr>
              <a:t>.</a:t>
            </a: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a:latin typeface="Times New Roman" pitchFamily="18" charset="0"/>
                <a:cs typeface="Times New Roman" pitchFamily="18" charset="0"/>
              </a:rPr>
              <a:t>An operating system is software that enables applications to interact with a computer's hardware. The software that contains the core components of the operating system is called the kernel.</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086769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5943</Words>
  <Application>Microsoft Office PowerPoint</Application>
  <PresentationFormat>On-screen Show (16:9)</PresentationFormat>
  <Paragraphs>520</Paragraphs>
  <Slides>81</Slides>
  <Notes>67</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Office Theme</vt:lpstr>
      <vt:lpstr>OPERATING SYSTEM</vt:lpstr>
      <vt:lpstr>CHAPTER -1</vt:lpstr>
      <vt:lpstr>Introduction:</vt:lpstr>
      <vt:lpstr>Contd…</vt:lpstr>
      <vt:lpstr>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2023-01-27T06:10:37Z</dcterms:modified>
</cp:coreProperties>
</file>