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7"/>
  </p:notesMasterIdLst>
  <p:sldIdLst>
    <p:sldId id="256" r:id="rId2"/>
    <p:sldId id="257"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96" r:id="rId26"/>
    <p:sldId id="283" r:id="rId27"/>
    <p:sldId id="295" r:id="rId28"/>
    <p:sldId id="294" r:id="rId29"/>
    <p:sldId id="293" r:id="rId30"/>
    <p:sldId id="297" r:id="rId31"/>
    <p:sldId id="292" r:id="rId32"/>
    <p:sldId id="291" r:id="rId33"/>
    <p:sldId id="290" r:id="rId34"/>
    <p:sldId id="288" r:id="rId35"/>
    <p:sldId id="289" r:id="rId36"/>
    <p:sldId id="284" r:id="rId37"/>
    <p:sldId id="287" r:id="rId38"/>
    <p:sldId id="286" r:id="rId39"/>
    <p:sldId id="285" r:id="rId40"/>
    <p:sldId id="300" r:id="rId41"/>
    <p:sldId id="298" r:id="rId42"/>
    <p:sldId id="299" r:id="rId43"/>
    <p:sldId id="302" r:id="rId44"/>
    <p:sldId id="301" r:id="rId45"/>
    <p:sldId id="259" r:id="rId4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B254"/>
    <a:srgbClr val="CC0000"/>
    <a:srgbClr val="1D3A00"/>
    <a:srgbClr val="FE9202"/>
    <a:srgbClr val="CC0066"/>
    <a:srgbClr val="D47A02"/>
    <a:srgbClr val="5EEC3C"/>
    <a:srgbClr val="BF7E37"/>
    <a:srgbClr val="E39A39"/>
    <a:srgbClr val="6C1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73" autoAdjust="0"/>
  </p:normalViewPr>
  <p:slideViewPr>
    <p:cSldViewPr>
      <p:cViewPr>
        <p:scale>
          <a:sx n="84" d="100"/>
          <a:sy n="84" d="100"/>
        </p:scale>
        <p:origin x="-756" y="-96"/>
      </p:cViewPr>
      <p:guideLst>
        <p:guide orient="horz" pos="1620"/>
        <p:guide pos="2880"/>
      </p:guideLst>
    </p:cSldViewPr>
  </p:slideViewPr>
  <p:notesTextViewPr>
    <p:cViewPr>
      <p:scale>
        <a:sx n="1" d="1"/>
        <a:sy n="1" d="1"/>
      </p:scale>
      <p:origin x="0" y="0"/>
    </p:cViewPr>
  </p:notesTextViewPr>
  <p:sorterViewPr>
    <p:cViewPr>
      <p:scale>
        <a:sx n="100" d="100"/>
        <a:sy n="100" d="100"/>
      </p:scale>
      <p:origin x="0" y="1036"/>
    </p:cViewPr>
  </p:sorter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89"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1350110"/>
            <a:ext cx="8246070" cy="1679753"/>
          </a:xfrm>
          <a:noFill/>
          <a:effectLst>
            <a:outerShdw blurRad="50800" dist="38100" dir="2700000" algn="tl" rotWithShape="0">
              <a:prstClr val="black">
                <a:alpha val="40000"/>
              </a:prstClr>
            </a:outerShdw>
          </a:effectLst>
        </p:spPr>
        <p:txBody>
          <a:bodyPr>
            <a:normAutofit/>
          </a:bodyPr>
          <a:lstStyle>
            <a:lvl1pPr algn="l">
              <a:defRPr sz="3600">
                <a:solidFill>
                  <a:srgbClr val="002060"/>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448965" y="3640685"/>
            <a:ext cx="8246070" cy="763525"/>
          </a:xfrm>
        </p:spPr>
        <p:txBody>
          <a:bodyPr>
            <a:normAutofit/>
          </a:bodyPr>
          <a:lstStyle>
            <a:lvl1pPr marL="0" indent="0" algn="l">
              <a:buNone/>
              <a:defRPr sz="2800" b="0" i="0">
                <a:solidFill>
                  <a:schemeClr val="accent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2/6/2023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40164" y="2769394"/>
            <a:ext cx="1463675" cy="392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670" y="128471"/>
            <a:ext cx="7940659" cy="916230"/>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601670" y="1350110"/>
            <a:ext cx="7940660" cy="3359510"/>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31009"/>
            <a:ext cx="6413610" cy="916229"/>
          </a:xfrm>
          <a:noFill/>
        </p:spPr>
        <p:txBody>
          <a:bodyPr>
            <a:normAutofit/>
          </a:bodyPr>
          <a:lstStyle>
            <a:lvl1pPr algn="l">
              <a:defRPr sz="360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197405"/>
            <a:ext cx="6413610" cy="3511061"/>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2/6/2023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1"/>
            <a:ext cx="8246070" cy="916230"/>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7" y="1641239"/>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7" y="2113635"/>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41239"/>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13635"/>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2/6/2023</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555" y="1350110"/>
            <a:ext cx="3970330" cy="1679753"/>
          </a:xfrm>
        </p:spPr>
        <p:txBody>
          <a:bodyPr>
            <a:normAutofit/>
          </a:bodyPr>
          <a:lstStyle/>
          <a:p>
            <a:r>
              <a:rPr lang="en-US" dirty="0" smtClean="0"/>
              <a:t>OPERATING SYSTEM</a:t>
            </a:r>
            <a:endParaRPr lang="en-US" dirty="0"/>
          </a:p>
        </p:txBody>
      </p:sp>
      <p:sp>
        <p:nvSpPr>
          <p:cNvPr id="3" name="TextBox 2"/>
          <p:cNvSpPr txBox="1"/>
          <p:nvPr/>
        </p:nvSpPr>
        <p:spPr>
          <a:xfrm>
            <a:off x="296260" y="3182570"/>
            <a:ext cx="3817625" cy="1369606"/>
          </a:xfrm>
          <a:prstGeom prst="rect">
            <a:avLst/>
          </a:prstGeom>
          <a:noFill/>
        </p:spPr>
        <p:txBody>
          <a:bodyPr wrap="square" rtlCol="0">
            <a:spAutoFit/>
          </a:bodyPr>
          <a:lstStyle/>
          <a:p>
            <a:r>
              <a:rPr lang="en-IN" dirty="0" smtClean="0">
                <a:latin typeface="Time new roman"/>
              </a:rPr>
              <a:t>Name: Dr. Rita Roy</a:t>
            </a:r>
          </a:p>
          <a:p>
            <a:r>
              <a:rPr lang="en-US" sz="1400" dirty="0" smtClean="0">
                <a:latin typeface="Time new roman"/>
              </a:rPr>
              <a:t>Assistant Professor</a:t>
            </a:r>
            <a:endParaRPr lang="en-US" sz="1100" dirty="0" smtClean="0">
              <a:latin typeface="Time new roman"/>
            </a:endParaRPr>
          </a:p>
          <a:p>
            <a:r>
              <a:rPr lang="en-US" sz="1100" dirty="0" smtClean="0">
                <a:latin typeface="Time new roman"/>
              </a:rPr>
              <a:t>Department </a:t>
            </a:r>
            <a:r>
              <a:rPr lang="en-US" sz="1100" dirty="0">
                <a:latin typeface="Time new roman"/>
              </a:rPr>
              <a:t>of </a:t>
            </a:r>
            <a:r>
              <a:rPr lang="en-US" sz="1100" dirty="0" smtClean="0">
                <a:latin typeface="Time new roman"/>
              </a:rPr>
              <a:t>CSE</a:t>
            </a:r>
          </a:p>
          <a:p>
            <a:r>
              <a:rPr lang="en-US" sz="1100" dirty="0" smtClean="0">
                <a:latin typeface="Time new roman"/>
              </a:rPr>
              <a:t>GITAM </a:t>
            </a:r>
            <a:r>
              <a:rPr lang="en-US" sz="1100" dirty="0">
                <a:latin typeface="Time new roman"/>
              </a:rPr>
              <a:t>School of Technology (</a:t>
            </a:r>
            <a:r>
              <a:rPr lang="en-US" sz="1100" dirty="0" smtClean="0">
                <a:latin typeface="Time new roman"/>
              </a:rPr>
              <a:t>GST)</a:t>
            </a:r>
          </a:p>
          <a:p>
            <a:r>
              <a:rPr lang="en-US" sz="1100" dirty="0" smtClean="0">
                <a:latin typeface="Time new roman"/>
              </a:rPr>
              <a:t>Visakhapatnam </a:t>
            </a:r>
            <a:r>
              <a:rPr lang="en-US" sz="1100" dirty="0">
                <a:latin typeface="Time new roman"/>
              </a:rPr>
              <a:t>– 530045</a:t>
            </a:r>
          </a:p>
          <a:p>
            <a:endParaRPr lang="en-IN"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3555" y="1350110"/>
            <a:ext cx="8856890" cy="873572"/>
          </a:xfrm>
          <a:prstGeom prst="rect">
            <a:avLst/>
          </a:prstGeom>
        </p:spPr>
        <p:txBody>
          <a:bodyPr wrap="square">
            <a:spAutoFit/>
          </a:bodyPr>
          <a:lstStyle/>
          <a:p>
            <a:pPr marL="342900" indent="-342900" algn="just">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rPr>
              <a:t>K Desktop Environment (or KDE) and the GNOME desktop by the GNU project, run on Linux and various UNIX systems and are available under open-source licenses</a:t>
            </a:r>
          </a:p>
        </p:txBody>
      </p:sp>
      <p:sp>
        <p:nvSpPr>
          <p:cNvPr id="5" name="Rectangle 4"/>
          <p:cNvSpPr/>
          <p:nvPr/>
        </p:nvSpPr>
        <p:spPr>
          <a:xfrm>
            <a:off x="206875" y="2260531"/>
            <a:ext cx="2069797" cy="369332"/>
          </a:xfrm>
          <a:prstGeom prst="rect">
            <a:avLst/>
          </a:prstGeom>
        </p:spPr>
        <p:txBody>
          <a:bodyPr wrap="none">
            <a:spAutoFit/>
          </a:bodyPr>
          <a:lstStyle/>
          <a:p>
            <a:r>
              <a:rPr lang="en-IN" b="1" dirty="0">
                <a:solidFill>
                  <a:schemeClr val="tx2">
                    <a:lumMod val="50000"/>
                  </a:schemeClr>
                </a:solidFill>
                <a:latin typeface="Times New Roman" panose="02020603050405020304" pitchFamily="18" charset="0"/>
                <a:cs typeface="Times New Roman" panose="02020603050405020304" pitchFamily="18" charset="0"/>
              </a:rPr>
              <a:t>Choice of Interface</a:t>
            </a:r>
          </a:p>
        </p:txBody>
      </p:sp>
      <p:sp>
        <p:nvSpPr>
          <p:cNvPr id="6" name="Rectangle 5"/>
          <p:cNvSpPr/>
          <p:nvPr/>
        </p:nvSpPr>
        <p:spPr>
          <a:xfrm>
            <a:off x="206875" y="2724455"/>
            <a:ext cx="8793570" cy="1754326"/>
          </a:xfrm>
          <a:prstGeom prst="rect">
            <a:avLst/>
          </a:prstGeom>
        </p:spPr>
        <p:txBody>
          <a:bodyPr wrap="square">
            <a:spAutoFit/>
          </a:bodyPr>
          <a:lstStyle/>
          <a:p>
            <a:pPr marL="285750" indent="-285750" algn="just">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rPr>
              <a:t>System administrators who manage computers and power users who have deep knowledge of a system frequently use the command-line interface.</a:t>
            </a:r>
          </a:p>
          <a:p>
            <a:pPr marL="285750" indent="-285750" algn="just">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rPr>
              <a:t>These shell scripts are very common on systems that are command-line oriented, such as UNIX and Linux.</a:t>
            </a:r>
          </a:p>
        </p:txBody>
      </p:sp>
    </p:spTree>
    <p:extLst>
      <p:ext uri="{BB962C8B-B14F-4D97-AF65-F5344CB8AC3E}">
        <p14:creationId xmlns:p14="http://schemas.microsoft.com/office/powerpoint/2010/main" val="34595281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3555" y="1350110"/>
            <a:ext cx="8856890" cy="2841804"/>
          </a:xfrm>
          <a:prstGeom prst="rect">
            <a:avLst/>
          </a:prstGeom>
        </p:spPr>
        <p:txBody>
          <a:bodyPr wrap="square">
            <a:spAutoFit/>
          </a:bodyPr>
          <a:lstStyle/>
          <a:p>
            <a:pPr marL="285750" lvl="0" indent="-285750" algn="just">
              <a:lnSpc>
                <a:spcPct val="150000"/>
              </a:lnSpc>
              <a:spcBef>
                <a:spcPts val="1000"/>
              </a:spcBef>
              <a:buFont typeface="Arial" pitchFamily="34" charset="0"/>
              <a:buChar char="•"/>
            </a:pPr>
            <a:r>
              <a:rPr lang="en-US" dirty="0">
                <a:solidFill>
                  <a:prstClr val="black"/>
                </a:solidFill>
                <a:latin typeface="Times New Roman" panose="02020603050405020304" pitchFamily="18" charset="0"/>
                <a:cs typeface="Times New Roman" panose="02020603050405020304" pitchFamily="18" charset="0"/>
              </a:rPr>
              <a:t>Most Windows users are happy to use the Windows GUI environment and almost never use the MS-DOS shell interface.</a:t>
            </a:r>
          </a:p>
          <a:p>
            <a:pPr marL="285750" lvl="0" indent="-285750" algn="just">
              <a:lnSpc>
                <a:spcPct val="150000"/>
              </a:lnSpc>
              <a:spcBef>
                <a:spcPts val="1000"/>
              </a:spcBef>
              <a:buFont typeface="Arial" pitchFamily="34" charset="0"/>
              <a:buChar char="•"/>
            </a:pPr>
            <a:r>
              <a:rPr lang="en-US" dirty="0">
                <a:solidFill>
                  <a:prstClr val="black"/>
                </a:solidFill>
                <a:latin typeface="Times New Roman" panose="02020603050405020304" pitchFamily="18" charset="0"/>
                <a:cs typeface="Times New Roman" panose="02020603050405020304" pitchFamily="18" charset="0"/>
              </a:rPr>
              <a:t> </a:t>
            </a:r>
            <a:r>
              <a:rPr lang="en-US" u="sng" dirty="0">
                <a:solidFill>
                  <a:prstClr val="black"/>
                </a:solidFill>
                <a:latin typeface="Times New Roman" panose="02020603050405020304" pitchFamily="18" charset="0"/>
                <a:cs typeface="Times New Roman" panose="02020603050405020304" pitchFamily="18" charset="0"/>
              </a:rPr>
              <a:t>Mac OS X </a:t>
            </a:r>
            <a:r>
              <a:rPr lang="en-US" dirty="0">
                <a:solidFill>
                  <a:prstClr val="black"/>
                </a:solidFill>
                <a:latin typeface="Times New Roman" panose="02020603050405020304" pitchFamily="18" charset="0"/>
                <a:cs typeface="Times New Roman" panose="02020603050405020304" pitchFamily="18" charset="0"/>
              </a:rPr>
              <a:t>(which is in part implemented using a UNIX kernel), the operating system now </a:t>
            </a:r>
            <a:r>
              <a:rPr lang="en-US" u="sng" dirty="0">
                <a:solidFill>
                  <a:prstClr val="black"/>
                </a:solidFill>
                <a:latin typeface="Times New Roman" panose="02020603050405020304" pitchFamily="18" charset="0"/>
                <a:cs typeface="Times New Roman" panose="02020603050405020304" pitchFamily="18" charset="0"/>
              </a:rPr>
              <a:t>provides both </a:t>
            </a:r>
            <a:r>
              <a:rPr lang="en-US" u="sng" dirty="0" smtClean="0">
                <a:solidFill>
                  <a:prstClr val="black"/>
                </a:solidFill>
                <a:latin typeface="Times New Roman" panose="02020603050405020304" pitchFamily="18" charset="0"/>
                <a:cs typeface="Times New Roman" panose="02020603050405020304" pitchFamily="18" charset="0"/>
              </a:rPr>
              <a:t>an </a:t>
            </a:r>
            <a:r>
              <a:rPr lang="en-US" u="sng" dirty="0">
                <a:solidFill>
                  <a:prstClr val="black"/>
                </a:solidFill>
                <a:latin typeface="Times New Roman" panose="02020603050405020304" pitchFamily="18" charset="0"/>
                <a:cs typeface="Times New Roman" panose="02020603050405020304" pitchFamily="18" charset="0"/>
              </a:rPr>
              <a:t>Aqua interface and a command-line interface. </a:t>
            </a:r>
          </a:p>
          <a:p>
            <a:pPr marL="285750" lvl="0" indent="-285750" algn="just">
              <a:lnSpc>
                <a:spcPct val="150000"/>
              </a:lnSpc>
              <a:spcBef>
                <a:spcPts val="1000"/>
              </a:spcBef>
              <a:buFont typeface="Arial" pitchFamily="34" charset="0"/>
              <a:buChar char="•"/>
            </a:pPr>
            <a:r>
              <a:rPr lang="en-US" dirty="0">
                <a:solidFill>
                  <a:prstClr val="black"/>
                </a:solidFill>
                <a:latin typeface="Times New Roman" panose="02020603050405020304" pitchFamily="18" charset="0"/>
                <a:cs typeface="Times New Roman" panose="02020603050405020304" pitchFamily="18" charset="0"/>
              </a:rPr>
              <a:t>The user interface can vary from system to system and even from user to user within a system.</a:t>
            </a:r>
          </a:p>
        </p:txBody>
      </p:sp>
    </p:spTree>
    <p:extLst>
      <p:ext uri="{BB962C8B-B14F-4D97-AF65-F5344CB8AC3E}">
        <p14:creationId xmlns:p14="http://schemas.microsoft.com/office/powerpoint/2010/main" val="2626066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1" y="281174"/>
            <a:ext cx="2748689" cy="763525"/>
          </a:xfrm>
        </p:spPr>
        <p:txBody>
          <a:bodyPr>
            <a:normAutofit/>
          </a:bodyPr>
          <a:lstStyle/>
          <a:p>
            <a:r>
              <a:rPr lang="en-IN" sz="3200" dirty="0">
                <a:solidFill>
                  <a:schemeClr val="tx2">
                    <a:lumMod val="50000"/>
                  </a:schemeClr>
                </a:solidFill>
                <a:latin typeface="Times New Roman" panose="02020603050405020304" pitchFamily="18" charset="0"/>
                <a:cs typeface="Times New Roman" panose="02020603050405020304" pitchFamily="18" charset="0"/>
              </a:rPr>
              <a:t>System Calls</a:t>
            </a:r>
          </a:p>
        </p:txBody>
      </p:sp>
      <p:sp>
        <p:nvSpPr>
          <p:cNvPr id="2" name="Rectangle 1"/>
          <p:cNvSpPr/>
          <p:nvPr/>
        </p:nvSpPr>
        <p:spPr>
          <a:xfrm>
            <a:off x="143555" y="1350110"/>
            <a:ext cx="4123035" cy="3129062"/>
          </a:xfrm>
          <a:prstGeom prst="rect">
            <a:avLst/>
          </a:prstGeom>
        </p:spPr>
        <p:txBody>
          <a:bodyPr wrap="square">
            <a:spAutoFit/>
          </a:bodyPr>
          <a:lstStyle/>
          <a:p>
            <a:pPr marL="285750" lvl="0" indent="-285750" algn="just">
              <a:lnSpc>
                <a:spcPct val="150000"/>
              </a:lnSpc>
              <a:spcBef>
                <a:spcPts val="1000"/>
              </a:spcBef>
              <a:buFont typeface="Arial" pitchFamily="34" charset="0"/>
              <a:buChar char="•"/>
            </a:pPr>
            <a:r>
              <a:rPr lang="en-US" dirty="0">
                <a:solidFill>
                  <a:prstClr val="black"/>
                </a:solidFill>
                <a:latin typeface="Times New Roman" panose="02020603050405020304" pitchFamily="18" charset="0"/>
                <a:cs typeface="Times New Roman" panose="02020603050405020304" pitchFamily="18" charset="0"/>
              </a:rPr>
              <a:t>System calls provide an interface to the services made available by an operating system. </a:t>
            </a:r>
          </a:p>
          <a:p>
            <a:pPr marL="285750" lvl="0" indent="-285750" algn="just">
              <a:lnSpc>
                <a:spcPct val="150000"/>
              </a:lnSpc>
              <a:spcBef>
                <a:spcPts val="1000"/>
              </a:spcBef>
              <a:buFont typeface="Arial" pitchFamily="34" charset="0"/>
              <a:buChar char="•"/>
            </a:pPr>
            <a:r>
              <a:rPr lang="en-US" dirty="0">
                <a:solidFill>
                  <a:prstClr val="black"/>
                </a:solidFill>
                <a:latin typeface="Times New Roman" panose="02020603050405020304" pitchFamily="18" charset="0"/>
                <a:cs typeface="Times New Roman" panose="02020603050405020304" pitchFamily="18" charset="0"/>
              </a:rPr>
              <a:t>These calls are generally available as routines written in C and C++, certain low-level tasks written using assembly-language instructions.</a:t>
            </a:r>
          </a:p>
        </p:txBody>
      </p:sp>
      <p:pic>
        <p:nvPicPr>
          <p:cNvPr id="5" name="Picture 4"/>
          <p:cNvPicPr>
            <a:picLocks noChangeAspect="1"/>
          </p:cNvPicPr>
          <p:nvPr/>
        </p:nvPicPr>
        <p:blipFill>
          <a:blip r:embed="rId2"/>
          <a:stretch>
            <a:fillRect/>
          </a:stretch>
        </p:blipFill>
        <p:spPr>
          <a:xfrm>
            <a:off x="4563684" y="1275376"/>
            <a:ext cx="4436761" cy="3586949"/>
          </a:xfrm>
          <a:prstGeom prst="rect">
            <a:avLst/>
          </a:prstGeom>
        </p:spPr>
      </p:pic>
    </p:spTree>
    <p:extLst>
      <p:ext uri="{BB962C8B-B14F-4D97-AF65-F5344CB8AC3E}">
        <p14:creationId xmlns:p14="http://schemas.microsoft.com/office/powerpoint/2010/main" val="31598111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6344" y="1197405"/>
            <a:ext cx="8856891" cy="3785652"/>
          </a:xfrm>
          <a:prstGeom prst="rect">
            <a:avLst/>
          </a:prstGeom>
        </p:spPr>
        <p:txBody>
          <a:bodyPr wrap="square">
            <a:spAutoFit/>
          </a:bodyPr>
          <a:lstStyle/>
          <a:p>
            <a:pPr marL="285750" indent="-285750" algn="just">
              <a:lnSpc>
                <a:spcPct val="150000"/>
              </a:lnSpc>
              <a:buFont typeface="Arial" pitchFamily="34" charset="0"/>
              <a:buChar char="•"/>
            </a:pPr>
            <a:r>
              <a:rPr lang="en-US" sz="1600" i="1" u="sng" dirty="0">
                <a:latin typeface="Times New Roman" panose="02020603050405020304" pitchFamily="18" charset="0"/>
                <a:cs typeface="Times New Roman" panose="02020603050405020304" pitchFamily="18" charset="0"/>
              </a:rPr>
              <a:t>Illustration of system calls </a:t>
            </a:r>
            <a:r>
              <a:rPr lang="en-US" sz="1600" dirty="0">
                <a:latin typeface="Times New Roman" panose="02020603050405020304" pitchFamily="18" charset="0"/>
                <a:cs typeface="Times New Roman" panose="02020603050405020304" pitchFamily="18" charset="0"/>
                <a:sym typeface="Wingdings" panose="05000000000000000000" pitchFamily="2" charset="2"/>
              </a:rPr>
              <a:t> </a:t>
            </a:r>
            <a:r>
              <a:rPr lang="en-US" sz="1600" dirty="0">
                <a:latin typeface="Times New Roman" panose="02020603050405020304" pitchFamily="18" charset="0"/>
                <a:cs typeface="Times New Roman" panose="02020603050405020304" pitchFamily="18" charset="0"/>
              </a:rPr>
              <a:t>Ex: writing a simple program to read data from one file and copy them to another file</a:t>
            </a:r>
            <a:r>
              <a:rPr lang="en-US" sz="1600" dirty="0" smtClean="0">
                <a:latin typeface="Times New Roman" panose="02020603050405020304" pitchFamily="18" charset="0"/>
                <a:cs typeface="Times New Roman" panose="02020603050405020304" pitchFamily="18" charset="0"/>
              </a:rPr>
              <a:t>.</a:t>
            </a:r>
          </a:p>
          <a:p>
            <a:pPr marL="285750" indent="-285750" algn="just">
              <a:lnSpc>
                <a:spcPct val="150000"/>
              </a:lnSpc>
              <a:buFont typeface="Arial" pitchFamily="34" charset="0"/>
              <a:buChar char="•"/>
            </a:pPr>
            <a:r>
              <a:rPr lang="en-US" sz="1600" dirty="0">
                <a:latin typeface="Times New Roman" panose="02020603050405020304" pitchFamily="18" charset="0"/>
                <a:cs typeface="Times New Roman" panose="02020603050405020304" pitchFamily="18" charset="0"/>
              </a:rPr>
              <a:t>As you can see, even simple programs may make heavy use of the operating system. Frequently, systems execute thousands of system calls per second.</a:t>
            </a:r>
          </a:p>
          <a:p>
            <a:pPr marL="285750" indent="-285750" algn="just">
              <a:lnSpc>
                <a:spcPct val="150000"/>
              </a:lnSpc>
              <a:buFont typeface="Arial" pitchFamily="34" charset="0"/>
              <a:buChar char="•"/>
            </a:pPr>
            <a:r>
              <a:rPr lang="en-US" sz="1600" dirty="0">
                <a:latin typeface="Times New Roman" panose="02020603050405020304" pitchFamily="18" charset="0"/>
                <a:cs typeface="Times New Roman" panose="02020603050405020304" pitchFamily="18" charset="0"/>
              </a:rPr>
              <a:t>The API(application programming interface) specifies a set of functions that are available to an application programmer, including the parameters that are passed to each function and the return values the programmer can expect.</a:t>
            </a:r>
          </a:p>
          <a:p>
            <a:pPr marL="285750" indent="-285750" algn="just">
              <a:lnSpc>
                <a:spcPct val="150000"/>
              </a:lnSpc>
              <a:buFont typeface="Arial" pitchFamily="34" charset="0"/>
              <a:buChar char="•"/>
            </a:pPr>
            <a:r>
              <a:rPr lang="en-US" sz="1600" dirty="0">
                <a:latin typeface="Times New Roman" panose="02020603050405020304" pitchFamily="18" charset="0"/>
                <a:cs typeface="Times New Roman" panose="02020603050405020304" pitchFamily="18" charset="0"/>
              </a:rPr>
              <a:t>Windows API for Windows systems, the POSIX API for POSIX-based systems (which include virtually all versions of UNIX, Linux, and Mac OS X), and the Java API for programs that run on the Java virtual machine</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66683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3555" y="1197405"/>
            <a:ext cx="8856890" cy="873572"/>
          </a:xfrm>
          <a:prstGeom prst="rect">
            <a:avLst/>
          </a:prstGeom>
        </p:spPr>
        <p:txBody>
          <a:bodyPr wrap="square">
            <a:spAutoFit/>
          </a:bodyPr>
          <a:lstStyle/>
          <a:p>
            <a:pPr marL="285750" lvl="0" indent="-285750" algn="just">
              <a:lnSpc>
                <a:spcPct val="150000"/>
              </a:lnSpc>
              <a:spcBef>
                <a:spcPts val="1000"/>
              </a:spcBef>
              <a:buFont typeface="Arial" pitchFamily="34" charset="0"/>
              <a:buChar char="•"/>
            </a:pPr>
            <a:r>
              <a:rPr lang="en-US" dirty="0">
                <a:solidFill>
                  <a:prstClr val="black"/>
                </a:solidFill>
                <a:latin typeface="Times New Roman" panose="02020603050405020304" pitchFamily="18" charset="0"/>
                <a:cs typeface="Times New Roman" panose="02020603050405020304" pitchFamily="18" charset="0"/>
              </a:rPr>
              <a:t>Behind the scenes, the functions that make up an API typically invoke the actual system calls on behalf of the application programmer.</a:t>
            </a:r>
          </a:p>
        </p:txBody>
      </p:sp>
      <p:sp>
        <p:nvSpPr>
          <p:cNvPr id="5" name="Rectangle 4"/>
          <p:cNvSpPr/>
          <p:nvPr/>
        </p:nvSpPr>
        <p:spPr>
          <a:xfrm>
            <a:off x="143555" y="2113635"/>
            <a:ext cx="4572000" cy="3000821"/>
          </a:xfrm>
          <a:prstGeom prst="rect">
            <a:avLst/>
          </a:prstGeom>
        </p:spPr>
        <p:txBody>
          <a:bodyPr>
            <a:spAutoFit/>
          </a:bodyPr>
          <a:lstStyle/>
          <a:p>
            <a:pPr marL="285750" indent="-285750" algn="just">
              <a:lnSpc>
                <a:spcPct val="150000"/>
              </a:lnSpc>
              <a:buFont typeface="Arial" pitchFamily="34" charset="0"/>
              <a:buChar char="•"/>
            </a:pPr>
            <a:r>
              <a:rPr lang="en-US" i="1" dirty="0">
                <a:latin typeface="Times New Roman" panose="02020603050405020304" pitchFamily="18" charset="0"/>
                <a:cs typeface="Times New Roman" panose="02020603050405020304" pitchFamily="18" charset="0"/>
              </a:rPr>
              <a:t>The system-call interface intercepts function calls in the API and invokes the necessary system calls within the operating system. </a:t>
            </a:r>
            <a:endParaRPr lang="en-US" i="1"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rPr>
              <a:t>Typically, a </a:t>
            </a:r>
            <a:r>
              <a:rPr lang="en-US" u="sng" dirty="0">
                <a:latin typeface="Times New Roman" panose="02020603050405020304" pitchFamily="18" charset="0"/>
                <a:cs typeface="Times New Roman" panose="02020603050405020304" pitchFamily="18" charset="0"/>
              </a:rPr>
              <a:t>number is associated with each system call</a:t>
            </a:r>
            <a:r>
              <a:rPr lang="en-US" dirty="0">
                <a:latin typeface="Times New Roman" panose="02020603050405020304" pitchFamily="18" charset="0"/>
                <a:cs typeface="Times New Roman" panose="02020603050405020304" pitchFamily="18" charset="0"/>
              </a:rPr>
              <a:t>, and the system-call interface </a:t>
            </a:r>
            <a:r>
              <a:rPr lang="en-US" u="sng" dirty="0">
                <a:latin typeface="Times New Roman" panose="02020603050405020304" pitchFamily="18" charset="0"/>
                <a:cs typeface="Times New Roman" panose="02020603050405020304" pitchFamily="18" charset="0"/>
              </a:rPr>
              <a:t>maintains a table indexed </a:t>
            </a:r>
            <a:r>
              <a:rPr lang="en-US" dirty="0">
                <a:latin typeface="Times New Roman" panose="02020603050405020304" pitchFamily="18" charset="0"/>
                <a:cs typeface="Times New Roman" panose="02020603050405020304" pitchFamily="18" charset="0"/>
              </a:rPr>
              <a:t>according to these numbers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4832874" y="1808225"/>
            <a:ext cx="3862161" cy="3054100"/>
          </a:xfrm>
          <a:prstGeom prst="rect">
            <a:avLst/>
          </a:prstGeom>
        </p:spPr>
      </p:pic>
    </p:spTree>
    <p:extLst>
      <p:ext uri="{BB962C8B-B14F-4D97-AF65-F5344CB8AC3E}">
        <p14:creationId xmlns:p14="http://schemas.microsoft.com/office/powerpoint/2010/main" val="12412066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3555" y="1197405"/>
            <a:ext cx="4572000" cy="3831818"/>
          </a:xfrm>
          <a:prstGeom prst="rect">
            <a:avLst/>
          </a:prstGeom>
        </p:spPr>
        <p:txBody>
          <a:bodyPr>
            <a:spAutoFit/>
          </a:bodyPr>
          <a:lstStyle/>
          <a:p>
            <a:pPr marL="285750" indent="-285750" algn="just">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rPr>
              <a:t>Most of the details of the operating-system interface are hidden from the programmer by the API and are managed by the run-time support library</a:t>
            </a:r>
            <a:r>
              <a:rPr lang="en-US" dirty="0" smtClean="0">
                <a:latin typeface="Times New Roman" panose="02020603050405020304" pitchFamily="18" charset="0"/>
                <a:cs typeface="Times New Roman" panose="02020603050405020304" pitchFamily="18" charset="0"/>
              </a:rPr>
              <a:t>.</a:t>
            </a:r>
          </a:p>
          <a:p>
            <a:pPr marL="285750" indent="-285750" algn="just">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rPr>
              <a:t>System calls occur in different ways, depending on the computer in use.</a:t>
            </a:r>
          </a:p>
          <a:p>
            <a:pPr marL="285750" indent="-285750" algn="just">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rPr>
              <a:t>The exact type and amount of information vary according to the particular operating system and call</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5030115" y="1350110"/>
            <a:ext cx="3497878" cy="3514420"/>
          </a:xfrm>
          <a:prstGeom prst="rect">
            <a:avLst/>
          </a:prstGeom>
        </p:spPr>
      </p:pic>
    </p:spTree>
    <p:extLst>
      <p:ext uri="{BB962C8B-B14F-4D97-AF65-F5344CB8AC3E}">
        <p14:creationId xmlns:p14="http://schemas.microsoft.com/office/powerpoint/2010/main" val="7015839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3554" y="1197405"/>
            <a:ext cx="8856891" cy="923330"/>
          </a:xfrm>
          <a:prstGeom prst="rect">
            <a:avLst/>
          </a:prstGeom>
        </p:spPr>
        <p:txBody>
          <a:bodyPr wrap="square">
            <a:spAutoFit/>
          </a:bodyPr>
          <a:lstStyle/>
          <a:p>
            <a:pPr marL="285750" indent="-285750" algn="just">
              <a:lnSpc>
                <a:spcPct val="150000"/>
              </a:lnSpc>
              <a:buFont typeface="Arial" pitchFamily="34" charset="0"/>
              <a:buChar char="•"/>
            </a:pPr>
            <a:r>
              <a:rPr lang="en-US" u="sng" dirty="0">
                <a:latin typeface="Times New Roman" panose="02020603050405020304" pitchFamily="18" charset="0"/>
                <a:cs typeface="Times New Roman" panose="02020603050405020304" pitchFamily="18" charset="0"/>
              </a:rPr>
              <a:t>Three general methods are used to pass parameters to the operating system</a:t>
            </a:r>
            <a:r>
              <a:rPr lang="en-US" dirty="0">
                <a:latin typeface="Times New Roman" panose="02020603050405020304" pitchFamily="18" charset="0"/>
                <a:cs typeface="Times New Roman" panose="02020603050405020304" pitchFamily="18" charset="0"/>
              </a:rPr>
              <a:t>. The simplest approach is to pass the parameters in registers.</a:t>
            </a:r>
          </a:p>
        </p:txBody>
      </p:sp>
      <p:sp>
        <p:nvSpPr>
          <p:cNvPr id="2" name="Rectangle 1"/>
          <p:cNvSpPr/>
          <p:nvPr/>
        </p:nvSpPr>
        <p:spPr>
          <a:xfrm>
            <a:off x="448965" y="2186368"/>
            <a:ext cx="2328394" cy="369332"/>
          </a:xfrm>
          <a:prstGeom prst="rect">
            <a:avLst/>
          </a:prstGeom>
        </p:spPr>
        <p:txBody>
          <a:bodyPr wrap="none">
            <a:spAutoFit/>
          </a:bodyPr>
          <a:lstStyle/>
          <a:p>
            <a:r>
              <a:rPr lang="en-IN" b="1" u="sng" dirty="0">
                <a:latin typeface="Times New Roman" panose="02020603050405020304" pitchFamily="18" charset="0"/>
                <a:cs typeface="Times New Roman" panose="02020603050405020304" pitchFamily="18" charset="0"/>
              </a:rPr>
              <a:t>Types of System Calls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080" y="2724455"/>
            <a:ext cx="6243637" cy="2137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5331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1" y="128470"/>
            <a:ext cx="4733854" cy="916230"/>
          </a:xfrm>
        </p:spPr>
        <p:txBody>
          <a:bodyPr>
            <a:normAutofit/>
          </a:bodyPr>
          <a:lstStyle/>
          <a:p>
            <a:r>
              <a:rPr lang="en-IN" sz="3200" dirty="0">
                <a:solidFill>
                  <a:schemeClr val="tx1"/>
                </a:solidFill>
                <a:latin typeface="Times New Roman" panose="02020603050405020304" pitchFamily="18" charset="0"/>
                <a:cs typeface="Times New Roman" panose="02020603050405020304" pitchFamily="18" charset="0"/>
              </a:rPr>
              <a:t>Types of System Calls</a:t>
            </a:r>
          </a:p>
        </p:txBody>
      </p:sp>
      <p:sp>
        <p:nvSpPr>
          <p:cNvPr id="5" name="Content Placeholder 2">
            <a:extLst>
              <a:ext uri="{FF2B5EF4-FFF2-40B4-BE49-F238E27FC236}">
                <a16:creationId xmlns="" xmlns:a16="http://schemas.microsoft.com/office/drawing/2014/main" id="{2167041A-8E88-4B47-B41C-6239DA4E2AB7}"/>
              </a:ext>
            </a:extLst>
          </p:cNvPr>
          <p:cNvSpPr txBox="1">
            <a:spLocks/>
          </p:cNvSpPr>
          <p:nvPr/>
        </p:nvSpPr>
        <p:spPr>
          <a:xfrm>
            <a:off x="5335525" y="1350110"/>
            <a:ext cx="3104422" cy="3680400"/>
          </a:xfrm>
          <a:prstGeom prst="rect">
            <a:avLst/>
          </a:prstGeom>
          <a:ln>
            <a:solidFill>
              <a:srgbClr val="0033CC"/>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2400" dirty="0">
                <a:solidFill>
                  <a:srgbClr val="FF0000"/>
                </a:solidFill>
                <a:latin typeface="Times New Roman" panose="02020603050405020304" pitchFamily="18" charset="0"/>
                <a:cs typeface="Times New Roman" panose="02020603050405020304" pitchFamily="18" charset="0"/>
              </a:rPr>
              <a:t>File </a:t>
            </a:r>
            <a:r>
              <a:rPr lang="en-US" sz="2400" dirty="0" smtClean="0">
                <a:solidFill>
                  <a:srgbClr val="FF0000"/>
                </a:solidFill>
                <a:latin typeface="Times New Roman" panose="02020603050405020304" pitchFamily="18" charset="0"/>
                <a:cs typeface="Times New Roman" panose="02020603050405020304" pitchFamily="18" charset="0"/>
              </a:rPr>
              <a:t>management:</a:t>
            </a:r>
          </a:p>
          <a:p>
            <a:pPr algn="just">
              <a:lnSpc>
                <a:spcPct val="150000"/>
              </a:lnSpc>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create </a:t>
            </a:r>
            <a:r>
              <a:rPr lang="en-US" sz="1800" dirty="0">
                <a:latin typeface="Times New Roman" panose="02020603050405020304" pitchFamily="18" charset="0"/>
                <a:cs typeface="Times New Roman" panose="02020603050405020304" pitchFamily="18" charset="0"/>
              </a:rPr>
              <a:t>file, delete file</a:t>
            </a:r>
          </a:p>
          <a:p>
            <a:pPr algn="just">
              <a:lnSpc>
                <a:spcPct val="150000"/>
              </a:lnSpc>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open</a:t>
            </a:r>
            <a:r>
              <a:rPr lang="en-US" sz="1800" dirty="0">
                <a:latin typeface="Times New Roman" panose="02020603050405020304" pitchFamily="18" charset="0"/>
                <a:cs typeface="Times New Roman" panose="02020603050405020304" pitchFamily="18" charset="0"/>
              </a:rPr>
              <a:t>, close</a:t>
            </a:r>
          </a:p>
          <a:p>
            <a:pPr algn="just">
              <a:lnSpc>
                <a:spcPct val="150000"/>
              </a:lnSpc>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read</a:t>
            </a:r>
            <a:r>
              <a:rPr lang="en-US" sz="1800" dirty="0">
                <a:latin typeface="Times New Roman" panose="02020603050405020304" pitchFamily="18" charset="0"/>
                <a:cs typeface="Times New Roman" panose="02020603050405020304" pitchFamily="18" charset="0"/>
              </a:rPr>
              <a:t>, write, reposition</a:t>
            </a:r>
          </a:p>
          <a:p>
            <a:pPr algn="just">
              <a:lnSpc>
                <a:spcPct val="150000"/>
              </a:lnSpc>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get </a:t>
            </a:r>
            <a:r>
              <a:rPr lang="en-US" sz="1800" dirty="0">
                <a:latin typeface="Times New Roman" panose="02020603050405020304" pitchFamily="18" charset="0"/>
                <a:cs typeface="Times New Roman" panose="02020603050405020304" pitchFamily="18" charset="0"/>
              </a:rPr>
              <a:t>file attributes, set file attributes</a:t>
            </a:r>
            <a:endParaRPr lang="en-US" sz="1800" dirty="0" smtClean="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 xmlns:a16="http://schemas.microsoft.com/office/drawing/2014/main" id="{2167041A-8E88-4B47-B41C-6239DA4E2AB7}"/>
              </a:ext>
            </a:extLst>
          </p:cNvPr>
          <p:cNvSpPr>
            <a:spLocks noGrp="1"/>
          </p:cNvSpPr>
          <p:nvPr>
            <p:ph idx="1"/>
          </p:nvPr>
        </p:nvSpPr>
        <p:spPr>
          <a:xfrm>
            <a:off x="448965" y="891995"/>
            <a:ext cx="4581150" cy="4138515"/>
          </a:xfrm>
          <a:ln>
            <a:solidFill>
              <a:srgbClr val="0033CC"/>
            </a:solidFill>
          </a:ln>
        </p:spPr>
        <p:txBody>
          <a:bodyPr>
            <a:noAutofit/>
          </a:bodyPr>
          <a:lstStyle/>
          <a:p>
            <a:pPr marL="0" indent="0" algn="just">
              <a:lnSpc>
                <a:spcPct val="150000"/>
              </a:lnSpc>
              <a:buNone/>
            </a:pPr>
            <a:r>
              <a:rPr lang="en-US" sz="2400" dirty="0">
                <a:solidFill>
                  <a:srgbClr val="FF0000"/>
                </a:solidFill>
                <a:latin typeface="Times New Roman" panose="02020603050405020304" pitchFamily="18" charset="0"/>
                <a:cs typeface="Times New Roman" panose="02020603050405020304" pitchFamily="18" charset="0"/>
              </a:rPr>
              <a:t>Process Control:</a:t>
            </a:r>
            <a:endParaRPr lang="en-IN" sz="2400" dirty="0">
              <a:solidFill>
                <a:srgbClr val="FF0000"/>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 end</a:t>
            </a:r>
            <a:r>
              <a:rPr lang="en-US" sz="1800" dirty="0">
                <a:latin typeface="Times New Roman" panose="02020603050405020304" pitchFamily="18" charset="0"/>
                <a:cs typeface="Times New Roman" panose="02020603050405020304" pitchFamily="18" charset="0"/>
              </a:rPr>
              <a:t>, abort</a:t>
            </a:r>
          </a:p>
          <a:p>
            <a:pPr algn="just">
              <a:lnSpc>
                <a:spcPct val="150000"/>
              </a:lnSpc>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 load</a:t>
            </a:r>
            <a:r>
              <a:rPr lang="en-US" sz="1800" dirty="0">
                <a:latin typeface="Times New Roman" panose="02020603050405020304" pitchFamily="18" charset="0"/>
                <a:cs typeface="Times New Roman" panose="02020603050405020304" pitchFamily="18" charset="0"/>
              </a:rPr>
              <a:t>, execute</a:t>
            </a:r>
          </a:p>
          <a:p>
            <a:pPr algn="just">
              <a:lnSpc>
                <a:spcPct val="150000"/>
              </a:lnSpc>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 create </a:t>
            </a:r>
            <a:r>
              <a:rPr lang="en-US" sz="1800" dirty="0">
                <a:latin typeface="Times New Roman" panose="02020603050405020304" pitchFamily="18" charset="0"/>
                <a:cs typeface="Times New Roman" panose="02020603050405020304" pitchFamily="18" charset="0"/>
              </a:rPr>
              <a:t>process, terminate process</a:t>
            </a:r>
          </a:p>
          <a:p>
            <a:pPr algn="just">
              <a:lnSpc>
                <a:spcPct val="150000"/>
              </a:lnSpc>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 get </a:t>
            </a:r>
            <a:r>
              <a:rPr lang="en-US" sz="1800" dirty="0">
                <a:latin typeface="Times New Roman" panose="02020603050405020304" pitchFamily="18" charset="0"/>
                <a:cs typeface="Times New Roman" panose="02020603050405020304" pitchFamily="18" charset="0"/>
              </a:rPr>
              <a:t>process attributes, set process attributes</a:t>
            </a:r>
          </a:p>
          <a:p>
            <a:pPr algn="just">
              <a:lnSpc>
                <a:spcPct val="150000"/>
              </a:lnSpc>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 wait </a:t>
            </a:r>
            <a:r>
              <a:rPr lang="en-US" sz="1800" dirty="0">
                <a:latin typeface="Times New Roman" panose="02020603050405020304" pitchFamily="18" charset="0"/>
                <a:cs typeface="Times New Roman" panose="02020603050405020304" pitchFamily="18" charset="0"/>
              </a:rPr>
              <a:t>for time</a:t>
            </a:r>
          </a:p>
          <a:p>
            <a:pPr algn="just">
              <a:lnSpc>
                <a:spcPct val="150000"/>
              </a:lnSpc>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 wait </a:t>
            </a:r>
            <a:r>
              <a:rPr lang="en-US" sz="1800" dirty="0">
                <a:latin typeface="Times New Roman" panose="02020603050405020304" pitchFamily="18" charset="0"/>
                <a:cs typeface="Times New Roman" panose="02020603050405020304" pitchFamily="18" charset="0"/>
              </a:rPr>
              <a:t>event, signal event</a:t>
            </a:r>
          </a:p>
          <a:p>
            <a:pPr algn="just">
              <a:lnSpc>
                <a:spcPct val="150000"/>
              </a:lnSpc>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 allocate </a:t>
            </a:r>
            <a:r>
              <a:rPr lang="en-US" sz="1800" dirty="0">
                <a:latin typeface="Times New Roman" panose="02020603050405020304" pitchFamily="18" charset="0"/>
                <a:cs typeface="Times New Roman" panose="02020603050405020304" pitchFamily="18" charset="0"/>
              </a:rPr>
              <a:t>and free memory</a:t>
            </a: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55634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1" y="128470"/>
            <a:ext cx="4733854" cy="916230"/>
          </a:xfrm>
        </p:spPr>
        <p:txBody>
          <a:bodyPr>
            <a:normAutofit/>
          </a:bodyPr>
          <a:lstStyle/>
          <a:p>
            <a:pPr lvl="0">
              <a:spcBef>
                <a:spcPts val="0"/>
              </a:spcBef>
            </a:pPr>
            <a:r>
              <a:rPr lang="en-IN" sz="3200" dirty="0">
                <a:solidFill>
                  <a:schemeClr val="tx1"/>
                </a:solidFill>
                <a:latin typeface="Times New Roman" panose="02020603050405020304" pitchFamily="18" charset="0"/>
                <a:cs typeface="Times New Roman" panose="02020603050405020304" pitchFamily="18" charset="0"/>
              </a:rPr>
              <a:t>Types of System Calls</a:t>
            </a:r>
            <a:endParaRPr lang="en-IN" sz="3200" dirty="0">
              <a:solidFill>
                <a:schemeClr val="tx2">
                  <a:lumMod val="50000"/>
                </a:schemeClr>
              </a:solidFill>
              <a:effectLst/>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 xmlns:a16="http://schemas.microsoft.com/office/drawing/2014/main" id="{2167041A-8E88-4B47-B41C-6239DA4E2AB7}"/>
              </a:ext>
            </a:extLst>
          </p:cNvPr>
          <p:cNvSpPr>
            <a:spLocks noGrp="1"/>
          </p:cNvSpPr>
          <p:nvPr>
            <p:ph idx="1"/>
          </p:nvPr>
        </p:nvSpPr>
        <p:spPr>
          <a:xfrm>
            <a:off x="296260" y="1655520"/>
            <a:ext cx="3745359" cy="2965221"/>
          </a:xfrm>
          <a:ln>
            <a:solidFill>
              <a:srgbClr val="0033CC"/>
            </a:solidFill>
          </a:ln>
        </p:spPr>
        <p:txBody>
          <a:bodyPr>
            <a:noAutofit/>
          </a:bodyPr>
          <a:lstStyle/>
          <a:p>
            <a:pPr marL="0" indent="0" algn="just">
              <a:lnSpc>
                <a:spcPct val="150000"/>
              </a:lnSpc>
              <a:buNone/>
            </a:pPr>
            <a:r>
              <a:rPr lang="en-US" sz="2400" dirty="0">
                <a:solidFill>
                  <a:srgbClr val="FF0000"/>
                </a:solidFill>
                <a:latin typeface="Times New Roman" panose="02020603050405020304" pitchFamily="18" charset="0"/>
                <a:cs typeface="Times New Roman" panose="02020603050405020304" pitchFamily="18" charset="0"/>
              </a:rPr>
              <a:t>Device management:</a:t>
            </a:r>
            <a:endParaRPr lang="en-IN" sz="2400" dirty="0">
              <a:solidFill>
                <a:srgbClr val="FF0000"/>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request device, release device</a:t>
            </a:r>
          </a:p>
          <a:p>
            <a:pPr algn="just">
              <a:lnSpc>
                <a:spcPct val="150000"/>
              </a:lnSpc>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read</a:t>
            </a:r>
            <a:r>
              <a:rPr lang="en-US" sz="1800" dirty="0">
                <a:latin typeface="Times New Roman" panose="02020603050405020304" pitchFamily="18" charset="0"/>
                <a:cs typeface="Times New Roman" panose="02020603050405020304" pitchFamily="18" charset="0"/>
              </a:rPr>
              <a:t>, write, reposition</a:t>
            </a:r>
          </a:p>
          <a:p>
            <a:pPr algn="just">
              <a:lnSpc>
                <a:spcPct val="150000"/>
              </a:lnSpc>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get </a:t>
            </a:r>
            <a:r>
              <a:rPr lang="en-US" sz="1800" dirty="0">
                <a:latin typeface="Times New Roman" panose="02020603050405020304" pitchFamily="18" charset="0"/>
                <a:cs typeface="Times New Roman" panose="02020603050405020304" pitchFamily="18" charset="0"/>
              </a:rPr>
              <a:t>device attributes, set device attributes</a:t>
            </a:r>
          </a:p>
          <a:p>
            <a:pPr algn="just">
              <a:lnSpc>
                <a:spcPct val="150000"/>
              </a:lnSpc>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logically </a:t>
            </a:r>
            <a:r>
              <a:rPr lang="en-US" sz="1800" dirty="0">
                <a:latin typeface="Times New Roman" panose="02020603050405020304" pitchFamily="18" charset="0"/>
                <a:cs typeface="Times New Roman" panose="02020603050405020304" pitchFamily="18" charset="0"/>
              </a:rPr>
              <a:t>attach or detach devices</a:t>
            </a:r>
            <a:endParaRPr lang="en-US" sz="1800" dirty="0" smtClean="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 xmlns:a16="http://schemas.microsoft.com/office/drawing/2014/main" id="{2167041A-8E88-4B47-B41C-6239DA4E2AB7}"/>
              </a:ext>
            </a:extLst>
          </p:cNvPr>
          <p:cNvSpPr txBox="1">
            <a:spLocks/>
          </p:cNvSpPr>
          <p:nvPr/>
        </p:nvSpPr>
        <p:spPr>
          <a:xfrm>
            <a:off x="4419295" y="1655520"/>
            <a:ext cx="3970330" cy="2875182"/>
          </a:xfrm>
          <a:prstGeom prst="rect">
            <a:avLst/>
          </a:prstGeom>
          <a:ln>
            <a:solidFill>
              <a:srgbClr val="0033CC"/>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2400" dirty="0">
                <a:solidFill>
                  <a:srgbClr val="FF0000"/>
                </a:solidFill>
                <a:latin typeface="Times New Roman" panose="02020603050405020304" pitchFamily="18" charset="0"/>
                <a:cs typeface="Times New Roman" panose="02020603050405020304" pitchFamily="18" charset="0"/>
              </a:rPr>
              <a:t>Information maintenance:</a:t>
            </a:r>
            <a:endParaRPr lang="en-US" sz="2400" dirty="0" smtClean="0">
              <a:solidFill>
                <a:srgbClr val="FF0000"/>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get time or date, set time or date</a:t>
            </a:r>
          </a:p>
          <a:p>
            <a:pPr algn="just">
              <a:lnSpc>
                <a:spcPct val="150000"/>
              </a:lnSpc>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get </a:t>
            </a:r>
            <a:r>
              <a:rPr lang="en-US" sz="1800" dirty="0">
                <a:latin typeface="Times New Roman" panose="02020603050405020304" pitchFamily="18" charset="0"/>
                <a:cs typeface="Times New Roman" panose="02020603050405020304" pitchFamily="18" charset="0"/>
              </a:rPr>
              <a:t>system data, set system data</a:t>
            </a:r>
          </a:p>
          <a:p>
            <a:pPr algn="just">
              <a:lnSpc>
                <a:spcPct val="150000"/>
              </a:lnSpc>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get </a:t>
            </a:r>
            <a:r>
              <a:rPr lang="en-US" sz="1800" dirty="0">
                <a:latin typeface="Times New Roman" panose="02020603050405020304" pitchFamily="18" charset="0"/>
                <a:cs typeface="Times New Roman" panose="02020603050405020304" pitchFamily="18" charset="0"/>
              </a:rPr>
              <a:t>process, file, or device attributes</a:t>
            </a:r>
          </a:p>
          <a:p>
            <a:pPr algn="just">
              <a:lnSpc>
                <a:spcPct val="150000"/>
              </a:lnSpc>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set </a:t>
            </a:r>
            <a:r>
              <a:rPr lang="en-US" sz="1800" dirty="0">
                <a:latin typeface="Times New Roman" panose="02020603050405020304" pitchFamily="18" charset="0"/>
                <a:cs typeface="Times New Roman" panose="02020603050405020304" pitchFamily="18" charset="0"/>
              </a:rPr>
              <a:t>process, file, or device attributes</a:t>
            </a: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23289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1" y="128470"/>
            <a:ext cx="4733854" cy="916230"/>
          </a:xfrm>
        </p:spPr>
        <p:txBody>
          <a:bodyPr>
            <a:normAutofit/>
          </a:bodyPr>
          <a:lstStyle/>
          <a:p>
            <a:pPr lvl="0">
              <a:spcBef>
                <a:spcPts val="0"/>
              </a:spcBef>
            </a:pPr>
            <a:r>
              <a:rPr lang="en-IN" sz="3200" dirty="0">
                <a:solidFill>
                  <a:schemeClr val="tx1"/>
                </a:solidFill>
                <a:latin typeface="Times New Roman" panose="02020603050405020304" pitchFamily="18" charset="0"/>
                <a:cs typeface="Times New Roman" panose="02020603050405020304" pitchFamily="18" charset="0"/>
              </a:rPr>
              <a:t>Types of System Calls</a:t>
            </a:r>
            <a:endParaRPr lang="en-IN" sz="3200" dirty="0">
              <a:solidFill>
                <a:schemeClr val="tx2">
                  <a:lumMod val="50000"/>
                </a:schemeClr>
              </a:solidFill>
              <a:effectLst/>
              <a:latin typeface="Times New Roman" panose="02020603050405020304" pitchFamily="18" charset="0"/>
              <a:ea typeface="+mn-ea"/>
              <a:cs typeface="Times New Roman" panose="02020603050405020304" pitchFamily="18" charset="0"/>
            </a:endParaRPr>
          </a:p>
        </p:txBody>
      </p:sp>
      <p:sp>
        <p:nvSpPr>
          <p:cNvPr id="2" name="Rectangle 1"/>
          <p:cNvSpPr/>
          <p:nvPr/>
        </p:nvSpPr>
        <p:spPr>
          <a:xfrm>
            <a:off x="296260" y="1197405"/>
            <a:ext cx="8398775" cy="3416320"/>
          </a:xfrm>
          <a:prstGeom prst="rect">
            <a:avLst/>
          </a:prstGeom>
        </p:spPr>
        <p:txBody>
          <a:bodyPr wrap="square">
            <a:spAutoFit/>
          </a:bodyPr>
          <a:lstStyle/>
          <a:p>
            <a:pPr marL="285750" indent="-285750" algn="just">
              <a:lnSpc>
                <a:spcPct val="150000"/>
              </a:lnSpc>
              <a:buFont typeface="Arial" pitchFamily="34" charset="0"/>
              <a:buChar char="•"/>
            </a:pPr>
            <a:r>
              <a:rPr lang="en-US" sz="1600" u="sng" dirty="0">
                <a:latin typeface="Times New Roman" panose="02020603050405020304" pitchFamily="18" charset="0"/>
                <a:cs typeface="Times New Roman" panose="02020603050405020304" pitchFamily="18" charset="0"/>
              </a:rPr>
              <a:t>There are two common models of inter-process communication</a:t>
            </a:r>
            <a:r>
              <a:rPr lang="en-US" sz="1600" dirty="0">
                <a:latin typeface="Times New Roman" panose="02020603050405020304" pitchFamily="18" charset="0"/>
                <a:cs typeface="Times New Roman" panose="02020603050405020304" pitchFamily="18" charset="0"/>
              </a:rPr>
              <a:t>: the </a:t>
            </a:r>
            <a:r>
              <a:rPr lang="en-US" sz="1600" b="1" i="1" dirty="0">
                <a:latin typeface="Times New Roman" panose="02020603050405020304" pitchFamily="18" charset="0"/>
                <a:cs typeface="Times New Roman" panose="02020603050405020304" pitchFamily="18" charset="0"/>
              </a:rPr>
              <a:t>message-passing model and the shared-memory model</a:t>
            </a:r>
            <a:r>
              <a:rPr lang="en-US" sz="1600" dirty="0">
                <a:latin typeface="Times New Roman" panose="02020603050405020304" pitchFamily="18" charset="0"/>
                <a:cs typeface="Times New Roman" panose="02020603050405020304" pitchFamily="18" charset="0"/>
              </a:rPr>
              <a:t>. In the message-passing model, the communicating processes exchange messages with one another to transfer information.</a:t>
            </a:r>
          </a:p>
          <a:p>
            <a:pPr marL="285750" indent="-285750" algn="just">
              <a:lnSpc>
                <a:spcPct val="150000"/>
              </a:lnSpc>
              <a:buFont typeface="Arial" pitchFamily="34" charset="0"/>
              <a:buChar char="•"/>
            </a:pPr>
            <a:r>
              <a:rPr lang="en-US" sz="1600" dirty="0">
                <a:latin typeface="Times New Roman" panose="02020603050405020304" pitchFamily="18" charset="0"/>
                <a:cs typeface="Times New Roman" panose="02020603050405020304" pitchFamily="18" charset="0"/>
              </a:rPr>
              <a:t>Ex:</a:t>
            </a:r>
            <a:r>
              <a:rPr lang="en-IN" sz="1600" dirty="0" err="1">
                <a:latin typeface="Times New Roman" pitchFamily="18" charset="0"/>
                <a:cs typeface="Times New Roman" pitchFamily="18" charset="0"/>
              </a:rPr>
              <a:t>get_hostid</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get_processid</a:t>
            </a:r>
            <a:r>
              <a:rPr lang="en-IN" sz="1600" dirty="0">
                <a:latin typeface="Times New Roman" pitchFamily="18" charset="0"/>
                <a:cs typeface="Times New Roman" pitchFamily="18" charset="0"/>
              </a:rPr>
              <a:t>(), open() and close(), </a:t>
            </a:r>
            <a:r>
              <a:rPr lang="en-IN" sz="1600" dirty="0" err="1">
                <a:latin typeface="Times New Roman" pitchFamily="18" charset="0"/>
                <a:cs typeface="Times New Roman" pitchFamily="18" charset="0"/>
              </a:rPr>
              <a:t>open_connection</a:t>
            </a:r>
            <a:r>
              <a:rPr lang="en-IN" sz="1600" dirty="0">
                <a:latin typeface="Times New Roman" pitchFamily="18" charset="0"/>
                <a:cs typeface="Times New Roman" pitchFamily="18" charset="0"/>
              </a:rPr>
              <a:t>() and </a:t>
            </a:r>
            <a:r>
              <a:rPr lang="en-IN" sz="1600" dirty="0" err="1">
                <a:latin typeface="Times New Roman" pitchFamily="18" charset="0"/>
                <a:cs typeface="Times New Roman" pitchFamily="18" charset="0"/>
              </a:rPr>
              <a:t>close_connection</a:t>
            </a:r>
            <a:r>
              <a:rPr lang="en-IN" sz="1600" dirty="0">
                <a:latin typeface="Times New Roman" pitchFamily="18" charset="0"/>
                <a:cs typeface="Times New Roman" pitchFamily="18" charset="0"/>
              </a:rPr>
              <a:t>(), accept_ connection(), </a:t>
            </a:r>
            <a:r>
              <a:rPr lang="en-IN" sz="1600" dirty="0" err="1">
                <a:latin typeface="Times New Roman" pitchFamily="18" charset="0"/>
                <a:cs typeface="Times New Roman" pitchFamily="18" charset="0"/>
              </a:rPr>
              <a:t>wait_for_connection</a:t>
            </a:r>
            <a:r>
              <a:rPr lang="en-IN" sz="1600" dirty="0">
                <a:latin typeface="Times New Roman" pitchFamily="18" charset="0"/>
                <a:cs typeface="Times New Roman" pitchFamily="18" charset="0"/>
              </a:rPr>
              <a:t>()</a:t>
            </a:r>
            <a:endParaRPr lang="en-US" sz="16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itchFamily="34" charset="0"/>
              <a:buChar char="•"/>
            </a:pPr>
            <a:r>
              <a:rPr lang="en-US" sz="1600" dirty="0">
                <a:latin typeface="Times New Roman" panose="02020603050405020304" pitchFamily="18" charset="0"/>
                <a:cs typeface="Times New Roman" panose="02020603050405020304" pitchFamily="18" charset="0"/>
              </a:rPr>
              <a:t>In the shared-memory model, processes use shared memory create() and shared memory attach() system calls to create and gain access to regions of memory owned by other processes.</a:t>
            </a:r>
          </a:p>
          <a:p>
            <a:pPr marL="285750" indent="-285750" algn="just">
              <a:lnSpc>
                <a:spcPct val="150000"/>
              </a:lnSpc>
              <a:buFont typeface="Arial" pitchFamily="34" charset="0"/>
              <a:buChar char="•"/>
            </a:pPr>
            <a:r>
              <a:rPr lang="en-US" sz="1600" dirty="0">
                <a:latin typeface="Times New Roman" panose="02020603050405020304" pitchFamily="18" charset="0"/>
                <a:cs typeface="Times New Roman" panose="02020603050405020304" pitchFamily="18" charset="0"/>
              </a:rPr>
              <a:t>Protection provides a mechanism for controlling access to the resources provided by </a:t>
            </a:r>
            <a:r>
              <a:rPr lang="en-US" sz="1600" dirty="0" smtClean="0">
                <a:latin typeface="Times New Roman" panose="02020603050405020304" pitchFamily="18" charset="0"/>
                <a:cs typeface="Times New Roman" panose="02020603050405020304" pitchFamily="18" charset="0"/>
              </a:rPr>
              <a:t>a computer </a:t>
            </a:r>
            <a:r>
              <a:rPr lang="en-US" sz="1600" dirty="0">
                <a:latin typeface="Times New Roman" panose="02020603050405020304" pitchFamily="18" charset="0"/>
                <a:cs typeface="Times New Roman" panose="02020603050405020304" pitchFamily="18" charset="0"/>
              </a:rPr>
              <a:t>system.</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77866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7900" y="128471"/>
            <a:ext cx="2748690" cy="610820"/>
          </a:xfrm>
        </p:spPr>
        <p:txBody>
          <a:bodyPr>
            <a:normAutofit/>
          </a:bodyPr>
          <a:lstStyle/>
          <a:p>
            <a:r>
              <a:rPr lang="en-US" sz="3200" dirty="0" smtClean="0">
                <a:latin typeface="Times New Roman" pitchFamily="18" charset="0"/>
                <a:cs typeface="Times New Roman" pitchFamily="18" charset="0"/>
              </a:rPr>
              <a:t>CHAPTER -1</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601670" y="1350109"/>
            <a:ext cx="8246070" cy="3206805"/>
          </a:xfrm>
        </p:spPr>
        <p:txBody>
          <a:bodyPr>
            <a:normAutofit fontScale="92500"/>
          </a:bodyPr>
          <a:lstStyle/>
          <a:p>
            <a:pPr marL="0" indent="0">
              <a:buNone/>
            </a:pPr>
            <a:r>
              <a:rPr lang="en-US" sz="2400" b="1" dirty="0">
                <a:latin typeface="Times New Roman" pitchFamily="18" charset="0"/>
                <a:cs typeface="Times New Roman" pitchFamily="18" charset="0"/>
              </a:rPr>
              <a:t>UNIT 1 Operating system Structures: </a:t>
            </a:r>
            <a:r>
              <a:rPr lang="en-US" sz="2400" b="1" dirty="0" smtClean="0">
                <a:latin typeface="Times New Roman" pitchFamily="18" charset="0"/>
                <a:cs typeface="Times New Roman" pitchFamily="18" charset="0"/>
              </a:rPr>
              <a:t>                                8 </a:t>
            </a:r>
            <a:r>
              <a:rPr lang="en-US" sz="2400" b="1" dirty="0">
                <a:latin typeface="Times New Roman" pitchFamily="18" charset="0"/>
                <a:cs typeface="Times New Roman" pitchFamily="18" charset="0"/>
              </a:rPr>
              <a:t>hours </a:t>
            </a:r>
            <a:endParaRPr lang="en-US" sz="2400" b="1" dirty="0" smtClean="0">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Introduction</a:t>
            </a:r>
            <a:r>
              <a:rPr lang="en-US" sz="2400" dirty="0">
                <a:latin typeface="Times New Roman" pitchFamily="18" charset="0"/>
                <a:cs typeface="Times New Roman" pitchFamily="18" charset="0"/>
              </a:rPr>
              <a:t>: What operating systems do, computer system organization, </a:t>
            </a:r>
            <a:r>
              <a:rPr lang="en-US" sz="2400" dirty="0" smtClean="0">
                <a:latin typeface="Times New Roman" pitchFamily="18" charset="0"/>
                <a:cs typeface="Times New Roman" pitchFamily="18" charset="0"/>
              </a:rPr>
              <a:t>computer system </a:t>
            </a:r>
            <a:r>
              <a:rPr lang="en-US" sz="2400" dirty="0">
                <a:latin typeface="Times New Roman" pitchFamily="18" charset="0"/>
                <a:cs typeface="Times New Roman" pitchFamily="18" charset="0"/>
              </a:rPr>
              <a:t>architecture, operating system structure, resource management, Protection and security, kernel data  structures. </a:t>
            </a:r>
            <a:endParaRPr lang="en-US" sz="2400" dirty="0" smtClean="0">
              <a:latin typeface="Times New Roman" pitchFamily="18" charset="0"/>
              <a:cs typeface="Times New Roman" pitchFamily="18" charset="0"/>
            </a:endParaRPr>
          </a:p>
          <a:p>
            <a:pPr marL="0" indent="0" algn="just">
              <a:buNone/>
            </a:pPr>
            <a:endParaRPr lang="en-US" sz="2400" dirty="0">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Operating </a:t>
            </a:r>
            <a:r>
              <a:rPr lang="en-US" sz="2400" dirty="0">
                <a:latin typeface="Times New Roman" pitchFamily="18" charset="0"/>
                <a:cs typeface="Times New Roman" pitchFamily="18" charset="0"/>
              </a:rPr>
              <a:t>system Structures: operating system services, system calls, loaders and </a:t>
            </a:r>
            <a:r>
              <a:rPr lang="en-US" sz="2400" dirty="0" smtClean="0">
                <a:latin typeface="Times New Roman" pitchFamily="18" charset="0"/>
                <a:cs typeface="Times New Roman" pitchFamily="18" charset="0"/>
              </a:rPr>
              <a:t>linkers, operating </a:t>
            </a:r>
            <a:r>
              <a:rPr lang="en-US" sz="2400" dirty="0">
                <a:latin typeface="Times New Roman" pitchFamily="18" charset="0"/>
                <a:cs typeface="Times New Roman" pitchFamily="18" charset="0"/>
              </a:rPr>
              <a:t>system structure, building and booting an operating system.</a:t>
            </a:r>
          </a:p>
          <a:p>
            <a:pPr marL="0" indent="0" algn="just">
              <a:buNone/>
            </a:pPr>
            <a:endParaRPr lang="en-US" sz="2400" dirty="0" smtClean="0">
              <a:latin typeface="Times New Roman" pitchFamily="18" charset="0"/>
              <a:cs typeface="Times New Roman" pitchFamily="18" charset="0"/>
            </a:endParaRPr>
          </a:p>
          <a:p>
            <a:pPr marL="0" indent="0" algn="just">
              <a:buNone/>
            </a:pPr>
            <a:endParaRPr lang="en-US" sz="2400" dirty="0" smtClean="0">
              <a:latin typeface="Times New Roman" pitchFamily="18" charset="0"/>
              <a:cs typeface="Times New Roman" pitchFamily="18" charset="0"/>
            </a:endParaRPr>
          </a:p>
          <a:p>
            <a:pPr marL="0" indent="0" algn="just">
              <a:buNone/>
            </a:pPr>
            <a:endParaRPr lang="en-US" sz="2400" dirty="0">
              <a:latin typeface="Times New Roman" pitchFamily="18" charset="0"/>
              <a:cs typeface="Times New Roman" pitchFamily="18" charset="0"/>
            </a:endParaRPr>
          </a:p>
          <a:p>
            <a:pPr marL="0" indent="0" algn="just">
              <a:buNone/>
            </a:pP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555" y="128470"/>
            <a:ext cx="6108200" cy="916230"/>
          </a:xfrm>
        </p:spPr>
        <p:txBody>
          <a:bodyPr>
            <a:noAutofit/>
          </a:bodyPr>
          <a:lstStyle/>
          <a:p>
            <a:pPr>
              <a:spcBef>
                <a:spcPts val="0"/>
              </a:spcBef>
            </a:pPr>
            <a:r>
              <a:rPr lang="en-US" sz="2000" dirty="0">
                <a:latin typeface="Times New Roman" pitchFamily="18" charset="0"/>
                <a:cs typeface="Times New Roman" pitchFamily="18" charset="0"/>
              </a:rPr>
              <a:t>EXAMPLES OF WINDOWS AND UNIX SYSTEM CALLS</a:t>
            </a:r>
            <a:r>
              <a:rPr lang="en-IN" sz="2000" dirty="0">
                <a:latin typeface="Times New Roman" pitchFamily="18" charset="0"/>
                <a:cs typeface="Times New Roman" pitchFamily="18" charset="0"/>
              </a:rPr>
              <a:t/>
            </a:r>
            <a:br>
              <a:rPr lang="en-IN" sz="2000" dirty="0">
                <a:latin typeface="Times New Roman" pitchFamily="18" charset="0"/>
                <a:cs typeface="Times New Roman" pitchFamily="18" charset="0"/>
              </a:rPr>
            </a:br>
            <a:endParaRPr lang="en-IN" sz="2000" dirty="0">
              <a:solidFill>
                <a:schemeClr val="tx2">
                  <a:lumMod val="50000"/>
                </a:schemeClr>
              </a:solidFill>
              <a:effectLst/>
              <a:latin typeface="Times New Roman" panose="02020603050405020304" pitchFamily="18" charset="0"/>
              <a:ea typeface="+mn-ea"/>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924196" y="1655520"/>
            <a:ext cx="5952585" cy="3206805"/>
          </a:xfrm>
          <a:prstGeom prst="rect">
            <a:avLst/>
          </a:prstGeom>
        </p:spPr>
      </p:pic>
    </p:spTree>
    <p:extLst>
      <p:ext uri="{BB962C8B-B14F-4D97-AF65-F5344CB8AC3E}">
        <p14:creationId xmlns:p14="http://schemas.microsoft.com/office/powerpoint/2010/main" val="22072484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555" y="128470"/>
            <a:ext cx="6108200" cy="916230"/>
          </a:xfrm>
        </p:spPr>
        <p:txBody>
          <a:bodyPr>
            <a:noAutofit/>
          </a:bodyPr>
          <a:lstStyle/>
          <a:p>
            <a:pPr>
              <a:spcBef>
                <a:spcPts val="0"/>
              </a:spcBef>
            </a:pPr>
            <a:endParaRPr lang="en-IN" sz="2000" dirty="0">
              <a:solidFill>
                <a:schemeClr val="tx2">
                  <a:lumMod val="50000"/>
                </a:schemeClr>
              </a:solidFill>
              <a:effectLst/>
              <a:latin typeface="Times New Roman" panose="02020603050405020304" pitchFamily="18" charset="0"/>
              <a:ea typeface="+mn-ea"/>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900" y="1655520"/>
            <a:ext cx="6413610" cy="278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17655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555" y="128470"/>
            <a:ext cx="6108200" cy="916230"/>
          </a:xfrm>
        </p:spPr>
        <p:txBody>
          <a:bodyPr>
            <a:noAutofit/>
          </a:bodyPr>
          <a:lstStyle/>
          <a:p>
            <a:pPr>
              <a:spcBef>
                <a:spcPts val="0"/>
              </a:spcBef>
            </a:pPr>
            <a:r>
              <a:rPr lang="en-IN" sz="2400" b="1" dirty="0">
                <a:solidFill>
                  <a:schemeClr val="tx1"/>
                </a:solidFill>
                <a:effectLst/>
                <a:latin typeface="Times New Roman" panose="02020603050405020304" pitchFamily="18" charset="0"/>
                <a:cs typeface="Times New Roman" panose="02020603050405020304" pitchFamily="18" charset="0"/>
              </a:rPr>
              <a:t>System Programs</a:t>
            </a:r>
            <a:br>
              <a:rPr lang="en-IN" sz="2400" b="1" dirty="0">
                <a:solidFill>
                  <a:schemeClr val="tx1"/>
                </a:solidFill>
                <a:effectLst/>
                <a:latin typeface="Times New Roman" panose="02020603050405020304" pitchFamily="18" charset="0"/>
                <a:cs typeface="Times New Roman" panose="02020603050405020304" pitchFamily="18" charset="0"/>
              </a:rPr>
            </a:br>
            <a:endParaRPr lang="en-IN" sz="2400" b="1" dirty="0">
              <a:solidFill>
                <a:schemeClr val="tx1"/>
              </a:solidFill>
              <a:effectLst/>
              <a:latin typeface="Times New Roman" panose="02020603050405020304" pitchFamily="18" charset="0"/>
              <a:ea typeface="+mn-ea"/>
              <a:cs typeface="Times New Roman" panose="02020603050405020304" pitchFamily="18" charset="0"/>
            </a:endParaRPr>
          </a:p>
        </p:txBody>
      </p:sp>
      <p:sp>
        <p:nvSpPr>
          <p:cNvPr id="2" name="Rectangle 1"/>
          <p:cNvSpPr/>
          <p:nvPr/>
        </p:nvSpPr>
        <p:spPr>
          <a:xfrm>
            <a:off x="207643" y="1197405"/>
            <a:ext cx="8704185" cy="3785652"/>
          </a:xfrm>
          <a:prstGeom prst="rect">
            <a:avLst/>
          </a:prstGeom>
        </p:spPr>
        <p:txBody>
          <a:bodyPr wrap="square">
            <a:spAutoFit/>
          </a:bodyPr>
          <a:lstStyle/>
          <a:p>
            <a:pPr marL="285750" indent="-285750" algn="just">
              <a:lnSpc>
                <a:spcPct val="150000"/>
              </a:lnSpc>
              <a:buFont typeface="Arial" pitchFamily="34" charset="0"/>
              <a:buChar char="•"/>
            </a:pPr>
            <a:r>
              <a:rPr lang="en-US" sz="1600" u="sng" dirty="0">
                <a:latin typeface="Times New Roman" panose="02020603050405020304" pitchFamily="18" charset="0"/>
                <a:cs typeface="Times New Roman" panose="02020603050405020304" pitchFamily="18" charset="0"/>
              </a:rPr>
              <a:t>System programs, also known as system utilities, provide a convenient environment for program development and execution</a:t>
            </a:r>
            <a:r>
              <a:rPr lang="en-US" sz="1600" dirty="0">
                <a:latin typeface="Times New Roman" panose="02020603050405020304" pitchFamily="18" charset="0"/>
                <a:cs typeface="Times New Roman" panose="02020603050405020304" pitchFamily="18" charset="0"/>
              </a:rPr>
              <a:t>.</a:t>
            </a:r>
          </a:p>
          <a:p>
            <a:pPr marL="285750" indent="-285750" algn="just">
              <a:lnSpc>
                <a:spcPct val="150000"/>
              </a:lnSpc>
              <a:buFont typeface="Arial" pitchFamily="34" charset="0"/>
              <a:buChar char="•"/>
            </a:pPr>
            <a:r>
              <a:rPr lang="en-US" sz="1600" b="1" u="sng" dirty="0">
                <a:latin typeface="Times New Roman" panose="02020603050405020304" pitchFamily="18" charset="0"/>
                <a:cs typeface="Times New Roman" panose="02020603050405020304" pitchFamily="18" charset="0"/>
              </a:rPr>
              <a:t>File management:</a:t>
            </a:r>
            <a:r>
              <a:rPr lang="en-US" sz="1600" dirty="0">
                <a:latin typeface="Times New Roman" panose="02020603050405020304" pitchFamily="18" charset="0"/>
                <a:cs typeface="Times New Roman" panose="02020603050405020304" pitchFamily="18" charset="0"/>
              </a:rPr>
              <a:t> These programs create, delete, copy, rename, print, dump, list, and generally manipulate files and directories.</a:t>
            </a:r>
          </a:p>
          <a:p>
            <a:pPr marL="285750" indent="-285750" algn="just">
              <a:lnSpc>
                <a:spcPct val="150000"/>
              </a:lnSpc>
              <a:buFont typeface="Arial" pitchFamily="34" charset="0"/>
              <a:buChar char="•"/>
            </a:pPr>
            <a:r>
              <a:rPr lang="en-US" sz="1600" b="1" u="sng" dirty="0">
                <a:latin typeface="Times New Roman" panose="02020603050405020304" pitchFamily="18" charset="0"/>
                <a:cs typeface="Times New Roman" panose="02020603050405020304" pitchFamily="18" charset="0"/>
              </a:rPr>
              <a:t>Status information:</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Some programs simply ask the system for the date, time, amount of available memory or disk space, number of users, or similar status information. Others are more complex, providing detailed performance, logging, and debugging information.</a:t>
            </a:r>
          </a:p>
          <a:p>
            <a:pPr marL="285750" indent="-285750" algn="just">
              <a:lnSpc>
                <a:spcPct val="150000"/>
              </a:lnSpc>
              <a:buFont typeface="Arial" pitchFamily="34" charset="0"/>
              <a:buChar char="•"/>
            </a:pPr>
            <a:r>
              <a:rPr lang="en-US" sz="1600" b="1" u="sng" dirty="0">
                <a:latin typeface="Times New Roman" panose="02020603050405020304" pitchFamily="18" charset="0"/>
                <a:cs typeface="Times New Roman" panose="02020603050405020304" pitchFamily="18" charset="0"/>
              </a:rPr>
              <a:t>File modification:</a:t>
            </a:r>
            <a:r>
              <a:rPr lang="en-US" sz="1600" dirty="0">
                <a:latin typeface="Times New Roman" panose="02020603050405020304" pitchFamily="18" charset="0"/>
                <a:cs typeface="Times New Roman" panose="02020603050405020304" pitchFamily="18" charset="0"/>
              </a:rPr>
              <a:t> Several text editors may be available to </a:t>
            </a:r>
            <a:r>
              <a:rPr lang="en-US" sz="1600" u="sng" dirty="0">
                <a:latin typeface="Times New Roman" panose="02020603050405020304" pitchFamily="18" charset="0"/>
                <a:cs typeface="Times New Roman" panose="02020603050405020304" pitchFamily="18" charset="0"/>
              </a:rPr>
              <a:t>create and modify the content of files stored on disk or other storage devices</a:t>
            </a:r>
            <a:r>
              <a:rPr lang="en-US" sz="1600" dirty="0">
                <a:latin typeface="Times New Roman" panose="02020603050405020304" pitchFamily="18" charset="0"/>
                <a:cs typeface="Times New Roman" panose="02020603050405020304" pitchFamily="18" charset="0"/>
              </a:rPr>
              <a:t>. There may also be special commands to search contents of files or perform transformations of the text.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43226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281175"/>
            <a:ext cx="6108200" cy="916230"/>
          </a:xfrm>
        </p:spPr>
        <p:txBody>
          <a:bodyPr>
            <a:noAutofit/>
          </a:bodyPr>
          <a:lstStyle/>
          <a:p>
            <a:pPr>
              <a:spcBef>
                <a:spcPts val="0"/>
              </a:spcBef>
            </a:pPr>
            <a:r>
              <a:rPr lang="en-IN" sz="2400" b="1" dirty="0">
                <a:solidFill>
                  <a:schemeClr val="tx1"/>
                </a:solidFill>
                <a:effectLst/>
                <a:latin typeface="Times New Roman" panose="02020603050405020304" pitchFamily="18" charset="0"/>
                <a:cs typeface="Times New Roman" panose="02020603050405020304" pitchFamily="18" charset="0"/>
              </a:rPr>
              <a:t>System Programs</a:t>
            </a:r>
            <a:r>
              <a:rPr lang="en-IN" sz="2000" dirty="0">
                <a:solidFill>
                  <a:srgbClr val="C00000"/>
                </a:solidFill>
                <a:latin typeface="Times New Roman" panose="02020603050405020304" pitchFamily="18" charset="0"/>
                <a:cs typeface="Times New Roman" panose="02020603050405020304" pitchFamily="18" charset="0"/>
              </a:rPr>
              <a:t/>
            </a:r>
            <a:br>
              <a:rPr lang="en-IN" sz="2000" dirty="0">
                <a:solidFill>
                  <a:srgbClr val="C00000"/>
                </a:solidFill>
                <a:latin typeface="Times New Roman" panose="02020603050405020304" pitchFamily="18" charset="0"/>
                <a:cs typeface="Times New Roman" panose="02020603050405020304" pitchFamily="18" charset="0"/>
              </a:rPr>
            </a:br>
            <a:endParaRPr lang="en-IN" sz="2000" dirty="0">
              <a:solidFill>
                <a:schemeClr val="tx2">
                  <a:lumMod val="50000"/>
                </a:schemeClr>
              </a:solidFill>
              <a:effectLst/>
              <a:latin typeface="Times New Roman" panose="02020603050405020304" pitchFamily="18" charset="0"/>
              <a:ea typeface="+mn-ea"/>
              <a:cs typeface="Times New Roman" panose="02020603050405020304" pitchFamily="18" charset="0"/>
            </a:endParaRPr>
          </a:p>
        </p:txBody>
      </p:sp>
      <p:sp>
        <p:nvSpPr>
          <p:cNvPr id="2" name="Rectangle 1"/>
          <p:cNvSpPr/>
          <p:nvPr/>
        </p:nvSpPr>
        <p:spPr>
          <a:xfrm>
            <a:off x="51837" y="1044700"/>
            <a:ext cx="8954322" cy="4154984"/>
          </a:xfrm>
          <a:prstGeom prst="rect">
            <a:avLst/>
          </a:prstGeom>
        </p:spPr>
        <p:txBody>
          <a:bodyPr wrap="square">
            <a:spAutoFit/>
          </a:bodyPr>
          <a:lstStyle/>
          <a:p>
            <a:pPr marL="285750" indent="-285750" algn="just">
              <a:lnSpc>
                <a:spcPct val="150000"/>
              </a:lnSpc>
              <a:buFont typeface="Arial" pitchFamily="34" charset="0"/>
              <a:buChar char="•"/>
            </a:pPr>
            <a:r>
              <a:rPr lang="en-US" sz="1600" b="1" u="sng" dirty="0">
                <a:latin typeface="Times New Roman" panose="02020603050405020304" pitchFamily="18" charset="0"/>
                <a:cs typeface="Times New Roman" panose="02020603050405020304" pitchFamily="18" charset="0"/>
              </a:rPr>
              <a:t>Programming-language support:</a:t>
            </a:r>
            <a:r>
              <a:rPr lang="en-US" sz="1600" dirty="0">
                <a:latin typeface="Times New Roman" panose="02020603050405020304" pitchFamily="18" charset="0"/>
                <a:cs typeface="Times New Roman" panose="02020603050405020304" pitchFamily="18" charset="0"/>
              </a:rPr>
              <a:t> Compilers, assemblers, debuggers, and interpreters for common programming languages (such as C, C++, Java, and PERL) are often provided with the operating system or available as a separate download.</a:t>
            </a:r>
          </a:p>
          <a:p>
            <a:pPr marL="285750" indent="-285750" algn="just">
              <a:lnSpc>
                <a:spcPct val="150000"/>
              </a:lnSpc>
              <a:buFont typeface="Arial" pitchFamily="34" charset="0"/>
              <a:buChar char="•"/>
            </a:pPr>
            <a:r>
              <a:rPr lang="en-US" sz="1600" b="1" u="sng" dirty="0">
                <a:latin typeface="Times New Roman" panose="02020603050405020304" pitchFamily="18" charset="0"/>
                <a:cs typeface="Times New Roman" panose="02020603050405020304" pitchFamily="18" charset="0"/>
              </a:rPr>
              <a:t>Program loading and execution:</a:t>
            </a:r>
            <a:r>
              <a:rPr lang="en-US" sz="1600" dirty="0">
                <a:latin typeface="Times New Roman" panose="02020603050405020304" pitchFamily="18" charset="0"/>
                <a:cs typeface="Times New Roman" panose="02020603050405020304" pitchFamily="18" charset="0"/>
              </a:rPr>
              <a:t> Once a program is assembled or compiled, it must be loaded into memory to be executed. The system may provide absolute loaders, relocatable loaders, linkage editors, and overlay loaders. Debugging systems for either higher-level languages or machine language are needed as well.</a:t>
            </a:r>
          </a:p>
          <a:p>
            <a:pPr marL="285750" indent="-285750" algn="just">
              <a:lnSpc>
                <a:spcPct val="150000"/>
              </a:lnSpc>
              <a:buFont typeface="Arial" pitchFamily="34" charset="0"/>
              <a:buChar char="•"/>
            </a:pPr>
            <a:r>
              <a:rPr lang="en-US" sz="1600" b="1" u="sng" dirty="0">
                <a:latin typeface="Times New Roman" panose="02020603050405020304" pitchFamily="18" charset="0"/>
                <a:cs typeface="Times New Roman" panose="02020603050405020304" pitchFamily="18" charset="0"/>
              </a:rPr>
              <a:t>Communications:</a:t>
            </a:r>
            <a:r>
              <a:rPr lang="en-US" sz="1600" dirty="0">
                <a:latin typeface="Times New Roman" panose="02020603050405020304" pitchFamily="18" charset="0"/>
                <a:cs typeface="Times New Roman" panose="02020603050405020304" pitchFamily="18" charset="0"/>
              </a:rPr>
              <a:t> These programs provide the mechanism for creating virtual connections among processes, users, and computer systems. </a:t>
            </a:r>
          </a:p>
          <a:p>
            <a:pPr marL="285750" indent="-285750" algn="just">
              <a:lnSpc>
                <a:spcPct val="150000"/>
              </a:lnSpc>
              <a:buFont typeface="Arial" pitchFamily="34" charset="0"/>
              <a:buChar char="•"/>
            </a:pPr>
            <a:r>
              <a:rPr lang="en-IN" sz="1600" b="1" u="sng" dirty="0">
                <a:latin typeface="Times New Roman" panose="02020603050405020304" pitchFamily="18" charset="0"/>
                <a:cs typeface="Times New Roman" panose="02020603050405020304" pitchFamily="18" charset="0"/>
              </a:rPr>
              <a:t>Background services:</a:t>
            </a:r>
            <a:r>
              <a:rPr 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Constantly running system-program processes are known as services, subsystems, or daemons.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29376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555" y="128470"/>
            <a:ext cx="6108200" cy="916230"/>
          </a:xfrm>
        </p:spPr>
        <p:txBody>
          <a:bodyPr>
            <a:noAutofit/>
          </a:bodyPr>
          <a:lstStyle/>
          <a:p>
            <a:pPr>
              <a:spcBef>
                <a:spcPts val="0"/>
              </a:spcBef>
            </a:pPr>
            <a:r>
              <a:rPr lang="en-IN" sz="2000" b="1" dirty="0">
                <a:solidFill>
                  <a:schemeClr val="tx1"/>
                </a:solidFill>
                <a:latin typeface="Times New Roman" panose="02020603050405020304" pitchFamily="18" charset="0"/>
                <a:cs typeface="Times New Roman" panose="02020603050405020304" pitchFamily="18" charset="0"/>
              </a:rPr>
              <a:t>Operating-System Structure</a:t>
            </a:r>
            <a:r>
              <a:rPr lang="en-IN" sz="2000" dirty="0">
                <a:solidFill>
                  <a:srgbClr val="C00000"/>
                </a:solidFill>
                <a:latin typeface="Times New Roman" panose="02020603050405020304" pitchFamily="18" charset="0"/>
                <a:cs typeface="Times New Roman" panose="02020603050405020304" pitchFamily="18" charset="0"/>
              </a:rPr>
              <a:t/>
            </a:r>
            <a:br>
              <a:rPr lang="en-IN" sz="2000" dirty="0">
                <a:solidFill>
                  <a:srgbClr val="C00000"/>
                </a:solidFill>
                <a:latin typeface="Times New Roman" panose="02020603050405020304" pitchFamily="18" charset="0"/>
                <a:cs typeface="Times New Roman" panose="02020603050405020304" pitchFamily="18" charset="0"/>
              </a:rPr>
            </a:br>
            <a:endParaRPr lang="en-IN" sz="2000" dirty="0">
              <a:solidFill>
                <a:schemeClr val="tx2">
                  <a:lumMod val="50000"/>
                </a:schemeClr>
              </a:solidFill>
              <a:effectLst/>
              <a:latin typeface="Times New Roman" panose="02020603050405020304" pitchFamily="18" charset="0"/>
              <a:ea typeface="+mn-ea"/>
              <a:cs typeface="Times New Roman" panose="02020603050405020304" pitchFamily="18" charset="0"/>
            </a:endParaRPr>
          </a:p>
        </p:txBody>
      </p:sp>
      <p:sp>
        <p:nvSpPr>
          <p:cNvPr id="2" name="Rectangle 1"/>
          <p:cNvSpPr/>
          <p:nvPr/>
        </p:nvSpPr>
        <p:spPr>
          <a:xfrm>
            <a:off x="296260" y="1655520"/>
            <a:ext cx="8551480" cy="2585323"/>
          </a:xfrm>
          <a:prstGeom prst="rect">
            <a:avLst/>
          </a:prstGeom>
        </p:spPr>
        <p:txBody>
          <a:bodyPr wrap="square">
            <a:spAutoFit/>
          </a:bodyPr>
          <a:lstStyle/>
          <a:p>
            <a:pPr marL="285750" indent="-285750" algn="just">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 system as large and complex as a modern operating system must be engineered carefully if it is to function properly and be modified easily. </a:t>
            </a:r>
          </a:p>
          <a:p>
            <a:pPr marL="285750" indent="-285750" algn="just">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 common approach is to partition the task into small components, or modules, rather than have one monolithic system. </a:t>
            </a:r>
          </a:p>
          <a:p>
            <a:pPr marL="285750" indent="-285750" algn="just">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Each of these modules should be a well-defined portion of the system, with carefully defined inputs, outputs, and functions.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66081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555" y="128470"/>
            <a:ext cx="6108200" cy="916230"/>
          </a:xfrm>
        </p:spPr>
        <p:txBody>
          <a:bodyPr>
            <a:noAutofit/>
          </a:bodyPr>
          <a:lstStyle/>
          <a:p>
            <a:pPr>
              <a:spcBef>
                <a:spcPts val="0"/>
              </a:spcBef>
            </a:pPr>
            <a:r>
              <a:rPr lang="en-IN" sz="2000" b="1" dirty="0">
                <a:solidFill>
                  <a:schemeClr val="tx1"/>
                </a:solidFill>
                <a:latin typeface="Times New Roman" panose="02020603050405020304" pitchFamily="18" charset="0"/>
                <a:cs typeface="Times New Roman" panose="02020603050405020304" pitchFamily="18" charset="0"/>
              </a:rPr>
              <a:t>Simple Structure</a:t>
            </a:r>
            <a:r>
              <a:rPr lang="en-IN" sz="2000" dirty="0">
                <a:solidFill>
                  <a:srgbClr val="FF0000"/>
                </a:solidFill>
                <a:latin typeface="Times New Roman" panose="02020603050405020304" pitchFamily="18" charset="0"/>
                <a:cs typeface="Times New Roman" panose="02020603050405020304" pitchFamily="18" charset="0"/>
              </a:rPr>
              <a:t/>
            </a:r>
            <a:br>
              <a:rPr lang="en-IN" sz="2000" dirty="0">
                <a:solidFill>
                  <a:srgbClr val="FF0000"/>
                </a:solidFill>
                <a:latin typeface="Times New Roman" panose="02020603050405020304" pitchFamily="18" charset="0"/>
                <a:cs typeface="Times New Roman" panose="02020603050405020304" pitchFamily="18" charset="0"/>
              </a:rPr>
            </a:br>
            <a:endParaRPr lang="en-IN" sz="2000" dirty="0">
              <a:solidFill>
                <a:schemeClr val="tx2">
                  <a:lumMod val="50000"/>
                </a:schemeClr>
              </a:solidFill>
              <a:effectLst/>
              <a:latin typeface="Times New Roman" panose="02020603050405020304" pitchFamily="18" charset="0"/>
              <a:ea typeface="+mn-ea"/>
              <a:cs typeface="Times New Roman" panose="02020603050405020304" pitchFamily="18" charset="0"/>
            </a:endParaRPr>
          </a:p>
        </p:txBody>
      </p:sp>
      <p:sp>
        <p:nvSpPr>
          <p:cNvPr id="2" name="Rectangle 1"/>
          <p:cNvSpPr/>
          <p:nvPr/>
        </p:nvSpPr>
        <p:spPr>
          <a:xfrm>
            <a:off x="0" y="1502815"/>
            <a:ext cx="6099051" cy="2677656"/>
          </a:xfrm>
          <a:prstGeom prst="rect">
            <a:avLst/>
          </a:prstGeom>
        </p:spPr>
        <p:txBody>
          <a:bodyPr wrap="square">
            <a:spAutoFit/>
          </a:bodyPr>
          <a:lstStyle/>
          <a:p>
            <a:pPr marL="285750" indent="-285750" algn="just">
              <a:lnSpc>
                <a:spcPct val="150000"/>
              </a:lnSpc>
              <a:buFont typeface="Arial" pitchFamily="34" charset="0"/>
              <a:buChar char="•"/>
            </a:pPr>
            <a:r>
              <a:rPr lang="en-US" sz="1600" dirty="0">
                <a:latin typeface="Times New Roman" panose="02020603050405020304" pitchFamily="18" charset="0"/>
                <a:cs typeface="Times New Roman" panose="02020603050405020304" pitchFamily="18" charset="0"/>
              </a:rPr>
              <a:t>In MS-DOS, the interfaces and levels of functionality are not well separated.</a:t>
            </a:r>
          </a:p>
          <a:p>
            <a:pPr marL="285750" indent="-285750" algn="just">
              <a:lnSpc>
                <a:spcPct val="150000"/>
              </a:lnSpc>
              <a:buFont typeface="Arial" pitchFamily="34" charset="0"/>
              <a:buChar char="•"/>
            </a:pPr>
            <a:r>
              <a:rPr lang="en-US" sz="1600" u="sng" dirty="0">
                <a:latin typeface="Times New Roman" panose="02020603050405020304" pitchFamily="18" charset="0"/>
                <a:cs typeface="Times New Roman" panose="02020603050405020304" pitchFamily="18" charset="0"/>
              </a:rPr>
              <a:t>For instance, application programs are able to access the basic I/O routines to write directly to the display and disk drives. </a:t>
            </a:r>
          </a:p>
          <a:p>
            <a:pPr marL="285750" indent="-285750" algn="just">
              <a:lnSpc>
                <a:spcPct val="150000"/>
              </a:lnSpc>
              <a:buFont typeface="Arial" pitchFamily="34" charset="0"/>
              <a:buChar char="•"/>
            </a:pPr>
            <a:r>
              <a:rPr lang="en-US" sz="1600" dirty="0">
                <a:latin typeface="Times New Roman" panose="02020603050405020304" pitchFamily="18" charset="0"/>
                <a:cs typeface="Times New Roman" panose="02020603050405020304" pitchFamily="18" charset="0"/>
              </a:rPr>
              <a:t>Such freedom </a:t>
            </a:r>
            <a:r>
              <a:rPr lang="en-US" sz="1600" u="sng" dirty="0">
                <a:latin typeface="Times New Roman" panose="02020603050405020304" pitchFamily="18" charset="0"/>
                <a:cs typeface="Times New Roman" panose="02020603050405020304" pitchFamily="18" charset="0"/>
              </a:rPr>
              <a:t>leaves MS-DOS vulnerable </a:t>
            </a:r>
            <a:r>
              <a:rPr lang="en-US" sz="1600" dirty="0">
                <a:latin typeface="Times New Roman" panose="02020603050405020304" pitchFamily="18" charset="0"/>
                <a:cs typeface="Times New Roman" panose="02020603050405020304" pitchFamily="18" charset="0"/>
              </a:rPr>
              <a:t>to errant (or malicious) programs, </a:t>
            </a:r>
            <a:r>
              <a:rPr lang="en-US" sz="1600" u="sng" dirty="0">
                <a:latin typeface="Times New Roman" panose="02020603050405020304" pitchFamily="18" charset="0"/>
                <a:cs typeface="Times New Roman" panose="02020603050405020304" pitchFamily="18" charset="0"/>
              </a:rPr>
              <a:t>causing entire system crashes when user programs fail</a:t>
            </a:r>
            <a:r>
              <a:rPr lang="en-US" sz="1600" dirty="0">
                <a:latin typeface="Times New Roman" panose="02020603050405020304" pitchFamily="18" charset="0"/>
                <a:cs typeface="Times New Roman" panose="02020603050405020304" pitchFamily="18" charset="0"/>
              </a:rPr>
              <a:t>. </a:t>
            </a:r>
          </a:p>
          <a:p>
            <a:pPr marL="285750" indent="-285750" algn="just">
              <a:lnSpc>
                <a:spcPct val="150000"/>
              </a:lnSpc>
              <a:buFont typeface="Arial" pitchFamily="34" charset="0"/>
              <a:buChar char="•"/>
            </a:pPr>
            <a:r>
              <a:rPr lang="en-US" sz="1600" dirty="0">
                <a:latin typeface="Times New Roman" panose="02020603050405020304" pitchFamily="18" charset="0"/>
                <a:cs typeface="Times New Roman" panose="02020603050405020304" pitchFamily="18" charset="0"/>
              </a:rPr>
              <a:t>Of course, MS-DOS was also limited by the hardware of its era.</a:t>
            </a:r>
            <a:endParaRPr lang="en-IN" sz="16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6099051" y="1132114"/>
            <a:ext cx="3044950" cy="3962400"/>
          </a:xfrm>
          <a:prstGeom prst="rect">
            <a:avLst/>
          </a:prstGeom>
        </p:spPr>
      </p:pic>
    </p:spTree>
    <p:extLst>
      <p:ext uri="{BB962C8B-B14F-4D97-AF65-F5344CB8AC3E}">
        <p14:creationId xmlns:p14="http://schemas.microsoft.com/office/powerpoint/2010/main" val="12999533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260" y="1350110"/>
            <a:ext cx="4572000" cy="3416320"/>
          </a:xfrm>
          <a:prstGeom prst="rect">
            <a:avLst/>
          </a:prstGeom>
        </p:spPr>
        <p:txBody>
          <a:bodyPr>
            <a:spAutoFit/>
          </a:bodyPr>
          <a:lstStyle/>
          <a:p>
            <a:pPr marL="285750" indent="-285750" algn="just">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rPr>
              <a:t>Like MS-DOS, </a:t>
            </a:r>
            <a:r>
              <a:rPr lang="en-US" b="1" u="sng" dirty="0">
                <a:latin typeface="Times New Roman" panose="02020603050405020304" pitchFamily="18" charset="0"/>
                <a:cs typeface="Times New Roman" panose="02020603050405020304" pitchFamily="18" charset="0"/>
              </a:rPr>
              <a:t>UNIX</a:t>
            </a:r>
            <a:r>
              <a:rPr lang="en-US" dirty="0">
                <a:latin typeface="Times New Roman" panose="02020603050405020304" pitchFamily="18" charset="0"/>
                <a:cs typeface="Times New Roman" panose="02020603050405020304" pitchFamily="18" charset="0"/>
              </a:rPr>
              <a:t> initially was limited by hardware functionality. </a:t>
            </a:r>
          </a:p>
          <a:p>
            <a:pPr marL="285750" indent="-285750" algn="just">
              <a:lnSpc>
                <a:spcPct val="150000"/>
              </a:lnSpc>
              <a:buFont typeface="Arial" pitchFamily="34" charset="0"/>
              <a:buChar char="•"/>
            </a:pPr>
            <a:r>
              <a:rPr lang="en-US" u="sng" dirty="0">
                <a:latin typeface="Times New Roman" panose="02020603050405020304" pitchFamily="18" charset="0"/>
                <a:cs typeface="Times New Roman" panose="02020603050405020304" pitchFamily="18" charset="0"/>
              </a:rPr>
              <a:t>It consists of two separable parts: the kernel and the system programs.</a:t>
            </a:r>
          </a:p>
          <a:p>
            <a:pPr marL="285750" indent="-285750" algn="just">
              <a:lnSpc>
                <a:spcPct val="150000"/>
              </a:lnSpc>
              <a:buFont typeface="Arial" pitchFamily="34" charset="0"/>
              <a:buChar char="•"/>
            </a:pPr>
            <a:r>
              <a:rPr lang="en-IN" dirty="0">
                <a:latin typeface="Times New Roman" panose="02020603050405020304" pitchFamily="18" charset="0"/>
                <a:cs typeface="Times New Roman" panose="02020603050405020304" pitchFamily="18" charset="0"/>
              </a:rPr>
              <a:t>The kernel </a:t>
            </a:r>
            <a:r>
              <a:rPr lang="en-US" dirty="0">
                <a:latin typeface="Times New Roman" panose="02020603050405020304" pitchFamily="18" charset="0"/>
                <a:cs typeface="Times New Roman" panose="02020603050405020304" pitchFamily="18" charset="0"/>
              </a:rPr>
              <a:t>is further separated into a series of interfaces and device drivers, which have been added and expanded over the years as UNIX has evolved.</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5285096" y="1280189"/>
            <a:ext cx="3562644" cy="3734841"/>
          </a:xfrm>
          <a:prstGeom prst="rect">
            <a:avLst/>
          </a:prstGeom>
        </p:spPr>
      </p:pic>
    </p:spTree>
    <p:extLst>
      <p:ext uri="{BB962C8B-B14F-4D97-AF65-F5344CB8AC3E}">
        <p14:creationId xmlns:p14="http://schemas.microsoft.com/office/powerpoint/2010/main" val="34392246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555" y="128470"/>
            <a:ext cx="6108200" cy="916230"/>
          </a:xfrm>
        </p:spPr>
        <p:txBody>
          <a:bodyPr>
            <a:noAutofit/>
          </a:bodyPr>
          <a:lstStyle/>
          <a:p>
            <a:pPr>
              <a:spcBef>
                <a:spcPts val="0"/>
              </a:spcBef>
            </a:pPr>
            <a:r>
              <a:rPr lang="en-IN" sz="2000" b="1" dirty="0">
                <a:solidFill>
                  <a:schemeClr val="tx1"/>
                </a:solidFill>
                <a:latin typeface="Times New Roman" panose="02020603050405020304" pitchFamily="18" charset="0"/>
                <a:cs typeface="Times New Roman" panose="02020603050405020304" pitchFamily="18" charset="0"/>
              </a:rPr>
              <a:t>Layered Approach</a:t>
            </a:r>
            <a:endParaRPr lang="en-IN" sz="2000" b="1" dirty="0">
              <a:solidFill>
                <a:schemeClr val="tx1"/>
              </a:solidFill>
              <a:effectLst/>
              <a:latin typeface="Times New Roman" panose="02020603050405020304" pitchFamily="18" charset="0"/>
              <a:ea typeface="+mn-ea"/>
              <a:cs typeface="Times New Roman" panose="02020603050405020304" pitchFamily="18" charset="0"/>
            </a:endParaRPr>
          </a:p>
        </p:txBody>
      </p:sp>
      <p:sp>
        <p:nvSpPr>
          <p:cNvPr id="2" name="Rectangle 1"/>
          <p:cNvSpPr/>
          <p:nvPr/>
        </p:nvSpPr>
        <p:spPr>
          <a:xfrm>
            <a:off x="448965" y="1350110"/>
            <a:ext cx="8222337" cy="2677656"/>
          </a:xfrm>
          <a:prstGeom prst="rect">
            <a:avLst/>
          </a:prstGeom>
        </p:spPr>
        <p:txBody>
          <a:bodyPr wrap="square">
            <a:spAutoFit/>
          </a:bodyPr>
          <a:lstStyle/>
          <a:p>
            <a:pPr marL="285750" indent="-285750" algn="just">
              <a:lnSpc>
                <a:spcPct val="150000"/>
              </a:lnSpc>
              <a:buFont typeface="Arial" pitchFamily="34" charset="0"/>
              <a:buChar char="•"/>
            </a:pPr>
            <a:r>
              <a:rPr lang="en-US" sz="1600" u="sng" dirty="0">
                <a:latin typeface="Times New Roman" panose="02020603050405020304" pitchFamily="18" charset="0"/>
                <a:cs typeface="Times New Roman" panose="02020603050405020304" pitchFamily="18" charset="0"/>
              </a:rPr>
              <a:t>With proper hardware support, operating systems can be broken into pieces that are smaller and more appropriate</a:t>
            </a:r>
            <a:r>
              <a:rPr lang="en-US" sz="1600" dirty="0">
                <a:latin typeface="Times New Roman" panose="02020603050405020304" pitchFamily="18" charset="0"/>
                <a:cs typeface="Times New Roman" panose="02020603050405020304" pitchFamily="18" charset="0"/>
              </a:rPr>
              <a:t> than those allowed by the original MS-DOS and UNIX systems. </a:t>
            </a:r>
          </a:p>
          <a:p>
            <a:pPr marL="285750" indent="-285750" algn="just">
              <a:lnSpc>
                <a:spcPct val="150000"/>
              </a:lnSpc>
              <a:buFont typeface="Arial" pitchFamily="34" charset="0"/>
              <a:buChar char="•"/>
            </a:pPr>
            <a:r>
              <a:rPr lang="en-US" sz="1600" dirty="0">
                <a:latin typeface="Times New Roman" panose="02020603050405020304" pitchFamily="18" charset="0"/>
                <a:cs typeface="Times New Roman" panose="02020603050405020304" pitchFamily="18" charset="0"/>
              </a:rPr>
              <a:t>The operating system can then retain much greater control over the computer and over the applications that make use of that computer.</a:t>
            </a:r>
          </a:p>
          <a:p>
            <a:pPr marL="285750" indent="-285750" algn="just">
              <a:lnSpc>
                <a:spcPct val="150000"/>
              </a:lnSpc>
              <a:buFont typeface="Arial" pitchFamily="34" charset="0"/>
              <a:buChar char="•"/>
            </a:pPr>
            <a:r>
              <a:rPr lang="en-US" sz="1600" u="sng" dirty="0">
                <a:latin typeface="Times New Roman" panose="02020603050405020304" pitchFamily="18" charset="0"/>
                <a:cs typeface="Times New Roman" panose="02020603050405020304" pitchFamily="18" charset="0"/>
              </a:rPr>
              <a:t>A system can be made modular in many ways</a:t>
            </a:r>
            <a:r>
              <a:rPr lang="en-US" sz="1600" dirty="0">
                <a:latin typeface="Times New Roman" panose="02020603050405020304" pitchFamily="18" charset="0"/>
                <a:cs typeface="Times New Roman" panose="02020603050405020304" pitchFamily="18" charset="0"/>
              </a:rPr>
              <a:t>. One method is the layered approach, in which the operating system is broken into a number of layers (levels). </a:t>
            </a:r>
          </a:p>
          <a:p>
            <a:pPr marL="285750" indent="-285750" algn="just">
              <a:lnSpc>
                <a:spcPct val="150000"/>
              </a:lnSpc>
              <a:buFont typeface="Arial" pitchFamily="34" charset="0"/>
              <a:buChar char="•"/>
            </a:pPr>
            <a:r>
              <a:rPr lang="en-US" sz="1600" u="sng" dirty="0">
                <a:latin typeface="Times New Roman" panose="02020603050405020304" pitchFamily="18" charset="0"/>
                <a:cs typeface="Times New Roman" panose="02020603050405020304" pitchFamily="18" charset="0"/>
              </a:rPr>
              <a:t>The bottom layer (layer 0) is the hardware; the highest (layer N) is the user interface</a:t>
            </a:r>
            <a:r>
              <a:rPr lang="en-US"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96765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555" y="128470"/>
            <a:ext cx="6108200" cy="916230"/>
          </a:xfrm>
        </p:spPr>
        <p:txBody>
          <a:bodyPr>
            <a:noAutofit/>
          </a:bodyPr>
          <a:lstStyle/>
          <a:p>
            <a:pPr>
              <a:spcBef>
                <a:spcPts val="0"/>
              </a:spcBef>
            </a:pPr>
            <a:endParaRPr lang="en-IN" sz="2000" dirty="0">
              <a:solidFill>
                <a:schemeClr val="tx2">
                  <a:lumMod val="50000"/>
                </a:schemeClr>
              </a:solidFill>
              <a:effectLst/>
              <a:latin typeface="Times New Roman" panose="02020603050405020304" pitchFamily="18" charset="0"/>
              <a:ea typeface="+mn-ea"/>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434130" y="1407218"/>
            <a:ext cx="4581525" cy="3149697"/>
          </a:xfrm>
          <a:prstGeom prst="rect">
            <a:avLst/>
          </a:prstGeom>
        </p:spPr>
      </p:pic>
    </p:spTree>
    <p:extLst>
      <p:ext uri="{BB962C8B-B14F-4D97-AF65-F5344CB8AC3E}">
        <p14:creationId xmlns:p14="http://schemas.microsoft.com/office/powerpoint/2010/main" val="40843814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555" y="128470"/>
            <a:ext cx="6108200" cy="916230"/>
          </a:xfrm>
        </p:spPr>
        <p:txBody>
          <a:bodyPr>
            <a:noAutofit/>
          </a:bodyPr>
          <a:lstStyle/>
          <a:p>
            <a:pPr>
              <a:spcBef>
                <a:spcPts val="0"/>
              </a:spcBef>
            </a:pPr>
            <a:r>
              <a:rPr lang="en-US" sz="2000" dirty="0" smtClean="0">
                <a:solidFill>
                  <a:schemeClr val="tx2">
                    <a:lumMod val="50000"/>
                  </a:schemeClr>
                </a:solidFill>
                <a:effectLst/>
                <a:latin typeface="Times New Roman" panose="02020603050405020304" pitchFamily="18" charset="0"/>
                <a:ea typeface="+mn-ea"/>
                <a:cs typeface="Times New Roman" panose="02020603050405020304" pitchFamily="18" charset="0"/>
              </a:rPr>
              <a:t>Contd.</a:t>
            </a:r>
            <a:endParaRPr lang="en-IN" sz="2000" dirty="0">
              <a:solidFill>
                <a:schemeClr val="tx2">
                  <a:lumMod val="50000"/>
                </a:schemeClr>
              </a:solidFill>
              <a:effectLst/>
              <a:latin typeface="Times New Roman" panose="02020603050405020304" pitchFamily="18" charset="0"/>
              <a:ea typeface="+mn-ea"/>
              <a:cs typeface="Times New Roman" panose="02020603050405020304" pitchFamily="18" charset="0"/>
            </a:endParaRPr>
          </a:p>
        </p:txBody>
      </p:sp>
      <p:sp>
        <p:nvSpPr>
          <p:cNvPr id="2" name="Rectangle 1"/>
          <p:cNvSpPr/>
          <p:nvPr/>
        </p:nvSpPr>
        <p:spPr>
          <a:xfrm>
            <a:off x="259773" y="1197405"/>
            <a:ext cx="8704185" cy="3831818"/>
          </a:xfrm>
          <a:prstGeom prst="rect">
            <a:avLst/>
          </a:prstGeom>
        </p:spPr>
        <p:txBody>
          <a:bodyPr wrap="square">
            <a:spAutoFit/>
          </a:bodyPr>
          <a:lstStyle/>
          <a:p>
            <a:pPr marL="285750" indent="-285750" algn="just">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rPr>
              <a:t>The main </a:t>
            </a:r>
            <a:r>
              <a:rPr lang="en-US" u="sng" dirty="0">
                <a:latin typeface="Times New Roman" panose="02020603050405020304" pitchFamily="18" charset="0"/>
                <a:cs typeface="Times New Roman" panose="02020603050405020304" pitchFamily="18" charset="0"/>
              </a:rPr>
              <a:t>advantage</a:t>
            </a:r>
            <a:r>
              <a:rPr lang="en-US" dirty="0">
                <a:latin typeface="Times New Roman" panose="02020603050405020304" pitchFamily="18" charset="0"/>
                <a:cs typeface="Times New Roman" panose="02020603050405020304" pitchFamily="18" charset="0"/>
              </a:rPr>
              <a:t> of the layered approach is </a:t>
            </a:r>
            <a:r>
              <a:rPr lang="en-US" u="sng" dirty="0">
                <a:latin typeface="Times New Roman" panose="02020603050405020304" pitchFamily="18" charset="0"/>
                <a:cs typeface="Times New Roman" panose="02020603050405020304" pitchFamily="18" charset="0"/>
              </a:rPr>
              <a:t>simplicity of construction and debugging</a:t>
            </a:r>
            <a:r>
              <a:rPr lang="en-US" dirty="0">
                <a:latin typeface="Times New Roman" panose="02020603050405020304" pitchFamily="18" charset="0"/>
                <a:cs typeface="Times New Roman" panose="02020603050405020304" pitchFamily="18" charset="0"/>
              </a:rPr>
              <a:t>. </a:t>
            </a:r>
          </a:p>
          <a:p>
            <a:pPr marL="285750" indent="-285750" algn="just">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rPr>
              <a:t>The layers are selected so that each uses functions (operations) and services of only lower-level layers. </a:t>
            </a:r>
          </a:p>
          <a:p>
            <a:pPr marL="285750" indent="-285750" algn="just">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rPr>
              <a:t>This approach simplifies debugging and system verification. </a:t>
            </a:r>
          </a:p>
          <a:p>
            <a:pPr marL="285750" indent="-285750" algn="just">
              <a:lnSpc>
                <a:spcPct val="150000"/>
              </a:lnSpc>
              <a:buFont typeface="Arial" pitchFamily="34" charset="0"/>
              <a:buChar char="•"/>
            </a:pPr>
            <a:r>
              <a:rPr lang="en-US" u="sng" dirty="0">
                <a:latin typeface="Times New Roman" panose="02020603050405020304" pitchFamily="18" charset="0"/>
                <a:cs typeface="Times New Roman" panose="02020603050405020304" pitchFamily="18" charset="0"/>
              </a:rPr>
              <a:t>The first layer can be debugged without any concern for the rest of the system</a:t>
            </a:r>
            <a:r>
              <a:rPr lang="en-US" dirty="0">
                <a:latin typeface="Times New Roman" panose="02020603050405020304" pitchFamily="18" charset="0"/>
                <a:cs typeface="Times New Roman" panose="02020603050405020304" pitchFamily="18" charset="0"/>
              </a:rPr>
              <a:t>, because, by definition, it uses only the </a:t>
            </a:r>
            <a:r>
              <a:rPr lang="en-US" u="sng" dirty="0">
                <a:latin typeface="Times New Roman" panose="02020603050405020304" pitchFamily="18" charset="0"/>
                <a:cs typeface="Times New Roman" panose="02020603050405020304" pitchFamily="18" charset="0"/>
              </a:rPr>
              <a:t>basic hardware </a:t>
            </a:r>
            <a:r>
              <a:rPr lang="en-US" dirty="0">
                <a:latin typeface="Times New Roman" panose="02020603050405020304" pitchFamily="18" charset="0"/>
                <a:cs typeface="Times New Roman" panose="02020603050405020304" pitchFamily="18" charset="0"/>
              </a:rPr>
              <a:t>(which is assumed correct) to implement its functions. </a:t>
            </a:r>
          </a:p>
          <a:p>
            <a:pPr marL="285750" indent="-285750" algn="just">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rPr>
              <a:t>Once the first layer is debugged, its correct functioning can be assumed while the second layer is debugged, and so on.</a:t>
            </a:r>
          </a:p>
        </p:txBody>
      </p:sp>
    </p:spTree>
    <p:extLst>
      <p:ext uri="{BB962C8B-B14F-4D97-AF65-F5344CB8AC3E}">
        <p14:creationId xmlns:p14="http://schemas.microsoft.com/office/powerpoint/2010/main" val="28889254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1" y="128470"/>
            <a:ext cx="4733854" cy="916230"/>
          </a:xfrm>
        </p:spPr>
        <p:txBody>
          <a:bodyPr>
            <a:normAutofit/>
          </a:bodyPr>
          <a:lstStyle/>
          <a:p>
            <a:pPr lvl="0">
              <a:spcBef>
                <a:spcPts val="0"/>
              </a:spcBef>
            </a:pPr>
            <a:r>
              <a:rPr lang="en-IN" sz="3200" dirty="0">
                <a:solidFill>
                  <a:schemeClr val="tx2">
                    <a:lumMod val="50000"/>
                  </a:schemeClr>
                </a:solidFill>
                <a:effectLst/>
                <a:latin typeface="Times New Roman" panose="02020603050405020304" pitchFamily="18" charset="0"/>
                <a:ea typeface="+mn-ea"/>
                <a:cs typeface="Times New Roman" panose="02020603050405020304" pitchFamily="18" charset="0"/>
              </a:rPr>
              <a:t>Operating-System Services</a:t>
            </a:r>
          </a:p>
        </p:txBody>
      </p:sp>
      <p:sp>
        <p:nvSpPr>
          <p:cNvPr id="2" name="Rectangle 1"/>
          <p:cNvSpPr/>
          <p:nvPr/>
        </p:nvSpPr>
        <p:spPr>
          <a:xfrm>
            <a:off x="143555" y="1350110"/>
            <a:ext cx="8856890" cy="873572"/>
          </a:xfrm>
          <a:prstGeom prst="rect">
            <a:avLst/>
          </a:prstGeom>
        </p:spPr>
        <p:txBody>
          <a:bodyPr wrap="square">
            <a:spAutoFit/>
          </a:bodyPr>
          <a:lstStyle/>
          <a:p>
            <a:pPr marL="285750" lvl="0" indent="-285750" algn="just">
              <a:lnSpc>
                <a:spcPct val="150000"/>
              </a:lnSpc>
              <a:spcBef>
                <a:spcPts val="1000"/>
              </a:spcBef>
              <a:buFont typeface="Arial" pitchFamily="34" charset="0"/>
              <a:buChar char="•"/>
            </a:pPr>
            <a:r>
              <a:rPr lang="en-US" dirty="0">
                <a:solidFill>
                  <a:prstClr val="black"/>
                </a:solidFill>
                <a:latin typeface="Times New Roman" panose="02020603050405020304" pitchFamily="18" charset="0"/>
                <a:cs typeface="Times New Roman" panose="02020603050405020304" pitchFamily="18" charset="0"/>
              </a:rPr>
              <a:t>An operating system provides an environment for the execution of programs. It provides certain services to programs and to the users of those programs.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1960930"/>
            <a:ext cx="8572500" cy="3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50915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555" y="128470"/>
            <a:ext cx="6108200" cy="916230"/>
          </a:xfrm>
        </p:spPr>
        <p:txBody>
          <a:bodyPr>
            <a:noAutofit/>
          </a:bodyPr>
          <a:lstStyle/>
          <a:p>
            <a:pPr>
              <a:spcBef>
                <a:spcPts val="0"/>
              </a:spcBef>
            </a:pPr>
            <a:r>
              <a:rPr lang="en-US" sz="2000" dirty="0" smtClean="0">
                <a:solidFill>
                  <a:schemeClr val="tx2">
                    <a:lumMod val="50000"/>
                  </a:schemeClr>
                </a:solidFill>
                <a:effectLst/>
                <a:latin typeface="Times New Roman" panose="02020603050405020304" pitchFamily="18" charset="0"/>
                <a:ea typeface="+mn-ea"/>
                <a:cs typeface="Times New Roman" panose="02020603050405020304" pitchFamily="18" charset="0"/>
              </a:rPr>
              <a:t>Contd.</a:t>
            </a:r>
            <a:endParaRPr lang="en-IN" sz="2000" dirty="0">
              <a:solidFill>
                <a:schemeClr val="tx2">
                  <a:lumMod val="50000"/>
                </a:schemeClr>
              </a:solidFill>
              <a:effectLst/>
              <a:latin typeface="Times New Roman" panose="02020603050405020304" pitchFamily="18" charset="0"/>
              <a:ea typeface="+mn-ea"/>
              <a:cs typeface="Times New Roman" panose="02020603050405020304" pitchFamily="18" charset="0"/>
            </a:endParaRPr>
          </a:p>
        </p:txBody>
      </p:sp>
      <p:sp>
        <p:nvSpPr>
          <p:cNvPr id="2" name="Rectangle 1"/>
          <p:cNvSpPr/>
          <p:nvPr/>
        </p:nvSpPr>
        <p:spPr>
          <a:xfrm>
            <a:off x="143555" y="1350110"/>
            <a:ext cx="8704185" cy="3000821"/>
          </a:xfrm>
          <a:prstGeom prst="rect">
            <a:avLst/>
          </a:prstGeom>
        </p:spPr>
        <p:txBody>
          <a:bodyPr wrap="square">
            <a:spAutoFit/>
          </a:bodyPr>
          <a:lstStyle/>
          <a:p>
            <a:pPr marL="285750" indent="-285750" algn="just">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major </a:t>
            </a:r>
            <a:r>
              <a:rPr lang="en-US" u="sng" dirty="0">
                <a:latin typeface="Times New Roman" panose="02020603050405020304" pitchFamily="18" charset="0"/>
                <a:cs typeface="Times New Roman" panose="02020603050405020304" pitchFamily="18" charset="0"/>
              </a:rPr>
              <a:t>difficulty</a:t>
            </a:r>
            <a:r>
              <a:rPr lang="en-US" dirty="0">
                <a:latin typeface="Times New Roman" panose="02020603050405020304" pitchFamily="18" charset="0"/>
                <a:cs typeface="Times New Roman" panose="02020603050405020304" pitchFamily="18" charset="0"/>
              </a:rPr>
              <a:t> with the layered approach involves </a:t>
            </a:r>
            <a:r>
              <a:rPr lang="en-US" u="sng" dirty="0">
                <a:latin typeface="Times New Roman" panose="02020603050405020304" pitchFamily="18" charset="0"/>
                <a:cs typeface="Times New Roman" panose="02020603050405020304" pitchFamily="18" charset="0"/>
              </a:rPr>
              <a:t>appropriately defining the various layers. </a:t>
            </a:r>
          </a:p>
          <a:p>
            <a:pPr marL="285750" indent="-285750" algn="just">
              <a:lnSpc>
                <a:spcPct val="150000"/>
              </a:lnSpc>
              <a:buFont typeface="Wingdings" panose="05000000000000000000" pitchFamily="2" charset="2"/>
              <a:buChar char="ü"/>
            </a:pPr>
            <a:r>
              <a:rPr lang="en-US" u="sng" dirty="0">
                <a:latin typeface="Times New Roman" panose="02020603050405020304" pitchFamily="18" charset="0"/>
                <a:cs typeface="Times New Roman" panose="02020603050405020304" pitchFamily="18" charset="0"/>
              </a:rPr>
              <a:t>Because a layer can use only lower-level layers, careful planning is necessary.</a:t>
            </a:r>
          </a:p>
          <a:p>
            <a:pPr marL="285750" indent="-285750" algn="just">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Another major problem with layered implementations is that they tend to be </a:t>
            </a:r>
            <a:r>
              <a:rPr lang="en-US" u="sng" dirty="0">
                <a:latin typeface="Times New Roman" panose="02020603050405020304" pitchFamily="18" charset="0"/>
                <a:cs typeface="Times New Roman" panose="02020603050405020304" pitchFamily="18" charset="0"/>
              </a:rPr>
              <a:t>less efficient than other types</a:t>
            </a:r>
            <a:r>
              <a:rPr lang="en-US" dirty="0">
                <a:latin typeface="Times New Roman" panose="02020603050405020304" pitchFamily="18" charset="0"/>
                <a:cs typeface="Times New Roman" panose="02020603050405020304" pitchFamily="18" charset="0"/>
              </a:rPr>
              <a:t>.</a:t>
            </a:r>
          </a:p>
          <a:p>
            <a:pPr marL="285750" indent="-285750" algn="just">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Each layer adds overhead to the system call. The net result is a system call that takes longer than does one on a non-layered 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79207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555" y="128470"/>
            <a:ext cx="6108200" cy="916230"/>
          </a:xfrm>
        </p:spPr>
        <p:txBody>
          <a:bodyPr>
            <a:noAutofit/>
          </a:bodyPr>
          <a:lstStyle/>
          <a:p>
            <a:r>
              <a:rPr lang="en-IN" sz="2000" b="1" dirty="0">
                <a:solidFill>
                  <a:schemeClr val="tx1"/>
                </a:solidFill>
                <a:effectLst/>
                <a:latin typeface="Times New Roman" panose="02020603050405020304" pitchFamily="18" charset="0"/>
                <a:cs typeface="Times New Roman" panose="02020603050405020304" pitchFamily="18" charset="0"/>
              </a:rPr>
              <a:t>Microkernels</a:t>
            </a:r>
          </a:p>
        </p:txBody>
      </p:sp>
      <p:sp>
        <p:nvSpPr>
          <p:cNvPr id="2" name="Rectangle 1"/>
          <p:cNvSpPr/>
          <p:nvPr/>
        </p:nvSpPr>
        <p:spPr>
          <a:xfrm>
            <a:off x="143555" y="1044700"/>
            <a:ext cx="8856890" cy="1569660"/>
          </a:xfrm>
          <a:prstGeom prst="rect">
            <a:avLst/>
          </a:prstGeom>
        </p:spPr>
        <p:txBody>
          <a:bodyPr wrap="square">
            <a:spAutoFit/>
          </a:bodyPr>
          <a:lstStyle/>
          <a:p>
            <a:pPr marL="285750" indent="-285750" algn="just">
              <a:lnSpc>
                <a:spcPct val="150000"/>
              </a:lnSpc>
              <a:buFont typeface="Arial" pitchFamily="34" charset="0"/>
              <a:buChar char="•"/>
            </a:pPr>
            <a:r>
              <a:rPr lang="en-US" sz="1600" dirty="0">
                <a:latin typeface="Times New Roman" panose="02020603050405020304" pitchFamily="18" charset="0"/>
                <a:cs typeface="Times New Roman" panose="02020603050405020304" pitchFamily="18" charset="0"/>
              </a:rPr>
              <a:t>In the mid-1980s, researchers at Carnegie Mellon University developed an operating system called </a:t>
            </a:r>
            <a:r>
              <a:rPr lang="en-US" sz="1600" u="sng" dirty="0">
                <a:latin typeface="Times New Roman" panose="02020603050405020304" pitchFamily="18" charset="0"/>
                <a:cs typeface="Times New Roman" panose="02020603050405020304" pitchFamily="18" charset="0"/>
              </a:rPr>
              <a:t>Mach that modularized the kernel using the microkernel approach. </a:t>
            </a:r>
          </a:p>
          <a:p>
            <a:pPr marL="285750" indent="-285750" algn="just">
              <a:lnSpc>
                <a:spcPct val="150000"/>
              </a:lnSpc>
              <a:buFont typeface="Arial" pitchFamily="34" charset="0"/>
              <a:buChar char="•"/>
            </a:pPr>
            <a:r>
              <a:rPr lang="en-US" sz="1600" dirty="0">
                <a:latin typeface="Times New Roman" panose="02020603050405020304" pitchFamily="18" charset="0"/>
                <a:cs typeface="Times New Roman" panose="02020603050405020304" pitchFamily="18" charset="0"/>
              </a:rPr>
              <a:t>This method structures the operating system by </a:t>
            </a:r>
            <a:r>
              <a:rPr lang="en-US" sz="1600" u="sng" dirty="0">
                <a:latin typeface="Times New Roman" panose="02020603050405020304" pitchFamily="18" charset="0"/>
                <a:cs typeface="Times New Roman" panose="02020603050405020304" pitchFamily="18" charset="0"/>
              </a:rPr>
              <a:t>removing all nonessential components from the kernel and implementing them as system and user-level programs</a:t>
            </a:r>
            <a:r>
              <a:rPr lang="en-US" sz="1600" dirty="0">
                <a:latin typeface="Times New Roman" panose="02020603050405020304" pitchFamily="18" charset="0"/>
                <a:cs typeface="Times New Roman" panose="02020603050405020304" pitchFamily="18" charset="0"/>
              </a:rPr>
              <a:t>. The result is a smaller kernel.</a:t>
            </a:r>
            <a:endParaRPr lang="en-IN" sz="16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023582" y="2571750"/>
            <a:ext cx="7096836" cy="2475178"/>
          </a:xfrm>
          <a:prstGeom prst="rect">
            <a:avLst/>
          </a:prstGeom>
        </p:spPr>
      </p:pic>
    </p:spTree>
    <p:extLst>
      <p:ext uri="{BB962C8B-B14F-4D97-AF65-F5344CB8AC3E}">
        <p14:creationId xmlns:p14="http://schemas.microsoft.com/office/powerpoint/2010/main" val="28593105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555" y="128470"/>
            <a:ext cx="6108200" cy="916230"/>
          </a:xfrm>
        </p:spPr>
        <p:txBody>
          <a:bodyPr>
            <a:noAutofit/>
          </a:bodyPr>
          <a:lstStyle/>
          <a:p>
            <a:pPr>
              <a:spcBef>
                <a:spcPts val="0"/>
              </a:spcBef>
            </a:pPr>
            <a:r>
              <a:rPr lang="en-IN" sz="2000" b="1" dirty="0" smtClean="0">
                <a:solidFill>
                  <a:schemeClr val="tx2">
                    <a:lumMod val="50000"/>
                  </a:schemeClr>
                </a:solidFill>
                <a:effectLst/>
                <a:latin typeface="Times New Roman" panose="02020603050405020304" pitchFamily="18" charset="0"/>
                <a:ea typeface="+mn-ea"/>
                <a:cs typeface="Times New Roman" panose="02020603050405020304" pitchFamily="18" charset="0"/>
              </a:rPr>
              <a:t>Contd…</a:t>
            </a:r>
            <a:endParaRPr lang="en-IN" sz="2000" b="1" dirty="0">
              <a:solidFill>
                <a:schemeClr val="tx2">
                  <a:lumMod val="50000"/>
                </a:schemeClr>
              </a:solidFill>
              <a:effectLst/>
              <a:latin typeface="Times New Roman" panose="02020603050405020304" pitchFamily="18" charset="0"/>
              <a:ea typeface="+mn-ea"/>
              <a:cs typeface="Times New Roman" panose="02020603050405020304" pitchFamily="18" charset="0"/>
            </a:endParaRPr>
          </a:p>
        </p:txBody>
      </p:sp>
      <p:sp>
        <p:nvSpPr>
          <p:cNvPr id="2" name="Rectangle 1"/>
          <p:cNvSpPr/>
          <p:nvPr/>
        </p:nvSpPr>
        <p:spPr>
          <a:xfrm>
            <a:off x="143555" y="1502815"/>
            <a:ext cx="8856890" cy="3046988"/>
          </a:xfrm>
          <a:prstGeom prst="rect">
            <a:avLst/>
          </a:prstGeom>
        </p:spPr>
        <p:txBody>
          <a:bodyPr wrap="square">
            <a:spAutoFit/>
          </a:bodyPr>
          <a:lstStyle/>
          <a:p>
            <a:pPr marL="285750" indent="-285750" algn="just">
              <a:lnSpc>
                <a:spcPct val="150000"/>
              </a:lnSpc>
              <a:buFont typeface="Arial" pitchFamily="34" charset="0"/>
              <a:buChar char="•"/>
            </a:pPr>
            <a:r>
              <a:rPr lang="en-US" sz="1600" dirty="0">
                <a:latin typeface="Times New Roman" panose="02020603050405020304" pitchFamily="18" charset="0"/>
                <a:cs typeface="Times New Roman" panose="02020603050405020304" pitchFamily="18" charset="0"/>
              </a:rPr>
              <a:t>The </a:t>
            </a:r>
            <a:r>
              <a:rPr lang="en-US" sz="1600" u="sng" dirty="0">
                <a:latin typeface="Times New Roman" panose="02020603050405020304" pitchFamily="18" charset="0"/>
                <a:cs typeface="Times New Roman" panose="02020603050405020304" pitchFamily="18" charset="0"/>
              </a:rPr>
              <a:t>main function of the microkernel is to provide communication between the client program and the various services that are also running in user space</a:t>
            </a:r>
            <a:r>
              <a:rPr lang="en-US" sz="1600" dirty="0">
                <a:latin typeface="Times New Roman" panose="02020603050405020304" pitchFamily="18" charset="0"/>
                <a:cs typeface="Times New Roman" panose="02020603050405020304" pitchFamily="18" charset="0"/>
              </a:rPr>
              <a:t>.</a:t>
            </a:r>
          </a:p>
          <a:p>
            <a:pPr marL="285750" indent="-285750" algn="just">
              <a:lnSpc>
                <a:spcPct val="150000"/>
              </a:lnSpc>
              <a:buFont typeface="Arial" pitchFamily="34" charset="0"/>
              <a:buChar char="•"/>
            </a:pPr>
            <a:r>
              <a:rPr lang="en-US" sz="1600" dirty="0">
                <a:latin typeface="Times New Roman" panose="02020603050405020304" pitchFamily="18" charset="0"/>
                <a:cs typeface="Times New Roman" panose="02020603050405020304" pitchFamily="18" charset="0"/>
              </a:rPr>
              <a:t>Communication is provided through message passing.</a:t>
            </a:r>
          </a:p>
          <a:p>
            <a:pPr marL="285750" indent="-285750" algn="just">
              <a:lnSpc>
                <a:spcPct val="150000"/>
              </a:lnSpc>
              <a:buFont typeface="Arial" pitchFamily="34" charset="0"/>
              <a:buChar char="•"/>
            </a:pPr>
            <a:r>
              <a:rPr lang="en-US" sz="1600" dirty="0">
                <a:latin typeface="Times New Roman" panose="02020603050405020304" pitchFamily="18" charset="0"/>
                <a:cs typeface="Times New Roman" panose="02020603050405020304" pitchFamily="18" charset="0"/>
              </a:rPr>
              <a:t>One </a:t>
            </a:r>
            <a:r>
              <a:rPr lang="en-US" sz="1600" u="sng" dirty="0">
                <a:latin typeface="Times New Roman" panose="02020603050405020304" pitchFamily="18" charset="0"/>
                <a:cs typeface="Times New Roman" panose="02020603050405020304" pitchFamily="18" charset="0"/>
              </a:rPr>
              <a:t>benefit</a:t>
            </a:r>
            <a:r>
              <a:rPr lang="en-US" sz="1600" dirty="0">
                <a:latin typeface="Times New Roman" panose="02020603050405020304" pitchFamily="18" charset="0"/>
                <a:cs typeface="Times New Roman" panose="02020603050405020304" pitchFamily="18" charset="0"/>
              </a:rPr>
              <a:t> of the microkernel approach is that </a:t>
            </a:r>
            <a:r>
              <a:rPr lang="en-US" sz="1600" u="sng" dirty="0">
                <a:latin typeface="Times New Roman" panose="02020603050405020304" pitchFamily="18" charset="0"/>
                <a:cs typeface="Times New Roman" panose="02020603050405020304" pitchFamily="18" charset="0"/>
              </a:rPr>
              <a:t>it makes extending the operating system easier</a:t>
            </a:r>
            <a:r>
              <a:rPr lang="en-US" sz="1600" dirty="0">
                <a:latin typeface="Times New Roman" panose="02020603050405020304" pitchFamily="18" charset="0"/>
                <a:cs typeface="Times New Roman" panose="02020603050405020304" pitchFamily="18" charset="0"/>
              </a:rPr>
              <a:t>. </a:t>
            </a:r>
          </a:p>
          <a:p>
            <a:pPr marL="285750" indent="-285750" algn="just">
              <a:lnSpc>
                <a:spcPct val="150000"/>
              </a:lnSpc>
              <a:buFont typeface="Arial" pitchFamily="34" charset="0"/>
              <a:buChar char="•"/>
            </a:pPr>
            <a:r>
              <a:rPr lang="en-US" sz="1600" dirty="0">
                <a:latin typeface="Times New Roman" panose="02020603050405020304" pitchFamily="18" charset="0"/>
                <a:cs typeface="Times New Roman" panose="02020603050405020304" pitchFamily="18" charset="0"/>
              </a:rPr>
              <a:t>All new services are added to user space and consequently do not require modification of the kernel.</a:t>
            </a:r>
          </a:p>
          <a:p>
            <a:pPr marL="285750" indent="-285750" algn="just">
              <a:lnSpc>
                <a:spcPct val="150000"/>
              </a:lnSpc>
              <a:buFont typeface="Arial" pitchFamily="34" charset="0"/>
              <a:buChar char="•"/>
            </a:pPr>
            <a:r>
              <a:rPr lang="en-US" sz="1600" dirty="0">
                <a:latin typeface="Times New Roman" panose="02020603050405020304" pitchFamily="18" charset="0"/>
                <a:cs typeface="Times New Roman" panose="02020603050405020304" pitchFamily="18" charset="0"/>
              </a:rPr>
              <a:t>The microkernel also </a:t>
            </a:r>
            <a:r>
              <a:rPr lang="en-US" sz="1600" u="sng" dirty="0">
                <a:latin typeface="Times New Roman" panose="02020603050405020304" pitchFamily="18" charset="0"/>
                <a:cs typeface="Times New Roman" panose="02020603050405020304" pitchFamily="18" charset="0"/>
              </a:rPr>
              <a:t>provides more security and reliability</a:t>
            </a:r>
            <a:r>
              <a:rPr lang="en-US" sz="1600" dirty="0">
                <a:latin typeface="Times New Roman" panose="02020603050405020304" pitchFamily="18" charset="0"/>
                <a:cs typeface="Times New Roman" panose="02020603050405020304" pitchFamily="18" charset="0"/>
              </a:rPr>
              <a:t>, since most services are running as user—rather than kernel— processes.</a:t>
            </a:r>
          </a:p>
          <a:p>
            <a:pPr marL="285750" indent="-285750" algn="just">
              <a:lnSpc>
                <a:spcPct val="150000"/>
              </a:lnSpc>
              <a:buFont typeface="Arial" pitchFamily="34" charset="0"/>
              <a:buChar char="•"/>
            </a:pPr>
            <a:r>
              <a:rPr lang="en-US" sz="1600" dirty="0">
                <a:latin typeface="Times New Roman" panose="02020603050405020304" pitchFamily="18" charset="0"/>
                <a:cs typeface="Times New Roman" panose="02020603050405020304" pitchFamily="18" charset="0"/>
              </a:rPr>
              <a:t>Unfortunately, the </a:t>
            </a:r>
            <a:r>
              <a:rPr lang="en-US" sz="1600" u="sng" dirty="0">
                <a:latin typeface="Times New Roman" panose="02020603050405020304" pitchFamily="18" charset="0"/>
                <a:cs typeface="Times New Roman" panose="02020603050405020304" pitchFamily="18" charset="0"/>
              </a:rPr>
              <a:t>performance of microkernels can suffer due to increased system-function overhead</a:t>
            </a:r>
            <a:r>
              <a:rPr lang="en-US"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42905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555" y="128470"/>
            <a:ext cx="6108200" cy="916230"/>
          </a:xfrm>
        </p:spPr>
        <p:txBody>
          <a:bodyPr>
            <a:noAutofit/>
          </a:bodyPr>
          <a:lstStyle/>
          <a:p>
            <a:r>
              <a:rPr lang="en-IN" sz="2000" b="1" dirty="0">
                <a:solidFill>
                  <a:schemeClr val="tx1"/>
                </a:solidFill>
                <a:latin typeface="Times New Roman" panose="02020603050405020304" pitchFamily="18" charset="0"/>
                <a:cs typeface="Times New Roman" panose="02020603050405020304" pitchFamily="18" charset="0"/>
              </a:rPr>
              <a:t>Modules</a:t>
            </a:r>
          </a:p>
        </p:txBody>
      </p:sp>
      <p:sp>
        <p:nvSpPr>
          <p:cNvPr id="2" name="Rectangle 1"/>
          <p:cNvSpPr/>
          <p:nvPr/>
        </p:nvSpPr>
        <p:spPr>
          <a:xfrm>
            <a:off x="0" y="1197405"/>
            <a:ext cx="8856890" cy="3416320"/>
          </a:xfrm>
          <a:prstGeom prst="rect">
            <a:avLst/>
          </a:prstGeom>
        </p:spPr>
        <p:txBody>
          <a:bodyPr wrap="square">
            <a:spAutoFit/>
          </a:bodyPr>
          <a:lstStyle/>
          <a:p>
            <a:pPr marL="285750" indent="-285750" algn="just">
              <a:lnSpc>
                <a:spcPct val="150000"/>
              </a:lnSpc>
              <a:buFont typeface="Wingdings" panose="05000000000000000000" pitchFamily="2" charset="2"/>
              <a:buChar char="ü"/>
            </a:pPr>
            <a:r>
              <a:rPr lang="en-US" sz="1600" b="1" u="sng" dirty="0">
                <a:latin typeface="Times New Roman" panose="02020603050405020304" pitchFamily="18" charset="0"/>
                <a:cs typeface="Times New Roman" panose="02020603050405020304" pitchFamily="18" charset="0"/>
              </a:rPr>
              <a:t>loadable kernel modules</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Here, the kernel has a set of core components and links in additional services via modules, either at boot time or during run time.</a:t>
            </a:r>
          </a:p>
          <a:p>
            <a:pPr marL="285750" indent="-285750" algn="just">
              <a:lnSpc>
                <a:spcPct val="150000"/>
              </a:lnSpc>
              <a:buFont typeface="Wingdings" panose="05000000000000000000" pitchFamily="2" charset="2"/>
              <a:buChar char="ü"/>
            </a:pPr>
            <a:r>
              <a:rPr lang="en-US" sz="1600" u="sng" dirty="0">
                <a:latin typeface="Times New Roman" panose="02020603050405020304" pitchFamily="18" charset="0"/>
                <a:cs typeface="Times New Roman" panose="02020603050405020304" pitchFamily="18" charset="0"/>
              </a:rPr>
              <a:t>The idea of the design is for the kernel to provide core services while other services are implemented dynamically, as the kernel is running</a:t>
            </a:r>
            <a:r>
              <a:rPr lang="en-US" sz="1600" dirty="0">
                <a:latin typeface="Times New Roman" panose="02020603050405020304" pitchFamily="18" charset="0"/>
                <a:cs typeface="Times New Roman" panose="02020603050405020304" pitchFamily="18" charset="0"/>
              </a:rPr>
              <a:t>. </a:t>
            </a:r>
          </a:p>
          <a:p>
            <a:pPr marL="285750" indent="-285750" algn="just">
              <a:lnSpc>
                <a:spcPct val="150000"/>
              </a:lnSpc>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Linking services dynamically is preferable to adding new features directly to the kernel, which would require </a:t>
            </a:r>
            <a:r>
              <a:rPr lang="en-US" sz="1600" u="sng" dirty="0">
                <a:latin typeface="Times New Roman" panose="02020603050405020304" pitchFamily="18" charset="0"/>
                <a:cs typeface="Times New Roman" panose="02020603050405020304" pitchFamily="18" charset="0"/>
              </a:rPr>
              <a:t>recompiling the kernel every time a change was made</a:t>
            </a:r>
            <a:r>
              <a:rPr lang="en-US" sz="1600" dirty="0">
                <a:latin typeface="Times New Roman" panose="02020603050405020304" pitchFamily="18" charset="0"/>
                <a:cs typeface="Times New Roman" panose="02020603050405020304" pitchFamily="18" charset="0"/>
              </a:rPr>
              <a:t>.</a:t>
            </a:r>
          </a:p>
          <a:p>
            <a:pPr marL="285750" indent="-285750" algn="just">
              <a:lnSpc>
                <a:spcPct val="150000"/>
              </a:lnSpc>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The overall result resembles a layered system in that each kernel section has defined, protected interfaces; but it is more flexible than a layered system, because </a:t>
            </a:r>
            <a:r>
              <a:rPr lang="en-US" sz="1600" u="sng" dirty="0">
                <a:latin typeface="Times New Roman" panose="02020603050405020304" pitchFamily="18" charset="0"/>
                <a:cs typeface="Times New Roman" panose="02020603050405020304" pitchFamily="18" charset="0"/>
              </a:rPr>
              <a:t>any module can call any other module</a:t>
            </a:r>
            <a:r>
              <a:rPr lang="en-US"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6520630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555" y="128470"/>
            <a:ext cx="6108200" cy="916230"/>
          </a:xfrm>
        </p:spPr>
        <p:txBody>
          <a:bodyPr>
            <a:noAutofit/>
          </a:bodyPr>
          <a:lstStyle/>
          <a:p>
            <a:pPr>
              <a:spcBef>
                <a:spcPts val="0"/>
              </a:spcBef>
            </a:pPr>
            <a:r>
              <a:rPr lang="en-IN" sz="2000" b="1" dirty="0" smtClean="0">
                <a:solidFill>
                  <a:schemeClr val="tx2">
                    <a:lumMod val="50000"/>
                  </a:schemeClr>
                </a:solidFill>
                <a:effectLst/>
                <a:latin typeface="Times New Roman" panose="02020603050405020304" pitchFamily="18" charset="0"/>
                <a:ea typeface="+mn-ea"/>
                <a:cs typeface="Times New Roman" panose="02020603050405020304" pitchFamily="18" charset="0"/>
              </a:rPr>
              <a:t>CONTD...</a:t>
            </a:r>
            <a:endParaRPr lang="en-IN" sz="2000" b="1" dirty="0">
              <a:solidFill>
                <a:schemeClr val="tx2">
                  <a:lumMod val="50000"/>
                </a:schemeClr>
              </a:solidFill>
              <a:effectLst/>
              <a:latin typeface="Times New Roman" panose="02020603050405020304" pitchFamily="18" charset="0"/>
              <a:ea typeface="+mn-ea"/>
              <a:cs typeface="Times New Roman" panose="02020603050405020304" pitchFamily="18" charset="0"/>
            </a:endParaRPr>
          </a:p>
        </p:txBody>
      </p:sp>
      <p:sp>
        <p:nvSpPr>
          <p:cNvPr id="2" name="Rectangle 1"/>
          <p:cNvSpPr/>
          <p:nvPr/>
        </p:nvSpPr>
        <p:spPr>
          <a:xfrm>
            <a:off x="296260" y="1350110"/>
            <a:ext cx="8551480" cy="1525418"/>
          </a:xfrm>
          <a:prstGeom prst="rect">
            <a:avLst/>
          </a:prstGeom>
        </p:spPr>
        <p:txBody>
          <a:bodyPr wrap="square">
            <a:spAutoFit/>
          </a:bodyPr>
          <a:lstStyle/>
          <a:p>
            <a:pPr marL="285750" indent="-285750" algn="just">
              <a:lnSpc>
                <a:spcPct val="150000"/>
              </a:lnSpc>
              <a:buFont typeface="Arial" pitchFamily="34" charset="0"/>
              <a:buChar char="•"/>
            </a:pPr>
            <a:r>
              <a:rPr lang="en-US" sz="1600" dirty="0">
                <a:latin typeface="Times New Roman" panose="02020603050405020304" pitchFamily="18" charset="0"/>
                <a:cs typeface="Times New Roman" panose="02020603050405020304" pitchFamily="18" charset="0"/>
              </a:rPr>
              <a:t>The approach is also similar to the microkernel approach in that the primary module has only core functions and knowledge of how to load and communicate with other modules; but it is more efficient, because modules do not need to invoke message passing in order to communicate</a:t>
            </a:r>
            <a:r>
              <a:rPr lang="en-US" sz="1600" dirty="0" smtClean="0">
                <a:latin typeface="Times New Roman" panose="02020603050405020304" pitchFamily="18" charset="0"/>
                <a:cs typeface="Times New Roman" panose="02020603050405020304" pitchFamily="18" charset="0"/>
              </a:rPr>
              <a:t>.</a:t>
            </a:r>
          </a:p>
          <a:p>
            <a:pPr marL="285750" indent="-285750" algn="just">
              <a:lnSpc>
                <a:spcPct val="150000"/>
              </a:lnSpc>
              <a:buFont typeface="Arial" pitchFamily="34" charset="0"/>
              <a:buChar char="•"/>
            </a:pPr>
            <a:endParaRPr lang="en-US" sz="16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323975" y="2724455"/>
            <a:ext cx="6496050" cy="2164655"/>
          </a:xfrm>
          <a:prstGeom prst="rect">
            <a:avLst/>
          </a:prstGeom>
        </p:spPr>
      </p:pic>
    </p:spTree>
    <p:extLst>
      <p:ext uri="{BB962C8B-B14F-4D97-AF65-F5344CB8AC3E}">
        <p14:creationId xmlns:p14="http://schemas.microsoft.com/office/powerpoint/2010/main" val="36187534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555" y="128470"/>
            <a:ext cx="6108200" cy="916230"/>
          </a:xfrm>
        </p:spPr>
        <p:txBody>
          <a:bodyPr>
            <a:noAutofit/>
          </a:bodyPr>
          <a:lstStyle/>
          <a:p>
            <a:r>
              <a:rPr lang="en-IN" sz="2000" b="1" dirty="0">
                <a:solidFill>
                  <a:schemeClr val="tx1"/>
                </a:solidFill>
                <a:latin typeface="Times New Roman" panose="02020603050405020304" pitchFamily="18" charset="0"/>
                <a:cs typeface="Times New Roman" panose="02020603050405020304" pitchFamily="18" charset="0"/>
              </a:rPr>
              <a:t>Hybrid Systems</a:t>
            </a:r>
          </a:p>
        </p:txBody>
      </p:sp>
      <p:sp>
        <p:nvSpPr>
          <p:cNvPr id="2" name="Rectangle 1"/>
          <p:cNvSpPr/>
          <p:nvPr/>
        </p:nvSpPr>
        <p:spPr>
          <a:xfrm>
            <a:off x="296257" y="1502815"/>
            <a:ext cx="8704185" cy="2723823"/>
          </a:xfrm>
          <a:prstGeom prst="rect">
            <a:avLst/>
          </a:prstGeom>
        </p:spPr>
        <p:txBody>
          <a:bodyPr wrap="square">
            <a:spAutoFit/>
          </a:bodyPr>
          <a:lstStyle/>
          <a:p>
            <a:pPr marL="285750" indent="-285750" algn="just">
              <a:lnSpc>
                <a:spcPct val="150000"/>
              </a:lnSpc>
              <a:buFont typeface="Arial" pitchFamily="34" charset="0"/>
              <a:buChar char="•"/>
            </a:pPr>
            <a:r>
              <a:rPr lang="en-US" sz="1600" u="sng" dirty="0">
                <a:latin typeface="Times New Roman" panose="02020603050405020304" pitchFamily="18" charset="0"/>
                <a:cs typeface="Times New Roman" panose="02020603050405020304" pitchFamily="18" charset="0"/>
              </a:rPr>
              <a:t>Linux and Solaris are monolithic</a:t>
            </a:r>
            <a:r>
              <a:rPr lang="en-US" sz="1600" dirty="0">
                <a:latin typeface="Times New Roman" panose="02020603050405020304" pitchFamily="18" charset="0"/>
                <a:cs typeface="Times New Roman" panose="02020603050405020304" pitchFamily="18" charset="0"/>
              </a:rPr>
              <a:t>, because having the operating system in a single address space provides very efficient performance. </a:t>
            </a:r>
          </a:p>
          <a:p>
            <a:pPr marL="285750" indent="-285750" algn="just">
              <a:lnSpc>
                <a:spcPct val="150000"/>
              </a:lnSpc>
              <a:buFont typeface="Arial" pitchFamily="34" charset="0"/>
              <a:buChar char="•"/>
            </a:pPr>
            <a:r>
              <a:rPr lang="en-US" sz="1600" dirty="0">
                <a:latin typeface="Times New Roman" panose="02020603050405020304" pitchFamily="18" charset="0"/>
                <a:cs typeface="Times New Roman" panose="02020603050405020304" pitchFamily="18" charset="0"/>
              </a:rPr>
              <a:t>However, </a:t>
            </a:r>
            <a:r>
              <a:rPr lang="en-US" sz="1600" u="sng" dirty="0">
                <a:latin typeface="Times New Roman" panose="02020603050405020304" pitchFamily="18" charset="0"/>
                <a:cs typeface="Times New Roman" panose="02020603050405020304" pitchFamily="18" charset="0"/>
              </a:rPr>
              <a:t>they are also modular,</a:t>
            </a:r>
            <a:r>
              <a:rPr lang="en-US" sz="1600" dirty="0">
                <a:latin typeface="Times New Roman" panose="02020603050405020304" pitchFamily="18" charset="0"/>
                <a:cs typeface="Times New Roman" panose="02020603050405020304" pitchFamily="18" charset="0"/>
              </a:rPr>
              <a:t> </a:t>
            </a:r>
            <a:r>
              <a:rPr lang="en-US" sz="1600" u="sng" dirty="0">
                <a:latin typeface="Times New Roman" panose="02020603050405020304" pitchFamily="18" charset="0"/>
                <a:cs typeface="Times New Roman" panose="02020603050405020304" pitchFamily="18" charset="0"/>
              </a:rPr>
              <a:t>so that new functionality can be dynamically added to the kernel</a:t>
            </a:r>
            <a:r>
              <a:rPr lang="en-US" sz="1600" dirty="0">
                <a:latin typeface="Times New Roman" panose="02020603050405020304" pitchFamily="18" charset="0"/>
                <a:cs typeface="Times New Roman" panose="02020603050405020304" pitchFamily="18" charset="0"/>
              </a:rPr>
              <a:t>. </a:t>
            </a:r>
          </a:p>
          <a:p>
            <a:pPr marL="285750" indent="-285750" algn="just">
              <a:lnSpc>
                <a:spcPct val="150000"/>
              </a:lnSpc>
              <a:buFont typeface="Arial" pitchFamily="34" charset="0"/>
              <a:buChar char="•"/>
            </a:pPr>
            <a:r>
              <a:rPr lang="en-US" sz="1600" dirty="0">
                <a:latin typeface="Times New Roman" panose="02020603050405020304" pitchFamily="18" charset="0"/>
                <a:cs typeface="Times New Roman" panose="02020603050405020304" pitchFamily="18" charset="0"/>
              </a:rPr>
              <a:t>Windows is largely monolithic as well (again primarily for performance reasons), but it retains some behavior typical of microkernel systems, including providing support for separate subsystems (known as operating-system personalities) that run as user-mode processes. </a:t>
            </a:r>
          </a:p>
          <a:p>
            <a:pPr marL="285750" indent="-285750" algn="just">
              <a:lnSpc>
                <a:spcPct val="150000"/>
              </a:lnSpc>
              <a:buFont typeface="Arial" pitchFamily="34" charset="0"/>
              <a:buChar char="•"/>
            </a:pPr>
            <a:r>
              <a:rPr lang="en-US" sz="1600" dirty="0">
                <a:latin typeface="Times New Roman" panose="02020603050405020304" pitchFamily="18" charset="0"/>
                <a:cs typeface="Times New Roman" panose="02020603050405020304" pitchFamily="18" charset="0"/>
              </a:rPr>
              <a:t>Windows systems also provide support for dynamically loadable kernel modules.</a:t>
            </a:r>
          </a:p>
        </p:txBody>
      </p:sp>
    </p:spTree>
    <p:extLst>
      <p:ext uri="{BB962C8B-B14F-4D97-AF65-F5344CB8AC3E}">
        <p14:creationId xmlns:p14="http://schemas.microsoft.com/office/powerpoint/2010/main" val="26483310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555" y="128470"/>
            <a:ext cx="6108200" cy="916230"/>
          </a:xfrm>
        </p:spPr>
        <p:txBody>
          <a:bodyPr>
            <a:noAutofit/>
          </a:bodyPr>
          <a:lstStyle/>
          <a:p>
            <a:r>
              <a:rPr lang="en-IN" sz="2000" u="sng" dirty="0">
                <a:solidFill>
                  <a:schemeClr val="tx1"/>
                </a:solidFill>
                <a:latin typeface="Times New Roman" panose="02020603050405020304" pitchFamily="18" charset="0"/>
                <a:cs typeface="Times New Roman" panose="02020603050405020304" pitchFamily="18" charset="0"/>
              </a:rPr>
              <a:t>1. Mac OS X</a:t>
            </a:r>
          </a:p>
        </p:txBody>
      </p:sp>
      <p:sp>
        <p:nvSpPr>
          <p:cNvPr id="3" name="TextBox 2"/>
          <p:cNvSpPr txBox="1"/>
          <p:nvPr/>
        </p:nvSpPr>
        <p:spPr>
          <a:xfrm>
            <a:off x="296260" y="1197405"/>
            <a:ext cx="4685284" cy="3416320"/>
          </a:xfrm>
          <a:prstGeom prst="rect">
            <a:avLst/>
          </a:prstGeom>
          <a:noFill/>
        </p:spPr>
        <p:txBody>
          <a:bodyPr wrap="square" rtlCol="0">
            <a:spAutoFit/>
          </a:bodyPr>
          <a:lstStyle/>
          <a:p>
            <a:pPr marL="285750" indent="-285750" algn="just">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rPr>
              <a:t>The Apple Mac OS X operating system uses a hybrid structure.</a:t>
            </a:r>
          </a:p>
          <a:p>
            <a:pPr marL="285750" indent="-285750" algn="just">
              <a:lnSpc>
                <a:spcPct val="150000"/>
              </a:lnSpc>
              <a:buFont typeface="Arial"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top layers include the Aqua user </a:t>
            </a:r>
            <a:r>
              <a:rPr lang="en-US" dirty="0" smtClean="0">
                <a:latin typeface="Times New Roman" panose="02020603050405020304" pitchFamily="18" charset="0"/>
                <a:cs typeface="Times New Roman" panose="02020603050405020304" pitchFamily="18" charset="0"/>
              </a:rPr>
              <a:t>interface </a:t>
            </a:r>
            <a:r>
              <a:rPr lang="en-US" dirty="0">
                <a:latin typeface="Times New Roman" panose="02020603050405020304" pitchFamily="18" charset="0"/>
                <a:cs typeface="Times New Roman" panose="02020603050405020304" pitchFamily="18" charset="0"/>
              </a:rPr>
              <a:t>and a set of application environments and services</a:t>
            </a:r>
            <a:r>
              <a:rPr lang="en-US" dirty="0" smtClean="0">
                <a:latin typeface="Times New Roman" panose="02020603050405020304" pitchFamily="18" charset="0"/>
                <a:cs typeface="Times New Roman" panose="02020603050405020304" pitchFamily="18" charset="0"/>
              </a:rPr>
              <a:t>.</a:t>
            </a:r>
          </a:p>
          <a:p>
            <a:pPr marL="285750" indent="-285750" algn="just">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rPr>
              <a:t>Below </a:t>
            </a:r>
            <a:r>
              <a:rPr lang="en-US" dirty="0" smtClean="0">
                <a:latin typeface="Times New Roman" panose="02020603050405020304" pitchFamily="18" charset="0"/>
                <a:cs typeface="Times New Roman" panose="02020603050405020304" pitchFamily="18" charset="0"/>
              </a:rPr>
              <a:t>these layers </a:t>
            </a:r>
            <a:r>
              <a:rPr lang="en-US" dirty="0">
                <a:latin typeface="Times New Roman" panose="02020603050405020304" pitchFamily="18" charset="0"/>
                <a:cs typeface="Times New Roman" panose="02020603050405020304" pitchFamily="18" charset="0"/>
              </a:rPr>
              <a:t>is the kernel environment, which consists primarily of the </a:t>
            </a:r>
            <a:r>
              <a:rPr lang="en-US" dirty="0" smtClean="0">
                <a:latin typeface="Times New Roman" panose="02020603050405020304" pitchFamily="18" charset="0"/>
                <a:cs typeface="Times New Roman" panose="02020603050405020304" pitchFamily="18" charset="0"/>
              </a:rPr>
              <a:t>Mach microkernel </a:t>
            </a:r>
            <a:r>
              <a:rPr lang="en-US" dirty="0">
                <a:latin typeface="Times New Roman" panose="02020603050405020304" pitchFamily="18" charset="0"/>
                <a:cs typeface="Times New Roman" panose="02020603050405020304" pitchFamily="18" charset="0"/>
              </a:rPr>
              <a:t>and the BSD UNIX kernel. </a:t>
            </a:r>
            <a:endParaRPr lang="en-US"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5180321" y="1166825"/>
            <a:ext cx="3667419" cy="3695700"/>
          </a:xfrm>
          <a:prstGeom prst="rect">
            <a:avLst/>
          </a:prstGeom>
        </p:spPr>
      </p:pic>
    </p:spTree>
    <p:extLst>
      <p:ext uri="{BB962C8B-B14F-4D97-AF65-F5344CB8AC3E}">
        <p14:creationId xmlns:p14="http://schemas.microsoft.com/office/powerpoint/2010/main" val="28168673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555" y="128470"/>
            <a:ext cx="6108200" cy="916230"/>
          </a:xfrm>
        </p:spPr>
        <p:txBody>
          <a:bodyPr>
            <a:noAutofit/>
          </a:bodyPr>
          <a:lstStyle/>
          <a:p>
            <a:pPr>
              <a:spcBef>
                <a:spcPts val="0"/>
              </a:spcBef>
            </a:pPr>
            <a:endParaRPr lang="en-IN" sz="2000" dirty="0">
              <a:solidFill>
                <a:schemeClr val="tx2">
                  <a:lumMod val="50000"/>
                </a:schemeClr>
              </a:solidFill>
              <a:effectLst/>
              <a:latin typeface="Times New Roman" panose="02020603050405020304" pitchFamily="18" charset="0"/>
              <a:ea typeface="+mn-ea"/>
              <a:cs typeface="Times New Roman" panose="02020603050405020304" pitchFamily="18" charset="0"/>
            </a:endParaRPr>
          </a:p>
        </p:txBody>
      </p:sp>
      <p:sp>
        <p:nvSpPr>
          <p:cNvPr id="2" name="Rectangle 1"/>
          <p:cNvSpPr/>
          <p:nvPr/>
        </p:nvSpPr>
        <p:spPr>
          <a:xfrm>
            <a:off x="601670" y="1350110"/>
            <a:ext cx="7482545" cy="2169825"/>
          </a:xfrm>
          <a:prstGeom prst="rect">
            <a:avLst/>
          </a:prstGeom>
        </p:spPr>
        <p:txBody>
          <a:bodyPr wrap="square">
            <a:spAutoFit/>
          </a:bodyPr>
          <a:lstStyle/>
          <a:p>
            <a:pPr marL="285750" indent="-285750" algn="just">
              <a:lnSpc>
                <a:spcPct val="150000"/>
              </a:lnSpc>
              <a:buFont typeface="Arial" pitchFamily="34" charset="0"/>
              <a:buChar char="•"/>
            </a:pPr>
            <a:r>
              <a:rPr lang="en-US" i="1" u="sng" dirty="0">
                <a:latin typeface="Times New Roman" panose="02020603050405020304" pitchFamily="18" charset="0"/>
                <a:cs typeface="Times New Roman" panose="02020603050405020304" pitchFamily="18" charset="0"/>
              </a:rPr>
              <a:t>Mach</a:t>
            </a:r>
            <a:r>
              <a:rPr lang="en-US" u="sng" dirty="0">
                <a:latin typeface="Times New Roman" panose="02020603050405020304" pitchFamily="18" charset="0"/>
                <a:cs typeface="Times New Roman" panose="02020603050405020304" pitchFamily="18" charset="0"/>
              </a:rPr>
              <a:t> provides memory management; support for remote procedure calls (RPCs) and inter-process communication (IPC) facilities, including message passing; and thread scheduling.</a:t>
            </a:r>
          </a:p>
          <a:p>
            <a:pPr marL="285750" indent="-285750" algn="just">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rPr>
              <a:t>In addition to </a:t>
            </a:r>
            <a:r>
              <a:rPr lang="en-US" i="1" dirty="0">
                <a:latin typeface="Times New Roman" panose="02020603050405020304" pitchFamily="18" charset="0"/>
                <a:cs typeface="Times New Roman" panose="02020603050405020304" pitchFamily="18" charset="0"/>
              </a:rPr>
              <a:t>Mach</a:t>
            </a:r>
            <a:r>
              <a:rPr lang="en-US" dirty="0">
                <a:latin typeface="Times New Roman" panose="02020603050405020304" pitchFamily="18" charset="0"/>
                <a:cs typeface="Times New Roman" panose="02020603050405020304" pitchFamily="18" charset="0"/>
              </a:rPr>
              <a:t> and BSD, the kernel environment provides an I/O kit for development of device drivers and dynamically loadable modules.</a:t>
            </a:r>
          </a:p>
        </p:txBody>
      </p:sp>
    </p:spTree>
    <p:extLst>
      <p:ext uri="{BB962C8B-B14F-4D97-AF65-F5344CB8AC3E}">
        <p14:creationId xmlns:p14="http://schemas.microsoft.com/office/powerpoint/2010/main" val="41150773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555" y="128470"/>
            <a:ext cx="6108200" cy="916230"/>
          </a:xfrm>
        </p:spPr>
        <p:txBody>
          <a:bodyPr>
            <a:noAutofit/>
          </a:bodyPr>
          <a:lstStyle/>
          <a:p>
            <a:pPr>
              <a:spcBef>
                <a:spcPts val="0"/>
              </a:spcBef>
            </a:pPr>
            <a:r>
              <a:rPr lang="en-IN" sz="2000" u="sng" dirty="0">
                <a:solidFill>
                  <a:schemeClr val="tx1"/>
                </a:solidFill>
                <a:latin typeface="Times New Roman" panose="02020603050405020304" pitchFamily="18" charset="0"/>
                <a:cs typeface="Times New Roman" panose="02020603050405020304" pitchFamily="18" charset="0"/>
              </a:rPr>
              <a:t>2. </a:t>
            </a:r>
            <a:r>
              <a:rPr lang="en-IN" sz="2000" u="sng" dirty="0" err="1">
                <a:solidFill>
                  <a:schemeClr val="tx1"/>
                </a:solidFill>
                <a:latin typeface="Times New Roman" panose="02020603050405020304" pitchFamily="18" charset="0"/>
                <a:cs typeface="Times New Roman" panose="02020603050405020304" pitchFamily="18" charset="0"/>
              </a:rPr>
              <a:t>iOS</a:t>
            </a:r>
            <a:r>
              <a:rPr lang="en-IN" sz="2000" u="sng" dirty="0">
                <a:solidFill>
                  <a:srgbClr val="0070C0"/>
                </a:solidFill>
                <a:latin typeface="Times New Roman" panose="02020603050405020304" pitchFamily="18" charset="0"/>
                <a:cs typeface="Times New Roman" panose="02020603050405020304" pitchFamily="18" charset="0"/>
              </a:rPr>
              <a:t/>
            </a:r>
            <a:br>
              <a:rPr lang="en-IN" sz="2000" u="sng" dirty="0">
                <a:solidFill>
                  <a:srgbClr val="0070C0"/>
                </a:solidFill>
                <a:latin typeface="Times New Roman" panose="02020603050405020304" pitchFamily="18" charset="0"/>
                <a:cs typeface="Times New Roman" panose="02020603050405020304" pitchFamily="18" charset="0"/>
              </a:rPr>
            </a:br>
            <a:endParaRPr lang="en-IN" sz="2000" dirty="0">
              <a:solidFill>
                <a:schemeClr val="tx2">
                  <a:lumMod val="50000"/>
                </a:schemeClr>
              </a:solidFill>
              <a:effectLst/>
              <a:latin typeface="Times New Roman" panose="02020603050405020304" pitchFamily="18" charset="0"/>
              <a:ea typeface="+mn-ea"/>
              <a:cs typeface="Times New Roman" panose="02020603050405020304" pitchFamily="18" charset="0"/>
            </a:endParaRPr>
          </a:p>
        </p:txBody>
      </p:sp>
      <p:sp>
        <p:nvSpPr>
          <p:cNvPr id="3" name="TextBox 2"/>
          <p:cNvSpPr txBox="1"/>
          <p:nvPr/>
        </p:nvSpPr>
        <p:spPr>
          <a:xfrm>
            <a:off x="143555" y="1197405"/>
            <a:ext cx="5650086" cy="3647152"/>
          </a:xfrm>
          <a:prstGeom prst="rect">
            <a:avLst/>
          </a:prstGeom>
          <a:noFill/>
        </p:spPr>
        <p:txBody>
          <a:bodyPr wrap="square" rtlCol="0">
            <a:spAutoFit/>
          </a:bodyPr>
          <a:lstStyle/>
          <a:p>
            <a:pPr marL="285750" indent="-285750" algn="just">
              <a:lnSpc>
                <a:spcPct val="150000"/>
              </a:lnSpc>
              <a:buFont typeface="Arial" pitchFamily="34" charset="0"/>
              <a:buChar char="•"/>
            </a:pPr>
            <a:r>
              <a:rPr lang="en-US" sz="1400" dirty="0" err="1">
                <a:latin typeface="Times New Roman" panose="02020603050405020304" pitchFamily="18" charset="0"/>
                <a:cs typeface="Times New Roman" panose="02020603050405020304" pitchFamily="18" charset="0"/>
              </a:rPr>
              <a:t>iOS</a:t>
            </a:r>
            <a:r>
              <a:rPr lang="en-US" sz="1400" dirty="0">
                <a:latin typeface="Times New Roman" panose="02020603050405020304" pitchFamily="18" charset="0"/>
                <a:cs typeface="Times New Roman" panose="02020603050405020304" pitchFamily="18" charset="0"/>
              </a:rPr>
              <a:t> is a </a:t>
            </a:r>
            <a:r>
              <a:rPr lang="en-US" sz="1400" u="sng" dirty="0">
                <a:latin typeface="Times New Roman" panose="02020603050405020304" pitchFamily="18" charset="0"/>
                <a:cs typeface="Times New Roman" panose="02020603050405020304" pitchFamily="18" charset="0"/>
              </a:rPr>
              <a:t>mobile operating system designed by Apple to run its smartphone</a:t>
            </a: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the iPhone</a:t>
            </a:r>
            <a:r>
              <a:rPr lang="en-US" sz="1400" dirty="0">
                <a:latin typeface="Times New Roman" panose="02020603050405020304" pitchFamily="18" charset="0"/>
                <a:cs typeface="Times New Roman" panose="02020603050405020304" pitchFamily="18" charset="0"/>
              </a:rPr>
              <a:t>, as well as its tablet computer, the iPad. </a:t>
            </a:r>
            <a:endParaRPr lang="en-US" sz="1400"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itchFamily="34" charset="0"/>
              <a:buChar char="•"/>
            </a:pPr>
            <a:r>
              <a:rPr lang="en-US" sz="1400" dirty="0" err="1" smtClean="0">
                <a:latin typeface="Times New Roman" panose="02020603050405020304" pitchFamily="18" charset="0"/>
                <a:cs typeface="Times New Roman" panose="02020603050405020304" pitchFamily="18" charset="0"/>
              </a:rPr>
              <a:t>iOS</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is </a:t>
            </a:r>
            <a:r>
              <a:rPr lang="en-US" sz="1400" u="sng" dirty="0">
                <a:latin typeface="Times New Roman" panose="02020603050405020304" pitchFamily="18" charset="0"/>
                <a:cs typeface="Times New Roman" panose="02020603050405020304" pitchFamily="18" charset="0"/>
              </a:rPr>
              <a:t>structured on the </a:t>
            </a:r>
            <a:r>
              <a:rPr lang="en-US" sz="1400" u="sng" dirty="0" smtClean="0">
                <a:latin typeface="Times New Roman" panose="02020603050405020304" pitchFamily="18" charset="0"/>
                <a:cs typeface="Times New Roman" panose="02020603050405020304" pitchFamily="18" charset="0"/>
              </a:rPr>
              <a:t>Mac OS </a:t>
            </a:r>
            <a:r>
              <a:rPr lang="en-US" sz="1400" u="sng" dirty="0">
                <a:latin typeface="Times New Roman" panose="02020603050405020304" pitchFamily="18" charset="0"/>
                <a:cs typeface="Times New Roman" panose="02020603050405020304" pitchFamily="18" charset="0"/>
              </a:rPr>
              <a:t>X operating system</a:t>
            </a:r>
            <a:r>
              <a:rPr lang="en-US" sz="1400" dirty="0">
                <a:latin typeface="Times New Roman" panose="02020603050405020304" pitchFamily="18" charset="0"/>
                <a:cs typeface="Times New Roman" panose="02020603050405020304" pitchFamily="18" charset="0"/>
              </a:rPr>
              <a:t>, with added functionality pertinent to mobile </a:t>
            </a:r>
            <a:r>
              <a:rPr lang="en-US" sz="1400" dirty="0" smtClean="0">
                <a:latin typeface="Times New Roman" panose="02020603050405020304" pitchFamily="18" charset="0"/>
                <a:cs typeface="Times New Roman" panose="02020603050405020304" pitchFamily="18" charset="0"/>
              </a:rPr>
              <a:t>devices, but </a:t>
            </a:r>
            <a:r>
              <a:rPr lang="en-US" sz="1400" dirty="0">
                <a:latin typeface="Times New Roman" panose="02020603050405020304" pitchFamily="18" charset="0"/>
                <a:cs typeface="Times New Roman" panose="02020603050405020304" pitchFamily="18" charset="0"/>
              </a:rPr>
              <a:t>does not directly run Mac OS X applications</a:t>
            </a:r>
            <a:r>
              <a:rPr lang="en-US" sz="1400" dirty="0" smtClean="0">
                <a:latin typeface="Times New Roman" panose="02020603050405020304" pitchFamily="18" charset="0"/>
                <a:cs typeface="Times New Roman" panose="02020603050405020304" pitchFamily="18" charset="0"/>
              </a:rPr>
              <a:t>.</a:t>
            </a:r>
          </a:p>
          <a:p>
            <a:pPr marL="285750" indent="-285750" algn="just">
              <a:lnSpc>
                <a:spcPct val="150000"/>
              </a:lnSpc>
              <a:buFont typeface="Arial" pitchFamily="34" charset="0"/>
              <a:buChar char="•"/>
            </a:pPr>
            <a:r>
              <a:rPr lang="en-US" sz="1400" u="sng" dirty="0">
                <a:latin typeface="Times New Roman" panose="02020603050405020304" pitchFamily="18" charset="0"/>
                <a:cs typeface="Times New Roman" panose="02020603050405020304" pitchFamily="18" charset="0"/>
              </a:rPr>
              <a:t>Cocoa Touch is an API for Objective-C that provides several frameworks </a:t>
            </a:r>
            <a:r>
              <a:rPr lang="en-US" sz="1400" u="sng" dirty="0" smtClean="0">
                <a:latin typeface="Times New Roman" panose="02020603050405020304" pitchFamily="18" charset="0"/>
                <a:cs typeface="Times New Roman" panose="02020603050405020304" pitchFamily="18" charset="0"/>
              </a:rPr>
              <a:t>for developing </a:t>
            </a:r>
            <a:r>
              <a:rPr lang="en-US" sz="1400" u="sng" dirty="0">
                <a:latin typeface="Times New Roman" panose="02020603050405020304" pitchFamily="18" charset="0"/>
                <a:cs typeface="Times New Roman" panose="02020603050405020304" pitchFamily="18" charset="0"/>
              </a:rPr>
              <a:t>applications that run on </a:t>
            </a:r>
            <a:r>
              <a:rPr lang="en-US" sz="1400" u="sng" dirty="0" err="1">
                <a:latin typeface="Times New Roman" panose="02020603050405020304" pitchFamily="18" charset="0"/>
                <a:cs typeface="Times New Roman" panose="02020603050405020304" pitchFamily="18" charset="0"/>
              </a:rPr>
              <a:t>iOS</a:t>
            </a:r>
            <a:r>
              <a:rPr lang="en-US" sz="1400" u="sng" dirty="0">
                <a:latin typeface="Times New Roman" panose="02020603050405020304" pitchFamily="18" charset="0"/>
                <a:cs typeface="Times New Roman" panose="02020603050405020304" pitchFamily="18" charset="0"/>
              </a:rPr>
              <a:t> devices</a:t>
            </a:r>
            <a:r>
              <a:rPr lang="en-US" sz="1400" dirty="0" smtClean="0">
                <a:latin typeface="Times New Roman" panose="02020603050405020304" pitchFamily="18" charset="0"/>
                <a:cs typeface="Times New Roman" panose="02020603050405020304" pitchFamily="18" charset="0"/>
              </a:rPr>
              <a:t>.</a:t>
            </a:r>
          </a:p>
          <a:p>
            <a:pPr marL="285750" indent="-285750" algn="just">
              <a:lnSpc>
                <a:spcPct val="150000"/>
              </a:lnSpc>
              <a:buFont typeface="Arial" pitchFamily="34" charset="0"/>
              <a:buChar char="•"/>
            </a:pPr>
            <a:r>
              <a:rPr lang="en-US" sz="1400" dirty="0">
                <a:latin typeface="Times New Roman" panose="02020603050405020304" pitchFamily="18" charset="0"/>
                <a:cs typeface="Times New Roman" panose="02020603050405020304" pitchFamily="18" charset="0"/>
              </a:rPr>
              <a:t>The media services layer provides services for graphics, audio, and video</a:t>
            </a:r>
            <a:r>
              <a:rPr lang="en-US" sz="1400" dirty="0" smtClean="0">
                <a:latin typeface="Times New Roman" panose="02020603050405020304" pitchFamily="18" charset="0"/>
                <a:cs typeface="Times New Roman" panose="02020603050405020304" pitchFamily="18" charset="0"/>
              </a:rPr>
              <a:t>.</a:t>
            </a:r>
          </a:p>
          <a:p>
            <a:pPr marL="285750" indent="-285750" algn="just">
              <a:lnSpc>
                <a:spcPct val="150000"/>
              </a:lnSpc>
              <a:buFont typeface="Arial" pitchFamily="34" charset="0"/>
              <a:buChar char="•"/>
            </a:pPr>
            <a:r>
              <a:rPr lang="en-US" sz="1400" dirty="0">
                <a:latin typeface="Times New Roman" panose="02020603050405020304" pitchFamily="18" charset="0"/>
                <a:cs typeface="Times New Roman" panose="02020603050405020304" pitchFamily="18" charset="0"/>
              </a:rPr>
              <a:t>The core services layer provides a variety of features, including support </a:t>
            </a:r>
            <a:r>
              <a:rPr lang="en-US" sz="1400" dirty="0" smtClean="0">
                <a:latin typeface="Times New Roman" panose="02020603050405020304" pitchFamily="18" charset="0"/>
                <a:cs typeface="Times New Roman" panose="02020603050405020304" pitchFamily="18" charset="0"/>
              </a:rPr>
              <a:t>for cloud </a:t>
            </a:r>
            <a:r>
              <a:rPr lang="en-US" sz="1400" dirty="0">
                <a:latin typeface="Times New Roman" panose="02020603050405020304" pitchFamily="18" charset="0"/>
                <a:cs typeface="Times New Roman" panose="02020603050405020304" pitchFamily="18" charset="0"/>
              </a:rPr>
              <a:t>computing and databases. </a:t>
            </a:r>
            <a:endParaRPr lang="en-US" sz="1400"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6557165" y="1697148"/>
            <a:ext cx="2279176" cy="2647666"/>
          </a:xfrm>
          <a:prstGeom prst="rect">
            <a:avLst/>
          </a:prstGeom>
        </p:spPr>
      </p:pic>
    </p:spTree>
    <p:extLst>
      <p:ext uri="{BB962C8B-B14F-4D97-AF65-F5344CB8AC3E}">
        <p14:creationId xmlns:p14="http://schemas.microsoft.com/office/powerpoint/2010/main" val="8289856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noGrp="1"/>
          </p:cNvSpPr>
          <p:nvPr>
            <p:ph type="title"/>
          </p:nvPr>
        </p:nvSpPr>
        <p:spPr>
          <a:xfrm>
            <a:off x="142875" y="355749"/>
            <a:ext cx="1578317" cy="461665"/>
          </a:xfrm>
          <a:prstGeom prst="rect">
            <a:avLst/>
          </a:prstGeom>
          <a:noFill/>
        </p:spPr>
        <p:txBody>
          <a:bodyPr wrap="none" rtlCol="0">
            <a:spAutoFit/>
          </a:bodyPr>
          <a:lstStyle/>
          <a:p>
            <a:r>
              <a:rPr lang="en-IN" sz="2400" u="sng" dirty="0">
                <a:solidFill>
                  <a:schemeClr val="tx1"/>
                </a:solidFill>
                <a:latin typeface="Times New Roman" panose="02020603050405020304" pitchFamily="18" charset="0"/>
                <a:cs typeface="Times New Roman" panose="02020603050405020304" pitchFamily="18" charset="0"/>
              </a:rPr>
              <a:t>2. Android </a:t>
            </a:r>
          </a:p>
        </p:txBody>
      </p:sp>
      <p:sp>
        <p:nvSpPr>
          <p:cNvPr id="2" name="Rectangle 1"/>
          <p:cNvSpPr/>
          <p:nvPr/>
        </p:nvSpPr>
        <p:spPr>
          <a:xfrm>
            <a:off x="296259" y="1197406"/>
            <a:ext cx="5039265" cy="3416320"/>
          </a:xfrm>
          <a:prstGeom prst="rect">
            <a:avLst/>
          </a:prstGeom>
        </p:spPr>
        <p:txBody>
          <a:bodyPr wrap="square">
            <a:spAutoFit/>
          </a:bodyPr>
          <a:lstStyle/>
          <a:p>
            <a:pPr marL="285750" indent="-285750" algn="just">
              <a:lnSpc>
                <a:spcPct val="150000"/>
              </a:lnSpc>
              <a:buFont typeface="Arial" pitchFamily="34" charset="0"/>
              <a:buChar char="•"/>
            </a:pPr>
            <a:r>
              <a:rPr lang="en-US" sz="1600" dirty="0">
                <a:latin typeface="Times New Roman" panose="02020603050405020304" pitchFamily="18" charset="0"/>
                <a:cs typeface="Times New Roman" panose="02020603050405020304" pitchFamily="18" charset="0"/>
              </a:rPr>
              <a:t>The Android operating system was designed by the Open Handset Alliance (led primarily by Google) and was developed for Android smartphones and tablet computers.</a:t>
            </a:r>
          </a:p>
          <a:p>
            <a:pPr marL="285750" indent="-285750" algn="just">
              <a:lnSpc>
                <a:spcPct val="150000"/>
              </a:lnSpc>
              <a:buFont typeface="Arial" pitchFamily="34" charset="0"/>
              <a:buChar char="•"/>
            </a:pPr>
            <a:r>
              <a:rPr lang="en-US" sz="1600" dirty="0">
                <a:latin typeface="Times New Roman" panose="02020603050405020304" pitchFamily="18" charset="0"/>
                <a:cs typeface="Times New Roman" panose="02020603050405020304" pitchFamily="18" charset="0"/>
              </a:rPr>
              <a:t>Linux is used primarily for process, memory, and device-driver support for hardware and has been expanded to include power management. </a:t>
            </a:r>
          </a:p>
          <a:p>
            <a:pPr marL="285750" indent="-285750" algn="just">
              <a:lnSpc>
                <a:spcPct val="150000"/>
              </a:lnSpc>
              <a:buFont typeface="Arial" pitchFamily="34" charset="0"/>
              <a:buChar char="•"/>
            </a:pPr>
            <a:r>
              <a:rPr lang="en-US" sz="1600" dirty="0">
                <a:latin typeface="Times New Roman" panose="02020603050405020304" pitchFamily="18" charset="0"/>
                <a:cs typeface="Times New Roman" panose="02020603050405020304" pitchFamily="18" charset="0"/>
              </a:rPr>
              <a:t>The Android runtime environment includes a core set of libraries as well as the </a:t>
            </a:r>
            <a:r>
              <a:rPr lang="en-US" sz="1600" dirty="0" err="1">
                <a:latin typeface="Times New Roman" panose="02020603050405020304" pitchFamily="18" charset="0"/>
                <a:cs typeface="Times New Roman" panose="02020603050405020304" pitchFamily="18" charset="0"/>
              </a:rPr>
              <a:t>Dalvik</a:t>
            </a:r>
            <a:r>
              <a:rPr lang="en-US" sz="1600" dirty="0">
                <a:latin typeface="Times New Roman" panose="02020603050405020304" pitchFamily="18" charset="0"/>
                <a:cs typeface="Times New Roman" panose="02020603050405020304" pitchFamily="18" charset="0"/>
              </a:rPr>
              <a:t> virtual machine</a:t>
            </a:r>
          </a:p>
        </p:txBody>
      </p:sp>
      <p:pic>
        <p:nvPicPr>
          <p:cNvPr id="5" name="Picture 4"/>
          <p:cNvPicPr>
            <a:picLocks noChangeAspect="1"/>
          </p:cNvPicPr>
          <p:nvPr/>
        </p:nvPicPr>
        <p:blipFill>
          <a:blip r:embed="rId2"/>
          <a:stretch>
            <a:fillRect/>
          </a:stretch>
        </p:blipFill>
        <p:spPr>
          <a:xfrm>
            <a:off x="5347790" y="1284435"/>
            <a:ext cx="3499950" cy="3730595"/>
          </a:xfrm>
          <a:prstGeom prst="rect">
            <a:avLst/>
          </a:prstGeom>
        </p:spPr>
      </p:pic>
    </p:spTree>
    <p:extLst>
      <p:ext uri="{BB962C8B-B14F-4D97-AF65-F5344CB8AC3E}">
        <p14:creationId xmlns:p14="http://schemas.microsoft.com/office/powerpoint/2010/main" val="42238466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1" y="128470"/>
            <a:ext cx="4733854" cy="916230"/>
          </a:xfrm>
        </p:spPr>
        <p:txBody>
          <a:bodyPr>
            <a:normAutofit/>
          </a:bodyPr>
          <a:lstStyle/>
          <a:p>
            <a:pPr lvl="0">
              <a:spcBef>
                <a:spcPts val="0"/>
              </a:spcBef>
            </a:pPr>
            <a:r>
              <a:rPr lang="en-IN" sz="3200" dirty="0">
                <a:solidFill>
                  <a:schemeClr val="tx2">
                    <a:lumMod val="50000"/>
                  </a:schemeClr>
                </a:solidFill>
                <a:effectLst/>
                <a:latin typeface="Times New Roman" panose="02020603050405020304" pitchFamily="18" charset="0"/>
                <a:ea typeface="+mn-ea"/>
                <a:cs typeface="Times New Roman" panose="02020603050405020304" pitchFamily="18" charset="0"/>
              </a:rPr>
              <a:t>Operating-System Services</a:t>
            </a:r>
          </a:p>
        </p:txBody>
      </p:sp>
      <p:sp>
        <p:nvSpPr>
          <p:cNvPr id="6" name="Rectangle 5"/>
          <p:cNvSpPr/>
          <p:nvPr/>
        </p:nvSpPr>
        <p:spPr>
          <a:xfrm>
            <a:off x="448964" y="1350110"/>
            <a:ext cx="8398776" cy="3000821"/>
          </a:xfrm>
          <a:prstGeom prst="rect">
            <a:avLst/>
          </a:prstGeom>
        </p:spPr>
        <p:txBody>
          <a:bodyPr wrap="square">
            <a:spAutoFit/>
          </a:bodyPr>
          <a:lstStyle/>
          <a:p>
            <a:pPr marL="342900" indent="-342900" algn="just">
              <a:lnSpc>
                <a:spcPct val="150000"/>
              </a:lnSpc>
              <a:buFont typeface="+mj-lt"/>
              <a:buAutoNum type="arabicPeriod"/>
            </a:pPr>
            <a:r>
              <a:rPr lang="en-US" b="1" u="sng" dirty="0">
                <a:latin typeface="Times New Roman" panose="02020603050405020304" pitchFamily="18" charset="0"/>
                <a:cs typeface="Times New Roman" panose="02020603050405020304" pitchFamily="18" charset="0"/>
              </a:rPr>
              <a:t>User interface: </a:t>
            </a:r>
            <a:r>
              <a:rPr lang="en-US" dirty="0">
                <a:latin typeface="Times New Roman" panose="02020603050405020304" pitchFamily="18" charset="0"/>
                <a:cs typeface="Times New Roman" panose="02020603050405020304" pitchFamily="18" charset="0"/>
              </a:rPr>
              <a:t>The interface is a window system with a pointing device to direct I/O, choose from menus, and make selections and a keyboard to enter text. Ex: </a:t>
            </a:r>
            <a:r>
              <a:rPr lang="en-IN" dirty="0">
                <a:latin typeface="Times New Roman" pitchFamily="18" charset="0"/>
                <a:cs typeface="Times New Roman" pitchFamily="18" charset="0"/>
              </a:rPr>
              <a:t>command-line interface, batch interface, graphical user interface (GUI).</a:t>
            </a:r>
          </a:p>
          <a:p>
            <a:pPr marL="342900" indent="-342900" algn="just">
              <a:lnSpc>
                <a:spcPct val="150000"/>
              </a:lnSpc>
              <a:buFont typeface="+mj-lt"/>
              <a:buAutoNum type="arabicPeriod"/>
            </a:pPr>
            <a:r>
              <a:rPr lang="en-US" b="1" u="sng" dirty="0">
                <a:latin typeface="Times New Roman" panose="02020603050405020304" pitchFamily="18" charset="0"/>
                <a:cs typeface="Times New Roman" panose="02020603050405020304" pitchFamily="18" charset="0"/>
              </a:rPr>
              <a:t>Program execution: </a:t>
            </a:r>
            <a:r>
              <a:rPr lang="en-US" dirty="0">
                <a:latin typeface="Times New Roman" panose="02020603050405020304" pitchFamily="18" charset="0"/>
                <a:cs typeface="Times New Roman" panose="02020603050405020304" pitchFamily="18" charset="0"/>
              </a:rPr>
              <a:t>The system must be able to load a program into memory and to run that program.</a:t>
            </a:r>
          </a:p>
          <a:p>
            <a:pPr marL="342900" indent="-342900" algn="just">
              <a:lnSpc>
                <a:spcPct val="150000"/>
              </a:lnSpc>
              <a:buFont typeface="+mj-lt"/>
              <a:buAutoNum type="arabicPeriod"/>
            </a:pPr>
            <a:r>
              <a:rPr lang="en-US" b="1" u="sng" dirty="0">
                <a:latin typeface="Times New Roman" panose="02020603050405020304" pitchFamily="18" charset="0"/>
                <a:cs typeface="Times New Roman" panose="02020603050405020304" pitchFamily="18" charset="0"/>
              </a:rPr>
              <a:t>I/O operations: </a:t>
            </a:r>
            <a:r>
              <a:rPr lang="en-US" dirty="0">
                <a:latin typeface="Times New Roman" panose="02020603050405020304" pitchFamily="18" charset="0"/>
                <a:cs typeface="Times New Roman" panose="02020603050405020304" pitchFamily="18" charset="0"/>
              </a:rPr>
              <a:t>A running program may require I/O, which may involve a file or an I/O device.</a:t>
            </a:r>
          </a:p>
        </p:txBody>
      </p:sp>
    </p:spTree>
    <p:extLst>
      <p:ext uri="{BB962C8B-B14F-4D97-AF65-F5344CB8AC3E}">
        <p14:creationId xmlns:p14="http://schemas.microsoft.com/office/powerpoint/2010/main" val="36687803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555" y="128470"/>
            <a:ext cx="6108200" cy="916230"/>
          </a:xfrm>
        </p:spPr>
        <p:txBody>
          <a:bodyPr>
            <a:noAutofit/>
          </a:bodyPr>
          <a:lstStyle/>
          <a:p>
            <a:pPr>
              <a:spcBef>
                <a:spcPts val="0"/>
              </a:spcBef>
            </a:pPr>
            <a:r>
              <a:rPr lang="en-IN" sz="2000" b="1" dirty="0" smtClean="0">
                <a:solidFill>
                  <a:schemeClr val="tx2">
                    <a:lumMod val="50000"/>
                  </a:schemeClr>
                </a:solidFill>
                <a:effectLst/>
                <a:latin typeface="Times New Roman" panose="02020603050405020304" pitchFamily="18" charset="0"/>
                <a:ea typeface="+mn-ea"/>
                <a:cs typeface="Times New Roman" panose="02020603050405020304" pitchFamily="18" charset="0"/>
              </a:rPr>
              <a:t>CONTD…</a:t>
            </a:r>
            <a:endParaRPr lang="en-IN" sz="2000" b="1" dirty="0">
              <a:solidFill>
                <a:schemeClr val="tx2">
                  <a:lumMod val="50000"/>
                </a:schemeClr>
              </a:solidFill>
              <a:effectLst/>
              <a:latin typeface="Times New Roman" panose="02020603050405020304" pitchFamily="18" charset="0"/>
              <a:ea typeface="+mn-ea"/>
              <a:cs typeface="Times New Roman" panose="02020603050405020304" pitchFamily="18" charset="0"/>
            </a:endParaRPr>
          </a:p>
        </p:txBody>
      </p:sp>
      <p:sp>
        <p:nvSpPr>
          <p:cNvPr id="2" name="Rectangle 1"/>
          <p:cNvSpPr/>
          <p:nvPr/>
        </p:nvSpPr>
        <p:spPr>
          <a:xfrm>
            <a:off x="296260" y="1502815"/>
            <a:ext cx="8398775" cy="3000821"/>
          </a:xfrm>
          <a:prstGeom prst="rect">
            <a:avLst/>
          </a:prstGeom>
        </p:spPr>
        <p:txBody>
          <a:bodyPr wrap="square">
            <a:spAutoFit/>
          </a:bodyPr>
          <a:lstStyle/>
          <a:p>
            <a:pPr marL="285750" indent="-285750" algn="just">
              <a:lnSpc>
                <a:spcPct val="150000"/>
              </a:lnSpc>
              <a:buFont typeface="Arial" pitchFamily="34" charset="0"/>
              <a:buChar char="•"/>
            </a:pPr>
            <a:r>
              <a:rPr lang="en-US" u="sng" dirty="0">
                <a:latin typeface="Times New Roman" panose="02020603050405020304" pitchFamily="18" charset="0"/>
                <a:cs typeface="Times New Roman" panose="02020603050405020304" pitchFamily="18" charset="0"/>
              </a:rPr>
              <a:t>Software designers for Android devices develop applications in the Java language</a:t>
            </a:r>
            <a:r>
              <a:rPr lang="en-US" dirty="0">
                <a:latin typeface="Times New Roman" panose="02020603050405020304" pitchFamily="18" charset="0"/>
                <a:cs typeface="Times New Roman" panose="02020603050405020304" pitchFamily="18" charset="0"/>
              </a:rPr>
              <a:t>.</a:t>
            </a:r>
          </a:p>
          <a:p>
            <a:pPr marL="285750" indent="-285750" algn="just">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rPr>
              <a:t>However, rather than using the standard Java API, Google has designed a separate </a:t>
            </a:r>
            <a:r>
              <a:rPr lang="en-US" u="sng" dirty="0">
                <a:latin typeface="Times New Roman" panose="02020603050405020304" pitchFamily="18" charset="0"/>
                <a:cs typeface="Times New Roman" panose="02020603050405020304" pitchFamily="18" charset="0"/>
              </a:rPr>
              <a:t>Android API for Java development</a:t>
            </a:r>
            <a:r>
              <a:rPr lang="en-US" dirty="0">
                <a:latin typeface="Times New Roman" panose="02020603050405020304" pitchFamily="18" charset="0"/>
                <a:cs typeface="Times New Roman" panose="02020603050405020304" pitchFamily="18" charset="0"/>
              </a:rPr>
              <a:t>, the executable file that runs on the </a:t>
            </a:r>
            <a:r>
              <a:rPr lang="en-US" i="1" dirty="0" err="1">
                <a:latin typeface="Times New Roman" panose="02020603050405020304" pitchFamily="18" charset="0"/>
                <a:cs typeface="Times New Roman" panose="02020603050405020304" pitchFamily="18" charset="0"/>
              </a:rPr>
              <a:t>Dalvik</a:t>
            </a:r>
            <a:r>
              <a:rPr lang="en-US" dirty="0">
                <a:latin typeface="Times New Roman" panose="02020603050405020304" pitchFamily="18" charset="0"/>
                <a:cs typeface="Times New Roman" panose="02020603050405020304" pitchFamily="18" charset="0"/>
              </a:rPr>
              <a:t> virtual machine.</a:t>
            </a:r>
          </a:p>
          <a:p>
            <a:pPr marL="285750" indent="-285750" algn="just">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rPr>
              <a:t>The set of libraries available for Android applications includes frameworks for developing web browsers (</a:t>
            </a:r>
            <a:r>
              <a:rPr lang="en-US" i="1" dirty="0" err="1">
                <a:latin typeface="Times New Roman" panose="02020603050405020304" pitchFamily="18" charset="0"/>
                <a:cs typeface="Times New Roman" panose="02020603050405020304" pitchFamily="18" charset="0"/>
              </a:rPr>
              <a:t>webkit</a:t>
            </a:r>
            <a:r>
              <a:rPr lang="en-US" dirty="0">
                <a:latin typeface="Times New Roman" panose="02020603050405020304" pitchFamily="18" charset="0"/>
                <a:cs typeface="Times New Roman" panose="02020603050405020304" pitchFamily="18" charset="0"/>
              </a:rPr>
              <a:t>), database support (</a:t>
            </a:r>
            <a:r>
              <a:rPr lang="en-US" i="1" dirty="0">
                <a:latin typeface="Times New Roman" panose="02020603050405020304" pitchFamily="18" charset="0"/>
                <a:cs typeface="Times New Roman" panose="02020603050405020304" pitchFamily="18" charset="0"/>
              </a:rPr>
              <a:t>SQLite</a:t>
            </a:r>
            <a:r>
              <a:rPr lang="en-US" dirty="0">
                <a:latin typeface="Times New Roman" panose="02020603050405020304" pitchFamily="18" charset="0"/>
                <a:cs typeface="Times New Roman" panose="02020603050405020304" pitchFamily="18" charset="0"/>
              </a:rPr>
              <a:t>), and multimedia. </a:t>
            </a:r>
          </a:p>
          <a:p>
            <a:pPr marL="285750" indent="-285750" algn="just">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rPr>
              <a:t>The </a:t>
            </a:r>
            <a:r>
              <a:rPr lang="en-US" i="1" dirty="0" err="1">
                <a:latin typeface="Times New Roman" panose="02020603050405020304" pitchFamily="18" charset="0"/>
                <a:cs typeface="Times New Roman" panose="02020603050405020304" pitchFamily="18" charset="0"/>
              </a:rPr>
              <a:t>libc</a:t>
            </a:r>
            <a:r>
              <a:rPr lang="en-US" dirty="0">
                <a:latin typeface="Times New Roman" panose="02020603050405020304" pitchFamily="18" charset="0"/>
                <a:cs typeface="Times New Roman" panose="02020603050405020304" pitchFamily="18" charset="0"/>
              </a:rPr>
              <a:t> library is similar to the standard C library but is much smaller.</a:t>
            </a:r>
          </a:p>
        </p:txBody>
      </p:sp>
    </p:spTree>
    <p:extLst>
      <p:ext uri="{BB962C8B-B14F-4D97-AF65-F5344CB8AC3E}">
        <p14:creationId xmlns:p14="http://schemas.microsoft.com/office/powerpoint/2010/main" val="14480299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555" y="128470"/>
            <a:ext cx="6108200" cy="916230"/>
          </a:xfrm>
        </p:spPr>
        <p:txBody>
          <a:bodyPr>
            <a:noAutofit/>
          </a:bodyPr>
          <a:lstStyle/>
          <a:p>
            <a:r>
              <a:rPr lang="en-IN" sz="2000" dirty="0">
                <a:solidFill>
                  <a:schemeClr val="tx1"/>
                </a:solidFill>
                <a:latin typeface="Times New Roman" panose="02020603050405020304" pitchFamily="18" charset="0"/>
                <a:cs typeface="Times New Roman" panose="02020603050405020304" pitchFamily="18" charset="0"/>
              </a:rPr>
              <a:t>System Boot</a:t>
            </a:r>
          </a:p>
        </p:txBody>
      </p:sp>
      <p:sp>
        <p:nvSpPr>
          <p:cNvPr id="3" name="Rectangle 2"/>
          <p:cNvSpPr/>
          <p:nvPr/>
        </p:nvSpPr>
        <p:spPr>
          <a:xfrm>
            <a:off x="287110" y="1502815"/>
            <a:ext cx="8407925" cy="1569660"/>
          </a:xfrm>
          <a:prstGeom prst="rect">
            <a:avLst/>
          </a:prstGeom>
        </p:spPr>
        <p:txBody>
          <a:bodyPr wrap="square">
            <a:spAutoFit/>
          </a:bodyPr>
          <a:lstStyle/>
          <a:p>
            <a:pPr marL="285750" indent="-285750" algn="just">
              <a:lnSpc>
                <a:spcPct val="150000"/>
              </a:lnSpc>
              <a:buFont typeface="Arial" pitchFamily="34" charset="0"/>
              <a:buChar char="•"/>
            </a:pPr>
            <a:r>
              <a:rPr lang="en-US" sz="1600" b="1" i="1" dirty="0">
                <a:latin typeface="Times New Roman" panose="02020603050405020304" pitchFamily="18" charset="0"/>
                <a:cs typeface="Times New Roman" panose="02020603050405020304" pitchFamily="18" charset="0"/>
              </a:rPr>
              <a:t>How does the hardware know where the kernel is or how to load that kernel? </a:t>
            </a:r>
          </a:p>
          <a:p>
            <a:pPr marL="285750" indent="-285750" algn="just">
              <a:lnSpc>
                <a:spcPct val="150000"/>
              </a:lnSpc>
              <a:buFont typeface="Arial" pitchFamily="34" charset="0"/>
              <a:buChar char="•"/>
            </a:pPr>
            <a:r>
              <a:rPr lang="en-US" sz="1600" dirty="0">
                <a:latin typeface="Times New Roman" panose="02020603050405020304" pitchFamily="18" charset="0"/>
                <a:cs typeface="Times New Roman" panose="02020603050405020304" pitchFamily="18" charset="0"/>
              </a:rPr>
              <a:t>The </a:t>
            </a:r>
            <a:r>
              <a:rPr lang="en-US" sz="1600" u="sng" dirty="0">
                <a:latin typeface="Times New Roman" panose="02020603050405020304" pitchFamily="18" charset="0"/>
                <a:cs typeface="Times New Roman" panose="02020603050405020304" pitchFamily="18" charset="0"/>
              </a:rPr>
              <a:t>procedure of starting a computer by loading the kernel is known as booting the system</a:t>
            </a:r>
            <a:r>
              <a:rPr lang="en-US" sz="1600" dirty="0">
                <a:latin typeface="Times New Roman" panose="02020603050405020304" pitchFamily="18" charset="0"/>
                <a:cs typeface="Times New Roman" panose="02020603050405020304" pitchFamily="18" charset="0"/>
              </a:rPr>
              <a:t>. </a:t>
            </a:r>
          </a:p>
          <a:p>
            <a:pPr marL="285750" indent="-285750" algn="just">
              <a:lnSpc>
                <a:spcPct val="150000"/>
              </a:lnSpc>
              <a:buFont typeface="Arial" pitchFamily="34" charset="0"/>
              <a:buChar char="•"/>
            </a:pPr>
            <a:r>
              <a:rPr lang="en-US" sz="1600" dirty="0">
                <a:latin typeface="Times New Roman" panose="02020603050405020304" pitchFamily="18" charset="0"/>
                <a:cs typeface="Times New Roman" panose="02020603050405020304" pitchFamily="18" charset="0"/>
              </a:rPr>
              <a:t>On most computer systems, a small piece of code known as the </a:t>
            </a:r>
            <a:r>
              <a:rPr lang="en-US" sz="1600" b="1" dirty="0">
                <a:latin typeface="Times New Roman" panose="02020603050405020304" pitchFamily="18" charset="0"/>
                <a:cs typeface="Times New Roman" panose="02020603050405020304" pitchFamily="18" charset="0"/>
              </a:rPr>
              <a:t>bootstrap program </a:t>
            </a:r>
            <a:r>
              <a:rPr lang="en-US" sz="1600" dirty="0">
                <a:latin typeface="Times New Roman" panose="02020603050405020304" pitchFamily="18" charset="0"/>
                <a:cs typeface="Times New Roman" panose="02020603050405020304" pitchFamily="18" charset="0"/>
              </a:rPr>
              <a:t>or </a:t>
            </a:r>
            <a:r>
              <a:rPr lang="en-US" sz="1600" b="1" dirty="0">
                <a:latin typeface="Times New Roman" panose="02020603050405020304" pitchFamily="18" charset="0"/>
                <a:cs typeface="Times New Roman" panose="02020603050405020304" pitchFamily="18" charset="0"/>
              </a:rPr>
              <a:t>bootstrap loader</a:t>
            </a:r>
            <a:r>
              <a:rPr lang="en-US" sz="1600" dirty="0">
                <a:latin typeface="Times New Roman" panose="02020603050405020304" pitchFamily="18" charset="0"/>
                <a:cs typeface="Times New Roman" panose="02020603050405020304" pitchFamily="18" charset="0"/>
              </a:rPr>
              <a:t> locates the kernel, loads it into main memory, and starts its execution. </a:t>
            </a:r>
          </a:p>
        </p:txBody>
      </p:sp>
    </p:spTree>
    <p:extLst>
      <p:ext uri="{BB962C8B-B14F-4D97-AF65-F5344CB8AC3E}">
        <p14:creationId xmlns:p14="http://schemas.microsoft.com/office/powerpoint/2010/main" val="26464901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555" y="128470"/>
            <a:ext cx="6108200" cy="916230"/>
          </a:xfrm>
        </p:spPr>
        <p:txBody>
          <a:bodyPr>
            <a:noAutofit/>
          </a:bodyPr>
          <a:lstStyle/>
          <a:p>
            <a:pPr>
              <a:spcBef>
                <a:spcPts val="0"/>
              </a:spcBef>
            </a:pPr>
            <a:r>
              <a:rPr lang="en-IN" sz="2000" b="1" dirty="0" smtClean="0">
                <a:solidFill>
                  <a:schemeClr val="tx2">
                    <a:lumMod val="50000"/>
                  </a:schemeClr>
                </a:solidFill>
                <a:effectLst/>
                <a:latin typeface="Times New Roman" panose="02020603050405020304" pitchFamily="18" charset="0"/>
                <a:ea typeface="+mn-ea"/>
                <a:cs typeface="Times New Roman" panose="02020603050405020304" pitchFamily="18" charset="0"/>
              </a:rPr>
              <a:t>CONTD..</a:t>
            </a:r>
            <a:endParaRPr lang="en-IN" sz="2000" b="1" dirty="0">
              <a:solidFill>
                <a:schemeClr val="tx2">
                  <a:lumMod val="50000"/>
                </a:schemeClr>
              </a:solidFill>
              <a:effectLst/>
              <a:latin typeface="Times New Roman" panose="02020603050405020304" pitchFamily="18" charset="0"/>
              <a:ea typeface="+mn-ea"/>
              <a:cs typeface="Times New Roman" panose="02020603050405020304" pitchFamily="18" charset="0"/>
            </a:endParaRPr>
          </a:p>
        </p:txBody>
      </p:sp>
      <p:sp>
        <p:nvSpPr>
          <p:cNvPr id="2" name="Rectangle 1"/>
          <p:cNvSpPr/>
          <p:nvPr/>
        </p:nvSpPr>
        <p:spPr>
          <a:xfrm>
            <a:off x="348097" y="1350110"/>
            <a:ext cx="8398775" cy="3046988"/>
          </a:xfrm>
          <a:prstGeom prst="rect">
            <a:avLst/>
          </a:prstGeom>
        </p:spPr>
        <p:txBody>
          <a:bodyPr wrap="square">
            <a:spAutoFit/>
          </a:bodyPr>
          <a:lstStyle/>
          <a:p>
            <a:pPr marL="285750" indent="-285750" algn="just">
              <a:lnSpc>
                <a:spcPct val="150000"/>
              </a:lnSpc>
              <a:buFont typeface="Arial" pitchFamily="34" charset="0"/>
              <a:buChar char="•"/>
            </a:pPr>
            <a:r>
              <a:rPr lang="en-US" sz="1600" u="sng" dirty="0">
                <a:latin typeface="Times New Roman" panose="02020603050405020304" pitchFamily="18" charset="0"/>
                <a:cs typeface="Times New Roman" panose="02020603050405020304" pitchFamily="18" charset="0"/>
              </a:rPr>
              <a:t>Some computer systems</a:t>
            </a:r>
            <a:r>
              <a:rPr lang="en-US" sz="1600" dirty="0">
                <a:latin typeface="Times New Roman" panose="02020603050405020304" pitchFamily="18" charset="0"/>
                <a:cs typeface="Times New Roman" panose="02020603050405020304" pitchFamily="18" charset="0"/>
              </a:rPr>
              <a:t>, such as PCs, </a:t>
            </a:r>
            <a:r>
              <a:rPr lang="en-US" sz="1600" u="sng" dirty="0">
                <a:latin typeface="Times New Roman" panose="02020603050405020304" pitchFamily="18" charset="0"/>
                <a:cs typeface="Times New Roman" panose="02020603050405020304" pitchFamily="18" charset="0"/>
              </a:rPr>
              <a:t>use a two-step process </a:t>
            </a:r>
            <a:r>
              <a:rPr lang="en-US" sz="1600" dirty="0">
                <a:latin typeface="Times New Roman" panose="02020603050405020304" pitchFamily="18" charset="0"/>
                <a:cs typeface="Times New Roman" panose="02020603050405020304" pitchFamily="18" charset="0"/>
              </a:rPr>
              <a:t>in which a simple bootstrap loader fetches a more complex boot program from disk, which in turn loads the kernel.</a:t>
            </a:r>
          </a:p>
          <a:p>
            <a:pPr marL="285750" indent="-285750" algn="just">
              <a:lnSpc>
                <a:spcPct val="150000"/>
              </a:lnSpc>
              <a:buFont typeface="Arial" pitchFamily="34" charset="0"/>
              <a:buChar char="•"/>
            </a:pPr>
            <a:r>
              <a:rPr lang="en-US" sz="1600" dirty="0">
                <a:latin typeface="Times New Roman" panose="02020603050405020304" pitchFamily="18" charset="0"/>
                <a:cs typeface="Times New Roman" panose="02020603050405020304" pitchFamily="18" charset="0"/>
              </a:rPr>
              <a:t>When it is powered up or rebooted—the </a:t>
            </a:r>
            <a:r>
              <a:rPr lang="en-US" sz="1600" u="sng" dirty="0">
                <a:latin typeface="Times New Roman" panose="02020603050405020304" pitchFamily="18" charset="0"/>
                <a:cs typeface="Times New Roman" panose="02020603050405020304" pitchFamily="18" charset="0"/>
              </a:rPr>
              <a:t>instruction register is loaded with a predefined memory location</a:t>
            </a:r>
            <a:r>
              <a:rPr lang="en-US" sz="1600" dirty="0">
                <a:latin typeface="Times New Roman" panose="02020603050405020304" pitchFamily="18" charset="0"/>
                <a:cs typeface="Times New Roman" panose="02020603050405020304" pitchFamily="18" charset="0"/>
              </a:rPr>
              <a:t>, and execution starts there. At that </a:t>
            </a:r>
            <a:r>
              <a:rPr lang="en-US" sz="1600" u="sng" dirty="0">
                <a:latin typeface="Times New Roman" panose="02020603050405020304" pitchFamily="18" charset="0"/>
                <a:cs typeface="Times New Roman" panose="02020603050405020304" pitchFamily="18" charset="0"/>
              </a:rPr>
              <a:t>location is the initial bootstrap program</a:t>
            </a:r>
            <a:r>
              <a:rPr lang="en-US" sz="1600" dirty="0">
                <a:latin typeface="Times New Roman" panose="02020603050405020304" pitchFamily="18" charset="0"/>
                <a:cs typeface="Times New Roman" panose="02020603050405020304" pitchFamily="18" charset="0"/>
              </a:rPr>
              <a:t>. </a:t>
            </a:r>
          </a:p>
          <a:p>
            <a:pPr marL="285750" indent="-285750" algn="just">
              <a:lnSpc>
                <a:spcPct val="150000"/>
              </a:lnSpc>
              <a:buFont typeface="Arial" pitchFamily="34" charset="0"/>
              <a:buChar char="•"/>
            </a:pPr>
            <a:r>
              <a:rPr lang="en-US" sz="1600" dirty="0">
                <a:latin typeface="Times New Roman" panose="02020603050405020304" pitchFamily="18" charset="0"/>
                <a:cs typeface="Times New Roman" panose="02020603050405020304" pitchFamily="18" charset="0"/>
              </a:rPr>
              <a:t>This program is in the form of read-only memory (</a:t>
            </a:r>
            <a:r>
              <a:rPr lang="en-US" sz="1600" u="sng" dirty="0">
                <a:latin typeface="Times New Roman" panose="02020603050405020304" pitchFamily="18" charset="0"/>
                <a:cs typeface="Times New Roman" panose="02020603050405020304" pitchFamily="18" charset="0"/>
              </a:rPr>
              <a:t>ROM</a:t>
            </a:r>
            <a:r>
              <a:rPr lang="en-US" sz="1600" dirty="0">
                <a:latin typeface="Times New Roman" panose="02020603050405020304" pitchFamily="18" charset="0"/>
                <a:cs typeface="Times New Roman" panose="02020603050405020304" pitchFamily="18" charset="0"/>
              </a:rPr>
              <a:t>), because it needs no initialization and cannot easily be infected by a computer virus.</a:t>
            </a:r>
          </a:p>
          <a:p>
            <a:pPr marL="285750" indent="-285750" algn="just">
              <a:lnSpc>
                <a:spcPct val="150000"/>
              </a:lnSpc>
              <a:buFont typeface="Arial" pitchFamily="34" charset="0"/>
              <a:buChar char="•"/>
            </a:pPr>
            <a:r>
              <a:rPr lang="en-US" sz="1600" u="sng" dirty="0">
                <a:latin typeface="Times New Roman" panose="02020603050405020304" pitchFamily="18" charset="0"/>
                <a:cs typeface="Times New Roman" panose="02020603050405020304" pitchFamily="18" charset="0"/>
              </a:rPr>
              <a:t>Bootstrap program</a:t>
            </a:r>
            <a:r>
              <a:rPr lang="en-US" sz="1600" dirty="0">
                <a:latin typeface="Times New Roman" panose="02020603050405020304" pitchFamily="18" charset="0"/>
                <a:cs typeface="Times New Roman" panose="02020603050405020304" pitchFamily="18" charset="0"/>
              </a:rPr>
              <a:t> can also initialize all aspects of the system, from CPU registers to device controllers and the contents of main memory. Sooner or later, it starts the operating system.</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2730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boot</a:t>
            </a:r>
            <a:endParaRPr lang="en-IN" dirty="0"/>
          </a:p>
        </p:txBody>
      </p:sp>
      <p:sp>
        <p:nvSpPr>
          <p:cNvPr id="3" name="Rectangle 2"/>
          <p:cNvSpPr/>
          <p:nvPr/>
        </p:nvSpPr>
        <p:spPr>
          <a:xfrm>
            <a:off x="287110" y="1502815"/>
            <a:ext cx="8856890" cy="2677656"/>
          </a:xfrm>
          <a:prstGeom prst="rect">
            <a:avLst/>
          </a:prstGeom>
        </p:spPr>
        <p:txBody>
          <a:bodyPr wrap="square">
            <a:spAutoFit/>
          </a:bodyPr>
          <a:lstStyle/>
          <a:p>
            <a:pPr marL="285750" indent="-285750" algn="just">
              <a:lnSpc>
                <a:spcPct val="150000"/>
              </a:lnSpc>
              <a:buFont typeface="Arial" pitchFamily="34" charset="0"/>
              <a:buChar char="•"/>
            </a:pPr>
            <a:r>
              <a:rPr lang="en-US" sz="1600" dirty="0">
                <a:latin typeface="Times New Roman" panose="02020603050405020304" pitchFamily="18" charset="0"/>
                <a:cs typeface="Times New Roman" panose="02020603050405020304" pitchFamily="18" charset="0"/>
              </a:rPr>
              <a:t>Some systems—such as cellular phones, tablets, and game consoles—store the entire operating system in ROM.</a:t>
            </a:r>
          </a:p>
          <a:p>
            <a:pPr marL="285750" indent="-285750" algn="just">
              <a:lnSpc>
                <a:spcPct val="150000"/>
              </a:lnSpc>
              <a:buFont typeface="Arial" pitchFamily="34" charset="0"/>
              <a:buChar char="•"/>
            </a:pPr>
            <a:r>
              <a:rPr lang="en-US" sz="1600" u="sng" dirty="0">
                <a:latin typeface="Times New Roman" panose="02020603050405020304" pitchFamily="18" charset="0"/>
                <a:cs typeface="Times New Roman" panose="02020603050405020304" pitchFamily="18" charset="0"/>
              </a:rPr>
              <a:t>All forms of ROM are also known as</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firmware</a:t>
            </a:r>
            <a:r>
              <a:rPr lang="en-US" sz="1600" dirty="0">
                <a:latin typeface="Times New Roman" panose="02020603050405020304" pitchFamily="18" charset="0"/>
                <a:cs typeface="Times New Roman" panose="02020603050405020304" pitchFamily="18" charset="0"/>
              </a:rPr>
              <a:t>, since their characteristics fall somewhere between those of hardware and those of software. </a:t>
            </a:r>
          </a:p>
          <a:p>
            <a:pPr marL="285750" indent="-285750" algn="just">
              <a:lnSpc>
                <a:spcPct val="150000"/>
              </a:lnSpc>
              <a:buFont typeface="Arial" pitchFamily="34" charset="0"/>
              <a:buChar char="•"/>
            </a:pPr>
            <a:r>
              <a:rPr lang="en-US" sz="1600" dirty="0">
                <a:latin typeface="Times New Roman" panose="02020603050405020304" pitchFamily="18" charset="0"/>
                <a:cs typeface="Times New Roman" panose="02020603050405020304" pitchFamily="18" charset="0"/>
              </a:rPr>
              <a:t>A </a:t>
            </a:r>
            <a:r>
              <a:rPr lang="en-US" sz="1600" u="sng" dirty="0">
                <a:latin typeface="Times New Roman" panose="02020603050405020304" pitchFamily="18" charset="0"/>
                <a:cs typeface="Times New Roman" panose="02020603050405020304" pitchFamily="18" charset="0"/>
              </a:rPr>
              <a:t>problem with firmware</a:t>
            </a:r>
            <a:r>
              <a:rPr lang="en-US" sz="1600" dirty="0">
                <a:latin typeface="Times New Roman" panose="02020603050405020304" pitchFamily="18" charset="0"/>
                <a:cs typeface="Times New Roman" panose="02020603050405020304" pitchFamily="18" charset="0"/>
              </a:rPr>
              <a:t> in general is that executing code there is slower than executing code in RAM.</a:t>
            </a:r>
          </a:p>
          <a:p>
            <a:pPr marL="285750" indent="-285750" algn="just">
              <a:lnSpc>
                <a:spcPct val="150000"/>
              </a:lnSpc>
              <a:buFont typeface="Arial" pitchFamily="34" charset="0"/>
              <a:buChar char="•"/>
            </a:pPr>
            <a:r>
              <a:rPr lang="en-US" sz="1600" dirty="0">
                <a:latin typeface="Times New Roman" panose="02020603050405020304" pitchFamily="18" charset="0"/>
                <a:cs typeface="Times New Roman" panose="02020603050405020304" pitchFamily="18" charset="0"/>
              </a:rPr>
              <a:t>Some systems store the operating system in firmware and copy it to RAM for fast execution. </a:t>
            </a:r>
          </a:p>
        </p:txBody>
      </p:sp>
    </p:spTree>
    <p:extLst>
      <p:ext uri="{BB962C8B-B14F-4D97-AF65-F5344CB8AC3E}">
        <p14:creationId xmlns:p14="http://schemas.microsoft.com/office/powerpoint/2010/main" val="16454711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8246070" cy="916230"/>
          </a:xfrm>
        </p:spPr>
        <p:txBody>
          <a:bodyPr/>
          <a:lstStyle/>
          <a:p>
            <a:r>
              <a:rPr lang="en-IN" dirty="0" smtClean="0"/>
              <a:t>Contd…</a:t>
            </a:r>
            <a:endParaRPr lang="en-IN" dirty="0"/>
          </a:p>
        </p:txBody>
      </p:sp>
      <p:sp>
        <p:nvSpPr>
          <p:cNvPr id="5" name="Rectangle 4"/>
          <p:cNvSpPr/>
          <p:nvPr/>
        </p:nvSpPr>
        <p:spPr>
          <a:xfrm>
            <a:off x="448965" y="1655520"/>
            <a:ext cx="8551480" cy="2585323"/>
          </a:xfrm>
          <a:prstGeom prst="rect">
            <a:avLst/>
          </a:prstGeom>
        </p:spPr>
        <p:txBody>
          <a:bodyPr wrap="square">
            <a:spAutoFit/>
          </a:bodyPr>
          <a:lstStyle/>
          <a:p>
            <a:pPr marL="285750" indent="-285750" algn="just">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rPr>
              <a:t>A final issue with firmware is that it is relatively expensive, so usually only small amounts are available.</a:t>
            </a:r>
          </a:p>
          <a:p>
            <a:pPr marL="285750" indent="-285750" algn="just">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rPr>
              <a:t> The bootstrap runs diagnostics and has a bit of code that can </a:t>
            </a:r>
            <a:r>
              <a:rPr lang="en-US" u="sng" dirty="0">
                <a:latin typeface="Times New Roman" panose="02020603050405020304" pitchFamily="18" charset="0"/>
                <a:cs typeface="Times New Roman" panose="02020603050405020304" pitchFamily="18" charset="0"/>
              </a:rPr>
              <a:t>read a single block at a fixed location (say block zero) from disk into memory and execute the code from that </a:t>
            </a:r>
            <a:r>
              <a:rPr lang="en-US" b="1" u="sng" dirty="0">
                <a:latin typeface="Times New Roman" panose="02020603050405020304" pitchFamily="18" charset="0"/>
                <a:cs typeface="Times New Roman" panose="02020603050405020304" pitchFamily="18" charset="0"/>
              </a:rPr>
              <a:t>boot block.</a:t>
            </a:r>
          </a:p>
          <a:p>
            <a:pPr marL="285750" indent="-285750" algn="just">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rPr>
              <a:t>A disk that has a boot partition is called a </a:t>
            </a:r>
            <a:r>
              <a:rPr lang="en-US" u="sng" dirty="0">
                <a:latin typeface="Times New Roman" panose="02020603050405020304" pitchFamily="18" charset="0"/>
                <a:cs typeface="Times New Roman" panose="02020603050405020304" pitchFamily="18" charset="0"/>
              </a:rPr>
              <a:t>boot disk or system disk</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3608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4374" y="2070894"/>
            <a:ext cx="5955495" cy="1107996"/>
          </a:xfrm>
          <a:prstGeom prst="rect">
            <a:avLst/>
          </a:prstGeom>
          <a:noFill/>
        </p:spPr>
        <p:txBody>
          <a:bodyPr wrap="square" rtlCol="0">
            <a:spAutoFit/>
          </a:bodyPr>
          <a:lstStyle/>
          <a:p>
            <a:pPr algn="ctr"/>
            <a:r>
              <a:rPr lang="en-IN" sz="6600" dirty="0" smtClean="0">
                <a:latin typeface="Times New Roman" pitchFamily="18" charset="0"/>
                <a:cs typeface="Times New Roman" pitchFamily="18" charset="0"/>
              </a:rPr>
              <a:t>THANK YOU</a:t>
            </a:r>
            <a:endParaRPr lang="en-IN" sz="6600" dirty="0">
              <a:latin typeface="Times New Roman" pitchFamily="18" charset="0"/>
              <a:cs typeface="Times New Roman" pitchFamily="18" charset="0"/>
            </a:endParaRPr>
          </a:p>
        </p:txBody>
      </p:sp>
    </p:spTree>
    <p:extLst>
      <p:ext uri="{BB962C8B-B14F-4D97-AF65-F5344CB8AC3E}">
        <p14:creationId xmlns:p14="http://schemas.microsoft.com/office/powerpoint/2010/main" val="110163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1" y="128470"/>
            <a:ext cx="4733854" cy="916230"/>
          </a:xfrm>
        </p:spPr>
        <p:txBody>
          <a:bodyPr>
            <a:normAutofit/>
          </a:bodyPr>
          <a:lstStyle/>
          <a:p>
            <a:pPr lvl="0">
              <a:spcBef>
                <a:spcPts val="0"/>
              </a:spcBef>
            </a:pPr>
            <a:r>
              <a:rPr lang="en-IN" sz="3200" dirty="0">
                <a:solidFill>
                  <a:schemeClr val="tx2">
                    <a:lumMod val="50000"/>
                  </a:schemeClr>
                </a:solidFill>
                <a:effectLst/>
                <a:latin typeface="Times New Roman" panose="02020603050405020304" pitchFamily="18" charset="0"/>
                <a:ea typeface="+mn-ea"/>
                <a:cs typeface="Times New Roman" panose="02020603050405020304" pitchFamily="18" charset="0"/>
              </a:rPr>
              <a:t>Operating-System Services</a:t>
            </a:r>
          </a:p>
        </p:txBody>
      </p:sp>
      <p:sp>
        <p:nvSpPr>
          <p:cNvPr id="2" name="Rectangle 1"/>
          <p:cNvSpPr/>
          <p:nvPr/>
        </p:nvSpPr>
        <p:spPr>
          <a:xfrm>
            <a:off x="143555" y="1212510"/>
            <a:ext cx="8704185" cy="3544560"/>
          </a:xfrm>
          <a:prstGeom prst="rect">
            <a:avLst/>
          </a:prstGeom>
        </p:spPr>
        <p:txBody>
          <a:bodyPr wrap="square">
            <a:spAutoFit/>
          </a:bodyPr>
          <a:lstStyle/>
          <a:p>
            <a:pPr marL="342900" lvl="0" indent="-342900" algn="just">
              <a:lnSpc>
                <a:spcPct val="150000"/>
              </a:lnSpc>
              <a:spcBef>
                <a:spcPts val="1000"/>
              </a:spcBef>
              <a:buFont typeface="+mj-lt"/>
              <a:buAutoNum type="arabicPeriod" startAt="4"/>
            </a:pPr>
            <a:r>
              <a:rPr lang="en-US" b="1" u="sng" dirty="0">
                <a:solidFill>
                  <a:prstClr val="black"/>
                </a:solidFill>
                <a:latin typeface="Times New Roman" panose="02020603050405020304" pitchFamily="18" charset="0"/>
                <a:cs typeface="Times New Roman" panose="02020603050405020304" pitchFamily="18" charset="0"/>
              </a:rPr>
              <a:t>File-system manipulation: </a:t>
            </a:r>
            <a:r>
              <a:rPr lang="en-US" dirty="0">
                <a:solidFill>
                  <a:prstClr val="black"/>
                </a:solidFill>
                <a:latin typeface="Times New Roman" panose="02020603050405020304" pitchFamily="18" charset="0"/>
                <a:cs typeface="Times New Roman" panose="02020603050405020304" pitchFamily="18" charset="0"/>
              </a:rPr>
              <a:t>programs need to read and write files and directories. They also need to create and delete them by name, search for a given file, and list file information.</a:t>
            </a:r>
          </a:p>
          <a:p>
            <a:pPr marL="342900" lvl="0" indent="-342900" algn="just">
              <a:lnSpc>
                <a:spcPct val="150000"/>
              </a:lnSpc>
              <a:spcBef>
                <a:spcPts val="1000"/>
              </a:spcBef>
              <a:buFont typeface="+mj-lt"/>
              <a:buAutoNum type="arabicPeriod" startAt="4"/>
            </a:pPr>
            <a:r>
              <a:rPr lang="en-US" b="1" u="sng" dirty="0">
                <a:solidFill>
                  <a:prstClr val="black"/>
                </a:solidFill>
                <a:latin typeface="Times New Roman" panose="02020603050405020304" pitchFamily="18" charset="0"/>
                <a:cs typeface="Times New Roman" panose="02020603050405020304" pitchFamily="18" charset="0"/>
              </a:rPr>
              <a:t>Communications:</a:t>
            </a:r>
            <a:r>
              <a:rPr lang="en-US" dirty="0">
                <a:solidFill>
                  <a:prstClr val="black"/>
                </a:solidFill>
                <a:latin typeface="Times New Roman" panose="02020603050405020304" pitchFamily="18" charset="0"/>
                <a:cs typeface="Times New Roman" panose="02020603050405020304" pitchFamily="18" charset="0"/>
              </a:rPr>
              <a:t> one process needs to exchange information with another process. Such communication may occur between processes that are executing on the same computer or between processes that are executing on different computer systems tied together by a computer network. Communications may be implemented via </a:t>
            </a:r>
            <a:r>
              <a:rPr lang="en-US" u="sng" dirty="0">
                <a:solidFill>
                  <a:prstClr val="black"/>
                </a:solidFill>
                <a:latin typeface="Times New Roman" panose="02020603050405020304" pitchFamily="18" charset="0"/>
                <a:cs typeface="Times New Roman" panose="02020603050405020304" pitchFamily="18" charset="0"/>
              </a:rPr>
              <a:t>shared memory or message passing</a:t>
            </a:r>
            <a:r>
              <a:rPr lang="en-US" dirty="0">
                <a:solidFill>
                  <a:prstClr val="black"/>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38826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130301"/>
            <a:ext cx="4733854" cy="916230"/>
          </a:xfrm>
        </p:spPr>
        <p:txBody>
          <a:bodyPr>
            <a:normAutofit/>
          </a:bodyPr>
          <a:lstStyle/>
          <a:p>
            <a:pPr lvl="0">
              <a:spcBef>
                <a:spcPts val="0"/>
              </a:spcBef>
            </a:pPr>
            <a:r>
              <a:rPr lang="en-IN" sz="3200" dirty="0">
                <a:solidFill>
                  <a:schemeClr val="tx2">
                    <a:lumMod val="50000"/>
                  </a:schemeClr>
                </a:solidFill>
                <a:effectLst/>
                <a:latin typeface="Times New Roman" panose="02020603050405020304" pitchFamily="18" charset="0"/>
                <a:ea typeface="+mn-ea"/>
                <a:cs typeface="Times New Roman" panose="02020603050405020304" pitchFamily="18" charset="0"/>
              </a:rPr>
              <a:t>Operating-System Services</a:t>
            </a:r>
          </a:p>
        </p:txBody>
      </p:sp>
      <p:sp>
        <p:nvSpPr>
          <p:cNvPr id="3" name="Rectangle 2"/>
          <p:cNvSpPr/>
          <p:nvPr/>
        </p:nvSpPr>
        <p:spPr>
          <a:xfrm>
            <a:off x="-24237" y="1046531"/>
            <a:ext cx="9024681" cy="3831818"/>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6. </a:t>
            </a:r>
            <a:r>
              <a:rPr lang="en-US" b="1" u="sng" dirty="0">
                <a:latin typeface="Times New Roman" panose="02020603050405020304" pitchFamily="18" charset="0"/>
                <a:cs typeface="Times New Roman" panose="02020603050405020304" pitchFamily="18" charset="0"/>
              </a:rPr>
              <a:t>Error detection: </a:t>
            </a:r>
            <a:r>
              <a:rPr lang="en-US" dirty="0">
                <a:latin typeface="Times New Roman" panose="02020603050405020304" pitchFamily="18" charset="0"/>
                <a:cs typeface="Times New Roman" panose="02020603050405020304" pitchFamily="18" charset="0"/>
              </a:rPr>
              <a:t>The operating system needs to be detecting and correcting errors constantly. Errors may occur in the CPU and memory hardware, in I/O devices and in the user program. For each type of error, the operating system should take the appropriate action to ensure correct and consistent computing.</a:t>
            </a:r>
          </a:p>
          <a:p>
            <a:pPr algn="just">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Another set of operating system functions exists not for helping the user but rather for ensuring the efficient operation of the system itself.</a:t>
            </a:r>
          </a:p>
          <a:p>
            <a:pPr marL="342900" indent="-342900" algn="just">
              <a:lnSpc>
                <a:spcPct val="150000"/>
              </a:lnSpc>
              <a:buFont typeface="+mj-lt"/>
              <a:buAutoNum type="arabicPeriod"/>
            </a:pPr>
            <a:r>
              <a:rPr lang="en-US" b="1" u="sng" dirty="0">
                <a:latin typeface="Times New Roman" panose="02020603050405020304" pitchFamily="18" charset="0"/>
                <a:cs typeface="Times New Roman" panose="02020603050405020304" pitchFamily="18" charset="0"/>
              </a:rPr>
              <a:t>Resource allocation: </a:t>
            </a:r>
            <a:r>
              <a:rPr lang="en-US" dirty="0">
                <a:latin typeface="Times New Roman" panose="02020603050405020304" pitchFamily="18" charset="0"/>
                <a:cs typeface="Times New Roman" panose="02020603050405020304" pitchFamily="18" charset="0"/>
              </a:rPr>
              <a:t>When there are multiple users or multiple jobs running at the same time, resources must be allocated to each of them. The operating system manages many different types of resources.</a:t>
            </a:r>
          </a:p>
        </p:txBody>
      </p:sp>
    </p:spTree>
    <p:extLst>
      <p:ext uri="{BB962C8B-B14F-4D97-AF65-F5344CB8AC3E}">
        <p14:creationId xmlns:p14="http://schemas.microsoft.com/office/powerpoint/2010/main" val="25770726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555" y="128470"/>
            <a:ext cx="6108200" cy="916230"/>
          </a:xfrm>
        </p:spPr>
        <p:txBody>
          <a:bodyPr>
            <a:normAutofit fontScale="90000"/>
          </a:bodyPr>
          <a:lstStyle/>
          <a:p>
            <a:r>
              <a:rPr lang="en-IN" sz="3200" dirty="0">
                <a:solidFill>
                  <a:schemeClr val="tx2">
                    <a:lumMod val="50000"/>
                  </a:schemeClr>
                </a:solidFill>
                <a:latin typeface="Times New Roman" panose="02020603050405020304" pitchFamily="18" charset="0"/>
                <a:cs typeface="Times New Roman" panose="02020603050405020304" pitchFamily="18" charset="0"/>
              </a:rPr>
              <a:t>User and Operating-System Interface</a:t>
            </a:r>
          </a:p>
        </p:txBody>
      </p:sp>
      <p:sp>
        <p:nvSpPr>
          <p:cNvPr id="2" name="Rectangle 1"/>
          <p:cNvSpPr/>
          <p:nvPr/>
        </p:nvSpPr>
        <p:spPr>
          <a:xfrm>
            <a:off x="143555" y="1350110"/>
            <a:ext cx="8856890" cy="3416320"/>
          </a:xfrm>
          <a:prstGeom prst="rect">
            <a:avLst/>
          </a:prstGeom>
        </p:spPr>
        <p:txBody>
          <a:bodyPr wrap="square">
            <a:spAutoFit/>
          </a:bodyPr>
          <a:lstStyle/>
          <a:p>
            <a:pPr marL="342900" indent="-342900" algn="just">
              <a:lnSpc>
                <a:spcPct val="150000"/>
              </a:lnSpc>
              <a:buFont typeface="+mj-lt"/>
              <a:buAutoNum type="arabicPeriod"/>
            </a:pPr>
            <a:r>
              <a:rPr lang="en-US" b="1" u="sng" dirty="0">
                <a:latin typeface="Times New Roman" panose="02020603050405020304" pitchFamily="18" charset="0"/>
                <a:cs typeface="Times New Roman" panose="02020603050405020304" pitchFamily="18" charset="0"/>
              </a:rPr>
              <a:t>Accounting:</a:t>
            </a:r>
            <a:r>
              <a:rPr lang="en-US" dirty="0">
                <a:latin typeface="Times New Roman" panose="02020603050405020304" pitchFamily="18" charset="0"/>
                <a:cs typeface="Times New Roman" panose="02020603050405020304" pitchFamily="18" charset="0"/>
              </a:rPr>
              <a:t> We want to keep track of which users use how much and what kinds of computer resources.</a:t>
            </a:r>
          </a:p>
          <a:p>
            <a:pPr marL="342900" indent="-342900" algn="just">
              <a:lnSpc>
                <a:spcPct val="150000"/>
              </a:lnSpc>
              <a:buFont typeface="+mj-lt"/>
              <a:buAutoNum type="arabicPeriod"/>
            </a:pPr>
            <a:r>
              <a:rPr lang="en-US" b="1" u="sng" dirty="0">
                <a:latin typeface="Times New Roman" panose="02020603050405020304" pitchFamily="18" charset="0"/>
                <a:cs typeface="Times New Roman" panose="02020603050405020304" pitchFamily="18" charset="0"/>
              </a:rPr>
              <a:t>Protection and security: </a:t>
            </a:r>
            <a:endParaRPr lang="en-US" b="1" u="sng"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IN" dirty="0">
                <a:solidFill>
                  <a:schemeClr val="tx2">
                    <a:lumMod val="50000"/>
                  </a:schemeClr>
                </a:solidFill>
                <a:latin typeface="Times New Roman" panose="02020603050405020304" pitchFamily="18" charset="0"/>
                <a:cs typeface="Times New Roman" panose="02020603050405020304" pitchFamily="18" charset="0"/>
              </a:rPr>
              <a:t>Command </a:t>
            </a:r>
            <a:r>
              <a:rPr lang="en-IN" dirty="0" smtClean="0">
                <a:solidFill>
                  <a:schemeClr val="tx2">
                    <a:lumMod val="50000"/>
                  </a:schemeClr>
                </a:solidFill>
                <a:latin typeface="Times New Roman" panose="02020603050405020304" pitchFamily="18" charset="0"/>
                <a:cs typeface="Times New Roman" panose="02020603050405020304" pitchFamily="18" charset="0"/>
              </a:rPr>
              <a:t>Interpreters:</a:t>
            </a:r>
          </a:p>
          <a:p>
            <a:pPr marL="285750" indent="-285750" algn="just">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rPr>
              <a:t>Windows and UNIX, treat the command interpreter as a special program that is running when a job is initiated or when a user first logs on, the </a:t>
            </a:r>
            <a:r>
              <a:rPr lang="en-US" u="sng" dirty="0">
                <a:latin typeface="Times New Roman" panose="02020603050405020304" pitchFamily="18" charset="0"/>
                <a:cs typeface="Times New Roman" panose="02020603050405020304" pitchFamily="18" charset="0"/>
              </a:rPr>
              <a:t>interpreters are known as shells</a:t>
            </a:r>
            <a:r>
              <a:rPr lang="en-US" dirty="0">
                <a:latin typeface="Times New Roman" panose="02020603050405020304" pitchFamily="18" charset="0"/>
                <a:cs typeface="Times New Roman" panose="02020603050405020304" pitchFamily="18" charset="0"/>
              </a:rPr>
              <a:t>.</a:t>
            </a:r>
          </a:p>
          <a:p>
            <a:pPr marL="1200150" lvl="2" indent="-285750" algn="just">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rPr>
              <a:t>Ex: </a:t>
            </a:r>
            <a:r>
              <a:rPr lang="en-IN" dirty="0">
                <a:latin typeface="Times New Roman" pitchFamily="18" charset="0"/>
                <a:cs typeface="Times New Roman" pitchFamily="18" charset="0"/>
              </a:rPr>
              <a:t>UNIX and Linux systems shells </a:t>
            </a:r>
            <a:r>
              <a:rPr lang="en-IN" dirty="0">
                <a:latin typeface="Times New Roman" pitchFamily="18" charset="0"/>
                <a:cs typeface="Times New Roman" pitchFamily="18" charset="0"/>
                <a:sym typeface="Wingdings" panose="05000000000000000000" pitchFamily="2" charset="2"/>
              </a:rPr>
              <a:t> </a:t>
            </a:r>
            <a:r>
              <a:rPr lang="en-US" dirty="0">
                <a:latin typeface="Times New Roman" pitchFamily="18" charset="0"/>
                <a:cs typeface="Times New Roman" pitchFamily="18" charset="0"/>
              </a:rPr>
              <a:t>Bourne shell, C shell, Bourne-Again shell, </a:t>
            </a:r>
            <a:r>
              <a:rPr lang="en-US" dirty="0" err="1">
                <a:latin typeface="Times New Roman" pitchFamily="18" charset="0"/>
                <a:cs typeface="Times New Roman" pitchFamily="18" charset="0"/>
              </a:rPr>
              <a:t>Korn</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shell.</a:t>
            </a:r>
            <a:endParaRPr lang="en-IN" dirty="0">
              <a:solidFill>
                <a:schemeClr val="tx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53988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3554" y="1197405"/>
            <a:ext cx="8704185" cy="3321422"/>
          </a:xfrm>
          <a:prstGeom prst="rect">
            <a:avLst/>
          </a:prstGeom>
        </p:spPr>
        <p:txBody>
          <a:bodyPr wrap="square">
            <a:spAutoFit/>
          </a:bodyPr>
          <a:lstStyle/>
          <a:p>
            <a:pPr marL="285750" marR="0" lvl="0" indent="-285750" algn="just" defTabSz="914400" eaLnBrk="1" fontAlgn="auto" latinLnBrk="0" hangingPunct="1">
              <a:lnSpc>
                <a:spcPct val="150000"/>
              </a:lnSpc>
              <a:spcBef>
                <a:spcPts val="1000"/>
              </a:spcBef>
              <a:spcAft>
                <a:spcPts val="0"/>
              </a:spcAft>
              <a:buClrTx/>
              <a:buSzTx/>
              <a:buFont typeface="Arial" pitchFamily="34" charset="0"/>
              <a:buChar char="•"/>
              <a:tabLst/>
              <a:defRPr/>
            </a:pPr>
            <a:r>
              <a:rPr kumimoji="0" lang="en-US" sz="1800" b="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The main function of the command interpreter is to get and execute the next user-specified command. These </a:t>
            </a:r>
            <a:r>
              <a:rPr kumimoji="0" lang="en-US" sz="1800" b="0" i="0" u="sng"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commands can be implemented in two general ways</a:t>
            </a:r>
            <a:r>
              <a:rPr kumimoji="0" lang="en-US" sz="1800" b="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a:t>
            </a:r>
          </a:p>
          <a:p>
            <a:pPr marL="285750" marR="0" lvl="0" indent="-285750" algn="just" defTabSz="914400" eaLnBrk="1" fontAlgn="auto" latinLnBrk="0" hangingPunct="1">
              <a:lnSpc>
                <a:spcPct val="150000"/>
              </a:lnSpc>
              <a:spcBef>
                <a:spcPts val="1000"/>
              </a:spcBef>
              <a:spcAft>
                <a:spcPts val="0"/>
              </a:spcAft>
              <a:buClrTx/>
              <a:buSzTx/>
              <a:buFont typeface="Arial" pitchFamily="34" charset="0"/>
              <a:buChar char="•"/>
              <a:tabLst/>
              <a:defRPr/>
            </a:pPr>
            <a:r>
              <a:rPr kumimoji="0" lang="en-US" sz="1800" b="0" i="0" u="sng"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First one </a:t>
            </a:r>
            <a:r>
              <a:rPr kumimoji="0" lang="en-US" sz="1800" b="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is the command interpreter itself contains the code to execute the command.</a:t>
            </a:r>
          </a:p>
          <a:p>
            <a:pPr marL="285750" marR="0" lvl="0" indent="-285750" algn="just" defTabSz="914400" eaLnBrk="1" fontAlgn="auto" latinLnBrk="0" hangingPunct="1">
              <a:lnSpc>
                <a:spcPct val="150000"/>
              </a:lnSpc>
              <a:spcBef>
                <a:spcPts val="1000"/>
              </a:spcBef>
              <a:spcAft>
                <a:spcPts val="0"/>
              </a:spcAft>
              <a:buClrTx/>
              <a:buSzTx/>
              <a:buFont typeface="Arial" pitchFamily="34" charset="0"/>
              <a:buChar char="•"/>
              <a:tabLst/>
              <a:defRPr/>
            </a:pPr>
            <a:r>
              <a:rPr kumimoji="0" lang="en-US" sz="1800" b="0" i="0" u="sng"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Second one </a:t>
            </a:r>
            <a:r>
              <a:rPr kumimoji="0" lang="en-US" sz="1800" b="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is used by UNIX, In this case, the command interpreter does not understand the command in any way; it merely uses the command to identify a file to be loaded into memory and executed.</a:t>
            </a:r>
          </a:p>
          <a:p>
            <a:pPr marL="3943350" marR="0" lvl="8" indent="-285750" algn="just" defTabSz="914400" eaLnBrk="1" fontAlgn="auto" latinLnBrk="0" hangingPunct="1">
              <a:lnSpc>
                <a:spcPct val="150000"/>
              </a:lnSpc>
              <a:spcBef>
                <a:spcPts val="500"/>
              </a:spcBef>
              <a:spcAft>
                <a:spcPts val="0"/>
              </a:spcAft>
              <a:buClrTx/>
              <a:buSzTx/>
              <a:buFont typeface="Arial" pitchFamily="34" charset="0"/>
              <a:buChar char="•"/>
              <a:tabLst/>
              <a:defRPr/>
            </a:pPr>
            <a:r>
              <a:rPr kumimoji="0" lang="en-US" sz="1800" b="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Ex: </a:t>
            </a:r>
            <a:r>
              <a:rPr kumimoji="0" lang="en-IN" sz="1800" b="0" i="0" u="none" strike="noStrike" kern="0" cap="none" spc="0" normalizeH="0" baseline="0" noProof="0" dirty="0" err="1" smtClean="0">
                <a:ln>
                  <a:noFill/>
                </a:ln>
                <a:solidFill>
                  <a:prstClr val="black"/>
                </a:solidFill>
                <a:effectLst/>
                <a:uLnTx/>
                <a:uFillTx/>
              </a:rPr>
              <a:t>rm</a:t>
            </a:r>
            <a:r>
              <a:rPr kumimoji="0" lang="en-IN" sz="1800" b="0" i="0" u="none" strike="noStrike" kern="0" cap="none" spc="0" normalizeH="0" baseline="0" noProof="0" dirty="0" smtClean="0">
                <a:ln>
                  <a:noFill/>
                </a:ln>
                <a:solidFill>
                  <a:prstClr val="black"/>
                </a:solidFill>
                <a:effectLst/>
                <a:uLnTx/>
                <a:uFillTx/>
              </a:rPr>
              <a:t> file.txt</a:t>
            </a:r>
            <a:endParaRPr kumimoji="0" lang="en-US" sz="18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51000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36335" y="586585"/>
            <a:ext cx="2815194" cy="400110"/>
          </a:xfrm>
          <a:prstGeom prst="rect">
            <a:avLst/>
          </a:prstGeom>
        </p:spPr>
        <p:txBody>
          <a:bodyPr wrap="none">
            <a:spAutoFit/>
          </a:bodyPr>
          <a:lstStyle/>
          <a:p>
            <a:r>
              <a:rPr lang="en-IN" sz="2000" dirty="0">
                <a:solidFill>
                  <a:schemeClr val="tx2">
                    <a:lumMod val="50000"/>
                  </a:schemeClr>
                </a:solidFill>
                <a:latin typeface="Times New Roman" panose="02020603050405020304" pitchFamily="18" charset="0"/>
                <a:cs typeface="Times New Roman" panose="02020603050405020304" pitchFamily="18" charset="0"/>
              </a:rPr>
              <a:t>Graphical User Interfaces</a:t>
            </a:r>
          </a:p>
        </p:txBody>
      </p:sp>
      <p:sp>
        <p:nvSpPr>
          <p:cNvPr id="5" name="Rectangle 4"/>
          <p:cNvSpPr/>
          <p:nvPr/>
        </p:nvSpPr>
        <p:spPr>
          <a:xfrm>
            <a:off x="143555" y="1197405"/>
            <a:ext cx="8704185" cy="3801041"/>
          </a:xfrm>
          <a:prstGeom prst="rect">
            <a:avLst/>
          </a:prstGeom>
        </p:spPr>
        <p:txBody>
          <a:bodyPr wrap="square">
            <a:spAutoFit/>
          </a:bodyPr>
          <a:lstStyle/>
          <a:p>
            <a:pPr marL="285750" lvl="0" indent="-285750" algn="just">
              <a:lnSpc>
                <a:spcPct val="150000"/>
              </a:lnSpc>
              <a:spcBef>
                <a:spcPts val="1000"/>
              </a:spcBef>
              <a:buFont typeface="Arial" pitchFamily="34" charset="0"/>
              <a:buChar char="•"/>
            </a:pPr>
            <a:r>
              <a:rPr lang="en-US" dirty="0">
                <a:solidFill>
                  <a:prstClr val="black"/>
                </a:solidFill>
                <a:latin typeface="Times New Roman" panose="02020603050405020304" pitchFamily="18" charset="0"/>
                <a:cs typeface="Times New Roman" panose="02020603050405020304" pitchFamily="18" charset="0"/>
              </a:rPr>
              <a:t>Here, rather than entering commands directly via a command-line interface, users employ a mouse-based window and menu system characterized by a desktop metaphor.</a:t>
            </a:r>
          </a:p>
          <a:p>
            <a:pPr marL="285750" lvl="0" indent="-285750" algn="just">
              <a:lnSpc>
                <a:spcPct val="150000"/>
              </a:lnSpc>
              <a:spcBef>
                <a:spcPts val="1000"/>
              </a:spcBef>
              <a:buFont typeface="Arial" pitchFamily="34" charset="0"/>
              <a:buChar char="•"/>
            </a:pPr>
            <a:r>
              <a:rPr lang="en-US" dirty="0">
                <a:solidFill>
                  <a:prstClr val="black"/>
                </a:solidFill>
                <a:latin typeface="Times New Roman" panose="02020603050405020304" pitchFamily="18" charset="0"/>
                <a:cs typeface="Times New Roman" panose="02020603050405020304" pitchFamily="18" charset="0"/>
              </a:rPr>
              <a:t>The first GUI appeared on the Xerox Alto computer in 1973.</a:t>
            </a:r>
          </a:p>
          <a:p>
            <a:pPr marL="285750" lvl="0" indent="-285750" algn="just">
              <a:lnSpc>
                <a:spcPct val="150000"/>
              </a:lnSpc>
              <a:spcBef>
                <a:spcPts val="1000"/>
              </a:spcBef>
              <a:buFont typeface="Arial" pitchFamily="34" charset="0"/>
              <a:buChar char="•"/>
            </a:pPr>
            <a:r>
              <a:rPr lang="en-US" dirty="0">
                <a:solidFill>
                  <a:prstClr val="black"/>
                </a:solidFill>
                <a:latin typeface="Times New Roman" panose="02020603050405020304" pitchFamily="18" charset="0"/>
                <a:cs typeface="Times New Roman" panose="02020603050405020304" pitchFamily="18" charset="0"/>
              </a:rPr>
              <a:t>Graphical interfaces became more widespread with the advent of Apple Macintosh computers in the 1980s.(Aqua)</a:t>
            </a:r>
          </a:p>
          <a:p>
            <a:pPr marL="285750" lvl="0" indent="-285750" algn="just">
              <a:lnSpc>
                <a:spcPct val="150000"/>
              </a:lnSpc>
              <a:spcBef>
                <a:spcPts val="1000"/>
              </a:spcBef>
              <a:buFont typeface="Arial" pitchFamily="34" charset="0"/>
              <a:buChar char="•"/>
            </a:pPr>
            <a:r>
              <a:rPr lang="en-US" dirty="0">
                <a:solidFill>
                  <a:prstClr val="black"/>
                </a:solidFill>
                <a:latin typeface="Times New Roman" panose="02020603050405020304" pitchFamily="18" charset="0"/>
                <a:cs typeface="Times New Roman" panose="02020603050405020304" pitchFamily="18" charset="0"/>
              </a:rPr>
              <a:t>Because a mouse is impractical for most mobile systems, smartphones and handheld tablet computers typically use a touchscreen interface. Here, users interact by making gestures on the touchscreen.</a:t>
            </a:r>
          </a:p>
        </p:txBody>
      </p:sp>
    </p:spTree>
    <p:extLst>
      <p:ext uri="{BB962C8B-B14F-4D97-AF65-F5344CB8AC3E}">
        <p14:creationId xmlns:p14="http://schemas.microsoft.com/office/powerpoint/2010/main" val="9968968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3299</Words>
  <Application>Microsoft Office PowerPoint</Application>
  <PresentationFormat>On-screen Show (16:9)</PresentationFormat>
  <Paragraphs>194</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OPERATING SYSTEM</vt:lpstr>
      <vt:lpstr>CHAPTER -1</vt:lpstr>
      <vt:lpstr>Operating-System Services</vt:lpstr>
      <vt:lpstr>Operating-System Services</vt:lpstr>
      <vt:lpstr>Operating-System Services</vt:lpstr>
      <vt:lpstr>Operating-System Services</vt:lpstr>
      <vt:lpstr>User and Operating-System Interface</vt:lpstr>
      <vt:lpstr>PowerPoint Presentation</vt:lpstr>
      <vt:lpstr>PowerPoint Presentation</vt:lpstr>
      <vt:lpstr>PowerPoint Presentation</vt:lpstr>
      <vt:lpstr>PowerPoint Presentation</vt:lpstr>
      <vt:lpstr>System Calls</vt:lpstr>
      <vt:lpstr>PowerPoint Presentation</vt:lpstr>
      <vt:lpstr>PowerPoint Presentation</vt:lpstr>
      <vt:lpstr>PowerPoint Presentation</vt:lpstr>
      <vt:lpstr>PowerPoint Presentation</vt:lpstr>
      <vt:lpstr>Types of System Calls</vt:lpstr>
      <vt:lpstr>Types of System Calls</vt:lpstr>
      <vt:lpstr>Types of System Calls</vt:lpstr>
      <vt:lpstr>EXAMPLES OF WINDOWS AND UNIX SYSTEM CALLS </vt:lpstr>
      <vt:lpstr>PowerPoint Presentation</vt:lpstr>
      <vt:lpstr>System Programs </vt:lpstr>
      <vt:lpstr>System Programs </vt:lpstr>
      <vt:lpstr>Operating-System Structure </vt:lpstr>
      <vt:lpstr>Simple Structure </vt:lpstr>
      <vt:lpstr>PowerPoint Presentation</vt:lpstr>
      <vt:lpstr>Layered Approach</vt:lpstr>
      <vt:lpstr>PowerPoint Presentation</vt:lpstr>
      <vt:lpstr>Contd.</vt:lpstr>
      <vt:lpstr>Contd.</vt:lpstr>
      <vt:lpstr>Microkernels</vt:lpstr>
      <vt:lpstr>Contd…</vt:lpstr>
      <vt:lpstr>Modules</vt:lpstr>
      <vt:lpstr>CONTD...</vt:lpstr>
      <vt:lpstr>Hybrid Systems</vt:lpstr>
      <vt:lpstr>1. Mac OS X</vt:lpstr>
      <vt:lpstr>PowerPoint Presentation</vt:lpstr>
      <vt:lpstr>2. iOS </vt:lpstr>
      <vt:lpstr>2. Android </vt:lpstr>
      <vt:lpstr>CONTD…</vt:lpstr>
      <vt:lpstr>System Boot</vt:lpstr>
      <vt:lpstr>CONTD..</vt:lpstr>
      <vt:lpstr>System boot</vt:lpstr>
      <vt:lpstr>Contd…</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2023-02-06T08:27:09Z</dcterms:modified>
</cp:coreProperties>
</file>