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9" r:id="rId3"/>
    <p:sldId id="257" r:id="rId4"/>
    <p:sldId id="258" r:id="rId5"/>
    <p:sldId id="259" r:id="rId6"/>
    <p:sldId id="260" r:id="rId7"/>
    <p:sldId id="261" r:id="rId8"/>
    <p:sldId id="262" r:id="rId9"/>
    <p:sldId id="263" r:id="rId10"/>
    <p:sldId id="264" r:id="rId11"/>
    <p:sldId id="265" r:id="rId12"/>
    <p:sldId id="266" r:id="rId13"/>
    <p:sldId id="270" r:id="rId14"/>
    <p:sldId id="267" r:id="rId15"/>
    <p:sldId id="268" r:id="rId16"/>
    <p:sldId id="271" r:id="rId17"/>
    <p:sldId id="272" r:id="rId18"/>
    <p:sldId id="273" r:id="rId19"/>
    <p:sldId id="274" r:id="rId20"/>
    <p:sldId id="279" r:id="rId21"/>
    <p:sldId id="275" r:id="rId22"/>
    <p:sldId id="280" r:id="rId23"/>
    <p:sldId id="276" r:id="rId24"/>
    <p:sldId id="281" r:id="rId25"/>
    <p:sldId id="277"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alpha val="88000"/>
          </a:schemeClr>
        </a:solidFill>
        <a:effectLst/>
      </p:bgPr>
    </p:bg>
    <p:spTree>
      <p:nvGrpSpPr>
        <p:cNvPr id="1" name=""/>
        <p:cNvGrpSpPr/>
        <p:nvPr/>
      </p:nvGrpSpPr>
      <p:grpSpPr/>
      <p:sp>
        <p:nvSpPr>
          <p:cNvPr id="2" name="Title 1"/>
          <p:cNvSpPr>
            <a:spLocks noGrp="1"/>
          </p:cNvSpPr>
          <p:nvPr>
            <p:ph type="title"/>
          </p:nvPr>
        </p:nvSpPr>
        <p:spPr>
          <a:xfrm>
            <a:off x="838200" y="2592070"/>
            <a:ext cx="10515600" cy="1325563"/>
          </a:xfrm>
        </p:spPr>
        <p:txBody>
          <a:bodyPr/>
          <a:p>
            <a:pPr algn="ctr"/>
            <a:r>
              <a:rPr lang="en-IN" altLang="en-US"/>
              <a:t>Bert Explanation </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3" name="Content Placeholder 2"/>
          <p:cNvSpPr>
            <a:spLocks noGrp="1"/>
          </p:cNvSpPr>
          <p:nvPr>
            <p:ph idx="1"/>
          </p:nvPr>
        </p:nvSpPr>
        <p:spPr>
          <a:xfrm>
            <a:off x="838200" y="455295"/>
            <a:ext cx="10515600" cy="5721985"/>
          </a:xfrm>
        </p:spPr>
        <p:txBody>
          <a:bodyPr/>
          <a:p>
            <a:endParaRPr lang="en-US"/>
          </a:p>
          <a:p>
            <a:endParaRPr lang="en-US"/>
          </a:p>
          <a:p>
            <a:r>
              <a:rPr lang="en-US"/>
              <a:t>BERT was pre-trained with two specific tasks: Masked Language Model and Next sentence prediction. The former uses masked input like “the man [MASK] to the store” instead of “the man went to the store”.</a:t>
            </a:r>
            <a:endParaRPr lang="en-US"/>
          </a:p>
          <a:p>
            <a:r>
              <a:rPr lang="en-US"/>
              <a:t> This restricts BERT to see the words next to it which allows it to learn bidirectional representations as much as possible making it much more flexible and reliable for several downstream tasks.</a:t>
            </a:r>
            <a:endParaRPr lang="en-US"/>
          </a:p>
          <a:p>
            <a:r>
              <a:rPr lang="en-US"/>
              <a:t> The latter predicts whether the two sentences are contextually assigned to each other.</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3" name="Content Placeholder 2"/>
          <p:cNvSpPr>
            <a:spLocks noGrp="1"/>
          </p:cNvSpPr>
          <p:nvPr>
            <p:ph idx="1"/>
          </p:nvPr>
        </p:nvSpPr>
        <p:spPr>
          <a:xfrm>
            <a:off x="838200" y="521335"/>
            <a:ext cx="10515600" cy="5655945"/>
          </a:xfrm>
        </p:spPr>
        <p:txBody>
          <a:bodyPr/>
          <a:p>
            <a:r>
              <a:rPr lang="en-US"/>
              <a:t>To get BERT working with your data set, you do have to add a bit of metadata.</a:t>
            </a:r>
            <a:endParaRPr lang="en-US"/>
          </a:p>
          <a:p>
            <a:endParaRPr lang="en-US"/>
          </a:p>
          <a:p>
            <a:r>
              <a:rPr lang="en-US"/>
              <a:t>For instance, if sentence A is “[CLS] the man [MASK] to the store” and sentence B is “penguin [MASK] are flightless birds [SEP]”, then BERT will be able to classify whether both the sentences are continuous or not. </a:t>
            </a:r>
            <a:endParaRPr lang="en-US"/>
          </a:p>
          <a:p>
            <a:endParaRPr lang="en-US"/>
          </a:p>
          <a:p>
            <a:r>
              <a:rPr lang="en-US"/>
              <a:t>During the training, BERT uses special types of tokens like [CLS], [MASK], [SEP] et cetera, that allow BERT to distinguish when a sentence begins, which word is masked, and when two sentences are separated.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aphicFrame>
        <p:nvGraphicFramePr>
          <p:cNvPr id="8" name="Content Placeholder 7"/>
          <p:cNvGraphicFramePr/>
          <p:nvPr>
            <p:ph idx="1"/>
          </p:nvPr>
        </p:nvGraphicFramePr>
        <p:xfrm>
          <a:off x="779780" y="1002665"/>
          <a:ext cx="10574020" cy="4632960"/>
        </p:xfrm>
        <a:graphic>
          <a:graphicData uri="http://schemas.openxmlformats.org/drawingml/2006/table">
            <a:tbl>
              <a:tblPr firstRow="1" bandRow="1">
                <a:tableStyleId>{5C22544A-7EE6-4342-B048-85BDC9FD1C3A}</a:tableStyleId>
              </a:tblPr>
              <a:tblGrid>
                <a:gridCol w="5287010"/>
                <a:gridCol w="5287010"/>
              </a:tblGrid>
              <a:tr h="772160">
                <a:tc>
                  <a:txBody>
                    <a:bodyPr/>
                    <a:p>
                      <a:pPr algn="ctr">
                        <a:buNone/>
                      </a:pPr>
                      <a:r>
                        <a:rPr lang="en-US" sz="2800"/>
                        <a:t>Token</a:t>
                      </a:r>
                      <a:endParaRPr lang="en-US" sz="2800"/>
                    </a:p>
                  </a:txBody>
                  <a:tcPr/>
                </a:tc>
                <a:tc>
                  <a:txBody>
                    <a:bodyPr/>
                    <a:p>
                      <a:pPr algn="ctr">
                        <a:buNone/>
                      </a:pPr>
                      <a:r>
                        <a:rPr lang="en-US" sz="2800"/>
                        <a:t>Purpose</a:t>
                      </a:r>
                      <a:endParaRPr lang="en-US" sz="2800"/>
                    </a:p>
                  </a:txBody>
                  <a:tcPr/>
                </a:tc>
              </a:tr>
              <a:tr h="772160">
                <a:tc>
                  <a:txBody>
                    <a:bodyPr/>
                    <a:p>
                      <a:pPr algn="ctr">
                        <a:buNone/>
                      </a:pPr>
                      <a:r>
                        <a:rPr lang="en-US" sz="2800"/>
                        <a:t>[CLS]</a:t>
                      </a:r>
                      <a:endParaRPr lang="en-US" sz="2800"/>
                    </a:p>
                  </a:txBody>
                  <a:tcPr/>
                </a:tc>
                <a:tc>
                  <a:txBody>
                    <a:bodyPr/>
                    <a:p>
                      <a:pPr algn="ctr">
                        <a:buNone/>
                      </a:pPr>
                      <a:r>
                        <a:rPr lang="en-US" sz="2800"/>
                        <a:t>The first token is always classification</a:t>
                      </a:r>
                      <a:endParaRPr lang="en-US" sz="2800"/>
                    </a:p>
                  </a:txBody>
                  <a:tcPr/>
                </a:tc>
              </a:tr>
              <a:tr h="772160">
                <a:tc>
                  <a:txBody>
                    <a:bodyPr/>
                    <a:p>
                      <a:pPr algn="ctr">
                        <a:buNone/>
                      </a:pPr>
                      <a:r>
                        <a:rPr lang="en-US" sz="2800"/>
                        <a:t>[SEP]</a:t>
                      </a:r>
                      <a:endParaRPr lang="en-US" sz="2800"/>
                    </a:p>
                  </a:txBody>
                  <a:tcPr/>
                </a:tc>
                <a:tc>
                  <a:txBody>
                    <a:bodyPr/>
                    <a:p>
                      <a:pPr algn="ctr">
                        <a:buNone/>
                      </a:pPr>
                      <a:r>
                        <a:rPr lang="en-US" sz="2800"/>
                        <a:t> Separates two sentences</a:t>
                      </a:r>
                      <a:endParaRPr lang="en-US" sz="2800"/>
                    </a:p>
                  </a:txBody>
                  <a:tcPr/>
                </a:tc>
              </a:tr>
              <a:tr h="772160">
                <a:tc>
                  <a:txBody>
                    <a:bodyPr/>
                    <a:p>
                      <a:pPr algn="ctr">
                        <a:buNone/>
                      </a:pPr>
                      <a:r>
                        <a:rPr lang="en-US" sz="2800"/>
                        <a:t>[END]</a:t>
                      </a:r>
                      <a:endParaRPr lang="en-US" sz="2800"/>
                    </a:p>
                  </a:txBody>
                  <a:tcPr/>
                </a:tc>
                <a:tc>
                  <a:txBody>
                    <a:bodyPr/>
                    <a:p>
                      <a:pPr algn="ctr">
                        <a:buNone/>
                      </a:pPr>
                      <a:r>
                        <a:rPr lang="en-US" sz="2800"/>
                        <a:t>End the sentence</a:t>
                      </a:r>
                      <a:endParaRPr lang="en-US" sz="2800"/>
                    </a:p>
                  </a:txBody>
                  <a:tcPr/>
                </a:tc>
              </a:tr>
              <a:tr h="772160">
                <a:tc>
                  <a:txBody>
                    <a:bodyPr/>
                    <a:p>
                      <a:pPr algn="ctr">
                        <a:buNone/>
                      </a:pPr>
                      <a:r>
                        <a:rPr lang="en-US" sz="2800"/>
                        <a:t>[PAD]</a:t>
                      </a:r>
                      <a:endParaRPr lang="en-US" sz="2800"/>
                    </a:p>
                  </a:txBody>
                  <a:tcPr/>
                </a:tc>
                <a:tc>
                  <a:txBody>
                    <a:bodyPr/>
                    <a:p>
                      <a:pPr algn="ctr">
                        <a:buNone/>
                      </a:pPr>
                      <a:r>
                        <a:rPr lang="en-US" sz="2800"/>
                        <a:t>Use to truncate the sentence with equal length</a:t>
                      </a:r>
                      <a:endParaRPr lang="en-US" sz="2800"/>
                    </a:p>
                  </a:txBody>
                  <a:tcPr/>
                </a:tc>
              </a:tr>
              <a:tr h="772160">
                <a:tc>
                  <a:txBody>
                    <a:bodyPr/>
                    <a:p>
                      <a:pPr algn="ctr">
                        <a:buNone/>
                      </a:pPr>
                      <a:r>
                        <a:rPr lang="en-US" sz="2800"/>
                        <a:t>[MASK]</a:t>
                      </a:r>
                      <a:endParaRPr lang="en-US" sz="2800"/>
                    </a:p>
                  </a:txBody>
                  <a:tcPr/>
                </a:tc>
                <a:tc>
                  <a:txBody>
                    <a:bodyPr/>
                    <a:p>
                      <a:pPr algn="ctr">
                        <a:buNone/>
                      </a:pPr>
                      <a:r>
                        <a:rPr lang="en-US" sz="2800"/>
                        <a:t>Use to create a mask by replacing the original word</a:t>
                      </a:r>
                      <a:endParaRPr lang="en-US" sz="280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 name="Content Placeholder 2"/>
          <p:cNvSpPr>
            <a:spLocks noGrp="1"/>
          </p:cNvSpPr>
          <p:nvPr>
            <p:ph sz="half" idx="1"/>
          </p:nvPr>
        </p:nvSpPr>
        <p:spPr>
          <a:xfrm>
            <a:off x="838200" y="538480"/>
            <a:ext cx="10455275" cy="5588000"/>
          </a:xfrm>
        </p:spPr>
        <p:txBody>
          <a:bodyPr>
            <a:normAutofit/>
          </a:bodyPr>
          <a:p>
            <a:pPr marL="0" indent="0" algn="ctr">
              <a:buNone/>
            </a:pPr>
            <a:r>
              <a:rPr lang="en-IN" altLang="en-US" b="1" u="sng"/>
              <a:t>E</a:t>
            </a:r>
            <a:r>
              <a:rPr lang="en-US" b="1" u="sng"/>
              <a:t>very input embedding is a combination of 3 embeddings</a:t>
            </a:r>
            <a:endParaRPr lang="en-US" b="1" u="sng"/>
          </a:p>
          <a:p>
            <a:pPr marL="0" indent="0" algn="l">
              <a:buNone/>
            </a:pPr>
            <a:endParaRPr lang="en-US" b="1" u="sng"/>
          </a:p>
          <a:p>
            <a:pPr marL="0" indent="0" algn="l">
              <a:buNone/>
            </a:pPr>
            <a:endParaRPr lang="en-US" b="1" u="sng"/>
          </a:p>
          <a:p>
            <a:pPr marL="0" indent="0" algn="l">
              <a:buNone/>
            </a:pPr>
            <a:endParaRPr lang="en-US" b="1" u="sng"/>
          </a:p>
        </p:txBody>
      </p:sp>
      <p:pic>
        <p:nvPicPr>
          <p:cNvPr id="4" name="Content Placeholder 3" descr="BERT-embeddings-1024x340"/>
          <p:cNvPicPr>
            <a:picLocks noChangeAspect="1"/>
          </p:cNvPicPr>
          <p:nvPr>
            <p:ph sz="half" idx="2"/>
          </p:nvPr>
        </p:nvPicPr>
        <p:blipFill>
          <a:blip r:embed="rId1"/>
          <a:stretch>
            <a:fillRect/>
          </a:stretch>
        </p:blipFill>
        <p:spPr>
          <a:xfrm>
            <a:off x="2038350" y="1730375"/>
            <a:ext cx="8296275" cy="37680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normAutofit/>
          </a:bodyPr>
          <a:p>
            <a:pPr algn="ctr"/>
            <a:r>
              <a:rPr lang="en-US">
                <a:sym typeface="+mn-ea"/>
              </a:rPr>
              <a:t>What is token embedding?</a:t>
            </a:r>
            <a:endParaRPr lang="en-US"/>
          </a:p>
        </p:txBody>
      </p:sp>
      <p:sp>
        <p:nvSpPr>
          <p:cNvPr id="3" name="Content Placeholder 2"/>
          <p:cNvSpPr>
            <a:spLocks noGrp="1"/>
          </p:cNvSpPr>
          <p:nvPr>
            <p:ph idx="1"/>
          </p:nvPr>
        </p:nvSpPr>
        <p:spPr/>
        <p:txBody>
          <a:bodyPr>
            <a:normAutofit fontScale="60000"/>
          </a:bodyPr>
          <a:p>
            <a:endParaRPr lang="en-US"/>
          </a:p>
          <a:p>
            <a:r>
              <a:rPr lang="en-US"/>
              <a:t>For instance, if the sentence is “The cat is walking. The dog is barking”, then the function should create a sequence in the following manner: “[CLS] the cat is walking [SEP] the dog is barking”. </a:t>
            </a:r>
            <a:endParaRPr lang="en-US"/>
          </a:p>
          <a:p>
            <a:endParaRPr lang="en-US"/>
          </a:p>
          <a:p>
            <a:r>
              <a:rPr lang="en-US"/>
              <a:t>After that, we convert everything to an index from the word dictionary. So the previous sentence would look something like “[1, 5, 7, 9, 10, 2, 5, 6, 9, 11]”. Keep in mind that 1 and 2 are [CLS] and [SEP] respectively. </a:t>
            </a:r>
            <a:endParaRPr lang="en-US"/>
          </a:p>
          <a:p>
            <a:endParaRPr lang="en-US"/>
          </a:p>
          <a:p>
            <a:r>
              <a:rPr lang="en-US"/>
              <a:t>BERT learns and uses positional embeddings to express the position of words in a sentence. These are added to overcome the limitation of Transformer which, unlike an RNN, is not able to capture “sequence” or “order” information.</a:t>
            </a:r>
            <a:endParaRPr lang="en-US"/>
          </a:p>
          <a:p>
            <a:endParaRPr lang="en-US"/>
          </a:p>
          <a:p>
            <a:r>
              <a:rPr lang="en-IN" altLang="en-US"/>
              <a:t>T</a:t>
            </a:r>
            <a:r>
              <a:rPr lang="en-US"/>
              <a:t>o mark the beginning and end of sentences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pPr algn="ctr"/>
            <a:r>
              <a:rPr lang="en-US"/>
              <a:t>What is segment embedding?</a:t>
            </a:r>
            <a:endParaRPr lang="en-US"/>
          </a:p>
        </p:txBody>
      </p:sp>
      <p:sp>
        <p:nvSpPr>
          <p:cNvPr id="3" name="Content Placeholder 2"/>
          <p:cNvSpPr>
            <a:spLocks noGrp="1"/>
          </p:cNvSpPr>
          <p:nvPr>
            <p:ph idx="1"/>
          </p:nvPr>
        </p:nvSpPr>
        <p:spPr/>
        <p:txBody>
          <a:bodyPr/>
          <a:p>
            <a:endParaRPr lang="en-US"/>
          </a:p>
          <a:p>
            <a:r>
              <a:rPr lang="en-US"/>
              <a:t>A segment embedding separates two sentences from each other and they are generally defined as 0 and 1. </a:t>
            </a:r>
            <a:endParaRPr lang="en-US"/>
          </a:p>
          <a:p>
            <a:endParaRPr lang="en-US"/>
          </a:p>
          <a:p>
            <a:r>
              <a:rPr lang="en-US"/>
              <a:t>BERT can also take sentence pairs as inputs for tasks (Question-Answering). That’s why it learns a unique embedding for the first and the second sentences to help the model distinguish between them.</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pPr algn="ctr"/>
            <a:r>
              <a:rPr lang="en-US"/>
              <a:t>What is position embedding?</a:t>
            </a:r>
            <a:endParaRPr lang="en-US"/>
          </a:p>
        </p:txBody>
      </p:sp>
      <p:sp>
        <p:nvSpPr>
          <p:cNvPr id="3" name="Content Placeholder 2"/>
          <p:cNvSpPr>
            <a:spLocks noGrp="1"/>
          </p:cNvSpPr>
          <p:nvPr>
            <p:ph idx="1"/>
          </p:nvPr>
        </p:nvSpPr>
        <p:spPr/>
        <p:txBody>
          <a:bodyPr/>
          <a:p>
            <a:endParaRPr lang="en-US"/>
          </a:p>
          <a:p>
            <a:r>
              <a:rPr lang="en-US"/>
              <a:t>A position embedding gives position to each embedding in a sequence. </a:t>
            </a:r>
            <a:endParaRPr lang="en-US"/>
          </a:p>
          <a:p>
            <a:endParaRPr lang="en-US"/>
          </a:p>
          <a:p>
            <a:r>
              <a:rPr lang="en-US"/>
              <a:t>These are the embeddings learned for the specific token from the WordPiece token vocabulary</a:t>
            </a:r>
            <a:r>
              <a:rPr lang="en-IN" altLang="en-US"/>
              <a:t>.</a:t>
            </a:r>
            <a:endParaRPr lang="en-IN" altLang="en-US"/>
          </a:p>
          <a:p>
            <a:endParaRPr lang="en-IN" altLang="en-US"/>
          </a:p>
          <a:p>
            <a:pPr marL="0" indent="0" algn="ctr">
              <a:buNone/>
            </a:pPr>
            <a:r>
              <a:rPr lang="en-IN" altLang="en-US"/>
              <a:t>With the metadata added to your data points, masked LM is ready to work.</a:t>
            </a:r>
            <a:endParaRPr lang="en-I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a:xfrm>
            <a:off x="838200" y="365125"/>
            <a:ext cx="10515600" cy="1074420"/>
          </a:xfrm>
        </p:spPr>
        <p:txBody>
          <a:bodyPr/>
          <a:p>
            <a:pPr algn="ctr"/>
            <a:r>
              <a:rPr lang="en-US"/>
              <a:t>Masked Language Models</a:t>
            </a:r>
            <a:endParaRPr lang="en-US"/>
          </a:p>
        </p:txBody>
      </p:sp>
      <p:sp>
        <p:nvSpPr>
          <p:cNvPr id="3" name="Content Placeholder 2"/>
          <p:cNvSpPr>
            <a:spLocks noGrp="1"/>
          </p:cNvSpPr>
          <p:nvPr>
            <p:ph idx="1"/>
          </p:nvPr>
        </p:nvSpPr>
        <p:spPr>
          <a:xfrm>
            <a:off x="838200" y="1558290"/>
            <a:ext cx="10515600" cy="4618990"/>
          </a:xfrm>
        </p:spPr>
        <p:txBody>
          <a:bodyPr>
            <a:normAutofit fontScale="85000"/>
          </a:bodyPr>
          <a:p>
            <a:r>
              <a:rPr lang="en-US"/>
              <a:t>BERT randomly assigns masks to 15% of the sequence. But keep in mind that you don’t assign masks to the special tokens. For that, we will use conditional statements.</a:t>
            </a:r>
            <a:endParaRPr lang="en-US"/>
          </a:p>
          <a:p>
            <a:r>
              <a:rPr lang="en-US"/>
              <a:t>Once we replace 15% of the words with [MASK] tokens, we will add padding. Padding is usually done to make sure that all the sentences are of equal length. For instance, if we take the sentence :</a:t>
            </a:r>
            <a:endParaRPr lang="en-US"/>
          </a:p>
          <a:p>
            <a:r>
              <a:rPr lang="en-US"/>
              <a:t> “The cat is walking. The dog is barking at the tree”</a:t>
            </a:r>
            <a:endParaRPr lang="en-US"/>
          </a:p>
          <a:p>
            <a:r>
              <a:rPr lang="en-US"/>
              <a:t>then with padding, it will look like this: </a:t>
            </a:r>
            <a:endParaRPr lang="en-US"/>
          </a:p>
          <a:p>
            <a:r>
              <a:rPr lang="en-US"/>
              <a:t>“[CLS] The cat is walking [PAD] [PAD] [PAD]. [CLS] The dog is barking at the tree.” </a:t>
            </a:r>
            <a:endParaRPr lang="en-US"/>
          </a:p>
          <a:p>
            <a:r>
              <a:rPr lang="en-US"/>
              <a:t>The length of the first sentence is equal to the length of the second sentence. </a:t>
            </a:r>
            <a:endParaRPr lang="en-US"/>
          </a:p>
          <a:p>
            <a:pPr marL="0" indent="0">
              <a:buNone/>
            </a:pP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3" name="Content Placeholder 2"/>
          <p:cNvSpPr>
            <a:spLocks noGrp="1"/>
          </p:cNvSpPr>
          <p:nvPr>
            <p:ph idx="1"/>
          </p:nvPr>
        </p:nvSpPr>
        <p:spPr>
          <a:xfrm>
            <a:off x="838200" y="549910"/>
            <a:ext cx="10515600" cy="5627370"/>
          </a:xfrm>
        </p:spPr>
        <p:txBody>
          <a:bodyPr>
            <a:normAutofit fontScale="90000"/>
          </a:bodyPr>
          <a:p>
            <a:endParaRPr lang="en-US">
              <a:sym typeface="+mn-ea"/>
            </a:endParaRPr>
          </a:p>
          <a:p>
            <a:r>
              <a:rPr lang="en-US">
                <a:sym typeface="+mn-ea"/>
              </a:rPr>
              <a:t>This is the crux of a Masked Language Model. The authors of BERT also include some caveats to further improve this technique:</a:t>
            </a:r>
            <a:endParaRPr lang="en-US"/>
          </a:p>
          <a:p>
            <a:r>
              <a:rPr lang="en-US">
                <a:sym typeface="+mn-ea"/>
              </a:rPr>
              <a:t>To prevent the model from focusing too much on a particular position or tokens that are masked, the researchers randomly masked 15% of the words</a:t>
            </a:r>
            <a:endParaRPr lang="en-US"/>
          </a:p>
          <a:p>
            <a:r>
              <a:rPr lang="en-US">
                <a:sym typeface="+mn-ea"/>
              </a:rPr>
              <a:t>The masked words were not always replaced by the masked tokens [MASK] because the [MASK] token would never appear during fine-tuning</a:t>
            </a:r>
            <a:endParaRPr lang="en-US"/>
          </a:p>
          <a:p>
            <a:r>
              <a:rPr lang="en-US">
                <a:sym typeface="+mn-ea"/>
              </a:rPr>
              <a:t>So, the researchers used the below technique:</a:t>
            </a:r>
            <a:endParaRPr lang="en-US"/>
          </a:p>
          <a:p>
            <a:r>
              <a:rPr lang="en-US">
                <a:sym typeface="+mn-ea"/>
              </a:rPr>
              <a:t>80% of the time the words were replaced with the masked token [MASK]</a:t>
            </a:r>
            <a:endParaRPr lang="en-US"/>
          </a:p>
          <a:p>
            <a:r>
              <a:rPr lang="en-US">
                <a:sym typeface="+mn-ea"/>
              </a:rPr>
              <a:t>10% of the time the words were replaced with random words</a:t>
            </a:r>
            <a:endParaRPr lang="en-US"/>
          </a:p>
          <a:p>
            <a:r>
              <a:rPr lang="en-US">
                <a:sym typeface="+mn-ea"/>
              </a:rPr>
              <a:t>10% of the time the words were left unchanged</a:t>
            </a:r>
            <a:endParaRPr lang="en-US"/>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4" name="Content Placeholder 3" descr="BERT-masking-1"/>
          <p:cNvPicPr>
            <a:picLocks noChangeAspect="1"/>
          </p:cNvPicPr>
          <p:nvPr>
            <p:ph idx="1"/>
          </p:nvPr>
        </p:nvPicPr>
        <p:blipFill>
          <a:blip r:embed="rId1"/>
          <a:stretch>
            <a:fillRect/>
          </a:stretch>
        </p:blipFill>
        <p:spPr>
          <a:xfrm>
            <a:off x="1851660" y="613410"/>
            <a:ext cx="8124825" cy="55638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a:xfrm>
            <a:off x="691515" y="2766060"/>
            <a:ext cx="10515600" cy="1325563"/>
          </a:xfrm>
        </p:spPr>
        <p:txBody>
          <a:bodyPr/>
          <a:p>
            <a:pPr algn="ctr"/>
            <a:r>
              <a:rPr lang="en-US"/>
              <a:t>Why do we need Bert</a:t>
            </a:r>
            <a:r>
              <a:rPr lang="en-IN" altLang="en-US"/>
              <a:t>?</a:t>
            </a:r>
            <a:endParaRPr lang="en-I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a:xfrm>
            <a:off x="838200" y="365125"/>
            <a:ext cx="10515600" cy="1014730"/>
          </a:xfrm>
        </p:spPr>
        <p:txBody>
          <a:bodyPr/>
          <a:p>
            <a:pPr algn="ctr"/>
            <a:r>
              <a:rPr lang="en-US"/>
              <a:t>Next Sentence Prediction</a:t>
            </a:r>
            <a:endParaRPr lang="en-US"/>
          </a:p>
        </p:txBody>
      </p:sp>
      <p:sp>
        <p:nvSpPr>
          <p:cNvPr id="3" name="Content Placeholder 2"/>
          <p:cNvSpPr>
            <a:spLocks noGrp="1"/>
          </p:cNvSpPr>
          <p:nvPr>
            <p:ph idx="1"/>
          </p:nvPr>
        </p:nvSpPr>
        <p:spPr>
          <a:xfrm>
            <a:off x="838200" y="1529715"/>
            <a:ext cx="10515600" cy="4647565"/>
          </a:xfrm>
        </p:spPr>
        <p:txBody>
          <a:bodyPr>
            <a:normAutofit fontScale="90000"/>
          </a:bodyPr>
          <a:p>
            <a:r>
              <a:rPr lang="en-US"/>
              <a:t>Masked Language Models (MLMs) learn to understand the relationship between words. Additionally, BERT is also trained on the task of Next Sentence Prediction for tasks that require an understanding of the relationship between sentences.</a:t>
            </a:r>
            <a:endParaRPr lang="en-US"/>
          </a:p>
          <a:p>
            <a:r>
              <a:rPr lang="en-US"/>
              <a:t>A good example of such a task would be question answering systems.</a:t>
            </a:r>
            <a:endParaRPr lang="en-US"/>
          </a:p>
          <a:p>
            <a:r>
              <a:rPr lang="en-US"/>
              <a:t>The task is simple. Given two sentences – A and B, is B the actual next sentence that comes after A in the corpus, or just a random sentence?</a:t>
            </a:r>
            <a:endParaRPr lang="en-US"/>
          </a:p>
          <a:p>
            <a:r>
              <a:rPr lang="en-US"/>
              <a:t>Since it is a binary classification task, the data can be easily generated from any corpus by splitting it into sentence pairs. Just like MLMs, the authors have added some caveats here too. Let’s take this with an example:</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4" name="Content Placeholder 3" descr="BERT-feature-extraction-1024x706"/>
          <p:cNvPicPr>
            <a:picLocks noChangeAspect="1"/>
          </p:cNvPicPr>
          <p:nvPr>
            <p:ph idx="1"/>
          </p:nvPr>
        </p:nvPicPr>
        <p:blipFill>
          <a:blip r:embed="rId1"/>
          <a:stretch>
            <a:fillRect/>
          </a:stretch>
        </p:blipFill>
        <p:spPr>
          <a:xfrm>
            <a:off x="1831340" y="419735"/>
            <a:ext cx="8352155" cy="575754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3" name="Content Placeholder 2"/>
          <p:cNvSpPr>
            <a:spLocks noGrp="1"/>
          </p:cNvSpPr>
          <p:nvPr>
            <p:ph idx="1"/>
          </p:nvPr>
        </p:nvSpPr>
        <p:spPr>
          <a:xfrm>
            <a:off x="838200" y="609600"/>
            <a:ext cx="10515600" cy="5567680"/>
          </a:xfrm>
        </p:spPr>
        <p:txBody>
          <a:bodyPr>
            <a:normAutofit fontScale="80000"/>
          </a:bodyPr>
          <a:p>
            <a:r>
              <a:rPr lang="en-US">
                <a:sym typeface="+mn-ea"/>
              </a:rPr>
              <a:t>Consider that we have a text dataset of 100,000 sentences. So, there will be 50,000 training examples or pairs of sentences as the training data.</a:t>
            </a:r>
            <a:endParaRPr lang="en-US"/>
          </a:p>
          <a:p>
            <a:r>
              <a:rPr lang="en-US">
                <a:sym typeface="+mn-ea"/>
              </a:rPr>
              <a:t>For 50% of the pairs, the second sentence would actually be the next sentence to the first sentence</a:t>
            </a:r>
            <a:endParaRPr lang="en-US"/>
          </a:p>
          <a:p>
            <a:r>
              <a:rPr lang="en-US">
                <a:sym typeface="+mn-ea"/>
              </a:rPr>
              <a:t>For the remaining 50% of the pairs, the second sentence would be a random sentence from the corpus</a:t>
            </a:r>
            <a:endParaRPr lang="en-US"/>
          </a:p>
          <a:p>
            <a:r>
              <a:rPr lang="en-US">
                <a:sym typeface="+mn-ea"/>
              </a:rPr>
              <a:t>The labels for the first case would be ‘IsNext’ and ‘NotNext’ for the second case</a:t>
            </a:r>
            <a:r>
              <a:rPr lang="en-IN" altLang="en-US">
                <a:sym typeface="+mn-ea"/>
              </a:rPr>
              <a:t>.</a:t>
            </a:r>
            <a:endParaRPr lang="en-US"/>
          </a:p>
          <a:p>
            <a:r>
              <a:rPr lang="en-US"/>
              <a:t>To predict if the second sentence is connected to the first one or not, basically the complete input sequence goes through the Transformer based model, the output of the [CLS] token is transformed into a 2×1 shaped vector using a simple classification layer, and the IsNext-Label is assigned using softmax(mathematical function that converts a vector of numbers into a vector of probabilities).</a:t>
            </a:r>
            <a:endParaRPr lang="en-US"/>
          </a:p>
          <a:p>
            <a:r>
              <a:rPr lang="en-US"/>
              <a:t>And this is how BERT is able to become a true task-agnostic model. It combines both the Masked Language Model (MLM) and the Next Sentence Prediction (NSP) pre-training tasks.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4" name="Content Placeholder 3" descr="0_Xjt0msrYPRVJS4pS"/>
          <p:cNvPicPr>
            <a:picLocks noChangeAspect="1"/>
          </p:cNvPicPr>
          <p:nvPr>
            <p:ph idx="1"/>
          </p:nvPr>
        </p:nvPicPr>
        <p:blipFill>
          <a:blip r:embed="rId1"/>
          <a:stretch>
            <a:fillRect/>
          </a:stretch>
        </p:blipFill>
        <p:spPr>
          <a:xfrm>
            <a:off x="1929765" y="1054735"/>
            <a:ext cx="8332470" cy="44964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3" name="Content Placeholder 2"/>
          <p:cNvSpPr>
            <a:spLocks noGrp="1"/>
          </p:cNvSpPr>
          <p:nvPr>
            <p:ph idx="1"/>
          </p:nvPr>
        </p:nvSpPr>
        <p:spPr>
          <a:xfrm>
            <a:off x="838200" y="610235"/>
            <a:ext cx="10515600" cy="5567045"/>
          </a:xfrm>
        </p:spPr>
        <p:txBody>
          <a:bodyPr/>
          <a:p>
            <a:r>
              <a:rPr lang="en-US"/>
              <a:t>BERT Base: 12 layers (transformer blocks), 12 attention heads, and 110 million parameters</a:t>
            </a:r>
            <a:endParaRPr lang="en-US"/>
          </a:p>
          <a:p>
            <a:r>
              <a:rPr lang="en-US"/>
              <a:t>BERT Large: 24 layers (transformer blocks), 16 attention heads and, 340 million parameters</a:t>
            </a:r>
            <a:endParaRPr lang="en-US"/>
          </a:p>
          <a:p>
            <a:pPr marL="0" indent="0">
              <a:buNone/>
            </a:pPr>
            <a:endParaRPr lang="en-US"/>
          </a:p>
          <a:p>
            <a:pPr marL="0" indent="0" algn="ctr">
              <a:buNone/>
            </a:pPr>
            <a:r>
              <a:rPr lang="en-US"/>
              <a:t>Fun fact:</a:t>
            </a:r>
            <a:endParaRPr lang="en-US"/>
          </a:p>
          <a:p>
            <a:pPr marL="0" indent="0" algn="ctr">
              <a:buNone/>
            </a:pPr>
            <a:r>
              <a:rPr lang="en-US"/>
              <a:t> BERT-Base was trained on 4 cloud TPUs for 4 days and BERT-Large was trained on 16 TPUs for 4 days!</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a:xfrm>
            <a:off x="838200" y="365125"/>
            <a:ext cx="10515600" cy="1074420"/>
          </a:xfrm>
        </p:spPr>
        <p:txBody>
          <a:bodyPr/>
          <a:p>
            <a:pPr algn="ctr"/>
            <a:r>
              <a:rPr lang="en-US"/>
              <a:t>What is BERT used for?</a:t>
            </a:r>
            <a:endParaRPr lang="en-US"/>
          </a:p>
        </p:txBody>
      </p:sp>
      <p:sp>
        <p:nvSpPr>
          <p:cNvPr id="3" name="Content Placeholder 2"/>
          <p:cNvSpPr>
            <a:spLocks noGrp="1"/>
          </p:cNvSpPr>
          <p:nvPr>
            <p:ph idx="1"/>
          </p:nvPr>
        </p:nvSpPr>
        <p:spPr>
          <a:xfrm>
            <a:off x="838200" y="1439545"/>
            <a:ext cx="10515600" cy="4737735"/>
          </a:xfrm>
        </p:spPr>
        <p:txBody>
          <a:bodyPr>
            <a:normAutofit fontScale="60000"/>
          </a:bodyPr>
          <a:p>
            <a:endParaRPr lang="en-US"/>
          </a:p>
          <a:p>
            <a:r>
              <a:rPr lang="en-US"/>
              <a:t>BERT is currently being used at Google to optimize the interpretation of user search queries. BERT excels at several functions that make this possible, including:</a:t>
            </a:r>
            <a:endParaRPr lang="en-US"/>
          </a:p>
          <a:p>
            <a:r>
              <a:rPr lang="en-US"/>
              <a:t>Sequence-to-sequence based language generation tasks such as:</a:t>
            </a:r>
            <a:endParaRPr lang="en-US"/>
          </a:p>
          <a:p>
            <a:r>
              <a:rPr lang="en-US"/>
              <a:t>Question answering</a:t>
            </a:r>
            <a:endParaRPr lang="en-US"/>
          </a:p>
          <a:p>
            <a:r>
              <a:rPr lang="en-US"/>
              <a:t>Abstract summarization</a:t>
            </a:r>
            <a:endParaRPr lang="en-US"/>
          </a:p>
          <a:p>
            <a:r>
              <a:rPr lang="en-US"/>
              <a:t>Sentence prediction</a:t>
            </a:r>
            <a:endParaRPr lang="en-US"/>
          </a:p>
          <a:p>
            <a:r>
              <a:rPr lang="en-US"/>
              <a:t>Conversational response generation</a:t>
            </a:r>
            <a:endParaRPr lang="en-US"/>
          </a:p>
          <a:p>
            <a:r>
              <a:rPr lang="en-US"/>
              <a:t>Natural language understanding tasks such as:</a:t>
            </a:r>
            <a:endParaRPr lang="en-US"/>
          </a:p>
          <a:p>
            <a:r>
              <a:rPr lang="en-US"/>
              <a:t>Polysemy and Coreference (words that sound or look the same but have different meanings) resolution</a:t>
            </a:r>
            <a:endParaRPr lang="en-US"/>
          </a:p>
          <a:p>
            <a:r>
              <a:rPr lang="en-US"/>
              <a:t>Word sense disambiguation</a:t>
            </a:r>
            <a:endParaRPr lang="en-US"/>
          </a:p>
          <a:p>
            <a:r>
              <a:rPr lang="en-US"/>
              <a:t>Natural language inference</a:t>
            </a:r>
            <a:endParaRPr lang="en-US"/>
          </a:p>
          <a:p>
            <a:r>
              <a:rPr lang="en-US"/>
              <a:t>Sentiment classification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3" name="Content Placeholder 2"/>
          <p:cNvSpPr>
            <a:spLocks noGrp="1"/>
          </p:cNvSpPr>
          <p:nvPr>
            <p:ph idx="1"/>
          </p:nvPr>
        </p:nvSpPr>
        <p:spPr>
          <a:xfrm>
            <a:off x="567690" y="640715"/>
            <a:ext cx="11122025" cy="5507990"/>
          </a:xfrm>
        </p:spPr>
        <p:txBody>
          <a:bodyPr>
            <a:normAutofit lnSpcReduction="20000"/>
          </a:bodyPr>
          <a:p>
            <a:endParaRPr lang="en-US"/>
          </a:p>
          <a:p>
            <a:r>
              <a:rPr lang="en-US"/>
              <a:t>BERT is designed to help computers understand the meaning of</a:t>
            </a:r>
            <a:r>
              <a:rPr lang="en-IN" altLang="en-US"/>
              <a:t> </a:t>
            </a:r>
            <a:r>
              <a:rPr lang="en-US"/>
              <a:t>ambiguous language</a:t>
            </a:r>
            <a:r>
              <a:rPr lang="en-IN" altLang="en-US"/>
              <a:t> </a:t>
            </a:r>
            <a:r>
              <a:rPr lang="en-US"/>
              <a:t>(</a:t>
            </a:r>
            <a:r>
              <a:rPr lang="en-US" b="1"/>
              <a:t>Can have multiple interpetation</a:t>
            </a:r>
            <a:r>
              <a:rPr lang="en-US"/>
              <a:t>) in text by using surrounding text to establish context.</a:t>
            </a:r>
            <a:endParaRPr lang="en-US"/>
          </a:p>
          <a:p>
            <a:endParaRPr lang="en-US"/>
          </a:p>
          <a:p>
            <a:pPr marL="0" indent="0">
              <a:buNone/>
            </a:pPr>
            <a:endParaRPr lang="en-US"/>
          </a:p>
          <a:p>
            <a:pPr marL="0" indent="0" algn="ctr">
              <a:buNone/>
            </a:pPr>
            <a:r>
              <a:rPr lang="en-US" b="1" u="sng"/>
              <a:t>Ex for ambiguous language</a:t>
            </a:r>
            <a:endParaRPr lang="en-US"/>
          </a:p>
          <a:p>
            <a:endParaRPr lang="en-US"/>
          </a:p>
          <a:p>
            <a:pPr marL="514350" indent="-514350">
              <a:buAutoNum type="arabicPeriod"/>
            </a:pPr>
            <a:r>
              <a:rPr lang="en-US"/>
              <a:t>“I went to the bank.” (The bank could be a place where money is kept, or it could be the edge of a river.”</a:t>
            </a:r>
            <a:endParaRPr lang="en-US"/>
          </a:p>
          <a:p>
            <a:pPr marL="514350" indent="-514350">
              <a:buAutoNum type="arabicPeriod"/>
            </a:pPr>
            <a:endParaRPr lang="en-US"/>
          </a:p>
          <a:p>
            <a:pPr marL="514350" indent="-514350">
              <a:buAutoNum type="arabicPeriod"/>
            </a:pPr>
            <a:r>
              <a:rPr lang="en-US"/>
              <a:t>“I sent the bill to John.” (The bill could be the amount of money John owed or it could be the bill for a cap so John, who repairs caps, can repair one.)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a:xfrm>
            <a:off x="692150" y="2766060"/>
            <a:ext cx="10515600" cy="1325563"/>
          </a:xfrm>
        </p:spPr>
        <p:txBody>
          <a:bodyPr/>
          <a:p>
            <a:pPr algn="ctr"/>
            <a:r>
              <a:rPr lang="en-US"/>
              <a:t>Why bert is so great?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3" name="Content Placeholder 2"/>
          <p:cNvSpPr>
            <a:spLocks noGrp="1"/>
          </p:cNvSpPr>
          <p:nvPr>
            <p:ph idx="1"/>
          </p:nvPr>
        </p:nvSpPr>
        <p:spPr>
          <a:xfrm>
            <a:off x="838200" y="565785"/>
            <a:ext cx="10515600" cy="5611495"/>
          </a:xfrm>
        </p:spPr>
        <p:txBody>
          <a:bodyPr>
            <a:normAutofit lnSpcReduction="10000"/>
          </a:bodyPr>
          <a:p>
            <a:endParaRPr lang="en-US"/>
          </a:p>
          <a:p>
            <a:r>
              <a:rPr lang="en-US"/>
              <a:t>BERT is pre-trained on a large corpus of unlabelled text including the entire Wikipedia(that’s 2,500 million words!) and Book Corpus (800 million words)</a:t>
            </a:r>
            <a:endParaRPr lang="en-US"/>
          </a:p>
          <a:p>
            <a:endParaRPr lang="en-US"/>
          </a:p>
          <a:p>
            <a:r>
              <a:rPr lang="en-US"/>
              <a:t>BERT is able to account for a word’s context. Previous methods of word-embedding would return the same vector for a word no matter how it is used, while BERT returns different vectors for the same word depending on the words around it.</a:t>
            </a:r>
            <a:endParaRPr lang="en-US"/>
          </a:p>
          <a:p>
            <a:endParaRPr lang="en-US"/>
          </a:p>
          <a:p>
            <a:r>
              <a:rPr lang="en-US"/>
              <a:t>Bert is a open source.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a:xfrm>
            <a:off x="838200" y="2766060"/>
            <a:ext cx="10515600" cy="1325563"/>
          </a:xfrm>
        </p:spPr>
        <p:txBody>
          <a:bodyPr/>
          <a:p>
            <a:pPr algn="ctr"/>
            <a:r>
              <a:rPr lang="en-US"/>
              <a:t>What is Bert</a:t>
            </a:r>
            <a:r>
              <a:rPr lang="en-IN" altLang="en-US"/>
              <a:t>?</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3" name="Content Placeholder 2"/>
          <p:cNvSpPr>
            <a:spLocks noGrp="1"/>
          </p:cNvSpPr>
          <p:nvPr>
            <p:ph idx="1"/>
          </p:nvPr>
        </p:nvSpPr>
        <p:spPr>
          <a:xfrm>
            <a:off x="838200" y="492125"/>
            <a:ext cx="10515600" cy="5860415"/>
          </a:xfrm>
        </p:spPr>
        <p:txBody>
          <a:bodyPr>
            <a:normAutofit lnSpcReduction="20000"/>
          </a:bodyPr>
          <a:p>
            <a:endParaRPr lang="en-US"/>
          </a:p>
          <a:p>
            <a:r>
              <a:rPr lang="en-US"/>
              <a:t>BERT stands for Bidirectional Encoder Representations from Transformers</a:t>
            </a:r>
            <a:endParaRPr lang="en-US"/>
          </a:p>
          <a:p>
            <a:endParaRPr lang="en-US"/>
          </a:p>
          <a:p>
            <a:r>
              <a:rPr lang="en-US"/>
              <a:t>BERT is a “deeply bidirectional” model. Bidirectional means that BERT learns information from both the left and the right side of a token’s context during the training phase</a:t>
            </a:r>
            <a:endParaRPr lang="en-US"/>
          </a:p>
          <a:p>
            <a:endParaRPr lang="en-US"/>
          </a:p>
          <a:p>
            <a:r>
              <a:rPr lang="en-US"/>
              <a:t>Historically, language models could only read text input sequentially -- either left-to-right or right-to-left -- but couldn't do both at the same time. BERT is different because it is designed to read in both directions at once. This capability, enabled by the introduction of Transformers, is known as bidirectionality.</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3" name="Content Placeholder 2"/>
          <p:cNvSpPr>
            <a:spLocks noGrp="1"/>
          </p:cNvSpPr>
          <p:nvPr>
            <p:ph idx="1"/>
          </p:nvPr>
        </p:nvSpPr>
        <p:spPr>
          <a:xfrm>
            <a:off x="838200" y="579755"/>
            <a:ext cx="10515600" cy="5597525"/>
          </a:xfrm>
        </p:spPr>
        <p:txBody>
          <a:bodyPr/>
          <a:p>
            <a:pPr marL="0" indent="0" algn="ctr">
              <a:buNone/>
            </a:pPr>
            <a:endParaRPr lang="en-US"/>
          </a:p>
          <a:p>
            <a:pPr marL="0" indent="0" algn="ctr">
              <a:buNone/>
            </a:pPr>
            <a:endParaRPr lang="en-US"/>
          </a:p>
          <a:p>
            <a:pPr marL="0" indent="0" algn="ctr">
              <a:buNone/>
            </a:pPr>
            <a:endParaRPr lang="en-US"/>
          </a:p>
          <a:p>
            <a:pPr marL="0" indent="0" algn="ctr">
              <a:buNone/>
            </a:pPr>
            <a:r>
              <a:rPr lang="en-US"/>
              <a:t>To put it in simple words BERT extracts patterns or representations from the data or word embeddings by passing it through an encoder. The encoder itself is a transformer architecture that is stacked together. It is a bidirectional transformer which means that during training it considers the context from both left and right of the vocabulary to extract patterns or representations.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a:xfrm>
            <a:off x="838200" y="2766060"/>
            <a:ext cx="10515600" cy="1325563"/>
          </a:xfrm>
        </p:spPr>
        <p:txBody>
          <a:bodyPr/>
          <a:p>
            <a:pPr algn="ctr"/>
            <a:r>
              <a:rPr lang="en-US"/>
              <a:t>How bert works</a:t>
            </a:r>
            <a:r>
              <a:rPr lang="en-IN" altLang="en-US"/>
              <a:t>?</a:t>
            </a:r>
            <a:endParaRPr lang="en-IN" altLang="en-US"/>
          </a:p>
        </p:txBody>
      </p:sp>
      <p:sp>
        <p:nvSpPr>
          <p:cNvPr id="4" name="Text Box 3"/>
          <p:cNvSpPr txBox="1"/>
          <p:nvPr/>
        </p:nvSpPr>
        <p:spPr>
          <a:xfrm>
            <a:off x="5612130" y="3281680"/>
            <a:ext cx="309880" cy="368300"/>
          </a:xfrm>
          <a:prstGeom prst="rect">
            <a:avLst/>
          </a:prstGeom>
          <a:noFill/>
        </p:spPr>
        <p:txBody>
          <a:bodyPr wrap="none" rtlCol="0">
            <a:spAutoFit/>
          </a:bodyPr>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8236</Words>
  <Application>WPS Presentation</Application>
  <PresentationFormat>Widescreen</PresentationFormat>
  <Paragraphs>152</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Arial</vt:lpstr>
      <vt:lpstr>SimSun</vt:lpstr>
      <vt:lpstr>Wingdings</vt:lpstr>
      <vt:lpstr>Calibri Light</vt:lpstr>
      <vt:lpstr>Microsoft YaHei</vt:lpstr>
      <vt:lpstr>Arial Unicode MS</vt:lpstr>
      <vt:lpstr>Calibri</vt:lpstr>
      <vt:lpstr>Office Theme</vt:lpstr>
      <vt:lpstr>Bert Explanation </vt:lpstr>
      <vt:lpstr>Why do we need Bert?</vt:lpstr>
      <vt:lpstr>PowerPoint 演示文稿</vt:lpstr>
      <vt:lpstr>Why bert is so great?</vt:lpstr>
      <vt:lpstr>PowerPoint 演示文稿</vt:lpstr>
      <vt:lpstr>What is Bert?</vt:lpstr>
      <vt:lpstr>PowerPoint 演示文稿</vt:lpstr>
      <vt:lpstr>PowerPoint 演示文稿</vt:lpstr>
      <vt:lpstr>How bert works?</vt:lpstr>
      <vt:lpstr>PowerPoint 演示文稿</vt:lpstr>
      <vt:lpstr>PowerPoint 演示文稿</vt:lpstr>
      <vt:lpstr>PowerPoint 演示文稿</vt:lpstr>
      <vt:lpstr>PowerPoint 演示文稿</vt:lpstr>
      <vt:lpstr>What is token embedding?</vt:lpstr>
      <vt:lpstr>What is segment embedding?</vt:lpstr>
      <vt:lpstr>What is position embedding?</vt:lpstr>
      <vt:lpstr>Masked Language Models</vt:lpstr>
      <vt:lpstr>PowerPoint 演示文稿</vt:lpstr>
      <vt:lpstr>PowerPoint 演示文稿</vt:lpstr>
      <vt:lpstr>Next Sentence Prediction</vt:lpstr>
      <vt:lpstr>PowerPoint 演示文稿</vt:lpstr>
      <vt:lpstr>PowerPoint 演示文稿</vt:lpstr>
      <vt:lpstr>PowerPoint 演示文稿</vt:lpstr>
      <vt:lpstr>PowerPoint 演示文稿</vt:lpstr>
      <vt:lpstr>What is BERT used for?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Bert Explanation </dc:title>
  <dc:creator/>
  <cp:lastModifiedBy>Administrator</cp:lastModifiedBy>
  <cp:revision>3</cp:revision>
  <dcterms:created xsi:type="dcterms:W3CDTF">2022-03-17T20:10:00Z</dcterms:created>
  <dcterms:modified xsi:type="dcterms:W3CDTF">2022-03-18T05:03:02Z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C9AA884C86CB437C934C43BEFD6B5382</vt:lpwstr>
  </property>
  <property fmtid="{D5CDD505-2E9C-101B-9397-08002B2CF9AE}" pid="3" name="KSOProductBuildVer">
    <vt:lpwstr>1033-11.2.0.11029</vt:lpwstr>
  </property>
</Properties>
</file>