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261" r:id="rId3"/>
    <p:sldId id="259" r:id="rId4"/>
    <p:sldId id="262" r:id="rId5"/>
    <p:sldId id="263" r:id="rId6"/>
    <p:sldId id="264" r:id="rId7"/>
    <p:sldId id="265" r:id="rId8"/>
    <p:sldId id="266"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09D7"/>
    <a:srgbClr val="0704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5" d="100"/>
          <a:sy n="65" d="100"/>
        </p:scale>
        <p:origin x="60"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12/12/2022</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959469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12/12/2022</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631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12/12/2022</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782880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12/12/2022</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447044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12/12/2022</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659775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12/12/2022</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01783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12/12/2022</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41188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12/12/2022</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690399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12/12/2022</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403456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12/12/2022</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85443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12/12/2022</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99857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12/12/2022</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517231659"/>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1" r:id="rId6"/>
    <p:sldLayoutId id="2147483747" r:id="rId7"/>
    <p:sldLayoutId id="2147483748" r:id="rId8"/>
    <p:sldLayoutId id="2147483749" r:id="rId9"/>
    <p:sldLayoutId id="2147483750" r:id="rId10"/>
    <p:sldLayoutId id="2147483752"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789EBE4E-5983-B393-1D5E-731351065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Rainbow on sky">
            <a:extLst>
              <a:ext uri="{FF2B5EF4-FFF2-40B4-BE49-F238E27FC236}">
                <a16:creationId xmlns:a16="http://schemas.microsoft.com/office/drawing/2014/main" id="{94A8D774-B4CD-3B77-E293-B2C168E2D8EA}"/>
              </a:ext>
            </a:extLst>
          </p:cNvPr>
          <p:cNvPicPr>
            <a:picLocks noChangeAspect="1"/>
          </p:cNvPicPr>
          <p:nvPr/>
        </p:nvPicPr>
        <p:blipFill rotWithShape="1">
          <a:blip r:embed="rId2"/>
          <a:srcRect t="14690" b="1041"/>
          <a:stretch/>
        </p:blipFill>
        <p:spPr>
          <a:xfrm>
            <a:off x="-21" y="0"/>
            <a:ext cx="12191979" cy="6857989"/>
          </a:xfrm>
          <a:prstGeom prst="rect">
            <a:avLst/>
          </a:prstGeom>
        </p:spPr>
      </p:pic>
      <p:sp>
        <p:nvSpPr>
          <p:cNvPr id="39" name="Freeform: Shape 38">
            <a:extLst>
              <a:ext uri="{FF2B5EF4-FFF2-40B4-BE49-F238E27FC236}">
                <a16:creationId xmlns:a16="http://schemas.microsoft.com/office/drawing/2014/main" id="{2CEF5482-568A-9463-C672-BC6D644D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39511" y="-72076"/>
            <a:ext cx="8582352" cy="4875036"/>
          </a:xfrm>
          <a:custGeom>
            <a:avLst/>
            <a:gdLst>
              <a:gd name="connsiteX0" fmla="*/ 1259133 w 8582352"/>
              <a:gd name="connsiteY0" fmla="*/ 1707 h 4875036"/>
              <a:gd name="connsiteX1" fmla="*/ 29139 w 8582352"/>
              <a:gd name="connsiteY1" fmla="*/ 317762 h 4875036"/>
              <a:gd name="connsiteX2" fmla="*/ 0 w 8582352"/>
              <a:gd name="connsiteY2" fmla="*/ 333585 h 4875036"/>
              <a:gd name="connsiteX3" fmla="*/ 79271 w 8582352"/>
              <a:gd name="connsiteY3" fmla="*/ 4875036 h 4875036"/>
              <a:gd name="connsiteX4" fmla="*/ 8582352 w 8582352"/>
              <a:gd name="connsiteY4" fmla="*/ 4726614 h 4875036"/>
              <a:gd name="connsiteX5" fmla="*/ 3064323 w 8582352"/>
              <a:gd name="connsiteY5" fmla="*/ 550287 h 4875036"/>
              <a:gd name="connsiteX6" fmla="*/ 3002736 w 8582352"/>
              <a:gd name="connsiteY6" fmla="*/ 506058 h 4875036"/>
              <a:gd name="connsiteX7" fmla="*/ 1429589 w 8582352"/>
              <a:gd name="connsiteY7" fmla="*/ 840 h 4875036"/>
              <a:gd name="connsiteX8" fmla="*/ 1259133 w 8582352"/>
              <a:gd name="connsiteY8" fmla="*/ 1707 h 4875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2352" h="4875036">
                <a:moveTo>
                  <a:pt x="1259133" y="1707"/>
                </a:moveTo>
                <a:cubicBezTo>
                  <a:pt x="833461" y="16212"/>
                  <a:pt x="412733" y="123046"/>
                  <a:pt x="29139" y="317762"/>
                </a:cubicBezTo>
                <a:lnTo>
                  <a:pt x="0" y="333585"/>
                </a:lnTo>
                <a:lnTo>
                  <a:pt x="79271" y="4875036"/>
                </a:lnTo>
                <a:lnTo>
                  <a:pt x="8582352" y="4726614"/>
                </a:lnTo>
                <a:lnTo>
                  <a:pt x="3064323" y="550287"/>
                </a:lnTo>
                <a:lnTo>
                  <a:pt x="3002736" y="506058"/>
                </a:lnTo>
                <a:cubicBezTo>
                  <a:pt x="2522288" y="179187"/>
                  <a:pt x="1975404" y="13891"/>
                  <a:pt x="1429589" y="840"/>
                </a:cubicBezTo>
                <a:cubicBezTo>
                  <a:pt x="1372734" y="-519"/>
                  <a:pt x="1315889" y="-227"/>
                  <a:pt x="1259133" y="1707"/>
                </a:cubicBezTo>
                <a:close/>
              </a:path>
            </a:pathLst>
          </a:custGeom>
          <a:gradFill>
            <a:gsLst>
              <a:gs pos="22000">
                <a:schemeClr val="bg2">
                  <a:alpha val="80000"/>
                </a:schemeClr>
              </a:gs>
              <a:gs pos="100000">
                <a:schemeClr val="accent1">
                  <a:lumMod val="60000"/>
                  <a:lumOff val="40000"/>
                  <a:alpha val="86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DC4F58-A4EE-A44B-C5D5-9171796BA983}"/>
              </a:ext>
            </a:extLst>
          </p:cNvPr>
          <p:cNvSpPr>
            <a:spLocks noGrp="1"/>
          </p:cNvSpPr>
          <p:nvPr>
            <p:ph type="ctrTitle"/>
          </p:nvPr>
        </p:nvSpPr>
        <p:spPr>
          <a:xfrm>
            <a:off x="3346704" y="91441"/>
            <a:ext cx="5422392" cy="1133855"/>
          </a:xfrm>
        </p:spPr>
        <p:txBody>
          <a:bodyPr>
            <a:normAutofit/>
          </a:bodyPr>
          <a:lstStyle/>
          <a:p>
            <a:pPr algn="ctr" rtl="0">
              <a:spcBef>
                <a:spcPts val="0"/>
              </a:spcBef>
              <a:spcAft>
                <a:spcPts val="0"/>
              </a:spcAft>
            </a:pPr>
            <a:r>
              <a:rPr lang="en-US" sz="3200" b="1" strike="noStrike" dirty="0">
                <a:solidFill>
                  <a:schemeClr val="accent6">
                    <a:lumMod val="75000"/>
                  </a:schemeClr>
                </a:solidFill>
                <a:effectLst/>
                <a:latin typeface="Times New Roman" panose="02020603050405020304" pitchFamily="18" charset="0"/>
              </a:rPr>
              <a:t>A</a:t>
            </a:r>
            <a:br>
              <a:rPr lang="en-US" sz="3200" b="1" dirty="0">
                <a:solidFill>
                  <a:schemeClr val="accent6">
                    <a:lumMod val="75000"/>
                  </a:schemeClr>
                </a:solidFill>
                <a:effectLst/>
              </a:rPr>
            </a:br>
            <a:r>
              <a:rPr lang="en-US" sz="3200" b="1" strike="noStrike" dirty="0">
                <a:solidFill>
                  <a:schemeClr val="accent6">
                    <a:lumMod val="75000"/>
                  </a:schemeClr>
                </a:solidFill>
                <a:effectLst/>
                <a:latin typeface="Times New Roman" panose="02020603050405020304" pitchFamily="18" charset="0"/>
              </a:rPr>
              <a:t>MINI PROJECT</a:t>
            </a:r>
            <a:endParaRPr lang="en-US" sz="3200" b="1" dirty="0">
              <a:solidFill>
                <a:schemeClr val="accent6">
                  <a:lumMod val="75000"/>
                </a:schemeClr>
              </a:solidFill>
            </a:endParaRPr>
          </a:p>
        </p:txBody>
      </p:sp>
      <p:sp>
        <p:nvSpPr>
          <p:cNvPr id="3" name="Subtitle 2">
            <a:extLst>
              <a:ext uri="{FF2B5EF4-FFF2-40B4-BE49-F238E27FC236}">
                <a16:creationId xmlns:a16="http://schemas.microsoft.com/office/drawing/2014/main" id="{9275D594-0404-A43A-795F-71A76DA3A56A}"/>
              </a:ext>
            </a:extLst>
          </p:cNvPr>
          <p:cNvSpPr>
            <a:spLocks noGrp="1"/>
          </p:cNvSpPr>
          <p:nvPr>
            <p:ph type="subTitle" idx="1"/>
          </p:nvPr>
        </p:nvSpPr>
        <p:spPr>
          <a:xfrm>
            <a:off x="1" y="1371892"/>
            <a:ext cx="12191978" cy="1032979"/>
          </a:xfrm>
        </p:spPr>
        <p:txBody>
          <a:bodyPr>
            <a:normAutofit/>
          </a:bodyPr>
          <a:lstStyle/>
          <a:p>
            <a:pPr algn="ctr"/>
            <a:r>
              <a:rPr lang="en-US" sz="2800" b="1" dirty="0">
                <a:solidFill>
                  <a:srgbClr val="070472"/>
                </a:solidFill>
              </a:rPr>
              <a:t>Fitness Club</a:t>
            </a:r>
          </a:p>
        </p:txBody>
      </p:sp>
      <p:sp>
        <p:nvSpPr>
          <p:cNvPr id="41" name="Freeform: Shape 40">
            <a:extLst>
              <a:ext uri="{FF2B5EF4-FFF2-40B4-BE49-F238E27FC236}">
                <a16:creationId xmlns:a16="http://schemas.microsoft.com/office/drawing/2014/main" id="{D38784C3-11AE-0BE2-6339-1A2BDAC7F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740000" flipV="1">
            <a:off x="7888979" y="5014859"/>
            <a:ext cx="4324338" cy="1889417"/>
          </a:xfrm>
          <a:custGeom>
            <a:avLst/>
            <a:gdLst>
              <a:gd name="connsiteX0" fmla="*/ 26412 w 4324338"/>
              <a:gd name="connsiteY0" fmla="*/ 1889417 h 1889417"/>
              <a:gd name="connsiteX1" fmla="*/ 4324338 w 4324338"/>
              <a:gd name="connsiteY1" fmla="*/ 1814397 h 1889417"/>
              <a:gd name="connsiteX2" fmla="*/ 2459858 w 4324338"/>
              <a:gd name="connsiteY2" fmla="*/ 403264 h 1889417"/>
              <a:gd name="connsiteX3" fmla="*/ 2414726 w 4324338"/>
              <a:gd name="connsiteY3" fmla="*/ 370852 h 1889417"/>
              <a:gd name="connsiteX4" fmla="*/ 1261883 w 4324338"/>
              <a:gd name="connsiteY4" fmla="*/ 615 h 1889417"/>
              <a:gd name="connsiteX5" fmla="*/ 70385 w 4324338"/>
              <a:gd name="connsiteY5" fmla="*/ 326182 h 1889417"/>
              <a:gd name="connsiteX6" fmla="*/ 0 w 4324338"/>
              <a:gd name="connsiteY6" fmla="*/ 376291 h 1889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4338" h="1889417">
                <a:moveTo>
                  <a:pt x="26412" y="1889417"/>
                </a:moveTo>
                <a:lnTo>
                  <a:pt x="4324338" y="1814397"/>
                </a:lnTo>
                <a:lnTo>
                  <a:pt x="2459858" y="403264"/>
                </a:lnTo>
                <a:lnTo>
                  <a:pt x="2414726" y="370852"/>
                </a:lnTo>
                <a:cubicBezTo>
                  <a:pt x="2062641" y="131313"/>
                  <a:pt x="1661870" y="10180"/>
                  <a:pt x="1261883" y="615"/>
                </a:cubicBezTo>
                <a:cubicBezTo>
                  <a:pt x="845229" y="-9347"/>
                  <a:pt x="429425" y="101751"/>
                  <a:pt x="70385" y="326182"/>
                </a:cubicBezTo>
                <a:lnTo>
                  <a:pt x="0" y="376291"/>
                </a:lnTo>
                <a:close/>
              </a:path>
            </a:pathLst>
          </a:custGeom>
          <a:gradFill>
            <a:gsLst>
              <a:gs pos="27000">
                <a:schemeClr val="bg2">
                  <a:alpha val="80000"/>
                </a:schemeClr>
              </a:gs>
              <a:gs pos="100000">
                <a:schemeClr val="accent1">
                  <a:lumMod val="60000"/>
                  <a:lumOff val="40000"/>
                  <a:alpha val="92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9263ADAB-0AD9-8B5D-E1BC-960ED14DD53B}"/>
              </a:ext>
            </a:extLst>
          </p:cNvPr>
          <p:cNvSpPr txBox="1"/>
          <p:nvPr/>
        </p:nvSpPr>
        <p:spPr>
          <a:xfrm>
            <a:off x="0" y="4617720"/>
            <a:ext cx="12191958" cy="2616101"/>
          </a:xfrm>
          <a:prstGeom prst="rect">
            <a:avLst/>
          </a:prstGeom>
          <a:noFill/>
        </p:spPr>
        <p:txBody>
          <a:bodyPr wrap="square" rtlCol="0">
            <a:spAutoFit/>
          </a:bodyPr>
          <a:lstStyle/>
          <a:p>
            <a:pPr algn="ctr"/>
            <a:r>
              <a:rPr lang="en-US" sz="2400" b="1" u="none" strike="noStrike" dirty="0">
                <a:solidFill>
                  <a:srgbClr val="000000"/>
                </a:solidFill>
                <a:effectLst/>
                <a:latin typeface="Times New Roman" panose="02020603050405020304" pitchFamily="18" charset="0"/>
              </a:rPr>
              <a:t> </a:t>
            </a:r>
            <a:r>
              <a:rPr lang="en-US" sz="2400" b="1" u="none" strike="noStrike" dirty="0">
                <a:solidFill>
                  <a:schemeClr val="bg2">
                    <a:lumMod val="50000"/>
                  </a:schemeClr>
                </a:solidFill>
                <a:effectLst/>
                <a:latin typeface="Times New Roman" panose="02020603050405020304" pitchFamily="18" charset="0"/>
              </a:rPr>
              <a:t>Submitted By:-</a:t>
            </a:r>
          </a:p>
          <a:p>
            <a:pPr algn="ctr"/>
            <a:r>
              <a:rPr lang="en-US" sz="2000" b="1" dirty="0">
                <a:solidFill>
                  <a:schemeClr val="bg2">
                    <a:lumMod val="50000"/>
                  </a:schemeClr>
                </a:solidFill>
                <a:latin typeface="Times New Roman" panose="02020603050405020304" pitchFamily="18" charset="0"/>
              </a:rPr>
              <a:t>Group Name:- Just-Do-It</a:t>
            </a:r>
          </a:p>
          <a:p>
            <a:pPr algn="ctr"/>
            <a:r>
              <a:rPr lang="en-US" sz="2000" b="1" dirty="0">
                <a:solidFill>
                  <a:schemeClr val="bg2">
                    <a:lumMod val="50000"/>
                  </a:schemeClr>
                </a:solidFill>
                <a:latin typeface="Times New Roman" panose="02020603050405020304" pitchFamily="18" charset="0"/>
              </a:rPr>
              <a:t>Name1:- Ujjwal Kumar</a:t>
            </a:r>
          </a:p>
          <a:p>
            <a:pPr algn="ctr"/>
            <a:r>
              <a:rPr lang="en-US" sz="2000" b="1" dirty="0">
                <a:solidFill>
                  <a:schemeClr val="bg2">
                    <a:lumMod val="50000"/>
                  </a:schemeClr>
                </a:solidFill>
                <a:latin typeface="Times New Roman" panose="02020603050405020304" pitchFamily="18" charset="0"/>
              </a:rPr>
              <a:t>Registration Number:- 12220072</a:t>
            </a:r>
          </a:p>
          <a:p>
            <a:pPr algn="ctr"/>
            <a:r>
              <a:rPr lang="en-US" sz="2000" b="1" dirty="0">
                <a:solidFill>
                  <a:schemeClr val="bg2">
                    <a:lumMod val="50000"/>
                  </a:schemeClr>
                </a:solidFill>
                <a:latin typeface="Times New Roman" panose="02020603050405020304" pitchFamily="18" charset="0"/>
              </a:rPr>
              <a:t>Name2:- Md. Sufyan</a:t>
            </a:r>
          </a:p>
          <a:p>
            <a:pPr algn="ctr"/>
            <a:r>
              <a:rPr lang="en-US" sz="2000" b="1" dirty="0">
                <a:solidFill>
                  <a:schemeClr val="bg2">
                    <a:lumMod val="50000"/>
                  </a:schemeClr>
                </a:solidFill>
                <a:latin typeface="Times New Roman" panose="02020603050405020304" pitchFamily="18" charset="0"/>
              </a:rPr>
              <a:t>Registration Number:-12220667</a:t>
            </a:r>
          </a:p>
          <a:p>
            <a:pPr algn="ctr"/>
            <a:r>
              <a:rPr lang="en-US" sz="2000" b="1" dirty="0">
                <a:solidFill>
                  <a:schemeClr val="bg2">
                    <a:lumMod val="50000"/>
                  </a:schemeClr>
                </a:solidFill>
                <a:latin typeface="Times New Roman" panose="02020603050405020304" pitchFamily="18" charset="0"/>
              </a:rPr>
              <a:t>Section:- KOC29</a:t>
            </a:r>
          </a:p>
          <a:p>
            <a:pPr algn="ctr"/>
            <a:endParaRPr lang="en-US" sz="2000" b="1" dirty="0"/>
          </a:p>
        </p:txBody>
      </p:sp>
      <p:pic>
        <p:nvPicPr>
          <p:cNvPr id="4" name="Picture 3" descr="Text&#10;&#10;Description automatically generated with medium confidence">
            <a:extLst>
              <a:ext uri="{FF2B5EF4-FFF2-40B4-BE49-F238E27FC236}">
                <a16:creationId xmlns:a16="http://schemas.microsoft.com/office/drawing/2014/main" id="{1E0062CA-B841-9DD9-CE89-4204D697831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94" y="169915"/>
            <a:ext cx="3406140" cy="1264285"/>
          </a:xfrm>
          <a:prstGeom prst="rect">
            <a:avLst/>
          </a:prstGeom>
          <a:noFill/>
          <a:ln>
            <a:noFill/>
          </a:ln>
        </p:spPr>
      </p:pic>
      <p:sp>
        <p:nvSpPr>
          <p:cNvPr id="5" name="TextBox 4">
            <a:extLst>
              <a:ext uri="{FF2B5EF4-FFF2-40B4-BE49-F238E27FC236}">
                <a16:creationId xmlns:a16="http://schemas.microsoft.com/office/drawing/2014/main" id="{BA72CC62-48C0-4A6E-2258-18721219D2F3}"/>
              </a:ext>
            </a:extLst>
          </p:cNvPr>
          <p:cNvSpPr txBox="1"/>
          <p:nvPr/>
        </p:nvSpPr>
        <p:spPr>
          <a:xfrm>
            <a:off x="3156172" y="2404871"/>
            <a:ext cx="5879592" cy="1754326"/>
          </a:xfrm>
          <a:prstGeom prst="rect">
            <a:avLst/>
          </a:prstGeom>
          <a:noFill/>
        </p:spPr>
        <p:txBody>
          <a:bodyPr wrap="square" rtlCol="0">
            <a:spAutoFit/>
          </a:bodyPr>
          <a:lstStyle/>
          <a:p>
            <a:pPr algn="ctr"/>
            <a:r>
              <a:rPr lang="en-US" sz="2400" b="1" i="0" u="none" strike="noStrike" dirty="0">
                <a:solidFill>
                  <a:srgbClr val="E009D7"/>
                </a:solidFill>
                <a:effectLst/>
                <a:latin typeface="Times New Roman" panose="02020603050405020304" pitchFamily="18" charset="0"/>
              </a:rPr>
              <a:t>Under the guidance</a:t>
            </a:r>
          </a:p>
          <a:p>
            <a:pPr algn="ctr"/>
            <a:r>
              <a:rPr lang="en-US" sz="2400" b="1" dirty="0">
                <a:solidFill>
                  <a:srgbClr val="E009D7"/>
                </a:solidFill>
                <a:latin typeface="Times New Roman" panose="02020603050405020304" pitchFamily="18" charset="0"/>
              </a:rPr>
              <a:t>Anurag Mishra</a:t>
            </a:r>
          </a:p>
          <a:p>
            <a:pPr algn="ctr"/>
            <a:r>
              <a:rPr lang="en-IN" sz="1800" dirty="0">
                <a:solidFill>
                  <a:srgbClr val="E009D7"/>
                </a:solidFill>
                <a:effectLst/>
                <a:latin typeface="Arial" panose="020B0604020202020204" pitchFamily="34" charset="0"/>
                <a:ea typeface="Calibri" panose="020F0502020204030204" pitchFamily="34" charset="0"/>
                <a:cs typeface="Times New Roman" panose="02020603050405020304" pitchFamily="18" charset="0"/>
              </a:rPr>
              <a:t>School of Computer Science &amp; Engineering</a:t>
            </a:r>
            <a:br>
              <a:rPr lang="en-IN" sz="1800" dirty="0">
                <a:solidFill>
                  <a:srgbClr val="E009D7"/>
                </a:solidFill>
                <a:effectLst/>
                <a:latin typeface="Arial" panose="020B0604020202020204" pitchFamily="34" charset="0"/>
                <a:ea typeface="Calibri" panose="020F0502020204030204" pitchFamily="34" charset="0"/>
                <a:cs typeface="Times New Roman" panose="02020603050405020304" pitchFamily="18" charset="0"/>
              </a:rPr>
            </a:br>
            <a:r>
              <a:rPr lang="en-IN" sz="1800" dirty="0">
                <a:solidFill>
                  <a:srgbClr val="E009D7"/>
                </a:solidFill>
                <a:effectLst/>
                <a:latin typeface="Arial" panose="020B0604020202020204" pitchFamily="34" charset="0"/>
                <a:ea typeface="Calibri" panose="020F0502020204030204" pitchFamily="34" charset="0"/>
                <a:cs typeface="Times New Roman" panose="02020603050405020304" pitchFamily="18" charset="0"/>
              </a:rPr>
              <a:t>Lovely Professional University, Phagwara</a:t>
            </a:r>
            <a:endParaRPr lang="en-US" sz="1800" dirty="0">
              <a:solidFill>
                <a:srgbClr val="E009D7"/>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2400" dirty="0">
              <a:solidFill>
                <a:srgbClr val="E009D7"/>
              </a:solidFill>
            </a:endParaRPr>
          </a:p>
        </p:txBody>
      </p:sp>
    </p:spTree>
    <p:extLst>
      <p:ext uri="{BB962C8B-B14F-4D97-AF65-F5344CB8AC3E}">
        <p14:creationId xmlns:p14="http://schemas.microsoft.com/office/powerpoint/2010/main" val="71124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ainbow on sky">
            <a:extLst>
              <a:ext uri="{FF2B5EF4-FFF2-40B4-BE49-F238E27FC236}">
                <a16:creationId xmlns:a16="http://schemas.microsoft.com/office/drawing/2014/main" id="{94A8D774-B4CD-3B77-E293-B2C168E2D8EA}"/>
              </a:ext>
            </a:extLst>
          </p:cNvPr>
          <p:cNvPicPr>
            <a:picLocks noChangeAspect="1"/>
          </p:cNvPicPr>
          <p:nvPr/>
        </p:nvPicPr>
        <p:blipFill rotWithShape="1">
          <a:blip r:embed="rId2"/>
          <a:srcRect t="14690" b="1041"/>
          <a:stretch/>
        </p:blipFill>
        <p:spPr>
          <a:xfrm>
            <a:off x="-21" y="0"/>
            <a:ext cx="12191979" cy="6857989"/>
          </a:xfrm>
          <a:prstGeom prst="rect">
            <a:avLst/>
          </a:prstGeom>
        </p:spPr>
      </p:pic>
      <p:sp>
        <p:nvSpPr>
          <p:cNvPr id="7" name="TextBox 6">
            <a:extLst>
              <a:ext uri="{FF2B5EF4-FFF2-40B4-BE49-F238E27FC236}">
                <a16:creationId xmlns:a16="http://schemas.microsoft.com/office/drawing/2014/main" id="{36B4B23C-D1B2-B3BA-C284-B2F6236D63E0}"/>
              </a:ext>
            </a:extLst>
          </p:cNvPr>
          <p:cNvSpPr txBox="1"/>
          <p:nvPr/>
        </p:nvSpPr>
        <p:spPr>
          <a:xfrm>
            <a:off x="3156172" y="2230768"/>
            <a:ext cx="5879592" cy="461665"/>
          </a:xfrm>
          <a:prstGeom prst="rect">
            <a:avLst/>
          </a:prstGeom>
          <a:noFill/>
        </p:spPr>
        <p:txBody>
          <a:bodyPr wrap="square" rtlCol="0">
            <a:spAutoFit/>
          </a:bodyPr>
          <a:lstStyle/>
          <a:p>
            <a:pPr algn="ctr"/>
            <a:endParaRPr lang="en-US" sz="2400" b="1" i="0" u="none" strike="noStrike" dirty="0">
              <a:solidFill>
                <a:srgbClr val="000000"/>
              </a:solidFill>
              <a:effectLst/>
              <a:latin typeface="Times New Roman" panose="02020603050405020304" pitchFamily="18" charset="0"/>
            </a:endParaRPr>
          </a:p>
        </p:txBody>
      </p:sp>
      <p:pic>
        <p:nvPicPr>
          <p:cNvPr id="5" name="Picture 4" descr="A screenshot of a computer">
            <a:extLst>
              <a:ext uri="{FF2B5EF4-FFF2-40B4-BE49-F238E27FC236}">
                <a16:creationId xmlns:a16="http://schemas.microsoft.com/office/drawing/2014/main" id="{3B6AE718-FAC1-E461-927F-0C6135A65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2692433"/>
          </a:xfrm>
          <a:prstGeom prst="rect">
            <a:avLst/>
          </a:prstGeom>
        </p:spPr>
      </p:pic>
      <p:pic>
        <p:nvPicPr>
          <p:cNvPr id="9" name="Picture 8" descr="A screenshot of a computer">
            <a:extLst>
              <a:ext uri="{FF2B5EF4-FFF2-40B4-BE49-F238E27FC236}">
                <a16:creationId xmlns:a16="http://schemas.microsoft.com/office/drawing/2014/main" id="{47AB41DC-9668-D1DF-48B1-59B0D3C030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92433"/>
            <a:ext cx="12192000" cy="4165566"/>
          </a:xfrm>
          <a:prstGeom prst="rect">
            <a:avLst/>
          </a:prstGeom>
        </p:spPr>
      </p:pic>
    </p:spTree>
    <p:extLst>
      <p:ext uri="{BB962C8B-B14F-4D97-AF65-F5344CB8AC3E}">
        <p14:creationId xmlns:p14="http://schemas.microsoft.com/office/powerpoint/2010/main" val="2403401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ainbow on sky">
            <a:extLst>
              <a:ext uri="{FF2B5EF4-FFF2-40B4-BE49-F238E27FC236}">
                <a16:creationId xmlns:a16="http://schemas.microsoft.com/office/drawing/2014/main" id="{94A8D774-B4CD-3B77-E293-B2C168E2D8EA}"/>
              </a:ext>
            </a:extLst>
          </p:cNvPr>
          <p:cNvPicPr>
            <a:picLocks noChangeAspect="1"/>
          </p:cNvPicPr>
          <p:nvPr/>
        </p:nvPicPr>
        <p:blipFill rotWithShape="1">
          <a:blip r:embed="rId2"/>
          <a:srcRect t="14690" b="1041"/>
          <a:stretch/>
        </p:blipFill>
        <p:spPr>
          <a:xfrm>
            <a:off x="-21" y="0"/>
            <a:ext cx="12191979" cy="6857989"/>
          </a:xfrm>
          <a:prstGeom prst="rect">
            <a:avLst/>
          </a:prstGeom>
        </p:spPr>
      </p:pic>
      <p:sp>
        <p:nvSpPr>
          <p:cNvPr id="3" name="Subtitle 2">
            <a:extLst>
              <a:ext uri="{FF2B5EF4-FFF2-40B4-BE49-F238E27FC236}">
                <a16:creationId xmlns:a16="http://schemas.microsoft.com/office/drawing/2014/main" id="{9275D594-0404-A43A-795F-71A76DA3A56A}"/>
              </a:ext>
            </a:extLst>
          </p:cNvPr>
          <p:cNvSpPr>
            <a:spLocks noGrp="1"/>
          </p:cNvSpPr>
          <p:nvPr>
            <p:ph type="subTitle" idx="1"/>
          </p:nvPr>
        </p:nvSpPr>
        <p:spPr>
          <a:xfrm>
            <a:off x="1" y="1371892"/>
            <a:ext cx="12191978" cy="1032979"/>
          </a:xfrm>
        </p:spPr>
        <p:txBody>
          <a:bodyPr>
            <a:noAutofit/>
          </a:bodyPr>
          <a:lstStyle/>
          <a:p>
            <a:pPr algn="ctr"/>
            <a:r>
              <a:rPr lang="en-US" sz="8800" b="1" i="1" dirty="0">
                <a:solidFill>
                  <a:srgbClr val="00B050"/>
                </a:solidFill>
              </a:rPr>
              <a:t>Thank</a:t>
            </a:r>
          </a:p>
          <a:p>
            <a:pPr algn="ctr"/>
            <a:r>
              <a:rPr lang="en-US" sz="8800" b="1" i="1" dirty="0">
                <a:solidFill>
                  <a:srgbClr val="00B050"/>
                </a:solidFill>
              </a:rPr>
              <a:t>You</a:t>
            </a:r>
          </a:p>
        </p:txBody>
      </p:sp>
      <p:sp>
        <p:nvSpPr>
          <p:cNvPr id="7" name="TextBox 6">
            <a:extLst>
              <a:ext uri="{FF2B5EF4-FFF2-40B4-BE49-F238E27FC236}">
                <a16:creationId xmlns:a16="http://schemas.microsoft.com/office/drawing/2014/main" id="{36B4B23C-D1B2-B3BA-C284-B2F6236D63E0}"/>
              </a:ext>
            </a:extLst>
          </p:cNvPr>
          <p:cNvSpPr txBox="1"/>
          <p:nvPr/>
        </p:nvSpPr>
        <p:spPr>
          <a:xfrm>
            <a:off x="3156172" y="2230768"/>
            <a:ext cx="5879592" cy="461665"/>
          </a:xfrm>
          <a:prstGeom prst="rect">
            <a:avLst/>
          </a:prstGeom>
          <a:noFill/>
        </p:spPr>
        <p:txBody>
          <a:bodyPr wrap="square" rtlCol="0">
            <a:spAutoFit/>
          </a:bodyPr>
          <a:lstStyle/>
          <a:p>
            <a:pPr algn="ctr"/>
            <a:endParaRPr lang="en-US" sz="2400" b="1" i="0" u="none" strike="noStrike" dirty="0">
              <a:solidFill>
                <a:srgbClr val="000000"/>
              </a:solidFill>
              <a:effectLst/>
              <a:latin typeface="Times New Roman" panose="02020603050405020304" pitchFamily="18" charset="0"/>
            </a:endParaRPr>
          </a:p>
        </p:txBody>
      </p:sp>
      <p:pic>
        <p:nvPicPr>
          <p:cNvPr id="4" name="Picture 3" descr="Text">
            <a:extLst>
              <a:ext uri="{FF2B5EF4-FFF2-40B4-BE49-F238E27FC236}">
                <a16:creationId xmlns:a16="http://schemas.microsoft.com/office/drawing/2014/main" id="{692C9A32-F216-2AA3-BA06-A6E838B7C7E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94" y="169915"/>
            <a:ext cx="3406140" cy="1264285"/>
          </a:xfrm>
          <a:prstGeom prst="rect">
            <a:avLst/>
          </a:prstGeom>
          <a:noFill/>
          <a:ln>
            <a:noFill/>
          </a:ln>
        </p:spPr>
      </p:pic>
    </p:spTree>
    <p:extLst>
      <p:ext uri="{BB962C8B-B14F-4D97-AF65-F5344CB8AC3E}">
        <p14:creationId xmlns:p14="http://schemas.microsoft.com/office/powerpoint/2010/main" val="3097904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ainbow on sky">
            <a:extLst>
              <a:ext uri="{FF2B5EF4-FFF2-40B4-BE49-F238E27FC236}">
                <a16:creationId xmlns:a16="http://schemas.microsoft.com/office/drawing/2014/main" id="{94A8D774-B4CD-3B77-E293-B2C168E2D8EA}"/>
              </a:ext>
            </a:extLst>
          </p:cNvPr>
          <p:cNvPicPr>
            <a:picLocks noChangeAspect="1"/>
          </p:cNvPicPr>
          <p:nvPr/>
        </p:nvPicPr>
        <p:blipFill rotWithShape="1">
          <a:blip r:embed="rId2"/>
          <a:srcRect t="14690" b="1041"/>
          <a:stretch/>
        </p:blipFill>
        <p:spPr>
          <a:xfrm>
            <a:off x="21" y="14129"/>
            <a:ext cx="12191979" cy="6857989"/>
          </a:xfrm>
          <a:prstGeom prst="rect">
            <a:avLst/>
          </a:prstGeom>
        </p:spPr>
      </p:pic>
      <p:sp>
        <p:nvSpPr>
          <p:cNvPr id="7" name="TextBox 6">
            <a:extLst>
              <a:ext uri="{FF2B5EF4-FFF2-40B4-BE49-F238E27FC236}">
                <a16:creationId xmlns:a16="http://schemas.microsoft.com/office/drawing/2014/main" id="{36B4B23C-D1B2-B3BA-C284-B2F6236D63E0}"/>
              </a:ext>
            </a:extLst>
          </p:cNvPr>
          <p:cNvSpPr txBox="1"/>
          <p:nvPr/>
        </p:nvSpPr>
        <p:spPr>
          <a:xfrm>
            <a:off x="886904" y="987184"/>
            <a:ext cx="10186416" cy="2825004"/>
          </a:xfrm>
          <a:prstGeom prst="rect">
            <a:avLst/>
          </a:prstGeom>
          <a:noFill/>
        </p:spPr>
        <p:txBody>
          <a:bodyPr wrap="square" rtlCol="0">
            <a:spAutoFit/>
          </a:bodyPr>
          <a:lstStyle/>
          <a:p>
            <a:pPr marL="0" marR="0" algn="just">
              <a:lnSpc>
                <a:spcPct val="107000"/>
              </a:lnSpc>
              <a:spcBef>
                <a:spcPts val="0"/>
              </a:spcBef>
              <a:spcAft>
                <a:spcPts val="800"/>
              </a:spcAft>
            </a:pPr>
            <a:r>
              <a:rPr lang="en-IN" sz="2800" dirty="0">
                <a:effectLst/>
                <a:latin typeface="Arial" panose="020B0604020202020204" pitchFamily="34" charset="0"/>
                <a:ea typeface="Calibri" panose="020F0502020204030204" pitchFamily="34" charset="0"/>
                <a:cs typeface="Times New Roman" panose="02020603050405020304" pitchFamily="18" charset="0"/>
              </a:rPr>
              <a:t>We hereby declare that We have completed Our Assignment under the guidance of Teacher name SIR. We have declared that We have worked with full dedication during these Assignment and my learning outcomes fulfil the requirements of training for the award of degree of </a:t>
            </a:r>
            <a:r>
              <a:rPr lang="en-IN" sz="2800" dirty="0" err="1">
                <a:effectLst/>
                <a:latin typeface="Arial" panose="020B0604020202020204" pitchFamily="34" charset="0"/>
                <a:ea typeface="Calibri" panose="020F0502020204030204" pitchFamily="34" charset="0"/>
                <a:cs typeface="Times New Roman" panose="02020603050405020304" pitchFamily="18" charset="0"/>
              </a:rPr>
              <a:t>B.Tech</a:t>
            </a:r>
            <a:r>
              <a:rPr lang="en-IN" sz="2800" dirty="0">
                <a:effectLst/>
                <a:latin typeface="Arial" panose="020B0604020202020204" pitchFamily="34" charset="0"/>
                <a:ea typeface="Calibri" panose="020F0502020204030204" pitchFamily="34" charset="0"/>
                <a:cs typeface="Times New Roman" panose="02020603050405020304" pitchFamily="18" charset="0"/>
              </a:rPr>
              <a:t> CSE at LOVELY PROFESSIONAL UNIVERSITY, Phagwara</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3">
            <a:extLst>
              <a:ext uri="{FF2B5EF4-FFF2-40B4-BE49-F238E27FC236}">
                <a16:creationId xmlns:a16="http://schemas.microsoft.com/office/drawing/2014/main" id="{63D54BF8-9F28-C9ED-10F1-EFEEDAD32E1F}"/>
              </a:ext>
            </a:extLst>
          </p:cNvPr>
          <p:cNvSpPr txBox="1">
            <a:spLocks noGrp="1"/>
          </p:cNvSpPr>
          <p:nvPr>
            <p:ph type="ctrTitle"/>
          </p:nvPr>
        </p:nvSpPr>
        <p:spPr>
          <a:xfrm>
            <a:off x="0" y="130410"/>
            <a:ext cx="11960225" cy="1223220"/>
          </a:xfrm>
          <a:prstGeom prst="rect">
            <a:avLst/>
          </a:prstGeom>
          <a:noFill/>
        </p:spPr>
        <p:txBody>
          <a:bodyPr wrap="square" rtlCol="0">
            <a:spAutoFit/>
          </a:bodyPr>
          <a:lstStyle/>
          <a:p>
            <a:pPr marL="0" marR="0" algn="ctr">
              <a:lnSpc>
                <a:spcPct val="107000"/>
              </a:lnSpc>
              <a:spcBef>
                <a:spcPts val="0"/>
              </a:spcBef>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IN" sz="2800" dirty="0">
                <a:effectLst/>
                <a:latin typeface="Arial" panose="020B0604020202020204" pitchFamily="34" charset="0"/>
                <a:ea typeface="Calibri" panose="020F0502020204030204" pitchFamily="34" charset="0"/>
                <a:cs typeface="Times New Roman" panose="02020603050405020304" pitchFamily="18" charset="0"/>
              </a:rPr>
              <a:t>DECLARATION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solidFill>
                <a:srgbClr val="E009D7"/>
              </a:solidFill>
            </a:endParaRPr>
          </a:p>
        </p:txBody>
      </p:sp>
      <p:sp>
        <p:nvSpPr>
          <p:cNvPr id="5" name="TextBox 4">
            <a:extLst>
              <a:ext uri="{FF2B5EF4-FFF2-40B4-BE49-F238E27FC236}">
                <a16:creationId xmlns:a16="http://schemas.microsoft.com/office/drawing/2014/main" id="{C8B0F0B5-A70E-7B01-A69C-A45D2781131C}"/>
              </a:ext>
            </a:extLst>
          </p:cNvPr>
          <p:cNvSpPr txBox="1"/>
          <p:nvPr/>
        </p:nvSpPr>
        <p:spPr>
          <a:xfrm>
            <a:off x="8101585" y="6081259"/>
            <a:ext cx="3858640" cy="646331"/>
          </a:xfrm>
          <a:prstGeom prst="rect">
            <a:avLst/>
          </a:prstGeom>
          <a:noFill/>
        </p:spPr>
        <p:txBody>
          <a:bodyPr wrap="square" rtlCol="0">
            <a:spAutoFit/>
          </a:bodyPr>
          <a:lstStyle/>
          <a:p>
            <a:pPr algn="ctr"/>
            <a:r>
              <a:rPr lang="en-US" b="1" dirty="0"/>
              <a:t>Ujjwal Kumar</a:t>
            </a:r>
          </a:p>
          <a:p>
            <a:pPr algn="ctr"/>
            <a:r>
              <a:rPr lang="en-US" b="1" dirty="0"/>
              <a:t>Md. Sufyan</a:t>
            </a:r>
          </a:p>
        </p:txBody>
      </p:sp>
      <p:pic>
        <p:nvPicPr>
          <p:cNvPr id="8" name="Picture 7" descr="Text">
            <a:extLst>
              <a:ext uri="{FF2B5EF4-FFF2-40B4-BE49-F238E27FC236}">
                <a16:creationId xmlns:a16="http://schemas.microsoft.com/office/drawing/2014/main" id="{30D0C1A7-C158-60EE-DB6D-A62FFD3A628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94" y="169915"/>
            <a:ext cx="1871890" cy="817269"/>
          </a:xfrm>
          <a:prstGeom prst="rect">
            <a:avLst/>
          </a:prstGeom>
          <a:noFill/>
          <a:ln>
            <a:noFill/>
          </a:ln>
        </p:spPr>
      </p:pic>
    </p:spTree>
    <p:extLst>
      <p:ext uri="{BB962C8B-B14F-4D97-AF65-F5344CB8AC3E}">
        <p14:creationId xmlns:p14="http://schemas.microsoft.com/office/powerpoint/2010/main" val="3098278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ainbow on sky">
            <a:extLst>
              <a:ext uri="{FF2B5EF4-FFF2-40B4-BE49-F238E27FC236}">
                <a16:creationId xmlns:a16="http://schemas.microsoft.com/office/drawing/2014/main" id="{94A8D774-B4CD-3B77-E293-B2C168E2D8EA}"/>
              </a:ext>
            </a:extLst>
          </p:cNvPr>
          <p:cNvPicPr>
            <a:picLocks noChangeAspect="1"/>
          </p:cNvPicPr>
          <p:nvPr/>
        </p:nvPicPr>
        <p:blipFill rotWithShape="1">
          <a:blip r:embed="rId2"/>
          <a:srcRect t="14690" b="1041"/>
          <a:stretch/>
        </p:blipFill>
        <p:spPr>
          <a:xfrm>
            <a:off x="-21" y="0"/>
            <a:ext cx="12191979" cy="6857989"/>
          </a:xfrm>
          <a:prstGeom prst="rect">
            <a:avLst/>
          </a:prstGeom>
        </p:spPr>
      </p:pic>
      <p:sp>
        <p:nvSpPr>
          <p:cNvPr id="2" name="Title 1">
            <a:extLst>
              <a:ext uri="{FF2B5EF4-FFF2-40B4-BE49-F238E27FC236}">
                <a16:creationId xmlns:a16="http://schemas.microsoft.com/office/drawing/2014/main" id="{ADDC4F58-A4EE-A44B-C5D5-9171796BA983}"/>
              </a:ext>
            </a:extLst>
          </p:cNvPr>
          <p:cNvSpPr>
            <a:spLocks noGrp="1"/>
          </p:cNvSpPr>
          <p:nvPr>
            <p:ph type="ctrTitle"/>
          </p:nvPr>
        </p:nvSpPr>
        <p:spPr>
          <a:xfrm>
            <a:off x="301752" y="91441"/>
            <a:ext cx="11658600" cy="1133855"/>
          </a:xfrm>
        </p:spPr>
        <p:txBody>
          <a:bodyPr>
            <a:normAutofit/>
          </a:bodyPr>
          <a:lstStyle/>
          <a:p>
            <a:pPr algn="ctr">
              <a:spcBef>
                <a:spcPts val="0"/>
              </a:spcBef>
            </a:pPr>
            <a:r>
              <a:rPr lang="en-IN" sz="2800" dirty="0"/>
              <a:t>ACKNOWLEDGEMENT</a:t>
            </a:r>
            <a:br>
              <a:rPr lang="en-US" dirty="0"/>
            </a:br>
            <a:endParaRPr lang="en-US" sz="3200" b="1" dirty="0"/>
          </a:p>
        </p:txBody>
      </p:sp>
      <p:sp>
        <p:nvSpPr>
          <p:cNvPr id="3" name="Subtitle 2">
            <a:extLst>
              <a:ext uri="{FF2B5EF4-FFF2-40B4-BE49-F238E27FC236}">
                <a16:creationId xmlns:a16="http://schemas.microsoft.com/office/drawing/2014/main" id="{9275D594-0404-A43A-795F-71A76DA3A56A}"/>
              </a:ext>
            </a:extLst>
          </p:cNvPr>
          <p:cNvSpPr>
            <a:spLocks noGrp="1"/>
          </p:cNvSpPr>
          <p:nvPr>
            <p:ph type="subTitle" idx="1"/>
          </p:nvPr>
        </p:nvSpPr>
        <p:spPr>
          <a:xfrm>
            <a:off x="1" y="1371892"/>
            <a:ext cx="12191978" cy="2496020"/>
          </a:xfrm>
        </p:spPr>
        <p:txBody>
          <a:bodyPr>
            <a:noAutofit/>
          </a:bodyPr>
          <a:lstStyle/>
          <a:p>
            <a:pPr algn="ctr"/>
            <a:r>
              <a:rPr lang="en-IN" sz="3200" dirty="0">
                <a:effectLst/>
                <a:latin typeface="Arial" panose="020B0604020202020204" pitchFamily="34" charset="0"/>
                <a:ea typeface="Calibri" panose="020F0502020204030204" pitchFamily="34" charset="0"/>
              </a:rPr>
              <a:t>We would like to express my special thanks of gratitude to my Subject Teacher Anurag Mishra who gave me a golden opportunity to do this project and also provided support in completing in my project</a:t>
            </a:r>
            <a:endParaRPr lang="en-US" sz="3200" dirty="0"/>
          </a:p>
        </p:txBody>
      </p:sp>
      <p:sp>
        <p:nvSpPr>
          <p:cNvPr id="4" name="TextBox 3">
            <a:extLst>
              <a:ext uri="{FF2B5EF4-FFF2-40B4-BE49-F238E27FC236}">
                <a16:creationId xmlns:a16="http://schemas.microsoft.com/office/drawing/2014/main" id="{FB6FB18A-C7AA-B165-EBA0-21E0E697150D}"/>
              </a:ext>
            </a:extLst>
          </p:cNvPr>
          <p:cNvSpPr txBox="1"/>
          <p:nvPr/>
        </p:nvSpPr>
        <p:spPr>
          <a:xfrm>
            <a:off x="8304255" y="6120228"/>
            <a:ext cx="3822192" cy="646331"/>
          </a:xfrm>
          <a:prstGeom prst="rect">
            <a:avLst/>
          </a:prstGeom>
          <a:noFill/>
        </p:spPr>
        <p:txBody>
          <a:bodyPr wrap="square" rtlCol="0">
            <a:spAutoFit/>
          </a:bodyPr>
          <a:lstStyle/>
          <a:p>
            <a:pPr algn="ctr"/>
            <a:r>
              <a:rPr lang="en-US" dirty="0"/>
              <a:t>Ujjwal Kumar</a:t>
            </a:r>
          </a:p>
          <a:p>
            <a:pPr algn="ctr"/>
            <a:r>
              <a:rPr lang="en-US" dirty="0"/>
              <a:t>Md. Sufyan</a:t>
            </a:r>
          </a:p>
        </p:txBody>
      </p:sp>
      <p:pic>
        <p:nvPicPr>
          <p:cNvPr id="5" name="Picture 4" descr="Text&#10;&#10;Description automatically generated with medium confidence">
            <a:extLst>
              <a:ext uri="{FF2B5EF4-FFF2-40B4-BE49-F238E27FC236}">
                <a16:creationId xmlns:a16="http://schemas.microsoft.com/office/drawing/2014/main" id="{79CF4EB5-2D58-0AD5-6F72-B475FED3D18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94" y="169915"/>
            <a:ext cx="1934613" cy="1264285"/>
          </a:xfrm>
          <a:prstGeom prst="rect">
            <a:avLst/>
          </a:prstGeom>
          <a:noFill/>
          <a:ln>
            <a:noFill/>
          </a:ln>
        </p:spPr>
      </p:pic>
    </p:spTree>
    <p:extLst>
      <p:ext uri="{BB962C8B-B14F-4D97-AF65-F5344CB8AC3E}">
        <p14:creationId xmlns:p14="http://schemas.microsoft.com/office/powerpoint/2010/main" val="108877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ainbow on sky">
            <a:extLst>
              <a:ext uri="{FF2B5EF4-FFF2-40B4-BE49-F238E27FC236}">
                <a16:creationId xmlns:a16="http://schemas.microsoft.com/office/drawing/2014/main" id="{94A8D774-B4CD-3B77-E293-B2C168E2D8EA}"/>
              </a:ext>
            </a:extLst>
          </p:cNvPr>
          <p:cNvPicPr>
            <a:picLocks noChangeAspect="1"/>
          </p:cNvPicPr>
          <p:nvPr/>
        </p:nvPicPr>
        <p:blipFill rotWithShape="1">
          <a:blip r:embed="rId2"/>
          <a:srcRect t="14690" b="1041"/>
          <a:stretch/>
        </p:blipFill>
        <p:spPr>
          <a:xfrm>
            <a:off x="-21" y="0"/>
            <a:ext cx="12191979" cy="6857989"/>
          </a:xfrm>
          <a:prstGeom prst="rect">
            <a:avLst/>
          </a:prstGeom>
        </p:spPr>
      </p:pic>
      <p:sp>
        <p:nvSpPr>
          <p:cNvPr id="2" name="Title 1">
            <a:extLst>
              <a:ext uri="{FF2B5EF4-FFF2-40B4-BE49-F238E27FC236}">
                <a16:creationId xmlns:a16="http://schemas.microsoft.com/office/drawing/2014/main" id="{ADDC4F58-A4EE-A44B-C5D5-9171796BA983}"/>
              </a:ext>
            </a:extLst>
          </p:cNvPr>
          <p:cNvSpPr>
            <a:spLocks noGrp="1"/>
          </p:cNvSpPr>
          <p:nvPr>
            <p:ph type="ctrTitle"/>
          </p:nvPr>
        </p:nvSpPr>
        <p:spPr>
          <a:xfrm>
            <a:off x="0" y="91441"/>
            <a:ext cx="11960352" cy="768095"/>
          </a:xfrm>
        </p:spPr>
        <p:txBody>
          <a:bodyPr>
            <a:normAutofit/>
          </a:bodyPr>
          <a:lstStyle/>
          <a:p>
            <a:pPr algn="ctr">
              <a:spcBef>
                <a:spcPts val="0"/>
              </a:spcBef>
            </a:pPr>
            <a:r>
              <a:rPr lang="en-US" sz="2800" baseline="-25000" dirty="0"/>
              <a:t>Technologies used</a:t>
            </a:r>
            <a:endParaRPr lang="en-US" sz="2800" b="1" dirty="0"/>
          </a:p>
        </p:txBody>
      </p:sp>
      <p:sp>
        <p:nvSpPr>
          <p:cNvPr id="3" name="Subtitle 2">
            <a:extLst>
              <a:ext uri="{FF2B5EF4-FFF2-40B4-BE49-F238E27FC236}">
                <a16:creationId xmlns:a16="http://schemas.microsoft.com/office/drawing/2014/main" id="{9275D594-0404-A43A-795F-71A76DA3A56A}"/>
              </a:ext>
            </a:extLst>
          </p:cNvPr>
          <p:cNvSpPr>
            <a:spLocks noGrp="1"/>
          </p:cNvSpPr>
          <p:nvPr>
            <p:ph type="subTitle" idx="1"/>
          </p:nvPr>
        </p:nvSpPr>
        <p:spPr>
          <a:xfrm>
            <a:off x="73153" y="909149"/>
            <a:ext cx="12191978" cy="5948840"/>
          </a:xfrm>
        </p:spPr>
        <p:txBody>
          <a:bodyPr>
            <a:normAutofit fontScale="25000" lnSpcReduction="20000"/>
          </a:bodyPr>
          <a:lstStyle/>
          <a:p>
            <a:r>
              <a:rPr lang="en-IN" sz="8000" b="1" dirty="0">
                <a:effectLst/>
                <a:latin typeface="Arial" panose="020B0604020202020204" pitchFamily="34" charset="0"/>
                <a:ea typeface="Calibri" panose="020F0502020204030204" pitchFamily="34" charset="0"/>
                <a:cs typeface="Times New Roman" panose="02020603050405020304" pitchFamily="18" charset="0"/>
              </a:rPr>
              <a:t>1.HTML</a:t>
            </a:r>
            <a:r>
              <a:rPr lang="en-IN" sz="4400" dirty="0">
                <a:effectLst/>
                <a:latin typeface="Arial" panose="020B0604020202020204" pitchFamily="34" charset="0"/>
                <a:ea typeface="Calibri" panose="020F0502020204030204" pitchFamily="34" charset="0"/>
                <a:cs typeface="Times New Roman" panose="02020603050405020304" pitchFamily="18" charset="0"/>
              </a:rPr>
              <a:t> </a:t>
            </a:r>
            <a:endParaRPr lang="en-IN" sz="6400" dirty="0">
              <a:effectLst/>
              <a:latin typeface="Arial" panose="020B0604020202020204" pitchFamily="34" charset="0"/>
              <a:ea typeface="Calibri" panose="020F0502020204030204" pitchFamily="34" charset="0"/>
              <a:cs typeface="Times New Roman" panose="02020603050405020304" pitchFamily="18" charset="0"/>
            </a:endParaRPr>
          </a:p>
          <a:p>
            <a:r>
              <a:rPr lang="en-IN" sz="4800" dirty="0">
                <a:effectLst/>
                <a:latin typeface="Arial" panose="020B0604020202020204" pitchFamily="34" charset="0"/>
                <a:ea typeface="Calibri" panose="020F0502020204030204" pitchFamily="34" charset="0"/>
                <a:cs typeface="Times New Roman" panose="02020603050405020304" pitchFamily="18" charset="0"/>
              </a:rPr>
              <a:t>HTML stands for Hyper Text Mark-up Language.  It is used to design web pages using mark-up language. HTML is the combination of Hypertext and Mark-up language. Hypertext defines the link between the web pages. Mark-up language is used to define the text document within tag which defines the structure of web pages. HTML5 is the fifth and current version of HTML. It has improved the mark-up available for documents and has introduced application programming interfaces (API) and Document Object Model (DOM)</a:t>
            </a:r>
          </a:p>
          <a:p>
            <a:r>
              <a:rPr lang="en-IN" sz="4400" dirty="0">
                <a:effectLst/>
                <a:latin typeface="Arial" panose="020B0604020202020204" pitchFamily="34" charset="0"/>
                <a:ea typeface="Calibri" panose="020F0502020204030204" pitchFamily="34" charset="0"/>
                <a:cs typeface="Times New Roman" panose="02020603050405020304" pitchFamily="18" charset="0"/>
              </a:rPr>
              <a:t>.</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4400" dirty="0">
                <a:effectLst/>
                <a:latin typeface="Arial" panose="020B0604020202020204" pitchFamily="34" charset="0"/>
                <a:ea typeface="Calibri" panose="020F0502020204030204" pitchFamily="34" charset="0"/>
                <a:cs typeface="Times New Roman" panose="02020603050405020304" pitchFamily="18" charset="0"/>
              </a:rPr>
              <a:t>Below example illustrate the HTML content</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4400" dirty="0">
                <a:effectLst/>
                <a:latin typeface="Arial" panose="020B0604020202020204" pitchFamily="34" charset="0"/>
                <a:ea typeface="Calibri" panose="020F0502020204030204" pitchFamily="34" charset="0"/>
                <a:cs typeface="Times New Roman" panose="02020603050405020304" pitchFamily="18" charset="0"/>
              </a:rPr>
              <a:t>&lt;!DOCTYPE html&gt;</a:t>
            </a:r>
          </a:p>
          <a:p>
            <a:pPr marL="0" marR="0">
              <a:lnSpc>
                <a:spcPct val="107000"/>
              </a:lnSpc>
              <a:spcBef>
                <a:spcPts val="0"/>
              </a:spcBef>
              <a:spcAft>
                <a:spcPts val="800"/>
              </a:spcAft>
            </a:pPr>
            <a:r>
              <a:rPr lang="en-IN" sz="4400" dirty="0">
                <a:effectLst/>
                <a:latin typeface="Arial" panose="020B0604020202020204" pitchFamily="34" charset="0"/>
                <a:ea typeface="Calibri" panose="020F0502020204030204" pitchFamily="34" charset="0"/>
                <a:cs typeface="Times New Roman" panose="02020603050405020304" pitchFamily="18" charset="0"/>
              </a:rPr>
              <a:t>&lt;html&gt;</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4400" dirty="0">
                <a:effectLst/>
                <a:latin typeface="Arial" panose="020B0604020202020204" pitchFamily="34" charset="0"/>
                <a:ea typeface="Calibri" panose="020F0502020204030204" pitchFamily="34" charset="0"/>
                <a:cs typeface="Times New Roman" panose="02020603050405020304" pitchFamily="18" charset="0"/>
              </a:rPr>
              <a:t> &lt;head&gt;</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4400" dirty="0">
                <a:effectLst/>
                <a:latin typeface="Arial" panose="020B0604020202020204" pitchFamily="34" charset="0"/>
                <a:ea typeface="Calibri" panose="020F0502020204030204" pitchFamily="34" charset="0"/>
                <a:cs typeface="Times New Roman" panose="02020603050405020304" pitchFamily="18" charset="0"/>
              </a:rPr>
              <a:t>&lt;title&gt;Page Title&lt;/title&gt; </a:t>
            </a:r>
          </a:p>
          <a:p>
            <a:pPr marL="0" marR="0">
              <a:lnSpc>
                <a:spcPct val="107000"/>
              </a:lnSpc>
              <a:spcBef>
                <a:spcPts val="0"/>
              </a:spcBef>
              <a:spcAft>
                <a:spcPts val="800"/>
              </a:spcAft>
            </a:pPr>
            <a:r>
              <a:rPr lang="en-US" sz="4400" dirty="0">
                <a:effectLst/>
                <a:latin typeface="Calibri" panose="020F0502020204030204" pitchFamily="34" charset="0"/>
                <a:ea typeface="Calibri" panose="020F0502020204030204" pitchFamily="34" charset="0"/>
                <a:cs typeface="Times New Roman" panose="02020603050405020304" pitchFamily="18" charset="0"/>
              </a:rPr>
              <a:t>&lt;link </a:t>
            </a:r>
            <a:r>
              <a:rPr lang="en-US" sz="4400" dirty="0" err="1">
                <a:effectLst/>
                <a:latin typeface="Calibri" panose="020F0502020204030204" pitchFamily="34" charset="0"/>
                <a:ea typeface="Calibri" panose="020F0502020204030204" pitchFamily="34" charset="0"/>
                <a:cs typeface="Times New Roman" panose="02020603050405020304" pitchFamily="18" charset="0"/>
              </a:rPr>
              <a:t>rel</a:t>
            </a:r>
            <a:r>
              <a:rPr lang="en-US" sz="4400" dirty="0">
                <a:effectLst/>
                <a:latin typeface="Calibri" panose="020F0502020204030204" pitchFamily="34" charset="0"/>
                <a:ea typeface="Calibri" panose="020F0502020204030204" pitchFamily="34" charset="0"/>
                <a:cs typeface="Times New Roman" panose="02020603050405020304" pitchFamily="18" charset="0"/>
              </a:rPr>
              <a:t>&gt;</a:t>
            </a:r>
          </a:p>
          <a:p>
            <a:pPr marL="0" marR="0">
              <a:lnSpc>
                <a:spcPct val="107000"/>
              </a:lnSpc>
              <a:spcBef>
                <a:spcPts val="0"/>
              </a:spcBef>
              <a:spcAft>
                <a:spcPts val="800"/>
              </a:spcAft>
            </a:pPr>
            <a:r>
              <a:rPr lang="en-US" sz="4400" dirty="0">
                <a:latin typeface="Calibri" panose="020F0502020204030204" pitchFamily="34" charset="0"/>
                <a:ea typeface="Calibri" panose="020F0502020204030204" pitchFamily="34" charset="0"/>
                <a:cs typeface="Times New Roman" panose="02020603050405020304" pitchFamily="18" charset="0"/>
              </a:rPr>
              <a:t>&lt;</a:t>
            </a:r>
            <a:r>
              <a:rPr lang="en-US" sz="4400" dirty="0" err="1">
                <a:latin typeface="Calibri" panose="020F0502020204030204" pitchFamily="34" charset="0"/>
                <a:ea typeface="Calibri" panose="020F0502020204030204" pitchFamily="34" charset="0"/>
                <a:cs typeface="Times New Roman" panose="02020603050405020304" pitchFamily="18" charset="0"/>
              </a:rPr>
              <a:t>arcticle</a:t>
            </a:r>
            <a:r>
              <a:rPr lang="en-US" sz="4400" dirty="0">
                <a:latin typeface="Calibri" panose="020F0502020204030204" pitchFamily="34" charset="0"/>
                <a:ea typeface="Calibri" panose="020F0502020204030204" pitchFamily="34" charset="0"/>
                <a:cs typeface="Times New Roman" panose="02020603050405020304" pitchFamily="18" charset="0"/>
              </a:rPr>
              <a:t>&gt;</a:t>
            </a:r>
          </a:p>
          <a:p>
            <a:pPr marL="0" marR="0">
              <a:lnSpc>
                <a:spcPct val="107000"/>
              </a:lnSpc>
              <a:spcBef>
                <a:spcPts val="0"/>
              </a:spcBef>
              <a:spcAft>
                <a:spcPts val="800"/>
              </a:spcAft>
            </a:pPr>
            <a:r>
              <a:rPr lang="en-US" sz="4400" dirty="0">
                <a:effectLst/>
                <a:latin typeface="Calibri" panose="020F0502020204030204" pitchFamily="34" charset="0"/>
                <a:ea typeface="Calibri" panose="020F0502020204030204" pitchFamily="34" charset="0"/>
                <a:cs typeface="Times New Roman" panose="02020603050405020304" pitchFamily="18" charset="0"/>
              </a:rPr>
              <a:t>&lt;a&gt;</a:t>
            </a:r>
          </a:p>
          <a:p>
            <a:pPr marL="0" marR="0">
              <a:lnSpc>
                <a:spcPct val="107000"/>
              </a:lnSpc>
              <a:spcBef>
                <a:spcPts val="0"/>
              </a:spcBef>
              <a:spcAft>
                <a:spcPts val="800"/>
              </a:spcAft>
            </a:pPr>
            <a:r>
              <a:rPr lang="en-US" sz="4400" dirty="0">
                <a:effectLst/>
                <a:latin typeface="Calibri" panose="020F0502020204030204" pitchFamily="34" charset="0"/>
                <a:ea typeface="Calibri" panose="020F0502020204030204" pitchFamily="34" charset="0"/>
                <a:cs typeface="Times New Roman" panose="02020603050405020304" pitchFamily="18" charset="0"/>
              </a:rPr>
              <a:t>&lt;div&gt;</a:t>
            </a:r>
          </a:p>
          <a:p>
            <a:pPr marL="0" marR="0">
              <a:lnSpc>
                <a:spcPct val="107000"/>
              </a:lnSpc>
              <a:spcBef>
                <a:spcPts val="0"/>
              </a:spcBef>
              <a:spcAft>
                <a:spcPts val="800"/>
              </a:spcAft>
            </a:pPr>
            <a:r>
              <a:rPr lang="en-US" sz="4400" dirty="0">
                <a:latin typeface="Calibri" panose="020F0502020204030204" pitchFamily="34" charset="0"/>
                <a:ea typeface="Calibri" panose="020F0502020204030204" pitchFamily="34" charset="0"/>
                <a:cs typeface="Times New Roman" panose="02020603050405020304" pitchFamily="18" charset="0"/>
              </a:rPr>
              <a:t>&lt;</a:t>
            </a:r>
            <a:r>
              <a:rPr lang="en-US" sz="4400" dirty="0" err="1">
                <a:latin typeface="Calibri" panose="020F0502020204030204" pitchFamily="34" charset="0"/>
                <a:ea typeface="Calibri" panose="020F0502020204030204" pitchFamily="34" charset="0"/>
                <a:cs typeface="Times New Roman" panose="02020603050405020304" pitchFamily="18" charset="0"/>
              </a:rPr>
              <a:t>img</a:t>
            </a:r>
            <a:r>
              <a:rPr lang="en-US" sz="4400" dirty="0">
                <a:latin typeface="Calibri" panose="020F0502020204030204" pitchFamily="34" charset="0"/>
                <a:ea typeface="Calibri" panose="020F0502020204030204" pitchFamily="34" charset="0"/>
                <a:cs typeface="Times New Roman" panose="02020603050405020304" pitchFamily="18" charset="0"/>
              </a:rPr>
              <a:t>&gt;</a:t>
            </a:r>
          </a:p>
          <a:p>
            <a:pPr marL="0" marR="0">
              <a:lnSpc>
                <a:spcPct val="107000"/>
              </a:lnSpc>
              <a:spcBef>
                <a:spcPts val="0"/>
              </a:spcBef>
              <a:spcAft>
                <a:spcPts val="800"/>
              </a:spcAft>
            </a:pPr>
            <a:r>
              <a:rPr lang="en-US" sz="4400" dirty="0">
                <a:effectLst/>
                <a:latin typeface="Calibri" panose="020F0502020204030204" pitchFamily="34" charset="0"/>
                <a:ea typeface="Calibri" panose="020F0502020204030204" pitchFamily="34" charset="0"/>
                <a:cs typeface="Times New Roman" panose="02020603050405020304" pitchFamily="18" charset="0"/>
              </a:rPr>
              <a:t>&lt;b&gt;</a:t>
            </a:r>
          </a:p>
          <a:p>
            <a:pPr marL="0" marR="0">
              <a:lnSpc>
                <a:spcPct val="107000"/>
              </a:lnSpc>
              <a:spcBef>
                <a:spcPts val="0"/>
              </a:spcBef>
              <a:spcAft>
                <a:spcPts val="800"/>
              </a:spcAft>
            </a:pPr>
            <a:r>
              <a:rPr lang="en-US" sz="4400" dirty="0">
                <a:effectLst/>
                <a:latin typeface="Calibri" panose="020F0502020204030204" pitchFamily="34" charset="0"/>
                <a:ea typeface="Calibri" panose="020F0502020204030204" pitchFamily="34" charset="0"/>
                <a:cs typeface="Times New Roman" panose="02020603050405020304" pitchFamily="18" charset="0"/>
              </a:rPr>
              <a:t>&lt;p&gt;</a:t>
            </a:r>
          </a:p>
          <a:p>
            <a:pPr marL="0" marR="0">
              <a:lnSpc>
                <a:spcPct val="107000"/>
              </a:lnSpc>
              <a:spcBef>
                <a:spcPts val="0"/>
              </a:spcBef>
              <a:spcAft>
                <a:spcPts val="800"/>
              </a:spcAft>
            </a:pPr>
            <a:r>
              <a:rPr lang="en-US" sz="4400" dirty="0">
                <a:latin typeface="Calibri" panose="020F0502020204030204" pitchFamily="34" charset="0"/>
                <a:ea typeface="Calibri" panose="020F0502020204030204" pitchFamily="34" charset="0"/>
                <a:cs typeface="Times New Roman" panose="02020603050405020304" pitchFamily="18" charset="0"/>
              </a:rPr>
              <a:t>&lt;h2</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4400" dirty="0">
                <a:effectLst/>
                <a:latin typeface="Arial" panose="020B0604020202020204" pitchFamily="34" charset="0"/>
                <a:ea typeface="Calibri" panose="020F0502020204030204" pitchFamily="34" charset="0"/>
                <a:cs typeface="Times New Roman" panose="02020603050405020304" pitchFamily="18" charset="0"/>
              </a:rPr>
              <a:t>&lt;/head&gt; </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4400" dirty="0">
                <a:effectLst/>
                <a:latin typeface="Arial" panose="020B0604020202020204" pitchFamily="34" charset="0"/>
                <a:ea typeface="Calibri" panose="020F0502020204030204" pitchFamily="34" charset="0"/>
                <a:cs typeface="Times New Roman" panose="02020603050405020304" pitchFamily="18" charset="0"/>
              </a:rPr>
              <a:t>&lt;body&gt;</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4400" dirty="0">
                <a:effectLst/>
                <a:latin typeface="Arial" panose="020B0604020202020204" pitchFamily="34" charset="0"/>
                <a:ea typeface="Calibri" panose="020F0502020204030204" pitchFamily="34" charset="0"/>
                <a:cs typeface="Times New Roman" panose="02020603050405020304" pitchFamily="18" charset="0"/>
              </a:rPr>
              <a:t> &lt;h1&gt;This is a Heading&lt;/h1&gt;</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4400" dirty="0">
                <a:effectLst/>
                <a:latin typeface="Arial" panose="020B0604020202020204" pitchFamily="34" charset="0"/>
                <a:ea typeface="Calibri" panose="020F0502020204030204" pitchFamily="34" charset="0"/>
                <a:cs typeface="Times New Roman" panose="02020603050405020304" pitchFamily="18" charset="0"/>
              </a:rPr>
              <a:t> &lt;p&gt; This is a paragraph. &lt;/p&gt; </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4400" dirty="0">
                <a:effectLst/>
                <a:latin typeface="Arial" panose="020B0604020202020204" pitchFamily="34" charset="0"/>
                <a:ea typeface="Calibri" panose="020F0502020204030204" pitchFamily="34" charset="0"/>
                <a:cs typeface="Times New Roman" panose="02020603050405020304" pitchFamily="18" charset="0"/>
              </a:rPr>
              <a:t>&lt;/body&gt; </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4400" dirty="0">
                <a:effectLst/>
                <a:latin typeface="Arial" panose="020B0604020202020204" pitchFamily="34" charset="0"/>
                <a:ea typeface="Calibri" panose="020F0502020204030204" pitchFamily="34" charset="0"/>
                <a:cs typeface="Times New Roman" panose="02020603050405020304" pitchFamily="18" charset="0"/>
              </a:rPr>
              <a:t>&lt;/html&gt;</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2800" b="1" dirty="0"/>
          </a:p>
        </p:txBody>
      </p:sp>
      <p:sp>
        <p:nvSpPr>
          <p:cNvPr id="7" name="TextBox 6">
            <a:extLst>
              <a:ext uri="{FF2B5EF4-FFF2-40B4-BE49-F238E27FC236}">
                <a16:creationId xmlns:a16="http://schemas.microsoft.com/office/drawing/2014/main" id="{36B4B23C-D1B2-B3BA-C284-B2F6236D63E0}"/>
              </a:ext>
            </a:extLst>
          </p:cNvPr>
          <p:cNvSpPr txBox="1"/>
          <p:nvPr/>
        </p:nvSpPr>
        <p:spPr>
          <a:xfrm>
            <a:off x="3040380" y="3198161"/>
            <a:ext cx="5879592" cy="461665"/>
          </a:xfrm>
          <a:prstGeom prst="rect">
            <a:avLst/>
          </a:prstGeom>
          <a:noFill/>
        </p:spPr>
        <p:txBody>
          <a:bodyPr wrap="square" rtlCol="0">
            <a:spAutoFit/>
          </a:bodyPr>
          <a:lstStyle/>
          <a:p>
            <a:pPr algn="ctr"/>
            <a:endParaRPr lang="en-US" sz="2400" b="1" i="0" u="none" strike="noStrike" dirty="0">
              <a:solidFill>
                <a:srgbClr val="000000"/>
              </a:solidFill>
              <a:effectLst/>
              <a:latin typeface="Times New Roman" panose="02020603050405020304" pitchFamily="18" charset="0"/>
            </a:endParaRPr>
          </a:p>
        </p:txBody>
      </p:sp>
      <p:pic>
        <p:nvPicPr>
          <p:cNvPr id="4" name="Picture 3" descr="Text">
            <a:extLst>
              <a:ext uri="{FF2B5EF4-FFF2-40B4-BE49-F238E27FC236}">
                <a16:creationId xmlns:a16="http://schemas.microsoft.com/office/drawing/2014/main" id="{B364EB84-95C9-74F8-2A76-3FC1D1B64A7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94" y="169916"/>
            <a:ext cx="1753903" cy="739234"/>
          </a:xfrm>
          <a:prstGeom prst="rect">
            <a:avLst/>
          </a:prstGeom>
          <a:noFill/>
          <a:ln>
            <a:noFill/>
          </a:ln>
        </p:spPr>
      </p:pic>
    </p:spTree>
    <p:extLst>
      <p:ext uri="{BB962C8B-B14F-4D97-AF65-F5344CB8AC3E}">
        <p14:creationId xmlns:p14="http://schemas.microsoft.com/office/powerpoint/2010/main" val="239485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ainbow on sky">
            <a:extLst>
              <a:ext uri="{FF2B5EF4-FFF2-40B4-BE49-F238E27FC236}">
                <a16:creationId xmlns:a16="http://schemas.microsoft.com/office/drawing/2014/main" id="{94A8D774-B4CD-3B77-E293-B2C168E2D8EA}"/>
              </a:ext>
            </a:extLst>
          </p:cNvPr>
          <p:cNvPicPr>
            <a:picLocks noChangeAspect="1"/>
          </p:cNvPicPr>
          <p:nvPr/>
        </p:nvPicPr>
        <p:blipFill rotWithShape="1">
          <a:blip r:embed="rId2"/>
          <a:srcRect t="14690" b="1041"/>
          <a:stretch/>
        </p:blipFill>
        <p:spPr>
          <a:xfrm>
            <a:off x="0" y="91441"/>
            <a:ext cx="12191979" cy="6857989"/>
          </a:xfrm>
          <a:prstGeom prst="rect">
            <a:avLst/>
          </a:prstGeom>
        </p:spPr>
      </p:pic>
      <p:sp>
        <p:nvSpPr>
          <p:cNvPr id="2" name="Title 1">
            <a:extLst>
              <a:ext uri="{FF2B5EF4-FFF2-40B4-BE49-F238E27FC236}">
                <a16:creationId xmlns:a16="http://schemas.microsoft.com/office/drawing/2014/main" id="{ADDC4F58-A4EE-A44B-C5D5-9171796BA983}"/>
              </a:ext>
            </a:extLst>
          </p:cNvPr>
          <p:cNvSpPr>
            <a:spLocks noGrp="1"/>
          </p:cNvSpPr>
          <p:nvPr>
            <p:ph type="ctrTitle"/>
          </p:nvPr>
        </p:nvSpPr>
        <p:spPr>
          <a:xfrm>
            <a:off x="0" y="0"/>
            <a:ext cx="11960352" cy="7900416"/>
          </a:xfrm>
        </p:spPr>
        <p:txBody>
          <a:bodyPr>
            <a:normAutofit fontScale="90000"/>
          </a:bodyPr>
          <a:lstStyle/>
          <a:p>
            <a:br>
              <a:rPr lang="en-IN" sz="2000" dirty="0"/>
            </a:br>
            <a:br>
              <a:rPr lang="en-IN" sz="2200" dirty="0"/>
            </a:br>
            <a:r>
              <a:rPr lang="en-IN" sz="2200" dirty="0"/>
              <a:t>2.CSS </a:t>
            </a:r>
            <a:br>
              <a:rPr lang="en-IN" sz="1600" dirty="0"/>
            </a:br>
            <a:r>
              <a:rPr lang="en-IN" sz="1600" dirty="0"/>
              <a:t>Cascading Style Sheets, fondly referred to as CSS, is a simply designed language intended to simplify the process of making web pages presentable. CSS allows you to apply styles to web pages. More importantly, CSS enables you to do this independent of the HTML that makes up each web page. </a:t>
            </a:r>
            <a:br>
              <a:rPr lang="en-US" sz="1600" dirty="0"/>
            </a:br>
            <a:r>
              <a:rPr lang="en-IN" sz="1600" dirty="0"/>
              <a:t>There are three types of CSS which are given below:</a:t>
            </a:r>
            <a:br>
              <a:rPr lang="en-IN" sz="1600" dirty="0"/>
            </a:br>
            <a:r>
              <a:rPr lang="en-IN" sz="1600" dirty="0"/>
              <a:t>We use:-</a:t>
            </a:r>
            <a:br>
              <a:rPr lang="en-IN" sz="1600" dirty="0"/>
            </a:br>
            <a:br>
              <a:rPr lang="en-IN" sz="1600" dirty="0"/>
            </a:br>
            <a:br>
              <a:rPr lang="en-IN" sz="1800" dirty="0"/>
            </a:br>
            <a:r>
              <a:rPr lang="en-IN" sz="1800" b="0" dirty="0"/>
              <a:t>&lt;style&gt;</a:t>
            </a:r>
            <a:br>
              <a:rPr lang="en-IN" sz="1800" b="0" dirty="0"/>
            </a:br>
            <a:r>
              <a:rPr lang="en-IN" sz="1800" b="0" dirty="0"/>
              <a:t>article</a:t>
            </a:r>
            <a:br>
              <a:rPr lang="en-IN" sz="1800" b="0" dirty="0"/>
            </a:br>
            <a:r>
              <a:rPr lang="en-IN" sz="1800" b="0" dirty="0"/>
              <a:t>.</a:t>
            </a:r>
            <a:r>
              <a:rPr lang="en-IN" sz="1800" b="0" dirty="0" err="1"/>
              <a:t>topnav</a:t>
            </a:r>
            <a:r>
              <a:rPr lang="en-IN" sz="1800" b="0" dirty="0"/>
              <a:t> a </a:t>
            </a:r>
            <a:br>
              <a:rPr lang="en-IN" sz="1800" b="0" dirty="0"/>
            </a:br>
            <a:r>
              <a:rPr lang="en-IN" sz="1800" b="0" dirty="0"/>
              <a:t>.</a:t>
            </a:r>
            <a:r>
              <a:rPr lang="en-IN" sz="1800" b="0" dirty="0" err="1"/>
              <a:t>topnav</a:t>
            </a:r>
            <a:r>
              <a:rPr lang="en-IN" sz="1800" b="0" dirty="0"/>
              <a:t> a:hover</a:t>
            </a:r>
            <a:br>
              <a:rPr lang="en-IN" sz="1800" b="0" dirty="0"/>
            </a:br>
            <a:r>
              <a:rPr lang="en-IN" sz="1800" b="0" dirty="0"/>
              <a:t>.</a:t>
            </a:r>
            <a:r>
              <a:rPr lang="en-IN" sz="1800" b="0" dirty="0" err="1"/>
              <a:t>topnav</a:t>
            </a:r>
            <a:r>
              <a:rPr lang="en-IN" sz="1800" b="0" dirty="0"/>
              <a:t> </a:t>
            </a:r>
            <a:r>
              <a:rPr lang="en-IN" sz="1800" b="0" dirty="0" err="1"/>
              <a:t>a.active</a:t>
            </a:r>
            <a:br>
              <a:rPr lang="en-IN" sz="1800" b="0" dirty="0"/>
            </a:br>
            <a:r>
              <a:rPr lang="en-IN" sz="1800" b="0" dirty="0"/>
              <a:t>.</a:t>
            </a:r>
            <a:r>
              <a:rPr lang="en-IN" sz="1800" b="0" dirty="0" err="1"/>
              <a:t>img</a:t>
            </a:r>
            <a:br>
              <a:rPr lang="en-IN" sz="1800" b="0" dirty="0"/>
            </a:br>
            <a:r>
              <a:rPr lang="en-IN" sz="1800" b="0" dirty="0"/>
              <a:t>#reg</a:t>
            </a:r>
            <a:br>
              <a:rPr lang="en-IN" sz="1800" b="0" dirty="0"/>
            </a:br>
            <a:r>
              <a:rPr lang="en-IN" sz="1800" b="0" dirty="0"/>
              <a:t>.</a:t>
            </a:r>
            <a:r>
              <a:rPr lang="en-IN" sz="1800" b="0" dirty="0" err="1"/>
              <a:t>img</a:t>
            </a:r>
            <a:r>
              <a:rPr lang="en-IN" sz="1800" b="0" dirty="0"/>
              <a:t> a</a:t>
            </a:r>
            <a:br>
              <a:rPr lang="en-IN" sz="1800" b="0" dirty="0"/>
            </a:br>
            <a:r>
              <a:rPr lang="en-IN" sz="1800" b="0" dirty="0"/>
              <a:t> #reg:hover</a:t>
            </a:r>
            <a:br>
              <a:rPr lang="en-IN" sz="1800" b="0" dirty="0"/>
            </a:br>
            <a:r>
              <a:rPr lang="en-IN" sz="1800" b="0" dirty="0"/>
              <a:t>.</a:t>
            </a:r>
            <a:r>
              <a:rPr lang="en-IN" sz="1800" b="0" dirty="0" err="1"/>
              <a:t>rr</a:t>
            </a:r>
            <a:br>
              <a:rPr lang="en-IN" sz="1800" b="0" dirty="0"/>
            </a:br>
            <a:r>
              <a:rPr lang="en-IN" sz="1800" b="0" dirty="0"/>
              <a:t>.container</a:t>
            </a:r>
            <a:br>
              <a:rPr lang="en-IN" sz="1800" b="0" dirty="0"/>
            </a:br>
            <a:r>
              <a:rPr lang="en-IN" sz="1800" b="0" dirty="0"/>
              <a:t>p</a:t>
            </a:r>
            <a:br>
              <a:rPr lang="en-IN" sz="1800" b="0" dirty="0"/>
            </a:br>
            <a:r>
              <a:rPr lang="en-IN" sz="1800" b="0" dirty="0"/>
              <a:t>h tag</a:t>
            </a:r>
            <a:br>
              <a:rPr lang="en-IN" sz="1800" b="0" dirty="0"/>
            </a:br>
            <a:r>
              <a:rPr lang="en-IN" sz="1800" b="0" dirty="0"/>
              <a:t>&lt;/style&gt;</a:t>
            </a:r>
            <a:br>
              <a:rPr lang="en-IN" sz="1600" b="0" dirty="0"/>
            </a:br>
            <a:br>
              <a:rPr lang="en-IN" sz="1600" b="0" dirty="0"/>
            </a:br>
            <a:br>
              <a:rPr lang="en-IN" sz="1600" b="0" dirty="0"/>
            </a:br>
            <a:br>
              <a:rPr lang="en-IN" sz="1600" dirty="0"/>
            </a:br>
            <a:br>
              <a:rPr lang="en-IN" sz="1600" dirty="0"/>
            </a:br>
            <a:r>
              <a:rPr lang="en-IN" sz="1600" dirty="0"/>
              <a:t> </a:t>
            </a:r>
            <a:br>
              <a:rPr lang="en-US" dirty="0"/>
            </a:br>
            <a:br>
              <a:rPr lang="en-US" dirty="0"/>
            </a:br>
            <a:endParaRPr lang="en-US" sz="3200" b="1" dirty="0"/>
          </a:p>
        </p:txBody>
      </p:sp>
      <p:sp>
        <p:nvSpPr>
          <p:cNvPr id="7" name="TextBox 6">
            <a:extLst>
              <a:ext uri="{FF2B5EF4-FFF2-40B4-BE49-F238E27FC236}">
                <a16:creationId xmlns:a16="http://schemas.microsoft.com/office/drawing/2014/main" id="{36B4B23C-D1B2-B3BA-C284-B2F6236D63E0}"/>
              </a:ext>
            </a:extLst>
          </p:cNvPr>
          <p:cNvSpPr txBox="1"/>
          <p:nvPr/>
        </p:nvSpPr>
        <p:spPr>
          <a:xfrm>
            <a:off x="3156172" y="2230768"/>
            <a:ext cx="5879592" cy="461665"/>
          </a:xfrm>
          <a:prstGeom prst="rect">
            <a:avLst/>
          </a:prstGeom>
          <a:noFill/>
        </p:spPr>
        <p:txBody>
          <a:bodyPr wrap="square" rtlCol="0">
            <a:spAutoFit/>
          </a:bodyPr>
          <a:lstStyle/>
          <a:p>
            <a:pPr algn="ctr"/>
            <a:endParaRPr lang="en-US" sz="2400" b="1" i="0" u="none" strike="noStrike" dirty="0">
              <a:solidFill>
                <a:srgbClr val="000000"/>
              </a:solidFill>
              <a:effectLst/>
              <a:latin typeface="Times New Roman" panose="02020603050405020304" pitchFamily="18" charset="0"/>
            </a:endParaRPr>
          </a:p>
        </p:txBody>
      </p:sp>
      <p:pic>
        <p:nvPicPr>
          <p:cNvPr id="4" name="Picture 3" descr="Text">
            <a:extLst>
              <a:ext uri="{FF2B5EF4-FFF2-40B4-BE49-F238E27FC236}">
                <a16:creationId xmlns:a16="http://schemas.microsoft.com/office/drawing/2014/main" id="{89FC0D14-85E0-9631-82A5-362B38AFE13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94" y="169915"/>
            <a:ext cx="1773567" cy="380691"/>
          </a:xfrm>
          <a:prstGeom prst="rect">
            <a:avLst/>
          </a:prstGeom>
          <a:noFill/>
          <a:ln>
            <a:noFill/>
          </a:ln>
        </p:spPr>
      </p:pic>
    </p:spTree>
    <p:extLst>
      <p:ext uri="{BB962C8B-B14F-4D97-AF65-F5344CB8AC3E}">
        <p14:creationId xmlns:p14="http://schemas.microsoft.com/office/powerpoint/2010/main" val="293463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ainbow on sky">
            <a:extLst>
              <a:ext uri="{FF2B5EF4-FFF2-40B4-BE49-F238E27FC236}">
                <a16:creationId xmlns:a16="http://schemas.microsoft.com/office/drawing/2014/main" id="{94A8D774-B4CD-3B77-E293-B2C168E2D8EA}"/>
              </a:ext>
            </a:extLst>
          </p:cNvPr>
          <p:cNvPicPr>
            <a:picLocks noChangeAspect="1"/>
          </p:cNvPicPr>
          <p:nvPr/>
        </p:nvPicPr>
        <p:blipFill rotWithShape="1">
          <a:blip r:embed="rId2"/>
          <a:srcRect t="14690" b="1041"/>
          <a:stretch/>
        </p:blipFill>
        <p:spPr>
          <a:xfrm>
            <a:off x="-21" y="0"/>
            <a:ext cx="12191979" cy="6857989"/>
          </a:xfrm>
          <a:prstGeom prst="rect">
            <a:avLst/>
          </a:prstGeom>
        </p:spPr>
      </p:pic>
      <p:sp>
        <p:nvSpPr>
          <p:cNvPr id="2" name="Title 1">
            <a:extLst>
              <a:ext uri="{FF2B5EF4-FFF2-40B4-BE49-F238E27FC236}">
                <a16:creationId xmlns:a16="http://schemas.microsoft.com/office/drawing/2014/main" id="{ADDC4F58-A4EE-A44B-C5D5-9171796BA983}"/>
              </a:ext>
            </a:extLst>
          </p:cNvPr>
          <p:cNvSpPr>
            <a:spLocks noGrp="1"/>
          </p:cNvSpPr>
          <p:nvPr>
            <p:ph type="ctrTitle"/>
          </p:nvPr>
        </p:nvSpPr>
        <p:spPr>
          <a:xfrm>
            <a:off x="0" y="91441"/>
            <a:ext cx="11960352" cy="704087"/>
          </a:xfrm>
        </p:spPr>
        <p:txBody>
          <a:bodyPr>
            <a:normAutofit/>
          </a:bodyPr>
          <a:lstStyle/>
          <a:p>
            <a:pPr algn="ctr">
              <a:spcBef>
                <a:spcPts val="0"/>
              </a:spcBef>
            </a:pPr>
            <a:r>
              <a:rPr lang="en-US" sz="4000" baseline="-25000" dirty="0"/>
              <a:t>About Project</a:t>
            </a:r>
            <a:endParaRPr lang="en-US" sz="4000" b="1" dirty="0"/>
          </a:p>
        </p:txBody>
      </p:sp>
      <p:sp>
        <p:nvSpPr>
          <p:cNvPr id="3" name="Subtitle 2">
            <a:extLst>
              <a:ext uri="{FF2B5EF4-FFF2-40B4-BE49-F238E27FC236}">
                <a16:creationId xmlns:a16="http://schemas.microsoft.com/office/drawing/2014/main" id="{9275D594-0404-A43A-795F-71A76DA3A56A}"/>
              </a:ext>
            </a:extLst>
          </p:cNvPr>
          <p:cNvSpPr>
            <a:spLocks noGrp="1"/>
          </p:cNvSpPr>
          <p:nvPr>
            <p:ph type="subTitle" idx="1"/>
          </p:nvPr>
        </p:nvSpPr>
        <p:spPr>
          <a:xfrm>
            <a:off x="1" y="886969"/>
            <a:ext cx="12191978" cy="5971031"/>
          </a:xfrm>
        </p:spPr>
        <p:txBody>
          <a:bodyPr>
            <a:normAutofit/>
          </a:bodyPr>
          <a:lstStyle/>
          <a:p>
            <a:r>
              <a:rPr lang="en-US" sz="1800" b="1" dirty="0"/>
              <a:t>1. Fitness club</a:t>
            </a:r>
          </a:p>
          <a:p>
            <a:r>
              <a:rPr lang="en-US" sz="1400" b="0" i="0" dirty="0">
                <a:solidFill>
                  <a:srgbClr val="111111"/>
                </a:solidFill>
                <a:effectLst/>
                <a:latin typeface="Roboto" panose="020B0604020202020204" pitchFamily="2" charset="0"/>
              </a:rPr>
              <a:t>A health club (also known as a fitness club, fitness center, health spa, and commonly referred to as a gym) is a</a:t>
            </a:r>
            <a:r>
              <a:rPr lang="en-US" sz="1400" b="1" i="0" dirty="0">
                <a:solidFill>
                  <a:srgbClr val="111111"/>
                </a:solidFill>
                <a:effectLst/>
                <a:latin typeface="Roboto" panose="020B0604020202020204" pitchFamily="2" charset="0"/>
              </a:rPr>
              <a:t> </a:t>
            </a:r>
            <a:r>
              <a:rPr lang="en-US" sz="1400" i="0" dirty="0">
                <a:solidFill>
                  <a:srgbClr val="111111"/>
                </a:solidFill>
                <a:effectLst/>
                <a:latin typeface="Roboto" panose="020B0604020202020204" pitchFamily="2" charset="0"/>
              </a:rPr>
              <a:t>place that houses exercise equipment for the purpose of physical exercise</a:t>
            </a:r>
            <a:r>
              <a:rPr lang="en-US" sz="1400" b="0" i="0" dirty="0">
                <a:solidFill>
                  <a:srgbClr val="111111"/>
                </a:solidFill>
                <a:effectLst/>
                <a:latin typeface="Roboto" panose="020B0604020202020204" pitchFamily="2" charset="0"/>
              </a:rPr>
              <a:t>. In recent years, the number of fitness and health services have increased, expanding the interest among the population</a:t>
            </a:r>
            <a:endParaRPr lang="en-US" b="0" i="0" dirty="0">
              <a:effectLst/>
              <a:latin typeface="Roboto" panose="020B0604020202020204" pitchFamily="2" charset="0"/>
            </a:endParaRPr>
          </a:p>
          <a:p>
            <a:r>
              <a:rPr lang="en-US" sz="2400" b="1" i="0" u="none" strike="noStrike" baseline="-25000" dirty="0">
                <a:effectLst/>
                <a:latin typeface="Times New Roman" panose="02020603050405020304" pitchFamily="18" charset="0"/>
              </a:rPr>
              <a:t>2. Objective of your Project</a:t>
            </a:r>
          </a:p>
          <a:p>
            <a:r>
              <a:rPr lang="en-US" sz="1400" b="0" i="0" dirty="0">
                <a:solidFill>
                  <a:srgbClr val="111111"/>
                </a:solidFill>
                <a:effectLst/>
                <a:latin typeface="Roboto" panose="02000000000000000000" pitchFamily="2" charset="0"/>
              </a:rPr>
              <a:t>Fitness/Wellness Club Objectives 1)</a:t>
            </a:r>
            <a:r>
              <a:rPr lang="en-US" sz="1400" b="1" i="0" dirty="0">
                <a:solidFill>
                  <a:srgbClr val="111111"/>
                </a:solidFill>
                <a:effectLst/>
                <a:latin typeface="Roboto" panose="02000000000000000000" pitchFamily="2" charset="0"/>
              </a:rPr>
              <a:t> </a:t>
            </a:r>
            <a:r>
              <a:rPr lang="en-US" sz="1400" i="0" dirty="0">
                <a:solidFill>
                  <a:srgbClr val="111111"/>
                </a:solidFill>
                <a:effectLst/>
                <a:latin typeface="Roboto" panose="02000000000000000000" pitchFamily="2" charset="0"/>
              </a:rPr>
              <a:t>To provide an assortment of activities with an abundance of opportunities for every person to be successful</a:t>
            </a:r>
            <a:r>
              <a:rPr lang="en-US" sz="1400" b="0" i="0" dirty="0">
                <a:solidFill>
                  <a:srgbClr val="111111"/>
                </a:solidFill>
                <a:effectLst/>
                <a:latin typeface="Roboto" panose="02000000000000000000" pitchFamily="2" charset="0"/>
              </a:rPr>
              <a:t>. 2) To allow members to give feedback and share ideas to enhance the program. 3) To provide physical activity that will enable each person to monitor desired gains.</a:t>
            </a:r>
          </a:p>
          <a:p>
            <a:r>
              <a:rPr lang="en-US" sz="2400" b="1" i="0" u="none" strike="noStrike" baseline="-25000" dirty="0">
                <a:solidFill>
                  <a:srgbClr val="111111"/>
                </a:solidFill>
                <a:effectLst/>
                <a:latin typeface="Roboto" panose="02000000000000000000" pitchFamily="2" charset="0"/>
              </a:rPr>
              <a:t>3. </a:t>
            </a:r>
            <a:r>
              <a:rPr lang="en-US" sz="2400" b="1" i="0" u="none" strike="noStrike" baseline="-25000" dirty="0">
                <a:solidFill>
                  <a:srgbClr val="000000"/>
                </a:solidFill>
                <a:effectLst/>
                <a:latin typeface="Times New Roman" panose="02020603050405020304" pitchFamily="18" charset="0"/>
              </a:rPr>
              <a:t>Briefly describe your Project</a:t>
            </a:r>
          </a:p>
          <a:p>
            <a:r>
              <a:rPr lang="en-US" sz="2400" b="1" baseline="-25000" dirty="0">
                <a:solidFill>
                  <a:srgbClr val="000000"/>
                </a:solidFill>
                <a:latin typeface="Times New Roman" panose="02020603050405020304" pitchFamily="18" charset="0"/>
              </a:rPr>
              <a:t>Header:-</a:t>
            </a:r>
            <a:endParaRPr lang="en-US" sz="2400" b="1" i="0" u="none" strike="noStrike" baseline="-25000" dirty="0">
              <a:solidFill>
                <a:srgbClr val="000000"/>
              </a:solidFill>
              <a:effectLst/>
              <a:latin typeface="Times New Roman" panose="02020603050405020304" pitchFamily="18" charset="0"/>
            </a:endParaRPr>
          </a:p>
          <a:p>
            <a:endParaRPr lang="en-US" sz="2400" b="1" i="0" dirty="0">
              <a:solidFill>
                <a:schemeClr val="tx1">
                  <a:lumMod val="95000"/>
                  <a:lumOff val="5000"/>
                </a:schemeClr>
              </a:solidFill>
              <a:effectLst/>
              <a:latin typeface="Roboto" panose="020B0604020202020204" pitchFamily="2" charset="0"/>
            </a:endParaRPr>
          </a:p>
          <a:p>
            <a:endParaRPr lang="en-US" sz="1600" dirty="0"/>
          </a:p>
          <a:p>
            <a:endParaRPr lang="en-US" sz="1600" dirty="0"/>
          </a:p>
        </p:txBody>
      </p:sp>
      <p:sp>
        <p:nvSpPr>
          <p:cNvPr id="7" name="TextBox 6">
            <a:extLst>
              <a:ext uri="{FF2B5EF4-FFF2-40B4-BE49-F238E27FC236}">
                <a16:creationId xmlns:a16="http://schemas.microsoft.com/office/drawing/2014/main" id="{36B4B23C-D1B2-B3BA-C284-B2F6236D63E0}"/>
              </a:ext>
            </a:extLst>
          </p:cNvPr>
          <p:cNvSpPr txBox="1"/>
          <p:nvPr/>
        </p:nvSpPr>
        <p:spPr>
          <a:xfrm>
            <a:off x="3156172" y="2230768"/>
            <a:ext cx="5879592" cy="461665"/>
          </a:xfrm>
          <a:prstGeom prst="rect">
            <a:avLst/>
          </a:prstGeom>
          <a:noFill/>
        </p:spPr>
        <p:txBody>
          <a:bodyPr wrap="square" rtlCol="0">
            <a:spAutoFit/>
          </a:bodyPr>
          <a:lstStyle/>
          <a:p>
            <a:pPr algn="ctr"/>
            <a:endParaRPr lang="en-US" sz="2400" b="1" i="0" u="none" strike="noStrike" dirty="0">
              <a:solidFill>
                <a:srgbClr val="000000"/>
              </a:solidFill>
              <a:effectLst/>
              <a:latin typeface="Times New Roman" panose="02020603050405020304" pitchFamily="18" charset="0"/>
            </a:endParaRPr>
          </a:p>
        </p:txBody>
      </p:sp>
      <p:pic>
        <p:nvPicPr>
          <p:cNvPr id="5" name="Picture 4" descr="A screenshot of a computer">
            <a:extLst>
              <a:ext uri="{FF2B5EF4-FFF2-40B4-BE49-F238E27FC236}">
                <a16:creationId xmlns:a16="http://schemas.microsoft.com/office/drawing/2014/main" id="{98FF172A-C96B-B6F2-44D1-697DBB89E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83510"/>
            <a:ext cx="12192000" cy="2374478"/>
          </a:xfrm>
          <a:prstGeom prst="rect">
            <a:avLst/>
          </a:prstGeom>
        </p:spPr>
      </p:pic>
      <p:pic>
        <p:nvPicPr>
          <p:cNvPr id="8" name="Picture 7" descr="Text">
            <a:extLst>
              <a:ext uri="{FF2B5EF4-FFF2-40B4-BE49-F238E27FC236}">
                <a16:creationId xmlns:a16="http://schemas.microsoft.com/office/drawing/2014/main" id="{43BCFEA2-B4FA-7FB4-EAF8-BFA050620FE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395" y="169915"/>
            <a:ext cx="1803064" cy="803479"/>
          </a:xfrm>
          <a:prstGeom prst="rect">
            <a:avLst/>
          </a:prstGeom>
          <a:noFill/>
          <a:ln>
            <a:noFill/>
          </a:ln>
        </p:spPr>
      </p:pic>
    </p:spTree>
    <p:extLst>
      <p:ext uri="{BB962C8B-B14F-4D97-AF65-F5344CB8AC3E}">
        <p14:creationId xmlns:p14="http://schemas.microsoft.com/office/powerpoint/2010/main" val="2387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ainbow on sky">
            <a:extLst>
              <a:ext uri="{FF2B5EF4-FFF2-40B4-BE49-F238E27FC236}">
                <a16:creationId xmlns:a16="http://schemas.microsoft.com/office/drawing/2014/main" id="{94A8D774-B4CD-3B77-E293-B2C168E2D8EA}"/>
              </a:ext>
            </a:extLst>
          </p:cNvPr>
          <p:cNvPicPr>
            <a:picLocks noChangeAspect="1"/>
          </p:cNvPicPr>
          <p:nvPr/>
        </p:nvPicPr>
        <p:blipFill rotWithShape="1">
          <a:blip r:embed="rId2"/>
          <a:srcRect t="14690" b="1041"/>
          <a:stretch/>
        </p:blipFill>
        <p:spPr>
          <a:xfrm>
            <a:off x="-21" y="0"/>
            <a:ext cx="12191979" cy="6857989"/>
          </a:xfrm>
          <a:prstGeom prst="rect">
            <a:avLst/>
          </a:prstGeom>
        </p:spPr>
      </p:pic>
      <p:sp>
        <p:nvSpPr>
          <p:cNvPr id="7" name="TextBox 6">
            <a:extLst>
              <a:ext uri="{FF2B5EF4-FFF2-40B4-BE49-F238E27FC236}">
                <a16:creationId xmlns:a16="http://schemas.microsoft.com/office/drawing/2014/main" id="{36B4B23C-D1B2-B3BA-C284-B2F6236D63E0}"/>
              </a:ext>
            </a:extLst>
          </p:cNvPr>
          <p:cNvSpPr txBox="1"/>
          <p:nvPr/>
        </p:nvSpPr>
        <p:spPr>
          <a:xfrm>
            <a:off x="3156172" y="2230768"/>
            <a:ext cx="5879592" cy="461665"/>
          </a:xfrm>
          <a:prstGeom prst="rect">
            <a:avLst/>
          </a:prstGeom>
          <a:noFill/>
        </p:spPr>
        <p:txBody>
          <a:bodyPr wrap="square" rtlCol="0">
            <a:spAutoFit/>
          </a:bodyPr>
          <a:lstStyle/>
          <a:p>
            <a:pPr algn="ctr"/>
            <a:endParaRPr lang="en-US" sz="2400" b="1" i="0" u="none" strike="noStrike" dirty="0">
              <a:solidFill>
                <a:srgbClr val="000000"/>
              </a:solidFill>
              <a:effectLst/>
              <a:latin typeface="Times New Roman" panose="02020603050405020304" pitchFamily="18" charset="0"/>
            </a:endParaRPr>
          </a:p>
        </p:txBody>
      </p:sp>
      <p:pic>
        <p:nvPicPr>
          <p:cNvPr id="5" name="Picture 4" descr="A screenshot of a computer">
            <a:extLst>
              <a:ext uri="{FF2B5EF4-FFF2-40B4-BE49-F238E27FC236}">
                <a16:creationId xmlns:a16="http://schemas.microsoft.com/office/drawing/2014/main" id="{2A38A57F-4F28-8F39-9504-60FAFD1AA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 y="0"/>
            <a:ext cx="12167225" cy="2939845"/>
          </a:xfrm>
          <a:prstGeom prst="rect">
            <a:avLst/>
          </a:prstGeom>
        </p:spPr>
      </p:pic>
      <p:sp>
        <p:nvSpPr>
          <p:cNvPr id="8" name="TextBox 7">
            <a:extLst>
              <a:ext uri="{FF2B5EF4-FFF2-40B4-BE49-F238E27FC236}">
                <a16:creationId xmlns:a16="http://schemas.microsoft.com/office/drawing/2014/main" id="{6383791A-7359-D207-1B98-11ECE9F2FDB6}"/>
              </a:ext>
            </a:extLst>
          </p:cNvPr>
          <p:cNvSpPr txBox="1"/>
          <p:nvPr/>
        </p:nvSpPr>
        <p:spPr>
          <a:xfrm>
            <a:off x="-21" y="3039998"/>
            <a:ext cx="7492180" cy="369332"/>
          </a:xfrm>
          <a:prstGeom prst="rect">
            <a:avLst/>
          </a:prstGeom>
          <a:noFill/>
        </p:spPr>
        <p:txBody>
          <a:bodyPr wrap="square" rtlCol="0">
            <a:spAutoFit/>
          </a:bodyPr>
          <a:lstStyle/>
          <a:p>
            <a:r>
              <a:rPr lang="en-US" dirty="0"/>
              <a:t>Navigation Bar:-</a:t>
            </a:r>
          </a:p>
        </p:txBody>
      </p:sp>
      <p:pic>
        <p:nvPicPr>
          <p:cNvPr id="10" name="Picture 9" descr="A screenshot of a computer">
            <a:extLst>
              <a:ext uri="{FF2B5EF4-FFF2-40B4-BE49-F238E27FC236}">
                <a16:creationId xmlns:a16="http://schemas.microsoft.com/office/drawing/2014/main" id="{2A3863B7-4C7A-6AA6-E41A-5B2367E300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06861"/>
            <a:ext cx="12192000" cy="3606800"/>
          </a:xfrm>
          <a:prstGeom prst="rect">
            <a:avLst/>
          </a:prstGeom>
        </p:spPr>
      </p:pic>
    </p:spTree>
    <p:extLst>
      <p:ext uri="{BB962C8B-B14F-4D97-AF65-F5344CB8AC3E}">
        <p14:creationId xmlns:p14="http://schemas.microsoft.com/office/powerpoint/2010/main" val="4100439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ainbow on sky">
            <a:extLst>
              <a:ext uri="{FF2B5EF4-FFF2-40B4-BE49-F238E27FC236}">
                <a16:creationId xmlns:a16="http://schemas.microsoft.com/office/drawing/2014/main" id="{94A8D774-B4CD-3B77-E293-B2C168E2D8EA}"/>
              </a:ext>
            </a:extLst>
          </p:cNvPr>
          <p:cNvPicPr>
            <a:picLocks noChangeAspect="1"/>
          </p:cNvPicPr>
          <p:nvPr/>
        </p:nvPicPr>
        <p:blipFill rotWithShape="1">
          <a:blip r:embed="rId2"/>
          <a:srcRect t="14690" b="1041"/>
          <a:stretch/>
        </p:blipFill>
        <p:spPr>
          <a:xfrm>
            <a:off x="-21" y="0"/>
            <a:ext cx="12191979" cy="6857989"/>
          </a:xfrm>
          <a:prstGeom prst="rect">
            <a:avLst/>
          </a:prstGeom>
        </p:spPr>
      </p:pic>
      <p:sp>
        <p:nvSpPr>
          <p:cNvPr id="7" name="TextBox 6">
            <a:extLst>
              <a:ext uri="{FF2B5EF4-FFF2-40B4-BE49-F238E27FC236}">
                <a16:creationId xmlns:a16="http://schemas.microsoft.com/office/drawing/2014/main" id="{36B4B23C-D1B2-B3BA-C284-B2F6236D63E0}"/>
              </a:ext>
            </a:extLst>
          </p:cNvPr>
          <p:cNvSpPr txBox="1"/>
          <p:nvPr/>
        </p:nvSpPr>
        <p:spPr>
          <a:xfrm>
            <a:off x="3156172" y="2230768"/>
            <a:ext cx="5879592" cy="461665"/>
          </a:xfrm>
          <a:prstGeom prst="rect">
            <a:avLst/>
          </a:prstGeom>
          <a:noFill/>
        </p:spPr>
        <p:txBody>
          <a:bodyPr wrap="square" rtlCol="0">
            <a:spAutoFit/>
          </a:bodyPr>
          <a:lstStyle/>
          <a:p>
            <a:pPr algn="ctr"/>
            <a:endParaRPr lang="en-US" sz="2400" b="1" i="0" u="none" strike="noStrike" dirty="0">
              <a:solidFill>
                <a:srgbClr val="000000"/>
              </a:solidFill>
              <a:effectLst/>
              <a:latin typeface="Times New Roman" panose="02020603050405020304" pitchFamily="18" charset="0"/>
            </a:endParaRPr>
          </a:p>
        </p:txBody>
      </p:sp>
      <p:pic>
        <p:nvPicPr>
          <p:cNvPr id="5" name="Picture 4" descr="A screenshot of a computer">
            <a:extLst>
              <a:ext uri="{FF2B5EF4-FFF2-40B4-BE49-F238E27FC236}">
                <a16:creationId xmlns:a16="http://schemas.microsoft.com/office/drawing/2014/main" id="{BF6A7269-6040-332C-7B31-58E1D331E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3215148"/>
          </a:xfrm>
          <a:prstGeom prst="rect">
            <a:avLst/>
          </a:prstGeom>
        </p:spPr>
      </p:pic>
      <p:pic>
        <p:nvPicPr>
          <p:cNvPr id="9" name="Picture 8" descr="A screenshot of a computer&#10;&#10;Description automatically generated with medium confidence">
            <a:extLst>
              <a:ext uri="{FF2B5EF4-FFF2-40B4-BE49-F238E27FC236}">
                <a16:creationId xmlns:a16="http://schemas.microsoft.com/office/drawing/2014/main" id="{8B2A410C-EB02-B51B-8F62-589A014965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 y="3037251"/>
            <a:ext cx="12192000" cy="3771900"/>
          </a:xfrm>
          <a:prstGeom prst="rect">
            <a:avLst/>
          </a:prstGeom>
        </p:spPr>
      </p:pic>
    </p:spTree>
    <p:extLst>
      <p:ext uri="{BB962C8B-B14F-4D97-AF65-F5344CB8AC3E}">
        <p14:creationId xmlns:p14="http://schemas.microsoft.com/office/powerpoint/2010/main" val="3687882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ainbow on sky">
            <a:extLst>
              <a:ext uri="{FF2B5EF4-FFF2-40B4-BE49-F238E27FC236}">
                <a16:creationId xmlns:a16="http://schemas.microsoft.com/office/drawing/2014/main" id="{94A8D774-B4CD-3B77-E293-B2C168E2D8EA}"/>
              </a:ext>
            </a:extLst>
          </p:cNvPr>
          <p:cNvPicPr>
            <a:picLocks noChangeAspect="1"/>
          </p:cNvPicPr>
          <p:nvPr/>
        </p:nvPicPr>
        <p:blipFill rotWithShape="1">
          <a:blip r:embed="rId2"/>
          <a:srcRect t="14690" b="1041"/>
          <a:stretch/>
        </p:blipFill>
        <p:spPr>
          <a:xfrm>
            <a:off x="-21" y="0"/>
            <a:ext cx="12191979" cy="6857989"/>
          </a:xfrm>
          <a:prstGeom prst="rect">
            <a:avLst/>
          </a:prstGeom>
        </p:spPr>
      </p:pic>
      <p:sp>
        <p:nvSpPr>
          <p:cNvPr id="7" name="TextBox 6">
            <a:extLst>
              <a:ext uri="{FF2B5EF4-FFF2-40B4-BE49-F238E27FC236}">
                <a16:creationId xmlns:a16="http://schemas.microsoft.com/office/drawing/2014/main" id="{36B4B23C-D1B2-B3BA-C284-B2F6236D63E0}"/>
              </a:ext>
            </a:extLst>
          </p:cNvPr>
          <p:cNvSpPr txBox="1"/>
          <p:nvPr/>
        </p:nvSpPr>
        <p:spPr>
          <a:xfrm>
            <a:off x="3156172" y="2230768"/>
            <a:ext cx="5879592" cy="461665"/>
          </a:xfrm>
          <a:prstGeom prst="rect">
            <a:avLst/>
          </a:prstGeom>
          <a:noFill/>
        </p:spPr>
        <p:txBody>
          <a:bodyPr wrap="square" rtlCol="0">
            <a:spAutoFit/>
          </a:bodyPr>
          <a:lstStyle/>
          <a:p>
            <a:pPr algn="ctr"/>
            <a:endParaRPr lang="en-US" sz="2400" b="1" i="0" u="none" strike="noStrike" dirty="0">
              <a:solidFill>
                <a:srgbClr val="000000"/>
              </a:solidFill>
              <a:effectLst/>
              <a:latin typeface="Times New Roman" panose="02020603050405020304" pitchFamily="18" charset="0"/>
            </a:endParaRPr>
          </a:p>
        </p:txBody>
      </p:sp>
      <p:sp>
        <p:nvSpPr>
          <p:cNvPr id="4" name="TextBox 3">
            <a:extLst>
              <a:ext uri="{FF2B5EF4-FFF2-40B4-BE49-F238E27FC236}">
                <a16:creationId xmlns:a16="http://schemas.microsoft.com/office/drawing/2014/main" id="{73CEFAA7-73E0-2C5B-29CA-3FF05A4EFD67}"/>
              </a:ext>
            </a:extLst>
          </p:cNvPr>
          <p:cNvSpPr txBox="1"/>
          <p:nvPr/>
        </p:nvSpPr>
        <p:spPr>
          <a:xfrm>
            <a:off x="176981" y="245806"/>
            <a:ext cx="5004619" cy="400110"/>
          </a:xfrm>
          <a:prstGeom prst="rect">
            <a:avLst/>
          </a:prstGeom>
          <a:noFill/>
        </p:spPr>
        <p:txBody>
          <a:bodyPr wrap="square" rtlCol="0">
            <a:spAutoFit/>
          </a:bodyPr>
          <a:lstStyle/>
          <a:p>
            <a:r>
              <a:rPr lang="en-US" sz="2000" b="1" dirty="0"/>
              <a:t>3. Paragraph Container:-</a:t>
            </a:r>
          </a:p>
        </p:txBody>
      </p:sp>
      <p:pic>
        <p:nvPicPr>
          <p:cNvPr id="8" name="Picture 7" descr="A screenshot of a computer">
            <a:extLst>
              <a:ext uri="{FF2B5EF4-FFF2-40B4-BE49-F238E27FC236}">
                <a16:creationId xmlns:a16="http://schemas.microsoft.com/office/drawing/2014/main" id="{53C59F55-5C80-C90D-EBE6-614F13B534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4375"/>
            <a:ext cx="12192000" cy="5429250"/>
          </a:xfrm>
          <a:prstGeom prst="rect">
            <a:avLst/>
          </a:prstGeom>
        </p:spPr>
      </p:pic>
    </p:spTree>
    <p:extLst>
      <p:ext uri="{BB962C8B-B14F-4D97-AF65-F5344CB8AC3E}">
        <p14:creationId xmlns:p14="http://schemas.microsoft.com/office/powerpoint/2010/main" val="292534067"/>
      </p:ext>
    </p:extLst>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202</TotalTime>
  <Words>626</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Neue Haas Grotesk Text Pro</vt:lpstr>
      <vt:lpstr>Roboto</vt:lpstr>
      <vt:lpstr>Times New Roman</vt:lpstr>
      <vt:lpstr>SwellVTI</vt:lpstr>
      <vt:lpstr>A MINI PROJECT</vt:lpstr>
      <vt:lpstr>  DECLARATION </vt:lpstr>
      <vt:lpstr>ACKNOWLEDGEMENT </vt:lpstr>
      <vt:lpstr>Technologies used</vt:lpstr>
      <vt:lpstr>  2.CSS  Cascading Style Sheets, fondly referred to as CSS, is a simply designed language intended to simplify the process of making web pages presentable. CSS allows you to apply styles to web pages. More importantly, CSS enables you to do this independent of the HTML that makes up each web page.  There are three types of CSS which are given below: We use:-   &lt;style&gt; article .topnav a  .topnav a:hover .topnav a.active .img #reg .img a  #reg:hover .rr .container p h tag &lt;/style&gt;        </vt:lpstr>
      <vt:lpstr>About Project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MINI PROJECT</dc:title>
  <dc:creator>Ujjwal Kumar</dc:creator>
  <cp:lastModifiedBy>Ujjwal Kumar</cp:lastModifiedBy>
  <cp:revision>6</cp:revision>
  <dcterms:created xsi:type="dcterms:W3CDTF">2022-12-12T13:50:30Z</dcterms:created>
  <dcterms:modified xsi:type="dcterms:W3CDTF">2022-12-12T18:52:01Z</dcterms:modified>
</cp:coreProperties>
</file>