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0"/>
            <a:ext cx="9144000" cy="51435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a:spLocks noGrp="1"/>
          </p:cNvSpPr>
          <p:nvPr>
            <p:ph type="ctrTitle"/>
          </p:nvPr>
        </p:nvSpPr>
        <p:spPr>
          <a:xfrm>
            <a:off x="866216" y="1574800"/>
            <a:ext cx="6619244" cy="200823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866216" y="3583035"/>
            <a:ext cx="6619244" cy="646065"/>
          </a:xfrm>
          <a:prstGeom prst="rect">
            <a:avLst/>
          </a:prstGeom>
          <a:noFill/>
          <a:ln>
            <a:noFill/>
          </a:ln>
        </p:spPr>
        <p:txBody>
          <a:bodyPr spcFirstLastPara="1" wrap="square" lIns="91425" tIns="45700" rIns="91425" bIns="45700" anchor="t" anchorCtr="0">
            <a:normAutofit/>
          </a:bodyPr>
          <a:lstStyle>
            <a:lvl1pPr lvl="0" algn="l">
              <a:spcBef>
                <a:spcPts val="750"/>
              </a:spcBef>
              <a:spcAft>
                <a:spcPts val="0"/>
              </a:spcAft>
              <a:buSzPts val="1080"/>
              <a:buNone/>
              <a:defRPr cap="none">
                <a:solidFill>
                  <a:srgbClr val="EE52A4"/>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28" name="Google Shape;28;p2"/>
          <p:cNvSpPr txBox="1">
            <a:spLocks noGrp="1"/>
          </p:cNvSpPr>
          <p:nvPr>
            <p:ph type="dt" idx="10"/>
          </p:nvPr>
        </p:nvSpPr>
        <p:spPr>
          <a:xfrm rot="5400000">
            <a:off x="7619239" y="1344169"/>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rot="5400000">
            <a:off x="6713982" y="2420874"/>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5"/>
        <p:cNvGrpSpPr/>
        <p:nvPr/>
      </p:nvGrpSpPr>
      <p:grpSpPr>
        <a:xfrm>
          <a:off x="0" y="0"/>
          <a:ext cx="0" cy="0"/>
          <a:chOff x="0" y="0"/>
          <a:chExt cx="0" cy="0"/>
        </a:xfrm>
      </p:grpSpPr>
      <p:grpSp>
        <p:nvGrpSpPr>
          <p:cNvPr id="106" name="Google Shape;106;p11"/>
          <p:cNvGrpSpPr/>
          <p:nvPr/>
        </p:nvGrpSpPr>
        <p:grpSpPr>
          <a:xfrm>
            <a:off x="0" y="0"/>
            <a:ext cx="9144000" cy="5143500"/>
            <a:chOff x="0" y="0"/>
            <a:chExt cx="12192000" cy="6858000"/>
          </a:xfrm>
        </p:grpSpPr>
        <p:sp>
          <p:nvSpPr>
            <p:cNvPr id="107" name="Google Shape;107;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Google Shape;117;p11"/>
          <p:cNvSpPr txBox="1">
            <a:spLocks noGrp="1"/>
          </p:cNvSpPr>
          <p:nvPr>
            <p:ph type="title"/>
          </p:nvPr>
        </p:nvSpPr>
        <p:spPr>
          <a:xfrm>
            <a:off x="866216" y="1270000"/>
            <a:ext cx="2898851" cy="13017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700"/>
              <a:buFont typeface="Century Gothic"/>
              <a:buNone/>
              <a:defRPr sz="27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1"/>
          <p:cNvSpPr>
            <a:spLocks noGrp="1"/>
          </p:cNvSpPr>
          <p:nvPr>
            <p:ph type="pic" idx="2"/>
          </p:nvPr>
        </p:nvSpPr>
        <p:spPr>
          <a:xfrm>
            <a:off x="4910903" y="857250"/>
            <a:ext cx="2420395"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9" name="Google Shape;119;p11"/>
          <p:cNvSpPr txBox="1">
            <a:spLocks noGrp="1"/>
          </p:cNvSpPr>
          <p:nvPr>
            <p:ph type="body" idx="1"/>
          </p:nvPr>
        </p:nvSpPr>
        <p:spPr>
          <a:xfrm>
            <a:off x="866216" y="2743200"/>
            <a:ext cx="2894409" cy="10287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solidFill>
                  <a:srgbClr val="EE52A4"/>
                </a:solidFill>
              </a:defRPr>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20" name="Google Shape;120;p11"/>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1"/>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1"/>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4"/>
        <p:cNvGrpSpPr/>
        <p:nvPr/>
      </p:nvGrpSpPr>
      <p:grpSpPr>
        <a:xfrm>
          <a:off x="0" y="0"/>
          <a:ext cx="0" cy="0"/>
          <a:chOff x="0" y="0"/>
          <a:chExt cx="0" cy="0"/>
        </a:xfrm>
      </p:grpSpPr>
      <p:grpSp>
        <p:nvGrpSpPr>
          <p:cNvPr id="125" name="Google Shape;125;p12"/>
          <p:cNvGrpSpPr/>
          <p:nvPr/>
        </p:nvGrpSpPr>
        <p:grpSpPr>
          <a:xfrm>
            <a:off x="0" y="0"/>
            <a:ext cx="9144000" cy="5143500"/>
            <a:chOff x="0" y="0"/>
            <a:chExt cx="12192000" cy="6858000"/>
          </a:xfrm>
        </p:grpSpPr>
        <p:sp>
          <p:nvSpPr>
            <p:cNvPr id="126" name="Google Shape;126;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Google Shape;134;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12"/>
          <p:cNvSpPr txBox="1">
            <a:spLocks noGrp="1"/>
          </p:cNvSpPr>
          <p:nvPr>
            <p:ph type="title"/>
          </p:nvPr>
        </p:nvSpPr>
        <p:spPr>
          <a:xfrm>
            <a:off x="866216" y="3727445"/>
            <a:ext cx="6619244"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2"/>
          <p:cNvSpPr>
            <a:spLocks noGrp="1"/>
          </p:cNvSpPr>
          <p:nvPr>
            <p:ph type="pic" idx="2"/>
          </p:nvPr>
        </p:nvSpPr>
        <p:spPr>
          <a:xfrm>
            <a:off x="866216" y="514350"/>
            <a:ext cx="6619244" cy="257175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7" name="Google Shape;137;p12"/>
          <p:cNvSpPr txBox="1">
            <a:spLocks noGrp="1"/>
          </p:cNvSpPr>
          <p:nvPr>
            <p:ph type="body" idx="1"/>
          </p:nvPr>
        </p:nvSpPr>
        <p:spPr>
          <a:xfrm>
            <a:off x="866215" y="4152499"/>
            <a:ext cx="6619244" cy="37028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solidFill>
                  <a:srgbClr val="EE52A4"/>
                </a:solidFill>
              </a:defRPr>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38" name="Google Shape;138;p12"/>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2"/>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2"/>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42"/>
        <p:cNvGrpSpPr/>
        <p:nvPr/>
      </p:nvGrpSpPr>
      <p:grpSpPr>
        <a:xfrm>
          <a:off x="0" y="0"/>
          <a:ext cx="0" cy="0"/>
          <a:chOff x="0" y="0"/>
          <a:chExt cx="0" cy="0"/>
        </a:xfrm>
      </p:grpSpPr>
      <p:grpSp>
        <p:nvGrpSpPr>
          <p:cNvPr id="143" name="Google Shape;143;p13"/>
          <p:cNvGrpSpPr/>
          <p:nvPr/>
        </p:nvGrpSpPr>
        <p:grpSpPr>
          <a:xfrm>
            <a:off x="0" y="0"/>
            <a:ext cx="9144000" cy="5143500"/>
            <a:chOff x="0" y="0"/>
            <a:chExt cx="12192000" cy="6858000"/>
          </a:xfrm>
        </p:grpSpPr>
        <p:sp>
          <p:nvSpPr>
            <p:cNvPr id="144" name="Google Shape;144;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Google Shape;152;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13"/>
          <p:cNvSpPr txBox="1">
            <a:spLocks noGrp="1"/>
          </p:cNvSpPr>
          <p:nvPr>
            <p:ph type="title"/>
          </p:nvPr>
        </p:nvSpPr>
        <p:spPr>
          <a:xfrm>
            <a:off x="861598" y="797563"/>
            <a:ext cx="6623862" cy="10297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000"/>
              <a:buFont typeface="Century Gothic"/>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3"/>
          <p:cNvSpPr txBox="1">
            <a:spLocks noGrp="1"/>
          </p:cNvSpPr>
          <p:nvPr>
            <p:ph type="body" idx="1"/>
          </p:nvPr>
        </p:nvSpPr>
        <p:spPr>
          <a:xfrm>
            <a:off x="866216" y="2657475"/>
            <a:ext cx="6619244" cy="1857375"/>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55" name="Google Shape;155;p13"/>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3"/>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3"/>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9"/>
        <p:cNvGrpSpPr/>
        <p:nvPr/>
      </p:nvGrpSpPr>
      <p:grpSpPr>
        <a:xfrm>
          <a:off x="0" y="0"/>
          <a:ext cx="0" cy="0"/>
          <a:chOff x="0" y="0"/>
          <a:chExt cx="0" cy="0"/>
        </a:xfrm>
      </p:grpSpPr>
      <p:grpSp>
        <p:nvGrpSpPr>
          <p:cNvPr id="160" name="Google Shape;160;p14"/>
          <p:cNvGrpSpPr/>
          <p:nvPr/>
        </p:nvGrpSpPr>
        <p:grpSpPr>
          <a:xfrm>
            <a:off x="0" y="0"/>
            <a:ext cx="9144000" cy="5143500"/>
            <a:chOff x="0" y="0"/>
            <a:chExt cx="12192000" cy="6858000"/>
          </a:xfrm>
        </p:grpSpPr>
        <p:sp>
          <p:nvSpPr>
            <p:cNvPr id="161" name="Google Shape;161;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Google Shape;169;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Google Shape;170;p14"/>
          <p:cNvSpPr txBox="1"/>
          <p:nvPr/>
        </p:nvSpPr>
        <p:spPr>
          <a:xfrm>
            <a:off x="661175" y="455502"/>
            <a:ext cx="601434" cy="120032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 sz="7200" b="0" i="0" u="none" strike="noStrike" cap="none">
                <a:solidFill>
                  <a:srgbClr val="EE52A4"/>
                </a:solidFill>
                <a:latin typeface="Arial"/>
                <a:ea typeface="Arial"/>
                <a:cs typeface="Arial"/>
                <a:sym typeface="Arial"/>
              </a:rPr>
              <a:t>“</a:t>
            </a:r>
            <a:endParaRPr/>
          </a:p>
        </p:txBody>
      </p:sp>
      <p:sp>
        <p:nvSpPr>
          <p:cNvPr id="171" name="Google Shape;171;p14"/>
          <p:cNvSpPr txBox="1"/>
          <p:nvPr/>
        </p:nvSpPr>
        <p:spPr>
          <a:xfrm>
            <a:off x="7413344" y="1960341"/>
            <a:ext cx="489572" cy="120032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 sz="7200" b="0" i="0" u="none" strike="noStrike" cap="none">
                <a:solidFill>
                  <a:srgbClr val="EE52A4"/>
                </a:solidFill>
                <a:latin typeface="Arial"/>
                <a:ea typeface="Arial"/>
                <a:cs typeface="Arial"/>
                <a:sym typeface="Arial"/>
              </a:rPr>
              <a:t>”</a:t>
            </a:r>
            <a:endParaRPr/>
          </a:p>
        </p:txBody>
      </p:sp>
      <p:sp>
        <p:nvSpPr>
          <p:cNvPr id="172" name="Google Shape;172;p14"/>
          <p:cNvSpPr txBox="1">
            <a:spLocks noGrp="1"/>
          </p:cNvSpPr>
          <p:nvPr>
            <p:ph type="title"/>
          </p:nvPr>
        </p:nvSpPr>
        <p:spPr>
          <a:xfrm>
            <a:off x="1186408" y="736600"/>
            <a:ext cx="6340430" cy="20224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000"/>
              <a:buFont typeface="Century Gothic"/>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4"/>
          <p:cNvSpPr txBox="1">
            <a:spLocks noGrp="1"/>
          </p:cNvSpPr>
          <p:nvPr>
            <p:ph type="body" idx="1"/>
          </p:nvPr>
        </p:nvSpPr>
        <p:spPr>
          <a:xfrm>
            <a:off x="1459459" y="2759074"/>
            <a:ext cx="5798414" cy="256631"/>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b="0" i="0" cap="small">
                <a:solidFill>
                  <a:srgbClr val="EE52A4"/>
                </a:solidFill>
                <a:latin typeface="Century Gothic"/>
                <a:ea typeface="Century Gothic"/>
                <a:cs typeface="Century Gothic"/>
                <a:sym typeface="Century Gothic"/>
              </a:defRPr>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74" name="Google Shape;174;p14"/>
          <p:cNvSpPr txBox="1">
            <a:spLocks noGrp="1"/>
          </p:cNvSpPr>
          <p:nvPr>
            <p:ph type="body" idx="2"/>
          </p:nvPr>
        </p:nvSpPr>
        <p:spPr>
          <a:xfrm>
            <a:off x="866216" y="3771899"/>
            <a:ext cx="6933673" cy="748393"/>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75" name="Google Shape;175;p14"/>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4"/>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4"/>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9"/>
        <p:cNvGrpSpPr/>
        <p:nvPr/>
      </p:nvGrpSpPr>
      <p:grpSpPr>
        <a:xfrm>
          <a:off x="0" y="0"/>
          <a:ext cx="0" cy="0"/>
          <a:chOff x="0" y="0"/>
          <a:chExt cx="0" cy="0"/>
        </a:xfrm>
      </p:grpSpPr>
      <p:grpSp>
        <p:nvGrpSpPr>
          <p:cNvPr id="180" name="Google Shape;180;p15"/>
          <p:cNvGrpSpPr/>
          <p:nvPr/>
        </p:nvGrpSpPr>
        <p:grpSpPr>
          <a:xfrm>
            <a:off x="0" y="0"/>
            <a:ext cx="9144000" cy="5143500"/>
            <a:chOff x="0" y="0"/>
            <a:chExt cx="12192000" cy="6858000"/>
          </a:xfrm>
        </p:grpSpPr>
        <p:sp>
          <p:nvSpPr>
            <p:cNvPr id="181" name="Google Shape;181;p1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Google Shape;189;p1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Google Shape;190;p15"/>
          <p:cNvSpPr txBox="1">
            <a:spLocks noGrp="1"/>
          </p:cNvSpPr>
          <p:nvPr>
            <p:ph type="title"/>
          </p:nvPr>
        </p:nvSpPr>
        <p:spPr>
          <a:xfrm>
            <a:off x="866216" y="1778000"/>
            <a:ext cx="6619245" cy="136688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5"/>
          <p:cNvSpPr txBox="1">
            <a:spLocks noGrp="1"/>
          </p:cNvSpPr>
          <p:nvPr>
            <p:ph type="body" idx="1"/>
          </p:nvPr>
        </p:nvSpPr>
        <p:spPr>
          <a:xfrm>
            <a:off x="866216" y="3768725"/>
            <a:ext cx="6619244"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cap="none">
                <a:solidFill>
                  <a:srgbClr val="EE52A4"/>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92" name="Google Shape;192;p15"/>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15"/>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866216" y="730251"/>
            <a:ext cx="6619244"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2700"/>
              <a:buFont typeface="Century Gothic"/>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6"/>
          <p:cNvSpPr txBox="1">
            <a:spLocks noGrp="1"/>
          </p:cNvSpPr>
          <p:nvPr>
            <p:ph type="body" idx="1"/>
          </p:nvPr>
        </p:nvSpPr>
        <p:spPr>
          <a:xfrm>
            <a:off x="866215" y="1952626"/>
            <a:ext cx="235640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EE52A4"/>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99" name="Google Shape;199;p16"/>
          <p:cNvSpPr txBox="1">
            <a:spLocks noGrp="1"/>
          </p:cNvSpPr>
          <p:nvPr>
            <p:ph type="body" idx="2"/>
          </p:nvPr>
        </p:nvSpPr>
        <p:spPr>
          <a:xfrm>
            <a:off x="866215" y="2384823"/>
            <a:ext cx="2356409" cy="213547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200" name="Google Shape;200;p16"/>
          <p:cNvSpPr txBox="1">
            <a:spLocks noGrp="1"/>
          </p:cNvSpPr>
          <p:nvPr>
            <p:ph type="body" idx="3"/>
          </p:nvPr>
        </p:nvSpPr>
        <p:spPr>
          <a:xfrm>
            <a:off x="3384541" y="1952625"/>
            <a:ext cx="236025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EE52A4"/>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201" name="Google Shape;201;p16"/>
          <p:cNvSpPr txBox="1">
            <a:spLocks noGrp="1"/>
          </p:cNvSpPr>
          <p:nvPr>
            <p:ph type="body" idx="4"/>
          </p:nvPr>
        </p:nvSpPr>
        <p:spPr>
          <a:xfrm>
            <a:off x="3384541" y="2384823"/>
            <a:ext cx="2360257" cy="213547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202" name="Google Shape;202;p16"/>
          <p:cNvSpPr txBox="1">
            <a:spLocks noGrp="1"/>
          </p:cNvSpPr>
          <p:nvPr>
            <p:ph type="body" idx="5"/>
          </p:nvPr>
        </p:nvSpPr>
        <p:spPr>
          <a:xfrm>
            <a:off x="5916101" y="1952626"/>
            <a:ext cx="2359298"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EE52A4"/>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203" name="Google Shape;203;p16"/>
          <p:cNvSpPr txBox="1">
            <a:spLocks noGrp="1"/>
          </p:cNvSpPr>
          <p:nvPr>
            <p:ph type="body" idx="6"/>
          </p:nvPr>
        </p:nvSpPr>
        <p:spPr>
          <a:xfrm>
            <a:off x="5916247" y="2384822"/>
            <a:ext cx="2359152" cy="213547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cxnSp>
        <p:nvCxnSpPr>
          <p:cNvPr id="204" name="Google Shape;204;p16"/>
          <p:cNvCxnSpPr/>
          <p:nvPr/>
        </p:nvCxnSpPr>
        <p:spPr>
          <a:xfrm>
            <a:off x="3302978"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5" name="Google Shape;205;p16"/>
          <p:cNvCxnSpPr/>
          <p:nvPr/>
        </p:nvCxnSpPr>
        <p:spPr>
          <a:xfrm>
            <a:off x="5829301"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6" name="Google Shape;206;p16"/>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1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866216" y="730251"/>
            <a:ext cx="6619244"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2700"/>
              <a:buFont typeface="Century Gothic"/>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7"/>
          <p:cNvSpPr txBox="1">
            <a:spLocks noGrp="1"/>
          </p:cNvSpPr>
          <p:nvPr>
            <p:ph type="body" idx="1"/>
          </p:nvPr>
        </p:nvSpPr>
        <p:spPr>
          <a:xfrm>
            <a:off x="866215" y="3399633"/>
            <a:ext cx="228782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EE52A4"/>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212" name="Google Shape;212;p17"/>
          <p:cNvSpPr>
            <a:spLocks noGrp="1"/>
          </p:cNvSpPr>
          <p:nvPr>
            <p:ph type="pic" idx="2"/>
          </p:nvPr>
        </p:nvSpPr>
        <p:spPr>
          <a:xfrm>
            <a:off x="1000915" y="1952625"/>
            <a:ext cx="2018432" cy="1193633"/>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3" name="Google Shape;213;p17"/>
          <p:cNvSpPr txBox="1">
            <a:spLocks noGrp="1"/>
          </p:cNvSpPr>
          <p:nvPr>
            <p:ph type="body" idx="3"/>
          </p:nvPr>
        </p:nvSpPr>
        <p:spPr>
          <a:xfrm>
            <a:off x="866215" y="3831830"/>
            <a:ext cx="2287829" cy="68846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214" name="Google Shape;214;p17"/>
          <p:cNvSpPr txBox="1">
            <a:spLocks noGrp="1"/>
          </p:cNvSpPr>
          <p:nvPr>
            <p:ph type="body" idx="4"/>
          </p:nvPr>
        </p:nvSpPr>
        <p:spPr>
          <a:xfrm>
            <a:off x="3426649" y="3399634"/>
            <a:ext cx="228782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EE52A4"/>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215" name="Google Shape;215;p17"/>
          <p:cNvSpPr>
            <a:spLocks noGrp="1"/>
          </p:cNvSpPr>
          <p:nvPr>
            <p:ph type="pic" idx="5"/>
          </p:nvPr>
        </p:nvSpPr>
        <p:spPr>
          <a:xfrm>
            <a:off x="3561347" y="1952625"/>
            <a:ext cx="2018432" cy="1193633"/>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6" name="Google Shape;216;p17"/>
          <p:cNvSpPr txBox="1">
            <a:spLocks noGrp="1"/>
          </p:cNvSpPr>
          <p:nvPr>
            <p:ph type="body" idx="6"/>
          </p:nvPr>
        </p:nvSpPr>
        <p:spPr>
          <a:xfrm>
            <a:off x="3427629" y="3831829"/>
            <a:ext cx="2287829" cy="68846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217" name="Google Shape;217;p17"/>
          <p:cNvSpPr txBox="1">
            <a:spLocks noGrp="1"/>
          </p:cNvSpPr>
          <p:nvPr>
            <p:ph type="body" idx="7"/>
          </p:nvPr>
        </p:nvSpPr>
        <p:spPr>
          <a:xfrm>
            <a:off x="5987082" y="3399634"/>
            <a:ext cx="2288321"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EE52A4"/>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218" name="Google Shape;218;p17"/>
          <p:cNvSpPr>
            <a:spLocks noGrp="1"/>
          </p:cNvSpPr>
          <p:nvPr>
            <p:ph type="pic" idx="8"/>
          </p:nvPr>
        </p:nvSpPr>
        <p:spPr>
          <a:xfrm>
            <a:off x="6122273" y="1952625"/>
            <a:ext cx="2018432" cy="1193633"/>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9" name="Google Shape;219;p17"/>
          <p:cNvSpPr txBox="1">
            <a:spLocks noGrp="1"/>
          </p:cNvSpPr>
          <p:nvPr>
            <p:ph type="body" idx="9"/>
          </p:nvPr>
        </p:nvSpPr>
        <p:spPr>
          <a:xfrm>
            <a:off x="5987081" y="3831828"/>
            <a:ext cx="2288322" cy="68846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cxnSp>
        <p:nvCxnSpPr>
          <p:cNvPr id="220" name="Google Shape;220;p17"/>
          <p:cNvCxnSpPr/>
          <p:nvPr/>
        </p:nvCxnSpPr>
        <p:spPr>
          <a:xfrm>
            <a:off x="3304373"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1" name="Google Shape;221;p17"/>
          <p:cNvCxnSpPr/>
          <p:nvPr/>
        </p:nvCxnSpPr>
        <p:spPr>
          <a:xfrm>
            <a:off x="5848352" y="1927225"/>
            <a:ext cx="0" cy="2619374"/>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2" name="Google Shape;222;p17"/>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ftr" idx="11"/>
          </p:nvPr>
        </p:nvSpPr>
        <p:spPr>
          <a:xfrm>
            <a:off x="420833" y="4793879"/>
            <a:ext cx="2733212"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1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866216" y="730251"/>
            <a:ext cx="6619244"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18"/>
          <p:cNvSpPr txBox="1">
            <a:spLocks noGrp="1"/>
          </p:cNvSpPr>
          <p:nvPr>
            <p:ph type="body" idx="1"/>
          </p:nvPr>
        </p:nvSpPr>
        <p:spPr>
          <a:xfrm rot="5400000">
            <a:off x="2894726" y="-75885"/>
            <a:ext cx="2562225" cy="6619244"/>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228" name="Google Shape;228;p18"/>
          <p:cNvSpPr txBox="1">
            <a:spLocks noGrp="1"/>
          </p:cNvSpPr>
          <p:nvPr>
            <p:ph type="dt" idx="10"/>
          </p:nvPr>
        </p:nvSpPr>
        <p:spPr>
          <a:xfrm>
            <a:off x="8021580"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31"/>
        <p:cNvGrpSpPr/>
        <p:nvPr/>
      </p:nvGrpSpPr>
      <p:grpSpPr>
        <a:xfrm>
          <a:off x="0" y="0"/>
          <a:ext cx="0" cy="0"/>
          <a:chOff x="0" y="0"/>
          <a:chExt cx="0" cy="0"/>
        </a:xfrm>
      </p:grpSpPr>
      <p:grpSp>
        <p:nvGrpSpPr>
          <p:cNvPr id="232" name="Google Shape;232;p19"/>
          <p:cNvGrpSpPr/>
          <p:nvPr/>
        </p:nvGrpSpPr>
        <p:grpSpPr>
          <a:xfrm>
            <a:off x="0" y="0"/>
            <a:ext cx="9144000" cy="5143500"/>
            <a:chOff x="0" y="0"/>
            <a:chExt cx="12192000" cy="6858000"/>
          </a:xfrm>
        </p:grpSpPr>
        <p:sp>
          <p:nvSpPr>
            <p:cNvPr id="233" name="Google Shape;233;p1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Google Shape;242;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Google Shape;243;p19"/>
          <p:cNvSpPr txBox="1">
            <a:spLocks noGrp="1"/>
          </p:cNvSpPr>
          <p:nvPr>
            <p:ph type="title"/>
          </p:nvPr>
        </p:nvSpPr>
        <p:spPr>
          <a:xfrm rot="5400000">
            <a:off x="5186942" y="2210834"/>
            <a:ext cx="3561443" cy="105747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
          <p:cNvSpPr txBox="1">
            <a:spLocks noGrp="1"/>
          </p:cNvSpPr>
          <p:nvPr>
            <p:ph type="body" idx="1"/>
          </p:nvPr>
        </p:nvSpPr>
        <p:spPr>
          <a:xfrm rot="5400000">
            <a:off x="1431504" y="393562"/>
            <a:ext cx="3561443" cy="469201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245" name="Google Shape;245;p19"/>
          <p:cNvSpPr txBox="1">
            <a:spLocks noGrp="1"/>
          </p:cNvSpPr>
          <p:nvPr>
            <p:ph type="dt" idx="10"/>
          </p:nvPr>
        </p:nvSpPr>
        <p:spPr>
          <a:xfrm>
            <a:off x="7989829" y="4793879"/>
            <a:ext cx="744101"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19"/>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9"/>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lt2"/>
              </a:buClr>
              <a:buSzPts val="2800"/>
              <a:buFont typeface="Century Gothic"/>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34" name="Google Shape;34;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35" name="Google Shape;3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866216" y="1952625"/>
            <a:ext cx="6619244" cy="2562225"/>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39" name="Google Shape;39;p4"/>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2"/>
        <p:cNvGrpSpPr/>
        <p:nvPr/>
      </p:nvGrpSpPr>
      <p:grpSpPr>
        <a:xfrm>
          <a:off x="0" y="0"/>
          <a:ext cx="0" cy="0"/>
          <a:chOff x="0" y="0"/>
          <a:chExt cx="0" cy="0"/>
        </a:xfrm>
      </p:grpSpPr>
      <p:grpSp>
        <p:nvGrpSpPr>
          <p:cNvPr id="43" name="Google Shape;43;p5"/>
          <p:cNvGrpSpPr/>
          <p:nvPr/>
        </p:nvGrpSpPr>
        <p:grpSpPr>
          <a:xfrm>
            <a:off x="0" y="0"/>
            <a:ext cx="9144000" cy="5143500"/>
            <a:chOff x="0" y="0"/>
            <a:chExt cx="12192000" cy="6858000"/>
          </a:xfrm>
        </p:grpSpPr>
        <p:sp>
          <p:nvSpPr>
            <p:cNvPr id="44" name="Google Shape;44;p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2" name="Google Shape;52;p5"/>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5"/>
          <p:cNvSpPr txBox="1">
            <a:spLocks noGrp="1"/>
          </p:cNvSpPr>
          <p:nvPr>
            <p:ph type="title"/>
          </p:nvPr>
        </p:nvSpPr>
        <p:spPr>
          <a:xfrm>
            <a:off x="866216" y="2008234"/>
            <a:ext cx="3263269" cy="171286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body" idx="1"/>
          </p:nvPr>
        </p:nvSpPr>
        <p:spPr>
          <a:xfrm>
            <a:off x="5171670" y="2008233"/>
            <a:ext cx="2818159" cy="1712868"/>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200"/>
              <a:buNone/>
              <a:defRPr sz="1500" cap="none">
                <a:solidFill>
                  <a:srgbClr val="EE52A4"/>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56" name="Google Shape;56;p5"/>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body" idx="1"/>
          </p:nvPr>
        </p:nvSpPr>
        <p:spPr>
          <a:xfrm>
            <a:off x="866215" y="1952625"/>
            <a:ext cx="3618869" cy="2562226"/>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3" name="Google Shape;63;p6"/>
          <p:cNvSpPr txBox="1">
            <a:spLocks noGrp="1"/>
          </p:cNvSpPr>
          <p:nvPr>
            <p:ph type="body" idx="2"/>
          </p:nvPr>
        </p:nvSpPr>
        <p:spPr>
          <a:xfrm>
            <a:off x="4656535" y="1952625"/>
            <a:ext cx="3618869" cy="2562225"/>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4" name="Google Shape;64;p6"/>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866216" y="1952625"/>
            <a:ext cx="3618868"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chemeClr val="accent1"/>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70" name="Google Shape;70;p7"/>
          <p:cNvSpPr txBox="1">
            <a:spLocks noGrp="1"/>
          </p:cNvSpPr>
          <p:nvPr>
            <p:ph type="body" idx="2"/>
          </p:nvPr>
        </p:nvSpPr>
        <p:spPr>
          <a:xfrm>
            <a:off x="866215" y="2384822"/>
            <a:ext cx="3618869" cy="213002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71" name="Google Shape;71;p7"/>
          <p:cNvSpPr txBox="1">
            <a:spLocks noGrp="1"/>
          </p:cNvSpPr>
          <p:nvPr>
            <p:ph type="body" idx="3"/>
          </p:nvPr>
        </p:nvSpPr>
        <p:spPr>
          <a:xfrm>
            <a:off x="4656535" y="1952625"/>
            <a:ext cx="361886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chemeClr val="accent1"/>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72" name="Google Shape;72;p7"/>
          <p:cNvSpPr txBox="1">
            <a:spLocks noGrp="1"/>
          </p:cNvSpPr>
          <p:nvPr>
            <p:ph type="body" idx="4"/>
          </p:nvPr>
        </p:nvSpPr>
        <p:spPr>
          <a:xfrm>
            <a:off x="4656535" y="2384822"/>
            <a:ext cx="3618869" cy="2130029"/>
          </a:xfrm>
          <a:prstGeom prst="rect">
            <a:avLst/>
          </a:prstGeom>
          <a:noFill/>
          <a:ln>
            <a:noFill/>
          </a:ln>
        </p:spPr>
        <p:txBody>
          <a:bodyPr spcFirstLastPara="1" wrap="square" lIns="91425" tIns="45700" rIns="91425" bIns="45700" anchor="t" anchorCtr="0">
            <a:normAutofit/>
          </a:bodyPr>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73" name="Google Shape;73;p7"/>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1"/>
        <p:cNvGrpSpPr/>
        <p:nvPr/>
      </p:nvGrpSpPr>
      <p:grpSpPr>
        <a:xfrm>
          <a:off x="0" y="0"/>
          <a:ext cx="0" cy="0"/>
          <a:chOff x="0" y="0"/>
          <a:chExt cx="0" cy="0"/>
        </a:xfrm>
      </p:grpSpPr>
      <p:sp>
        <p:nvSpPr>
          <p:cNvPr id="82" name="Google Shape;82;p9"/>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6"/>
        <p:cNvGrpSpPr/>
        <p:nvPr/>
      </p:nvGrpSpPr>
      <p:grpSpPr>
        <a:xfrm>
          <a:off x="0" y="0"/>
          <a:ext cx="0" cy="0"/>
          <a:chOff x="0" y="0"/>
          <a:chExt cx="0" cy="0"/>
        </a:xfrm>
      </p:grpSpPr>
      <p:grpSp>
        <p:nvGrpSpPr>
          <p:cNvPr id="87" name="Google Shape;87;p10"/>
          <p:cNvGrpSpPr/>
          <p:nvPr/>
        </p:nvGrpSpPr>
        <p:grpSpPr>
          <a:xfrm>
            <a:off x="0" y="0"/>
            <a:ext cx="9144000" cy="5143500"/>
            <a:chOff x="0" y="0"/>
            <a:chExt cx="12192000" cy="6858000"/>
          </a:xfrm>
        </p:grpSpPr>
        <p:sp>
          <p:nvSpPr>
            <p:cNvPr id="88" name="Google Shape;88;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Google Shape;97;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10"/>
          <p:cNvSpPr txBox="1">
            <a:spLocks noGrp="1"/>
          </p:cNvSpPr>
          <p:nvPr>
            <p:ph type="title"/>
          </p:nvPr>
        </p:nvSpPr>
        <p:spPr>
          <a:xfrm>
            <a:off x="866216" y="971550"/>
            <a:ext cx="2094869" cy="12001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
          <p:cNvSpPr txBox="1">
            <a:spLocks noGrp="1"/>
          </p:cNvSpPr>
          <p:nvPr>
            <p:ph type="body" idx="1"/>
          </p:nvPr>
        </p:nvSpPr>
        <p:spPr>
          <a:xfrm>
            <a:off x="4335859" y="1085850"/>
            <a:ext cx="3892550" cy="3429000"/>
          </a:xfrm>
          <a:prstGeom prst="rect">
            <a:avLst/>
          </a:prstGeom>
          <a:noFill/>
          <a:ln>
            <a:noFill/>
          </a:ln>
        </p:spPr>
        <p:txBody>
          <a:bodyPr spcFirstLastPara="1" wrap="square" lIns="91425" tIns="45700" rIns="91425" bIns="45700" anchor="ctr"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0" name="Google Shape;100;p10"/>
          <p:cNvSpPr txBox="1">
            <a:spLocks noGrp="1"/>
          </p:cNvSpPr>
          <p:nvPr>
            <p:ph type="body" idx="2"/>
          </p:nvPr>
        </p:nvSpPr>
        <p:spPr>
          <a:xfrm>
            <a:off x="866215" y="2346961"/>
            <a:ext cx="2094869" cy="2171699"/>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solidFill>
                  <a:srgbClr val="EE52A4"/>
                </a:solidFill>
              </a:defRPr>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01" name="Google Shape;101;p10"/>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0"/>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12192000" cy="6858000"/>
          </a:xfrm>
        </p:grpSpPr>
        <p:sp>
          <p:nvSpPr>
            <p:cNvPr id="7" name="Google Shape;7;p1"/>
            <p:cNvSpPr/>
            <p:nvPr/>
          </p:nvSpPr>
          <p:spPr>
            <a:xfrm>
              <a:off x="0" y="0"/>
              <a:ext cx="12192000" cy="6858000"/>
            </a:xfrm>
            <a:prstGeom prst="rect">
              <a:avLst/>
            </a:prstGeom>
            <a:blipFill rotWithShape="1">
              <a:blip r:embed="rId20">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866216" y="730251"/>
            <a:ext cx="6571060" cy="53022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2700"/>
              <a:buFont typeface="Century Gothic"/>
              <a:buNone/>
              <a:defRPr sz="27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866216" y="1952625"/>
            <a:ext cx="6571060" cy="2562225"/>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7989829" y="4793879"/>
            <a:ext cx="742949" cy="2285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75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420833" y="4793879"/>
            <a:ext cx="2894846" cy="2286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5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ink.springer.com/chapter/10.1007/11608288_37" TargetMode="External"/><Relationship Id="rId2" Type="http://schemas.openxmlformats.org/officeDocument/2006/relationships/hyperlink" Target="https://ieeexplore.ieee.org/abstract/document/1544394"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ctrTitle"/>
          </p:nvPr>
        </p:nvSpPr>
        <p:spPr>
          <a:xfrm>
            <a:off x="549125" y="1258962"/>
            <a:ext cx="5239616" cy="1050413"/>
          </a:xfrm>
          <a:prstGeom prst="rect">
            <a:avLst/>
          </a:prstGeom>
          <a:noFill/>
          <a:ln>
            <a:noFill/>
          </a:ln>
        </p:spPr>
        <p:txBody>
          <a:bodyPr spcFirstLastPara="1" wrap="square" lIns="91425" tIns="91425" rIns="91425" bIns="91425" anchor="b" anchorCtr="0">
            <a:normAutofit fontScale="90000"/>
          </a:bodyPr>
          <a:lstStyle/>
          <a:p>
            <a:pPr marL="0" lvl="0" indent="0" algn="ctr" rtl="0">
              <a:spcBef>
                <a:spcPts val="0"/>
              </a:spcBef>
              <a:spcAft>
                <a:spcPts val="0"/>
              </a:spcAft>
              <a:buClr>
                <a:schemeClr val="lt2"/>
              </a:buClr>
              <a:buSzPct val="100000"/>
              <a:buFont typeface="Century Gothic"/>
              <a:buNone/>
            </a:pPr>
            <a:r>
              <a:rPr lang="en" sz="3600" dirty="0">
                <a:latin typeface="Century Gothic" panose="020B0502020202020204" pitchFamily="34" charset="0"/>
              </a:rPr>
              <a:t>Fingerprint Recognition System</a:t>
            </a:r>
            <a:endParaRPr sz="3600" dirty="0">
              <a:latin typeface="Century Gothic" panose="020B0502020202020204" pitchFamily="34" charset="0"/>
            </a:endParaRPr>
          </a:p>
        </p:txBody>
      </p:sp>
      <p:sp>
        <p:nvSpPr>
          <p:cNvPr id="254" name="Google Shape;254;p20"/>
          <p:cNvSpPr txBox="1">
            <a:spLocks noGrp="1"/>
          </p:cNvSpPr>
          <p:nvPr>
            <p:ph type="subTitle" idx="1"/>
          </p:nvPr>
        </p:nvSpPr>
        <p:spPr>
          <a:xfrm>
            <a:off x="5788740" y="2834125"/>
            <a:ext cx="3043559" cy="2052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SzPts val="1040"/>
              <a:buNone/>
            </a:pPr>
            <a:r>
              <a:rPr lang="en" dirty="0">
                <a:solidFill>
                  <a:srgbClr val="F3F3F3"/>
                </a:solidFill>
                <a:latin typeface="Century Gothic" panose="020B0502020202020204" pitchFamily="34" charset="0"/>
              </a:rPr>
              <a:t>BY: GROUP 4</a:t>
            </a:r>
            <a:endParaRPr dirty="0">
              <a:latin typeface="Century Gothic" panose="020B0502020202020204" pitchFamily="34" charset="0"/>
            </a:endParaRPr>
          </a:p>
          <a:p>
            <a:pPr marL="0" lvl="0" indent="0" algn="ctr" rtl="0">
              <a:spcBef>
                <a:spcPts val="0"/>
              </a:spcBef>
              <a:spcAft>
                <a:spcPts val="0"/>
              </a:spcAft>
              <a:buSzPts val="1040"/>
              <a:buNone/>
            </a:pPr>
            <a:r>
              <a:rPr lang="en" dirty="0">
                <a:solidFill>
                  <a:srgbClr val="F3F3F3"/>
                </a:solidFill>
                <a:latin typeface="Century Gothic" panose="020B0502020202020204" pitchFamily="34" charset="0"/>
              </a:rPr>
              <a:t>MOHD.MAAZ KHAN-072</a:t>
            </a:r>
            <a:endParaRPr dirty="0">
              <a:solidFill>
                <a:srgbClr val="F3F3F3"/>
              </a:solidFill>
              <a:latin typeface="Century Gothic" panose="020B0502020202020204" pitchFamily="34" charset="0"/>
            </a:endParaRPr>
          </a:p>
          <a:p>
            <a:pPr marL="0" lvl="0" indent="0" algn="ctr" rtl="0">
              <a:spcBef>
                <a:spcPts val="0"/>
              </a:spcBef>
              <a:spcAft>
                <a:spcPts val="0"/>
              </a:spcAft>
              <a:buSzPts val="1040"/>
              <a:buNone/>
            </a:pPr>
            <a:r>
              <a:rPr lang="en" dirty="0">
                <a:solidFill>
                  <a:srgbClr val="F3F3F3"/>
                </a:solidFill>
                <a:latin typeface="Century Gothic" panose="020B0502020202020204" pitchFamily="34" charset="0"/>
              </a:rPr>
              <a:t>M.ASHWIN-078</a:t>
            </a:r>
            <a:endParaRPr dirty="0">
              <a:solidFill>
                <a:srgbClr val="F3F3F3"/>
              </a:solidFill>
              <a:latin typeface="Century Gothic" panose="020B0502020202020204" pitchFamily="34" charset="0"/>
            </a:endParaRPr>
          </a:p>
          <a:p>
            <a:pPr marL="0" lvl="0" indent="0" algn="ctr" rtl="0">
              <a:spcBef>
                <a:spcPts val="0"/>
              </a:spcBef>
              <a:spcAft>
                <a:spcPts val="0"/>
              </a:spcAft>
              <a:buSzPts val="1040"/>
              <a:buNone/>
            </a:pPr>
            <a:r>
              <a:rPr lang="en" dirty="0">
                <a:solidFill>
                  <a:srgbClr val="F3F3F3"/>
                </a:solidFill>
                <a:latin typeface="Century Gothic" panose="020B0502020202020204" pitchFamily="34" charset="0"/>
              </a:rPr>
              <a:t>KUMAR VAIBHAV-079</a:t>
            </a:r>
            <a:endParaRPr dirty="0">
              <a:solidFill>
                <a:srgbClr val="F3F3F3"/>
              </a:solidFill>
              <a:latin typeface="Century Gothic" panose="020B0502020202020204" pitchFamily="34" charset="0"/>
            </a:endParaRPr>
          </a:p>
          <a:p>
            <a:pPr marL="0" lvl="0" indent="0" algn="ctr" rtl="0">
              <a:spcBef>
                <a:spcPts val="0"/>
              </a:spcBef>
              <a:spcAft>
                <a:spcPts val="0"/>
              </a:spcAft>
              <a:buSzPts val="1040"/>
              <a:buNone/>
            </a:pPr>
            <a:r>
              <a:rPr lang="en" dirty="0">
                <a:solidFill>
                  <a:srgbClr val="F3F3F3"/>
                </a:solidFill>
                <a:latin typeface="Century Gothic" panose="020B0502020202020204" pitchFamily="34" charset="0"/>
              </a:rPr>
              <a:t>M.SHRINIDHI-082</a:t>
            </a:r>
            <a:endParaRPr dirty="0">
              <a:solidFill>
                <a:srgbClr val="F3F3F3"/>
              </a:solidFill>
              <a:latin typeface="Century Gothic" panose="020B0502020202020204" pitchFamily="34" charset="0"/>
            </a:endParaRPr>
          </a:p>
          <a:p>
            <a:pPr marL="0" lvl="0" indent="0" algn="ctr" rtl="0">
              <a:spcBef>
                <a:spcPts val="0"/>
              </a:spcBef>
              <a:spcAft>
                <a:spcPts val="0"/>
              </a:spcAft>
              <a:buSzPts val="1040"/>
              <a:buNone/>
            </a:pPr>
            <a:r>
              <a:rPr lang="en" dirty="0">
                <a:solidFill>
                  <a:srgbClr val="F3F3F3"/>
                </a:solidFill>
                <a:latin typeface="Century Gothic" panose="020B0502020202020204" pitchFamily="34" charset="0"/>
              </a:rPr>
              <a:t>JASKIRAT SINGH-091</a:t>
            </a:r>
            <a:endParaRPr dirty="0">
              <a:solidFill>
                <a:srgbClr val="F3F3F3"/>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9"/>
          <p:cNvSpPr txBox="1">
            <a:spLocks noGrp="1"/>
          </p:cNvSpPr>
          <p:nvPr>
            <p:ph type="title"/>
          </p:nvPr>
        </p:nvSpPr>
        <p:spPr>
          <a:xfrm>
            <a:off x="3507421" y="574625"/>
            <a:ext cx="2129158"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Identification</a:t>
            </a:r>
            <a:endParaRPr sz="2400" dirty="0">
              <a:latin typeface="Century Gothic" panose="020B0502020202020204" pitchFamily="34" charset="0"/>
            </a:endParaRPr>
          </a:p>
        </p:txBody>
      </p:sp>
      <p:sp>
        <p:nvSpPr>
          <p:cNvPr id="311" name="Google Shape;311;p29"/>
          <p:cNvSpPr txBox="1">
            <a:spLocks noGrp="1"/>
          </p:cNvSpPr>
          <p:nvPr>
            <p:ph type="body" idx="1"/>
          </p:nvPr>
        </p:nvSpPr>
        <p:spPr>
          <a:xfrm>
            <a:off x="311700" y="2421388"/>
            <a:ext cx="8520600" cy="2371838"/>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 sz="1800" dirty="0">
                <a:solidFill>
                  <a:schemeClr val="dk1"/>
                </a:solidFill>
                <a:latin typeface="Century Gothic" panose="020B0502020202020204" pitchFamily="34" charset="0"/>
              </a:rPr>
              <a:t>Rank used to rank amongst best images. Also used to restrict the closest images being in contention for having the test image classified. </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800" dirty="0">
                <a:solidFill>
                  <a:schemeClr val="dk1"/>
                </a:solidFill>
                <a:latin typeface="Century Gothic" panose="020B0502020202020204" pitchFamily="34" charset="0"/>
              </a:rPr>
              <a:t>Taking into account the size of the training set for each person, we take 3 as rank, which means that the first 3 closest fingerprints are considered when classifing the query image. </a:t>
            </a:r>
            <a:endParaRPr sz="1800" dirty="0">
              <a:solidFill>
                <a:schemeClr val="dk1"/>
              </a:solidFill>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a:p>
            <a:pPr marL="742950" lvl="0" indent="-171450" algn="l" rtl="0">
              <a:spcBef>
                <a:spcPts val="1200"/>
              </a:spcBef>
              <a:spcAft>
                <a:spcPts val="1200"/>
              </a:spcAft>
              <a:buClr>
                <a:srgbClr val="3F3F3F"/>
              </a:buClr>
              <a:buSzPts val="1800"/>
              <a:buFont typeface="Arial"/>
              <a:buNone/>
            </a:pPr>
            <a:endParaRPr sz="1600" dirty="0">
              <a:solidFill>
                <a:schemeClr val="dk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507421" y="574625"/>
            <a:ext cx="2129158"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Identification</a:t>
            </a:r>
            <a:endParaRPr sz="2400" dirty="0">
              <a:latin typeface="Century Gothic" panose="020B0502020202020204" pitchFamily="34" charset="0"/>
            </a:endParaRPr>
          </a:p>
        </p:txBody>
      </p:sp>
      <p:sp>
        <p:nvSpPr>
          <p:cNvPr id="317" name="Google Shape;317;p30"/>
          <p:cNvSpPr txBox="1">
            <a:spLocks noGrp="1"/>
          </p:cNvSpPr>
          <p:nvPr>
            <p:ph type="body" idx="1"/>
          </p:nvPr>
        </p:nvSpPr>
        <p:spPr>
          <a:xfrm>
            <a:off x="311700" y="4109717"/>
            <a:ext cx="8520600" cy="683508"/>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 sz="1400" dirty="0">
                <a:solidFill>
                  <a:schemeClr val="dk1"/>
                </a:solidFill>
                <a:latin typeface="Century Gothic" panose="020B0502020202020204" pitchFamily="34" charset="0"/>
              </a:rPr>
              <a:t>By analyzing the obtained results, we take distance threshold 50 for analyzing different rankings. Highest accuracy is obtained with ranks 1, 2 and 3, which means that usually the correct class for the query fingerprint is the same as the class of the first 3 closest fingerprint(s).</a:t>
            </a:r>
            <a:endParaRPr sz="1600" dirty="0">
              <a:solidFill>
                <a:schemeClr val="dk1"/>
              </a:solidFill>
              <a:latin typeface="Century Gothic" panose="020B0502020202020204" pitchFamily="34" charset="0"/>
            </a:endParaRPr>
          </a:p>
        </p:txBody>
      </p:sp>
      <p:pic>
        <p:nvPicPr>
          <p:cNvPr id="318" name="Google Shape;318;p30"/>
          <p:cNvPicPr preferRelativeResize="0"/>
          <p:nvPr/>
        </p:nvPicPr>
        <p:blipFill rotWithShape="1">
          <a:blip r:embed="rId3">
            <a:alphaModFix/>
          </a:blip>
          <a:srcRect/>
          <a:stretch/>
        </p:blipFill>
        <p:spPr>
          <a:xfrm>
            <a:off x="311700" y="1335073"/>
            <a:ext cx="8520600" cy="28948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3374685" y="614631"/>
            <a:ext cx="2394629"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Authentication</a:t>
            </a:r>
            <a:endParaRPr sz="2400" dirty="0">
              <a:latin typeface="Century Gothic" panose="020B0502020202020204" pitchFamily="34" charset="0"/>
            </a:endParaRPr>
          </a:p>
        </p:txBody>
      </p:sp>
      <p:sp>
        <p:nvSpPr>
          <p:cNvPr id="324" name="Google Shape;324;p31"/>
          <p:cNvSpPr txBox="1">
            <a:spLocks noGrp="1"/>
          </p:cNvSpPr>
          <p:nvPr>
            <p:ph type="body" idx="1"/>
          </p:nvPr>
        </p:nvSpPr>
        <p:spPr>
          <a:xfrm>
            <a:off x="424219" y="2046157"/>
            <a:ext cx="8295561" cy="2003872"/>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Authentication scenario corresponds to 1:1 classification problem.</a:t>
            </a:r>
            <a:endParaRPr dirty="0">
              <a:latin typeface="Century Gothic" panose="020B0502020202020204" pitchFamily="34" charset="0"/>
            </a:endParaRPr>
          </a:p>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A system will challenge someone to prove their identity and the person has to respond in order to allow them access to a system or service.</a:t>
            </a:r>
            <a:endParaRPr dirty="0">
              <a:latin typeface="Century Gothic" panose="020B0502020202020204" pitchFamily="34" charset="0"/>
            </a:endParaRPr>
          </a:p>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 For example, a person touches their finger on a sensor embedded in a smartphone, used by the authentication solution as part of a challenge/response system. "Is it my finger? Yes, then my smartphone is unlocked, or No it isn’t my finger and the smartphone remains locked." </a:t>
            </a:r>
            <a:endParaRPr sz="1600" dirty="0">
              <a:solidFill>
                <a:schemeClr val="dk1"/>
              </a:solidFill>
              <a:latin typeface="Century Gothic" panose="020B0502020202020204" pitchFamily="34" charset="0"/>
            </a:endParaRPr>
          </a:p>
          <a:p>
            <a:pPr marL="57150" lvl="0" indent="0" algn="l" rtl="0">
              <a:spcBef>
                <a:spcPts val="0"/>
              </a:spcBef>
              <a:spcAft>
                <a:spcPts val="0"/>
              </a:spcAft>
              <a:buClr>
                <a:srgbClr val="3F3F3F"/>
              </a:buClr>
              <a:buSzPts val="2700"/>
              <a:buNone/>
            </a:pPr>
            <a:endParaRPr sz="1600" dirty="0">
              <a:solidFill>
                <a:schemeClr val="dk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685" y="614631"/>
            <a:ext cx="2394629"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Authentication</a:t>
            </a:r>
            <a:endParaRPr sz="2400" dirty="0">
              <a:latin typeface="Century Gothic" panose="020B0502020202020204" pitchFamily="34" charset="0"/>
            </a:endParaRPr>
          </a:p>
        </p:txBody>
      </p:sp>
      <p:sp>
        <p:nvSpPr>
          <p:cNvPr id="330" name="Google Shape;330;p32"/>
          <p:cNvSpPr txBox="1">
            <a:spLocks noGrp="1"/>
          </p:cNvSpPr>
          <p:nvPr>
            <p:ph type="body" idx="1"/>
          </p:nvPr>
        </p:nvSpPr>
        <p:spPr>
          <a:xfrm>
            <a:off x="299804" y="2023671"/>
            <a:ext cx="8437968" cy="2505197"/>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For the authentication scenario, the data structure for training is slightly different, whereas the test set remains the same.</a:t>
            </a:r>
            <a:endParaRPr dirty="0">
              <a:latin typeface="Century Gothic" panose="020B0502020202020204" pitchFamily="34" charset="0"/>
            </a:endParaRPr>
          </a:p>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For the training set, the already computed features are divided in separate dictionaries (that act as databases) where the key denotes the class (person), and then every image features for the corresponding class are set in the dictionary as a value.</a:t>
            </a:r>
            <a:endParaRPr dirty="0">
              <a:latin typeface="Century Gothic" panose="020B0502020202020204" pitchFamily="34" charset="0"/>
            </a:endParaRPr>
          </a:p>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We find the ratio between the no. of images that are literally similar and the total images available in that class.</a:t>
            </a:r>
            <a:endParaRPr dirty="0">
              <a:latin typeface="Century Gothic" panose="020B0502020202020204" pitchFamily="34" charset="0"/>
            </a:endParaRPr>
          </a:p>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Using the ratio derived, we make the prediction over genuine or imposter. </a:t>
            </a:r>
            <a:endParaRPr sz="1600" dirty="0">
              <a:solidFill>
                <a:schemeClr val="dk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spcBef>
                <a:spcPts val="0"/>
              </a:spcBef>
              <a:spcAft>
                <a:spcPts val="0"/>
              </a:spcAft>
              <a:buClr>
                <a:schemeClr val="lt2"/>
              </a:buClr>
              <a:buSzPct val="115226"/>
              <a:buFont typeface="Century Gothic"/>
              <a:buNone/>
            </a:pPr>
            <a:r>
              <a:rPr lang="en" dirty="0">
                <a:latin typeface="Century Gothic" panose="020B0502020202020204" pitchFamily="34" charset="0"/>
              </a:rPr>
              <a:t>Authentication</a:t>
            </a:r>
            <a:endParaRPr dirty="0">
              <a:latin typeface="Century Gothic" panose="020B0502020202020204" pitchFamily="34" charset="0"/>
            </a:endParaRPr>
          </a:p>
        </p:txBody>
      </p:sp>
      <p:pic>
        <p:nvPicPr>
          <p:cNvPr id="336" name="Google Shape;336;p33"/>
          <p:cNvPicPr preferRelativeResize="0"/>
          <p:nvPr/>
        </p:nvPicPr>
        <p:blipFill rotWithShape="1">
          <a:blip r:embed="rId3">
            <a:alphaModFix/>
          </a:blip>
          <a:srcRect/>
          <a:stretch/>
        </p:blipFill>
        <p:spPr>
          <a:xfrm>
            <a:off x="809471" y="1523757"/>
            <a:ext cx="7367664" cy="36197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spcBef>
                <a:spcPts val="0"/>
              </a:spcBef>
              <a:spcAft>
                <a:spcPts val="0"/>
              </a:spcAft>
              <a:buClr>
                <a:schemeClr val="lt2"/>
              </a:buClr>
              <a:buSzPct val="115226"/>
              <a:buFont typeface="Century Gothic"/>
              <a:buNone/>
            </a:pPr>
            <a:r>
              <a:rPr lang="en" dirty="0">
                <a:latin typeface="Century Gothic" panose="020B0502020202020204" pitchFamily="34" charset="0"/>
              </a:rPr>
              <a:t>Authentication-Example</a:t>
            </a:r>
            <a:endParaRPr dirty="0">
              <a:latin typeface="Century Gothic" panose="020B0502020202020204" pitchFamily="34" charset="0"/>
            </a:endParaRPr>
          </a:p>
        </p:txBody>
      </p:sp>
      <p:pic>
        <p:nvPicPr>
          <p:cNvPr id="342" name="Google Shape;342;p34"/>
          <p:cNvPicPr preferRelativeResize="0"/>
          <p:nvPr/>
        </p:nvPicPr>
        <p:blipFill rotWithShape="1">
          <a:blip r:embed="rId3">
            <a:alphaModFix/>
          </a:blip>
          <a:srcRect/>
          <a:stretch/>
        </p:blipFill>
        <p:spPr>
          <a:xfrm>
            <a:off x="474217" y="1085298"/>
            <a:ext cx="8195565" cy="384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txBox="1">
            <a:spLocks noGrp="1"/>
          </p:cNvSpPr>
          <p:nvPr>
            <p:ph type="title"/>
          </p:nvPr>
        </p:nvSpPr>
        <p:spPr>
          <a:xfrm>
            <a:off x="3374685" y="614631"/>
            <a:ext cx="2394629"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Conclusion</a:t>
            </a:r>
            <a:endParaRPr sz="2400" dirty="0">
              <a:latin typeface="Century Gothic" panose="020B0502020202020204" pitchFamily="34" charset="0"/>
            </a:endParaRPr>
          </a:p>
        </p:txBody>
      </p:sp>
      <p:sp>
        <p:nvSpPr>
          <p:cNvPr id="348" name="Google Shape;348;p35"/>
          <p:cNvSpPr txBox="1">
            <a:spLocks noGrp="1"/>
          </p:cNvSpPr>
          <p:nvPr>
            <p:ph type="body" idx="1"/>
          </p:nvPr>
        </p:nvSpPr>
        <p:spPr>
          <a:xfrm>
            <a:off x="299804" y="2023671"/>
            <a:ext cx="8437968" cy="2505197"/>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Clr>
                <a:schemeClr val="dk1"/>
              </a:buClr>
              <a:buSzPts val="2700"/>
              <a:buFont typeface="Arial"/>
              <a:buChar char="•"/>
            </a:pPr>
            <a:r>
              <a:rPr lang="en" sz="1600" dirty="0">
                <a:solidFill>
                  <a:schemeClr val="dk1"/>
                </a:solidFill>
                <a:latin typeface="Century Gothic" panose="020B0502020202020204" pitchFamily="34" charset="0"/>
              </a:rPr>
              <a:t>In the following code section, we iterate through different threshold values and we accumulate the TPR and FPR for each threshold.</a:t>
            </a:r>
            <a:endParaRPr dirty="0">
              <a:latin typeface="Century Gothic" panose="020B0502020202020204" pitchFamily="34" charset="0"/>
            </a:endParaRPr>
          </a:p>
          <a:p>
            <a:pPr marL="457200" lvl="0" indent="-228600" algn="l" rtl="0">
              <a:spcBef>
                <a:spcPts val="0"/>
              </a:spcBef>
              <a:spcAft>
                <a:spcPts val="0"/>
              </a:spcAft>
              <a:buClr>
                <a:srgbClr val="3F3F3F"/>
              </a:buClr>
              <a:buSzPts val="2700"/>
              <a:buFont typeface="Arial"/>
              <a:buNone/>
            </a:pPr>
            <a:endParaRPr sz="1600" dirty="0">
              <a:solidFill>
                <a:schemeClr val="dk1"/>
              </a:solidFill>
              <a:latin typeface="Century Gothic" panose="020B0502020202020204" pitchFamily="34" charset="0"/>
            </a:endParaRPr>
          </a:p>
        </p:txBody>
      </p:sp>
      <p:pic>
        <p:nvPicPr>
          <p:cNvPr id="349" name="Google Shape;349;p35"/>
          <p:cNvPicPr preferRelativeResize="0"/>
          <p:nvPr/>
        </p:nvPicPr>
        <p:blipFill rotWithShape="1">
          <a:blip r:embed="rId3">
            <a:alphaModFix/>
          </a:blip>
          <a:srcRect/>
          <a:stretch/>
        </p:blipFill>
        <p:spPr>
          <a:xfrm>
            <a:off x="757005" y="2571750"/>
            <a:ext cx="6378315" cy="25229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3658094" y="607258"/>
            <a:ext cx="182781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Conclusion</a:t>
            </a:r>
            <a:endParaRPr sz="2400" dirty="0">
              <a:latin typeface="Century Gothic" panose="020B0502020202020204" pitchFamily="34" charset="0"/>
            </a:endParaRPr>
          </a:p>
        </p:txBody>
      </p:sp>
      <p:pic>
        <p:nvPicPr>
          <p:cNvPr id="355" name="Google Shape;355;p36"/>
          <p:cNvPicPr preferRelativeResize="0"/>
          <p:nvPr/>
        </p:nvPicPr>
        <p:blipFill rotWithShape="1">
          <a:blip r:embed="rId3">
            <a:alphaModFix/>
          </a:blip>
          <a:srcRect/>
          <a:stretch/>
        </p:blipFill>
        <p:spPr>
          <a:xfrm>
            <a:off x="375379" y="1710806"/>
            <a:ext cx="4054215" cy="284136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56" name="Google Shape;356;p36"/>
          <p:cNvSpPr txBox="1"/>
          <p:nvPr/>
        </p:nvSpPr>
        <p:spPr>
          <a:xfrm>
            <a:off x="4714408" y="1710806"/>
            <a:ext cx="4377126" cy="3046988"/>
          </a:xfrm>
          <a:prstGeom prst="rect">
            <a:avLst/>
          </a:prstGeom>
          <a:noFill/>
          <a:ln>
            <a:noFill/>
          </a:ln>
        </p:spPr>
        <p:txBody>
          <a:bodyPr spcFirstLastPara="1" wrap="square" lIns="91425" tIns="45700" rIns="91425" bIns="45700" anchor="t" anchorCtr="0">
            <a:spAutoFit/>
          </a:bodyPr>
          <a:lstStyle/>
          <a:p>
            <a:pPr marL="457200" marR="0" lvl="0" indent="-400050" algn="l" rtl="0">
              <a:spcBef>
                <a:spcPts val="0"/>
              </a:spcBef>
              <a:spcAft>
                <a:spcPts val="0"/>
              </a:spcAft>
              <a:buClr>
                <a:schemeClr val="dk1"/>
              </a:buClr>
              <a:buSzPts val="2700"/>
              <a:buFont typeface="Arial"/>
              <a:buChar char="•"/>
            </a:pPr>
            <a:r>
              <a:rPr lang="en" sz="1600" b="0" i="0" u="none" strike="noStrike" cap="none" dirty="0">
                <a:solidFill>
                  <a:schemeClr val="dk1"/>
                </a:solidFill>
                <a:latin typeface="Century Gothic" panose="020B0502020202020204" pitchFamily="34" charset="0"/>
                <a:ea typeface="Century Gothic"/>
                <a:cs typeface="Century Gothic"/>
                <a:sym typeface="Century Gothic"/>
              </a:rPr>
              <a:t>The evaluation of 1:1 biometric authentication systems is usually done by estimating False Accept Rate (FAR) and False Reject Rate (FRR). Using these estimates, a ROC curve is generated. </a:t>
            </a:r>
            <a:endParaRPr dirty="0">
              <a:latin typeface="Century Gothic" panose="020B0502020202020204" pitchFamily="34" charset="0"/>
            </a:endParaRPr>
          </a:p>
          <a:p>
            <a:pPr marL="457200" marR="0" lvl="0" indent="-400050" algn="l" rtl="0">
              <a:spcBef>
                <a:spcPts val="0"/>
              </a:spcBef>
              <a:spcAft>
                <a:spcPts val="0"/>
              </a:spcAft>
              <a:buClr>
                <a:schemeClr val="dk1"/>
              </a:buClr>
              <a:buSzPts val="2700"/>
              <a:buFont typeface="Arial"/>
              <a:buChar char="•"/>
            </a:pPr>
            <a:r>
              <a:rPr lang="en" sz="1600" b="0" i="0" u="none" strike="noStrike" cap="none" dirty="0">
                <a:solidFill>
                  <a:schemeClr val="dk1"/>
                </a:solidFill>
                <a:latin typeface="Century Gothic" panose="020B0502020202020204" pitchFamily="34" charset="0"/>
                <a:ea typeface="Century Gothic"/>
                <a:cs typeface="Century Gothic"/>
                <a:sym typeface="Century Gothic"/>
              </a:rPr>
              <a:t> Compared to the standard ROC curve, where we plot the True Positive Rate (TPR) against the False Positive Rate (FAR), in the domain of biometric systems, instead of TPR, we plot FRR (or 1 - TPR).</a:t>
            </a:r>
            <a:endParaRPr dirty="0">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0F12-AB67-41C6-BD27-020018AB734F}"/>
              </a:ext>
            </a:extLst>
          </p:cNvPr>
          <p:cNvSpPr>
            <a:spLocks noGrp="1"/>
          </p:cNvSpPr>
          <p:nvPr>
            <p:ph type="title"/>
          </p:nvPr>
        </p:nvSpPr>
        <p:spPr/>
        <p:txBody>
          <a:bodyPr/>
          <a:lstStyle/>
          <a:p>
            <a:r>
              <a:rPr lang="en-US" dirty="0">
                <a:latin typeface="Century Gothic" panose="020B0502020202020204" pitchFamily="34" charset="0"/>
              </a:rPr>
              <a:t>References</a:t>
            </a:r>
            <a:endParaRPr lang="en-IN" dirty="0">
              <a:latin typeface="Century Gothic" panose="020B0502020202020204" pitchFamily="34" charset="0"/>
            </a:endParaRPr>
          </a:p>
        </p:txBody>
      </p:sp>
      <p:sp>
        <p:nvSpPr>
          <p:cNvPr id="3" name="Text Placeholder 2">
            <a:extLst>
              <a:ext uri="{FF2B5EF4-FFF2-40B4-BE49-F238E27FC236}">
                <a16:creationId xmlns:a16="http://schemas.microsoft.com/office/drawing/2014/main" id="{25612D9E-D378-4512-A453-6CE6577D0E01}"/>
              </a:ext>
            </a:extLst>
          </p:cNvPr>
          <p:cNvSpPr>
            <a:spLocks noGrp="1"/>
          </p:cNvSpPr>
          <p:nvPr>
            <p:ph type="body" idx="1"/>
          </p:nvPr>
        </p:nvSpPr>
        <p:spPr/>
        <p:txBody>
          <a:bodyPr/>
          <a:lstStyle/>
          <a:p>
            <a:r>
              <a:rPr lang="en-US" dirty="0">
                <a:solidFill>
                  <a:schemeClr val="tx1"/>
                </a:solidFill>
                <a:latin typeface="Century Gothic" panose="020B0502020202020204" pitchFamily="34" charset="0"/>
              </a:rPr>
              <a:t>R. M. </a:t>
            </a:r>
            <a:r>
              <a:rPr lang="en-US" dirty="0" err="1">
                <a:solidFill>
                  <a:schemeClr val="tx1"/>
                </a:solidFill>
                <a:latin typeface="Century Gothic" panose="020B0502020202020204" pitchFamily="34" charset="0"/>
              </a:rPr>
              <a:t>Bolle</a:t>
            </a:r>
            <a:r>
              <a:rPr lang="en-US" dirty="0">
                <a:solidFill>
                  <a:schemeClr val="tx1"/>
                </a:solidFill>
                <a:latin typeface="Century Gothic" panose="020B0502020202020204" pitchFamily="34" charset="0"/>
              </a:rPr>
              <a:t>, J. H. Connell, S. </a:t>
            </a:r>
            <a:r>
              <a:rPr lang="en-US" dirty="0" err="1">
                <a:solidFill>
                  <a:schemeClr val="tx1"/>
                </a:solidFill>
                <a:latin typeface="Century Gothic" panose="020B0502020202020204" pitchFamily="34" charset="0"/>
              </a:rPr>
              <a:t>Pankanti</a:t>
            </a:r>
            <a:r>
              <a:rPr lang="en-US" dirty="0">
                <a:solidFill>
                  <a:schemeClr val="tx1"/>
                </a:solidFill>
                <a:latin typeface="Century Gothic" panose="020B0502020202020204" pitchFamily="34" charset="0"/>
              </a:rPr>
              <a:t>, N. K. </a:t>
            </a:r>
            <a:r>
              <a:rPr lang="en-US" dirty="0" err="1">
                <a:solidFill>
                  <a:schemeClr val="tx1"/>
                </a:solidFill>
                <a:latin typeface="Century Gothic" panose="020B0502020202020204" pitchFamily="34" charset="0"/>
              </a:rPr>
              <a:t>Ratha</a:t>
            </a:r>
            <a:r>
              <a:rPr lang="en-US" dirty="0">
                <a:solidFill>
                  <a:schemeClr val="tx1"/>
                </a:solidFill>
                <a:latin typeface="Century Gothic" panose="020B0502020202020204" pitchFamily="34" charset="0"/>
              </a:rPr>
              <a:t> and A. W. Senior, "The relation between the ROC curve and the CMC," Fourth IEEE Workshop on Automatic Identification Advanced Technologies (AutoID'05), Buffalo, NY, USA, 2005, pp. 15-209 (</a:t>
            </a:r>
            <a:r>
              <a:rPr lang="en-US" dirty="0">
                <a:solidFill>
                  <a:schemeClr val="tx1"/>
                </a:solidFill>
                <a:latin typeface="Century Gothic" panose="020B0502020202020204" pitchFamily="34" charset="0"/>
                <a:hlinkClick r:id="rId2">
                  <a:extLst>
                    <a:ext uri="{A12FA001-AC4F-418D-AE19-62706E023703}">
                      <ahyp:hlinkClr xmlns:ahyp="http://schemas.microsoft.com/office/drawing/2018/hyperlinkcolor" val="tx"/>
                    </a:ext>
                  </a:extLst>
                </a:hlinkClick>
              </a:rPr>
              <a:t>https://ieeexplore.ieee.org/abstract/document/1544394</a:t>
            </a:r>
            <a:r>
              <a:rPr lang="en-US" dirty="0">
                <a:solidFill>
                  <a:schemeClr val="tx1"/>
                </a:solidFill>
                <a:latin typeface="Century Gothic" panose="020B0502020202020204" pitchFamily="34" charset="0"/>
              </a:rPr>
              <a:t>)</a:t>
            </a:r>
          </a:p>
          <a:p>
            <a:r>
              <a:rPr lang="en-US" dirty="0">
                <a:solidFill>
                  <a:schemeClr val="tx1"/>
                </a:solidFill>
                <a:latin typeface="Century Gothic" panose="020B0502020202020204" pitchFamily="34" charset="0"/>
              </a:rPr>
              <a:t> Ridge-Based Fingerprint Recognition (</a:t>
            </a:r>
            <a:r>
              <a:rPr lang="en-US" dirty="0">
                <a:solidFill>
                  <a:schemeClr val="tx1"/>
                </a:solidFill>
                <a:latin typeface="Century Gothic" panose="020B0502020202020204" pitchFamily="34" charset="0"/>
                <a:hlinkClick r:id="rId3">
                  <a:extLst>
                    <a:ext uri="{A12FA001-AC4F-418D-AE19-62706E023703}">
                      <ahyp:hlinkClr xmlns:ahyp="http://schemas.microsoft.com/office/drawing/2018/hyperlinkcolor" val="tx"/>
                    </a:ext>
                  </a:extLst>
                </a:hlinkClick>
              </a:rPr>
              <a:t>https://link.springer.com/chapter/10.1007/11608288_37</a:t>
            </a:r>
            <a:r>
              <a:rPr lang="en-US" dirty="0">
                <a:solidFill>
                  <a:schemeClr val="tx1"/>
                </a:solidFill>
                <a:latin typeface="Century Gothic" panose="020B0502020202020204" pitchFamily="34" charset="0"/>
              </a:rPr>
              <a:t>)</a:t>
            </a:r>
          </a:p>
          <a:p>
            <a:pPr marL="137160" indent="0">
              <a:buNone/>
            </a:pPr>
            <a:endParaRPr lang="en-IN" dirty="0">
              <a:latin typeface="Century Gothic" panose="020B0502020202020204" pitchFamily="34" charset="0"/>
            </a:endParaRPr>
          </a:p>
        </p:txBody>
      </p:sp>
    </p:spTree>
    <p:extLst>
      <p:ext uri="{BB962C8B-B14F-4D97-AF65-F5344CB8AC3E}">
        <p14:creationId xmlns:p14="http://schemas.microsoft.com/office/powerpoint/2010/main" val="24788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1"/>
          <p:cNvSpPr txBox="1">
            <a:spLocks noGrp="1"/>
          </p:cNvSpPr>
          <p:nvPr>
            <p:ph type="title"/>
          </p:nvPr>
        </p:nvSpPr>
        <p:spPr>
          <a:xfrm>
            <a:off x="2441850" y="522368"/>
            <a:ext cx="42603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Before We Start The Process</a:t>
            </a:r>
            <a:endParaRPr sz="2400" dirty="0">
              <a:latin typeface="Century Gothic" panose="020B0502020202020204" pitchFamily="34" charset="0"/>
            </a:endParaRPr>
          </a:p>
        </p:txBody>
      </p:sp>
      <p:sp>
        <p:nvSpPr>
          <p:cNvPr id="260" name="Google Shape;260;p21"/>
          <p:cNvSpPr txBox="1">
            <a:spLocks noGrp="1"/>
          </p:cNvSpPr>
          <p:nvPr>
            <p:ph type="body" idx="1"/>
          </p:nvPr>
        </p:nvSpPr>
        <p:spPr>
          <a:xfrm>
            <a:off x="311700" y="1933731"/>
            <a:ext cx="8539992" cy="2833141"/>
          </a:xfrm>
          <a:prstGeom prst="rect">
            <a:avLst/>
          </a:prstGeom>
          <a:noFill/>
          <a:ln>
            <a:noFill/>
          </a:ln>
        </p:spPr>
        <p:txBody>
          <a:bodyPr spcFirstLastPara="1" wrap="square" lIns="91425" tIns="91425" rIns="91425" bIns="91425" anchor="t" anchorCtr="0">
            <a:normAutofit/>
          </a:bodyPr>
          <a:lstStyle/>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We Import all necessary modules(mentioned in next slide), for the fingerprint recognizer and also import the images from the dataset available.</a:t>
            </a:r>
            <a:endParaRPr sz="1600" dirty="0">
              <a:solidFill>
                <a:schemeClr val="dk1"/>
              </a:solidFill>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80 images (of 10 classes) are present in the dataset that are split into 3:1 ratio(60 for training, 20 for testing) using scikit.learn module.</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Images are split in 3:1 ratio in order to optimize the classifier to perform well on the target distribution</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It helps in to easily detecting if the classifier error on the dev set relative to the error on the training set is a variance error, a data mismatch error, or a combination of both.</a:t>
            </a:r>
            <a:endParaRPr sz="1600" dirty="0">
              <a:solidFill>
                <a:schemeClr val="dk1"/>
              </a:solidFill>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title"/>
          </p:nvPr>
        </p:nvSpPr>
        <p:spPr>
          <a:xfrm>
            <a:off x="742013" y="522368"/>
            <a:ext cx="5960137"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129629"/>
              <a:buFont typeface="Century Gothic"/>
              <a:buNone/>
            </a:pPr>
            <a:r>
              <a:rPr lang="en" sz="2400" dirty="0">
                <a:latin typeface="Century Gothic" panose="020B0502020202020204" pitchFamily="34" charset="0"/>
              </a:rPr>
              <a:t>Before We Start The Process:Modules Used</a:t>
            </a:r>
            <a:endParaRPr sz="2400" dirty="0">
              <a:latin typeface="Century Gothic" panose="020B0502020202020204" pitchFamily="34" charset="0"/>
            </a:endParaRPr>
          </a:p>
        </p:txBody>
      </p:sp>
      <p:sp>
        <p:nvSpPr>
          <p:cNvPr id="266" name="Google Shape;266;p22"/>
          <p:cNvSpPr txBox="1">
            <a:spLocks noGrp="1"/>
          </p:cNvSpPr>
          <p:nvPr>
            <p:ph type="body" idx="1"/>
          </p:nvPr>
        </p:nvSpPr>
        <p:spPr>
          <a:xfrm>
            <a:off x="236749" y="1899029"/>
            <a:ext cx="6590545" cy="1767154"/>
          </a:xfrm>
          <a:prstGeom prst="rect">
            <a:avLst/>
          </a:prstGeom>
          <a:noFill/>
          <a:ln>
            <a:noFill/>
          </a:ln>
        </p:spPr>
        <p:txBody>
          <a:bodyPr spcFirstLastPara="1" wrap="square" lIns="91425" tIns="91425" rIns="91425" bIns="91425" anchor="t" anchorCtr="0">
            <a:normAutofit/>
          </a:bodyPr>
          <a:lstStyle/>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Modules used in the machine learning model include</a:t>
            </a:r>
            <a:endParaRPr dirty="0">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p:txBody>
      </p:sp>
      <p:pic>
        <p:nvPicPr>
          <p:cNvPr id="267" name="Google Shape;267;p22"/>
          <p:cNvPicPr preferRelativeResize="0"/>
          <p:nvPr/>
        </p:nvPicPr>
        <p:blipFill rotWithShape="1">
          <a:blip r:embed="rId3">
            <a:alphaModFix/>
          </a:blip>
          <a:srcRect l="10000"/>
          <a:stretch/>
        </p:blipFill>
        <p:spPr>
          <a:xfrm>
            <a:off x="314794" y="2372924"/>
            <a:ext cx="8229600" cy="24284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a:xfrm>
            <a:off x="3440557" y="574063"/>
            <a:ext cx="2262886"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Preprocessing</a:t>
            </a:r>
            <a:endParaRPr sz="2400" dirty="0">
              <a:latin typeface="Century Gothic" panose="020B0502020202020204" pitchFamily="34" charset="0"/>
            </a:endParaRPr>
          </a:p>
        </p:txBody>
      </p:sp>
      <p:sp>
        <p:nvSpPr>
          <p:cNvPr id="273" name="Google Shape;273;p23"/>
          <p:cNvSpPr txBox="1">
            <a:spLocks noGrp="1"/>
          </p:cNvSpPr>
          <p:nvPr>
            <p:ph type="body" idx="1"/>
          </p:nvPr>
        </p:nvSpPr>
        <p:spPr>
          <a:xfrm>
            <a:off x="283266" y="2177994"/>
            <a:ext cx="8577467" cy="2296569"/>
          </a:xfrm>
          <a:prstGeom prst="rect">
            <a:avLst/>
          </a:prstGeom>
          <a:noFill/>
          <a:ln>
            <a:noFill/>
          </a:ln>
        </p:spPr>
        <p:txBody>
          <a:bodyPr spcFirstLastPara="1" wrap="square" lIns="91425" tIns="91425" rIns="91425" bIns="91425" anchor="t" anchorCtr="0">
            <a:normAutofit fontScale="92500" lnSpcReduction="10000"/>
          </a:bodyPr>
          <a:lstStyle/>
          <a:p>
            <a:pPr marL="457200" lvl="0" indent="-381000" algn="l" rtl="0">
              <a:spcBef>
                <a:spcPts val="0"/>
              </a:spcBef>
              <a:spcAft>
                <a:spcPts val="0"/>
              </a:spcAft>
              <a:buClr>
                <a:schemeClr val="dk1"/>
              </a:buClr>
              <a:buSzPct val="136557"/>
              <a:buFont typeface="Arial"/>
              <a:buChar char="•"/>
            </a:pPr>
            <a:r>
              <a:rPr lang="en" sz="1900" dirty="0">
                <a:solidFill>
                  <a:schemeClr val="dk1"/>
                </a:solidFill>
                <a:latin typeface="Century Gothic" panose="020B0502020202020204" pitchFamily="34" charset="0"/>
              </a:rPr>
              <a:t>We read the files and we prepare the dataset. Each image is converted to grayscale version and then enhancement is applied by using the following library for fingerprints enhancement in Python: Fingerprint-Enhancement-Python.</a:t>
            </a:r>
            <a:endParaRPr dirty="0">
              <a:latin typeface="Century Gothic" panose="020B0502020202020204" pitchFamily="34" charset="0"/>
            </a:endParaRPr>
          </a:p>
          <a:p>
            <a:pPr marL="457200" lvl="0" indent="-381000" algn="l" rtl="0">
              <a:spcBef>
                <a:spcPts val="0"/>
              </a:spcBef>
              <a:spcAft>
                <a:spcPts val="0"/>
              </a:spcAft>
              <a:buClr>
                <a:schemeClr val="dk1"/>
              </a:buClr>
              <a:buSzPct val="136557"/>
              <a:buFont typeface="Arial"/>
              <a:buChar char="•"/>
            </a:pPr>
            <a:r>
              <a:rPr lang="en" sz="1900" dirty="0">
                <a:solidFill>
                  <a:schemeClr val="dk1"/>
                </a:solidFill>
                <a:latin typeface="Century Gothic" panose="020B0502020202020204" pitchFamily="34" charset="0"/>
              </a:rPr>
              <a:t>The images are pre processed through a series of steps mentioned below:</a:t>
            </a:r>
            <a:endParaRPr dirty="0">
              <a:latin typeface="Century Gothic" panose="020B0502020202020204" pitchFamily="34" charset="0"/>
            </a:endParaRPr>
          </a:p>
          <a:p>
            <a:pPr marL="457200" lvl="0" indent="-381000" algn="l" rtl="0">
              <a:spcBef>
                <a:spcPts val="0"/>
              </a:spcBef>
              <a:spcAft>
                <a:spcPts val="0"/>
              </a:spcAft>
              <a:buClr>
                <a:schemeClr val="dk1"/>
              </a:buClr>
              <a:buSzPct val="136557"/>
              <a:buFont typeface="Arial"/>
              <a:buChar char="•"/>
            </a:pPr>
            <a:r>
              <a:rPr lang="en" sz="1900" dirty="0">
                <a:solidFill>
                  <a:schemeClr val="dk1"/>
                </a:solidFill>
                <a:latin typeface="Century Gothic" panose="020B0502020202020204" pitchFamily="34" charset="0"/>
              </a:rPr>
              <a:t>Gabor Filter: a linear filter in image processing used for texture analysis to enhance the fingerprint image</a:t>
            </a:r>
            <a:endParaRPr sz="1900" dirty="0">
              <a:solidFill>
                <a:schemeClr val="dk1"/>
              </a:solidFill>
              <a:latin typeface="Century Gothic" panose="020B0502020202020204" pitchFamily="34" charset="0"/>
            </a:endParaRPr>
          </a:p>
          <a:p>
            <a:pPr marL="285750" lvl="0" indent="-171450" algn="l" rtl="0">
              <a:spcBef>
                <a:spcPts val="1200"/>
              </a:spcBef>
              <a:spcAft>
                <a:spcPts val="1200"/>
              </a:spcAft>
              <a:buClr>
                <a:srgbClr val="3F3F3F"/>
              </a:buClr>
              <a:buSzPct val="121621"/>
              <a:buFont typeface="Arial"/>
              <a:buNone/>
            </a:pPr>
            <a:endParaRPr sz="1600" dirty="0">
              <a:solidFill>
                <a:schemeClr val="dk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3440557" y="574063"/>
            <a:ext cx="2262886"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Preprocessing</a:t>
            </a:r>
            <a:endParaRPr sz="2400" dirty="0">
              <a:latin typeface="Century Gothic" panose="020B0502020202020204" pitchFamily="34" charset="0"/>
            </a:endParaRPr>
          </a:p>
        </p:txBody>
      </p:sp>
      <p:sp>
        <p:nvSpPr>
          <p:cNvPr id="279" name="Google Shape;279;p24"/>
          <p:cNvSpPr txBox="1">
            <a:spLocks noGrp="1"/>
          </p:cNvSpPr>
          <p:nvPr>
            <p:ph type="body" idx="1"/>
          </p:nvPr>
        </p:nvSpPr>
        <p:spPr>
          <a:xfrm>
            <a:off x="0" y="3934925"/>
            <a:ext cx="9262200" cy="1148400"/>
          </a:xfrm>
          <a:prstGeom prst="rect">
            <a:avLst/>
          </a:prstGeom>
          <a:noFill/>
          <a:ln>
            <a:noFill/>
          </a:ln>
        </p:spPr>
        <p:txBody>
          <a:bodyPr spcFirstLastPara="1" wrap="square" lIns="91425" tIns="91425" rIns="91425" bIns="91425" anchor="t" anchorCtr="0">
            <a:normAutofit fontScale="25000" lnSpcReduction="20000"/>
          </a:bodyPr>
          <a:lstStyle/>
          <a:p>
            <a:pPr marL="76200" lvl="0" indent="0" algn="l" rtl="0">
              <a:spcBef>
                <a:spcPts val="0"/>
              </a:spcBef>
              <a:spcAft>
                <a:spcPts val="0"/>
              </a:spcAft>
              <a:buClr>
                <a:srgbClr val="3F3F3F"/>
              </a:buClr>
              <a:buSzPct val="85714"/>
              <a:buNone/>
            </a:pPr>
            <a:endParaRPr sz="2800" dirty="0">
              <a:solidFill>
                <a:schemeClr val="dk1"/>
              </a:solidFill>
              <a:latin typeface="Century Gothic" panose="020B0502020202020204" pitchFamily="34" charset="0"/>
            </a:endParaRPr>
          </a:p>
          <a:p>
            <a:pPr marL="457200" lvl="0" indent="-331117" algn="l" rtl="0">
              <a:spcBef>
                <a:spcPts val="0"/>
              </a:spcBef>
              <a:spcAft>
                <a:spcPts val="0"/>
              </a:spcAft>
              <a:buClr>
                <a:schemeClr val="dk1"/>
              </a:buClr>
              <a:buSzPct val="114139"/>
              <a:buFont typeface="Arial"/>
              <a:buChar char="•"/>
            </a:pPr>
            <a:r>
              <a:rPr lang="en" sz="5657" b="1" dirty="0">
                <a:solidFill>
                  <a:schemeClr val="dk1"/>
                </a:solidFill>
                <a:latin typeface="Century Gothic" panose="020B0502020202020204" pitchFamily="34" charset="0"/>
              </a:rPr>
              <a:t>Ridge Segmentation:</a:t>
            </a:r>
            <a:r>
              <a:rPr lang="en" sz="5657" dirty="0">
                <a:solidFill>
                  <a:schemeClr val="dk1"/>
                </a:solidFill>
                <a:latin typeface="Century Gothic" panose="020B0502020202020204" pitchFamily="34" charset="0"/>
              </a:rPr>
              <a:t> It is used to normalise the image and find region of interest.</a:t>
            </a:r>
            <a:endParaRPr sz="5657" dirty="0">
              <a:solidFill>
                <a:schemeClr val="dk1"/>
              </a:solidFill>
              <a:latin typeface="Century Gothic" panose="020B0502020202020204" pitchFamily="34" charset="0"/>
            </a:endParaRPr>
          </a:p>
          <a:p>
            <a:pPr marL="457200" lvl="0" indent="-318417" algn="l" rtl="0">
              <a:spcBef>
                <a:spcPts val="0"/>
              </a:spcBef>
              <a:spcAft>
                <a:spcPts val="0"/>
              </a:spcAft>
              <a:buClr>
                <a:schemeClr val="dk1"/>
              </a:buClr>
              <a:buSzPct val="100000"/>
              <a:buChar char="•"/>
            </a:pPr>
            <a:r>
              <a:rPr lang="en" sz="5657" b="1" dirty="0">
                <a:solidFill>
                  <a:schemeClr val="dk1"/>
                </a:solidFill>
                <a:latin typeface="Century Gothic" panose="020B0502020202020204" pitchFamily="34" charset="0"/>
              </a:rPr>
              <a:t>Ridge Orientation:</a:t>
            </a:r>
            <a:r>
              <a:rPr lang="en" sz="5657" dirty="0">
                <a:solidFill>
                  <a:schemeClr val="dk1"/>
                </a:solidFill>
                <a:latin typeface="Century Gothic" panose="020B0502020202020204" pitchFamily="34" charset="0"/>
              </a:rPr>
              <a:t> It is used to find the orientation of every pixel by computation of gradient of each pixel and then computing the overall orientation for a block</a:t>
            </a:r>
            <a:endParaRPr sz="5657" dirty="0">
              <a:solidFill>
                <a:schemeClr val="dk1"/>
              </a:solidFill>
              <a:latin typeface="Century Gothic" panose="020B0502020202020204" pitchFamily="34" charset="0"/>
            </a:endParaRPr>
          </a:p>
          <a:p>
            <a:pPr marL="457200" lvl="0" indent="-331117" algn="l" rtl="0">
              <a:spcBef>
                <a:spcPts val="0"/>
              </a:spcBef>
              <a:spcAft>
                <a:spcPts val="0"/>
              </a:spcAft>
              <a:buClr>
                <a:schemeClr val="dk1"/>
              </a:buClr>
              <a:buSzPct val="114139"/>
              <a:buFont typeface="Arial"/>
              <a:buChar char="•"/>
            </a:pPr>
            <a:r>
              <a:rPr lang="en" sz="5657" b="1" dirty="0">
                <a:solidFill>
                  <a:schemeClr val="dk1"/>
                </a:solidFill>
                <a:latin typeface="Century Gothic" panose="020B0502020202020204" pitchFamily="34" charset="0"/>
              </a:rPr>
              <a:t>Ridge Frequency:</a:t>
            </a:r>
            <a:r>
              <a:rPr lang="en" sz="5657" dirty="0">
                <a:solidFill>
                  <a:schemeClr val="dk1"/>
                </a:solidFill>
                <a:latin typeface="Century Gothic" panose="020B0502020202020204" pitchFamily="34" charset="0"/>
              </a:rPr>
              <a:t> It is used to find overall frequency of ridges</a:t>
            </a:r>
            <a:endParaRPr sz="5657" dirty="0">
              <a:solidFill>
                <a:schemeClr val="dk1"/>
              </a:solidFill>
              <a:latin typeface="Century Gothic" panose="020B0502020202020204" pitchFamily="34" charset="0"/>
            </a:endParaRPr>
          </a:p>
          <a:p>
            <a:pPr marL="285750" lvl="0" indent="-171450" algn="l" rtl="0">
              <a:spcBef>
                <a:spcPts val="1200"/>
              </a:spcBef>
              <a:spcAft>
                <a:spcPts val="1200"/>
              </a:spcAft>
              <a:buClr>
                <a:srgbClr val="3F3F3F"/>
              </a:buClr>
              <a:buSzPct val="112500"/>
              <a:buFont typeface="Arial"/>
              <a:buNone/>
            </a:pPr>
            <a:endParaRPr sz="1600" dirty="0">
              <a:solidFill>
                <a:schemeClr val="dk1"/>
              </a:solidFill>
              <a:latin typeface="Century Gothic" panose="020B0502020202020204" pitchFamily="34" charset="0"/>
            </a:endParaRPr>
          </a:p>
        </p:txBody>
      </p:sp>
      <p:pic>
        <p:nvPicPr>
          <p:cNvPr id="280" name="Google Shape;280;p24"/>
          <p:cNvPicPr preferRelativeResize="0"/>
          <p:nvPr/>
        </p:nvPicPr>
        <p:blipFill rotWithShape="1">
          <a:blip r:embed="rId3">
            <a:alphaModFix/>
          </a:blip>
          <a:srcRect/>
          <a:stretch/>
        </p:blipFill>
        <p:spPr>
          <a:xfrm>
            <a:off x="3148170" y="1711707"/>
            <a:ext cx="2603887" cy="216293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a:spLocks noGrp="1"/>
          </p:cNvSpPr>
          <p:nvPr>
            <p:ph type="body" idx="1"/>
          </p:nvPr>
        </p:nvSpPr>
        <p:spPr>
          <a:xfrm>
            <a:off x="273300" y="1989100"/>
            <a:ext cx="8597400" cy="2845200"/>
          </a:xfrm>
          <a:prstGeom prst="rect">
            <a:avLst/>
          </a:prstGeom>
          <a:noFill/>
          <a:ln>
            <a:noFill/>
          </a:ln>
        </p:spPr>
        <p:txBody>
          <a:bodyPr spcFirstLastPara="1" wrap="square" lIns="91425" tIns="91425" rIns="91425" bIns="91425" anchor="t" anchorCtr="0">
            <a:normAutofit/>
          </a:bodyPr>
          <a:lstStyle/>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A concept or library called ORB Descriptor is used, to extract all the features of the image/fingerprint that are required to match with the existing dataset.</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ORB is basically a fusion of FAST keypoint detector and BRIEF descriptor with many modifications to enhance the performance.</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Features from accelerated segment test (FAST) is a corner detection method, which could be used to extract feature points and later used to track and map objects in many computer vision tasks.</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BRIEF is a faster method feature descriptor calculation and matching. It also provides high recognition rate unless there is large in-plane rotation.</a:t>
            </a:r>
            <a:endParaRPr sz="1600" dirty="0">
              <a:solidFill>
                <a:schemeClr val="dk1"/>
              </a:solidFill>
              <a:latin typeface="Century Gothic" panose="020B0502020202020204" pitchFamily="34" charset="0"/>
            </a:endParaRPr>
          </a:p>
          <a:p>
            <a:pPr marL="76200" lvl="0" indent="0" algn="l" rtl="0">
              <a:spcBef>
                <a:spcPts val="0"/>
              </a:spcBef>
              <a:spcAft>
                <a:spcPts val="0"/>
              </a:spcAft>
              <a:buClr>
                <a:srgbClr val="3F3F3F"/>
              </a:buClr>
              <a:buSzPts val="2400"/>
              <a:buNone/>
            </a:pPr>
            <a:endParaRPr sz="1600" dirty="0">
              <a:solidFill>
                <a:schemeClr val="dk1"/>
              </a:solidFill>
              <a:latin typeface="Century Gothic" panose="020B0502020202020204" pitchFamily="34" charset="0"/>
            </a:endParaRPr>
          </a:p>
        </p:txBody>
      </p:sp>
      <p:sp>
        <p:nvSpPr>
          <p:cNvPr id="286" name="Google Shape;286;p25"/>
          <p:cNvSpPr txBox="1"/>
          <p:nvPr/>
        </p:nvSpPr>
        <p:spPr>
          <a:xfrm>
            <a:off x="3132436" y="537550"/>
            <a:ext cx="2879127"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lt2"/>
              </a:buClr>
              <a:buSzPts val="2800"/>
              <a:buFont typeface="Century Gothic"/>
              <a:buNone/>
            </a:pPr>
            <a:r>
              <a:rPr lang="en" sz="2400" b="0" i="0" u="none" strike="noStrike" cap="none" dirty="0">
                <a:solidFill>
                  <a:schemeClr val="lt2"/>
                </a:solidFill>
                <a:latin typeface="Century Gothic" panose="020B0502020202020204" pitchFamily="34" charset="0"/>
                <a:ea typeface="Century Gothic"/>
                <a:cs typeface="Century Gothic"/>
                <a:sym typeface="Century Gothic"/>
              </a:rPr>
              <a:t>Feature Extraction</a:t>
            </a:r>
            <a:endParaRPr sz="2400" b="0" i="0" u="none" strike="noStrike" cap="none" dirty="0">
              <a:solidFill>
                <a:schemeClr val="lt2"/>
              </a:solidFill>
              <a:latin typeface="Century Gothic" panose="020B0502020202020204" pitchFamily="34" charset="0"/>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body" idx="1"/>
          </p:nvPr>
        </p:nvSpPr>
        <p:spPr>
          <a:xfrm>
            <a:off x="273300" y="1908725"/>
            <a:ext cx="8597400" cy="2925600"/>
          </a:xfrm>
          <a:prstGeom prst="rect">
            <a:avLst/>
          </a:prstGeom>
          <a:noFill/>
          <a:ln>
            <a:noFill/>
          </a:ln>
        </p:spPr>
        <p:txBody>
          <a:bodyPr spcFirstLastPara="1" wrap="square" lIns="91425" tIns="91425" rIns="91425" bIns="91425" anchor="t" anchorCtr="0">
            <a:normAutofit/>
          </a:bodyPr>
          <a:lstStyle/>
          <a:p>
            <a:pPr marL="457200" lvl="0" indent="-381000" algn="l" rtl="0">
              <a:spcBef>
                <a:spcPts val="0"/>
              </a:spcBef>
              <a:spcAft>
                <a:spcPts val="0"/>
              </a:spcAft>
              <a:buClr>
                <a:schemeClr val="dk1"/>
              </a:buClr>
              <a:buSzPts val="2400"/>
              <a:buFont typeface="Arial"/>
              <a:buChar char="•"/>
            </a:pPr>
            <a:r>
              <a:rPr lang="en" sz="1600" dirty="0">
                <a:solidFill>
                  <a:schemeClr val="dk1"/>
                </a:solidFill>
                <a:latin typeface="Century Gothic" panose="020B0502020202020204" pitchFamily="34" charset="0"/>
              </a:rPr>
              <a:t>BFMatcher also known as Brute-Force matcher type is used to match features whose distance is below a given threshold, and gives us a set of images that closely represent the image in consideration.</a:t>
            </a:r>
            <a:endParaRPr dirty="0">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p:txBody>
      </p:sp>
      <p:sp>
        <p:nvSpPr>
          <p:cNvPr id="292" name="Google Shape;292;p26"/>
          <p:cNvSpPr txBox="1"/>
          <p:nvPr/>
        </p:nvSpPr>
        <p:spPr>
          <a:xfrm>
            <a:off x="3132436" y="537550"/>
            <a:ext cx="2879127" cy="572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lt2"/>
              </a:buClr>
              <a:buSzPts val="2800"/>
              <a:buFont typeface="Century Gothic"/>
              <a:buNone/>
            </a:pPr>
            <a:r>
              <a:rPr lang="en" sz="2400" b="0" i="0" u="none" strike="noStrike" cap="none" dirty="0">
                <a:solidFill>
                  <a:schemeClr val="lt2"/>
                </a:solidFill>
                <a:latin typeface="Century Gothic" panose="020B0502020202020204" pitchFamily="34" charset="0"/>
                <a:ea typeface="Century Gothic"/>
                <a:cs typeface="Century Gothic"/>
                <a:sym typeface="Century Gothic"/>
              </a:rPr>
              <a:t>Feature Extraction</a:t>
            </a:r>
            <a:endParaRPr sz="2400" b="0" i="0" u="none" strike="noStrike" cap="none" dirty="0">
              <a:solidFill>
                <a:schemeClr val="lt2"/>
              </a:solidFill>
              <a:latin typeface="Century Gothic" panose="020B0502020202020204" pitchFamily="34" charset="0"/>
              <a:ea typeface="Century Gothic"/>
              <a:cs typeface="Century Gothic"/>
              <a:sym typeface="Century Gothic"/>
            </a:endParaRPr>
          </a:p>
        </p:txBody>
      </p:sp>
      <p:pic>
        <p:nvPicPr>
          <p:cNvPr id="293" name="Google Shape;293;p26"/>
          <p:cNvPicPr preferRelativeResize="0"/>
          <p:nvPr/>
        </p:nvPicPr>
        <p:blipFill rotWithShape="1">
          <a:blip r:embed="rId3">
            <a:alphaModFix/>
          </a:blip>
          <a:srcRect l="2988" r="17458"/>
          <a:stretch/>
        </p:blipFill>
        <p:spPr>
          <a:xfrm>
            <a:off x="934874" y="3013205"/>
            <a:ext cx="7274250" cy="1821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3507421" y="574625"/>
            <a:ext cx="2129158"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Identification</a:t>
            </a:r>
            <a:endParaRPr sz="2400" dirty="0">
              <a:latin typeface="Century Gothic" panose="020B0502020202020204" pitchFamily="34" charset="0"/>
            </a:endParaRPr>
          </a:p>
        </p:txBody>
      </p:sp>
      <p:sp>
        <p:nvSpPr>
          <p:cNvPr id="299" name="Google Shape;299;p27"/>
          <p:cNvSpPr txBox="1">
            <a:spLocks noGrp="1"/>
          </p:cNvSpPr>
          <p:nvPr>
            <p:ph type="body" idx="1"/>
          </p:nvPr>
        </p:nvSpPr>
        <p:spPr>
          <a:xfrm>
            <a:off x="311700" y="2069450"/>
            <a:ext cx="8520600" cy="2723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 sz="1800" dirty="0">
                <a:solidFill>
                  <a:schemeClr val="dk1"/>
                </a:solidFill>
                <a:latin typeface="Century Gothic" panose="020B0502020202020204" pitchFamily="34" charset="0"/>
              </a:rPr>
              <a:t>Identification scenario corresponds to 1:M classification problem.</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800" dirty="0">
                <a:solidFill>
                  <a:schemeClr val="dk1"/>
                </a:solidFill>
                <a:latin typeface="Century Gothic" panose="020B0502020202020204" pitchFamily="34" charset="0"/>
              </a:rPr>
              <a:t>It is usually applied in a situation where an organization needs to identify a person. The organization captures a biometric from that individual and then searches in a database in order to correctly identify the person.</a:t>
            </a:r>
            <a:endParaRPr dirty="0">
              <a:latin typeface="Century Gothic" panose="020B0502020202020204" pitchFamily="34" charset="0"/>
            </a:endParaRPr>
          </a:p>
          <a:p>
            <a:pPr marL="457200" lvl="0" indent="-381000" algn="l" rtl="0">
              <a:spcBef>
                <a:spcPts val="0"/>
              </a:spcBef>
              <a:spcAft>
                <a:spcPts val="0"/>
              </a:spcAft>
              <a:buClr>
                <a:schemeClr val="dk1"/>
              </a:buClr>
              <a:buSzPts val="2400"/>
              <a:buFont typeface="Arial"/>
              <a:buChar char="•"/>
            </a:pPr>
            <a:r>
              <a:rPr lang="en" sz="1800" dirty="0">
                <a:solidFill>
                  <a:schemeClr val="dk1"/>
                </a:solidFill>
                <a:latin typeface="Century Gothic" panose="020B0502020202020204" pitchFamily="34" charset="0"/>
              </a:rPr>
              <a:t>It is used to get the best fitting or closest matching images to the test image.</a:t>
            </a:r>
            <a:endParaRPr dirty="0">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a:p>
            <a:pPr marL="457200" lvl="0" indent="-228600" algn="l" rtl="0">
              <a:spcBef>
                <a:spcPts val="0"/>
              </a:spcBef>
              <a:spcAft>
                <a:spcPts val="0"/>
              </a:spcAft>
              <a:buClr>
                <a:srgbClr val="3F3F3F"/>
              </a:buClr>
              <a:buSzPts val="2400"/>
              <a:buFont typeface="Arial"/>
              <a:buNone/>
            </a:pPr>
            <a:endParaRPr sz="1600" dirty="0">
              <a:solidFill>
                <a:schemeClr val="dk1"/>
              </a:solidFill>
              <a:latin typeface="Century Gothic" panose="020B0502020202020204" pitchFamily="34" charset="0"/>
            </a:endParaRPr>
          </a:p>
          <a:p>
            <a:pPr marL="742950" lvl="0" indent="-171450" algn="l" rtl="0">
              <a:spcBef>
                <a:spcPts val="1200"/>
              </a:spcBef>
              <a:spcAft>
                <a:spcPts val="1200"/>
              </a:spcAft>
              <a:buClr>
                <a:srgbClr val="3F3F3F"/>
              </a:buClr>
              <a:buSzPts val="1800"/>
              <a:buFont typeface="Arial"/>
              <a:buNone/>
            </a:pPr>
            <a:endParaRPr sz="1600" dirty="0">
              <a:solidFill>
                <a:schemeClr val="dk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3507421" y="574625"/>
            <a:ext cx="2129158"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lt2"/>
              </a:buClr>
              <a:buSzPts val="2800"/>
              <a:buFont typeface="Century Gothic"/>
              <a:buNone/>
            </a:pPr>
            <a:r>
              <a:rPr lang="en" sz="2400" dirty="0">
                <a:latin typeface="Century Gothic" panose="020B0502020202020204" pitchFamily="34" charset="0"/>
              </a:rPr>
              <a:t>Identification</a:t>
            </a:r>
            <a:endParaRPr sz="2400" dirty="0">
              <a:latin typeface="Century Gothic" panose="020B0502020202020204" pitchFamily="34" charset="0"/>
            </a:endParaRPr>
          </a:p>
        </p:txBody>
      </p:sp>
      <p:pic>
        <p:nvPicPr>
          <p:cNvPr id="305" name="Google Shape;305;p28"/>
          <p:cNvPicPr preferRelativeResize="0"/>
          <p:nvPr/>
        </p:nvPicPr>
        <p:blipFill rotWithShape="1">
          <a:blip r:embed="rId3">
            <a:alphaModFix/>
          </a:blip>
          <a:srcRect/>
          <a:stretch/>
        </p:blipFill>
        <p:spPr>
          <a:xfrm>
            <a:off x="928160" y="1575803"/>
            <a:ext cx="7287680" cy="3575192"/>
          </a:xfrm>
          <a:prstGeom prst="rect">
            <a:avLst/>
          </a:prstGeom>
          <a:noFill/>
          <a:ln>
            <a:noFill/>
          </a:ln>
        </p:spPr>
      </p:pic>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1016</Words>
  <Application>Microsoft Office PowerPoint</Application>
  <PresentationFormat>On-screen Show (16:9)</PresentationFormat>
  <Paragraphs>61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Arial</vt:lpstr>
      <vt:lpstr>Noto Sans Symbols</vt:lpstr>
      <vt:lpstr>Ion Boardroom</vt:lpstr>
      <vt:lpstr>Fingerprint Recognition System</vt:lpstr>
      <vt:lpstr>Before We Start The Process</vt:lpstr>
      <vt:lpstr>Before We Start The Process:Modules Used</vt:lpstr>
      <vt:lpstr>Preprocessing</vt:lpstr>
      <vt:lpstr>Preprocessing</vt:lpstr>
      <vt:lpstr>PowerPoint Presentation</vt:lpstr>
      <vt:lpstr>PowerPoint Presentation</vt:lpstr>
      <vt:lpstr>Identification</vt:lpstr>
      <vt:lpstr>Identification</vt:lpstr>
      <vt:lpstr>Identification</vt:lpstr>
      <vt:lpstr>Identification</vt:lpstr>
      <vt:lpstr>Authentication</vt:lpstr>
      <vt:lpstr>Authentication</vt:lpstr>
      <vt:lpstr>Authentication</vt:lpstr>
      <vt:lpstr>Authentication-Example</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Recognition System</dc:title>
  <cp:lastModifiedBy>Kumar Vaibhav</cp:lastModifiedBy>
  <cp:revision>3</cp:revision>
  <dcterms:modified xsi:type="dcterms:W3CDTF">2021-05-25T12:48:50Z</dcterms:modified>
</cp:coreProperties>
</file>