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3"/>
  </p:notesMasterIdLst>
  <p:sldIdLst>
    <p:sldId id="256" r:id="rId2"/>
    <p:sldId id="257" r:id="rId3"/>
    <p:sldId id="258" r:id="rId4"/>
    <p:sldId id="259" r:id="rId5"/>
    <p:sldId id="260" r:id="rId6"/>
    <p:sldId id="261" r:id="rId7"/>
    <p:sldId id="276" r:id="rId8"/>
    <p:sldId id="264" r:id="rId9"/>
    <p:sldId id="266" r:id="rId10"/>
    <p:sldId id="277" r:id="rId11"/>
    <p:sldId id="281" r:id="rId12"/>
    <p:sldId id="278" r:id="rId13"/>
    <p:sldId id="279" r:id="rId14"/>
    <p:sldId id="282" r:id="rId15"/>
    <p:sldId id="284" r:id="rId16"/>
    <p:sldId id="268" r:id="rId17"/>
    <p:sldId id="283" r:id="rId18"/>
    <p:sldId id="285" r:id="rId19"/>
    <p:sldId id="28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358A1E-1B17-48DC-BD66-C1CA2421AB88}">
          <p14:sldIdLst>
            <p14:sldId id="256"/>
            <p14:sldId id="257"/>
            <p14:sldId id="258"/>
            <p14:sldId id="259"/>
            <p14:sldId id="260"/>
            <p14:sldId id="261"/>
            <p14:sldId id="276"/>
            <p14:sldId id="264"/>
            <p14:sldId id="266"/>
            <p14:sldId id="277"/>
            <p14:sldId id="281"/>
            <p14:sldId id="278"/>
            <p14:sldId id="279"/>
            <p14:sldId id="282"/>
            <p14:sldId id="284"/>
            <p14:sldId id="268"/>
            <p14:sldId id="283"/>
            <p14:sldId id="285"/>
            <p14:sldId id="286"/>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vas c" initials="sc" lastIdx="1" clrIdx="0">
    <p:extLst>
      <p:ext uri="{19B8F6BF-5375-455C-9EA6-DF929625EA0E}">
        <p15:presenceInfo xmlns:p15="http://schemas.microsoft.com/office/powerpoint/2012/main" userId="690b1158b5f2e0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0FE18-B9BC-4108-92B7-1322DBE4E16C}"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E5835-DF2C-4342-890D-BE248C9475CA}" type="slidenum">
              <a:rPr lang="en-IN" smtClean="0"/>
              <a:t>‹#›</a:t>
            </a:fld>
            <a:endParaRPr lang="en-IN"/>
          </a:p>
        </p:txBody>
      </p:sp>
    </p:spTree>
    <p:extLst>
      <p:ext uri="{BB962C8B-B14F-4D97-AF65-F5344CB8AC3E}">
        <p14:creationId xmlns:p14="http://schemas.microsoft.com/office/powerpoint/2010/main" val="306090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3E80F7-7CA4-4DD1-9A8B-93A62E203975}"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272145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E80F7-7CA4-4DD1-9A8B-93A62E203975}"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205813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E80F7-7CA4-4DD1-9A8B-93A62E203975}"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2DEC05-8249-441A-93BE-164E4EBE7C0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2011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3E80F7-7CA4-4DD1-9A8B-93A62E203975}"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616029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3E80F7-7CA4-4DD1-9A8B-93A62E203975}"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2DEC05-8249-441A-93BE-164E4EBE7C0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2882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3E80F7-7CA4-4DD1-9A8B-93A62E203975}"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2589381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E80F7-7CA4-4DD1-9A8B-93A62E203975}"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486638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E80F7-7CA4-4DD1-9A8B-93A62E203975}"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2084543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E80F7-7CA4-4DD1-9A8B-93A62E203975}"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290784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E80F7-7CA4-4DD1-9A8B-93A62E203975}"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66038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3E80F7-7CA4-4DD1-9A8B-93A62E203975}"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70539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3E80F7-7CA4-4DD1-9A8B-93A62E203975}"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350891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3E80F7-7CA4-4DD1-9A8B-93A62E203975}"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77807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E80F7-7CA4-4DD1-9A8B-93A62E203975}"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65646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3E80F7-7CA4-4DD1-9A8B-93A62E203975}"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281332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3E80F7-7CA4-4DD1-9A8B-93A62E203975}"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2DEC05-8249-441A-93BE-164E4EBE7C08}" type="slidenum">
              <a:rPr lang="en-IN" smtClean="0"/>
              <a:t>‹#›</a:t>
            </a:fld>
            <a:endParaRPr lang="en-IN"/>
          </a:p>
        </p:txBody>
      </p:sp>
    </p:spTree>
    <p:extLst>
      <p:ext uri="{BB962C8B-B14F-4D97-AF65-F5344CB8AC3E}">
        <p14:creationId xmlns:p14="http://schemas.microsoft.com/office/powerpoint/2010/main" val="339128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3E80F7-7CA4-4DD1-9A8B-93A62E203975}" type="datetimeFigureOut">
              <a:rPr lang="en-IN" smtClean="0"/>
              <a:t>10/04/2023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2DEC05-8249-441A-93BE-164E4EBE7C08}" type="slidenum">
              <a:rPr lang="en-IN" smtClean="0"/>
              <a:t>‹#›</a:t>
            </a:fld>
            <a:endParaRPr lang="en-IN"/>
          </a:p>
        </p:txBody>
      </p:sp>
    </p:spTree>
    <p:extLst>
      <p:ext uri="{BB962C8B-B14F-4D97-AF65-F5344CB8AC3E}">
        <p14:creationId xmlns:p14="http://schemas.microsoft.com/office/powerpoint/2010/main" val="176205250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C58F3D-AEB9-439E-A5AE-05C702471057}"/>
              </a:ext>
            </a:extLst>
          </p:cNvPr>
          <p:cNvSpPr>
            <a:spLocks noGrp="1"/>
          </p:cNvSpPr>
          <p:nvPr>
            <p:ph type="ctrTitle"/>
          </p:nvPr>
        </p:nvSpPr>
        <p:spPr>
          <a:xfrm>
            <a:off x="2059125" y="299850"/>
            <a:ext cx="8266790" cy="748304"/>
          </a:xfrm>
        </p:spPr>
        <p:txBody>
          <a:bodyPr>
            <a:normAutofit/>
          </a:bodyPr>
          <a:lstStyle/>
          <a:p>
            <a:r>
              <a:rPr lang="en-GB" sz="3600" b="1" dirty="0">
                <a:solidFill>
                  <a:srgbClr val="00B0F0"/>
                </a:solidFill>
              </a:rPr>
              <a:t>PANIMALAR ENGINEERING COLLEGE</a:t>
            </a:r>
            <a:endParaRPr lang="en-IN" sz="3600" b="1" dirty="0">
              <a:solidFill>
                <a:srgbClr val="00B0F0"/>
              </a:solidFill>
            </a:endParaRPr>
          </a:p>
        </p:txBody>
      </p:sp>
      <p:sp>
        <p:nvSpPr>
          <p:cNvPr id="3" name="Subtitle 2">
            <a:extLst>
              <a:ext uri="{FF2B5EF4-FFF2-40B4-BE49-F238E27FC236}">
                <a16:creationId xmlns="" xmlns:a16="http://schemas.microsoft.com/office/drawing/2014/main" id="{6DF32680-DB6B-450E-B782-AF254A30ADA5}"/>
              </a:ext>
            </a:extLst>
          </p:cNvPr>
          <p:cNvSpPr>
            <a:spLocks noGrp="1"/>
          </p:cNvSpPr>
          <p:nvPr>
            <p:ph type="subTitle" idx="1"/>
          </p:nvPr>
        </p:nvSpPr>
        <p:spPr>
          <a:xfrm>
            <a:off x="2834640" y="1371600"/>
            <a:ext cx="5953760" cy="488382"/>
          </a:xfrm>
        </p:spPr>
        <p:txBody>
          <a:bodyPr/>
          <a:lstStyle/>
          <a:p>
            <a:r>
              <a:rPr lang="en-GB" dirty="0">
                <a:solidFill>
                  <a:srgbClr val="FF0000"/>
                </a:solidFill>
              </a:rPr>
              <a:t>Department of Computer Science and Engineering</a:t>
            </a:r>
            <a:endParaRPr lang="en-IN" dirty="0">
              <a:solidFill>
                <a:srgbClr val="FF0000"/>
              </a:solidFill>
            </a:endParaRPr>
          </a:p>
        </p:txBody>
      </p:sp>
      <p:pic>
        <p:nvPicPr>
          <p:cNvPr id="4" name="Picture 3">
            <a:extLst>
              <a:ext uri="{FF2B5EF4-FFF2-40B4-BE49-F238E27FC236}">
                <a16:creationId xmlns="" xmlns:a16="http://schemas.microsoft.com/office/drawing/2014/main" id="{4E7DC80E-F117-4ABA-AE82-34850FCBD4CE}"/>
              </a:ext>
            </a:extLst>
          </p:cNvPr>
          <p:cNvPicPr>
            <a:picLocks noChangeAspect="1"/>
          </p:cNvPicPr>
          <p:nvPr/>
        </p:nvPicPr>
        <p:blipFill>
          <a:blip r:embed="rId2"/>
          <a:stretch>
            <a:fillRect/>
          </a:stretch>
        </p:blipFill>
        <p:spPr>
          <a:xfrm>
            <a:off x="680720" y="206034"/>
            <a:ext cx="1219792" cy="1124926"/>
          </a:xfrm>
          <a:prstGeom prst="rect">
            <a:avLst/>
          </a:prstGeom>
        </p:spPr>
      </p:pic>
      <p:pic>
        <p:nvPicPr>
          <p:cNvPr id="5" name="Picture 4">
            <a:extLst>
              <a:ext uri="{FF2B5EF4-FFF2-40B4-BE49-F238E27FC236}">
                <a16:creationId xmlns="" xmlns:a16="http://schemas.microsoft.com/office/drawing/2014/main" id="{C405DDFB-5265-48A0-8219-5C83A90FBD2B}"/>
              </a:ext>
            </a:extLst>
          </p:cNvPr>
          <p:cNvPicPr>
            <a:picLocks noChangeAspect="1"/>
          </p:cNvPicPr>
          <p:nvPr/>
        </p:nvPicPr>
        <p:blipFill>
          <a:blip r:embed="rId3"/>
          <a:stretch>
            <a:fillRect/>
          </a:stretch>
        </p:blipFill>
        <p:spPr>
          <a:xfrm>
            <a:off x="10484529" y="17044"/>
            <a:ext cx="1625600" cy="1313916"/>
          </a:xfrm>
          <a:prstGeom prst="rect">
            <a:avLst/>
          </a:prstGeom>
        </p:spPr>
      </p:pic>
      <p:sp>
        <p:nvSpPr>
          <p:cNvPr id="6" name="TextBox 5">
            <a:extLst>
              <a:ext uri="{FF2B5EF4-FFF2-40B4-BE49-F238E27FC236}">
                <a16:creationId xmlns="" xmlns:a16="http://schemas.microsoft.com/office/drawing/2014/main" id="{DE303525-15C6-480C-B8F6-2B96FA48FE15}"/>
              </a:ext>
            </a:extLst>
          </p:cNvPr>
          <p:cNvSpPr txBox="1"/>
          <p:nvPr/>
        </p:nvSpPr>
        <p:spPr>
          <a:xfrm>
            <a:off x="4216400" y="1998762"/>
            <a:ext cx="2865120" cy="338554"/>
          </a:xfrm>
          <a:prstGeom prst="rect">
            <a:avLst/>
          </a:prstGeom>
          <a:noFill/>
        </p:spPr>
        <p:txBody>
          <a:bodyPr wrap="square" rtlCol="0">
            <a:spAutoFit/>
          </a:bodyPr>
          <a:lstStyle/>
          <a:p>
            <a:r>
              <a:rPr lang="en-GB" sz="1600" dirty="0">
                <a:solidFill>
                  <a:srgbClr val="7030A0"/>
                </a:solidFill>
              </a:rPr>
              <a:t>CS8811 PROJECT WORK</a:t>
            </a:r>
            <a:endParaRPr lang="en-IN" sz="1600" dirty="0">
              <a:solidFill>
                <a:srgbClr val="7030A0"/>
              </a:solidFill>
            </a:endParaRPr>
          </a:p>
        </p:txBody>
      </p:sp>
      <p:sp>
        <p:nvSpPr>
          <p:cNvPr id="8" name="TextBox 7">
            <a:extLst>
              <a:ext uri="{FF2B5EF4-FFF2-40B4-BE49-F238E27FC236}">
                <a16:creationId xmlns="" xmlns:a16="http://schemas.microsoft.com/office/drawing/2014/main" id="{6DD746A9-BAF8-4D6C-9DCA-5F4A5D52FA20}"/>
              </a:ext>
            </a:extLst>
          </p:cNvPr>
          <p:cNvSpPr txBox="1"/>
          <p:nvPr/>
        </p:nvSpPr>
        <p:spPr>
          <a:xfrm flipH="1">
            <a:off x="2695235" y="2618336"/>
            <a:ext cx="8991939" cy="954107"/>
          </a:xfrm>
          <a:prstGeom prst="rect">
            <a:avLst/>
          </a:prstGeom>
          <a:noFill/>
        </p:spPr>
        <p:txBody>
          <a:bodyPr wrap="square" rtlCol="0">
            <a:spAutoFit/>
          </a:bodyPr>
          <a:lstStyle/>
          <a:p>
            <a:r>
              <a:rPr lang="en-US" sz="2800" dirty="0"/>
              <a:t>DROWSINESS MONITORING AND </a:t>
            </a:r>
            <a:r>
              <a:rPr lang="en-US" sz="2800" dirty="0" smtClean="0"/>
              <a:t>STREAMING </a:t>
            </a:r>
            <a:r>
              <a:rPr lang="en-US" sz="2800" dirty="0"/>
              <a:t>SYSTEM USING LANDMARK DETUCTION AND KNN</a:t>
            </a:r>
            <a:endParaRPr lang="en-IN" sz="2800" dirty="0"/>
          </a:p>
        </p:txBody>
      </p:sp>
      <p:sp>
        <p:nvSpPr>
          <p:cNvPr id="9" name="TextBox 8">
            <a:extLst>
              <a:ext uri="{FF2B5EF4-FFF2-40B4-BE49-F238E27FC236}">
                <a16:creationId xmlns="" xmlns:a16="http://schemas.microsoft.com/office/drawing/2014/main" id="{88A55F4E-8743-4E5A-97DC-EF62E21E5903}"/>
              </a:ext>
            </a:extLst>
          </p:cNvPr>
          <p:cNvSpPr txBox="1"/>
          <p:nvPr/>
        </p:nvSpPr>
        <p:spPr>
          <a:xfrm>
            <a:off x="1510484" y="4115354"/>
            <a:ext cx="1689916" cy="338554"/>
          </a:xfrm>
          <a:prstGeom prst="rect">
            <a:avLst/>
          </a:prstGeom>
          <a:noFill/>
        </p:spPr>
        <p:txBody>
          <a:bodyPr wrap="square" rtlCol="0">
            <a:spAutoFit/>
          </a:bodyPr>
          <a:lstStyle/>
          <a:p>
            <a:r>
              <a:rPr lang="en-GB" sz="1600" b="1" dirty="0"/>
              <a:t>Project Guide </a:t>
            </a:r>
            <a:r>
              <a:rPr lang="en-GB" sz="1600" dirty="0"/>
              <a:t>-</a:t>
            </a:r>
            <a:endParaRPr lang="en-IN" sz="1600" dirty="0"/>
          </a:p>
        </p:txBody>
      </p:sp>
      <p:sp>
        <p:nvSpPr>
          <p:cNvPr id="11" name="TextBox 10">
            <a:extLst>
              <a:ext uri="{FF2B5EF4-FFF2-40B4-BE49-F238E27FC236}">
                <a16:creationId xmlns="" xmlns:a16="http://schemas.microsoft.com/office/drawing/2014/main" id="{84D2E188-DADA-4227-BD15-01D33D8209E9}"/>
              </a:ext>
            </a:extLst>
          </p:cNvPr>
          <p:cNvSpPr txBox="1"/>
          <p:nvPr/>
        </p:nvSpPr>
        <p:spPr>
          <a:xfrm>
            <a:off x="3108960" y="4115354"/>
            <a:ext cx="2644140" cy="646331"/>
          </a:xfrm>
          <a:prstGeom prst="rect">
            <a:avLst/>
          </a:prstGeom>
          <a:noFill/>
        </p:spPr>
        <p:txBody>
          <a:bodyPr wrap="square" rtlCol="0">
            <a:spAutoFit/>
          </a:bodyPr>
          <a:lstStyle/>
          <a:p>
            <a:r>
              <a:rPr lang="en-US" dirty="0"/>
              <a:t>Mr.M.Krishnamoorthy,ME,MBA, (</a:t>
            </a:r>
            <a:r>
              <a:rPr lang="en-US" dirty="0" err="1"/>
              <a:t>Ph.D</a:t>
            </a:r>
            <a:r>
              <a:rPr lang="en-US" dirty="0"/>
              <a:t>)</a:t>
            </a:r>
            <a:endParaRPr lang="en-IN" dirty="0"/>
          </a:p>
        </p:txBody>
      </p:sp>
      <p:sp>
        <p:nvSpPr>
          <p:cNvPr id="15" name="TextBox 14">
            <a:extLst>
              <a:ext uri="{FF2B5EF4-FFF2-40B4-BE49-F238E27FC236}">
                <a16:creationId xmlns="" xmlns:a16="http://schemas.microsoft.com/office/drawing/2014/main" id="{B7B5FC0B-9CAB-42F8-A750-241F11313D1A}"/>
              </a:ext>
            </a:extLst>
          </p:cNvPr>
          <p:cNvSpPr txBox="1"/>
          <p:nvPr/>
        </p:nvSpPr>
        <p:spPr>
          <a:xfrm>
            <a:off x="7812732" y="6260638"/>
            <a:ext cx="1767840" cy="338554"/>
          </a:xfrm>
          <a:prstGeom prst="rect">
            <a:avLst/>
          </a:prstGeom>
          <a:noFill/>
        </p:spPr>
        <p:txBody>
          <a:bodyPr wrap="square" rtlCol="0">
            <a:spAutoFit/>
          </a:bodyPr>
          <a:lstStyle/>
          <a:p>
            <a:r>
              <a:rPr lang="en-GB" sz="1600" b="1" dirty="0"/>
              <a:t>Batch Number </a:t>
            </a:r>
            <a:r>
              <a:rPr lang="en-GB" sz="1600" dirty="0"/>
              <a:t>-</a:t>
            </a:r>
            <a:endParaRPr lang="en-IN" sz="1600" dirty="0"/>
          </a:p>
        </p:txBody>
      </p:sp>
      <p:sp>
        <p:nvSpPr>
          <p:cNvPr id="17" name="TextBox 16">
            <a:extLst>
              <a:ext uri="{FF2B5EF4-FFF2-40B4-BE49-F238E27FC236}">
                <a16:creationId xmlns="" xmlns:a16="http://schemas.microsoft.com/office/drawing/2014/main" id="{B81AED9D-F6E7-471C-B4CD-6261416DB7BB}"/>
              </a:ext>
            </a:extLst>
          </p:cNvPr>
          <p:cNvSpPr txBox="1"/>
          <p:nvPr/>
        </p:nvSpPr>
        <p:spPr>
          <a:xfrm>
            <a:off x="9417653" y="6272876"/>
            <a:ext cx="621844" cy="338554"/>
          </a:xfrm>
          <a:prstGeom prst="rect">
            <a:avLst/>
          </a:prstGeom>
          <a:noFill/>
        </p:spPr>
        <p:txBody>
          <a:bodyPr wrap="square" rtlCol="0">
            <a:spAutoFit/>
          </a:bodyPr>
          <a:lstStyle/>
          <a:p>
            <a:r>
              <a:rPr lang="en-GB" sz="1600" dirty="0" smtClean="0"/>
              <a:t>C8</a:t>
            </a:r>
            <a:endParaRPr lang="en-GB" sz="1600" dirty="0"/>
          </a:p>
        </p:txBody>
      </p:sp>
      <p:sp>
        <p:nvSpPr>
          <p:cNvPr id="19" name="TextBox 18">
            <a:extLst>
              <a:ext uri="{FF2B5EF4-FFF2-40B4-BE49-F238E27FC236}">
                <a16:creationId xmlns="" xmlns:a16="http://schemas.microsoft.com/office/drawing/2014/main" id="{AAA6D87F-779A-4D7D-AB78-45F6F3943BAD}"/>
              </a:ext>
            </a:extLst>
          </p:cNvPr>
          <p:cNvSpPr txBox="1"/>
          <p:nvPr/>
        </p:nvSpPr>
        <p:spPr>
          <a:xfrm>
            <a:off x="7880190" y="3976273"/>
            <a:ext cx="3400765" cy="584775"/>
          </a:xfrm>
          <a:prstGeom prst="rect">
            <a:avLst/>
          </a:prstGeom>
          <a:noFill/>
        </p:spPr>
        <p:txBody>
          <a:bodyPr wrap="square" rtlCol="0">
            <a:spAutoFit/>
          </a:bodyPr>
          <a:lstStyle/>
          <a:p>
            <a:r>
              <a:rPr lang="en-GB" sz="1600" b="1" dirty="0"/>
              <a:t>Team Members with Register Number</a:t>
            </a:r>
          </a:p>
        </p:txBody>
      </p:sp>
      <p:sp>
        <p:nvSpPr>
          <p:cNvPr id="21" name="TextBox 20">
            <a:extLst>
              <a:ext uri="{FF2B5EF4-FFF2-40B4-BE49-F238E27FC236}">
                <a16:creationId xmlns="" xmlns:a16="http://schemas.microsoft.com/office/drawing/2014/main" id="{42C8DC2C-D5D8-401B-9C3B-EB1B523686C7}"/>
              </a:ext>
            </a:extLst>
          </p:cNvPr>
          <p:cNvSpPr txBox="1"/>
          <p:nvPr/>
        </p:nvSpPr>
        <p:spPr>
          <a:xfrm>
            <a:off x="7700054" y="4608528"/>
            <a:ext cx="4410075" cy="369332"/>
          </a:xfrm>
          <a:prstGeom prst="rect">
            <a:avLst/>
          </a:prstGeom>
          <a:noFill/>
        </p:spPr>
        <p:txBody>
          <a:bodyPr wrap="square" rtlCol="0">
            <a:spAutoFit/>
          </a:bodyPr>
          <a:lstStyle/>
          <a:p>
            <a:r>
              <a:rPr lang="en-US" dirty="0"/>
              <a:t>VENKATESH </a:t>
            </a:r>
            <a:r>
              <a:rPr lang="en-US" dirty="0" smtClean="0"/>
              <a:t>PRASAD.S - 211419104299</a:t>
            </a:r>
            <a:endParaRPr lang="en-IN" dirty="0"/>
          </a:p>
        </p:txBody>
      </p:sp>
      <p:sp>
        <p:nvSpPr>
          <p:cNvPr id="25" name="TextBox 24">
            <a:extLst>
              <a:ext uri="{FF2B5EF4-FFF2-40B4-BE49-F238E27FC236}">
                <a16:creationId xmlns="" xmlns:a16="http://schemas.microsoft.com/office/drawing/2014/main" id="{B28434E2-7415-48C0-869E-7D911B6249D3}"/>
              </a:ext>
            </a:extLst>
          </p:cNvPr>
          <p:cNvSpPr txBox="1"/>
          <p:nvPr/>
        </p:nvSpPr>
        <p:spPr>
          <a:xfrm>
            <a:off x="7752588" y="5118294"/>
            <a:ext cx="4305005" cy="369332"/>
          </a:xfrm>
          <a:prstGeom prst="rect">
            <a:avLst/>
          </a:prstGeom>
          <a:noFill/>
        </p:spPr>
        <p:txBody>
          <a:bodyPr wrap="square" rtlCol="0">
            <a:spAutoFit/>
          </a:bodyPr>
          <a:lstStyle/>
          <a:p>
            <a:r>
              <a:rPr lang="en-US" dirty="0"/>
              <a:t>VASANTHA KUMAR.R </a:t>
            </a:r>
            <a:r>
              <a:rPr lang="en-US" dirty="0" smtClean="0"/>
              <a:t>- 211419104297</a:t>
            </a:r>
            <a:endParaRPr lang="en-IN" dirty="0"/>
          </a:p>
        </p:txBody>
      </p:sp>
      <p:sp>
        <p:nvSpPr>
          <p:cNvPr id="27" name="TextBox 26">
            <a:extLst>
              <a:ext uri="{FF2B5EF4-FFF2-40B4-BE49-F238E27FC236}">
                <a16:creationId xmlns="" xmlns:a16="http://schemas.microsoft.com/office/drawing/2014/main" id="{E12C79FC-A569-4EE1-BC05-24C4C3A95541}"/>
              </a:ext>
            </a:extLst>
          </p:cNvPr>
          <p:cNvSpPr txBox="1"/>
          <p:nvPr/>
        </p:nvSpPr>
        <p:spPr>
          <a:xfrm>
            <a:off x="7648153" y="5566206"/>
            <a:ext cx="4409440" cy="369332"/>
          </a:xfrm>
          <a:prstGeom prst="rect">
            <a:avLst/>
          </a:prstGeom>
          <a:noFill/>
        </p:spPr>
        <p:txBody>
          <a:bodyPr wrap="square" rtlCol="0">
            <a:spAutoFit/>
          </a:bodyPr>
          <a:lstStyle/>
          <a:p>
            <a:r>
              <a:rPr lang="en-GB" dirty="0"/>
              <a:t>	</a:t>
            </a:r>
            <a:r>
              <a:rPr lang="en-US" dirty="0" smtClean="0"/>
              <a:t>ROHITH.T</a:t>
            </a:r>
            <a:r>
              <a:rPr lang="en-US" b="1" dirty="0" smtClean="0"/>
              <a:t> </a:t>
            </a:r>
            <a:r>
              <a:rPr lang="en-GB" dirty="0" smtClean="0"/>
              <a:t>- 211419104224</a:t>
            </a:r>
            <a:endParaRPr lang="en-IN" dirty="0"/>
          </a:p>
        </p:txBody>
      </p:sp>
    </p:spTree>
    <p:extLst>
      <p:ext uri="{BB962C8B-B14F-4D97-AF65-F5344CB8AC3E}">
        <p14:creationId xmlns:p14="http://schemas.microsoft.com/office/powerpoint/2010/main" val="169328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B0E351-D871-4FE7-9B60-F8D61D062579}"/>
              </a:ext>
            </a:extLst>
          </p:cNvPr>
          <p:cNvSpPr>
            <a:spLocks noGrp="1"/>
          </p:cNvSpPr>
          <p:nvPr>
            <p:ph type="title"/>
          </p:nvPr>
        </p:nvSpPr>
        <p:spPr>
          <a:xfrm>
            <a:off x="1749546" y="628518"/>
            <a:ext cx="2351937" cy="636519"/>
          </a:xfrm>
        </p:spPr>
        <p:txBody>
          <a:bodyPr>
            <a:normAutofit/>
          </a:bodyPr>
          <a:lstStyle/>
          <a:p>
            <a:r>
              <a:rPr lang="en-GB" sz="2800" b="1" dirty="0"/>
              <a:t>Module - 2</a:t>
            </a:r>
            <a:endParaRPr lang="en-IN" sz="2800" b="1" dirty="0"/>
          </a:p>
        </p:txBody>
      </p:sp>
      <p:sp>
        <p:nvSpPr>
          <p:cNvPr id="3" name="Content Placeholder 2">
            <a:extLst>
              <a:ext uri="{FF2B5EF4-FFF2-40B4-BE49-F238E27FC236}">
                <a16:creationId xmlns="" xmlns:a16="http://schemas.microsoft.com/office/drawing/2014/main" id="{F009E5DE-4980-4AA7-B661-B3CF10EC1169}"/>
              </a:ext>
            </a:extLst>
          </p:cNvPr>
          <p:cNvSpPr>
            <a:spLocks noGrp="1"/>
          </p:cNvSpPr>
          <p:nvPr>
            <p:ph idx="1"/>
          </p:nvPr>
        </p:nvSpPr>
        <p:spPr>
          <a:xfrm>
            <a:off x="1749546" y="1265037"/>
            <a:ext cx="2236528" cy="405413"/>
          </a:xfrm>
        </p:spPr>
        <p:txBody>
          <a:bodyPr>
            <a:noAutofit/>
          </a:bodyPr>
          <a:lstStyle/>
          <a:p>
            <a:pPr marL="0" lvl="0" indent="0">
              <a:buNone/>
            </a:pPr>
            <a:r>
              <a:rPr lang="en-US" sz="2000" b="1" dirty="0"/>
              <a:t>Deduction</a:t>
            </a:r>
            <a:endParaRPr lang="en-IN" sz="2000" b="1" dirty="0"/>
          </a:p>
        </p:txBody>
      </p:sp>
      <p:sp>
        <p:nvSpPr>
          <p:cNvPr id="4" name="TextBox 3">
            <a:extLst>
              <a:ext uri="{FF2B5EF4-FFF2-40B4-BE49-F238E27FC236}">
                <a16:creationId xmlns="" xmlns:a16="http://schemas.microsoft.com/office/drawing/2014/main" id="{275A3B3A-C34E-4EFE-8DE4-67493DA8D09F}"/>
              </a:ext>
            </a:extLst>
          </p:cNvPr>
          <p:cNvSpPr txBox="1"/>
          <p:nvPr/>
        </p:nvSpPr>
        <p:spPr>
          <a:xfrm>
            <a:off x="5637320" y="2978458"/>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 xmlns:a16="http://schemas.microsoft.com/office/drawing/2014/main" id="{95E26CCA-D5D7-4E15-ABC7-75E09EEB5A9C}"/>
              </a:ext>
            </a:extLst>
          </p:cNvPr>
          <p:cNvSpPr txBox="1"/>
          <p:nvPr/>
        </p:nvSpPr>
        <p:spPr>
          <a:xfrm>
            <a:off x="1749546" y="1892108"/>
            <a:ext cx="9428086" cy="4662815"/>
          </a:xfrm>
          <a:prstGeom prst="rect">
            <a:avLst/>
          </a:prstGeom>
          <a:noFill/>
        </p:spPr>
        <p:txBody>
          <a:bodyPr wrap="square" rtlCol="0">
            <a:spAutoFit/>
          </a:bodyPr>
          <a:lstStyle/>
          <a:p>
            <a:pPr>
              <a:lnSpc>
                <a:spcPct val="150000"/>
              </a:lnSpc>
            </a:pPr>
            <a:r>
              <a:rPr lang="en-US" dirty="0"/>
              <a:t>1. Face Detection</a:t>
            </a:r>
            <a:endParaRPr lang="en-IN" dirty="0"/>
          </a:p>
          <a:p>
            <a:pPr>
              <a:lnSpc>
                <a:spcPct val="150000"/>
              </a:lnSpc>
            </a:pPr>
            <a:r>
              <a:rPr lang="en-US" dirty="0"/>
              <a:t>2. Feature Detection </a:t>
            </a:r>
            <a:endParaRPr lang="en-IN" dirty="0"/>
          </a:p>
          <a:p>
            <a:pPr>
              <a:lnSpc>
                <a:spcPct val="150000"/>
              </a:lnSpc>
            </a:pPr>
            <a:r>
              <a:rPr lang="en-US" dirty="0"/>
              <a:t>3. Drowsy State Identification </a:t>
            </a:r>
            <a:endParaRPr lang="en-IN" dirty="0"/>
          </a:p>
          <a:p>
            <a:pPr>
              <a:lnSpc>
                <a:spcPct val="150000"/>
              </a:lnSpc>
            </a:pPr>
            <a:r>
              <a:rPr lang="en-US" dirty="0"/>
              <a:t>4. Alert System</a:t>
            </a:r>
            <a:endParaRPr lang="en-GB" dirty="0"/>
          </a:p>
          <a:p>
            <a:pPr marL="285750" lvl="1" indent="-285750">
              <a:lnSpc>
                <a:spcPct val="150000"/>
              </a:lnSpc>
              <a:buFont typeface="Arial" panose="020B0604020202020204" pitchFamily="34" charset="0"/>
              <a:buChar char="•"/>
            </a:pPr>
            <a:r>
              <a:rPr lang="en-US" dirty="0"/>
              <a:t>Face Detection: The working of our application starts with the recording of the driver. Detecting the face of the subject is our priority as this greatly affects the later process. Face detection is considered to be the first module that is implemented using the HOG algorithm. HOG is the short form for Histogram of Oriented Gradients, it is a feature descriptor that is used to identify the object as it is explained in the above chapter. So, HOG is used as an image descriptor in our </a:t>
            </a:r>
            <a:r>
              <a:rPr lang="en-US" dirty="0" smtClean="0"/>
              <a:t>application</a:t>
            </a:r>
            <a:endParaRPr lang="en-IN" sz="1100" dirty="0"/>
          </a:p>
        </p:txBody>
      </p:sp>
    </p:spTree>
    <p:extLst>
      <p:ext uri="{BB962C8B-B14F-4D97-AF65-F5344CB8AC3E}">
        <p14:creationId xmlns:p14="http://schemas.microsoft.com/office/powerpoint/2010/main" val="322991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1962" y="647699"/>
            <a:ext cx="8915400" cy="5362575"/>
          </a:xfrm>
        </p:spPr>
        <p:txBody>
          <a:bodyPr>
            <a:normAutofit fontScale="92500" lnSpcReduction="10000"/>
          </a:bodyPr>
          <a:lstStyle/>
          <a:p>
            <a:pPr marL="342900" lvl="1" indent="-342900"/>
            <a:r>
              <a:rPr lang="en-US" b="1" dirty="0"/>
              <a:t>Feature Detection</a:t>
            </a:r>
            <a:r>
              <a:rPr lang="en-US" dirty="0"/>
              <a:t>: As we already mentioned that our application is based on behavioral characteristics, so features status are used to state whether the driver is drowsy or not. Feature detection is the module where we use our second algorithm, SVM. SVM stands for Support Vector Machine which is a classification algorithm used to detect features on the subjects face accurately using facial landmarks. This module is implemented on every frame which is outputted from the previous module. </a:t>
            </a:r>
            <a:endParaRPr lang="en-IN" sz="1050" dirty="0"/>
          </a:p>
          <a:p>
            <a:pPr marL="342900" lvl="1" indent="-342900"/>
            <a:r>
              <a:rPr lang="en-US" b="1" dirty="0"/>
              <a:t>Drowsy state identification</a:t>
            </a:r>
            <a:r>
              <a:rPr lang="en-US" dirty="0"/>
              <a:t>: This is the module where the calculations and comparisons are done on the results of the previous module. As we said the eyes and mouth status are taken into consideration in concluding whether the subject is fatigue. Two operations are carried out in this module which are described below.</a:t>
            </a:r>
            <a:endParaRPr lang="en-IN" sz="1050" dirty="0"/>
          </a:p>
          <a:p>
            <a:pPr marL="342900" lvl="1" indent="-342900"/>
            <a:r>
              <a:rPr lang="en-US" b="1" dirty="0"/>
              <a:t>Calculation</a:t>
            </a:r>
            <a:r>
              <a:rPr lang="en-US" dirty="0"/>
              <a:t>: In detecting a drowsy state we calculate the aspect ratio of the eyes and mouth. Since the aspect ratio is calculated separately for each eye, we take an average of the values of both eyes. </a:t>
            </a:r>
            <a:endParaRPr lang="en-IN" sz="1050" dirty="0"/>
          </a:p>
          <a:p>
            <a:pPr marL="342900" lvl="1" indent="-342900"/>
            <a:r>
              <a:rPr lang="en-US" b="1" dirty="0"/>
              <a:t>Comparison</a:t>
            </a:r>
            <a:r>
              <a:rPr lang="en-US" dirty="0"/>
              <a:t>: The calculated aspect ratio values are compared with the threshold to decide the status of the driver. The threshold values are given to the system or we can say they are taken by default. The calculated aspect ratio of the eye has to be greater than the threshold if not the application considers that the driver is drowsy. It is reverse in the case of mouth, the calculated aspect ratio of the mouth should be less than the threshold if not the application considers that the driver is yawning. </a:t>
            </a:r>
            <a:endParaRPr lang="en-IN" sz="1050" dirty="0"/>
          </a:p>
          <a:p>
            <a:pPr marL="342900" lvl="1" indent="-342900"/>
            <a:r>
              <a:rPr lang="en-US" b="1" dirty="0"/>
              <a:t>Alert system</a:t>
            </a:r>
            <a:r>
              <a:rPr lang="en-US" dirty="0"/>
              <a:t>: This is the module of various options. Alerting the driver is our intention in this module. Alerting the subject can be achieved in many ways from sending a message to taking control of the car. Our system alters the driver by an alarm sound.</a:t>
            </a:r>
            <a:endParaRPr lang="en-IN" sz="1050" dirty="0"/>
          </a:p>
          <a:p>
            <a:endParaRPr lang="en-IN" dirty="0"/>
          </a:p>
        </p:txBody>
      </p:sp>
    </p:spTree>
    <p:extLst>
      <p:ext uri="{BB962C8B-B14F-4D97-AF65-F5344CB8AC3E}">
        <p14:creationId xmlns:p14="http://schemas.microsoft.com/office/powerpoint/2010/main" val="412223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52E06B-7ABC-44E8-8295-5FA30F905791}"/>
              </a:ext>
            </a:extLst>
          </p:cNvPr>
          <p:cNvSpPr>
            <a:spLocks noGrp="1"/>
          </p:cNvSpPr>
          <p:nvPr>
            <p:ph type="title"/>
          </p:nvPr>
        </p:nvSpPr>
        <p:spPr>
          <a:xfrm>
            <a:off x="1882712" y="637396"/>
            <a:ext cx="2289793" cy="618764"/>
          </a:xfrm>
        </p:spPr>
        <p:txBody>
          <a:bodyPr>
            <a:normAutofit/>
          </a:bodyPr>
          <a:lstStyle/>
          <a:p>
            <a:r>
              <a:rPr lang="en-GB" sz="2800" b="1" dirty="0"/>
              <a:t>Module - 3</a:t>
            </a:r>
            <a:endParaRPr lang="en-IN" sz="2800" b="1" dirty="0"/>
          </a:p>
        </p:txBody>
      </p:sp>
      <p:sp>
        <p:nvSpPr>
          <p:cNvPr id="3" name="Content Placeholder 2">
            <a:extLst>
              <a:ext uri="{FF2B5EF4-FFF2-40B4-BE49-F238E27FC236}">
                <a16:creationId xmlns="" xmlns:a16="http://schemas.microsoft.com/office/drawing/2014/main" id="{3E2ABFE7-974D-45B7-8D49-E5022151B5BE}"/>
              </a:ext>
            </a:extLst>
          </p:cNvPr>
          <p:cNvSpPr>
            <a:spLocks noGrp="1"/>
          </p:cNvSpPr>
          <p:nvPr>
            <p:ph idx="1"/>
          </p:nvPr>
        </p:nvSpPr>
        <p:spPr>
          <a:xfrm>
            <a:off x="1882712" y="1256160"/>
            <a:ext cx="5308201" cy="503068"/>
          </a:xfrm>
        </p:spPr>
        <p:txBody>
          <a:bodyPr>
            <a:normAutofit/>
          </a:bodyPr>
          <a:lstStyle/>
          <a:p>
            <a:pPr marL="0" indent="0">
              <a:buNone/>
            </a:pPr>
            <a:r>
              <a:rPr lang="en-US" b="1" dirty="0"/>
              <a:t>Key point Extraction</a:t>
            </a:r>
            <a:endParaRPr lang="en-IN" b="1" dirty="0"/>
          </a:p>
        </p:txBody>
      </p:sp>
      <p:sp>
        <p:nvSpPr>
          <p:cNvPr id="5" name="TextBox 4">
            <a:extLst>
              <a:ext uri="{FF2B5EF4-FFF2-40B4-BE49-F238E27FC236}">
                <a16:creationId xmlns="" xmlns:a16="http://schemas.microsoft.com/office/drawing/2014/main" id="{DEE0EEC7-8594-429D-BBC8-83C0997CCEE8}"/>
              </a:ext>
            </a:extLst>
          </p:cNvPr>
          <p:cNvSpPr txBox="1"/>
          <p:nvPr/>
        </p:nvSpPr>
        <p:spPr>
          <a:xfrm>
            <a:off x="1882712" y="1938702"/>
            <a:ext cx="8726105" cy="4524315"/>
          </a:xfrm>
          <a:prstGeom prst="rect">
            <a:avLst/>
          </a:prstGeom>
          <a:noFill/>
        </p:spPr>
        <p:txBody>
          <a:bodyPr wrap="square" rtlCol="0">
            <a:spAutoFit/>
          </a:bodyPr>
          <a:lstStyle/>
          <a:p>
            <a:r>
              <a:rPr lang="en-US" dirty="0"/>
              <a:t>This is considered the first step towards data splitting and processing. The reference images in Figure 3 and Figure 4 are used to obtain the coordinates of the land markings. </a:t>
            </a:r>
            <a:endParaRPr lang="en-US" dirty="0" smtClean="0"/>
          </a:p>
          <a:p>
            <a:r>
              <a:rPr lang="en-US" dirty="0" smtClean="0"/>
              <a:t>These </a:t>
            </a:r>
            <a:r>
              <a:rPr lang="en-US" dirty="0"/>
              <a:t>features are then </a:t>
            </a:r>
            <a:r>
              <a:rPr lang="en-US" dirty="0" err="1"/>
              <a:t>localised</a:t>
            </a:r>
            <a:r>
              <a:rPr lang="en-US" dirty="0"/>
              <a:t> and extracted to </a:t>
            </a:r>
            <a:r>
              <a:rPr lang="en-US" dirty="0" err="1"/>
              <a:t>minimise</a:t>
            </a:r>
            <a:r>
              <a:rPr lang="en-US" dirty="0"/>
              <a:t> the maximum background noise. </a:t>
            </a:r>
            <a:endParaRPr lang="en-US" dirty="0" smtClean="0"/>
          </a:p>
          <a:p>
            <a:r>
              <a:rPr lang="en-US" dirty="0" smtClean="0"/>
              <a:t>Basic </a:t>
            </a:r>
            <a:r>
              <a:rPr lang="en-US" dirty="0"/>
              <a:t>features extracted are nose, eyes, mouth, eyebrows, and jawline. These facial landmarks extracted can be used in many applications like an alignment of the face, swapping of faces, e.g., Snapchat, and other applications like blinking detection. </a:t>
            </a:r>
            <a:endParaRPr lang="en-IN" dirty="0"/>
          </a:p>
          <a:p>
            <a:r>
              <a:rPr lang="en-US" dirty="0"/>
              <a:t>These facial landmarks extracted can be used in many applications like the alignment of the face, swapping of faces like in applications like Snapchat, and other applications like blinking detection</a:t>
            </a:r>
            <a:r>
              <a:rPr lang="en-US" dirty="0" smtClean="0"/>
              <a:t>.</a:t>
            </a:r>
            <a:r>
              <a:rPr lang="en-US" dirty="0"/>
              <a:t> </a:t>
            </a:r>
            <a:endParaRPr lang="en-IN"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102329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404C4-1BE5-43B3-AFCD-783E83CC485E}"/>
              </a:ext>
            </a:extLst>
          </p:cNvPr>
          <p:cNvSpPr>
            <a:spLocks noGrp="1"/>
          </p:cNvSpPr>
          <p:nvPr>
            <p:ph type="title"/>
          </p:nvPr>
        </p:nvSpPr>
        <p:spPr>
          <a:xfrm>
            <a:off x="1935978" y="717295"/>
            <a:ext cx="2378570" cy="458966"/>
          </a:xfrm>
        </p:spPr>
        <p:txBody>
          <a:bodyPr>
            <a:normAutofit fontScale="90000"/>
          </a:bodyPr>
          <a:lstStyle/>
          <a:p>
            <a:r>
              <a:rPr lang="en-GB" sz="2800" b="1" dirty="0"/>
              <a:t>Module </a:t>
            </a:r>
            <a:r>
              <a:rPr lang="en-GB" sz="2800" b="1" dirty="0" smtClean="0"/>
              <a:t>4</a:t>
            </a:r>
            <a:endParaRPr lang="en-IN" sz="2800" b="1" dirty="0"/>
          </a:p>
        </p:txBody>
      </p:sp>
      <p:sp>
        <p:nvSpPr>
          <p:cNvPr id="3" name="Content Placeholder 2">
            <a:extLst>
              <a:ext uri="{FF2B5EF4-FFF2-40B4-BE49-F238E27FC236}">
                <a16:creationId xmlns="" xmlns:a16="http://schemas.microsoft.com/office/drawing/2014/main" id="{A87F79A0-C539-4E46-A029-B9B53E548CB0}"/>
              </a:ext>
            </a:extLst>
          </p:cNvPr>
          <p:cNvSpPr>
            <a:spLocks noGrp="1"/>
          </p:cNvSpPr>
          <p:nvPr>
            <p:ph idx="1"/>
          </p:nvPr>
        </p:nvSpPr>
        <p:spPr>
          <a:xfrm>
            <a:off x="1935978" y="1911658"/>
            <a:ext cx="8915400" cy="4773227"/>
          </a:xfrm>
        </p:spPr>
        <p:txBody>
          <a:bodyPr>
            <a:normAutofit/>
          </a:bodyPr>
          <a:lstStyle/>
          <a:p>
            <a:r>
              <a:rPr lang="en-US" dirty="0"/>
              <a:t>The eye-blinking frequency is an indicator that allows a driver’s drowsiness (fatigue) level to be measured. As in the works of </a:t>
            </a:r>
            <a:r>
              <a:rPr lang="en-US" dirty="0" err="1"/>
              <a:t>Horng</a:t>
            </a:r>
            <a:r>
              <a:rPr lang="en-US" dirty="0"/>
              <a:t> et al. and Dong and Wu, if five consecutive frames or during 0.25 s are identified as eye-closed the system is able to issue an alarm cue; PERCLOS also is implemented in this system. Presents an instantaneous result of this system over a driver’s image, whereas pictures the evolution drowsiness index graph for a driver’s drowsiness </a:t>
            </a:r>
            <a:r>
              <a:rPr lang="en-US" dirty="0" err="1" smtClean="0"/>
              <a:t>sequen</a:t>
            </a:r>
            <a:r>
              <a:rPr lang="en-US" dirty="0" err="1"/>
              <a:t>To</a:t>
            </a:r>
            <a:r>
              <a:rPr lang="en-US" dirty="0"/>
              <a:t> identify drowsiness through eye analysis it is necessary to know its state: open or closed, through the time and develop an analysis over time, i.e., to measure the time that has been spent in each state. Classification of the open and closed state is complex due to the changing shape of the eye, among other factors, the changing position and the rotating of the face, and variations of twinkling and illumination. All this makes it difficult to analyze eye in a reliable manner. For the problems that have been exposed a supervised classification method has been used for this challenging task, in this case, a support vector machine (SVM</a:t>
            </a:r>
            <a:r>
              <a:rPr lang="en-US" dirty="0" smtClean="0"/>
              <a:t>).</a:t>
            </a:r>
            <a:endParaRPr lang="en-IN" dirty="0"/>
          </a:p>
        </p:txBody>
      </p:sp>
      <p:sp>
        <p:nvSpPr>
          <p:cNvPr id="5" name="TextBox 4">
            <a:extLst>
              <a:ext uri="{FF2B5EF4-FFF2-40B4-BE49-F238E27FC236}">
                <a16:creationId xmlns="" xmlns:a16="http://schemas.microsoft.com/office/drawing/2014/main" id="{FF175F31-6ABC-488C-A31A-1223EAE202B5}"/>
              </a:ext>
            </a:extLst>
          </p:cNvPr>
          <p:cNvSpPr txBox="1"/>
          <p:nvPr/>
        </p:nvSpPr>
        <p:spPr>
          <a:xfrm>
            <a:off x="1935978" y="1176261"/>
            <a:ext cx="7287921" cy="369332"/>
          </a:xfrm>
          <a:prstGeom prst="rect">
            <a:avLst/>
          </a:prstGeom>
          <a:noFill/>
        </p:spPr>
        <p:txBody>
          <a:bodyPr wrap="square" rtlCol="0">
            <a:spAutoFit/>
          </a:bodyPr>
          <a:lstStyle/>
          <a:p>
            <a:pPr lvl="0"/>
            <a:r>
              <a:rPr lang="en-US" b="1" dirty="0"/>
              <a:t>Blinking and Sleeping </a:t>
            </a:r>
            <a:r>
              <a:rPr lang="en-US" b="1" dirty="0" smtClean="0"/>
              <a:t>Classification</a:t>
            </a:r>
            <a:endParaRPr lang="en-IN" b="1" dirty="0"/>
          </a:p>
        </p:txBody>
      </p:sp>
    </p:spTree>
    <p:extLst>
      <p:ext uri="{BB962C8B-B14F-4D97-AF65-F5344CB8AC3E}">
        <p14:creationId xmlns:p14="http://schemas.microsoft.com/office/powerpoint/2010/main" val="93278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5565"/>
          </a:xfrm>
        </p:spPr>
        <p:txBody>
          <a:bodyPr>
            <a:normAutofit/>
          </a:bodyPr>
          <a:lstStyle/>
          <a:p>
            <a:r>
              <a:rPr lang="en-GB" sz="2800" b="1" dirty="0" smtClean="0"/>
              <a:t>Module </a:t>
            </a:r>
            <a:r>
              <a:rPr lang="en-GB" sz="2800" b="1" dirty="0" smtClean="0"/>
              <a:t>5</a:t>
            </a:r>
            <a:endParaRPr lang="en-IN" sz="2800" dirty="0"/>
          </a:p>
        </p:txBody>
      </p:sp>
      <p:sp>
        <p:nvSpPr>
          <p:cNvPr id="3" name="Content Placeholder 2"/>
          <p:cNvSpPr>
            <a:spLocks noGrp="1"/>
          </p:cNvSpPr>
          <p:nvPr>
            <p:ph idx="1"/>
          </p:nvPr>
        </p:nvSpPr>
        <p:spPr>
          <a:xfrm>
            <a:off x="2589212" y="2133600"/>
            <a:ext cx="8755063" cy="3777622"/>
          </a:xfrm>
        </p:spPr>
        <p:txBody>
          <a:bodyPr/>
          <a:lstStyle/>
          <a:p>
            <a:pPr>
              <a:lnSpc>
                <a:spcPct val="150000"/>
              </a:lnSpc>
            </a:pPr>
            <a:r>
              <a:rPr lang="en-US" dirty="0"/>
              <a:t>The output will be displayed as sleeping when the eyes are in closed state for certain period of time, it will be displayed drowsy when the eyes are partially closed state and it will displayed active when the eyes are in open.</a:t>
            </a:r>
            <a:endParaRPr lang="en-IN" dirty="0"/>
          </a:p>
          <a:p>
            <a:endParaRPr lang="en-IN" dirty="0"/>
          </a:p>
        </p:txBody>
      </p:sp>
      <p:sp>
        <p:nvSpPr>
          <p:cNvPr id="4" name="Rectangle 3"/>
          <p:cNvSpPr/>
          <p:nvPr/>
        </p:nvSpPr>
        <p:spPr>
          <a:xfrm>
            <a:off x="2589212" y="1163806"/>
            <a:ext cx="2297113" cy="463397"/>
          </a:xfrm>
          <a:prstGeom prst="rect">
            <a:avLst/>
          </a:prstGeom>
        </p:spPr>
        <p:txBody>
          <a:bodyPr wrap="square">
            <a:spAutoFit/>
          </a:bodyPr>
          <a:lstStyle/>
          <a:p>
            <a:pPr lvl="0">
              <a:lnSpc>
                <a:spcPct val="150000"/>
              </a:lnSpc>
              <a:spcAft>
                <a:spcPts val="0"/>
              </a:spcAft>
            </a:pPr>
            <a:r>
              <a:rPr lang="en-US" b="1" dirty="0">
                <a:latin typeface="Times New Roman" panose="02020603050405020304" pitchFamily="18" charset="0"/>
                <a:ea typeface="Calibri" panose="020F0502020204030204" pitchFamily="34" charset="0"/>
              </a:rPr>
              <a:t>Output Displaying</a:t>
            </a:r>
            <a:endParaRPr lang="en-IN" sz="11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61451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4388900" cy="709390"/>
          </a:xfrm>
        </p:spPr>
        <p:txBody>
          <a:bodyPr>
            <a:normAutofit/>
          </a:bodyPr>
          <a:lstStyle/>
          <a:p>
            <a:r>
              <a:rPr lang="en-US" sz="3200" b="1" dirty="0" smtClean="0"/>
              <a:t>Dataset distribution </a:t>
            </a:r>
            <a:endParaRPr lang="en-IN" sz="3200" b="1" dirty="0"/>
          </a:p>
        </p:txBody>
      </p:sp>
      <p:pic>
        <p:nvPicPr>
          <p:cNvPr id="4" name="Content Placeholder 3"/>
          <p:cNvPicPr>
            <a:picLocks noGrp="1" noChangeAspect="1"/>
          </p:cNvPicPr>
          <p:nvPr>
            <p:ph idx="1"/>
          </p:nvPr>
        </p:nvPicPr>
        <p:blipFill>
          <a:blip r:embed="rId2"/>
          <a:stretch>
            <a:fillRect/>
          </a:stretch>
        </p:blipFill>
        <p:spPr>
          <a:xfrm>
            <a:off x="2697700" y="1800225"/>
            <a:ext cx="7132100" cy="4816475"/>
          </a:xfrm>
          <a:prstGeom prst="rect">
            <a:avLst/>
          </a:prstGeom>
        </p:spPr>
      </p:pic>
    </p:spTree>
    <p:extLst>
      <p:ext uri="{BB962C8B-B14F-4D97-AF65-F5344CB8AC3E}">
        <p14:creationId xmlns:p14="http://schemas.microsoft.com/office/powerpoint/2010/main" val="3115501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2D9C8A-F469-4B06-998D-96B1D40DB15D}"/>
              </a:ext>
            </a:extLst>
          </p:cNvPr>
          <p:cNvSpPr>
            <a:spLocks noGrp="1"/>
          </p:cNvSpPr>
          <p:nvPr>
            <p:ph type="title"/>
          </p:nvPr>
        </p:nvSpPr>
        <p:spPr>
          <a:xfrm>
            <a:off x="1900467" y="766122"/>
            <a:ext cx="3503075" cy="503354"/>
          </a:xfrm>
        </p:spPr>
        <p:txBody>
          <a:bodyPr>
            <a:normAutofit/>
          </a:bodyPr>
          <a:lstStyle/>
          <a:p>
            <a:r>
              <a:rPr lang="en-GB" sz="2400" dirty="0"/>
              <a:t>OUTPUT SCREENSHOTS</a:t>
            </a:r>
            <a:endParaRPr lang="en-IN" sz="2400" dirty="0"/>
          </a:p>
        </p:txBody>
      </p:sp>
      <p:sp>
        <p:nvSpPr>
          <p:cNvPr id="3" name="Rectangle 2"/>
          <p:cNvSpPr>
            <a:spLocks noChangeArrowheads="1"/>
          </p:cNvSpPr>
          <p:nvPr/>
        </p:nvSpPr>
        <p:spPr bwMode="auto">
          <a:xfrm>
            <a:off x="2166103" y="1550571"/>
            <a:ext cx="203442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Drowsy state</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313" y="2330450"/>
            <a:ext cx="6438900" cy="3289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80975" y="3746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306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650" y="252635"/>
            <a:ext cx="8911687" cy="585565"/>
          </a:xfrm>
        </p:spPr>
        <p:txBody>
          <a:bodyPr>
            <a:normAutofit fontScale="90000"/>
          </a:bodyPr>
          <a:lstStyle/>
          <a:p>
            <a:r>
              <a:rPr lang="en-US" sz="2000" b="1" dirty="0"/>
              <a:t>Active or Awake State</a:t>
            </a:r>
            <a:r>
              <a:rPr lang="en-IN" sz="2800" dirty="0"/>
              <a:t/>
            </a:r>
            <a:br>
              <a:rPr lang="en-IN" sz="2800" dirty="0"/>
            </a:br>
            <a:endParaRPr lang="en-IN" sz="2800" dirty="0"/>
          </a:p>
        </p:txBody>
      </p:sp>
      <p:pic>
        <p:nvPicPr>
          <p:cNvPr id="4" name="Content Placeholder 3"/>
          <p:cNvPicPr>
            <a:picLocks noGrp="1"/>
          </p:cNvPicPr>
          <p:nvPr>
            <p:ph idx="1"/>
          </p:nvPr>
        </p:nvPicPr>
        <p:blipFill>
          <a:blip r:embed="rId2"/>
          <a:stretch>
            <a:fillRect/>
          </a:stretch>
        </p:blipFill>
        <p:spPr>
          <a:xfrm>
            <a:off x="1992850" y="838200"/>
            <a:ext cx="2948017" cy="2041555"/>
          </a:xfrm>
          <a:prstGeom prst="rect">
            <a:avLst/>
          </a:prstGeom>
        </p:spPr>
      </p:pic>
      <p:sp>
        <p:nvSpPr>
          <p:cNvPr id="5" name="Rectangle 4"/>
          <p:cNvSpPr/>
          <p:nvPr/>
        </p:nvSpPr>
        <p:spPr>
          <a:xfrm>
            <a:off x="1528677" y="3003334"/>
            <a:ext cx="2867195" cy="507831"/>
          </a:xfrm>
          <a:prstGeom prst="rect">
            <a:avLst/>
          </a:prstGeom>
        </p:spPr>
        <p:txBody>
          <a:bodyPr wrap="none">
            <a:spAutoFit/>
          </a:bodyPr>
          <a:lstStyle/>
          <a:p>
            <a:pPr marL="457200">
              <a:lnSpc>
                <a:spcPct val="150000"/>
              </a:lnSpc>
              <a:spcAft>
                <a:spcPts val="0"/>
              </a:spcAft>
            </a:pPr>
            <a:r>
              <a:rPr lang="en-US" b="1" dirty="0">
                <a:latin typeface="Times New Roman" panose="02020603050405020304" pitchFamily="18" charset="0"/>
                <a:ea typeface="Times New Roman" panose="02020603050405020304" pitchFamily="18" charset="0"/>
              </a:rPr>
              <a:t>Sleeping or Alert State</a:t>
            </a:r>
            <a:endParaRPr lang="en-IN" sz="1100" dirty="0">
              <a:effectLst/>
              <a:latin typeface="Calibri" panose="020F0502020204030204" pitchFamily="34" charset="0"/>
              <a:ea typeface="Calibri" panose="020F0502020204030204" pitchFamily="34" charset="0"/>
            </a:endParaRPr>
          </a:p>
        </p:txBody>
      </p:sp>
      <p:pic>
        <p:nvPicPr>
          <p:cNvPr id="6" name="Picture 5"/>
          <p:cNvPicPr/>
          <p:nvPr/>
        </p:nvPicPr>
        <p:blipFill>
          <a:blip r:embed="rId3"/>
          <a:stretch>
            <a:fillRect/>
          </a:stretch>
        </p:blipFill>
        <p:spPr>
          <a:xfrm>
            <a:off x="2071687" y="3682068"/>
            <a:ext cx="5915025" cy="2762885"/>
          </a:xfrm>
          <a:prstGeom prst="rect">
            <a:avLst/>
          </a:prstGeom>
        </p:spPr>
      </p:pic>
    </p:spTree>
    <p:extLst>
      <p:ext uri="{BB962C8B-B14F-4D97-AF65-F5344CB8AC3E}">
        <p14:creationId xmlns:p14="http://schemas.microsoft.com/office/powerpoint/2010/main" val="322290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80765"/>
          </a:xfrm>
        </p:spPr>
        <p:txBody>
          <a:bodyPr>
            <a:normAutofit fontScale="90000"/>
          </a:bodyPr>
          <a:lstStyle/>
          <a:p>
            <a:r>
              <a:rPr lang="en-US" dirty="0" smtClean="0"/>
              <a:t> </a:t>
            </a:r>
            <a:endParaRPr lang="en-IN" dirty="0"/>
          </a:p>
        </p:txBody>
      </p:sp>
      <p:pic>
        <p:nvPicPr>
          <p:cNvPr id="5" name="Picture 4"/>
          <p:cNvPicPr>
            <a:picLocks noChangeAspect="1"/>
          </p:cNvPicPr>
          <p:nvPr/>
        </p:nvPicPr>
        <p:blipFill>
          <a:blip r:embed="rId2"/>
          <a:stretch>
            <a:fillRect/>
          </a:stretch>
        </p:blipFill>
        <p:spPr>
          <a:xfrm>
            <a:off x="6074370" y="755335"/>
            <a:ext cx="4993680" cy="5286375"/>
          </a:xfrm>
          <a:prstGeom prst="rect">
            <a:avLst/>
          </a:prstGeom>
        </p:spPr>
      </p:pic>
      <p:sp>
        <p:nvSpPr>
          <p:cNvPr id="6" name="Content Placeholder 5"/>
          <p:cNvSpPr>
            <a:spLocks noGrp="1"/>
          </p:cNvSpPr>
          <p:nvPr>
            <p:ph idx="1"/>
          </p:nvPr>
        </p:nvSpPr>
        <p:spPr>
          <a:xfrm flipH="1" flipV="1">
            <a:off x="11504612" y="5911222"/>
            <a:ext cx="192088" cy="260978"/>
          </a:xfrm>
        </p:spPr>
        <p:txBody>
          <a:bodyPr>
            <a:normAutofit fontScale="70000" lnSpcReduction="20000"/>
          </a:bodyPr>
          <a:lstStyle/>
          <a:p>
            <a:pPr marL="0" indent="0">
              <a:buNone/>
            </a:pPr>
            <a:r>
              <a:rPr lang="en-US" dirty="0" smtClean="0"/>
              <a:t> </a:t>
            </a:r>
            <a:endParaRPr lang="en-IN" dirty="0"/>
          </a:p>
        </p:txBody>
      </p:sp>
      <p:pic>
        <p:nvPicPr>
          <p:cNvPr id="7" name="Picture 6"/>
          <p:cNvPicPr>
            <a:picLocks noChangeAspect="1"/>
          </p:cNvPicPr>
          <p:nvPr/>
        </p:nvPicPr>
        <p:blipFill>
          <a:blip r:embed="rId3"/>
          <a:stretch>
            <a:fillRect/>
          </a:stretch>
        </p:blipFill>
        <p:spPr>
          <a:xfrm>
            <a:off x="931472" y="755336"/>
            <a:ext cx="4544411" cy="5286375"/>
          </a:xfrm>
          <a:prstGeom prst="rect">
            <a:avLst/>
          </a:prstGeom>
        </p:spPr>
      </p:pic>
    </p:spTree>
    <p:extLst>
      <p:ext uri="{BB962C8B-B14F-4D97-AF65-F5344CB8AC3E}">
        <p14:creationId xmlns:p14="http://schemas.microsoft.com/office/powerpoint/2010/main" val="2995821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7514" y="838135"/>
            <a:ext cx="6417883" cy="4924490"/>
          </a:xfrm>
          <a:prstGeom prst="rect">
            <a:avLst/>
          </a:prstGeom>
        </p:spPr>
      </p:pic>
    </p:spTree>
    <p:extLst>
      <p:ext uri="{BB962C8B-B14F-4D97-AF65-F5344CB8AC3E}">
        <p14:creationId xmlns:p14="http://schemas.microsoft.com/office/powerpoint/2010/main" val="319372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C35460-A9F3-4B8C-BC62-771E9CE921F9}"/>
              </a:ext>
            </a:extLst>
          </p:cNvPr>
          <p:cNvSpPr>
            <a:spLocks noGrp="1"/>
          </p:cNvSpPr>
          <p:nvPr>
            <p:ph type="title"/>
          </p:nvPr>
        </p:nvSpPr>
        <p:spPr>
          <a:xfrm>
            <a:off x="1891589" y="619641"/>
            <a:ext cx="8911687" cy="654274"/>
          </a:xfrm>
        </p:spPr>
        <p:txBody>
          <a:bodyPr/>
          <a:lstStyle/>
          <a:p>
            <a:r>
              <a:rPr lang="en-GB" b="1" dirty="0"/>
              <a:t>INTRODUCTION</a:t>
            </a:r>
            <a:endParaRPr lang="en-IN" b="1" dirty="0"/>
          </a:p>
        </p:txBody>
      </p:sp>
      <p:sp>
        <p:nvSpPr>
          <p:cNvPr id="3" name="Content Placeholder 2">
            <a:extLst>
              <a:ext uri="{FF2B5EF4-FFF2-40B4-BE49-F238E27FC236}">
                <a16:creationId xmlns="" xmlns:a16="http://schemas.microsoft.com/office/drawing/2014/main" id="{2973D0C9-81FB-4C4A-BB69-E8CB909AC01F}"/>
              </a:ext>
            </a:extLst>
          </p:cNvPr>
          <p:cNvSpPr>
            <a:spLocks noGrp="1"/>
          </p:cNvSpPr>
          <p:nvPr>
            <p:ph idx="1"/>
          </p:nvPr>
        </p:nvSpPr>
        <p:spPr>
          <a:xfrm>
            <a:off x="701335" y="1609817"/>
            <a:ext cx="10416372" cy="5075067"/>
          </a:xfrm>
        </p:spPr>
        <p:txBody>
          <a:bodyPr>
            <a:normAutofit fontScale="85000" lnSpcReduction="10000"/>
          </a:bodyPr>
          <a:lstStyle/>
          <a:p>
            <a:r>
              <a:rPr lang="en-US" dirty="0"/>
              <a:t>Many road accidents which lead to death are because of drowsiness while driving. Drivers who drive long hours like truck drivers, bus drivers are likely to experience this problem. It is highly risky to drive with lack of sleep and driving for long hours will be more tiresome. Due to the drowsiness of the driver causes very dangerous consequences, it is estimated that 70,000 to 80,000 injures &amp; crashes happen worldwide in a year. Even deaths have reached 1000-2000 every year. There are many unofficial deaths which are not confirmed by drivers that it was due to their drowsiness. This takes lives of many innocent people. It is a nightmare for a lot of people who travel across world. It is very important to identify the driver drowsiness and alert the driver to prevent crash.</a:t>
            </a:r>
            <a:endParaRPr lang="en-IN" dirty="0"/>
          </a:p>
          <a:p>
            <a:r>
              <a:rPr lang="en-US" dirty="0"/>
              <a:t>The goal of this research is the detection of the indication of this fatigue of the driver. The acquisition system, processing system and warning system are the three blocks that are present in the detection system. The video of the driver’s front face is captured by the acquisition system and it is transferred to the next stage i.e., processing block. The detection is processed if drowsiness of driver is detected, then the warning system gives a warning or alarm.</a:t>
            </a:r>
            <a:endParaRPr lang="en-IN" dirty="0"/>
          </a:p>
          <a:p>
            <a:r>
              <a:rPr lang="en-US" dirty="0"/>
              <a:t>The methods to detect the drowsiness of the drive may be done using intrusive or nonintrusive method i.e., with and without the use of sensors connected to the driver. The cost of the system depends on the sensors used in the system. Addition of more parameters can increase the accuracy of the system to some extent. The motivation for the development of cost effective, and real-time driver drowsiness system with acceptable accuracy are the motivational factors of this work. Hence, the proposed system detects the fatigue of the driver from the facial images, and image processing technology and machine learning method are used to achieve a cost effective and portable system.</a:t>
            </a:r>
            <a:endParaRPr lang="en-IN" dirty="0"/>
          </a:p>
        </p:txBody>
      </p:sp>
    </p:spTree>
    <p:extLst>
      <p:ext uri="{BB962C8B-B14F-4D97-AF65-F5344CB8AC3E}">
        <p14:creationId xmlns:p14="http://schemas.microsoft.com/office/powerpoint/2010/main" val="393291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0E2A77-7843-46A9-B5D8-AB44F0B90BB0}"/>
              </a:ext>
            </a:extLst>
          </p:cNvPr>
          <p:cNvSpPr>
            <a:spLocks noGrp="1"/>
          </p:cNvSpPr>
          <p:nvPr>
            <p:ph type="title"/>
          </p:nvPr>
        </p:nvSpPr>
        <p:spPr>
          <a:xfrm>
            <a:off x="1953733" y="699540"/>
            <a:ext cx="2582757" cy="494476"/>
          </a:xfrm>
        </p:spPr>
        <p:txBody>
          <a:bodyPr>
            <a:normAutofit fontScale="90000"/>
          </a:bodyPr>
          <a:lstStyle/>
          <a:p>
            <a:r>
              <a:rPr lang="en-GB" sz="2800" dirty="0"/>
              <a:t>CONCLUSION</a:t>
            </a:r>
            <a:endParaRPr lang="en-IN" sz="2800" dirty="0"/>
          </a:p>
        </p:txBody>
      </p:sp>
      <p:sp>
        <p:nvSpPr>
          <p:cNvPr id="3" name="Content Placeholder 2">
            <a:extLst>
              <a:ext uri="{FF2B5EF4-FFF2-40B4-BE49-F238E27FC236}">
                <a16:creationId xmlns="" xmlns:a16="http://schemas.microsoft.com/office/drawing/2014/main" id="{82FECAB3-576D-4E78-B2C2-0E11C1368218}"/>
              </a:ext>
            </a:extLst>
          </p:cNvPr>
          <p:cNvSpPr>
            <a:spLocks noGrp="1"/>
          </p:cNvSpPr>
          <p:nvPr>
            <p:ph idx="1"/>
          </p:nvPr>
        </p:nvSpPr>
        <p:spPr>
          <a:xfrm>
            <a:off x="1705159" y="1734103"/>
            <a:ext cx="8915400" cy="3130859"/>
          </a:xfrm>
        </p:spPr>
        <p:txBody>
          <a:bodyPr>
            <a:normAutofit/>
          </a:bodyPr>
          <a:lstStyle/>
          <a:p>
            <a:r>
              <a:rPr lang="en-US" dirty="0"/>
              <a:t>In this paper, a research project to develop a non-intrusive driver’s drowsiness system based on Computer Vision and Artificial Intelligence has been presented. This system uses advanced technologies for analyzing and monitoring drivers eye state in real-time and in real driving conditions</a:t>
            </a:r>
            <a:r>
              <a:rPr lang="en-US" dirty="0" smtClean="0"/>
              <a:t>.</a:t>
            </a:r>
          </a:p>
          <a:p>
            <a:r>
              <a:rPr lang="en-US" dirty="0" smtClean="0"/>
              <a:t>The </a:t>
            </a:r>
            <a:r>
              <a:rPr lang="en-US" dirty="0"/>
              <a:t>proposed algorithm for face tracking, eye detection and eye tracking is robust and accurate under varying light, external illuminations interference, vibrations, changing </a:t>
            </a:r>
            <a:r>
              <a:rPr lang="en-US" dirty="0" smtClean="0"/>
              <a:t>background </a:t>
            </a:r>
            <a:r>
              <a:rPr lang="en-US" dirty="0"/>
              <a:t>and facial </a:t>
            </a:r>
            <a:r>
              <a:rPr lang="en-US" dirty="0" smtClean="0"/>
              <a:t>orientations</a:t>
            </a:r>
          </a:p>
          <a:p>
            <a:r>
              <a:rPr lang="en-US" dirty="0"/>
              <a:t>For future work, the objective will be to reduce the percentage error, i.e., to reduce the false alarms; for this, extra experiments will be developed, using additional drivers and incorporating new modules.</a:t>
            </a:r>
            <a:endParaRPr lang="en-IN" dirty="0"/>
          </a:p>
        </p:txBody>
      </p:sp>
    </p:spTree>
    <p:extLst>
      <p:ext uri="{BB962C8B-B14F-4D97-AF65-F5344CB8AC3E}">
        <p14:creationId xmlns:p14="http://schemas.microsoft.com/office/powerpoint/2010/main" val="287298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0EF88E-974D-4B47-AF35-EBFE0C182C33}"/>
              </a:ext>
            </a:extLst>
          </p:cNvPr>
          <p:cNvSpPr>
            <a:spLocks noGrp="1"/>
          </p:cNvSpPr>
          <p:nvPr>
            <p:ph type="title"/>
          </p:nvPr>
        </p:nvSpPr>
        <p:spPr>
          <a:xfrm>
            <a:off x="1829445" y="659590"/>
            <a:ext cx="2529491" cy="574375"/>
          </a:xfrm>
        </p:spPr>
        <p:txBody>
          <a:bodyPr>
            <a:normAutofit/>
          </a:bodyPr>
          <a:lstStyle/>
          <a:p>
            <a:r>
              <a:rPr lang="en-GB" sz="2800" dirty="0"/>
              <a:t>REFERENCES</a:t>
            </a:r>
            <a:endParaRPr lang="en-IN" sz="2800" dirty="0"/>
          </a:p>
        </p:txBody>
      </p:sp>
      <p:sp>
        <p:nvSpPr>
          <p:cNvPr id="3" name="Content Placeholder 2">
            <a:extLst>
              <a:ext uri="{FF2B5EF4-FFF2-40B4-BE49-F238E27FC236}">
                <a16:creationId xmlns="" xmlns:a16="http://schemas.microsoft.com/office/drawing/2014/main" id="{DB33C279-C404-42A4-ACC0-B07356AC83A1}"/>
              </a:ext>
            </a:extLst>
          </p:cNvPr>
          <p:cNvSpPr>
            <a:spLocks noGrp="1"/>
          </p:cNvSpPr>
          <p:nvPr>
            <p:ph idx="1"/>
          </p:nvPr>
        </p:nvSpPr>
        <p:spPr>
          <a:xfrm>
            <a:off x="1829445" y="1734104"/>
            <a:ext cx="8915400" cy="3777622"/>
          </a:xfrm>
        </p:spPr>
        <p:txBody>
          <a:bodyPr>
            <a:normAutofit fontScale="92500" lnSpcReduction="10000"/>
          </a:bodyPr>
          <a:lstStyle/>
          <a:p>
            <a:pPr>
              <a:buFont typeface="+mj-lt"/>
              <a:buAutoNum type="arabicPeriod"/>
            </a:pPr>
            <a:r>
              <a:rPr lang="en-IN" dirty="0" err="1" smtClean="0"/>
              <a:t>Armingol</a:t>
            </a:r>
            <a:r>
              <a:rPr lang="en-IN" dirty="0"/>
              <a:t>, J.M., de la </a:t>
            </a:r>
            <a:r>
              <a:rPr lang="en-IN" dirty="0" err="1"/>
              <a:t>Escalera</a:t>
            </a:r>
            <a:r>
              <a:rPr lang="en-IN" dirty="0"/>
              <a:t>, A., </a:t>
            </a:r>
            <a:r>
              <a:rPr lang="en-IN" dirty="0" err="1"/>
              <a:t>Hilario</a:t>
            </a:r>
            <a:r>
              <a:rPr lang="en-IN" dirty="0"/>
              <a:t>, C., </a:t>
            </a:r>
            <a:r>
              <a:rPr lang="en-IN" dirty="0" err="1"/>
              <a:t>Collado</a:t>
            </a:r>
            <a:r>
              <a:rPr lang="en-IN" dirty="0"/>
              <a:t>, J., Carrasco, J., Flores, M., Pastor, J., Rodriguez, F.: IVVI: intelligent vehicle based on visual information. Robot. </a:t>
            </a:r>
            <a:r>
              <a:rPr lang="en-IN" dirty="0" err="1"/>
              <a:t>Auton</a:t>
            </a:r>
            <a:r>
              <a:rPr lang="en-IN" dirty="0"/>
              <a:t>. Syst. 55, 904–916 (</a:t>
            </a:r>
            <a:r>
              <a:rPr lang="en-IN" dirty="0" smtClean="0"/>
              <a:t>2020). doi:10.1016/j.robot.2020.09.004 </a:t>
            </a:r>
          </a:p>
          <a:p>
            <a:pPr>
              <a:buFont typeface="+mj-lt"/>
              <a:buAutoNum type="arabicPeriod"/>
            </a:pPr>
            <a:r>
              <a:rPr lang="en-IN" dirty="0" err="1" smtClean="0"/>
              <a:t>Bergasa</a:t>
            </a:r>
            <a:r>
              <a:rPr lang="en-IN" dirty="0"/>
              <a:t>, L., Nuevo, J., Sotelo, M., Vazquez, M.: Real time system for monitoring driver vigilance. In: IEEE Intelligent Vehicles Symposium, Parma, 14–17 June </a:t>
            </a:r>
            <a:r>
              <a:rPr lang="en-IN" dirty="0" smtClean="0"/>
              <a:t>2021 </a:t>
            </a:r>
          </a:p>
          <a:p>
            <a:pPr>
              <a:buFont typeface="+mj-lt"/>
              <a:buAutoNum type="arabicPeriod"/>
            </a:pPr>
            <a:r>
              <a:rPr lang="en-IN" dirty="0" err="1" smtClean="0"/>
              <a:t>Brookshear</a:t>
            </a:r>
            <a:r>
              <a:rPr lang="en-IN" dirty="0"/>
              <a:t>, J.G.: Theory of Computation: Formal Languages, Automata and Complexity. Addison Wesley </a:t>
            </a:r>
            <a:r>
              <a:rPr lang="en-IN" dirty="0" err="1"/>
              <a:t>Iberoamericana</a:t>
            </a:r>
            <a:r>
              <a:rPr lang="en-IN" dirty="0"/>
              <a:t>, Reading </a:t>
            </a:r>
            <a:r>
              <a:rPr lang="en-IN" dirty="0" smtClean="0"/>
              <a:t>(2021) </a:t>
            </a:r>
          </a:p>
          <a:p>
            <a:pPr>
              <a:buFont typeface="+mj-lt"/>
              <a:buAutoNum type="arabicPeriod"/>
            </a:pPr>
            <a:r>
              <a:rPr lang="en-IN" dirty="0" smtClean="0"/>
              <a:t>Brandt</a:t>
            </a:r>
            <a:r>
              <a:rPr lang="en-IN" dirty="0"/>
              <a:t>, T., Stemmer, R., </a:t>
            </a:r>
            <a:r>
              <a:rPr lang="en-IN" dirty="0" err="1"/>
              <a:t>Mertsching</a:t>
            </a:r>
            <a:r>
              <a:rPr lang="en-IN" dirty="0"/>
              <a:t>, B., </a:t>
            </a:r>
            <a:r>
              <a:rPr lang="en-IN" dirty="0" err="1"/>
              <a:t>Rakotomirainy</a:t>
            </a:r>
            <a:r>
              <a:rPr lang="en-IN" dirty="0"/>
              <a:t>, A.: Affordable visual driver monitoring system for fatigue and monotony. IEEE Int. Conf. Syst. Man </a:t>
            </a:r>
            <a:r>
              <a:rPr lang="en-IN" dirty="0" err="1"/>
              <a:t>Cybern</a:t>
            </a:r>
            <a:r>
              <a:rPr lang="en-IN" dirty="0"/>
              <a:t>. 7, 6451–6456 (</a:t>
            </a:r>
            <a:r>
              <a:rPr lang="en-IN" dirty="0" smtClean="0"/>
              <a:t>2019) </a:t>
            </a:r>
          </a:p>
          <a:p>
            <a:pPr>
              <a:buFont typeface="+mj-lt"/>
              <a:buAutoNum type="arabicPeriod"/>
            </a:pPr>
            <a:r>
              <a:rPr lang="en-IN" dirty="0" err="1" smtClean="0"/>
              <a:t>Branzan</a:t>
            </a:r>
            <a:r>
              <a:rPr lang="en-IN" dirty="0"/>
              <a:t>, A., </a:t>
            </a:r>
            <a:r>
              <a:rPr lang="en-IN" dirty="0" err="1"/>
              <a:t>Widsten</a:t>
            </a:r>
            <a:r>
              <a:rPr lang="en-IN" dirty="0"/>
              <a:t>, B., Wang, T., </a:t>
            </a:r>
            <a:r>
              <a:rPr lang="en-IN" dirty="0" err="1"/>
              <a:t>Lan</a:t>
            </a:r>
            <a:r>
              <a:rPr lang="en-IN" dirty="0"/>
              <a:t>, J., </a:t>
            </a:r>
            <a:r>
              <a:rPr lang="en-IN" dirty="0" err="1"/>
              <a:t>Mah</a:t>
            </a:r>
            <a:r>
              <a:rPr lang="en-IN" dirty="0"/>
              <a:t>, J.: A computer vision-based system for </a:t>
            </a:r>
            <a:r>
              <a:rPr lang="en-IN" dirty="0" err="1"/>
              <a:t>realtime</a:t>
            </a:r>
            <a:r>
              <a:rPr lang="en-IN" dirty="0"/>
              <a:t> detection of sleep onset in fatigued drivers. In: IEEE Intelligent Vehicles Symposium, pp. 25–30 (</a:t>
            </a:r>
            <a:r>
              <a:rPr lang="en-IN" dirty="0" smtClean="0"/>
              <a:t>2020)</a:t>
            </a:r>
            <a:endParaRPr lang="en-GB" dirty="0">
              <a:solidFill>
                <a:srgbClr val="000000"/>
              </a:solidFill>
              <a:latin typeface="STIXGeneral-Regular"/>
            </a:endParaRPr>
          </a:p>
        </p:txBody>
      </p:sp>
    </p:spTree>
    <p:extLst>
      <p:ext uri="{BB962C8B-B14F-4D97-AF65-F5344CB8AC3E}">
        <p14:creationId xmlns:p14="http://schemas.microsoft.com/office/powerpoint/2010/main" val="371761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181776-D2B8-436E-B8B1-1295FB78B5D3}"/>
              </a:ext>
            </a:extLst>
          </p:cNvPr>
          <p:cNvSpPr>
            <a:spLocks noGrp="1"/>
          </p:cNvSpPr>
          <p:nvPr>
            <p:ph type="ctrTitle"/>
          </p:nvPr>
        </p:nvSpPr>
        <p:spPr>
          <a:xfrm>
            <a:off x="1719201" y="67911"/>
            <a:ext cx="5045583" cy="755797"/>
          </a:xfrm>
        </p:spPr>
        <p:txBody>
          <a:bodyPr>
            <a:normAutofit/>
          </a:bodyPr>
          <a:lstStyle/>
          <a:p>
            <a:r>
              <a:rPr lang="en-GB" sz="4000" b="1" dirty="0"/>
              <a:t>LITERATURE SURVEY</a:t>
            </a:r>
            <a:r>
              <a:rPr lang="en-GB" sz="4000" dirty="0"/>
              <a:t> </a:t>
            </a:r>
            <a:endParaRPr lang="en-IN" sz="4000" dirty="0"/>
          </a:p>
        </p:txBody>
      </p:sp>
      <p:graphicFrame>
        <p:nvGraphicFramePr>
          <p:cNvPr id="4" name="Table 3"/>
          <p:cNvGraphicFramePr>
            <a:graphicFrameLocks noGrp="1"/>
          </p:cNvGraphicFramePr>
          <p:nvPr>
            <p:extLst>
              <p:ext uri="{D42A27DB-BD31-4B8C-83A1-F6EECF244321}">
                <p14:modId xmlns:p14="http://schemas.microsoft.com/office/powerpoint/2010/main" val="3213453536"/>
              </p:ext>
            </p:extLst>
          </p:nvPr>
        </p:nvGraphicFramePr>
        <p:xfrm>
          <a:off x="828676" y="921725"/>
          <a:ext cx="10658472" cy="4656498"/>
        </p:xfrm>
        <a:graphic>
          <a:graphicData uri="http://schemas.openxmlformats.org/drawingml/2006/table">
            <a:tbl>
              <a:tblPr firstRow="1" bandRow="1">
                <a:tableStyleId>{5C22544A-7EE6-4342-B048-85BDC9FD1C3A}</a:tableStyleId>
              </a:tblPr>
              <a:tblGrid>
                <a:gridCol w="2664618"/>
                <a:gridCol w="2664618"/>
                <a:gridCol w="2664618"/>
                <a:gridCol w="2664618"/>
              </a:tblGrid>
              <a:tr h="541698">
                <a:tc>
                  <a:txBody>
                    <a:bodyPr/>
                    <a:lstStyle/>
                    <a:p>
                      <a:pPr algn="ctr"/>
                      <a:r>
                        <a:rPr lang="en-US" dirty="0" smtClean="0"/>
                        <a:t>Title</a:t>
                      </a:r>
                      <a:endParaRPr lang="en-IN" dirty="0"/>
                    </a:p>
                  </a:txBody>
                  <a:tcPr/>
                </a:tc>
                <a:tc>
                  <a:txBody>
                    <a:bodyPr/>
                    <a:lstStyle/>
                    <a:p>
                      <a:pPr algn="ctr"/>
                      <a:r>
                        <a:rPr lang="en-US" dirty="0" smtClean="0"/>
                        <a:t>Author</a:t>
                      </a:r>
                      <a:endParaRPr lang="en-IN" dirty="0"/>
                    </a:p>
                  </a:txBody>
                  <a:tcPr/>
                </a:tc>
                <a:tc>
                  <a:txBody>
                    <a:bodyPr/>
                    <a:lstStyle/>
                    <a:p>
                      <a:pPr algn="ctr"/>
                      <a:r>
                        <a:rPr lang="en-US" dirty="0" smtClean="0"/>
                        <a:t>Year of publication</a:t>
                      </a:r>
                      <a:endParaRPr lang="en-IN" dirty="0"/>
                    </a:p>
                  </a:txBody>
                  <a:tcPr/>
                </a:tc>
                <a:tc>
                  <a:txBody>
                    <a:bodyPr/>
                    <a:lstStyle/>
                    <a:p>
                      <a:pPr algn="ctr"/>
                      <a:r>
                        <a:rPr lang="en-US" dirty="0" smtClean="0"/>
                        <a:t>Modules</a:t>
                      </a:r>
                      <a:endParaRPr lang="en-IN" dirty="0"/>
                    </a:p>
                  </a:txBody>
                  <a:tcPr/>
                </a:tc>
              </a:tr>
              <a:tr h="1953024">
                <a:tc>
                  <a:txBody>
                    <a:bodyPr/>
                    <a:lstStyle/>
                    <a:p>
                      <a:r>
                        <a:rPr lang="en-US" dirty="0" smtClean="0"/>
                        <a:t>Drowsiness Detection System Utilizing Physiological Signals</a:t>
                      </a:r>
                      <a:endParaRPr lang="en-IN" dirty="0"/>
                    </a:p>
                  </a:txBody>
                  <a:tcPr/>
                </a:tc>
                <a:tc>
                  <a:txBody>
                    <a:bodyPr/>
                    <a:lstStyle/>
                    <a:p>
                      <a:r>
                        <a:rPr lang="en-US" dirty="0" err="1" smtClean="0"/>
                        <a:t>Trupti</a:t>
                      </a:r>
                      <a:r>
                        <a:rPr lang="en-US" dirty="0" smtClean="0"/>
                        <a:t> K. </a:t>
                      </a:r>
                      <a:r>
                        <a:rPr lang="en-US" dirty="0" err="1" smtClean="0"/>
                        <a:t>Dange</a:t>
                      </a:r>
                      <a:endParaRPr lang="en-IN" dirty="0"/>
                    </a:p>
                  </a:txBody>
                  <a:tcPr/>
                </a:tc>
                <a:tc>
                  <a:txBody>
                    <a:bodyPr/>
                    <a:lstStyle/>
                    <a:p>
                      <a:r>
                        <a:rPr lang="en-US" dirty="0" smtClean="0"/>
                        <a:t>2022</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1.EEG-BASED DRIVER FATIGUE DETECTION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2.</a:t>
                      </a:r>
                      <a:r>
                        <a:rPr lang="en-US" sz="1400" b="1" dirty="0" smtClean="0"/>
                        <a:t> </a:t>
                      </a:r>
                      <a:r>
                        <a:rPr lang="en-US" sz="1400" dirty="0" smtClean="0"/>
                        <a:t>WAVELET ANALYSIS OF HEART RATE VARIABILITY &amp; SVM CLASSIFIER</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3.</a:t>
                      </a:r>
                      <a:r>
                        <a:rPr lang="en-US" sz="1400" b="1" dirty="0" smtClean="0"/>
                        <a:t> </a:t>
                      </a:r>
                      <a:r>
                        <a:rPr lang="en-US" sz="1400" dirty="0" smtClean="0"/>
                        <a:t>PULSE SENSOR METHOD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4. WEARABLE DRIVER DROWSINESS DETECTION SYSTEM </a:t>
                      </a:r>
                      <a:endParaRPr lang="en-IN" dirty="0"/>
                    </a:p>
                  </a:txBody>
                  <a:tcPr/>
                </a:tc>
              </a:tr>
              <a:tr h="859634">
                <a:tc>
                  <a:txBody>
                    <a:bodyPr/>
                    <a:lstStyle/>
                    <a:p>
                      <a:pPr algn="just"/>
                      <a:r>
                        <a:rPr lang="en-US" sz="1800" kern="1200" dirty="0" smtClean="0">
                          <a:solidFill>
                            <a:schemeClr val="dk1"/>
                          </a:solidFill>
                          <a:effectLst/>
                          <a:latin typeface="+mn-lt"/>
                          <a:ea typeface="+mn-ea"/>
                          <a:cs typeface="+mn-cs"/>
                        </a:rPr>
                        <a:t>Drowsiness Detection with </a:t>
                      </a:r>
                      <a:r>
                        <a:rPr lang="en-US" sz="1800" kern="1200" dirty="0" err="1" smtClean="0">
                          <a:solidFill>
                            <a:schemeClr val="dk1"/>
                          </a:solidFill>
                          <a:effectLst/>
                          <a:latin typeface="+mn-lt"/>
                          <a:ea typeface="+mn-ea"/>
                          <a:cs typeface="+mn-cs"/>
                        </a:rPr>
                        <a:t>OpenCV</a:t>
                      </a:r>
                      <a:r>
                        <a:rPr lang="en-US" sz="1800" kern="1200" dirty="0" smtClean="0">
                          <a:solidFill>
                            <a:schemeClr val="dk1"/>
                          </a:solidFill>
                          <a:effectLst/>
                          <a:latin typeface="+mn-lt"/>
                          <a:ea typeface="+mn-ea"/>
                          <a:cs typeface="+mn-cs"/>
                        </a:rPr>
                        <a:t> (Using Eye Aspect Ratio)</a:t>
                      </a:r>
                      <a:endParaRPr lang="en-IN" dirty="0"/>
                    </a:p>
                  </a:txBody>
                  <a:tcPr/>
                </a:tc>
                <a:tc>
                  <a:txBody>
                    <a:bodyPr/>
                    <a:lstStyle/>
                    <a:p>
                      <a:r>
                        <a:rPr lang="en-US" sz="1800" kern="1200" dirty="0" smtClean="0">
                          <a:solidFill>
                            <a:schemeClr val="dk1"/>
                          </a:solidFill>
                          <a:effectLst/>
                          <a:latin typeface="+mn-lt"/>
                          <a:ea typeface="+mn-ea"/>
                          <a:cs typeface="+mn-cs"/>
                        </a:rPr>
                        <a:t>Adrian </a:t>
                      </a:r>
                      <a:r>
                        <a:rPr lang="en-US" sz="1800" kern="1200" dirty="0" err="1" smtClean="0">
                          <a:solidFill>
                            <a:schemeClr val="dk1"/>
                          </a:solidFill>
                          <a:effectLst/>
                          <a:latin typeface="+mn-lt"/>
                          <a:ea typeface="+mn-ea"/>
                          <a:cs typeface="+mn-cs"/>
                        </a:rPr>
                        <a:t>Rosebrock</a:t>
                      </a:r>
                      <a:endParaRPr lang="en-IN" dirty="0"/>
                    </a:p>
                  </a:txBody>
                  <a:tcPr/>
                </a:tc>
                <a:tc>
                  <a:txBody>
                    <a:bodyPr/>
                    <a:lstStyle/>
                    <a:p>
                      <a:r>
                        <a:rPr lang="en-US" sz="1800" kern="1200" dirty="0" smtClean="0">
                          <a:solidFill>
                            <a:schemeClr val="dk1"/>
                          </a:solidFill>
                          <a:effectLst/>
                          <a:latin typeface="+mn-lt"/>
                          <a:ea typeface="+mn-ea"/>
                          <a:cs typeface="+mn-cs"/>
                        </a:rPr>
                        <a:t>2021</a:t>
                      </a:r>
                      <a:endParaRPr lang="en-IN" dirty="0"/>
                    </a:p>
                  </a:txBody>
                  <a:tcPr/>
                </a:tc>
                <a:tc>
                  <a:txBody>
                    <a:bodyPr/>
                    <a:lstStyle/>
                    <a:p>
                      <a:pPr marL="342900" indent="-342900">
                        <a:buAutoNum type="arabicPeriod"/>
                      </a:pPr>
                      <a:r>
                        <a:rPr lang="en-US" sz="1800" kern="1200" dirty="0" smtClean="0">
                          <a:solidFill>
                            <a:schemeClr val="dk1"/>
                          </a:solidFill>
                          <a:effectLst/>
                          <a:latin typeface="+mn-lt"/>
                          <a:ea typeface="+mn-ea"/>
                          <a:cs typeface="+mn-cs"/>
                        </a:rPr>
                        <a:t>EAR</a:t>
                      </a:r>
                    </a:p>
                    <a:p>
                      <a:pPr marL="342900" indent="-342900">
                        <a:buAutoNum type="arabicPeriod"/>
                      </a:pPr>
                      <a:r>
                        <a:rPr lang="en-US" sz="1800" kern="1200" dirty="0" smtClean="0">
                          <a:solidFill>
                            <a:schemeClr val="dk1"/>
                          </a:solidFill>
                          <a:effectLst/>
                          <a:latin typeface="+mn-lt"/>
                          <a:ea typeface="+mn-ea"/>
                          <a:cs typeface="+mn-cs"/>
                        </a:rPr>
                        <a:t>SVM</a:t>
                      </a:r>
                    </a:p>
                    <a:p>
                      <a:pPr marL="342900" indent="-342900">
                        <a:buAutoNum type="arabicPeriod"/>
                      </a:pPr>
                      <a:r>
                        <a:rPr lang="en-US" sz="1800" kern="1200" dirty="0" smtClean="0">
                          <a:solidFill>
                            <a:schemeClr val="dk1"/>
                          </a:solidFill>
                          <a:effectLst/>
                          <a:latin typeface="+mn-lt"/>
                          <a:ea typeface="+mn-ea"/>
                          <a:cs typeface="+mn-cs"/>
                        </a:rPr>
                        <a:t>Eye blink</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detection</a:t>
                      </a:r>
                      <a:endParaRPr lang="en-IN" dirty="0"/>
                    </a:p>
                  </a:txBody>
                  <a:tcPr/>
                </a:tc>
              </a:tr>
              <a:tr h="1117525">
                <a:tc>
                  <a:txBody>
                    <a:bodyPr/>
                    <a:lstStyle/>
                    <a:p>
                      <a:pPr algn="l"/>
                      <a:r>
                        <a:rPr lang="en-US" sz="1800" kern="1200" dirty="0" smtClean="0">
                          <a:solidFill>
                            <a:schemeClr val="dk1"/>
                          </a:solidFill>
                          <a:effectLst/>
                          <a:latin typeface="+mn-lt"/>
                          <a:ea typeface="+mn-ea"/>
                          <a:cs typeface="+mn-cs"/>
                        </a:rPr>
                        <a:t>Real Time Driver Fatigue Detection Based on SVM Algorithm</a:t>
                      </a:r>
                      <a:endParaRPr lang="en-IN" dirty="0"/>
                    </a:p>
                  </a:txBody>
                  <a:tcPr/>
                </a:tc>
                <a:tc>
                  <a:txBody>
                    <a:bodyPr/>
                    <a:lstStyle/>
                    <a:p>
                      <a:r>
                        <a:rPr lang="en-US" sz="1800" kern="1200" dirty="0" err="1" smtClean="0">
                          <a:solidFill>
                            <a:schemeClr val="dk1"/>
                          </a:solidFill>
                          <a:effectLst/>
                          <a:latin typeface="+mn-lt"/>
                          <a:ea typeface="+mn-ea"/>
                          <a:cs typeface="+mn-cs"/>
                        </a:rPr>
                        <a:t>Burcu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Kir</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Savas</a:t>
                      </a:r>
                      <a:endParaRPr lang="en-IN" dirty="0"/>
                    </a:p>
                  </a:txBody>
                  <a:tcPr/>
                </a:tc>
                <a:tc>
                  <a:txBody>
                    <a:bodyPr/>
                    <a:lstStyle/>
                    <a:p>
                      <a:r>
                        <a:rPr lang="en-US" sz="1800" kern="1200" dirty="0" smtClean="0">
                          <a:solidFill>
                            <a:schemeClr val="dk1"/>
                          </a:solidFill>
                          <a:effectLst/>
                          <a:latin typeface="+mn-lt"/>
                          <a:ea typeface="+mn-ea"/>
                          <a:cs typeface="+mn-cs"/>
                        </a:rPr>
                        <a:t>2020</a:t>
                      </a:r>
                      <a:endParaRPr lang="en-IN" dirty="0"/>
                    </a:p>
                  </a:txBody>
                  <a:tcPr/>
                </a:tc>
                <a:tc>
                  <a:txBody>
                    <a:bodyPr/>
                    <a:lstStyle/>
                    <a:p>
                      <a:pPr marL="342900" indent="-342900">
                        <a:buAutoNum type="arabicPeriod"/>
                      </a:pPr>
                      <a:r>
                        <a:rPr lang="en-US" sz="1800" kern="1200" dirty="0" smtClean="0">
                          <a:solidFill>
                            <a:schemeClr val="dk1"/>
                          </a:solidFill>
                          <a:effectLst/>
                          <a:latin typeface="+mn-lt"/>
                          <a:ea typeface="+mn-ea"/>
                          <a:cs typeface="+mn-cs"/>
                        </a:rPr>
                        <a:t>Fatigue detection</a:t>
                      </a:r>
                    </a:p>
                    <a:p>
                      <a:pPr marL="342900" indent="-342900">
                        <a:buAutoNum type="arabicPeriod"/>
                      </a:pPr>
                      <a:r>
                        <a:rPr lang="en-US" sz="1800" kern="1200" dirty="0" smtClean="0">
                          <a:solidFill>
                            <a:schemeClr val="dk1"/>
                          </a:solidFill>
                          <a:effectLst/>
                          <a:latin typeface="+mn-lt"/>
                          <a:ea typeface="+mn-ea"/>
                          <a:cs typeface="+mn-cs"/>
                        </a:rPr>
                        <a:t> SVM</a:t>
                      </a:r>
                    </a:p>
                    <a:p>
                      <a:pPr marL="342900" indent="-342900">
                        <a:buAutoNum type="arabicPeriod"/>
                      </a:pPr>
                      <a:r>
                        <a:rPr lang="en-US" sz="1800" kern="1200" dirty="0" smtClean="0">
                          <a:solidFill>
                            <a:schemeClr val="dk1"/>
                          </a:solidFill>
                          <a:effectLst/>
                          <a:latin typeface="+mn-lt"/>
                          <a:ea typeface="+mn-ea"/>
                          <a:cs typeface="+mn-cs"/>
                        </a:rPr>
                        <a:t>Driving safety</a:t>
                      </a:r>
                    </a:p>
                    <a:p>
                      <a:pPr marL="342900" indent="-342900">
                        <a:buAutoNum type="arabicPeriod"/>
                      </a:pPr>
                      <a:r>
                        <a:rPr lang="en-US" sz="1800" kern="1200" dirty="0" smtClean="0">
                          <a:solidFill>
                            <a:schemeClr val="dk1"/>
                          </a:solidFill>
                          <a:effectLst/>
                          <a:latin typeface="+mn-lt"/>
                          <a:ea typeface="+mn-ea"/>
                          <a:cs typeface="+mn-cs"/>
                        </a:rPr>
                        <a:t>Video processing </a:t>
                      </a:r>
                      <a:endParaRPr lang="en-IN" dirty="0"/>
                    </a:p>
                  </a:txBody>
                  <a:tcPr/>
                </a:tc>
              </a:tr>
            </a:tbl>
          </a:graphicData>
        </a:graphic>
      </p:graphicFrame>
    </p:spTree>
    <p:extLst>
      <p:ext uri="{BB962C8B-B14F-4D97-AF65-F5344CB8AC3E}">
        <p14:creationId xmlns:p14="http://schemas.microsoft.com/office/powerpoint/2010/main" val="146886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E1F9D1-42A9-44BF-8B26-BF7092E210D0}"/>
              </a:ext>
            </a:extLst>
          </p:cNvPr>
          <p:cNvSpPr>
            <a:spLocks noGrp="1"/>
          </p:cNvSpPr>
          <p:nvPr>
            <p:ph type="ctrTitle"/>
          </p:nvPr>
        </p:nvSpPr>
        <p:spPr>
          <a:xfrm>
            <a:off x="1799101" y="198542"/>
            <a:ext cx="5453956" cy="773551"/>
          </a:xfrm>
        </p:spPr>
        <p:txBody>
          <a:bodyPr>
            <a:normAutofit/>
          </a:bodyPr>
          <a:lstStyle/>
          <a:p>
            <a:r>
              <a:rPr lang="en-GB" sz="4000" dirty="0"/>
              <a:t>PROBLEM STATEMENT</a:t>
            </a:r>
            <a:endParaRPr lang="en-IN" sz="4000" dirty="0"/>
          </a:p>
        </p:txBody>
      </p:sp>
      <p:sp>
        <p:nvSpPr>
          <p:cNvPr id="4" name="Subtitle 3"/>
          <p:cNvSpPr>
            <a:spLocks noGrp="1"/>
          </p:cNvSpPr>
          <p:nvPr>
            <p:ph type="subTitle" idx="1"/>
          </p:nvPr>
        </p:nvSpPr>
        <p:spPr>
          <a:xfrm>
            <a:off x="2151063" y="1543050"/>
            <a:ext cx="8516937" cy="4084387"/>
          </a:xfrm>
        </p:spPr>
        <p:txBody>
          <a:bodyPr/>
          <a:lstStyle/>
          <a:p>
            <a:r>
              <a:rPr lang="en-US" dirty="0"/>
              <a:t>Traffic accidents due to human errors cause many deaths and injuries around the world. The major cause of these accidents is drowsiness of the driver due to sleeplessness or long driving hours. There is need for a system developed with the technologies that are available today which can overcome this situation. The aim of this system is to reduce the number of accidents by developing a model which can generate an alert if the driver is feeling drowsy so that the driver can become aware and take necessary actions</a:t>
            </a:r>
            <a:endParaRPr lang="en-IN" dirty="0"/>
          </a:p>
        </p:txBody>
      </p:sp>
    </p:spTree>
    <p:extLst>
      <p:ext uri="{BB962C8B-B14F-4D97-AF65-F5344CB8AC3E}">
        <p14:creationId xmlns:p14="http://schemas.microsoft.com/office/powerpoint/2010/main" val="334121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AB1F72-55D3-4328-A1BA-CF52EDEB8E72}"/>
              </a:ext>
            </a:extLst>
          </p:cNvPr>
          <p:cNvSpPr>
            <a:spLocks noGrp="1"/>
          </p:cNvSpPr>
          <p:nvPr>
            <p:ph type="title"/>
          </p:nvPr>
        </p:nvSpPr>
        <p:spPr>
          <a:xfrm>
            <a:off x="1935977" y="490945"/>
            <a:ext cx="4926461" cy="725296"/>
          </a:xfrm>
        </p:spPr>
        <p:txBody>
          <a:bodyPr/>
          <a:lstStyle/>
          <a:p>
            <a:r>
              <a:rPr lang="en-GB" dirty="0"/>
              <a:t>TECHNOLOGY STACK</a:t>
            </a:r>
            <a:endParaRPr lang="en-IN" dirty="0"/>
          </a:p>
        </p:txBody>
      </p:sp>
      <p:sp>
        <p:nvSpPr>
          <p:cNvPr id="3" name="Content Placeholder 2">
            <a:extLst>
              <a:ext uri="{FF2B5EF4-FFF2-40B4-BE49-F238E27FC236}">
                <a16:creationId xmlns="" xmlns:a16="http://schemas.microsoft.com/office/drawing/2014/main" id="{128DC4BD-7F9F-4087-AADD-E34186E56833}"/>
              </a:ext>
            </a:extLst>
          </p:cNvPr>
          <p:cNvSpPr>
            <a:spLocks noGrp="1"/>
          </p:cNvSpPr>
          <p:nvPr>
            <p:ph idx="1"/>
          </p:nvPr>
        </p:nvSpPr>
        <p:spPr>
          <a:xfrm>
            <a:off x="1935977" y="1708864"/>
            <a:ext cx="8915400" cy="3777622"/>
          </a:xfrm>
        </p:spPr>
        <p:txBody>
          <a:bodyPr>
            <a:normAutofit/>
          </a:bodyPr>
          <a:lstStyle/>
          <a:p>
            <a:r>
              <a:rPr lang="en-GB" b="1" dirty="0"/>
              <a:t>SOFTWARE REQUIREMENTS</a:t>
            </a:r>
          </a:p>
          <a:p>
            <a:pPr marL="0" indent="0">
              <a:buNone/>
            </a:pPr>
            <a:r>
              <a:rPr lang="en-GB" b="1" dirty="0"/>
              <a:t>        </a:t>
            </a:r>
            <a:r>
              <a:rPr lang="en-GB" dirty="0"/>
              <a:t>Operating System : Windows</a:t>
            </a:r>
          </a:p>
          <a:p>
            <a:r>
              <a:rPr lang="en-GB" dirty="0"/>
              <a:t>        Tool : </a:t>
            </a:r>
            <a:r>
              <a:rPr lang="en-US" dirty="0" smtClean="0"/>
              <a:t>Python, C</a:t>
            </a:r>
            <a:r>
              <a:rPr lang="en-IN" dirty="0" smtClean="0"/>
              <a:t>, </a:t>
            </a:r>
            <a:r>
              <a:rPr lang="en-US" dirty="0"/>
              <a:t>Open </a:t>
            </a:r>
            <a:r>
              <a:rPr lang="en-US" dirty="0" smtClean="0"/>
              <a:t>CV</a:t>
            </a:r>
            <a:r>
              <a:rPr lang="en-IN" dirty="0" smtClean="0"/>
              <a:t>, </a:t>
            </a:r>
            <a:r>
              <a:rPr lang="en-US" dirty="0"/>
              <a:t>Tensor </a:t>
            </a:r>
            <a:r>
              <a:rPr lang="en-US" dirty="0" smtClean="0"/>
              <a:t>Flow</a:t>
            </a:r>
            <a:r>
              <a:rPr lang="en-IN" dirty="0" smtClean="0"/>
              <a:t>, </a:t>
            </a:r>
            <a:r>
              <a:rPr lang="en-US" dirty="0"/>
              <a:t>D-lib</a:t>
            </a:r>
            <a:endParaRPr lang="en-IN" dirty="0"/>
          </a:p>
          <a:p>
            <a:endParaRPr lang="en-GB" b="1" dirty="0"/>
          </a:p>
          <a:p>
            <a:endParaRPr lang="en-GB" b="1" dirty="0"/>
          </a:p>
          <a:p>
            <a:r>
              <a:rPr lang="en-GB" b="1" dirty="0"/>
              <a:t>HARDWARE REQUIREMENTS</a:t>
            </a:r>
          </a:p>
          <a:p>
            <a:pPr marL="0" indent="0">
              <a:buNone/>
            </a:pPr>
            <a:r>
              <a:rPr lang="en-GB" dirty="0" smtClean="0"/>
              <a:t>	  Hard </a:t>
            </a:r>
            <a:r>
              <a:rPr lang="en-GB" dirty="0"/>
              <a:t>disk : minimum 80 GB</a:t>
            </a:r>
          </a:p>
          <a:p>
            <a:pPr marL="0" indent="0">
              <a:buNone/>
            </a:pPr>
            <a:r>
              <a:rPr lang="en-GB" dirty="0"/>
              <a:t>         RAM : minimum 2 </a:t>
            </a:r>
            <a:r>
              <a:rPr lang="en-GB" dirty="0" smtClean="0"/>
              <a:t>GB</a:t>
            </a:r>
          </a:p>
          <a:p>
            <a:pPr marL="0" lvl="0" indent="0">
              <a:buNone/>
            </a:pPr>
            <a:r>
              <a:rPr lang="en-GB" dirty="0"/>
              <a:t>	</a:t>
            </a:r>
            <a:r>
              <a:rPr lang="en-GB" dirty="0" smtClean="0"/>
              <a:t> </a:t>
            </a:r>
            <a:r>
              <a:rPr lang="en-US" dirty="0"/>
              <a:t>Basic spec sensor (camera)  </a:t>
            </a:r>
            <a:endParaRPr lang="en-IN" dirty="0"/>
          </a:p>
          <a:p>
            <a:pPr marL="0" indent="0">
              <a:buNone/>
            </a:pPr>
            <a:endParaRPr lang="en-IN" dirty="0"/>
          </a:p>
        </p:txBody>
      </p:sp>
    </p:spTree>
    <p:extLst>
      <p:ext uri="{BB962C8B-B14F-4D97-AF65-F5344CB8AC3E}">
        <p14:creationId xmlns:p14="http://schemas.microsoft.com/office/powerpoint/2010/main" val="21709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48331-69E8-4ABC-A0DB-655F99A4FB18}"/>
              </a:ext>
            </a:extLst>
          </p:cNvPr>
          <p:cNvSpPr>
            <a:spLocks noGrp="1"/>
          </p:cNvSpPr>
          <p:nvPr>
            <p:ph type="ctrTitle"/>
          </p:nvPr>
        </p:nvSpPr>
        <p:spPr>
          <a:xfrm>
            <a:off x="1950021" y="328474"/>
            <a:ext cx="5809063" cy="773552"/>
          </a:xfrm>
        </p:spPr>
        <p:txBody>
          <a:bodyPr>
            <a:normAutofit/>
          </a:bodyPr>
          <a:lstStyle/>
          <a:p>
            <a:r>
              <a:rPr lang="en-GB" sz="4000" dirty="0"/>
              <a:t>SYSTEM ARCHITECTURE</a:t>
            </a:r>
            <a:endParaRPr lang="en-IN" sz="4000" dirty="0"/>
          </a:p>
        </p:txBody>
      </p:sp>
      <p:sp>
        <p:nvSpPr>
          <p:cNvPr id="4" name="Rectangle 3"/>
          <p:cNvSpPr/>
          <p:nvPr/>
        </p:nvSpPr>
        <p:spPr>
          <a:xfrm>
            <a:off x="2124802" y="1343025"/>
            <a:ext cx="2751997" cy="461665"/>
          </a:xfrm>
          <a:prstGeom prst="rect">
            <a:avLst/>
          </a:prstGeom>
        </p:spPr>
        <p:txBody>
          <a:bodyPr wrap="square">
            <a:spAutoFit/>
          </a:bodyPr>
          <a:lstStyle/>
          <a:p>
            <a:r>
              <a:rPr lang="en-US" sz="2400" dirty="0" smtClean="0">
                <a:latin typeface="Times New Roman" panose="02020603050405020304" pitchFamily="18" charset="0"/>
                <a:ea typeface="Calibri" panose="020F0502020204030204" pitchFamily="34" charset="0"/>
              </a:rPr>
              <a:t>1. ER </a:t>
            </a:r>
            <a:r>
              <a:rPr lang="en-US" sz="2400" dirty="0">
                <a:latin typeface="Times New Roman" panose="02020603050405020304" pitchFamily="18" charset="0"/>
                <a:ea typeface="Calibri" panose="020F0502020204030204" pitchFamily="34" charset="0"/>
              </a:rPr>
              <a:t>diagram</a:t>
            </a:r>
            <a:endParaRPr lang="en-IN" sz="24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24802" y="2154555"/>
            <a:ext cx="8628923" cy="4187190"/>
          </a:xfrm>
          <a:prstGeom prst="rect">
            <a:avLst/>
          </a:prstGeom>
        </p:spPr>
      </p:pic>
    </p:spTree>
    <p:extLst>
      <p:ext uri="{BB962C8B-B14F-4D97-AF65-F5344CB8AC3E}">
        <p14:creationId xmlns:p14="http://schemas.microsoft.com/office/powerpoint/2010/main" val="318808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75C665-36BD-48A8-92F2-53ECA9617FBE}"/>
              </a:ext>
            </a:extLst>
          </p:cNvPr>
          <p:cNvSpPr>
            <a:spLocks noGrp="1"/>
          </p:cNvSpPr>
          <p:nvPr>
            <p:ph type="title"/>
          </p:nvPr>
        </p:nvSpPr>
        <p:spPr>
          <a:xfrm>
            <a:off x="2004040" y="690662"/>
            <a:ext cx="4091960" cy="512232"/>
          </a:xfrm>
        </p:spPr>
        <p:txBody>
          <a:bodyPr>
            <a:normAutofit fontScale="90000"/>
          </a:bodyPr>
          <a:lstStyle/>
          <a:p>
            <a:r>
              <a:rPr lang="en-GB" sz="2800" dirty="0"/>
              <a:t>2. DATAFLOW DIAGRAM</a:t>
            </a:r>
            <a:endParaRPr lang="en-IN" sz="2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04040" y="1503997"/>
            <a:ext cx="9064010" cy="4783455"/>
          </a:xfrm>
          <a:prstGeom prst="rect">
            <a:avLst/>
          </a:prstGeom>
        </p:spPr>
      </p:pic>
    </p:spTree>
    <p:extLst>
      <p:ext uri="{BB962C8B-B14F-4D97-AF65-F5344CB8AC3E}">
        <p14:creationId xmlns:p14="http://schemas.microsoft.com/office/powerpoint/2010/main" val="96195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45E0C-BD2C-41C3-A5B5-51FA6A2D4B74}"/>
              </a:ext>
            </a:extLst>
          </p:cNvPr>
          <p:cNvSpPr>
            <a:spLocks noGrp="1"/>
          </p:cNvSpPr>
          <p:nvPr>
            <p:ph type="title"/>
          </p:nvPr>
        </p:nvSpPr>
        <p:spPr>
          <a:xfrm>
            <a:off x="1856079" y="650743"/>
            <a:ext cx="2733677" cy="450088"/>
          </a:xfrm>
        </p:spPr>
        <p:txBody>
          <a:bodyPr>
            <a:normAutofit/>
          </a:bodyPr>
          <a:lstStyle/>
          <a:p>
            <a:r>
              <a:rPr lang="en-GB" sz="1800" dirty="0"/>
              <a:t>3</a:t>
            </a:r>
            <a:r>
              <a:rPr lang="en-GB" sz="1800" dirty="0" smtClean="0"/>
              <a:t>. </a:t>
            </a:r>
            <a:r>
              <a:rPr lang="en-GB" sz="1800" dirty="0"/>
              <a:t>USE CASE DIAGRAM</a:t>
            </a:r>
            <a:endParaRPr lang="en-IN" sz="1800" dirty="0"/>
          </a:p>
        </p:txBody>
      </p:sp>
      <p:pic>
        <p:nvPicPr>
          <p:cNvPr id="6" name="Picture 5"/>
          <p:cNvPicPr>
            <a:picLocks noChangeAspect="1"/>
          </p:cNvPicPr>
          <p:nvPr/>
        </p:nvPicPr>
        <p:blipFill>
          <a:blip r:embed="rId2"/>
          <a:stretch>
            <a:fillRect/>
          </a:stretch>
        </p:blipFill>
        <p:spPr>
          <a:xfrm>
            <a:off x="2181225" y="1219200"/>
            <a:ext cx="9401175" cy="5029200"/>
          </a:xfrm>
          <a:prstGeom prst="rect">
            <a:avLst/>
          </a:prstGeom>
        </p:spPr>
      </p:pic>
    </p:spTree>
    <p:extLst>
      <p:ext uri="{BB962C8B-B14F-4D97-AF65-F5344CB8AC3E}">
        <p14:creationId xmlns:p14="http://schemas.microsoft.com/office/powerpoint/2010/main" val="266138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8E0A59-4032-41FE-BAD0-00C418A8E986}"/>
              </a:ext>
            </a:extLst>
          </p:cNvPr>
          <p:cNvSpPr>
            <a:spLocks noGrp="1"/>
          </p:cNvSpPr>
          <p:nvPr>
            <p:ph type="title"/>
          </p:nvPr>
        </p:nvSpPr>
        <p:spPr>
          <a:xfrm>
            <a:off x="1906063" y="792786"/>
            <a:ext cx="2818338" cy="343556"/>
          </a:xfrm>
        </p:spPr>
        <p:txBody>
          <a:bodyPr>
            <a:noAutofit/>
          </a:bodyPr>
          <a:lstStyle/>
          <a:p>
            <a:pPr lvl="0"/>
            <a:r>
              <a:rPr lang="en-GB" sz="1800" b="1" dirty="0"/>
              <a:t>MODULE DESCRIPTION:</a:t>
            </a:r>
            <a:r>
              <a:rPr lang="en-GB" sz="1600" dirty="0"/>
              <a:t/>
            </a:r>
            <a:br>
              <a:rPr lang="en-GB" sz="1600" dirty="0"/>
            </a:br>
            <a:r>
              <a:rPr lang="en-GB" sz="2000" dirty="0"/>
              <a:t/>
            </a:r>
            <a:br>
              <a:rPr lang="en-GB" sz="2000" dirty="0"/>
            </a:br>
            <a:r>
              <a:rPr lang="en-GB" sz="2000" b="1" dirty="0"/>
              <a:t>Module -1</a:t>
            </a:r>
            <a:r>
              <a:rPr lang="en-GB" sz="1600" dirty="0"/>
              <a:t/>
            </a:r>
            <a:br>
              <a:rPr lang="en-GB" sz="1600" dirty="0"/>
            </a:br>
            <a:r>
              <a:rPr lang="en-GB" sz="1600" dirty="0"/>
              <a:t/>
            </a:r>
            <a:br>
              <a:rPr lang="en-GB" sz="1600" dirty="0"/>
            </a:br>
            <a:r>
              <a:rPr lang="en-US" sz="1600" b="1" dirty="0"/>
              <a:t>Video </a:t>
            </a:r>
            <a:r>
              <a:rPr lang="en-US" sz="1600" b="1" dirty="0" smtClean="0"/>
              <a:t>Capture</a:t>
            </a:r>
            <a:r>
              <a:rPr lang="en-GB" sz="1600" b="1" dirty="0" smtClean="0"/>
              <a:t>:</a:t>
            </a:r>
            <a:r>
              <a:rPr lang="en-GB" sz="1600" b="1" dirty="0"/>
              <a:t/>
            </a:r>
            <a:br>
              <a:rPr lang="en-GB" sz="1600" b="1" dirty="0"/>
            </a:br>
            <a:r>
              <a:rPr lang="en-GB" sz="1600" b="1" dirty="0"/>
              <a:t/>
            </a:r>
            <a:br>
              <a:rPr lang="en-GB" sz="1600" b="1" dirty="0"/>
            </a:br>
            <a:r>
              <a:rPr lang="en-GB" sz="1600" dirty="0"/>
              <a:t/>
            </a:r>
            <a:br>
              <a:rPr lang="en-GB" sz="1600" dirty="0"/>
            </a:br>
            <a:r>
              <a:rPr lang="en-GB" sz="1600" dirty="0"/>
              <a:t/>
            </a:r>
            <a:br>
              <a:rPr lang="en-GB" sz="1600" dirty="0"/>
            </a:br>
            <a:endParaRPr lang="en-IN" sz="1600" dirty="0"/>
          </a:p>
        </p:txBody>
      </p:sp>
      <p:sp>
        <p:nvSpPr>
          <p:cNvPr id="3" name="TextBox 2">
            <a:extLst>
              <a:ext uri="{FF2B5EF4-FFF2-40B4-BE49-F238E27FC236}">
                <a16:creationId xmlns="" xmlns:a16="http://schemas.microsoft.com/office/drawing/2014/main" id="{359F282A-B59A-4C5D-BEE0-1F686DC5A7D7}"/>
              </a:ext>
            </a:extLst>
          </p:cNvPr>
          <p:cNvSpPr txBox="1"/>
          <p:nvPr/>
        </p:nvSpPr>
        <p:spPr>
          <a:xfrm>
            <a:off x="5638800" y="2976562"/>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 xmlns:a16="http://schemas.microsoft.com/office/drawing/2014/main" id="{1068573D-BF93-41E1-AA14-735794192BE5}"/>
              </a:ext>
            </a:extLst>
          </p:cNvPr>
          <p:cNvSpPr txBox="1"/>
          <p:nvPr/>
        </p:nvSpPr>
        <p:spPr>
          <a:xfrm>
            <a:off x="1906063" y="2466974"/>
            <a:ext cx="9466787" cy="3329053"/>
          </a:xfrm>
          <a:prstGeom prst="rect">
            <a:avLst/>
          </a:prstGeom>
          <a:noFill/>
        </p:spPr>
        <p:txBody>
          <a:bodyPr wrap="square" rtlCol="0">
            <a:spAutoFit/>
          </a:bodyPr>
          <a:lstStyle/>
          <a:p>
            <a:pPr>
              <a:lnSpc>
                <a:spcPct val="200000"/>
              </a:lnSpc>
            </a:pPr>
            <a:r>
              <a:rPr lang="en-US" dirty="0"/>
              <a:t>Python provides various libraries for image and video processing</a:t>
            </a:r>
            <a:r>
              <a:rPr lang="en-US" dirty="0" smtClean="0"/>
              <a:t>.</a:t>
            </a:r>
          </a:p>
          <a:p>
            <a:pPr>
              <a:lnSpc>
                <a:spcPct val="200000"/>
              </a:lnSpc>
            </a:pPr>
            <a:r>
              <a:rPr lang="en-US" dirty="0" smtClean="0"/>
              <a:t>One </a:t>
            </a:r>
            <a:r>
              <a:rPr lang="en-US" dirty="0"/>
              <a:t>of them is </a:t>
            </a:r>
            <a:r>
              <a:rPr lang="en-US" dirty="0" err="1"/>
              <a:t>OpenCV</a:t>
            </a:r>
            <a:r>
              <a:rPr lang="en-US" dirty="0"/>
              <a:t>. </a:t>
            </a:r>
            <a:r>
              <a:rPr lang="en-US" dirty="0" err="1"/>
              <a:t>OpenCV</a:t>
            </a:r>
            <a:r>
              <a:rPr lang="en-US" dirty="0"/>
              <a:t> is a vast library that helps in providing various functions for image and video operations. </a:t>
            </a:r>
            <a:endParaRPr lang="en-US" dirty="0" smtClean="0"/>
          </a:p>
          <a:p>
            <a:pPr>
              <a:lnSpc>
                <a:spcPct val="200000"/>
              </a:lnSpc>
            </a:pPr>
            <a:r>
              <a:rPr lang="en-US" dirty="0" smtClean="0"/>
              <a:t>With </a:t>
            </a:r>
            <a:r>
              <a:rPr lang="en-US" dirty="0" err="1"/>
              <a:t>OpenCV</a:t>
            </a:r>
            <a:r>
              <a:rPr lang="en-US" dirty="0"/>
              <a:t>, we can capture a video from the camera. </a:t>
            </a:r>
            <a:endParaRPr lang="en-US" dirty="0" smtClean="0"/>
          </a:p>
          <a:p>
            <a:pPr>
              <a:lnSpc>
                <a:spcPct val="200000"/>
              </a:lnSpc>
            </a:pPr>
            <a:r>
              <a:rPr lang="en-US" dirty="0" smtClean="0"/>
              <a:t>It </a:t>
            </a:r>
            <a:r>
              <a:rPr lang="en-US" dirty="0"/>
              <a:t>lets you create a video capture object which is helpful to capture videos through webcam and then you may perform desired operations on that video</a:t>
            </a:r>
            <a:r>
              <a:rPr lang="en-US" dirty="0" smtClean="0"/>
              <a:t>.</a:t>
            </a:r>
            <a:r>
              <a:rPr lang="en-GB" dirty="0" smtClean="0"/>
              <a:t>.</a:t>
            </a:r>
            <a:endParaRPr lang="en-IN" dirty="0"/>
          </a:p>
        </p:txBody>
      </p:sp>
    </p:spTree>
    <p:extLst>
      <p:ext uri="{BB962C8B-B14F-4D97-AF65-F5344CB8AC3E}">
        <p14:creationId xmlns:p14="http://schemas.microsoft.com/office/powerpoint/2010/main" val="1193537718"/>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3817</TotalTime>
  <Words>1870</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STIXGeneral-Regular</vt:lpstr>
      <vt:lpstr>Times New Roman</vt:lpstr>
      <vt:lpstr>Wingdings 3</vt:lpstr>
      <vt:lpstr>Wisp</vt:lpstr>
      <vt:lpstr>PANIMALAR ENGINEERING COLLEGE</vt:lpstr>
      <vt:lpstr>INTRODUCTION</vt:lpstr>
      <vt:lpstr>LITERATURE SURVEY </vt:lpstr>
      <vt:lpstr>PROBLEM STATEMENT</vt:lpstr>
      <vt:lpstr>TECHNOLOGY STACK</vt:lpstr>
      <vt:lpstr>SYSTEM ARCHITECTURE</vt:lpstr>
      <vt:lpstr>2. DATAFLOW DIAGRAM</vt:lpstr>
      <vt:lpstr>3. USE CASE DIAGRAM</vt:lpstr>
      <vt:lpstr>MODULE DESCRIPTION:  Module -1  Video Capture:    </vt:lpstr>
      <vt:lpstr>Module - 2</vt:lpstr>
      <vt:lpstr>PowerPoint Presentation</vt:lpstr>
      <vt:lpstr>Module - 3</vt:lpstr>
      <vt:lpstr>Module 4</vt:lpstr>
      <vt:lpstr>Module 5</vt:lpstr>
      <vt:lpstr>Dataset distribution </vt:lpstr>
      <vt:lpstr>OUTPUT SCREENSHOTS</vt:lpstr>
      <vt:lpstr>Active or Awake State </vt:lpstr>
      <vt:lpstr> </vt:lpstr>
      <vt:lpstr>PowerPoint Presentation</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dc:title>
  <dc:creator>srivas c</dc:creator>
  <cp:lastModifiedBy>Microsoft account</cp:lastModifiedBy>
  <cp:revision>47</cp:revision>
  <dcterms:created xsi:type="dcterms:W3CDTF">2023-03-29T16:16:16Z</dcterms:created>
  <dcterms:modified xsi:type="dcterms:W3CDTF">2023-04-10T05:22:38Z</dcterms:modified>
</cp:coreProperties>
</file>