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Old Standard TT"/>
      <p:regular r:id="rId22"/>
      <p:bold r:id="rId23"/>
      <p: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ldStandardTT-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OldStandardTT-italic.fntdata"/><Relationship Id="rId12" Type="http://schemas.openxmlformats.org/officeDocument/2006/relationships/slide" Target="slides/slide7.xml"/><Relationship Id="rId23" Type="http://schemas.openxmlformats.org/officeDocument/2006/relationships/font" Target="fonts/OldStandardT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a7063d11b0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a7063d11b0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7063d11b0_0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7063d11b0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7063d11b0_0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7063d11b0_0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7063d11b0_0_1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7063d11b0_0_1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7063d11b0_0_1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7063d11b0_0_1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7063d11b0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7063d11b0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7063d11b0_0_1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7063d11b0_0_1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7063d11b0_0_1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7063d11b0_0_1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7063d11b0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7063d11b0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7063d11b0_0_1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7063d11b0_0_1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7063d11b0_0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7063d11b0_0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7063d11b0_0_1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7063d11b0_0_1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7063d11b0_0_1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7063d11b0_0_1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7063d11b0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7063d11b0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7063d11b0_0_1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7063d11b0_0_1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7063d11b0_0_1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7063d11b0_0_1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311700" y="3955600"/>
            <a:ext cx="8520600" cy="613200"/>
          </a:xfrm>
          <a:prstGeom prst="rect">
            <a:avLst/>
          </a:prstGeom>
        </p:spPr>
        <p:txBody>
          <a:bodyPr anchorCtr="0" anchor="t" bIns="91425" lIns="91425" spcFirstLastPara="1" rIns="91425" wrap="square" tIns="91425">
            <a:normAutofit fontScale="90000"/>
          </a:bodyPr>
          <a:lstStyle/>
          <a:p>
            <a:pPr indent="0" lvl="0" marL="457200" rtl="0" algn="r">
              <a:spcBef>
                <a:spcPts val="0"/>
              </a:spcBef>
              <a:spcAft>
                <a:spcPts val="0"/>
              </a:spcAft>
              <a:buNone/>
            </a:pPr>
            <a:r>
              <a:rPr lang="en-GB"/>
              <a:t>VIJAY KUMAR</a:t>
            </a:r>
            <a:endParaRPr/>
          </a:p>
        </p:txBody>
      </p:sp>
      <p:sp>
        <p:nvSpPr>
          <p:cNvPr id="60" name="Google Shape;60;p13"/>
          <p:cNvSpPr txBox="1"/>
          <p:nvPr>
            <p:ph idx="1" type="body"/>
          </p:nvPr>
        </p:nvSpPr>
        <p:spPr>
          <a:xfrm>
            <a:off x="311700" y="3261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1" name="Google Shape;61;p13"/>
          <p:cNvPicPr preferRelativeResize="0"/>
          <p:nvPr/>
        </p:nvPicPr>
        <p:blipFill>
          <a:blip r:embed="rId3">
            <a:alphaModFix/>
          </a:blip>
          <a:stretch>
            <a:fillRect/>
          </a:stretch>
        </p:blipFill>
        <p:spPr>
          <a:xfrm>
            <a:off x="311700" y="326100"/>
            <a:ext cx="8520600" cy="339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ANSWER </a:t>
            </a:r>
            <a:endParaRPr/>
          </a:p>
        </p:txBody>
      </p:sp>
      <p:sp>
        <p:nvSpPr>
          <p:cNvPr id="128" name="Google Shape;128;p22"/>
          <p:cNvSpPr txBox="1"/>
          <p:nvPr>
            <p:ph idx="1" type="body"/>
          </p:nvPr>
        </p:nvSpPr>
        <p:spPr>
          <a:xfrm>
            <a:off x="311700" y="1190750"/>
            <a:ext cx="8520600" cy="3804900"/>
          </a:xfrm>
          <a:prstGeom prst="rect">
            <a:avLst/>
          </a:prstGeom>
          <a:gradFill>
            <a:gsLst>
              <a:gs pos="0">
                <a:srgbClr val="696969"/>
              </a:gs>
              <a:gs pos="100000">
                <a:srgbClr val="1D1D1D"/>
              </a:gs>
            </a:gsLst>
            <a:lin ang="5400012" scaled="0"/>
          </a:gradFill>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GB" sz="1550">
                <a:solidFill>
                  <a:schemeClr val="lt1"/>
                </a:solidFill>
              </a:rPr>
              <a:t>WITH UNIQUE_PRODUCTS_YEAR2020 AS (</a:t>
            </a:r>
            <a:endParaRPr sz="1550">
              <a:solidFill>
                <a:schemeClr val="lt1"/>
              </a:solidFill>
            </a:endParaRPr>
          </a:p>
          <a:p>
            <a:pPr indent="0" lvl="0" marL="0" rtl="0" algn="l">
              <a:lnSpc>
                <a:spcPct val="90000"/>
              </a:lnSpc>
              <a:spcBef>
                <a:spcPts val="0"/>
              </a:spcBef>
              <a:spcAft>
                <a:spcPts val="0"/>
              </a:spcAft>
              <a:buClr>
                <a:schemeClr val="dk1"/>
              </a:buClr>
              <a:buSzPts val="1100"/>
              <a:buFont typeface="Arial"/>
              <a:buNone/>
            </a:pPr>
            <a:r>
              <a:rPr lang="en-GB" sz="1550">
                <a:solidFill>
                  <a:schemeClr val="lt1"/>
                </a:solidFill>
              </a:rPr>
              <a:t>	SELECT SEGMENT, COUNT(DISTINCT(DIM.PRODUCT_CODE)) AS UNIQUE_PRODUCTS_2020 </a:t>
            </a:r>
            <a:endParaRPr sz="1550">
              <a:solidFill>
                <a:schemeClr val="lt1"/>
              </a:solidFill>
            </a:endParaRPr>
          </a:p>
          <a:p>
            <a:pPr indent="0" lvl="0" marL="0" rtl="0" algn="l">
              <a:lnSpc>
                <a:spcPct val="90000"/>
              </a:lnSpc>
              <a:spcBef>
                <a:spcPts val="0"/>
              </a:spcBef>
              <a:spcAft>
                <a:spcPts val="0"/>
              </a:spcAft>
              <a:buClr>
                <a:schemeClr val="dk1"/>
              </a:buClr>
              <a:buSzPts val="1100"/>
              <a:buFont typeface="Arial"/>
              <a:buNone/>
            </a:pPr>
            <a:r>
              <a:rPr lang="en-GB" sz="1550">
                <a:solidFill>
                  <a:schemeClr val="lt1"/>
                </a:solidFill>
              </a:rPr>
              <a:t>	FROM DIM_PRODUCT DIM</a:t>
            </a:r>
            <a:endParaRPr sz="1550">
              <a:solidFill>
                <a:schemeClr val="lt1"/>
              </a:solidFill>
            </a:endParaRPr>
          </a:p>
          <a:p>
            <a:pPr indent="0" lvl="0" marL="0" rtl="0" algn="l">
              <a:lnSpc>
                <a:spcPct val="90000"/>
              </a:lnSpc>
              <a:spcBef>
                <a:spcPts val="0"/>
              </a:spcBef>
              <a:spcAft>
                <a:spcPts val="0"/>
              </a:spcAft>
              <a:buClr>
                <a:schemeClr val="dk1"/>
              </a:buClr>
              <a:buSzPts val="1100"/>
              <a:buFont typeface="Arial"/>
              <a:buNone/>
            </a:pPr>
            <a:r>
              <a:rPr lang="en-GB" sz="1550">
                <a:solidFill>
                  <a:schemeClr val="lt1"/>
                </a:solidFill>
              </a:rPr>
              <a:t>JOIN FACT_SALES_MONTHLY FSM ON DIM.PRODUCT_CODE = FSM.PRODUCT_CODE</a:t>
            </a:r>
            <a:endParaRPr sz="1550">
              <a:solidFill>
                <a:schemeClr val="lt1"/>
              </a:solidFill>
            </a:endParaRPr>
          </a:p>
          <a:p>
            <a:pPr indent="0" lvl="0" marL="0" rtl="0" algn="l">
              <a:lnSpc>
                <a:spcPct val="90000"/>
              </a:lnSpc>
              <a:spcBef>
                <a:spcPts val="0"/>
              </a:spcBef>
              <a:spcAft>
                <a:spcPts val="0"/>
              </a:spcAft>
              <a:buClr>
                <a:schemeClr val="dk1"/>
              </a:buClr>
              <a:buSzPts val="1100"/>
              <a:buFont typeface="Arial"/>
              <a:buNone/>
            </a:pPr>
            <a:r>
              <a:rPr lang="en-GB" sz="1550">
                <a:solidFill>
                  <a:schemeClr val="lt1"/>
                </a:solidFill>
              </a:rPr>
              <a:t>	WHERE FISCAL_YEAR = '2020'</a:t>
            </a:r>
            <a:endParaRPr sz="1550">
              <a:solidFill>
                <a:schemeClr val="lt1"/>
              </a:solidFill>
            </a:endParaRPr>
          </a:p>
          <a:p>
            <a:pPr indent="0" lvl="0" marL="0" rtl="0" algn="l">
              <a:lnSpc>
                <a:spcPct val="90000"/>
              </a:lnSpc>
              <a:spcBef>
                <a:spcPts val="0"/>
              </a:spcBef>
              <a:spcAft>
                <a:spcPts val="0"/>
              </a:spcAft>
              <a:buClr>
                <a:schemeClr val="dk1"/>
              </a:buClr>
              <a:buSzPts val="1100"/>
              <a:buFont typeface="Arial"/>
              <a:buNone/>
            </a:pPr>
            <a:r>
              <a:rPr lang="en-GB" sz="1550">
                <a:solidFill>
                  <a:schemeClr val="lt1"/>
                </a:solidFill>
              </a:rPr>
              <a:t>	GROUP BY 1),</a:t>
            </a:r>
            <a:endParaRPr sz="1550">
              <a:solidFill>
                <a:schemeClr val="lt1"/>
              </a:solidFill>
            </a:endParaRPr>
          </a:p>
          <a:p>
            <a:pPr indent="0" lvl="0" marL="0" rtl="0" algn="l">
              <a:lnSpc>
                <a:spcPct val="90000"/>
              </a:lnSpc>
              <a:spcBef>
                <a:spcPts val="0"/>
              </a:spcBef>
              <a:spcAft>
                <a:spcPts val="0"/>
              </a:spcAft>
              <a:buClr>
                <a:schemeClr val="dk1"/>
              </a:buClr>
              <a:buSzPts val="1100"/>
              <a:buFont typeface="Arial"/>
              <a:buNone/>
            </a:pPr>
            <a:r>
              <a:rPr lang="en-GB" sz="1550">
                <a:solidFill>
                  <a:schemeClr val="lt1"/>
                </a:solidFill>
              </a:rPr>
              <a:t>	UNIQUE_PRODUCTS_YEAR2021 AS (</a:t>
            </a:r>
            <a:endParaRPr sz="1550">
              <a:solidFill>
                <a:schemeClr val="lt1"/>
              </a:solidFill>
            </a:endParaRPr>
          </a:p>
          <a:p>
            <a:pPr indent="0" lvl="0" marL="0" rtl="0" algn="l">
              <a:lnSpc>
                <a:spcPct val="90000"/>
              </a:lnSpc>
              <a:spcBef>
                <a:spcPts val="0"/>
              </a:spcBef>
              <a:spcAft>
                <a:spcPts val="0"/>
              </a:spcAft>
              <a:buClr>
                <a:schemeClr val="dk1"/>
              </a:buClr>
              <a:buSzPts val="1100"/>
              <a:buFont typeface="Arial"/>
              <a:buNone/>
            </a:pPr>
            <a:r>
              <a:rPr lang="en-GB" sz="1550">
                <a:solidFill>
                  <a:schemeClr val="lt1"/>
                </a:solidFill>
              </a:rPr>
              <a:t>	SELECT SEGMENT, COUNT(DISTINCT(DIM.PRODUCT_CODE)) AS UNIQUE_PRODUCTS_2021 FROM DIM_PRODUCT DIM</a:t>
            </a:r>
            <a:endParaRPr sz="1550">
              <a:solidFill>
                <a:schemeClr val="lt1"/>
              </a:solidFill>
            </a:endParaRPr>
          </a:p>
          <a:p>
            <a:pPr indent="0" lvl="0" marL="0" rtl="0" algn="l">
              <a:lnSpc>
                <a:spcPct val="90000"/>
              </a:lnSpc>
              <a:spcBef>
                <a:spcPts val="0"/>
              </a:spcBef>
              <a:spcAft>
                <a:spcPts val="0"/>
              </a:spcAft>
              <a:buClr>
                <a:schemeClr val="dk1"/>
              </a:buClr>
              <a:buSzPts val="1100"/>
              <a:buFont typeface="Arial"/>
              <a:buNone/>
            </a:pPr>
            <a:r>
              <a:rPr lang="en-GB" sz="1550">
                <a:solidFill>
                  <a:schemeClr val="lt1"/>
                </a:solidFill>
              </a:rPr>
              <a:t>JOIN FACT_SALES_MONTHLY FSM ON DIM.PRODUCT_CODE = FSM.PRODUCT_CODE</a:t>
            </a:r>
            <a:endParaRPr sz="1550">
              <a:solidFill>
                <a:schemeClr val="lt1"/>
              </a:solidFill>
            </a:endParaRPr>
          </a:p>
          <a:p>
            <a:pPr indent="0" lvl="0" marL="0" rtl="0" algn="l">
              <a:lnSpc>
                <a:spcPct val="90000"/>
              </a:lnSpc>
              <a:spcBef>
                <a:spcPts val="0"/>
              </a:spcBef>
              <a:spcAft>
                <a:spcPts val="0"/>
              </a:spcAft>
              <a:buClr>
                <a:schemeClr val="dk1"/>
              </a:buClr>
              <a:buSzPts val="1100"/>
              <a:buFont typeface="Arial"/>
              <a:buNone/>
            </a:pPr>
            <a:r>
              <a:rPr lang="en-GB" sz="1550">
                <a:solidFill>
                  <a:schemeClr val="lt1"/>
                </a:solidFill>
              </a:rPr>
              <a:t>	WHERE FISCAL_YEAR = '2021'</a:t>
            </a:r>
            <a:endParaRPr sz="1550">
              <a:solidFill>
                <a:schemeClr val="lt1"/>
              </a:solidFill>
            </a:endParaRPr>
          </a:p>
          <a:p>
            <a:pPr indent="0" lvl="0" marL="0" rtl="0" algn="l">
              <a:lnSpc>
                <a:spcPct val="90000"/>
              </a:lnSpc>
              <a:spcBef>
                <a:spcPts val="0"/>
              </a:spcBef>
              <a:spcAft>
                <a:spcPts val="0"/>
              </a:spcAft>
              <a:buClr>
                <a:schemeClr val="dk1"/>
              </a:buClr>
              <a:buSzPts val="1100"/>
              <a:buFont typeface="Arial"/>
              <a:buNone/>
            </a:pPr>
            <a:r>
              <a:rPr lang="en-GB" sz="1550">
                <a:solidFill>
                  <a:schemeClr val="lt1"/>
                </a:solidFill>
              </a:rPr>
              <a:t>	GROUP BY 1)</a:t>
            </a:r>
            <a:endParaRPr sz="1550">
              <a:solidFill>
                <a:schemeClr val="lt1"/>
              </a:solidFill>
            </a:endParaRPr>
          </a:p>
          <a:p>
            <a:pPr indent="0" lvl="0" marL="0" rtl="0" algn="l">
              <a:lnSpc>
                <a:spcPct val="90000"/>
              </a:lnSpc>
              <a:spcBef>
                <a:spcPts val="0"/>
              </a:spcBef>
              <a:spcAft>
                <a:spcPts val="0"/>
              </a:spcAft>
              <a:buClr>
                <a:schemeClr val="dk1"/>
              </a:buClr>
              <a:buSzPts val="1100"/>
              <a:buFont typeface="Arial"/>
              <a:buNone/>
            </a:pPr>
            <a:r>
              <a:rPr lang="en-GB" sz="1550">
                <a:solidFill>
                  <a:schemeClr val="lt1"/>
                </a:solidFill>
              </a:rPr>
              <a:t>SELECT Y21.SEGMENT,UNIQUE_PRODUCTS_2020,UNIQUE_PRODUCTS_2021,</a:t>
            </a:r>
            <a:endParaRPr sz="1550">
              <a:solidFill>
                <a:schemeClr val="lt1"/>
              </a:solidFill>
            </a:endParaRPr>
          </a:p>
          <a:p>
            <a:pPr indent="0" lvl="0" marL="0" rtl="0" algn="l">
              <a:lnSpc>
                <a:spcPct val="90000"/>
              </a:lnSpc>
              <a:spcBef>
                <a:spcPts val="0"/>
              </a:spcBef>
              <a:spcAft>
                <a:spcPts val="0"/>
              </a:spcAft>
              <a:buClr>
                <a:schemeClr val="dk1"/>
              </a:buClr>
              <a:buSzPts val="1100"/>
              <a:buFont typeface="Arial"/>
              <a:buNone/>
            </a:pPr>
            <a:r>
              <a:rPr lang="en-GB" sz="1550">
                <a:solidFill>
                  <a:schemeClr val="lt1"/>
                </a:solidFill>
              </a:rPr>
              <a:t>	(UNIQUE_PRODUCTS_2021-UNIQUE_PRODUCTS_2020) AS DIFFIRENCEB</a:t>
            </a:r>
            <a:endParaRPr sz="1550">
              <a:solidFill>
                <a:schemeClr val="lt1"/>
              </a:solidFill>
            </a:endParaRPr>
          </a:p>
          <a:p>
            <a:pPr indent="0" lvl="0" marL="0" rtl="0" algn="l">
              <a:lnSpc>
                <a:spcPct val="90000"/>
              </a:lnSpc>
              <a:spcBef>
                <a:spcPts val="0"/>
              </a:spcBef>
              <a:spcAft>
                <a:spcPts val="0"/>
              </a:spcAft>
              <a:buClr>
                <a:schemeClr val="dk1"/>
              </a:buClr>
              <a:buSzPts val="1100"/>
              <a:buFont typeface="Arial"/>
              <a:buNone/>
            </a:pPr>
            <a:r>
              <a:rPr lang="en-GB" sz="1550">
                <a:solidFill>
                  <a:schemeClr val="lt1"/>
                </a:solidFill>
              </a:rPr>
              <a:t>	FROM UNIQUE_PRODUCTS_YEAR2020 Y20</a:t>
            </a:r>
            <a:endParaRPr sz="1550">
              <a:solidFill>
                <a:schemeClr val="lt1"/>
              </a:solidFill>
            </a:endParaRPr>
          </a:p>
          <a:p>
            <a:pPr indent="0" lvl="0" marL="0" rtl="0" algn="l">
              <a:lnSpc>
                <a:spcPct val="90000"/>
              </a:lnSpc>
              <a:spcBef>
                <a:spcPts val="0"/>
              </a:spcBef>
              <a:spcAft>
                <a:spcPts val="0"/>
              </a:spcAft>
              <a:buSzPts val="1100"/>
              <a:buNone/>
            </a:pPr>
            <a:r>
              <a:rPr lang="en-GB" sz="1550">
                <a:solidFill>
                  <a:schemeClr val="lt1"/>
                </a:solidFill>
              </a:rPr>
              <a:t>	JOIN UNIQUE_PRODUCTS_YEAR2021 Y21 ON Y20.SEGMENT = Y21.SEGMENT</a:t>
            </a:r>
            <a:endParaRPr sz="1550">
              <a:solidFill>
                <a:schemeClr val="lt1"/>
              </a:solidFill>
            </a:endParaRPr>
          </a:p>
        </p:txBody>
      </p:sp>
      <p:pic>
        <p:nvPicPr>
          <p:cNvPr id="129" name="Google Shape;129;p22"/>
          <p:cNvPicPr preferRelativeResize="0"/>
          <p:nvPr/>
        </p:nvPicPr>
        <p:blipFill>
          <a:blip r:embed="rId3">
            <a:alphaModFix/>
          </a:blip>
          <a:stretch>
            <a:fillRect/>
          </a:stretch>
        </p:blipFill>
        <p:spPr>
          <a:xfrm>
            <a:off x="7836675" y="92700"/>
            <a:ext cx="1042601" cy="10202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PROBLEM 05</a:t>
            </a:r>
            <a:endParaRPr/>
          </a:p>
          <a:p>
            <a:pPr indent="0" lvl="0" marL="0" rtl="0" algn="ctr">
              <a:spcBef>
                <a:spcPts val="0"/>
              </a:spcBef>
              <a:spcAft>
                <a:spcPts val="0"/>
              </a:spcAft>
              <a:buNone/>
            </a:pPr>
            <a:r>
              <a:t/>
            </a:r>
            <a:endParaRPr/>
          </a:p>
        </p:txBody>
      </p:sp>
      <p:sp>
        <p:nvSpPr>
          <p:cNvPr id="135" name="Google Shape;135;p23"/>
          <p:cNvSpPr txBox="1"/>
          <p:nvPr>
            <p:ph idx="1" type="body"/>
          </p:nvPr>
        </p:nvSpPr>
        <p:spPr>
          <a:xfrm>
            <a:off x="311700" y="1237725"/>
            <a:ext cx="8520600" cy="176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GB" sz="2300"/>
              <a:t>Get the products that have the highest and lowest manufacturing costs.The final output should contain thes</a:t>
            </a:r>
            <a:r>
              <a:rPr lang="en-GB" sz="2300"/>
              <a:t>e fields,product_code,product,manufacturing_cost</a:t>
            </a:r>
            <a:endParaRPr sz="2300"/>
          </a:p>
        </p:txBody>
      </p:sp>
      <p:pic>
        <p:nvPicPr>
          <p:cNvPr id="136" name="Google Shape;136;p23"/>
          <p:cNvPicPr preferRelativeResize="0"/>
          <p:nvPr/>
        </p:nvPicPr>
        <p:blipFill>
          <a:blip r:embed="rId3">
            <a:alphaModFix/>
          </a:blip>
          <a:stretch>
            <a:fillRect/>
          </a:stretch>
        </p:blipFill>
        <p:spPr>
          <a:xfrm>
            <a:off x="7836675" y="92700"/>
            <a:ext cx="1042601" cy="1020201"/>
          </a:xfrm>
          <a:prstGeom prst="rect">
            <a:avLst/>
          </a:prstGeom>
          <a:noFill/>
          <a:ln>
            <a:noFill/>
          </a:ln>
        </p:spPr>
      </p:pic>
      <p:sp>
        <p:nvSpPr>
          <p:cNvPr id="137" name="Google Shape;137;p23"/>
          <p:cNvSpPr txBox="1"/>
          <p:nvPr/>
        </p:nvSpPr>
        <p:spPr>
          <a:xfrm>
            <a:off x="448600" y="2975725"/>
            <a:ext cx="8383800" cy="1761600"/>
          </a:xfrm>
          <a:prstGeom prst="rect">
            <a:avLst/>
          </a:prstGeom>
          <a:gradFill>
            <a:gsLst>
              <a:gs pos="0">
                <a:srgbClr val="8C8C8C"/>
              </a:gs>
              <a:gs pos="100000">
                <a:srgbClr val="404040"/>
              </a:gs>
            </a:gsLst>
            <a:lin ang="5400012" scaled="0"/>
          </a:gradFill>
          <a:ln cap="flat" cmpd="sng" w="9525">
            <a:solidFill>
              <a:srgbClr val="FFFBF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Old Standard TT"/>
                <a:ea typeface="Old Standard TT"/>
                <a:cs typeface="Old Standard TT"/>
                <a:sym typeface="Old Standard TT"/>
              </a:rPr>
              <a:t>SELECT PRODUCT_CODE ,PRODUCT, MANUFACTURING_COST FROM DIM_PRODUCT DP</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a:solidFill>
                  <a:schemeClr val="lt1"/>
                </a:solidFill>
                <a:latin typeface="Old Standard TT"/>
                <a:ea typeface="Old Standard TT"/>
                <a:cs typeface="Old Standard TT"/>
                <a:sym typeface="Old Standard TT"/>
              </a:rPr>
              <a:t>JOIN FACT_MANUFACTURING_COST FMC USING (PRODUCT_CODE)</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a:solidFill>
                  <a:schemeClr val="lt1"/>
                </a:solidFill>
                <a:latin typeface="Old Standard TT"/>
                <a:ea typeface="Old Standard TT"/>
                <a:cs typeface="Old Standard TT"/>
                <a:sym typeface="Old Standard TT"/>
              </a:rPr>
              <a:t>WHERE MANUFACTURING_COST IN ((SELECT MAX(MANUFACTURING_COST) FROM      FACT_MANUFACTURING_COST),</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a:solidFill>
                  <a:schemeClr val="lt1"/>
                </a:solidFill>
                <a:latin typeface="Old Standard TT"/>
                <a:ea typeface="Old Standard TT"/>
                <a:cs typeface="Old Standard TT"/>
                <a:sym typeface="Old Standard TT"/>
              </a:rPr>
              <a:t>							 (SELECT MIN(MANUFACTURING_COST) FROM FACT_MANUFACTURING_COST)</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a:solidFill>
                  <a:schemeClr val="lt1"/>
                </a:solidFill>
                <a:latin typeface="Old Standard TT"/>
                <a:ea typeface="Old Standard TT"/>
                <a:cs typeface="Old Standard TT"/>
                <a:sym typeface="Old Standard TT"/>
              </a:rPr>
              <a:t>							)</a:t>
            </a:r>
            <a:endParaRPr>
              <a:solidFill>
                <a:schemeClr val="lt1"/>
              </a:solidFill>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PROBLEM 06</a:t>
            </a:r>
            <a:endParaRPr/>
          </a:p>
          <a:p>
            <a:pPr indent="0" lvl="0" marL="0" rtl="0" algn="ctr">
              <a:spcBef>
                <a:spcPts val="0"/>
              </a:spcBef>
              <a:spcAft>
                <a:spcPts val="0"/>
              </a:spcAft>
              <a:buNone/>
            </a:pPr>
            <a:r>
              <a:t/>
            </a:r>
            <a:endParaRPr/>
          </a:p>
        </p:txBody>
      </p:sp>
      <p:sp>
        <p:nvSpPr>
          <p:cNvPr id="143" name="Google Shape;143;p24"/>
          <p:cNvSpPr txBox="1"/>
          <p:nvPr>
            <p:ph idx="1" type="body"/>
          </p:nvPr>
        </p:nvSpPr>
        <p:spPr>
          <a:xfrm>
            <a:off x="311700" y="1237725"/>
            <a:ext cx="8520600" cy="112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GB"/>
              <a:t>Generate a report which contains the top 5 customers who received an average high pre_invoice_discount_pct for the fiscal year 2021 and in the Indian market. The final output contains these fields(customer_code,customer,average_discount_percentage)</a:t>
            </a:r>
            <a:endParaRPr/>
          </a:p>
        </p:txBody>
      </p:sp>
      <p:pic>
        <p:nvPicPr>
          <p:cNvPr id="144" name="Google Shape;144;p24"/>
          <p:cNvPicPr preferRelativeResize="0"/>
          <p:nvPr/>
        </p:nvPicPr>
        <p:blipFill>
          <a:blip r:embed="rId3">
            <a:alphaModFix/>
          </a:blip>
          <a:stretch>
            <a:fillRect/>
          </a:stretch>
        </p:blipFill>
        <p:spPr>
          <a:xfrm>
            <a:off x="7836675" y="92700"/>
            <a:ext cx="1042601" cy="1020201"/>
          </a:xfrm>
          <a:prstGeom prst="rect">
            <a:avLst/>
          </a:prstGeom>
          <a:noFill/>
          <a:ln>
            <a:noFill/>
          </a:ln>
        </p:spPr>
      </p:pic>
      <p:sp>
        <p:nvSpPr>
          <p:cNvPr id="145" name="Google Shape;145;p24"/>
          <p:cNvSpPr txBox="1"/>
          <p:nvPr/>
        </p:nvSpPr>
        <p:spPr>
          <a:xfrm>
            <a:off x="448600" y="2294600"/>
            <a:ext cx="8383800" cy="2630400"/>
          </a:xfrm>
          <a:prstGeom prst="rect">
            <a:avLst/>
          </a:prstGeom>
          <a:gradFill>
            <a:gsLst>
              <a:gs pos="0">
                <a:srgbClr val="8C8C8C"/>
              </a:gs>
              <a:gs pos="100000">
                <a:srgbClr val="404040"/>
              </a:gs>
            </a:gsLst>
            <a:lin ang="5400012" scaled="0"/>
          </a:gradFill>
          <a:ln cap="flat" cmpd="sng" w="9525">
            <a:solidFill>
              <a:srgbClr val="FFFBF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lt1"/>
                </a:solidFill>
                <a:latin typeface="Old Standard TT"/>
                <a:ea typeface="Old Standard TT"/>
                <a:cs typeface="Old Standard TT"/>
                <a:sym typeface="Old Standard TT"/>
              </a:rPr>
              <a:t>SELECT DC.CUSTOMER_CODE,DC.CUSTOMER, FID.PRE_INVOICE_DISCOUNT_PCT AS AVERAGE_DISCOUNT_PERCENTAGE FROM DIM_CUSTOMER DC</a:t>
            </a:r>
            <a:endParaRPr sz="16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600">
                <a:solidFill>
                  <a:schemeClr val="lt1"/>
                </a:solidFill>
                <a:latin typeface="Old Standard TT"/>
                <a:ea typeface="Old Standard TT"/>
                <a:cs typeface="Old Standard TT"/>
                <a:sym typeface="Old Standard TT"/>
              </a:rPr>
              <a:t>JOIN FACT_PRE_INVOICE_DEDUCTIONS FID ON DC.CUSTOMER_CODE = FID.CUSTOMER_CODE</a:t>
            </a:r>
            <a:endParaRPr sz="16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600">
                <a:solidFill>
                  <a:schemeClr val="lt1"/>
                </a:solidFill>
                <a:latin typeface="Old Standard TT"/>
                <a:ea typeface="Old Standard TT"/>
                <a:cs typeface="Old Standard TT"/>
                <a:sym typeface="Old Standard TT"/>
              </a:rPr>
              <a:t>WHERE DC.MARKET LIKE 'INDIA' AND FID.FISCAL_YEAR = '2021' </a:t>
            </a:r>
            <a:endParaRPr sz="16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600">
                <a:solidFill>
                  <a:schemeClr val="lt1"/>
                </a:solidFill>
                <a:latin typeface="Old Standard TT"/>
                <a:ea typeface="Old Standard TT"/>
                <a:cs typeface="Old Standard TT"/>
                <a:sym typeface="Old Standard TT"/>
              </a:rPr>
              <a:t>AND FID.PRE_INVOICE_DISCOUNT_PCT &gt; (SELECT AVG(PRE_INVOICE_DISCOUNT_PCT) FROM FACT_PRE_INVOICE_DEDUCTIONS)</a:t>
            </a:r>
            <a:endParaRPr sz="16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600">
                <a:solidFill>
                  <a:schemeClr val="lt1"/>
                </a:solidFill>
                <a:latin typeface="Old Standard TT"/>
                <a:ea typeface="Old Standard TT"/>
                <a:cs typeface="Old Standard TT"/>
                <a:sym typeface="Old Standard TT"/>
              </a:rPr>
              <a:t>ORDER BY FID.PRE_INVOICE_DISCOUNT_PCT DESC </a:t>
            </a:r>
            <a:endParaRPr sz="16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600">
                <a:solidFill>
                  <a:schemeClr val="lt1"/>
                </a:solidFill>
                <a:latin typeface="Old Standard TT"/>
                <a:ea typeface="Old Standard TT"/>
                <a:cs typeface="Old Standard TT"/>
                <a:sym typeface="Old Standard TT"/>
              </a:rPr>
              <a:t>LIMIT 5</a:t>
            </a:r>
            <a:endParaRPr sz="1600">
              <a:solidFill>
                <a:schemeClr val="lt1"/>
              </a:solidFill>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PROBLEM 07</a:t>
            </a:r>
            <a:endParaRPr/>
          </a:p>
          <a:p>
            <a:pPr indent="0" lvl="0" marL="0" rtl="0" algn="ctr">
              <a:spcBef>
                <a:spcPts val="0"/>
              </a:spcBef>
              <a:spcAft>
                <a:spcPts val="0"/>
              </a:spcAft>
              <a:buNone/>
            </a:pPr>
            <a:r>
              <a:t/>
            </a:r>
            <a:endParaRPr/>
          </a:p>
        </p:txBody>
      </p:sp>
      <p:sp>
        <p:nvSpPr>
          <p:cNvPr id="151" name="Google Shape;151;p25"/>
          <p:cNvSpPr txBox="1"/>
          <p:nvPr>
            <p:ph idx="1" type="body"/>
          </p:nvPr>
        </p:nvSpPr>
        <p:spPr>
          <a:xfrm>
            <a:off x="311700" y="1237725"/>
            <a:ext cx="8520600" cy="127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GB"/>
              <a:t>Get the complete report of the Gross sales amount for the customer “Atliq Exclusive” for each month. This analysis helps to get an idea of low and high-performing months and take strategic decisions.The final report contains these columns:(Month,Year,Gross sales Amount)</a:t>
            </a:r>
            <a:endParaRPr/>
          </a:p>
        </p:txBody>
      </p:sp>
      <p:pic>
        <p:nvPicPr>
          <p:cNvPr id="152" name="Google Shape;152;p25"/>
          <p:cNvPicPr preferRelativeResize="0"/>
          <p:nvPr/>
        </p:nvPicPr>
        <p:blipFill>
          <a:blip r:embed="rId3">
            <a:alphaModFix/>
          </a:blip>
          <a:stretch>
            <a:fillRect/>
          </a:stretch>
        </p:blipFill>
        <p:spPr>
          <a:xfrm>
            <a:off x="7836675" y="92700"/>
            <a:ext cx="1042601" cy="1020201"/>
          </a:xfrm>
          <a:prstGeom prst="rect">
            <a:avLst/>
          </a:prstGeom>
          <a:noFill/>
          <a:ln>
            <a:noFill/>
          </a:ln>
        </p:spPr>
      </p:pic>
      <p:sp>
        <p:nvSpPr>
          <p:cNvPr id="153" name="Google Shape;153;p25"/>
          <p:cNvSpPr txBox="1"/>
          <p:nvPr/>
        </p:nvSpPr>
        <p:spPr>
          <a:xfrm>
            <a:off x="380100" y="2459025"/>
            <a:ext cx="8383800" cy="2501400"/>
          </a:xfrm>
          <a:prstGeom prst="rect">
            <a:avLst/>
          </a:prstGeom>
          <a:gradFill>
            <a:gsLst>
              <a:gs pos="0">
                <a:srgbClr val="8C8C8C"/>
              </a:gs>
              <a:gs pos="100000">
                <a:srgbClr val="404040"/>
              </a:gs>
            </a:gsLst>
            <a:lin ang="5400012" scaled="0"/>
          </a:gradFill>
          <a:ln cap="flat" cmpd="sng" w="9525">
            <a:solidFill>
              <a:srgbClr val="FFFBF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lt1"/>
                </a:solidFill>
                <a:latin typeface="Old Standard TT"/>
                <a:ea typeface="Old Standard TT"/>
                <a:cs typeface="Old Standard TT"/>
                <a:sym typeface="Old Standard TT"/>
              </a:rPr>
              <a:t>SELECT EXTRACT(MONTH FROM DATE) DATE,FSM.FISCAL_YEAR,SUM(FSM.SOLD_QUANTITY * FSP.GROSS_PRICE) AS GROSS_SALES_AMOUNT </a:t>
            </a:r>
            <a:endParaRPr sz="15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500">
                <a:solidFill>
                  <a:schemeClr val="lt1"/>
                </a:solidFill>
                <a:latin typeface="Old Standard TT"/>
                <a:ea typeface="Old Standard TT"/>
                <a:cs typeface="Old Standard TT"/>
                <a:sym typeface="Old Standard TT"/>
              </a:rPr>
              <a:t>FROM DIM_CUSTOMER DC </a:t>
            </a:r>
            <a:endParaRPr sz="15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500">
                <a:solidFill>
                  <a:schemeClr val="lt1"/>
                </a:solidFill>
                <a:latin typeface="Old Standard TT"/>
                <a:ea typeface="Old Standard TT"/>
                <a:cs typeface="Old Standard TT"/>
                <a:sym typeface="Old Standard TT"/>
              </a:rPr>
              <a:t>JOIN FACT_SALES_MONTHLY FSM ON DC.CUSTOMER_CODE = FSM.CUSTOMER_CODE</a:t>
            </a:r>
            <a:endParaRPr sz="15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500">
                <a:solidFill>
                  <a:schemeClr val="lt1"/>
                </a:solidFill>
                <a:latin typeface="Old Standard TT"/>
                <a:ea typeface="Old Standard TT"/>
                <a:cs typeface="Old Standard TT"/>
                <a:sym typeface="Old Standard TT"/>
              </a:rPr>
              <a:t>JOIN FACT_GROSS_PRICE FSP ON FSP.PRODUCT_CODE = FSM.PRODUCT_CODE</a:t>
            </a:r>
            <a:endParaRPr sz="15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500">
                <a:solidFill>
                  <a:schemeClr val="lt1"/>
                </a:solidFill>
                <a:latin typeface="Old Standard TT"/>
                <a:ea typeface="Old Standard TT"/>
                <a:cs typeface="Old Standard TT"/>
                <a:sym typeface="Old Standard TT"/>
              </a:rPr>
              <a:t>WHERE DC.CUSTOMER= 'ATLIQ EXCLUSIVE'</a:t>
            </a:r>
            <a:endParaRPr sz="15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500">
                <a:solidFill>
                  <a:schemeClr val="lt1"/>
                </a:solidFill>
                <a:latin typeface="Old Standard TT"/>
                <a:ea typeface="Old Standard TT"/>
                <a:cs typeface="Old Standard TT"/>
                <a:sym typeface="Old Standard TT"/>
              </a:rPr>
              <a:t>GROUP BY 1,2</a:t>
            </a:r>
            <a:endParaRPr sz="15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500">
                <a:solidFill>
                  <a:schemeClr val="lt1"/>
                </a:solidFill>
                <a:latin typeface="Old Standard TT"/>
                <a:ea typeface="Old Standard TT"/>
                <a:cs typeface="Old Standard TT"/>
                <a:sym typeface="Old Standard TT"/>
              </a:rPr>
              <a:t>ORDER BY 2,1 </a:t>
            </a:r>
            <a:endParaRPr sz="1500">
              <a:solidFill>
                <a:schemeClr val="lt1"/>
              </a:solidFill>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PROBLEM 08</a:t>
            </a:r>
            <a:endParaRPr/>
          </a:p>
          <a:p>
            <a:pPr indent="0" lvl="0" marL="0" rtl="0" algn="ctr">
              <a:spcBef>
                <a:spcPts val="0"/>
              </a:spcBef>
              <a:spcAft>
                <a:spcPts val="0"/>
              </a:spcAft>
              <a:buNone/>
            </a:pPr>
            <a:r>
              <a:t/>
            </a:r>
            <a:endParaRPr/>
          </a:p>
        </p:txBody>
      </p:sp>
      <p:sp>
        <p:nvSpPr>
          <p:cNvPr id="159" name="Google Shape;159;p26"/>
          <p:cNvSpPr txBox="1"/>
          <p:nvPr>
            <p:ph idx="1" type="body"/>
          </p:nvPr>
        </p:nvSpPr>
        <p:spPr>
          <a:xfrm>
            <a:off x="311700" y="1237725"/>
            <a:ext cx="8520600" cy="176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GB" sz="2500"/>
              <a:t>In which quarter of 2020, got the maximum total sold quantity? The final output contains these fields sorted by the total sold quantity,Quarter,total sold quantity)</a:t>
            </a:r>
            <a:endParaRPr sz="2500"/>
          </a:p>
        </p:txBody>
      </p:sp>
      <p:pic>
        <p:nvPicPr>
          <p:cNvPr id="160" name="Google Shape;160;p26"/>
          <p:cNvPicPr preferRelativeResize="0"/>
          <p:nvPr/>
        </p:nvPicPr>
        <p:blipFill>
          <a:blip r:embed="rId3">
            <a:alphaModFix/>
          </a:blip>
          <a:stretch>
            <a:fillRect/>
          </a:stretch>
        </p:blipFill>
        <p:spPr>
          <a:xfrm>
            <a:off x="7836675" y="92700"/>
            <a:ext cx="1042601" cy="1020201"/>
          </a:xfrm>
          <a:prstGeom prst="rect">
            <a:avLst/>
          </a:prstGeom>
          <a:noFill/>
          <a:ln>
            <a:noFill/>
          </a:ln>
        </p:spPr>
      </p:pic>
      <p:sp>
        <p:nvSpPr>
          <p:cNvPr id="161" name="Google Shape;161;p26"/>
          <p:cNvSpPr txBox="1"/>
          <p:nvPr/>
        </p:nvSpPr>
        <p:spPr>
          <a:xfrm>
            <a:off x="448600" y="2975725"/>
            <a:ext cx="8383800" cy="1761600"/>
          </a:xfrm>
          <a:prstGeom prst="rect">
            <a:avLst/>
          </a:prstGeom>
          <a:gradFill>
            <a:gsLst>
              <a:gs pos="0">
                <a:srgbClr val="8C8C8C"/>
              </a:gs>
              <a:gs pos="100000">
                <a:srgbClr val="404040"/>
              </a:gs>
            </a:gsLst>
            <a:lin ang="5400012" scaled="0"/>
          </a:gradFill>
          <a:ln cap="flat" cmpd="sng" w="9525">
            <a:solidFill>
              <a:srgbClr val="FFFBF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lt1"/>
                </a:solidFill>
                <a:latin typeface="Old Standard TT"/>
                <a:ea typeface="Old Standard TT"/>
                <a:cs typeface="Old Standard TT"/>
                <a:sym typeface="Old Standard TT"/>
              </a:rPr>
              <a:t>SELECT EXTRACT(QUARTER FROM DATE) AS QUARTER, SUM(SOLD_QUANTITY) AS TOTAL_SOLD_QUANTITY FROM FACT_SALES_MONTHLY</a:t>
            </a:r>
            <a:endParaRPr sz="15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500">
                <a:solidFill>
                  <a:schemeClr val="lt1"/>
                </a:solidFill>
                <a:latin typeface="Old Standard TT"/>
                <a:ea typeface="Old Standard TT"/>
                <a:cs typeface="Old Standard TT"/>
                <a:sym typeface="Old Standard TT"/>
              </a:rPr>
              <a:t>WHERE FISCAL_YEAR = '2020'</a:t>
            </a:r>
            <a:endParaRPr sz="15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500">
                <a:solidFill>
                  <a:schemeClr val="lt1"/>
                </a:solidFill>
                <a:latin typeface="Old Standard TT"/>
                <a:ea typeface="Old Standard TT"/>
                <a:cs typeface="Old Standard TT"/>
                <a:sym typeface="Old Standard TT"/>
              </a:rPr>
              <a:t>GROUP BY 1</a:t>
            </a:r>
            <a:endParaRPr sz="15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500">
                <a:solidFill>
                  <a:schemeClr val="lt1"/>
                </a:solidFill>
                <a:latin typeface="Old Standard TT"/>
                <a:ea typeface="Old Standard TT"/>
                <a:cs typeface="Old Standard TT"/>
                <a:sym typeface="Old Standard TT"/>
              </a:rPr>
              <a:t>ORDER BY 2</a:t>
            </a:r>
            <a:endParaRPr sz="15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500">
                <a:solidFill>
                  <a:schemeClr val="lt1"/>
                </a:solidFill>
                <a:latin typeface="Old Standard TT"/>
                <a:ea typeface="Old Standard TT"/>
                <a:cs typeface="Old Standard TT"/>
                <a:sym typeface="Old Standard TT"/>
              </a:rPr>
              <a:t>LIMIT 1</a:t>
            </a:r>
            <a:endParaRPr sz="1500">
              <a:solidFill>
                <a:schemeClr val="lt1"/>
              </a:solidFill>
              <a:latin typeface="Old Standard TT"/>
              <a:ea typeface="Old Standard TT"/>
              <a:cs typeface="Old Standard TT"/>
              <a:sym typeface="Old Standard T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PROBLEM 09</a:t>
            </a:r>
            <a:endParaRPr/>
          </a:p>
          <a:p>
            <a:pPr indent="0" lvl="0" marL="0" rtl="0" algn="ctr">
              <a:spcBef>
                <a:spcPts val="0"/>
              </a:spcBef>
              <a:spcAft>
                <a:spcPts val="0"/>
              </a:spcAft>
              <a:buNone/>
            </a:pPr>
            <a:r>
              <a:t/>
            </a:r>
            <a:endParaRPr/>
          </a:p>
        </p:txBody>
      </p:sp>
      <p:sp>
        <p:nvSpPr>
          <p:cNvPr id="167" name="Google Shape;167;p27"/>
          <p:cNvSpPr txBox="1"/>
          <p:nvPr>
            <p:ph idx="1" type="body"/>
          </p:nvPr>
        </p:nvSpPr>
        <p:spPr>
          <a:xfrm>
            <a:off x="380200" y="1234675"/>
            <a:ext cx="8520600" cy="121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2300"/>
              <a:t>Which channel helped to bring more gross sales in the fiscal year 2021and the percentage of contribution? The final output contains these fields,(channel,gross sales mln,percentage)</a:t>
            </a:r>
            <a:endParaRPr sz="2300"/>
          </a:p>
          <a:p>
            <a:pPr indent="0" lvl="0" marL="0" rtl="0" algn="l">
              <a:lnSpc>
                <a:spcPct val="100000"/>
              </a:lnSpc>
              <a:spcBef>
                <a:spcPts val="1200"/>
              </a:spcBef>
              <a:spcAft>
                <a:spcPts val="1200"/>
              </a:spcAft>
              <a:buNone/>
            </a:pPr>
            <a:r>
              <a:t/>
            </a:r>
            <a:endParaRPr sz="2500"/>
          </a:p>
        </p:txBody>
      </p:sp>
      <p:pic>
        <p:nvPicPr>
          <p:cNvPr id="168" name="Google Shape;168;p27"/>
          <p:cNvPicPr preferRelativeResize="0"/>
          <p:nvPr/>
        </p:nvPicPr>
        <p:blipFill>
          <a:blip r:embed="rId3">
            <a:alphaModFix/>
          </a:blip>
          <a:stretch>
            <a:fillRect/>
          </a:stretch>
        </p:blipFill>
        <p:spPr>
          <a:xfrm>
            <a:off x="7836675" y="92700"/>
            <a:ext cx="1042601" cy="1020201"/>
          </a:xfrm>
          <a:prstGeom prst="rect">
            <a:avLst/>
          </a:prstGeom>
          <a:noFill/>
          <a:ln>
            <a:noFill/>
          </a:ln>
        </p:spPr>
      </p:pic>
      <p:sp>
        <p:nvSpPr>
          <p:cNvPr id="169" name="Google Shape;169;p27"/>
          <p:cNvSpPr txBox="1"/>
          <p:nvPr/>
        </p:nvSpPr>
        <p:spPr>
          <a:xfrm>
            <a:off x="448600" y="2449975"/>
            <a:ext cx="8383800" cy="2475000"/>
          </a:xfrm>
          <a:prstGeom prst="rect">
            <a:avLst/>
          </a:prstGeom>
          <a:gradFill>
            <a:gsLst>
              <a:gs pos="0">
                <a:srgbClr val="8C8C8C"/>
              </a:gs>
              <a:gs pos="100000">
                <a:srgbClr val="404040"/>
              </a:gs>
            </a:gsLst>
            <a:lin ang="5400012" scaled="0"/>
          </a:gradFill>
          <a:ln cap="flat" cmpd="sng" w="9525">
            <a:solidFill>
              <a:srgbClr val="FFFBF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Old Standard TT"/>
                <a:ea typeface="Old Standard TT"/>
                <a:cs typeface="Old Standard TT"/>
                <a:sym typeface="Old Standard TT"/>
              </a:rPr>
              <a:t>WITH CTE AS(</a:t>
            </a:r>
            <a:endParaRPr sz="13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300">
                <a:solidFill>
                  <a:schemeClr val="lt1"/>
                </a:solidFill>
                <a:latin typeface="Old Standard TT"/>
                <a:ea typeface="Old Standard TT"/>
                <a:cs typeface="Old Standard TT"/>
                <a:sym typeface="Old Standard TT"/>
              </a:rPr>
              <a:t>	SELECT DC.CHANNEL, SUM(FSM.SOLD_QUANTITY * FSP.GROSS_PRICE) AS GROSS_SALES_AMOUNT </a:t>
            </a:r>
            <a:endParaRPr sz="13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300">
                <a:solidFill>
                  <a:schemeClr val="lt1"/>
                </a:solidFill>
                <a:latin typeface="Old Standard TT"/>
                <a:ea typeface="Old Standard TT"/>
                <a:cs typeface="Old Standard TT"/>
                <a:sym typeface="Old Standard TT"/>
              </a:rPr>
              <a:t>	FROM DIM_CUSTOMER DC </a:t>
            </a:r>
            <a:endParaRPr sz="13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300">
                <a:solidFill>
                  <a:schemeClr val="lt1"/>
                </a:solidFill>
                <a:latin typeface="Old Standard TT"/>
                <a:ea typeface="Old Standard TT"/>
                <a:cs typeface="Old Standard TT"/>
                <a:sym typeface="Old Standard TT"/>
              </a:rPr>
              <a:t>	JOIN FACT_SALES_MONTHLY FSM ON DC.CUSTOMER_CODE = FSM.CUSTOMER_CODE</a:t>
            </a:r>
            <a:endParaRPr sz="13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300">
                <a:solidFill>
                  <a:schemeClr val="lt1"/>
                </a:solidFill>
                <a:latin typeface="Old Standard TT"/>
                <a:ea typeface="Old Standard TT"/>
                <a:cs typeface="Old Standard TT"/>
                <a:sym typeface="Old Standard TT"/>
              </a:rPr>
              <a:t>	JOIN FACT_GROSS_PRICE FSP ON FSP.PRODUCT_CODE = FSM.PRODUCT_CODE</a:t>
            </a:r>
            <a:endParaRPr sz="13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300">
                <a:solidFill>
                  <a:schemeClr val="lt1"/>
                </a:solidFill>
                <a:latin typeface="Old Standard TT"/>
                <a:ea typeface="Old Standard TT"/>
                <a:cs typeface="Old Standard TT"/>
                <a:sym typeface="Old Standard TT"/>
              </a:rPr>
              <a:t>	WHERE FSP.FISCAL_YEAR = '2021'</a:t>
            </a:r>
            <a:endParaRPr sz="13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300">
                <a:solidFill>
                  <a:schemeClr val="lt1"/>
                </a:solidFill>
                <a:latin typeface="Old Standard TT"/>
                <a:ea typeface="Old Standard TT"/>
                <a:cs typeface="Old Standard TT"/>
                <a:sym typeface="Old Standard TT"/>
              </a:rPr>
              <a:t>	GROUP BY 1)</a:t>
            </a:r>
            <a:endParaRPr sz="13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t/>
            </a:r>
            <a:endParaRPr sz="13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300">
                <a:solidFill>
                  <a:schemeClr val="lt1"/>
                </a:solidFill>
                <a:latin typeface="Old Standard TT"/>
                <a:ea typeface="Old Standard TT"/>
                <a:cs typeface="Old Standard TT"/>
                <a:sym typeface="Old Standard TT"/>
              </a:rPr>
              <a:t>SELECT *, ROUND(GROSS_SALES_AMOUNT*100/SUM(GROSS_SALES_AMOUNT) OVER(),2) AS PERCENTAGE FROM CTE</a:t>
            </a:r>
            <a:endParaRPr sz="1300">
              <a:solidFill>
                <a:schemeClr val="lt1"/>
              </a:solidFill>
              <a:latin typeface="Old Standard TT"/>
              <a:ea typeface="Old Standard TT"/>
              <a:cs typeface="Old Standard TT"/>
              <a:sym typeface="Old Standard T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PROBLEM 10</a:t>
            </a:r>
            <a:endParaRPr/>
          </a:p>
          <a:p>
            <a:pPr indent="0" lvl="0" marL="0" rtl="0" algn="ctr">
              <a:spcBef>
                <a:spcPts val="0"/>
              </a:spcBef>
              <a:spcAft>
                <a:spcPts val="0"/>
              </a:spcAft>
              <a:buNone/>
            </a:pPr>
            <a:r>
              <a:t/>
            </a:r>
            <a:endParaRPr/>
          </a:p>
        </p:txBody>
      </p:sp>
      <p:sp>
        <p:nvSpPr>
          <p:cNvPr id="175" name="Google Shape;175;p28"/>
          <p:cNvSpPr txBox="1"/>
          <p:nvPr>
            <p:ph idx="1" type="body"/>
          </p:nvPr>
        </p:nvSpPr>
        <p:spPr>
          <a:xfrm>
            <a:off x="380200" y="1058225"/>
            <a:ext cx="8520600" cy="1270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Get the Top 3 products in each division that have a high </a:t>
            </a:r>
            <a:r>
              <a:rPr lang="en-GB"/>
              <a:t>total sold quantity in the </a:t>
            </a:r>
            <a:endParaRPr/>
          </a:p>
          <a:p>
            <a:pPr indent="0" lvl="0" marL="0" rtl="0" algn="l">
              <a:lnSpc>
                <a:spcPct val="100000"/>
              </a:lnSpc>
              <a:spcBef>
                <a:spcPts val="1200"/>
              </a:spcBef>
              <a:spcAft>
                <a:spcPts val="0"/>
              </a:spcAft>
              <a:buNone/>
            </a:pPr>
            <a:r>
              <a:rPr lang="en-GB"/>
              <a:t>fiscal year 2021? The final output contains these fields,(division,product</a:t>
            </a:r>
            <a:r>
              <a:rPr lang="en-GB"/>
              <a:t> ,code</a:t>
            </a:r>
            <a:r>
              <a:rPr lang="en-GB"/>
              <a:t>,product,total sold quantity,rank order).</a:t>
            </a:r>
            <a:endParaRPr/>
          </a:p>
          <a:p>
            <a:pPr indent="0" lvl="0" marL="0" rtl="0" algn="l">
              <a:lnSpc>
                <a:spcPct val="100000"/>
              </a:lnSpc>
              <a:spcBef>
                <a:spcPts val="1200"/>
              </a:spcBef>
              <a:spcAft>
                <a:spcPts val="1200"/>
              </a:spcAft>
              <a:buNone/>
            </a:pPr>
            <a:r>
              <a:t/>
            </a:r>
            <a:endParaRPr/>
          </a:p>
        </p:txBody>
      </p:sp>
      <p:pic>
        <p:nvPicPr>
          <p:cNvPr id="176" name="Google Shape;176;p28"/>
          <p:cNvPicPr preferRelativeResize="0"/>
          <p:nvPr/>
        </p:nvPicPr>
        <p:blipFill>
          <a:blip r:embed="rId3">
            <a:alphaModFix/>
          </a:blip>
          <a:stretch>
            <a:fillRect/>
          </a:stretch>
        </p:blipFill>
        <p:spPr>
          <a:xfrm>
            <a:off x="7836675" y="92700"/>
            <a:ext cx="1042601" cy="1020201"/>
          </a:xfrm>
          <a:prstGeom prst="rect">
            <a:avLst/>
          </a:prstGeom>
          <a:noFill/>
          <a:ln>
            <a:noFill/>
          </a:ln>
        </p:spPr>
      </p:pic>
      <p:sp>
        <p:nvSpPr>
          <p:cNvPr id="177" name="Google Shape;177;p28"/>
          <p:cNvSpPr txBox="1"/>
          <p:nvPr/>
        </p:nvSpPr>
        <p:spPr>
          <a:xfrm>
            <a:off x="448600" y="2224150"/>
            <a:ext cx="8383800" cy="2700900"/>
          </a:xfrm>
          <a:prstGeom prst="rect">
            <a:avLst/>
          </a:prstGeom>
          <a:gradFill>
            <a:gsLst>
              <a:gs pos="0">
                <a:srgbClr val="8C8C8C"/>
              </a:gs>
              <a:gs pos="100000">
                <a:srgbClr val="404040"/>
              </a:gs>
            </a:gsLst>
            <a:lin ang="5400012" scaled="0"/>
          </a:gradFill>
          <a:ln cap="flat" cmpd="sng" w="9525">
            <a:solidFill>
              <a:srgbClr val="FFFBF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lt1"/>
                </a:solidFill>
                <a:latin typeface="Old Standard TT"/>
                <a:ea typeface="Old Standard TT"/>
                <a:cs typeface="Old Standard TT"/>
                <a:sym typeface="Old Standard TT"/>
              </a:rPr>
              <a:t>WITH CTE AS(</a:t>
            </a:r>
            <a:endParaRPr sz="12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200">
                <a:solidFill>
                  <a:schemeClr val="lt1"/>
                </a:solidFill>
                <a:latin typeface="Old Standard TT"/>
                <a:ea typeface="Old Standard TT"/>
                <a:cs typeface="Old Standard TT"/>
                <a:sym typeface="Old Standard TT"/>
              </a:rPr>
              <a:t>	SELECT DP.DIVISION, DP.PRODUCT_CODE,DP.PRODUCT, SUM(FSM.SOLD_QUANTITY) AS TOTAL_SOLD_QUANTITY FROM DIM_PRODUCT DP </a:t>
            </a:r>
            <a:endParaRPr sz="12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200">
                <a:solidFill>
                  <a:schemeClr val="lt1"/>
                </a:solidFill>
                <a:latin typeface="Old Standard TT"/>
                <a:ea typeface="Old Standard TT"/>
                <a:cs typeface="Old Standard TT"/>
                <a:sym typeface="Old Standard TT"/>
              </a:rPr>
              <a:t>	JOIN FACT_SALES_MONTHLY FSM ON FSM.PRODUCT_CODE = DP.PRODUCT_CODE</a:t>
            </a:r>
            <a:endParaRPr sz="12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200">
                <a:solidFill>
                  <a:schemeClr val="lt1"/>
                </a:solidFill>
                <a:latin typeface="Old Standard TT"/>
                <a:ea typeface="Old Standard TT"/>
                <a:cs typeface="Old Standard TT"/>
                <a:sym typeface="Old Standard TT"/>
              </a:rPr>
              <a:t>	WHERE FSM.FISCAL_YEAR = '2021'</a:t>
            </a:r>
            <a:endParaRPr sz="12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200">
                <a:solidFill>
                  <a:schemeClr val="lt1"/>
                </a:solidFill>
                <a:latin typeface="Old Standard TT"/>
                <a:ea typeface="Old Standard TT"/>
                <a:cs typeface="Old Standard TT"/>
                <a:sym typeface="Old Standard TT"/>
              </a:rPr>
              <a:t>	GROUP BY 1,2,3),</a:t>
            </a:r>
            <a:endParaRPr sz="12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200">
                <a:solidFill>
                  <a:schemeClr val="lt1"/>
                </a:solidFill>
                <a:latin typeface="Old Standard TT"/>
                <a:ea typeface="Old Standard TT"/>
                <a:cs typeface="Old Standard TT"/>
                <a:sym typeface="Old Standard TT"/>
              </a:rPr>
              <a:t>	</a:t>
            </a:r>
            <a:endParaRPr sz="12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200">
                <a:solidFill>
                  <a:schemeClr val="lt1"/>
                </a:solidFill>
                <a:latin typeface="Old Standard TT"/>
                <a:ea typeface="Old Standard TT"/>
                <a:cs typeface="Old Standard TT"/>
                <a:sym typeface="Old Standard TT"/>
              </a:rPr>
              <a:t>	ALL_RANK AS (</a:t>
            </a:r>
            <a:endParaRPr sz="12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200">
                <a:solidFill>
                  <a:schemeClr val="lt1"/>
                </a:solidFill>
                <a:latin typeface="Old Standard TT"/>
                <a:ea typeface="Old Standard TT"/>
                <a:cs typeface="Old Standard TT"/>
                <a:sym typeface="Old Standard TT"/>
              </a:rPr>
              <a:t>	SELECT </a:t>
            </a:r>
            <a:endParaRPr sz="12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200">
                <a:solidFill>
                  <a:schemeClr val="lt1"/>
                </a:solidFill>
                <a:latin typeface="Old Standard TT"/>
                <a:ea typeface="Old Standard TT"/>
                <a:cs typeface="Old Standard TT"/>
                <a:sym typeface="Old Standard TT"/>
              </a:rPr>
              <a:t>		*,DENSE_RANK() OVER(PARTITION BY DIVISION ORDER BY TOTAL_SOLD_QUANTITY DESC) AS RANK_ORDER </a:t>
            </a:r>
            <a:endParaRPr sz="12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200">
                <a:solidFill>
                  <a:schemeClr val="lt1"/>
                </a:solidFill>
                <a:latin typeface="Old Standard TT"/>
                <a:ea typeface="Old Standard TT"/>
                <a:cs typeface="Old Standard TT"/>
                <a:sym typeface="Old Standard TT"/>
              </a:rPr>
              <a:t>		FROM CTE)</a:t>
            </a:r>
            <a:endParaRPr sz="12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200">
                <a:solidFill>
                  <a:schemeClr val="lt1"/>
                </a:solidFill>
                <a:latin typeface="Old Standard TT"/>
                <a:ea typeface="Old Standard TT"/>
                <a:cs typeface="Old Standard TT"/>
                <a:sym typeface="Old Standard TT"/>
              </a:rPr>
              <a:t>SELECT * FROM ALL_RANK	</a:t>
            </a:r>
            <a:endParaRPr sz="12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200">
                <a:solidFill>
                  <a:schemeClr val="lt1"/>
                </a:solidFill>
                <a:latin typeface="Old Standard TT"/>
                <a:ea typeface="Old Standard TT"/>
                <a:cs typeface="Old Standard TT"/>
                <a:sym typeface="Old Standard TT"/>
              </a:rPr>
              <a:t>WHERE RANK_ORDER &lt; 4</a:t>
            </a:r>
            <a:endParaRPr sz="1200">
              <a:solidFill>
                <a:schemeClr val="lt1"/>
              </a:solidFill>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ABOUT</a:t>
            </a:r>
            <a:endParaRPr/>
          </a:p>
        </p:txBody>
      </p:sp>
      <p:sp>
        <p:nvSpPr>
          <p:cNvPr id="67" name="Google Shape;67;p14"/>
          <p:cNvSpPr txBox="1"/>
          <p:nvPr>
            <p:ph idx="1" type="body"/>
          </p:nvPr>
        </p:nvSpPr>
        <p:spPr>
          <a:xfrm>
            <a:off x="311700" y="1171675"/>
            <a:ext cx="3999900" cy="3397200"/>
          </a:xfrm>
          <a:prstGeom prst="rect">
            <a:avLst/>
          </a:prstGeom>
          <a:ln cap="flat" cmpd="sng" w="9525">
            <a:solidFill>
              <a:srgbClr val="FFFBF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450">
                <a:highlight>
                  <a:srgbClr val="FFFFFF"/>
                </a:highlight>
              </a:rPr>
              <a:t>Atliq Hardwares (imaginary company) is one of the leading computer hardware</a:t>
            </a:r>
            <a:endParaRPr sz="2450">
              <a:highlight>
                <a:srgbClr val="FFFFFF"/>
              </a:highlight>
            </a:endParaRPr>
          </a:p>
          <a:p>
            <a:pPr indent="0" lvl="0" marL="0" rtl="0" algn="l">
              <a:spcBef>
                <a:spcPts val="1200"/>
              </a:spcBef>
              <a:spcAft>
                <a:spcPts val="1200"/>
              </a:spcAft>
              <a:buNone/>
            </a:pPr>
            <a:r>
              <a:rPr lang="en-GB" sz="2450">
                <a:highlight>
                  <a:srgbClr val="FFFFFF"/>
                </a:highlight>
              </a:rPr>
              <a:t>producers in India and well expanded in other countries too.</a:t>
            </a:r>
            <a:endParaRPr sz="2500"/>
          </a:p>
        </p:txBody>
      </p:sp>
      <p:pic>
        <p:nvPicPr>
          <p:cNvPr id="68" name="Google Shape;68;p14"/>
          <p:cNvPicPr preferRelativeResize="0"/>
          <p:nvPr/>
        </p:nvPicPr>
        <p:blipFill>
          <a:blip r:embed="rId3">
            <a:alphaModFix/>
          </a:blip>
          <a:stretch>
            <a:fillRect/>
          </a:stretch>
        </p:blipFill>
        <p:spPr>
          <a:xfrm>
            <a:off x="7836675" y="92700"/>
            <a:ext cx="1042601" cy="1020201"/>
          </a:xfrm>
          <a:prstGeom prst="rect">
            <a:avLst/>
          </a:prstGeom>
          <a:noFill/>
          <a:ln>
            <a:noFill/>
          </a:ln>
        </p:spPr>
      </p:pic>
      <p:sp>
        <p:nvSpPr>
          <p:cNvPr id="69" name="Google Shape;69;p14"/>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0" name="Google Shape;70;p14"/>
          <p:cNvPicPr preferRelativeResize="0"/>
          <p:nvPr/>
        </p:nvPicPr>
        <p:blipFill>
          <a:blip r:embed="rId4">
            <a:alphaModFix/>
          </a:blip>
          <a:stretch>
            <a:fillRect/>
          </a:stretch>
        </p:blipFill>
        <p:spPr>
          <a:xfrm>
            <a:off x="4782075" y="1171675"/>
            <a:ext cx="4050225" cy="339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PROBLEM STATEMENT</a:t>
            </a:r>
            <a:endParaRPr/>
          </a:p>
        </p:txBody>
      </p:sp>
      <p:sp>
        <p:nvSpPr>
          <p:cNvPr id="76" name="Google Shape;76;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000"/>
              <a:t>The management has observed a need for quicker and more insightful data-driven decision-making. To address this, they plan to expand the data analytics team by hiring junior analysts. Tony Sharma, the Director of Data Analytics, is specifically looking for individuals skilled in both technical and soft aspects. In pursuit of this, he has introduced a SQL challenge to assess candidates comprehensively in SQL proficiency and soft skills. This approach aims to identify candidates with not only technical expertise but also effective communication and collaboration abilities, essential for the team's success.</a:t>
            </a:r>
            <a:endParaRPr sz="2000"/>
          </a:p>
        </p:txBody>
      </p:sp>
      <p:pic>
        <p:nvPicPr>
          <p:cNvPr id="77" name="Google Shape;77;p15"/>
          <p:cNvPicPr preferRelativeResize="0"/>
          <p:nvPr/>
        </p:nvPicPr>
        <p:blipFill>
          <a:blip r:embed="rId3">
            <a:alphaModFix/>
          </a:blip>
          <a:stretch>
            <a:fillRect/>
          </a:stretch>
        </p:blipFill>
        <p:spPr>
          <a:xfrm>
            <a:off x="7836675" y="92700"/>
            <a:ext cx="1042601" cy="1020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DATA MODEL</a:t>
            </a:r>
            <a:endParaRPr/>
          </a:p>
        </p:txBody>
      </p:sp>
      <p:sp>
        <p:nvSpPr>
          <p:cNvPr id="83" name="Google Shape;83;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6"/>
          <p:cNvPicPr preferRelativeResize="0"/>
          <p:nvPr/>
        </p:nvPicPr>
        <p:blipFill>
          <a:blip r:embed="rId3">
            <a:alphaModFix/>
          </a:blip>
          <a:stretch>
            <a:fillRect/>
          </a:stretch>
        </p:blipFill>
        <p:spPr>
          <a:xfrm>
            <a:off x="7836675" y="92700"/>
            <a:ext cx="1042601" cy="1020201"/>
          </a:xfrm>
          <a:prstGeom prst="rect">
            <a:avLst/>
          </a:prstGeom>
          <a:noFill/>
          <a:ln>
            <a:noFill/>
          </a:ln>
        </p:spPr>
      </p:pic>
      <p:pic>
        <p:nvPicPr>
          <p:cNvPr id="85" name="Google Shape;85;p16"/>
          <p:cNvPicPr preferRelativeResize="0"/>
          <p:nvPr/>
        </p:nvPicPr>
        <p:blipFill>
          <a:blip r:embed="rId4">
            <a:alphaModFix/>
          </a:blip>
          <a:stretch>
            <a:fillRect/>
          </a:stretch>
        </p:blipFill>
        <p:spPr>
          <a:xfrm>
            <a:off x="311700" y="1171600"/>
            <a:ext cx="8520599" cy="3765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PROBLEM 01</a:t>
            </a:r>
            <a:endParaRPr/>
          </a:p>
        </p:txBody>
      </p:sp>
      <p:pic>
        <p:nvPicPr>
          <p:cNvPr id="91" name="Google Shape;91;p17"/>
          <p:cNvPicPr preferRelativeResize="0"/>
          <p:nvPr/>
        </p:nvPicPr>
        <p:blipFill>
          <a:blip r:embed="rId3">
            <a:alphaModFix/>
          </a:blip>
          <a:stretch>
            <a:fillRect/>
          </a:stretch>
        </p:blipFill>
        <p:spPr>
          <a:xfrm>
            <a:off x="7836675" y="92700"/>
            <a:ext cx="1042601" cy="1020201"/>
          </a:xfrm>
          <a:prstGeom prst="rect">
            <a:avLst/>
          </a:prstGeom>
          <a:noFill/>
          <a:ln>
            <a:noFill/>
          </a:ln>
        </p:spPr>
      </p:pic>
      <p:sp>
        <p:nvSpPr>
          <p:cNvPr id="92" name="Google Shape;92;p17"/>
          <p:cNvSpPr txBox="1"/>
          <p:nvPr/>
        </p:nvSpPr>
        <p:spPr>
          <a:xfrm>
            <a:off x="636475" y="1073325"/>
            <a:ext cx="7069500" cy="8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chemeClr val="dk1"/>
                </a:solidFill>
                <a:latin typeface="Old Standard TT"/>
                <a:ea typeface="Old Standard TT"/>
                <a:cs typeface="Old Standard TT"/>
                <a:sym typeface="Old Standard TT"/>
              </a:rPr>
              <a:t>Provide the list of markets in which customer "Atliq Exclusive" operates its business in the APAC region.</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
        <p:nvSpPr>
          <p:cNvPr id="93" name="Google Shape;93;p17"/>
          <p:cNvSpPr txBox="1"/>
          <p:nvPr/>
        </p:nvSpPr>
        <p:spPr>
          <a:xfrm>
            <a:off x="800875" y="1860125"/>
            <a:ext cx="7551000" cy="2970900"/>
          </a:xfrm>
          <a:prstGeom prst="rect">
            <a:avLst/>
          </a:prstGeom>
          <a:gradFill>
            <a:gsLst>
              <a:gs pos="0">
                <a:srgbClr val="696969"/>
              </a:gs>
              <a:gs pos="100000">
                <a:srgbClr val="1D1D1D"/>
              </a:gs>
            </a:gsLst>
            <a:lin ang="5400012" scaled="0"/>
          </a:gradFill>
          <a:ln cap="flat" cmpd="sng" w="9525">
            <a:solidFill>
              <a:srgbClr val="FFFBF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chemeClr val="lt1"/>
                </a:solidFill>
                <a:latin typeface="Old Standard TT"/>
                <a:ea typeface="Old Standard TT"/>
                <a:cs typeface="Old Standard TT"/>
                <a:sym typeface="Old Standard TT"/>
              </a:rPr>
              <a:t>SELECT MARKET FROM DIM_CUSTOMER</a:t>
            </a:r>
            <a:endParaRPr sz="18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800">
                <a:solidFill>
                  <a:schemeClr val="lt1"/>
                </a:solidFill>
                <a:latin typeface="Old Standard TT"/>
                <a:ea typeface="Old Standard TT"/>
                <a:cs typeface="Old Standard TT"/>
                <a:sym typeface="Old Standard TT"/>
              </a:rPr>
              <a:t>WHERE CUSTOMER LIKE 'ATLIQ EXCLUSIVE' </a:t>
            </a:r>
            <a:endParaRPr sz="18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1800">
                <a:solidFill>
                  <a:schemeClr val="lt1"/>
                </a:solidFill>
                <a:latin typeface="Old Standard TT"/>
                <a:ea typeface="Old Standard TT"/>
                <a:cs typeface="Old Standard TT"/>
                <a:sym typeface="Old Standard TT"/>
              </a:rPr>
              <a:t>AND REGION = 'APAC'</a:t>
            </a:r>
            <a:endParaRPr sz="1800">
              <a:solidFill>
                <a:schemeClr val="lt1"/>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6666"/>
              <a:buFont typeface="Arial"/>
              <a:buNone/>
            </a:pPr>
            <a:r>
              <a:rPr lang="en-GB"/>
              <a:t>PROBLEM 02</a:t>
            </a:r>
            <a:endParaRPr/>
          </a:p>
          <a:p>
            <a:pPr indent="0" lvl="0" marL="0" rtl="0" algn="ctr">
              <a:spcBef>
                <a:spcPts val="0"/>
              </a:spcBef>
              <a:spcAft>
                <a:spcPts val="0"/>
              </a:spcAft>
              <a:buNone/>
            </a:pPr>
            <a:r>
              <a:t/>
            </a:r>
            <a:endParaRPr/>
          </a:p>
        </p:txBody>
      </p:sp>
      <p:pic>
        <p:nvPicPr>
          <p:cNvPr id="99" name="Google Shape;99;p18"/>
          <p:cNvPicPr preferRelativeResize="0"/>
          <p:nvPr/>
        </p:nvPicPr>
        <p:blipFill>
          <a:blip r:embed="rId3">
            <a:alphaModFix/>
          </a:blip>
          <a:stretch>
            <a:fillRect/>
          </a:stretch>
        </p:blipFill>
        <p:spPr>
          <a:xfrm>
            <a:off x="7836675" y="92700"/>
            <a:ext cx="1042601" cy="1020201"/>
          </a:xfrm>
          <a:prstGeom prst="rect">
            <a:avLst/>
          </a:prstGeom>
          <a:noFill/>
          <a:ln>
            <a:noFill/>
          </a:ln>
        </p:spPr>
      </p:pic>
      <p:sp>
        <p:nvSpPr>
          <p:cNvPr id="100" name="Google Shape;100;p18"/>
          <p:cNvSpPr txBox="1"/>
          <p:nvPr/>
        </p:nvSpPr>
        <p:spPr>
          <a:xfrm>
            <a:off x="311700" y="2059725"/>
            <a:ext cx="8520600" cy="18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500">
                <a:solidFill>
                  <a:schemeClr val="dk1"/>
                </a:solidFill>
                <a:latin typeface="Old Standard TT"/>
                <a:ea typeface="Old Standard TT"/>
                <a:cs typeface="Old Standard TT"/>
                <a:sym typeface="Old Standard TT"/>
              </a:rPr>
              <a:t>What is the percentage of unique product increase in 2021 vs. 2020? The final output contains these fields, (unique_products_2020 unique_products_2021 ,percentage_chg)</a:t>
            </a:r>
            <a:endParaRPr sz="2500">
              <a:solidFill>
                <a:schemeClr val="dk1"/>
              </a:solidFill>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ANSWER </a:t>
            </a:r>
            <a:endParaRPr/>
          </a:p>
        </p:txBody>
      </p:sp>
      <p:sp>
        <p:nvSpPr>
          <p:cNvPr id="106" name="Google Shape;106;p19"/>
          <p:cNvSpPr txBox="1"/>
          <p:nvPr>
            <p:ph idx="1" type="body"/>
          </p:nvPr>
        </p:nvSpPr>
        <p:spPr>
          <a:xfrm>
            <a:off x="311700" y="1190750"/>
            <a:ext cx="8520600" cy="3804900"/>
          </a:xfrm>
          <a:prstGeom prst="rect">
            <a:avLst/>
          </a:prstGeom>
          <a:gradFill>
            <a:gsLst>
              <a:gs pos="0">
                <a:srgbClr val="696969"/>
              </a:gs>
              <a:gs pos="100000">
                <a:srgbClr val="1D1D1D"/>
              </a:gs>
            </a:gsLst>
            <a:lin ang="5400012" scaled="0"/>
          </a:gradFill>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GB" sz="1850">
                <a:solidFill>
                  <a:schemeClr val="lt1"/>
                </a:solidFill>
              </a:rPr>
              <a:t>WITH CTE AS (</a:t>
            </a:r>
            <a:endParaRPr sz="1850">
              <a:solidFill>
                <a:schemeClr val="lt1"/>
              </a:solidFill>
            </a:endParaRPr>
          </a:p>
          <a:p>
            <a:pPr indent="0" lvl="0" marL="0" rtl="0" algn="l">
              <a:lnSpc>
                <a:spcPct val="90000"/>
              </a:lnSpc>
              <a:spcBef>
                <a:spcPts val="0"/>
              </a:spcBef>
              <a:spcAft>
                <a:spcPts val="0"/>
              </a:spcAft>
              <a:buClr>
                <a:schemeClr val="dk1"/>
              </a:buClr>
              <a:buSzPts val="1100"/>
              <a:buFont typeface="Arial"/>
              <a:buNone/>
            </a:pPr>
            <a:r>
              <a:rPr lang="en-GB" sz="1850">
                <a:solidFill>
                  <a:schemeClr val="lt1"/>
                </a:solidFill>
              </a:rPr>
              <a:t>SELECT</a:t>
            </a:r>
            <a:endParaRPr sz="1850">
              <a:solidFill>
                <a:schemeClr val="lt1"/>
              </a:solidFill>
            </a:endParaRPr>
          </a:p>
          <a:p>
            <a:pPr indent="0" lvl="0" marL="0" rtl="0" algn="l">
              <a:lnSpc>
                <a:spcPct val="90000"/>
              </a:lnSpc>
              <a:spcBef>
                <a:spcPts val="0"/>
              </a:spcBef>
              <a:spcAft>
                <a:spcPts val="0"/>
              </a:spcAft>
              <a:buClr>
                <a:schemeClr val="dk1"/>
              </a:buClr>
              <a:buSzPts val="1100"/>
              <a:buFont typeface="Arial"/>
              <a:buNone/>
            </a:pPr>
            <a:r>
              <a:rPr lang="en-GB" sz="1850">
                <a:solidFill>
                  <a:schemeClr val="lt1"/>
                </a:solidFill>
              </a:rPr>
              <a:t>	(SELECT COUNT(DISTINCT (PRODUCT_CODE)) FROM FACT_SALES_MONTHLY</a:t>
            </a:r>
            <a:endParaRPr sz="1850">
              <a:solidFill>
                <a:schemeClr val="lt1"/>
              </a:solidFill>
            </a:endParaRPr>
          </a:p>
          <a:p>
            <a:pPr indent="0" lvl="0" marL="0" rtl="0" algn="l">
              <a:lnSpc>
                <a:spcPct val="90000"/>
              </a:lnSpc>
              <a:spcBef>
                <a:spcPts val="0"/>
              </a:spcBef>
              <a:spcAft>
                <a:spcPts val="0"/>
              </a:spcAft>
              <a:buClr>
                <a:schemeClr val="dk1"/>
              </a:buClr>
              <a:buSzPts val="1100"/>
              <a:buFont typeface="Arial"/>
              <a:buNone/>
            </a:pPr>
            <a:r>
              <a:rPr lang="en-GB" sz="1850">
                <a:solidFill>
                  <a:schemeClr val="lt1"/>
                </a:solidFill>
              </a:rPr>
              <a:t>	WHERE FISCAL_YEAR = '2020')</a:t>
            </a:r>
            <a:endParaRPr sz="1850">
              <a:solidFill>
                <a:schemeClr val="lt1"/>
              </a:solidFill>
            </a:endParaRPr>
          </a:p>
          <a:p>
            <a:pPr indent="0" lvl="0" marL="0" rtl="0" algn="l">
              <a:lnSpc>
                <a:spcPct val="90000"/>
              </a:lnSpc>
              <a:spcBef>
                <a:spcPts val="0"/>
              </a:spcBef>
              <a:spcAft>
                <a:spcPts val="0"/>
              </a:spcAft>
              <a:buClr>
                <a:schemeClr val="dk1"/>
              </a:buClr>
              <a:buSzPts val="1100"/>
              <a:buFont typeface="Arial"/>
              <a:buNone/>
            </a:pPr>
            <a:r>
              <a:rPr lang="en-GB" sz="1850">
                <a:solidFill>
                  <a:schemeClr val="lt1"/>
                </a:solidFill>
              </a:rPr>
              <a:t>	AS UNIQUE_PRODUCTS_2020,</a:t>
            </a:r>
            <a:endParaRPr sz="1850">
              <a:solidFill>
                <a:schemeClr val="lt1"/>
              </a:solidFill>
            </a:endParaRPr>
          </a:p>
          <a:p>
            <a:pPr indent="0" lvl="0" marL="0" rtl="0" algn="l">
              <a:lnSpc>
                <a:spcPct val="90000"/>
              </a:lnSpc>
              <a:spcBef>
                <a:spcPts val="0"/>
              </a:spcBef>
              <a:spcAft>
                <a:spcPts val="0"/>
              </a:spcAft>
              <a:buClr>
                <a:schemeClr val="dk1"/>
              </a:buClr>
              <a:buSzPts val="1100"/>
              <a:buFont typeface="Arial"/>
              <a:buNone/>
            </a:pPr>
            <a:r>
              <a:rPr lang="en-GB" sz="1850">
                <a:solidFill>
                  <a:schemeClr val="lt1"/>
                </a:solidFill>
              </a:rPr>
              <a:t>	(SELECT COUNT(DISTINCT (PRODUCT_CODE)) FROM FACT_SALES_MONTHLY</a:t>
            </a:r>
            <a:endParaRPr sz="1850">
              <a:solidFill>
                <a:schemeClr val="lt1"/>
              </a:solidFill>
            </a:endParaRPr>
          </a:p>
          <a:p>
            <a:pPr indent="0" lvl="0" marL="0" rtl="0" algn="l">
              <a:lnSpc>
                <a:spcPct val="90000"/>
              </a:lnSpc>
              <a:spcBef>
                <a:spcPts val="0"/>
              </a:spcBef>
              <a:spcAft>
                <a:spcPts val="0"/>
              </a:spcAft>
              <a:buClr>
                <a:schemeClr val="dk1"/>
              </a:buClr>
              <a:buSzPts val="1100"/>
              <a:buFont typeface="Arial"/>
              <a:buNone/>
            </a:pPr>
            <a:r>
              <a:rPr lang="en-GB" sz="1850">
                <a:solidFill>
                  <a:schemeClr val="lt1"/>
                </a:solidFill>
              </a:rPr>
              <a:t>	WHERE FISCAL_YEAR = '2021')</a:t>
            </a:r>
            <a:endParaRPr sz="1850">
              <a:solidFill>
                <a:schemeClr val="lt1"/>
              </a:solidFill>
            </a:endParaRPr>
          </a:p>
          <a:p>
            <a:pPr indent="0" lvl="0" marL="0" rtl="0" algn="l">
              <a:lnSpc>
                <a:spcPct val="90000"/>
              </a:lnSpc>
              <a:spcBef>
                <a:spcPts val="0"/>
              </a:spcBef>
              <a:spcAft>
                <a:spcPts val="0"/>
              </a:spcAft>
              <a:buClr>
                <a:schemeClr val="dk1"/>
              </a:buClr>
              <a:buSzPts val="1100"/>
              <a:buFont typeface="Arial"/>
              <a:buNone/>
            </a:pPr>
            <a:r>
              <a:rPr lang="en-GB" sz="1850">
                <a:solidFill>
                  <a:schemeClr val="lt1"/>
                </a:solidFill>
              </a:rPr>
              <a:t>	AS UNIQUE_PRODUCTS_2021 )</a:t>
            </a:r>
            <a:endParaRPr sz="1850">
              <a:solidFill>
                <a:schemeClr val="lt1"/>
              </a:solidFill>
            </a:endParaRPr>
          </a:p>
          <a:p>
            <a:pPr indent="0" lvl="0" marL="0" rtl="0" algn="l">
              <a:lnSpc>
                <a:spcPct val="90000"/>
              </a:lnSpc>
              <a:spcBef>
                <a:spcPts val="0"/>
              </a:spcBef>
              <a:spcAft>
                <a:spcPts val="0"/>
              </a:spcAft>
              <a:buClr>
                <a:schemeClr val="dk1"/>
              </a:buClr>
              <a:buSzPts val="1100"/>
              <a:buFont typeface="Arial"/>
              <a:buNone/>
            </a:pPr>
            <a:r>
              <a:rPr lang="en-GB" sz="1850">
                <a:solidFill>
                  <a:schemeClr val="lt1"/>
                </a:solidFill>
              </a:rPr>
              <a:t>SELECT UNIQUE_PRODUCTS_2020, UNIQUE_PRODUCTS_2021, </a:t>
            </a:r>
            <a:endParaRPr sz="1850">
              <a:solidFill>
                <a:schemeClr val="lt1"/>
              </a:solidFill>
            </a:endParaRPr>
          </a:p>
          <a:p>
            <a:pPr indent="0" lvl="0" marL="0" rtl="0" algn="l">
              <a:lnSpc>
                <a:spcPct val="90000"/>
              </a:lnSpc>
              <a:spcBef>
                <a:spcPts val="0"/>
              </a:spcBef>
              <a:spcAft>
                <a:spcPts val="0"/>
              </a:spcAft>
              <a:buClr>
                <a:schemeClr val="dk1"/>
              </a:buClr>
              <a:buSzPts val="1100"/>
              <a:buFont typeface="Arial"/>
              <a:buNone/>
            </a:pPr>
            <a:r>
              <a:rPr lang="en-GB" sz="1850">
                <a:solidFill>
                  <a:schemeClr val="lt1"/>
                </a:solidFill>
              </a:rPr>
              <a:t>ROUND((UNIQUE_PRODUCTS_2021 - UNIQUE_PRODUCTS_2020) * 100/UNIQUE_PRODUCTS_2020,2 ) AS PERCENTAGE_CHG </a:t>
            </a:r>
            <a:endParaRPr sz="1850">
              <a:solidFill>
                <a:schemeClr val="lt1"/>
              </a:solidFill>
            </a:endParaRPr>
          </a:p>
          <a:p>
            <a:pPr indent="0" lvl="0" marL="0" rtl="0" algn="l">
              <a:lnSpc>
                <a:spcPct val="90000"/>
              </a:lnSpc>
              <a:spcBef>
                <a:spcPts val="0"/>
              </a:spcBef>
              <a:spcAft>
                <a:spcPts val="0"/>
              </a:spcAft>
              <a:buClr>
                <a:schemeClr val="dk1"/>
              </a:buClr>
              <a:buSzPts val="1100"/>
              <a:buFont typeface="Arial"/>
              <a:buNone/>
            </a:pPr>
            <a:r>
              <a:rPr lang="en-GB" sz="1850">
                <a:solidFill>
                  <a:schemeClr val="lt1"/>
                </a:solidFill>
              </a:rPr>
              <a:t>	FROM CTE</a:t>
            </a:r>
            <a:endParaRPr sz="1850">
              <a:solidFill>
                <a:schemeClr val="lt1"/>
              </a:solidFill>
            </a:endParaRPr>
          </a:p>
          <a:p>
            <a:pPr indent="0" lvl="0" marL="0" rtl="0" algn="l">
              <a:lnSpc>
                <a:spcPct val="90000"/>
              </a:lnSpc>
              <a:spcBef>
                <a:spcPts val="0"/>
              </a:spcBef>
              <a:spcAft>
                <a:spcPts val="0"/>
              </a:spcAft>
              <a:buSzPts val="523"/>
              <a:buNone/>
            </a:pPr>
            <a:r>
              <a:t/>
            </a:r>
            <a:endParaRPr sz="1050">
              <a:solidFill>
                <a:schemeClr val="lt1"/>
              </a:solidFill>
            </a:endParaRPr>
          </a:p>
        </p:txBody>
      </p:sp>
      <p:pic>
        <p:nvPicPr>
          <p:cNvPr id="107" name="Google Shape;107;p19"/>
          <p:cNvPicPr preferRelativeResize="0"/>
          <p:nvPr/>
        </p:nvPicPr>
        <p:blipFill>
          <a:blip r:embed="rId3">
            <a:alphaModFix/>
          </a:blip>
          <a:stretch>
            <a:fillRect/>
          </a:stretch>
        </p:blipFill>
        <p:spPr>
          <a:xfrm>
            <a:off x="7836675" y="92700"/>
            <a:ext cx="1042601" cy="1020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PROBLEM 03</a:t>
            </a:r>
            <a:endParaRPr/>
          </a:p>
          <a:p>
            <a:pPr indent="0" lvl="0" marL="0" rtl="0" algn="ctr">
              <a:spcBef>
                <a:spcPts val="0"/>
              </a:spcBef>
              <a:spcAft>
                <a:spcPts val="0"/>
              </a:spcAft>
              <a:buNone/>
            </a:pPr>
            <a:r>
              <a:t/>
            </a:r>
            <a:endParaRPr/>
          </a:p>
        </p:txBody>
      </p:sp>
      <p:sp>
        <p:nvSpPr>
          <p:cNvPr id="113" name="Google Shape;113;p20"/>
          <p:cNvSpPr txBox="1"/>
          <p:nvPr>
            <p:ph idx="1" type="body"/>
          </p:nvPr>
        </p:nvSpPr>
        <p:spPr>
          <a:xfrm>
            <a:off x="311700" y="1237725"/>
            <a:ext cx="8520600" cy="176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GB" sz="2500"/>
              <a:t>Provide a report with all the unique product counts for each segment and sort them in descending order of product counts. The final output contains 2 fields, (segment product_count)</a:t>
            </a:r>
            <a:endParaRPr sz="2500"/>
          </a:p>
        </p:txBody>
      </p:sp>
      <p:pic>
        <p:nvPicPr>
          <p:cNvPr id="114" name="Google Shape;114;p20"/>
          <p:cNvPicPr preferRelativeResize="0"/>
          <p:nvPr/>
        </p:nvPicPr>
        <p:blipFill>
          <a:blip r:embed="rId3">
            <a:alphaModFix/>
          </a:blip>
          <a:stretch>
            <a:fillRect/>
          </a:stretch>
        </p:blipFill>
        <p:spPr>
          <a:xfrm>
            <a:off x="7836675" y="92700"/>
            <a:ext cx="1042601" cy="1020201"/>
          </a:xfrm>
          <a:prstGeom prst="rect">
            <a:avLst/>
          </a:prstGeom>
          <a:noFill/>
          <a:ln>
            <a:noFill/>
          </a:ln>
        </p:spPr>
      </p:pic>
      <p:sp>
        <p:nvSpPr>
          <p:cNvPr id="115" name="Google Shape;115;p20"/>
          <p:cNvSpPr txBox="1"/>
          <p:nvPr/>
        </p:nvSpPr>
        <p:spPr>
          <a:xfrm>
            <a:off x="448600" y="2975725"/>
            <a:ext cx="8383800" cy="1761600"/>
          </a:xfrm>
          <a:prstGeom prst="rect">
            <a:avLst/>
          </a:prstGeom>
          <a:gradFill>
            <a:gsLst>
              <a:gs pos="0">
                <a:srgbClr val="8C8C8C"/>
              </a:gs>
              <a:gs pos="100000">
                <a:srgbClr val="404040"/>
              </a:gs>
            </a:gsLst>
            <a:lin ang="5400012" scaled="0"/>
          </a:gradFill>
          <a:ln cap="flat" cmpd="sng" w="9525">
            <a:solidFill>
              <a:srgbClr val="FFFBF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lt1"/>
                </a:solidFill>
                <a:latin typeface="Old Standard TT"/>
                <a:ea typeface="Old Standard TT"/>
                <a:cs typeface="Old Standard TT"/>
                <a:sym typeface="Old Standard TT"/>
              </a:rPr>
              <a:t>SE</a:t>
            </a:r>
            <a:r>
              <a:rPr lang="en-GB" sz="2000">
                <a:solidFill>
                  <a:schemeClr val="lt1"/>
                </a:solidFill>
                <a:latin typeface="Old Standard TT"/>
                <a:ea typeface="Old Standard TT"/>
                <a:cs typeface="Old Standard TT"/>
                <a:sym typeface="Old Standard TT"/>
              </a:rPr>
              <a:t>LECT SEGMENT,COUNT(PRODUCT) AS PRODUC_COUNT FROM DIM_PRODUCT</a:t>
            </a:r>
            <a:endParaRPr sz="20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2000">
                <a:solidFill>
                  <a:schemeClr val="lt1"/>
                </a:solidFill>
                <a:latin typeface="Old Standard TT"/>
                <a:ea typeface="Old Standard TT"/>
                <a:cs typeface="Old Standard TT"/>
                <a:sym typeface="Old Standard TT"/>
              </a:rPr>
              <a:t>GROUP BY 1</a:t>
            </a:r>
            <a:endParaRPr sz="20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GB" sz="2000">
                <a:solidFill>
                  <a:schemeClr val="lt1"/>
                </a:solidFill>
                <a:latin typeface="Old Standard TT"/>
                <a:ea typeface="Old Standard TT"/>
                <a:cs typeface="Old Standard TT"/>
                <a:sym typeface="Old Standard TT"/>
              </a:rPr>
              <a:t>ORDER BY 2 DESC</a:t>
            </a:r>
            <a:endParaRPr sz="2000">
              <a:solidFill>
                <a:schemeClr val="lt1"/>
              </a:solidFill>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PROBLEM 04</a:t>
            </a:r>
            <a:endParaRPr/>
          </a:p>
          <a:p>
            <a:pPr indent="0" lvl="0" marL="0" rtl="0" algn="ctr">
              <a:spcBef>
                <a:spcPts val="0"/>
              </a:spcBef>
              <a:spcAft>
                <a:spcPts val="0"/>
              </a:spcAft>
              <a:buNone/>
            </a:pPr>
            <a:r>
              <a:t/>
            </a:r>
            <a:endParaRPr/>
          </a:p>
        </p:txBody>
      </p:sp>
      <p:sp>
        <p:nvSpPr>
          <p:cNvPr id="121" name="Google Shape;121;p21"/>
          <p:cNvSpPr txBox="1"/>
          <p:nvPr>
            <p:ph idx="1" type="body"/>
          </p:nvPr>
        </p:nvSpPr>
        <p:spPr>
          <a:xfrm>
            <a:off x="311700" y="2083225"/>
            <a:ext cx="8520600" cy="191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2500"/>
              <a:t>Which segment had the most increase in unique products in 2021 vs 2020? The final output contains these fields,(segment , product count 2020 ,product count 2021,difference)</a:t>
            </a:r>
            <a:endParaRPr sz="2500"/>
          </a:p>
          <a:p>
            <a:pPr indent="0" lvl="0" marL="0" rtl="0" algn="l">
              <a:lnSpc>
                <a:spcPct val="100000"/>
              </a:lnSpc>
              <a:spcBef>
                <a:spcPts val="1200"/>
              </a:spcBef>
              <a:spcAft>
                <a:spcPts val="1200"/>
              </a:spcAft>
              <a:buNone/>
            </a:pPr>
            <a:r>
              <a:t/>
            </a:r>
            <a:endParaRPr sz="2000"/>
          </a:p>
        </p:txBody>
      </p:sp>
      <p:pic>
        <p:nvPicPr>
          <p:cNvPr id="122" name="Google Shape;122;p21"/>
          <p:cNvPicPr preferRelativeResize="0"/>
          <p:nvPr/>
        </p:nvPicPr>
        <p:blipFill>
          <a:blip r:embed="rId3">
            <a:alphaModFix/>
          </a:blip>
          <a:stretch>
            <a:fillRect/>
          </a:stretch>
        </p:blipFill>
        <p:spPr>
          <a:xfrm>
            <a:off x="7836675" y="92700"/>
            <a:ext cx="1042601" cy="10202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