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Montserrat"/>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regular.fntdata"/><Relationship Id="rId21" Type="http://schemas.openxmlformats.org/officeDocument/2006/relationships/slide" Target="slides/slide16.xml"/><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Montserrat-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a5575970ab_0_1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a5575970ab_0_1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a5575970ab_0_1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a5575970ab_0_1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a5575970ab_0_1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a5575970ab_0_1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a5575970ab_0_16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a5575970ab_0_16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a5575970ab_0_16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a5575970ab_0_16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a5575970ab_0_16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a5575970ab_0_1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a5575970ab_0_16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a5575970ab_0_16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a5575970ab_0_1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a5575970ab_0_1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a5575970ab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a5575970ab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a5575970ab_0_1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a5575970ab_0_1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a5575970ab_0_1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a5575970ab_0_1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a5575970ab_0_1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a5575970ab_0_1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a5575970ab_0_1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a5575970ab_0_1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a5575970ab_0_1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a5575970ab_0_1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a5575970ab_0_1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a5575970ab_0_1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1"/>
                </a:solidFill>
                <a:latin typeface="Lato"/>
                <a:ea typeface="Lato"/>
                <a:cs typeface="Lato"/>
                <a:sym typeface="Lato"/>
              </a:defRPr>
            </a:lvl1pPr>
            <a:lvl2pPr lvl="1" rtl="0" algn="r">
              <a:buNone/>
              <a:defRPr sz="1000">
                <a:solidFill>
                  <a:schemeClr val="lt1"/>
                </a:solidFill>
                <a:latin typeface="Lato"/>
                <a:ea typeface="Lato"/>
                <a:cs typeface="Lato"/>
                <a:sym typeface="Lato"/>
              </a:defRPr>
            </a:lvl2pPr>
            <a:lvl3pPr lvl="2" rtl="0" algn="r">
              <a:buNone/>
              <a:defRPr sz="1000">
                <a:solidFill>
                  <a:schemeClr val="lt1"/>
                </a:solidFill>
                <a:latin typeface="Lato"/>
                <a:ea typeface="Lato"/>
                <a:cs typeface="Lato"/>
                <a:sym typeface="Lato"/>
              </a:defRPr>
            </a:lvl3pPr>
            <a:lvl4pPr lvl="3" rtl="0" algn="r">
              <a:buNone/>
              <a:defRPr sz="1000">
                <a:solidFill>
                  <a:schemeClr val="lt1"/>
                </a:solidFill>
                <a:latin typeface="Lato"/>
                <a:ea typeface="Lato"/>
                <a:cs typeface="Lato"/>
                <a:sym typeface="Lato"/>
              </a:defRPr>
            </a:lvl4pPr>
            <a:lvl5pPr lvl="4" rtl="0" algn="r">
              <a:buNone/>
              <a:defRPr sz="1000">
                <a:solidFill>
                  <a:schemeClr val="lt1"/>
                </a:solidFill>
                <a:latin typeface="Lato"/>
                <a:ea typeface="Lato"/>
                <a:cs typeface="Lato"/>
                <a:sym typeface="Lato"/>
              </a:defRPr>
            </a:lvl5pPr>
            <a:lvl6pPr lvl="5" rtl="0" algn="r">
              <a:buNone/>
              <a:defRPr sz="1000">
                <a:solidFill>
                  <a:schemeClr val="lt1"/>
                </a:solidFill>
                <a:latin typeface="Lato"/>
                <a:ea typeface="Lato"/>
                <a:cs typeface="Lato"/>
                <a:sym typeface="Lato"/>
              </a:defRPr>
            </a:lvl6pPr>
            <a:lvl7pPr lvl="6" rtl="0" algn="r">
              <a:buNone/>
              <a:defRPr sz="1000">
                <a:solidFill>
                  <a:schemeClr val="lt1"/>
                </a:solidFill>
                <a:latin typeface="Lato"/>
                <a:ea typeface="Lato"/>
                <a:cs typeface="Lato"/>
                <a:sym typeface="Lato"/>
              </a:defRPr>
            </a:lvl7pPr>
            <a:lvl8pPr lvl="7" rtl="0" algn="r">
              <a:buNone/>
              <a:defRPr sz="1000">
                <a:solidFill>
                  <a:schemeClr val="lt1"/>
                </a:solidFill>
                <a:latin typeface="Lato"/>
                <a:ea typeface="Lato"/>
                <a:cs typeface="Lato"/>
                <a:sym typeface="Lato"/>
              </a:defRPr>
            </a:lvl8pPr>
            <a:lvl9pPr lvl="8" rtl="0"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MUSIC STORE DATA ANALYSIS</a:t>
            </a:r>
            <a:endParaRPr b="1"/>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n-GB"/>
              <a:t>VIJAY KUMAR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393750"/>
            <a:ext cx="7038900" cy="186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160"/>
              <a:t>Return all the track names that have a song length longer than the average song length. Return the Name and Milliseconds for each track. Order by the song length with the longest songs listed first.</a:t>
            </a:r>
            <a:endParaRPr sz="2160"/>
          </a:p>
        </p:txBody>
      </p:sp>
      <p:sp>
        <p:nvSpPr>
          <p:cNvPr id="189" name="Google Shape;189;p22"/>
          <p:cNvSpPr txBox="1"/>
          <p:nvPr>
            <p:ph idx="1" type="body"/>
          </p:nvPr>
        </p:nvSpPr>
        <p:spPr>
          <a:xfrm>
            <a:off x="1297500" y="2347725"/>
            <a:ext cx="7038900" cy="213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800"/>
              <a:t>SELECT NAME, MILLISECONDS FROM TRACK</a:t>
            </a:r>
            <a:endParaRPr sz="1800"/>
          </a:p>
          <a:p>
            <a:pPr indent="0" lvl="0" marL="0" rtl="0" algn="l">
              <a:spcBef>
                <a:spcPts val="1200"/>
              </a:spcBef>
              <a:spcAft>
                <a:spcPts val="0"/>
              </a:spcAft>
              <a:buNone/>
            </a:pPr>
            <a:r>
              <a:rPr lang="en-GB" sz="1800"/>
              <a:t>WHERE MILLISECONDS &gt; (SELECT AVG(MILLISECONDS) AS AVG_TRACK_LENGTH FROM TRACK )</a:t>
            </a:r>
            <a:endParaRPr sz="1800"/>
          </a:p>
          <a:p>
            <a:pPr indent="0" lvl="0" marL="0" rtl="0" algn="l">
              <a:spcBef>
                <a:spcPts val="1200"/>
              </a:spcBef>
              <a:spcAft>
                <a:spcPts val="1200"/>
              </a:spcAft>
              <a:buNone/>
            </a:pPr>
            <a:r>
              <a:rPr lang="en-GB" sz="1800"/>
              <a:t>ORDER BY MILLISECONDS DESC;</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1297500" y="393750"/>
            <a:ext cx="7038900" cy="106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1960"/>
              <a:t>Find how much amount spent by each customer on artists? Write a query to return customer name, artist name and total spent </a:t>
            </a:r>
            <a:endParaRPr sz="1960"/>
          </a:p>
        </p:txBody>
      </p:sp>
      <p:sp>
        <p:nvSpPr>
          <p:cNvPr id="195" name="Google Shape;195;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GB"/>
              <a:t>WITH BEST_SELLING_ARTIST AS (</a:t>
            </a:r>
            <a:endParaRPr/>
          </a:p>
          <a:p>
            <a:pPr indent="0" lvl="0" marL="0" rtl="0" algn="l">
              <a:spcBef>
                <a:spcPts val="1200"/>
              </a:spcBef>
              <a:spcAft>
                <a:spcPts val="0"/>
              </a:spcAft>
              <a:buNone/>
            </a:pPr>
            <a:r>
              <a:rPr lang="en-GB"/>
              <a:t>SELECT ARTIST.ARTIST_ID AS ARTIST_ID, ARTIST.NAME AS ARTIST_NAME, </a:t>
            </a:r>
            <a:endParaRPr/>
          </a:p>
          <a:p>
            <a:pPr indent="0" lvl="0" marL="0" rtl="0" algn="l">
              <a:spcBef>
                <a:spcPts val="1200"/>
              </a:spcBef>
              <a:spcAft>
                <a:spcPts val="0"/>
              </a:spcAft>
              <a:buNone/>
            </a:pPr>
            <a:r>
              <a:rPr lang="en-GB"/>
              <a:t>SUM(INVOICE_LINE.UNIT_PRICE*INVOICE_LINE.QUANTITY) AS TOTAL_SALES</a:t>
            </a:r>
            <a:endParaRPr/>
          </a:p>
          <a:p>
            <a:pPr indent="0" lvl="0" marL="0" rtl="0" algn="l">
              <a:spcBef>
                <a:spcPts val="1200"/>
              </a:spcBef>
              <a:spcAft>
                <a:spcPts val="0"/>
              </a:spcAft>
              <a:buNone/>
            </a:pPr>
            <a:r>
              <a:rPr lang="en-GB"/>
              <a:t>FROM INVOICE_LINE</a:t>
            </a:r>
            <a:endParaRPr/>
          </a:p>
          <a:p>
            <a:pPr indent="0" lvl="0" marL="0" rtl="0" algn="l">
              <a:spcBef>
                <a:spcPts val="1200"/>
              </a:spcBef>
              <a:spcAft>
                <a:spcPts val="0"/>
              </a:spcAft>
              <a:buNone/>
            </a:pPr>
            <a:r>
              <a:rPr lang="en-GB"/>
              <a:t>JOIN TRACK ON TRACK.TRACK_ID = INVOICE_LINE.TRACK_ID</a:t>
            </a:r>
            <a:endParaRPr/>
          </a:p>
          <a:p>
            <a:pPr indent="0" lvl="0" marL="0" rtl="0" algn="l">
              <a:spcBef>
                <a:spcPts val="1200"/>
              </a:spcBef>
              <a:spcAft>
                <a:spcPts val="0"/>
              </a:spcAft>
              <a:buNone/>
            </a:pPr>
            <a:r>
              <a:rPr lang="en-GB"/>
              <a:t>JOIN ALBUM ON ALBUM.ALBUM_ID = TRACK.ALBUM_ID</a:t>
            </a:r>
            <a:endParaRPr/>
          </a:p>
          <a:p>
            <a:pPr indent="0" lvl="0" marL="0" rtl="0" algn="l">
              <a:spcBef>
                <a:spcPts val="1200"/>
              </a:spcBef>
              <a:spcAft>
                <a:spcPts val="0"/>
              </a:spcAft>
              <a:buNone/>
            </a:pPr>
            <a:r>
              <a:rPr lang="en-GB"/>
              <a:t>JOIN ARTIST ON ARTIST.ARTIST_ID = ALBUM.ARTIST_ID</a:t>
            </a:r>
            <a:endParaRPr/>
          </a:p>
          <a:p>
            <a:pPr indent="0" lvl="0" marL="0" rtl="0" algn="l">
              <a:spcBef>
                <a:spcPts val="1200"/>
              </a:spcBef>
              <a:spcAft>
                <a:spcPts val="0"/>
              </a:spcAft>
              <a:buNone/>
            </a:pPr>
            <a:r>
              <a:rPr lang="en-GB"/>
              <a:t>GROUP BY 1</a:t>
            </a:r>
            <a:endParaRPr/>
          </a:p>
          <a:p>
            <a:pPr indent="0" lvl="0" marL="0" rtl="0" algn="l">
              <a:spcBef>
                <a:spcPts val="1200"/>
              </a:spcBef>
              <a:spcAft>
                <a:spcPts val="0"/>
              </a:spcAft>
              <a:buNone/>
            </a:pPr>
            <a:r>
              <a:rPr lang="en-GB"/>
              <a:t>ORDER BY 3 DESC</a:t>
            </a:r>
            <a:endParaRPr/>
          </a:p>
          <a:p>
            <a:pPr indent="0" lvl="0" marL="0" rtl="0" algn="l">
              <a:spcBef>
                <a:spcPts val="1200"/>
              </a:spcBef>
              <a:spcAft>
                <a:spcPts val="1200"/>
              </a:spcAft>
              <a:buNone/>
            </a:pPr>
            <a:r>
              <a:rPr lang="en-GB"/>
              <a:t>LIMIT 1)</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idx="1" type="body"/>
          </p:nvPr>
        </p:nvSpPr>
        <p:spPr>
          <a:xfrm>
            <a:off x="1297500" y="507500"/>
            <a:ext cx="7038900" cy="3971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SELECT C.CUSTOMER_ID, C.FIRST_NAME, C.LAST_NAME, BSA.ARTIST_NAME, SUM(IL.UNIT_PRICE*IL.QUANTITY) AS </a:t>
            </a:r>
            <a:endParaRPr/>
          </a:p>
          <a:p>
            <a:pPr indent="0" lvl="0" marL="0" rtl="0" algn="l">
              <a:spcBef>
                <a:spcPts val="1200"/>
              </a:spcBef>
              <a:spcAft>
                <a:spcPts val="0"/>
              </a:spcAft>
              <a:buNone/>
            </a:pPr>
            <a:r>
              <a:rPr lang="en-GB"/>
              <a:t>AMOUNT_SPENT</a:t>
            </a:r>
            <a:endParaRPr/>
          </a:p>
          <a:p>
            <a:pPr indent="0" lvl="0" marL="0" rtl="0" algn="l">
              <a:spcBef>
                <a:spcPts val="1200"/>
              </a:spcBef>
              <a:spcAft>
                <a:spcPts val="0"/>
              </a:spcAft>
              <a:buNone/>
            </a:pPr>
            <a:r>
              <a:rPr lang="en-GB"/>
              <a:t>FROM INVOICE I</a:t>
            </a:r>
            <a:endParaRPr/>
          </a:p>
          <a:p>
            <a:pPr indent="0" lvl="0" marL="0" rtl="0" algn="l">
              <a:spcBef>
                <a:spcPts val="1200"/>
              </a:spcBef>
              <a:spcAft>
                <a:spcPts val="0"/>
              </a:spcAft>
              <a:buNone/>
            </a:pPr>
            <a:r>
              <a:rPr lang="en-GB"/>
              <a:t>JOIN CUSTOMER C ON C.CUSTOMER_ID = I.CUSTOMER_ID</a:t>
            </a:r>
            <a:endParaRPr/>
          </a:p>
          <a:p>
            <a:pPr indent="0" lvl="0" marL="0" rtl="0" algn="l">
              <a:spcBef>
                <a:spcPts val="1200"/>
              </a:spcBef>
              <a:spcAft>
                <a:spcPts val="0"/>
              </a:spcAft>
              <a:buNone/>
            </a:pPr>
            <a:r>
              <a:rPr lang="en-GB"/>
              <a:t>JOIN INVOICE_LINE IL ON IL.INVOICE_ID = I.INVOICE_ID</a:t>
            </a:r>
            <a:endParaRPr/>
          </a:p>
          <a:p>
            <a:pPr indent="0" lvl="0" marL="0" rtl="0" algn="l">
              <a:spcBef>
                <a:spcPts val="1200"/>
              </a:spcBef>
              <a:spcAft>
                <a:spcPts val="0"/>
              </a:spcAft>
              <a:buNone/>
            </a:pPr>
            <a:r>
              <a:rPr lang="en-GB"/>
              <a:t>JOIN TRACK T ON T.TRACK_ID = IL.TRACK_ID</a:t>
            </a:r>
            <a:endParaRPr/>
          </a:p>
          <a:p>
            <a:pPr indent="0" lvl="0" marL="0" rtl="0" algn="l">
              <a:spcBef>
                <a:spcPts val="1200"/>
              </a:spcBef>
              <a:spcAft>
                <a:spcPts val="0"/>
              </a:spcAft>
              <a:buNone/>
            </a:pPr>
            <a:r>
              <a:rPr lang="en-GB"/>
              <a:t>JOIN ALBUM ALB ON ALB.ALBUM_ID = T.ALBUM_ID</a:t>
            </a:r>
            <a:endParaRPr/>
          </a:p>
          <a:p>
            <a:pPr indent="0" lvl="0" marL="0" rtl="0" algn="l">
              <a:spcBef>
                <a:spcPts val="1200"/>
              </a:spcBef>
              <a:spcAft>
                <a:spcPts val="0"/>
              </a:spcAft>
              <a:buNone/>
            </a:pPr>
            <a:r>
              <a:rPr lang="en-GB"/>
              <a:t>JOIN BEST_SELLING_ARTIST BSA ON BSA.ARTIST_ID = ALB.ARTIST_ID</a:t>
            </a:r>
            <a:endParaRPr/>
          </a:p>
          <a:p>
            <a:pPr indent="0" lvl="0" marL="0" rtl="0" algn="l">
              <a:spcBef>
                <a:spcPts val="1200"/>
              </a:spcBef>
              <a:spcAft>
                <a:spcPts val="0"/>
              </a:spcAft>
              <a:buNone/>
            </a:pPr>
            <a:r>
              <a:rPr lang="en-GB"/>
              <a:t>GROUP BY 1,2,3,4</a:t>
            </a:r>
            <a:endParaRPr/>
          </a:p>
          <a:p>
            <a:pPr indent="0" lvl="0" marL="0" rtl="0" algn="l">
              <a:spcBef>
                <a:spcPts val="1200"/>
              </a:spcBef>
              <a:spcAft>
                <a:spcPts val="1200"/>
              </a:spcAft>
              <a:buNone/>
            </a:pPr>
            <a:r>
              <a:rPr lang="en-GB"/>
              <a:t>ORDER BY 5 DESC;</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5"/>
          <p:cNvSpPr txBox="1"/>
          <p:nvPr>
            <p:ph type="title"/>
          </p:nvPr>
        </p:nvSpPr>
        <p:spPr>
          <a:xfrm>
            <a:off x="1297500" y="393750"/>
            <a:ext cx="7038900" cy="382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500"/>
              <a:t>We want to find out the most popular music Genre for each country. We determine the most popular genre as the genre with the highest amount of purchases. Write a query that returns each country along with the top Genre. For countries where the maximum number of purchases is shared return all Genres.</a:t>
            </a:r>
            <a:endParaRPr sz="2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6"/>
          <p:cNvSpPr txBox="1"/>
          <p:nvPr>
            <p:ph idx="1" type="body"/>
          </p:nvPr>
        </p:nvSpPr>
        <p:spPr>
          <a:xfrm>
            <a:off x="1297500" y="381750"/>
            <a:ext cx="7038900" cy="4097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lang="en-GB" sz="1007"/>
              <a:t>WITH CTE AS (</a:t>
            </a:r>
            <a:endParaRPr sz="1007"/>
          </a:p>
          <a:p>
            <a:pPr indent="0" lvl="0" marL="0" rtl="0" algn="l">
              <a:lnSpc>
                <a:spcPct val="95000"/>
              </a:lnSpc>
              <a:spcBef>
                <a:spcPts val="1200"/>
              </a:spcBef>
              <a:spcAft>
                <a:spcPts val="0"/>
              </a:spcAft>
              <a:buSzPts val="852"/>
              <a:buNone/>
            </a:pPr>
            <a:r>
              <a:rPr lang="en-GB" sz="1007"/>
              <a:t>SELECT GENRE.NAME, CUSTOMER.COUNTRY,COUNT(INVOICE_LINE.QUANTITY) AS MOST_POPULAR_GENRE,</a:t>
            </a:r>
            <a:endParaRPr sz="1007"/>
          </a:p>
          <a:p>
            <a:pPr indent="0" lvl="0" marL="0" rtl="0" algn="l">
              <a:lnSpc>
                <a:spcPct val="95000"/>
              </a:lnSpc>
              <a:spcBef>
                <a:spcPts val="1200"/>
              </a:spcBef>
              <a:spcAft>
                <a:spcPts val="0"/>
              </a:spcAft>
              <a:buSzPts val="852"/>
              <a:buNone/>
            </a:pPr>
            <a:r>
              <a:rPr lang="en-GB" sz="1007"/>
              <a:t>ROW_NUMBER() OVER(PARTITION BY CUSTOMER.COUNTRY ORDER BY </a:t>
            </a:r>
            <a:endParaRPr sz="1007"/>
          </a:p>
          <a:p>
            <a:pPr indent="0" lvl="0" marL="0" rtl="0" algn="l">
              <a:lnSpc>
                <a:spcPct val="95000"/>
              </a:lnSpc>
              <a:spcBef>
                <a:spcPts val="1200"/>
              </a:spcBef>
              <a:spcAft>
                <a:spcPts val="0"/>
              </a:spcAft>
              <a:buSzPts val="852"/>
              <a:buNone/>
            </a:pPr>
            <a:r>
              <a:rPr lang="en-GB" sz="1007"/>
              <a:t>COUNT(INVOICE_LINE.QUANTITY) DESC) AS ROWNO </a:t>
            </a:r>
            <a:endParaRPr sz="1007"/>
          </a:p>
          <a:p>
            <a:pPr indent="0" lvl="0" marL="0" rtl="0" algn="l">
              <a:lnSpc>
                <a:spcPct val="95000"/>
              </a:lnSpc>
              <a:spcBef>
                <a:spcPts val="1200"/>
              </a:spcBef>
              <a:spcAft>
                <a:spcPts val="0"/>
              </a:spcAft>
              <a:buSzPts val="852"/>
              <a:buNone/>
            </a:pPr>
            <a:r>
              <a:rPr lang="en-GB" sz="1007"/>
              <a:t>FROM CUSTOMER</a:t>
            </a:r>
            <a:endParaRPr sz="1007"/>
          </a:p>
          <a:p>
            <a:pPr indent="0" lvl="0" marL="0" rtl="0" algn="l">
              <a:lnSpc>
                <a:spcPct val="95000"/>
              </a:lnSpc>
              <a:spcBef>
                <a:spcPts val="1200"/>
              </a:spcBef>
              <a:spcAft>
                <a:spcPts val="0"/>
              </a:spcAft>
              <a:buSzPts val="852"/>
              <a:buNone/>
            </a:pPr>
            <a:r>
              <a:rPr lang="en-GB" sz="1007"/>
              <a:t>JOIN INVOICE ON INVOICE.CUSTOMER_ID =CUSTOMER.CUSTOMER_ID </a:t>
            </a:r>
            <a:endParaRPr sz="1007"/>
          </a:p>
          <a:p>
            <a:pPr indent="0" lvl="0" marL="0" rtl="0" algn="l">
              <a:lnSpc>
                <a:spcPct val="95000"/>
              </a:lnSpc>
              <a:spcBef>
                <a:spcPts val="1200"/>
              </a:spcBef>
              <a:spcAft>
                <a:spcPts val="0"/>
              </a:spcAft>
              <a:buSzPts val="852"/>
              <a:buNone/>
            </a:pPr>
            <a:r>
              <a:rPr lang="en-GB" sz="1007"/>
              <a:t>JOIN INVOICE_LINE ON INVOICE_LINE.INVOICE_ID = INVOICE.INVOICE_ID</a:t>
            </a:r>
            <a:endParaRPr sz="1007"/>
          </a:p>
          <a:p>
            <a:pPr indent="0" lvl="0" marL="0" rtl="0" algn="l">
              <a:lnSpc>
                <a:spcPct val="95000"/>
              </a:lnSpc>
              <a:spcBef>
                <a:spcPts val="1200"/>
              </a:spcBef>
              <a:spcAft>
                <a:spcPts val="0"/>
              </a:spcAft>
              <a:buSzPts val="852"/>
              <a:buNone/>
            </a:pPr>
            <a:r>
              <a:rPr lang="en-GB" sz="1007"/>
              <a:t>JOIN TRACK ON TRACK.TRACK_ID = INVOICE_LINE.TRACK_ID</a:t>
            </a:r>
            <a:endParaRPr sz="1007"/>
          </a:p>
          <a:p>
            <a:pPr indent="0" lvl="0" marL="0" rtl="0" algn="l">
              <a:lnSpc>
                <a:spcPct val="95000"/>
              </a:lnSpc>
              <a:spcBef>
                <a:spcPts val="1200"/>
              </a:spcBef>
              <a:spcAft>
                <a:spcPts val="0"/>
              </a:spcAft>
              <a:buSzPts val="852"/>
              <a:buNone/>
            </a:pPr>
            <a:r>
              <a:rPr lang="en-GB" sz="1007"/>
              <a:t>JOIN GENRE ON GENRE.GENRE_ID = TRACK.GENRE_ID</a:t>
            </a:r>
            <a:endParaRPr sz="1007"/>
          </a:p>
          <a:p>
            <a:pPr indent="0" lvl="0" marL="0" rtl="0" algn="l">
              <a:lnSpc>
                <a:spcPct val="95000"/>
              </a:lnSpc>
              <a:spcBef>
                <a:spcPts val="1200"/>
              </a:spcBef>
              <a:spcAft>
                <a:spcPts val="0"/>
              </a:spcAft>
              <a:buSzPts val="852"/>
              <a:buNone/>
            </a:pPr>
            <a:r>
              <a:rPr lang="en-GB" sz="1007"/>
              <a:t>GROUP BY 1,2</a:t>
            </a:r>
            <a:endParaRPr sz="1007"/>
          </a:p>
          <a:p>
            <a:pPr indent="0" lvl="0" marL="0" rtl="0" algn="l">
              <a:lnSpc>
                <a:spcPct val="95000"/>
              </a:lnSpc>
              <a:spcBef>
                <a:spcPts val="1200"/>
              </a:spcBef>
              <a:spcAft>
                <a:spcPts val="0"/>
              </a:spcAft>
              <a:buSzPts val="852"/>
              <a:buNone/>
            </a:pPr>
            <a:r>
              <a:rPr lang="en-GB" sz="1007"/>
              <a:t>ORDER BY 2 ASC ,3 DESC)</a:t>
            </a:r>
            <a:endParaRPr sz="1007"/>
          </a:p>
          <a:p>
            <a:pPr indent="0" lvl="0" marL="0" rtl="0" algn="l">
              <a:lnSpc>
                <a:spcPct val="95000"/>
              </a:lnSpc>
              <a:spcBef>
                <a:spcPts val="1200"/>
              </a:spcBef>
              <a:spcAft>
                <a:spcPts val="0"/>
              </a:spcAft>
              <a:buSzPts val="852"/>
              <a:buNone/>
            </a:pPr>
            <a:r>
              <a:rPr lang="en-GB" sz="1007"/>
              <a:t>SELECT COUNTRY, NAME, MOST_POPULAR_GENRE FROM CTE </a:t>
            </a:r>
            <a:endParaRPr sz="1007"/>
          </a:p>
          <a:p>
            <a:pPr indent="0" lvl="0" marL="0" rtl="0" algn="l">
              <a:lnSpc>
                <a:spcPct val="95000"/>
              </a:lnSpc>
              <a:spcBef>
                <a:spcPts val="1200"/>
              </a:spcBef>
              <a:spcAft>
                <a:spcPts val="1200"/>
              </a:spcAft>
              <a:buSzPts val="852"/>
              <a:buNone/>
            </a:pPr>
            <a:r>
              <a:rPr lang="en-GB" sz="1007"/>
              <a:t>WHERE ROWNO &lt;= 1</a:t>
            </a:r>
            <a:endParaRPr sz="1007"/>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7"/>
          <p:cNvSpPr txBox="1"/>
          <p:nvPr>
            <p:ph type="title"/>
          </p:nvPr>
        </p:nvSpPr>
        <p:spPr>
          <a:xfrm>
            <a:off x="1297500" y="393750"/>
            <a:ext cx="7038900" cy="410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700"/>
              <a:t>Write a query that determines the customer that has spent the most on music for each country. Write a query that returns the country along with the top customer and how much they spent. For countries where the top amount spent is shared, provide all customers who spent this amount.</a:t>
            </a:r>
            <a:endParaRPr sz="27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8"/>
          <p:cNvSpPr txBox="1"/>
          <p:nvPr>
            <p:ph idx="1" type="body"/>
          </p:nvPr>
        </p:nvSpPr>
        <p:spPr>
          <a:xfrm>
            <a:off x="1297500" y="816100"/>
            <a:ext cx="7038900" cy="390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WITH CTE AS (</a:t>
            </a:r>
            <a:endParaRPr/>
          </a:p>
          <a:p>
            <a:pPr indent="0" lvl="0" marL="0" rtl="0" algn="l">
              <a:spcBef>
                <a:spcPts val="1200"/>
              </a:spcBef>
              <a:spcAft>
                <a:spcPts val="0"/>
              </a:spcAft>
              <a:buNone/>
            </a:pPr>
            <a:r>
              <a:rPr lang="en-GB"/>
              <a:t>SELECT CUSTOMER.FIRST_NAME,CUSTOMER.LAST_NAME ,CUSTOMER.COUNTRY, SUM(INVOICE.TOTAL) AS TOTAL_SPEND,</a:t>
            </a:r>
            <a:endParaRPr/>
          </a:p>
          <a:p>
            <a:pPr indent="0" lvl="0" marL="0" rtl="0" algn="l">
              <a:spcBef>
                <a:spcPts val="1200"/>
              </a:spcBef>
              <a:spcAft>
                <a:spcPts val="0"/>
              </a:spcAft>
              <a:buNone/>
            </a:pPr>
            <a:r>
              <a:rPr lang="en-GB"/>
              <a:t>ROW_NUMBER()OVER(PARTITION BY CUSTOMER.COUNTRY ORDER BY SUM(INVOICE.TOTAL) DESC ) AS ROWNO</a:t>
            </a:r>
            <a:endParaRPr/>
          </a:p>
          <a:p>
            <a:pPr indent="0" lvl="0" marL="0" rtl="0" algn="l">
              <a:spcBef>
                <a:spcPts val="1200"/>
              </a:spcBef>
              <a:spcAft>
                <a:spcPts val="0"/>
              </a:spcAft>
              <a:buNone/>
            </a:pPr>
            <a:r>
              <a:rPr lang="en-GB"/>
              <a:t>FROM CUSTOMER</a:t>
            </a:r>
            <a:endParaRPr/>
          </a:p>
          <a:p>
            <a:pPr indent="0" lvl="0" marL="0" rtl="0" algn="l">
              <a:spcBef>
                <a:spcPts val="1200"/>
              </a:spcBef>
              <a:spcAft>
                <a:spcPts val="0"/>
              </a:spcAft>
              <a:buNone/>
            </a:pPr>
            <a:r>
              <a:rPr lang="en-GB"/>
              <a:t>JOIN INVOICE ON CUSTOMER.CUSTOMER_ID = INVOICE.CUSTOMER_ID </a:t>
            </a:r>
            <a:endParaRPr/>
          </a:p>
          <a:p>
            <a:pPr indent="0" lvl="0" marL="0" rtl="0" algn="l">
              <a:spcBef>
                <a:spcPts val="1200"/>
              </a:spcBef>
              <a:spcAft>
                <a:spcPts val="0"/>
              </a:spcAft>
              <a:buNone/>
            </a:pPr>
            <a:r>
              <a:rPr lang="en-GB"/>
              <a:t>GROUP BY 1 ,2,3</a:t>
            </a:r>
            <a:endParaRPr/>
          </a:p>
          <a:p>
            <a:pPr indent="0" lvl="0" marL="0" rtl="0" algn="l">
              <a:spcBef>
                <a:spcPts val="1200"/>
              </a:spcBef>
              <a:spcAft>
                <a:spcPts val="0"/>
              </a:spcAft>
              <a:buNone/>
            </a:pPr>
            <a:r>
              <a:rPr lang="en-GB"/>
              <a:t>ORDER BY 3 ASC, 4 DESC )</a:t>
            </a:r>
            <a:endParaRPr/>
          </a:p>
          <a:p>
            <a:pPr indent="0" lvl="0" marL="0" rtl="0" algn="l">
              <a:spcBef>
                <a:spcPts val="1200"/>
              </a:spcBef>
              <a:spcAft>
                <a:spcPts val="0"/>
              </a:spcAft>
              <a:buNone/>
            </a:pPr>
            <a:r>
              <a:rPr lang="en-GB"/>
              <a:t>SELECT FIRST_NAME, COUNTRY, TOTAL_SPEND FROM CTE</a:t>
            </a:r>
            <a:endParaRPr/>
          </a:p>
          <a:p>
            <a:pPr indent="0" lvl="0" marL="0" rtl="0" algn="l">
              <a:spcBef>
                <a:spcPts val="1200"/>
              </a:spcBef>
              <a:spcAft>
                <a:spcPts val="1200"/>
              </a:spcAft>
              <a:buNone/>
            </a:pPr>
            <a:r>
              <a:rPr lang="en-GB"/>
              <a:t>WHERE ROWNO &lt;= 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14"/>
          <p:cNvPicPr preferRelativeResize="0"/>
          <p:nvPr/>
        </p:nvPicPr>
        <p:blipFill>
          <a:blip r:embed="rId3">
            <a:alphaModFix/>
          </a:blip>
          <a:stretch>
            <a:fillRect/>
          </a:stretch>
        </p:blipFill>
        <p:spPr>
          <a:xfrm>
            <a:off x="482350" y="941825"/>
            <a:ext cx="8252451" cy="3920500"/>
          </a:xfrm>
          <a:prstGeom prst="rect">
            <a:avLst/>
          </a:prstGeom>
          <a:noFill/>
          <a:ln>
            <a:noFill/>
          </a:ln>
        </p:spPr>
      </p:pic>
      <p:sp>
        <p:nvSpPr>
          <p:cNvPr id="141" name="Google Shape;141;p14"/>
          <p:cNvSpPr txBox="1"/>
          <p:nvPr/>
        </p:nvSpPr>
        <p:spPr>
          <a:xfrm>
            <a:off x="1225300" y="164600"/>
            <a:ext cx="6903600" cy="617100"/>
          </a:xfrm>
          <a:prstGeom prst="rect">
            <a:avLst/>
          </a:prstGeom>
          <a:solidFill>
            <a:srgbClr val="434343"/>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sz="3400">
                <a:solidFill>
                  <a:schemeClr val="lt1"/>
                </a:solidFill>
                <a:latin typeface="Lato"/>
                <a:ea typeface="Lato"/>
                <a:cs typeface="Lato"/>
                <a:sym typeface="Lato"/>
              </a:rPr>
              <a:t>SCHEMA</a:t>
            </a:r>
            <a:endParaRPr sz="3400">
              <a:solidFill>
                <a:schemeClr val="l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Who is the senior most employee based on job title?</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3600"/>
              <a:t>SELECT * FROM EMPLOYEE</a:t>
            </a:r>
            <a:endParaRPr sz="3600"/>
          </a:p>
          <a:p>
            <a:pPr indent="0" lvl="0" marL="0" rtl="0" algn="l">
              <a:spcBef>
                <a:spcPts val="1200"/>
              </a:spcBef>
              <a:spcAft>
                <a:spcPts val="0"/>
              </a:spcAft>
              <a:buNone/>
            </a:pPr>
            <a:r>
              <a:rPr lang="en-GB" sz="3600"/>
              <a:t>ORDER BY LEVELS DESC</a:t>
            </a:r>
            <a:endParaRPr sz="3600"/>
          </a:p>
          <a:p>
            <a:pPr indent="0" lvl="0" marL="0" rtl="0" algn="l">
              <a:spcBef>
                <a:spcPts val="1200"/>
              </a:spcBef>
              <a:spcAft>
                <a:spcPts val="1200"/>
              </a:spcAft>
              <a:buNone/>
            </a:pPr>
            <a:r>
              <a:rPr lang="en-GB" sz="3600"/>
              <a:t>LIMIT 1;</a:t>
            </a:r>
            <a:endParaRPr sz="3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Which countries have the most Invoices? </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sz="2400"/>
              <a:t>SELECT BILLING_COUNTRY, COUNT(*) AS NUMBER_OF_INVOICES FROM INVOICE</a:t>
            </a:r>
            <a:endParaRPr sz="2400"/>
          </a:p>
          <a:p>
            <a:pPr indent="0" lvl="0" marL="0" rtl="0" algn="l">
              <a:spcBef>
                <a:spcPts val="1200"/>
              </a:spcBef>
              <a:spcAft>
                <a:spcPts val="0"/>
              </a:spcAft>
              <a:buNone/>
            </a:pPr>
            <a:r>
              <a:rPr lang="en-GB" sz="2400"/>
              <a:t>GROUP BY BILLING_COUNTRY</a:t>
            </a:r>
            <a:endParaRPr sz="2400"/>
          </a:p>
          <a:p>
            <a:pPr indent="0" lvl="0" marL="0" rtl="0" algn="l">
              <a:spcBef>
                <a:spcPts val="1200"/>
              </a:spcBef>
              <a:spcAft>
                <a:spcPts val="0"/>
              </a:spcAft>
              <a:buNone/>
            </a:pPr>
            <a:r>
              <a:rPr lang="en-GB" sz="2400"/>
              <a:t>ORDER BY NUMBER_OF_INVOICES DESC</a:t>
            </a:r>
            <a:endParaRPr sz="2400"/>
          </a:p>
          <a:p>
            <a:pPr indent="0" lvl="0" marL="0" rtl="0" algn="l">
              <a:spcBef>
                <a:spcPts val="1200"/>
              </a:spcBef>
              <a:spcAft>
                <a:spcPts val="0"/>
              </a:spcAft>
              <a:buNone/>
            </a:pPr>
            <a:r>
              <a:rPr lang="en-GB" sz="2400"/>
              <a:t>LIMIT 3;</a:t>
            </a:r>
            <a:endParaRPr sz="2400"/>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What are top 3 values of total invoice?</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3000"/>
              <a:t>SELECT TOTAL FROM INVOICE</a:t>
            </a:r>
            <a:endParaRPr sz="3000"/>
          </a:p>
          <a:p>
            <a:pPr indent="0" lvl="0" marL="0" rtl="0" algn="l">
              <a:spcBef>
                <a:spcPts val="1200"/>
              </a:spcBef>
              <a:spcAft>
                <a:spcPts val="0"/>
              </a:spcAft>
              <a:buNone/>
            </a:pPr>
            <a:r>
              <a:rPr lang="en-GB" sz="3000"/>
              <a:t>ORDER BY 1 DESC </a:t>
            </a:r>
            <a:endParaRPr sz="3000"/>
          </a:p>
          <a:p>
            <a:pPr indent="0" lvl="0" marL="0" rtl="0" algn="l">
              <a:spcBef>
                <a:spcPts val="1200"/>
              </a:spcBef>
              <a:spcAft>
                <a:spcPts val="0"/>
              </a:spcAft>
              <a:buNone/>
            </a:pPr>
            <a:r>
              <a:rPr lang="en-GB" sz="3000"/>
              <a:t>LIMIT 3;</a:t>
            </a:r>
            <a:endParaRPr sz="3000"/>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154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1860"/>
              <a:t>Which city has the best customers? We would like to throw a promotional Music Festival in the city we made the most money. Write a query that returns one city that has the highest sum of invoice totals. Return both the city name &amp; sum of all invoice totals.</a:t>
            </a:r>
            <a:endParaRPr sz="1260"/>
          </a:p>
        </p:txBody>
      </p:sp>
      <p:sp>
        <p:nvSpPr>
          <p:cNvPr id="165" name="Google Shape;165;p18"/>
          <p:cNvSpPr txBox="1"/>
          <p:nvPr>
            <p:ph idx="1" type="body"/>
          </p:nvPr>
        </p:nvSpPr>
        <p:spPr>
          <a:xfrm>
            <a:off x="1297500" y="2130550"/>
            <a:ext cx="7038900" cy="234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700"/>
              <a:t>SELECT BILLING_CITY,SUM(TOTAL) AS INVOICETOTAL</a:t>
            </a:r>
            <a:endParaRPr sz="1700"/>
          </a:p>
          <a:p>
            <a:pPr indent="0" lvl="0" marL="0" rtl="0" algn="l">
              <a:spcBef>
                <a:spcPts val="1200"/>
              </a:spcBef>
              <a:spcAft>
                <a:spcPts val="0"/>
              </a:spcAft>
              <a:buNone/>
            </a:pPr>
            <a:r>
              <a:rPr lang="en-GB" sz="1700"/>
              <a:t>FROM INVOICE</a:t>
            </a:r>
            <a:endParaRPr sz="1700"/>
          </a:p>
          <a:p>
            <a:pPr indent="0" lvl="0" marL="0" rtl="0" algn="l">
              <a:spcBef>
                <a:spcPts val="1200"/>
              </a:spcBef>
              <a:spcAft>
                <a:spcPts val="0"/>
              </a:spcAft>
              <a:buNone/>
            </a:pPr>
            <a:r>
              <a:rPr lang="en-GB" sz="1700"/>
              <a:t>GROUP BY BILLING_CITY</a:t>
            </a:r>
            <a:endParaRPr sz="1700"/>
          </a:p>
          <a:p>
            <a:pPr indent="0" lvl="0" marL="0" rtl="0" algn="l">
              <a:spcBef>
                <a:spcPts val="1200"/>
              </a:spcBef>
              <a:spcAft>
                <a:spcPts val="0"/>
              </a:spcAft>
              <a:buNone/>
            </a:pPr>
            <a:r>
              <a:rPr lang="en-GB" sz="1700"/>
              <a:t>ORDER BY INVOICETOTAL DESC</a:t>
            </a:r>
            <a:endParaRPr sz="1700"/>
          </a:p>
          <a:p>
            <a:pPr indent="0" lvl="0" marL="0" rtl="0" algn="l">
              <a:spcBef>
                <a:spcPts val="1200"/>
              </a:spcBef>
              <a:spcAft>
                <a:spcPts val="1200"/>
              </a:spcAft>
              <a:buNone/>
            </a:pPr>
            <a:r>
              <a:rPr lang="en-GB" sz="1700"/>
              <a:t>LIMIT 1;</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1508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Who is the best customer? The customer who has spent the most money will be declared the best customer. Write a query that returns the person who has spent the most money </a:t>
            </a:r>
            <a:endParaRPr/>
          </a:p>
        </p:txBody>
      </p:sp>
      <p:sp>
        <p:nvSpPr>
          <p:cNvPr id="171" name="Google Shape;171;p19"/>
          <p:cNvSpPr txBox="1"/>
          <p:nvPr>
            <p:ph idx="1" type="body"/>
          </p:nvPr>
        </p:nvSpPr>
        <p:spPr>
          <a:xfrm>
            <a:off x="1297500" y="2027675"/>
            <a:ext cx="7038900" cy="2451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sz="1546"/>
              <a:t>SELECT CONCAT(CUS.FIRST_NAME,' ',CUS.LAST_NAME) AS FULL_NAME, SUM(INVO.TOTAL) AS GROUP_TOTAL FROM CUSTOMER CUS</a:t>
            </a:r>
            <a:endParaRPr sz="1546"/>
          </a:p>
          <a:p>
            <a:pPr indent="0" lvl="0" marL="0" rtl="0" algn="l">
              <a:spcBef>
                <a:spcPts val="1200"/>
              </a:spcBef>
              <a:spcAft>
                <a:spcPts val="0"/>
              </a:spcAft>
              <a:buNone/>
            </a:pPr>
            <a:r>
              <a:rPr lang="en-GB" sz="1546"/>
              <a:t>JOIN INVOICE INVO ON </a:t>
            </a:r>
            <a:endParaRPr sz="1546"/>
          </a:p>
          <a:p>
            <a:pPr indent="0" lvl="0" marL="0" rtl="0" algn="l">
              <a:spcBef>
                <a:spcPts val="1200"/>
              </a:spcBef>
              <a:spcAft>
                <a:spcPts val="0"/>
              </a:spcAft>
              <a:buNone/>
            </a:pPr>
            <a:r>
              <a:rPr lang="en-GB" sz="1546"/>
              <a:t>INVO.CUSTOMER_ID = CUS.CUSTOMER_ID</a:t>
            </a:r>
            <a:endParaRPr sz="1546"/>
          </a:p>
          <a:p>
            <a:pPr indent="0" lvl="0" marL="0" rtl="0" algn="l">
              <a:spcBef>
                <a:spcPts val="1200"/>
              </a:spcBef>
              <a:spcAft>
                <a:spcPts val="0"/>
              </a:spcAft>
              <a:buNone/>
            </a:pPr>
            <a:r>
              <a:rPr lang="en-GB" sz="1546"/>
              <a:t>GROUP BY FULL_NAME</a:t>
            </a:r>
            <a:endParaRPr sz="1546"/>
          </a:p>
          <a:p>
            <a:pPr indent="0" lvl="0" marL="0" rtl="0" algn="l">
              <a:spcBef>
                <a:spcPts val="1200"/>
              </a:spcBef>
              <a:spcAft>
                <a:spcPts val="0"/>
              </a:spcAft>
              <a:buNone/>
            </a:pPr>
            <a:r>
              <a:rPr lang="en-GB" sz="1546"/>
              <a:t>ORDER BY GROUP_TOTAL DESC</a:t>
            </a:r>
            <a:endParaRPr sz="1546"/>
          </a:p>
          <a:p>
            <a:pPr indent="0" lvl="0" marL="0" rtl="0" algn="l">
              <a:spcBef>
                <a:spcPts val="1200"/>
              </a:spcBef>
              <a:spcAft>
                <a:spcPts val="1200"/>
              </a:spcAft>
              <a:buNone/>
            </a:pPr>
            <a:r>
              <a:rPr lang="en-GB" sz="1546"/>
              <a:t>LIMIT 1;</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103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1860"/>
              <a:t>Write query to return the email, first name, last name, &amp; Genre of all Rock Music listeners. Return your list ordered alphabetically by email starting with A</a:t>
            </a:r>
            <a:endParaRPr sz="1860"/>
          </a:p>
        </p:txBody>
      </p:sp>
      <p:sp>
        <p:nvSpPr>
          <p:cNvPr id="177" name="Google Shape;177;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32500" lnSpcReduction="20000"/>
          </a:bodyPr>
          <a:lstStyle/>
          <a:p>
            <a:pPr indent="0" lvl="0" marL="0" rtl="0" algn="l">
              <a:spcBef>
                <a:spcPts val="0"/>
              </a:spcBef>
              <a:spcAft>
                <a:spcPts val="0"/>
              </a:spcAft>
              <a:buNone/>
            </a:pPr>
            <a:r>
              <a:rPr lang="en-GB" sz="4300"/>
              <a:t>SELECT  CUS.EMAIL, CUS.FIRST_NAME, CUS.LAST_NAME, GENRE.NAME</a:t>
            </a:r>
            <a:endParaRPr sz="4300"/>
          </a:p>
          <a:p>
            <a:pPr indent="0" lvl="0" marL="0" rtl="0" algn="l">
              <a:spcBef>
                <a:spcPts val="1200"/>
              </a:spcBef>
              <a:spcAft>
                <a:spcPts val="0"/>
              </a:spcAft>
              <a:buNone/>
            </a:pPr>
            <a:r>
              <a:rPr lang="en-GB" sz="4300"/>
              <a:t>FROM CUSTOMER CUS JOIN INVOICE ON </a:t>
            </a:r>
            <a:endParaRPr sz="4300"/>
          </a:p>
          <a:p>
            <a:pPr indent="0" lvl="0" marL="0" rtl="0" algn="l">
              <a:spcBef>
                <a:spcPts val="1200"/>
              </a:spcBef>
              <a:spcAft>
                <a:spcPts val="0"/>
              </a:spcAft>
              <a:buNone/>
            </a:pPr>
            <a:r>
              <a:rPr lang="en-GB" sz="4300"/>
              <a:t>INVOICE.CUSTOMER_ID = CUS.CUSTOMER_ID </a:t>
            </a:r>
            <a:endParaRPr sz="4300"/>
          </a:p>
          <a:p>
            <a:pPr indent="0" lvl="0" marL="0" rtl="0" algn="l">
              <a:spcBef>
                <a:spcPts val="1200"/>
              </a:spcBef>
              <a:spcAft>
                <a:spcPts val="0"/>
              </a:spcAft>
              <a:buNone/>
            </a:pPr>
            <a:r>
              <a:rPr lang="en-GB" sz="4300"/>
              <a:t>JOIN INVOICE_LINE ON INVOICE.INVOICE_ID = INVOICE_LINE.INVOICE_ID</a:t>
            </a:r>
            <a:endParaRPr sz="4300"/>
          </a:p>
          <a:p>
            <a:pPr indent="0" lvl="0" marL="0" rtl="0" algn="l">
              <a:spcBef>
                <a:spcPts val="1200"/>
              </a:spcBef>
              <a:spcAft>
                <a:spcPts val="0"/>
              </a:spcAft>
              <a:buNone/>
            </a:pPr>
            <a:r>
              <a:rPr lang="en-GB" sz="4300"/>
              <a:t>JOIN TRACK ON INVOICE_LINE.TRACK_ID = TRACK .TRACK_ID</a:t>
            </a:r>
            <a:endParaRPr sz="4300"/>
          </a:p>
          <a:p>
            <a:pPr indent="0" lvl="0" marL="0" rtl="0" algn="l">
              <a:spcBef>
                <a:spcPts val="1200"/>
              </a:spcBef>
              <a:spcAft>
                <a:spcPts val="0"/>
              </a:spcAft>
              <a:buNone/>
            </a:pPr>
            <a:r>
              <a:rPr lang="en-GB" sz="4300"/>
              <a:t>JOIN GENRE ON TRACK.GENRE_ID =GENRE.GENRE_ID </a:t>
            </a:r>
            <a:endParaRPr sz="4300"/>
          </a:p>
          <a:p>
            <a:pPr indent="0" lvl="0" marL="0" rtl="0" algn="l">
              <a:spcBef>
                <a:spcPts val="1200"/>
              </a:spcBef>
              <a:spcAft>
                <a:spcPts val="0"/>
              </a:spcAft>
              <a:buNone/>
            </a:pPr>
            <a:r>
              <a:rPr lang="en-GB" sz="4300"/>
              <a:t>WHERE GENRE.NAME LIKE 'ROCK'</a:t>
            </a:r>
            <a:endParaRPr sz="4300"/>
          </a:p>
          <a:p>
            <a:pPr indent="0" lvl="0" marL="0" rtl="0" algn="l">
              <a:spcBef>
                <a:spcPts val="1200"/>
              </a:spcBef>
              <a:spcAft>
                <a:spcPts val="1200"/>
              </a:spcAft>
              <a:buNone/>
            </a:pPr>
            <a:r>
              <a:rPr lang="en-GB" sz="4300"/>
              <a:t>ORDER BY 1;</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10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1860"/>
              <a:t>Let's invite the artists who have written the most rock music in our dataset. Write a query that returns the Artist name and total track count of the top 10 rock bands</a:t>
            </a:r>
            <a:endParaRPr sz="1860"/>
          </a:p>
        </p:txBody>
      </p:sp>
      <p:sp>
        <p:nvSpPr>
          <p:cNvPr id="183" name="Google Shape;183;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SELECT ARTIST.NAME, COUNT(ARTIST.NAME) AS NUMBER_OF_SONGS FROM ARTIST</a:t>
            </a:r>
            <a:endParaRPr/>
          </a:p>
          <a:p>
            <a:pPr indent="0" lvl="0" marL="0" rtl="0" algn="l">
              <a:spcBef>
                <a:spcPts val="1200"/>
              </a:spcBef>
              <a:spcAft>
                <a:spcPts val="0"/>
              </a:spcAft>
              <a:buNone/>
            </a:pPr>
            <a:r>
              <a:rPr lang="en-GB"/>
              <a:t>JOIN ALBUM ON ARTIST.ARTIST_ID = ALBUM.ARTIST_ID</a:t>
            </a:r>
            <a:endParaRPr/>
          </a:p>
          <a:p>
            <a:pPr indent="0" lvl="0" marL="0" rtl="0" algn="l">
              <a:spcBef>
                <a:spcPts val="1200"/>
              </a:spcBef>
              <a:spcAft>
                <a:spcPts val="0"/>
              </a:spcAft>
              <a:buNone/>
            </a:pPr>
            <a:r>
              <a:rPr lang="en-GB"/>
              <a:t>JOIN TRACK ON ALBUM.ALBUM_ID = TRACK.ALBUM_ID</a:t>
            </a:r>
            <a:endParaRPr/>
          </a:p>
          <a:p>
            <a:pPr indent="0" lvl="0" marL="0" rtl="0" algn="l">
              <a:spcBef>
                <a:spcPts val="1200"/>
              </a:spcBef>
              <a:spcAft>
                <a:spcPts val="0"/>
              </a:spcAft>
              <a:buNone/>
            </a:pPr>
            <a:r>
              <a:rPr lang="en-GB"/>
              <a:t>JOIN GENRE ON GENRE.GENRE_ID = TRACK.GENRE_ID</a:t>
            </a:r>
            <a:endParaRPr/>
          </a:p>
          <a:p>
            <a:pPr indent="0" lvl="0" marL="0" rtl="0" algn="l">
              <a:spcBef>
                <a:spcPts val="1200"/>
              </a:spcBef>
              <a:spcAft>
                <a:spcPts val="0"/>
              </a:spcAft>
              <a:buNone/>
            </a:pPr>
            <a:r>
              <a:rPr lang="en-GB"/>
              <a:t>WHERE GENRE.NAME LIKE 'ROCK'</a:t>
            </a:r>
            <a:endParaRPr/>
          </a:p>
          <a:p>
            <a:pPr indent="0" lvl="0" marL="0" rtl="0" algn="l">
              <a:spcBef>
                <a:spcPts val="1200"/>
              </a:spcBef>
              <a:spcAft>
                <a:spcPts val="0"/>
              </a:spcAft>
              <a:buNone/>
            </a:pPr>
            <a:r>
              <a:rPr lang="en-GB"/>
              <a:t>GROUP BY ARTIST.NAME</a:t>
            </a:r>
            <a:endParaRPr/>
          </a:p>
          <a:p>
            <a:pPr indent="0" lvl="0" marL="0" rtl="0" algn="l">
              <a:spcBef>
                <a:spcPts val="1200"/>
              </a:spcBef>
              <a:spcAft>
                <a:spcPts val="0"/>
              </a:spcAft>
              <a:buNone/>
            </a:pPr>
            <a:r>
              <a:rPr lang="en-GB"/>
              <a:t>ORDER BY NUMBER_OF_SONGS DESC</a:t>
            </a:r>
            <a:endParaRPr/>
          </a:p>
          <a:p>
            <a:pPr indent="0" lvl="0" marL="0" rtl="0" algn="l">
              <a:spcBef>
                <a:spcPts val="1200"/>
              </a:spcBef>
              <a:spcAft>
                <a:spcPts val="1200"/>
              </a:spcAft>
              <a:buNone/>
            </a:pPr>
            <a:r>
              <a:rPr lang="en-GB"/>
              <a:t>LIMIT 10;</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