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12/27/2021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691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12/27/2021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4529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12/27/2021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1938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12/27/2021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831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12/27/2021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0465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12/27/2021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650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12/27/2021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9803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12/27/2021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568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12/27/2021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56737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12/27/2021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761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12/27/2021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240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12/27/2021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2850129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hyperlink" Target="https://colab.research.google.com/drive/1C3MsxdXk_DGcTdrVtAYaH6rNB-1F44Zs?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7A93B028-F8F4-4F84-98D7-2779E4D8B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0C254636-BEEC-4E48-BF0C-D2C6BF583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83AF5681-1B96-4C35-AB17-AB7793A4E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F1C65047-892E-46D5-9E82-93FB2E432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4AD2952C-9885-4337-B770-851BDEB88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B07DD51-ACE9-4B98-AB77-D23DBEF48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0F483983-8B4E-40F0-BF70-192D840B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8853237-6306-4734-906A-E334FDEAA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848C5D2-21E8-4E56-B25E-809869A75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78A3CE4-8EAA-4187-BB18-18BD9DB5343A}"/>
              </a:ext>
            </a:extLst>
          </p:cNvPr>
          <p:cNvSpPr>
            <a:spLocks noGrp="1"/>
          </p:cNvSpPr>
          <p:nvPr>
            <p:ph type="ctrTitle"/>
          </p:nvPr>
        </p:nvSpPr>
        <p:spPr>
          <a:xfrm>
            <a:off x="1005653" y="744909"/>
            <a:ext cx="5797883" cy="3155419"/>
          </a:xfrm>
        </p:spPr>
        <p:txBody>
          <a:bodyPr anchor="b">
            <a:normAutofit/>
          </a:bodyPr>
          <a:lstStyle/>
          <a:p>
            <a:pPr algn="l"/>
            <a:r>
              <a:rPr lang="en-US" sz="5400"/>
              <a:t>Deep Learning for 3D model completion</a:t>
            </a:r>
            <a:endParaRPr lang="en-GB" sz="5400"/>
          </a:p>
        </p:txBody>
      </p:sp>
      <p:pic>
        <p:nvPicPr>
          <p:cNvPr id="67" name="Picture 2" descr="Chart, scatter chart&#10;&#10;Description automatically generated">
            <a:extLst>
              <a:ext uri="{FF2B5EF4-FFF2-40B4-BE49-F238E27FC236}">
                <a16:creationId xmlns:a16="http://schemas.microsoft.com/office/drawing/2014/main" id="{E0F03498-24EB-4E88-9042-50B06C05A917}"/>
              </a:ext>
            </a:extLst>
          </p:cNvPr>
          <p:cNvPicPr>
            <a:picLocks noChangeAspect="1"/>
          </p:cNvPicPr>
          <p:nvPr/>
        </p:nvPicPr>
        <p:blipFill rotWithShape="1">
          <a:blip r:embed="rId2"/>
          <a:srcRect l="25429" r="25872" b="-1"/>
          <a:stretch/>
        </p:blipFill>
        <p:spPr>
          <a:xfrm>
            <a:off x="7188594" y="10"/>
            <a:ext cx="5003406" cy="6857990"/>
          </a:xfrm>
          <a:prstGeom prst="rect">
            <a:avLst/>
          </a:prstGeom>
        </p:spPr>
      </p:pic>
      <p:grpSp>
        <p:nvGrpSpPr>
          <p:cNvPr id="22"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29158" y="3369564"/>
            <a:ext cx="118872" cy="118872"/>
            <a:chOff x="1175347" y="3733800"/>
            <a:chExt cx="118872" cy="118872"/>
          </a:xfrm>
        </p:grpSpPr>
        <p:cxnSp>
          <p:nvCxnSpPr>
            <p:cNvPr id="23" name="Straight Connector 22">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6" name="Bottom Right">
            <a:extLst>
              <a:ext uri="{FF2B5EF4-FFF2-40B4-BE49-F238E27FC236}">
                <a16:creationId xmlns:a16="http://schemas.microsoft.com/office/drawing/2014/main" id="{F7513226-C6E6-4885-A42A-D6411FF01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7" name="Graphic 157">
              <a:extLst>
                <a:ext uri="{FF2B5EF4-FFF2-40B4-BE49-F238E27FC236}">
                  <a16:creationId xmlns:a16="http://schemas.microsoft.com/office/drawing/2014/main" id="{9BC07C6F-FF27-4C7D-BF5D-4B4B8880B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3B062B0F-BCEB-436F-AB59-970CC5EE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2CDB5C4-8E76-40DC-A3EA-AF3D5066E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188252B-68F7-4FD1-98ED-39451A98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43015DC-C4C8-408D-91FE-CB5223319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E420DB7-0D88-4E37-B948-6FB4A8AD8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08BA96C9-4B69-43D0-A129-4C2DF657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9C0CB4-8BF5-4813-A26B-7B3C36368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A1A6261E-C71C-43D5-8164-2B8BB8DFA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9196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03D6-E4A8-4929-965C-06DD4812CF73}"/>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BAC8C166-79CB-4391-A0B9-7A12590B0004}"/>
              </a:ext>
            </a:extLst>
          </p:cNvPr>
          <p:cNvSpPr>
            <a:spLocks noGrp="1"/>
          </p:cNvSpPr>
          <p:nvPr>
            <p:ph idx="1"/>
          </p:nvPr>
        </p:nvSpPr>
        <p:spPr/>
        <p:txBody>
          <a:bodyPr>
            <a:normAutofit fontScale="92500" lnSpcReduction="20000"/>
          </a:bodyPr>
          <a:lstStyle/>
          <a:p>
            <a:r>
              <a:rPr lang="en-GB" dirty="0"/>
              <a:t>We have created an Encoder-Decoder mode to autocomplete an incomplete 3D .</a:t>
            </a:r>
            <a:r>
              <a:rPr lang="en-GB" dirty="0" err="1"/>
              <a:t>obj</a:t>
            </a:r>
            <a:r>
              <a:rPr lang="en-GB" dirty="0"/>
              <a:t> file.</a:t>
            </a:r>
          </a:p>
          <a:p>
            <a:r>
              <a:rPr lang="en-GB" dirty="0"/>
              <a:t>The program converts the incomplete .</a:t>
            </a:r>
            <a:r>
              <a:rPr lang="en-GB" dirty="0" err="1"/>
              <a:t>obj</a:t>
            </a:r>
            <a:r>
              <a:rPr lang="en-GB" dirty="0"/>
              <a:t> mesh file in point clouds with 1000 point samples using Open3D library. The target output consists of complete .</a:t>
            </a:r>
            <a:r>
              <a:rPr lang="en-GB" dirty="0" err="1"/>
              <a:t>obj</a:t>
            </a:r>
            <a:r>
              <a:rPr lang="en-GB" dirty="0"/>
              <a:t> file with 2000 point samples.</a:t>
            </a:r>
          </a:p>
          <a:p>
            <a:r>
              <a:rPr lang="en-GB" dirty="0"/>
              <a:t>The encoder part of the model encodes the incomplete point cloud to an intermediate tensor of size 1000, the decoder part of the model decodes the intermediate tensor to full size complete 3D point cloud.</a:t>
            </a:r>
          </a:p>
          <a:p>
            <a:r>
              <a:rPr lang="en-GB" dirty="0"/>
              <a:t>The sample </a:t>
            </a:r>
            <a:r>
              <a:rPr lang="en-GB" dirty="0" err="1"/>
              <a:t>pointclouds</a:t>
            </a:r>
            <a:r>
              <a:rPr lang="en-GB" dirty="0"/>
              <a:t> are used to generated 3D mesh using Open3D library.</a:t>
            </a:r>
          </a:p>
        </p:txBody>
      </p:sp>
    </p:spTree>
    <p:extLst>
      <p:ext uri="{BB962C8B-B14F-4D97-AF65-F5344CB8AC3E}">
        <p14:creationId xmlns:p14="http://schemas.microsoft.com/office/powerpoint/2010/main" val="345477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AC1C-3297-4836-AF5F-8D2536549DFC}"/>
              </a:ext>
            </a:extLst>
          </p:cNvPr>
          <p:cNvSpPr>
            <a:spLocks noGrp="1"/>
          </p:cNvSpPr>
          <p:nvPr>
            <p:ph type="title"/>
          </p:nvPr>
        </p:nvSpPr>
        <p:spPr/>
        <p:txBody>
          <a:bodyPr/>
          <a:lstStyle/>
          <a:p>
            <a:r>
              <a:rPr lang="en-GB" dirty="0"/>
              <a:t>Custom Dataset Preparation (Optional)</a:t>
            </a:r>
          </a:p>
        </p:txBody>
      </p:sp>
      <p:sp>
        <p:nvSpPr>
          <p:cNvPr id="3" name="Content Placeholder 2">
            <a:extLst>
              <a:ext uri="{FF2B5EF4-FFF2-40B4-BE49-F238E27FC236}">
                <a16:creationId xmlns:a16="http://schemas.microsoft.com/office/drawing/2014/main" id="{CE79C0C2-7A12-4A42-A314-5C155AC7572C}"/>
              </a:ext>
            </a:extLst>
          </p:cNvPr>
          <p:cNvSpPr>
            <a:spLocks noGrp="1"/>
          </p:cNvSpPr>
          <p:nvPr>
            <p:ph idx="1"/>
          </p:nvPr>
        </p:nvSpPr>
        <p:spPr>
          <a:xfrm>
            <a:off x="838200" y="1825625"/>
            <a:ext cx="6403428" cy="3324444"/>
          </a:xfrm>
        </p:spPr>
        <p:txBody>
          <a:bodyPr>
            <a:normAutofit/>
          </a:bodyPr>
          <a:lstStyle/>
          <a:p>
            <a:r>
              <a:rPr lang="en-GB" sz="2200" dirty="0"/>
              <a:t>Dump the .</a:t>
            </a:r>
            <a:r>
              <a:rPr lang="en-GB" sz="2200" dirty="0" err="1"/>
              <a:t>obj</a:t>
            </a:r>
            <a:r>
              <a:rPr lang="en-GB" sz="2200" dirty="0"/>
              <a:t> files in filegroup1, filegroup2 and filegroup3 folders, depending on the group of your part model (e.g. all washers can be placed in group 1, all couplings can be placed in group 2 and so on, you can create as many file groups as necessary)</a:t>
            </a:r>
          </a:p>
          <a:p>
            <a:r>
              <a:rPr lang="en-GB" sz="2200" dirty="0"/>
              <a:t>Open ‘</a:t>
            </a:r>
            <a:r>
              <a:rPr lang="en-GB" sz="2200" dirty="0" err="1"/>
              <a:t>DataPrep</a:t>
            </a:r>
            <a:r>
              <a:rPr lang="en-GB" sz="2200" dirty="0"/>
              <a:t>’ notebook and run all the cells sequentially.</a:t>
            </a:r>
          </a:p>
          <a:p>
            <a:endParaRPr lang="en-GB" dirty="0"/>
          </a:p>
        </p:txBody>
      </p:sp>
      <p:pic>
        <p:nvPicPr>
          <p:cNvPr id="7" name="Picture 6">
            <a:extLst>
              <a:ext uri="{FF2B5EF4-FFF2-40B4-BE49-F238E27FC236}">
                <a16:creationId xmlns:a16="http://schemas.microsoft.com/office/drawing/2014/main" id="{B8DD9FA3-FCB7-47DE-91D7-956C60C6C79F}"/>
              </a:ext>
            </a:extLst>
          </p:cNvPr>
          <p:cNvPicPr>
            <a:picLocks noChangeAspect="1"/>
          </p:cNvPicPr>
          <p:nvPr/>
        </p:nvPicPr>
        <p:blipFill>
          <a:blip r:embed="rId2"/>
          <a:stretch>
            <a:fillRect/>
          </a:stretch>
        </p:blipFill>
        <p:spPr>
          <a:xfrm>
            <a:off x="8039978" y="1690688"/>
            <a:ext cx="2882897" cy="1860331"/>
          </a:xfrm>
          <a:prstGeom prst="rect">
            <a:avLst/>
          </a:prstGeom>
        </p:spPr>
      </p:pic>
      <p:pic>
        <p:nvPicPr>
          <p:cNvPr id="9" name="Picture 8">
            <a:extLst>
              <a:ext uri="{FF2B5EF4-FFF2-40B4-BE49-F238E27FC236}">
                <a16:creationId xmlns:a16="http://schemas.microsoft.com/office/drawing/2014/main" id="{AD3AE49F-E308-4F93-BFEA-1C57FF40F875}"/>
              </a:ext>
            </a:extLst>
          </p:cNvPr>
          <p:cNvPicPr>
            <a:picLocks noChangeAspect="1"/>
          </p:cNvPicPr>
          <p:nvPr/>
        </p:nvPicPr>
        <p:blipFill>
          <a:blip r:embed="rId3"/>
          <a:stretch>
            <a:fillRect/>
          </a:stretch>
        </p:blipFill>
        <p:spPr>
          <a:xfrm>
            <a:off x="6537216" y="5150069"/>
            <a:ext cx="5654784" cy="1498378"/>
          </a:xfrm>
          <a:prstGeom prst="rect">
            <a:avLst/>
          </a:prstGeom>
        </p:spPr>
      </p:pic>
    </p:spTree>
    <p:extLst>
      <p:ext uri="{BB962C8B-B14F-4D97-AF65-F5344CB8AC3E}">
        <p14:creationId xmlns:p14="http://schemas.microsoft.com/office/powerpoint/2010/main" val="10582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8"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9" name="Freeform: Shape 14">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Freeform: Shape 15">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16">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17">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19">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20">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21">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780C221-28A0-4CEE-B8EA-973CF950744C}"/>
              </a:ext>
            </a:extLst>
          </p:cNvPr>
          <p:cNvSpPr>
            <a:spLocks noGrp="1"/>
          </p:cNvSpPr>
          <p:nvPr>
            <p:ph type="title"/>
          </p:nvPr>
        </p:nvSpPr>
        <p:spPr>
          <a:xfrm>
            <a:off x="1198182" y="559813"/>
            <a:ext cx="10246090" cy="1471193"/>
          </a:xfrm>
        </p:spPr>
        <p:txBody>
          <a:bodyPr>
            <a:normAutofit/>
          </a:bodyPr>
          <a:lstStyle/>
          <a:p>
            <a:r>
              <a:rPr lang="en-GB" dirty="0"/>
              <a:t>Training (optional)</a:t>
            </a:r>
          </a:p>
        </p:txBody>
      </p:sp>
      <p:sp>
        <p:nvSpPr>
          <p:cNvPr id="3" name="Content Placeholder 2">
            <a:extLst>
              <a:ext uri="{FF2B5EF4-FFF2-40B4-BE49-F238E27FC236}">
                <a16:creationId xmlns:a16="http://schemas.microsoft.com/office/drawing/2014/main" id="{F0F89000-D7A1-4669-863F-49AB5B8A6FBC}"/>
              </a:ext>
            </a:extLst>
          </p:cNvPr>
          <p:cNvSpPr>
            <a:spLocks noGrp="1"/>
          </p:cNvSpPr>
          <p:nvPr>
            <p:ph idx="1"/>
          </p:nvPr>
        </p:nvSpPr>
        <p:spPr>
          <a:xfrm>
            <a:off x="1185756" y="2384474"/>
            <a:ext cx="4810872" cy="3728613"/>
          </a:xfrm>
        </p:spPr>
        <p:txBody>
          <a:bodyPr>
            <a:normAutofit/>
          </a:bodyPr>
          <a:lstStyle/>
          <a:p>
            <a:r>
              <a:rPr lang="en-GB" sz="1800" dirty="0"/>
              <a:t>Open ‘train’ notebook and run all the cells sequentially.</a:t>
            </a:r>
          </a:p>
          <a:p>
            <a:r>
              <a:rPr lang="en-GB" sz="1800" dirty="0"/>
              <a:t>Once training starts you can see a graph showing the performance metrics as the training progresses.</a:t>
            </a:r>
          </a:p>
          <a:p>
            <a:r>
              <a:rPr lang="en-GB" sz="1800" dirty="0"/>
              <a:t>Once training is completed, the model weight will be saved as ‘savedModel.h5’ </a:t>
            </a:r>
          </a:p>
        </p:txBody>
      </p:sp>
      <p:pic>
        <p:nvPicPr>
          <p:cNvPr id="5" name="Picture 4">
            <a:extLst>
              <a:ext uri="{FF2B5EF4-FFF2-40B4-BE49-F238E27FC236}">
                <a16:creationId xmlns:a16="http://schemas.microsoft.com/office/drawing/2014/main" id="{4F4D62A3-F2C8-4140-A093-B012749A91D0}"/>
              </a:ext>
            </a:extLst>
          </p:cNvPr>
          <p:cNvPicPr>
            <a:picLocks noChangeAspect="1"/>
          </p:cNvPicPr>
          <p:nvPr/>
        </p:nvPicPr>
        <p:blipFill>
          <a:blip r:embed="rId2"/>
          <a:stretch>
            <a:fillRect/>
          </a:stretch>
        </p:blipFill>
        <p:spPr>
          <a:xfrm>
            <a:off x="6477002" y="2371123"/>
            <a:ext cx="4967270" cy="3675780"/>
          </a:xfrm>
          <a:prstGeom prst="rect">
            <a:avLst/>
          </a:prstGeom>
        </p:spPr>
      </p:pic>
      <p:grpSp>
        <p:nvGrpSpPr>
          <p:cNvPr id="47"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8" name="Freeform: Shape 24">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9" name="Freeform: Shape 27">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28">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29">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30">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33">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26">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31214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C2A0-6A80-44C7-AE4B-7B7E905E919F}"/>
              </a:ext>
            </a:extLst>
          </p:cNvPr>
          <p:cNvSpPr>
            <a:spLocks noGrp="1"/>
          </p:cNvSpPr>
          <p:nvPr>
            <p:ph type="title"/>
          </p:nvPr>
        </p:nvSpPr>
        <p:spPr/>
        <p:txBody>
          <a:bodyPr/>
          <a:lstStyle/>
          <a:p>
            <a:r>
              <a:rPr lang="en-GB" dirty="0"/>
              <a:t>Inferencing</a:t>
            </a:r>
          </a:p>
        </p:txBody>
      </p:sp>
      <p:sp>
        <p:nvSpPr>
          <p:cNvPr id="3" name="Content Placeholder 2">
            <a:extLst>
              <a:ext uri="{FF2B5EF4-FFF2-40B4-BE49-F238E27FC236}">
                <a16:creationId xmlns:a16="http://schemas.microsoft.com/office/drawing/2014/main" id="{DF153832-DFA2-471B-A6DE-B31E19B625ED}"/>
              </a:ext>
            </a:extLst>
          </p:cNvPr>
          <p:cNvSpPr>
            <a:spLocks noGrp="1"/>
          </p:cNvSpPr>
          <p:nvPr>
            <p:ph idx="1"/>
          </p:nvPr>
        </p:nvSpPr>
        <p:spPr>
          <a:xfrm>
            <a:off x="838200" y="1825625"/>
            <a:ext cx="9714186" cy="4351338"/>
          </a:xfrm>
        </p:spPr>
        <p:txBody>
          <a:bodyPr/>
          <a:lstStyle/>
          <a:p>
            <a:r>
              <a:rPr lang="en-GB" dirty="0"/>
              <a:t>Open ‘Inference’ notebook.</a:t>
            </a:r>
          </a:p>
          <a:p>
            <a:r>
              <a:rPr lang="en-GB" dirty="0"/>
              <a:t>Change the parameters in the screenshot as per your requirement. E.g. replace </a:t>
            </a:r>
            <a:r>
              <a:rPr lang="en-GB" dirty="0" err="1"/>
              <a:t>inference_file</a:t>
            </a:r>
            <a:r>
              <a:rPr lang="en-GB" dirty="0"/>
              <a:t> section with the file name of your choice.</a:t>
            </a:r>
          </a:p>
          <a:p>
            <a:r>
              <a:rPr lang="en-GB" dirty="0"/>
              <a:t>The completed file is saved as outputfile.obj</a:t>
            </a:r>
          </a:p>
          <a:p>
            <a:r>
              <a:rPr lang="en-GB" dirty="0"/>
              <a:t>Run visualize cells to see the reconstructed object.</a:t>
            </a:r>
          </a:p>
        </p:txBody>
      </p:sp>
      <p:pic>
        <p:nvPicPr>
          <p:cNvPr id="5" name="Picture 4">
            <a:extLst>
              <a:ext uri="{FF2B5EF4-FFF2-40B4-BE49-F238E27FC236}">
                <a16:creationId xmlns:a16="http://schemas.microsoft.com/office/drawing/2014/main" id="{8BDE001C-BB22-40E8-B6E7-1B7BB739729A}"/>
              </a:ext>
            </a:extLst>
          </p:cNvPr>
          <p:cNvPicPr>
            <a:picLocks noChangeAspect="1"/>
          </p:cNvPicPr>
          <p:nvPr/>
        </p:nvPicPr>
        <p:blipFill>
          <a:blip r:embed="rId2"/>
          <a:stretch>
            <a:fillRect/>
          </a:stretch>
        </p:blipFill>
        <p:spPr>
          <a:xfrm>
            <a:off x="979476" y="5421860"/>
            <a:ext cx="8878854" cy="1088916"/>
          </a:xfrm>
          <a:prstGeom prst="rect">
            <a:avLst/>
          </a:prstGeom>
        </p:spPr>
      </p:pic>
    </p:spTree>
    <p:extLst>
      <p:ext uri="{BB962C8B-B14F-4D97-AF65-F5344CB8AC3E}">
        <p14:creationId xmlns:p14="http://schemas.microsoft.com/office/powerpoint/2010/main" val="311738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D961-DDB3-44B2-9D17-8B0F6D3EDE56}"/>
              </a:ext>
            </a:extLst>
          </p:cNvPr>
          <p:cNvSpPr>
            <a:spLocks noGrp="1"/>
          </p:cNvSpPr>
          <p:nvPr>
            <p:ph type="title"/>
          </p:nvPr>
        </p:nvSpPr>
        <p:spPr/>
        <p:txBody>
          <a:bodyPr/>
          <a:lstStyle/>
          <a:p>
            <a:r>
              <a:rPr lang="en-GB" dirty="0"/>
              <a:t>Result</a:t>
            </a:r>
          </a:p>
        </p:txBody>
      </p:sp>
      <p:pic>
        <p:nvPicPr>
          <p:cNvPr id="5" name="Picture 4">
            <a:extLst>
              <a:ext uri="{FF2B5EF4-FFF2-40B4-BE49-F238E27FC236}">
                <a16:creationId xmlns:a16="http://schemas.microsoft.com/office/drawing/2014/main" id="{8F889996-89E6-470E-A33C-5C8EE5674E4D}"/>
              </a:ext>
            </a:extLst>
          </p:cNvPr>
          <p:cNvPicPr>
            <a:picLocks noChangeAspect="1"/>
          </p:cNvPicPr>
          <p:nvPr/>
        </p:nvPicPr>
        <p:blipFill>
          <a:blip r:embed="rId2"/>
          <a:stretch>
            <a:fillRect/>
          </a:stretch>
        </p:blipFill>
        <p:spPr>
          <a:xfrm>
            <a:off x="8013051" y="4067244"/>
            <a:ext cx="3789825" cy="2790756"/>
          </a:xfrm>
          <a:prstGeom prst="rect">
            <a:avLst/>
          </a:prstGeom>
        </p:spPr>
      </p:pic>
      <p:pic>
        <p:nvPicPr>
          <p:cNvPr id="7" name="Picture 6">
            <a:extLst>
              <a:ext uri="{FF2B5EF4-FFF2-40B4-BE49-F238E27FC236}">
                <a16:creationId xmlns:a16="http://schemas.microsoft.com/office/drawing/2014/main" id="{CC92BE7F-80A8-4A9E-98D7-C4C9BC31CB13}"/>
              </a:ext>
            </a:extLst>
          </p:cNvPr>
          <p:cNvPicPr>
            <a:picLocks noChangeAspect="1"/>
          </p:cNvPicPr>
          <p:nvPr/>
        </p:nvPicPr>
        <p:blipFill>
          <a:blip r:embed="rId3"/>
          <a:stretch>
            <a:fillRect/>
          </a:stretch>
        </p:blipFill>
        <p:spPr>
          <a:xfrm>
            <a:off x="4554973" y="4789448"/>
            <a:ext cx="3082053" cy="1957938"/>
          </a:xfrm>
          <a:prstGeom prst="rect">
            <a:avLst/>
          </a:prstGeom>
        </p:spPr>
      </p:pic>
      <p:pic>
        <p:nvPicPr>
          <p:cNvPr id="9" name="Picture 8">
            <a:extLst>
              <a:ext uri="{FF2B5EF4-FFF2-40B4-BE49-F238E27FC236}">
                <a16:creationId xmlns:a16="http://schemas.microsoft.com/office/drawing/2014/main" id="{FE18E0DD-5CE2-4378-AC05-06F9F30C20CB}"/>
              </a:ext>
            </a:extLst>
          </p:cNvPr>
          <p:cNvPicPr>
            <a:picLocks noChangeAspect="1"/>
          </p:cNvPicPr>
          <p:nvPr/>
        </p:nvPicPr>
        <p:blipFill>
          <a:blip r:embed="rId4"/>
          <a:stretch>
            <a:fillRect/>
          </a:stretch>
        </p:blipFill>
        <p:spPr>
          <a:xfrm>
            <a:off x="389124" y="1464592"/>
            <a:ext cx="2795512" cy="2969286"/>
          </a:xfrm>
          <a:prstGeom prst="rect">
            <a:avLst/>
          </a:prstGeom>
        </p:spPr>
      </p:pic>
      <p:pic>
        <p:nvPicPr>
          <p:cNvPr id="11" name="Picture 10">
            <a:extLst>
              <a:ext uri="{FF2B5EF4-FFF2-40B4-BE49-F238E27FC236}">
                <a16:creationId xmlns:a16="http://schemas.microsoft.com/office/drawing/2014/main" id="{9AE6944D-D2EE-46FC-8218-805747134B90}"/>
              </a:ext>
            </a:extLst>
          </p:cNvPr>
          <p:cNvPicPr>
            <a:picLocks noChangeAspect="1"/>
          </p:cNvPicPr>
          <p:nvPr/>
        </p:nvPicPr>
        <p:blipFill>
          <a:blip r:embed="rId5"/>
          <a:stretch>
            <a:fillRect/>
          </a:stretch>
        </p:blipFill>
        <p:spPr>
          <a:xfrm>
            <a:off x="4005322" y="1391486"/>
            <a:ext cx="2997842" cy="2816296"/>
          </a:xfrm>
          <a:prstGeom prst="rect">
            <a:avLst/>
          </a:prstGeom>
        </p:spPr>
      </p:pic>
      <p:sp>
        <p:nvSpPr>
          <p:cNvPr id="12" name="TextBox 11">
            <a:extLst>
              <a:ext uri="{FF2B5EF4-FFF2-40B4-BE49-F238E27FC236}">
                <a16:creationId xmlns:a16="http://schemas.microsoft.com/office/drawing/2014/main" id="{F80DDD41-5290-434F-9435-647C8F11F91C}"/>
              </a:ext>
            </a:extLst>
          </p:cNvPr>
          <p:cNvSpPr txBox="1"/>
          <p:nvPr/>
        </p:nvSpPr>
        <p:spPr>
          <a:xfrm>
            <a:off x="838200" y="4433878"/>
            <a:ext cx="1765227" cy="369332"/>
          </a:xfrm>
          <a:prstGeom prst="rect">
            <a:avLst/>
          </a:prstGeom>
          <a:noFill/>
        </p:spPr>
        <p:txBody>
          <a:bodyPr wrap="none" rtlCol="0">
            <a:spAutoFit/>
          </a:bodyPr>
          <a:lstStyle/>
          <a:p>
            <a:r>
              <a:rPr lang="en-GB" dirty="0"/>
              <a:t>Input 3D object</a:t>
            </a:r>
          </a:p>
        </p:txBody>
      </p:sp>
      <p:sp>
        <p:nvSpPr>
          <p:cNvPr id="13" name="TextBox 12">
            <a:extLst>
              <a:ext uri="{FF2B5EF4-FFF2-40B4-BE49-F238E27FC236}">
                <a16:creationId xmlns:a16="http://schemas.microsoft.com/office/drawing/2014/main" id="{47590B55-110E-448B-B4AB-E79B3C22BCD1}"/>
              </a:ext>
            </a:extLst>
          </p:cNvPr>
          <p:cNvSpPr txBox="1"/>
          <p:nvPr/>
        </p:nvSpPr>
        <p:spPr>
          <a:xfrm>
            <a:off x="4303625" y="4207782"/>
            <a:ext cx="2401235" cy="369332"/>
          </a:xfrm>
          <a:prstGeom prst="rect">
            <a:avLst/>
          </a:prstGeom>
          <a:noFill/>
        </p:spPr>
        <p:txBody>
          <a:bodyPr wrap="none" rtlCol="0">
            <a:spAutoFit/>
          </a:bodyPr>
          <a:lstStyle/>
          <a:p>
            <a:r>
              <a:rPr lang="en-GB" dirty="0"/>
              <a:t>Rendered Point Cloud</a:t>
            </a:r>
          </a:p>
        </p:txBody>
      </p:sp>
      <p:sp>
        <p:nvSpPr>
          <p:cNvPr id="14" name="Arrow: Right 13">
            <a:extLst>
              <a:ext uri="{FF2B5EF4-FFF2-40B4-BE49-F238E27FC236}">
                <a16:creationId xmlns:a16="http://schemas.microsoft.com/office/drawing/2014/main" id="{C57615F4-D5E3-49B1-97F3-AC02486EB731}"/>
              </a:ext>
            </a:extLst>
          </p:cNvPr>
          <p:cNvSpPr/>
          <p:nvPr/>
        </p:nvSpPr>
        <p:spPr>
          <a:xfrm>
            <a:off x="3137779" y="2722179"/>
            <a:ext cx="914400" cy="346842"/>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1C95B393-A5B4-411A-BD77-DDB5015D863E}"/>
              </a:ext>
            </a:extLst>
          </p:cNvPr>
          <p:cNvSpPr/>
          <p:nvPr/>
        </p:nvSpPr>
        <p:spPr>
          <a:xfrm rot="5400000">
            <a:off x="6396812" y="4151133"/>
            <a:ext cx="914400" cy="346842"/>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65733FEE-1627-4C17-8BF4-2FF900D0FEE2}"/>
              </a:ext>
            </a:extLst>
          </p:cNvPr>
          <p:cNvSpPr/>
          <p:nvPr/>
        </p:nvSpPr>
        <p:spPr>
          <a:xfrm rot="21443873">
            <a:off x="7384866" y="5045588"/>
            <a:ext cx="914400" cy="346842"/>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E625B29F-8300-42BA-9D69-3BBE07BB47A4}"/>
              </a:ext>
            </a:extLst>
          </p:cNvPr>
          <p:cNvSpPr txBox="1"/>
          <p:nvPr/>
        </p:nvSpPr>
        <p:spPr>
          <a:xfrm>
            <a:off x="2153738" y="5799733"/>
            <a:ext cx="2389821" cy="369332"/>
          </a:xfrm>
          <a:prstGeom prst="rect">
            <a:avLst/>
          </a:prstGeom>
          <a:noFill/>
        </p:spPr>
        <p:txBody>
          <a:bodyPr wrap="none" rtlCol="0">
            <a:spAutoFit/>
          </a:bodyPr>
          <a:lstStyle/>
          <a:p>
            <a:r>
              <a:rPr lang="en-GB" dirty="0"/>
              <a:t>Predicted Point Cloud</a:t>
            </a:r>
          </a:p>
        </p:txBody>
      </p:sp>
      <p:sp>
        <p:nvSpPr>
          <p:cNvPr id="18" name="TextBox 17">
            <a:extLst>
              <a:ext uri="{FF2B5EF4-FFF2-40B4-BE49-F238E27FC236}">
                <a16:creationId xmlns:a16="http://schemas.microsoft.com/office/drawing/2014/main" id="{7D6EA1C6-1E9E-4A52-A54D-FD7131D5E01E}"/>
              </a:ext>
            </a:extLst>
          </p:cNvPr>
          <p:cNvSpPr txBox="1"/>
          <p:nvPr/>
        </p:nvSpPr>
        <p:spPr>
          <a:xfrm>
            <a:off x="8975375" y="3697912"/>
            <a:ext cx="1957587" cy="369332"/>
          </a:xfrm>
          <a:prstGeom prst="rect">
            <a:avLst/>
          </a:prstGeom>
          <a:noFill/>
        </p:spPr>
        <p:txBody>
          <a:bodyPr wrap="none" rtlCol="0">
            <a:spAutoFit/>
          </a:bodyPr>
          <a:lstStyle/>
          <a:p>
            <a:r>
              <a:rPr lang="en-GB" dirty="0"/>
              <a:t>Output 3D object</a:t>
            </a:r>
          </a:p>
        </p:txBody>
      </p:sp>
    </p:spTree>
    <p:extLst>
      <p:ext uri="{BB962C8B-B14F-4D97-AF65-F5344CB8AC3E}">
        <p14:creationId xmlns:p14="http://schemas.microsoft.com/office/powerpoint/2010/main" val="395579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F982-FC56-4C33-9609-F897D48A8552}"/>
              </a:ext>
            </a:extLst>
          </p:cNvPr>
          <p:cNvSpPr>
            <a:spLocks noGrp="1"/>
          </p:cNvSpPr>
          <p:nvPr>
            <p:ph type="title"/>
          </p:nvPr>
        </p:nvSpPr>
        <p:spPr/>
        <p:txBody>
          <a:bodyPr/>
          <a:lstStyle/>
          <a:p>
            <a:r>
              <a:rPr lang="en-GB" dirty="0"/>
              <a:t>To run the code on </a:t>
            </a:r>
            <a:r>
              <a:rPr lang="en-GB" dirty="0" err="1"/>
              <a:t>colab</a:t>
            </a:r>
            <a:r>
              <a:rPr lang="en-GB" dirty="0"/>
              <a:t> use below link</a:t>
            </a:r>
          </a:p>
        </p:txBody>
      </p:sp>
      <p:sp>
        <p:nvSpPr>
          <p:cNvPr id="3" name="Content Placeholder 2">
            <a:extLst>
              <a:ext uri="{FF2B5EF4-FFF2-40B4-BE49-F238E27FC236}">
                <a16:creationId xmlns:a16="http://schemas.microsoft.com/office/drawing/2014/main" id="{447B2D7F-F109-4D44-ACE4-FD8727585033}"/>
              </a:ext>
            </a:extLst>
          </p:cNvPr>
          <p:cNvSpPr>
            <a:spLocks noGrp="1"/>
          </p:cNvSpPr>
          <p:nvPr>
            <p:ph idx="1"/>
          </p:nvPr>
        </p:nvSpPr>
        <p:spPr>
          <a:xfrm>
            <a:off x="838200" y="1825625"/>
            <a:ext cx="10515600" cy="2094734"/>
          </a:xfrm>
        </p:spPr>
        <p:txBody>
          <a:bodyPr/>
          <a:lstStyle/>
          <a:p>
            <a:pPr marL="0" indent="0">
              <a:buNone/>
            </a:pPr>
            <a:r>
              <a:rPr lang="en-GB" dirty="0">
                <a:hlinkClick r:id="rId2"/>
              </a:rPr>
              <a:t>https://colab.research.google.com/drive/1C3MsxdXk_DGcTdrVtAYaH6rNB-1F44Zs?usp=sharing</a:t>
            </a:r>
            <a:endParaRPr lang="en-GB" dirty="0"/>
          </a:p>
        </p:txBody>
      </p:sp>
    </p:spTree>
    <p:extLst>
      <p:ext uri="{BB962C8B-B14F-4D97-AF65-F5344CB8AC3E}">
        <p14:creationId xmlns:p14="http://schemas.microsoft.com/office/powerpoint/2010/main" val="3313418175"/>
      </p:ext>
    </p:extLst>
  </p:cSld>
  <p:clrMapOvr>
    <a:masterClrMapping/>
  </p:clrMapOvr>
</p:sld>
</file>

<file path=ppt/theme/theme1.xml><?xml version="1.0" encoding="utf-8"?>
<a:theme xmlns:a="http://schemas.openxmlformats.org/drawingml/2006/main" name="ExploreVTI">
  <a:themeElements>
    <a:clrScheme name="AnalogousFromLightSeed_2SEEDS">
      <a:dk1>
        <a:srgbClr val="000000"/>
      </a:dk1>
      <a:lt1>
        <a:srgbClr val="FFFFFF"/>
      </a:lt1>
      <a:dk2>
        <a:srgbClr val="2B301B"/>
      </a:dk2>
      <a:lt2>
        <a:srgbClr val="F1F0F3"/>
      </a:lt2>
      <a:accent1>
        <a:srgbClr val="95A851"/>
      </a:accent1>
      <a:accent2>
        <a:srgbClr val="AD9F66"/>
      </a:accent2>
      <a:accent3>
        <a:srgbClr val="7FAC66"/>
      </a:accent3>
      <a:accent4>
        <a:srgbClr val="58ACB7"/>
      </a:accent4>
      <a:accent5>
        <a:srgbClr val="76A4D8"/>
      </a:accent5>
      <a:accent6>
        <a:srgbClr val="656BD3"/>
      </a:accent6>
      <a:hlink>
        <a:srgbClr val="7C6DB0"/>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91</TotalTime>
  <Words>325</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AvenirNext LT Pro Medium</vt:lpstr>
      <vt:lpstr>Rockwell</vt:lpstr>
      <vt:lpstr>Segoe UI</vt:lpstr>
      <vt:lpstr>ExploreVTI</vt:lpstr>
      <vt:lpstr>Deep Learning for 3D model completion</vt:lpstr>
      <vt:lpstr>Overview</vt:lpstr>
      <vt:lpstr>Custom Dataset Preparation (Optional)</vt:lpstr>
      <vt:lpstr>Training (optional)</vt:lpstr>
      <vt:lpstr>Inferencing</vt:lpstr>
      <vt:lpstr>Result</vt:lpstr>
      <vt:lpstr>To run the code on colab use below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3D model completion</dc:title>
  <dc:creator>(pg) Vipul Kumar</dc:creator>
  <cp:lastModifiedBy>(pg) Vipul Kumar</cp:lastModifiedBy>
  <cp:revision>3</cp:revision>
  <dcterms:created xsi:type="dcterms:W3CDTF">2021-12-27T01:07:00Z</dcterms:created>
  <dcterms:modified xsi:type="dcterms:W3CDTF">2021-12-27T13:12:45Z</dcterms:modified>
</cp:coreProperties>
</file>