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Objects="1">
      <p:cViewPr varScale="1">
        <p:scale>
          <a:sx n="25" d="100"/>
          <a:sy n="25" d="100"/>
        </p:scale>
        <p:origin x="1338" y="1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9/6/2024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9/6/2024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49DB0A5A-AF5E-9543-8B7A-88F16E74363B}"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9/6/2024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9/6/2024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9/6/2024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9/6/2024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9/6/2024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9/6/2024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9/6/2024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9/6/2024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9/6/2024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9/6/2024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9/6/2024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9/6/2024</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0" fontAlgn="base" hangingPunct="0">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0" fontAlgn="base" hangingPunct="0">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0" fontAlgn="base" hangingPunct="0">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0" fontAlgn="base" hangingPunct="0">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0" fontAlgn="base" hangingPunct="0">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0">
              <a:srgbClr val="FFFFFF"/>
            </a:gs>
            <a:gs pos="44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536892" y="2261559"/>
            <a:ext cx="41605200" cy="2123444"/>
          </a:xfrm>
          <a:prstGeom prst="rect">
            <a:avLst/>
          </a:prstGeom>
          <a:noFill/>
          <a:ln w="9525">
            <a:noFill/>
            <a:miter lim="800000"/>
            <a:headEnd/>
            <a:tailEnd/>
          </a:ln>
        </p:spPr>
        <p:txBody>
          <a:bodyPr lIns="91243" tIns="45614" rIns="91243" bIns="45614">
            <a:prstTxWarp prst="textNoShape">
              <a:avLst/>
            </a:prstTxWarp>
            <a:spAutoFit/>
          </a:bodyPr>
          <a:lstStyle/>
          <a:p>
            <a:r>
              <a:rPr lang="en-IN" sz="5400" dirty="0">
                <a:solidFill>
                  <a:schemeClr val="tx1"/>
                </a:solidFill>
                <a:latin typeface="Arial" panose="020B0604020202020204" pitchFamily="34" charset="0"/>
                <a:cs typeface="Arial" panose="020B0604020202020204" pitchFamily="34" charset="0"/>
              </a:rPr>
              <a:t>Author XX, Author YY</a:t>
            </a:r>
          </a:p>
          <a:p>
            <a:r>
              <a:rPr lang="en-IN" sz="3600" dirty="0">
                <a:solidFill>
                  <a:schemeClr val="tx1"/>
                </a:solidFill>
                <a:latin typeface="Arial" panose="020B0604020202020204" pitchFamily="34" charset="0"/>
                <a:cs typeface="Arial" panose="020B0604020202020204" pitchFamily="34" charset="0"/>
              </a:rPr>
              <a:t>Organization of the author (E.g. </a:t>
            </a:r>
            <a:r>
              <a:rPr lang="en-IN" sz="3600" dirty="0">
                <a:latin typeface="Arial" panose="020B0604020202020204" pitchFamily="34" charset="0"/>
                <a:cs typeface="Arial" panose="020B0604020202020204" pitchFamily="34" charset="0"/>
              </a:rPr>
              <a:t>National Institute of Technology Sikkim</a:t>
            </a:r>
            <a:r>
              <a:rPr lang="en-IN" sz="3600" dirty="0">
                <a:solidFill>
                  <a:schemeClr val="tx1"/>
                </a:solidFill>
                <a:latin typeface="Arial" panose="020B0604020202020204" pitchFamily="34" charset="0"/>
                <a:cs typeface="Arial" panose="020B0604020202020204" pitchFamily="34" charset="0"/>
              </a:rPr>
              <a:t>)</a:t>
            </a:r>
          </a:p>
          <a:p>
            <a:pPr>
              <a:spcBef>
                <a:spcPct val="50000"/>
              </a:spcBef>
            </a:pPr>
            <a:endParaRPr lang="en-US" sz="2800" b="1" dirty="0"/>
          </a:p>
        </p:txBody>
      </p:sp>
      <p:cxnSp>
        <p:nvCxnSpPr>
          <p:cNvPr id="70" name="Straight Connector 69"/>
          <p:cNvCxnSpPr/>
          <p:nvPr/>
        </p:nvCxnSpPr>
        <p:spPr>
          <a:xfrm>
            <a:off x="0" y="4114800"/>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6388" name="TextBox 91"/>
          <p:cNvSpPr txBox="1">
            <a:spLocks noChangeArrowheads="1"/>
          </p:cNvSpPr>
          <p:nvPr/>
        </p:nvSpPr>
        <p:spPr bwMode="auto">
          <a:xfrm>
            <a:off x="536892" y="600294"/>
            <a:ext cx="29641800" cy="1323439"/>
          </a:xfrm>
          <a:prstGeom prst="rect">
            <a:avLst/>
          </a:prstGeom>
          <a:noFill/>
          <a:ln w="9525">
            <a:noFill/>
            <a:miter lim="800000"/>
            <a:headEnd/>
            <a:tailEnd/>
          </a:ln>
        </p:spPr>
        <p:txBody>
          <a:bodyPr wrap="square">
            <a:prstTxWarp prst="textNoShape">
              <a:avLst/>
            </a:prstTxWarp>
            <a:spAutoFit/>
          </a:bodyPr>
          <a:lstStyle/>
          <a:p>
            <a:r>
              <a:rPr lang="en-IN" sz="8000">
                <a:solidFill>
                  <a:srgbClr val="052754"/>
                </a:solidFill>
                <a:latin typeface="Arial Black" panose="020B0A04020102020204" pitchFamily="34" charset="0"/>
                <a:cs typeface="Arial" panose="020B0604020202020204" pitchFamily="34" charset="0"/>
              </a:rPr>
              <a:t>Building up a COVID-19 hazard prediction model</a:t>
            </a:r>
            <a:endParaRPr lang="en-US" sz="8000">
              <a:solidFill>
                <a:srgbClr val="052754"/>
              </a:solidFill>
              <a:latin typeface="Arial Black" panose="020B0A04020102020204" pitchFamily="34" charset="0"/>
            </a:endParaRPr>
          </a:p>
        </p:txBody>
      </p:sp>
      <p:sp>
        <p:nvSpPr>
          <p:cNvPr id="16389" name="Rectangle 35"/>
          <p:cNvSpPr>
            <a:spLocks noChangeArrowheads="1"/>
          </p:cNvSpPr>
          <p:nvPr/>
        </p:nvSpPr>
        <p:spPr bwMode="auto">
          <a:xfrm>
            <a:off x="33055398" y="16784665"/>
            <a:ext cx="10589063" cy="959138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400" b="1">
                <a:solidFill>
                  <a:srgbClr val="CC3300"/>
                </a:solidFill>
              </a:rPr>
              <a:t>Future Prospects</a:t>
            </a:r>
            <a:endParaRPr lang="en-US" sz="2800"/>
          </a:p>
          <a:p>
            <a:pPr>
              <a:spcBef>
                <a:spcPct val="50000"/>
              </a:spcBef>
            </a:pPr>
            <a:r>
              <a:rPr lang="en-US" sz="3600"/>
              <a:t>Hazard separation can additionally be utilized for prioritization of COVID-19 RT-PCR tests, alongside different models like manifestations and possible openness. The model will be used to settle on the spot of treatment of affirmed cases.With the assistance of this patients at the high-hazard can be treated outside a medical clinic. It is expected that this result will give a decent positioning of the populace concerning the danger for a serious course of illness. This methodology is considered to give a proficient mix of individual-level information and epidemiologic reports. The COVID-19 indicator portrayed can be possibly utilized straightforwardly. [1] [2]</a:t>
            </a:r>
          </a:p>
          <a:p>
            <a:pPr>
              <a:spcBef>
                <a:spcPct val="50000"/>
              </a:spcBef>
            </a:pPr>
            <a:endParaRPr lang="en-US" sz="2800"/>
          </a:p>
          <a:p>
            <a:pPr>
              <a:spcBef>
                <a:spcPct val="50000"/>
              </a:spcBef>
            </a:pPr>
            <a:endParaRPr lang="en-US" sz="2800"/>
          </a:p>
          <a:p>
            <a:pPr>
              <a:spcBef>
                <a:spcPct val="50000"/>
              </a:spcBef>
            </a:pPr>
            <a:endParaRPr lang="en-US" sz="2800"/>
          </a:p>
          <a:p>
            <a:pPr>
              <a:spcBef>
                <a:spcPct val="50000"/>
              </a:spcBef>
            </a:pPr>
            <a:endParaRPr lang="en-US" sz="2800"/>
          </a:p>
          <a:p>
            <a:pPr>
              <a:spcBef>
                <a:spcPct val="50000"/>
              </a:spcBef>
            </a:pPr>
            <a:endParaRPr lang="en-US" sz="2800"/>
          </a:p>
        </p:txBody>
      </p:sp>
      <p:sp>
        <p:nvSpPr>
          <p:cNvPr id="16390" name="Rectangle 34"/>
          <p:cNvSpPr>
            <a:spLocks noChangeArrowheads="1"/>
          </p:cNvSpPr>
          <p:nvPr/>
        </p:nvSpPr>
        <p:spPr bwMode="auto">
          <a:xfrm>
            <a:off x="33055399" y="10227611"/>
            <a:ext cx="10589063" cy="6350743"/>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400" b="1">
                <a:solidFill>
                  <a:srgbClr val="CC3300"/>
                </a:solidFill>
              </a:rPr>
              <a:t>Conclusions</a:t>
            </a:r>
            <a:endParaRPr lang="en-GB" sz="4800" b="1">
              <a:solidFill>
                <a:srgbClr val="CC3300"/>
              </a:solidFill>
            </a:endParaRPr>
          </a:p>
          <a:p>
            <a:pPr>
              <a:spcBef>
                <a:spcPct val="50000"/>
              </a:spcBef>
            </a:pPr>
            <a:r>
              <a:rPr lang="en-US" sz="3600"/>
              <a:t>In outline, this investigation has recognized three pointers (LDH, hs-CRP and lymphocytes), along with a clinical course for coronavirus prognostic expectation. A XGBoost  AI based model has been built that can anticipate the death rates of patients over 10 days ahead of time with over 90% precision conceivably a decrease of mortality in patients with COVID-19</a:t>
            </a:r>
            <a:r>
              <a:rPr lang="en-US" sz="3200"/>
              <a:t>. [1]</a:t>
            </a:r>
            <a:endParaRPr lang="en-US" sz="3200" dirty="0"/>
          </a:p>
        </p:txBody>
      </p:sp>
      <p:sp>
        <p:nvSpPr>
          <p:cNvPr id="16391" name="Rectangle 33"/>
          <p:cNvSpPr>
            <a:spLocks noChangeArrowheads="1"/>
          </p:cNvSpPr>
          <p:nvPr/>
        </p:nvSpPr>
        <p:spPr bwMode="auto">
          <a:xfrm>
            <a:off x="538987" y="25069800"/>
            <a:ext cx="10185875" cy="5740414"/>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800" b="1">
                <a:solidFill>
                  <a:srgbClr val="CC3300"/>
                </a:solidFill>
              </a:rPr>
              <a:t>Project Objectives</a:t>
            </a:r>
            <a:endParaRPr lang="en-US" sz="3600"/>
          </a:p>
          <a:p>
            <a:pPr marL="457200" indent="-457200">
              <a:spcBef>
                <a:spcPct val="50000"/>
              </a:spcBef>
              <a:buFont typeface="Wingdings" panose="05000000000000000000" pitchFamily="2" charset="2"/>
              <a:buChar char="Ø"/>
            </a:pPr>
            <a:r>
              <a:rPr lang="en-US" sz="3600"/>
              <a:t>This project proposes a straightforward and operable choice standard to rapidly foresee patients at the most noteworthy danger, permitting them to be focused on and possibly lessening the death rate. [2]</a:t>
            </a:r>
          </a:p>
          <a:p>
            <a:pPr marL="457200" indent="-457200">
              <a:spcBef>
                <a:spcPct val="50000"/>
              </a:spcBef>
              <a:buFont typeface="Wingdings" panose="05000000000000000000" pitchFamily="2" charset="2"/>
              <a:buChar char="Ø"/>
            </a:pPr>
            <a:r>
              <a:rPr lang="en-US" sz="3600"/>
              <a:t>To propose a guideline to rapidly anticipate patients at the most noteworthy danger. [2]</a:t>
            </a:r>
            <a:endParaRPr lang="en-AU" sz="3600" dirty="0"/>
          </a:p>
        </p:txBody>
      </p:sp>
      <p:sp>
        <p:nvSpPr>
          <p:cNvPr id="16392" name="Rectangle 49"/>
          <p:cNvSpPr>
            <a:spLocks noChangeArrowheads="1"/>
          </p:cNvSpPr>
          <p:nvPr/>
        </p:nvSpPr>
        <p:spPr bwMode="auto">
          <a:xfrm>
            <a:off x="538987" y="10820400"/>
            <a:ext cx="10185877" cy="1384028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0" tIns="360000" rIns="360000" bIns="360000">
            <a:prstTxWarp prst="textNoShape">
              <a:avLst/>
            </a:prstTxWarp>
          </a:bodyPr>
          <a:lstStyle/>
          <a:p>
            <a:pPr>
              <a:spcBef>
                <a:spcPct val="50000"/>
              </a:spcBef>
            </a:pPr>
            <a:r>
              <a:rPr lang="en-GB" sz="4800" b="1">
                <a:solidFill>
                  <a:srgbClr val="CC3300"/>
                </a:solidFill>
              </a:rPr>
              <a:t>Introduction</a:t>
            </a:r>
          </a:p>
          <a:p>
            <a:pPr>
              <a:spcBef>
                <a:spcPct val="50000"/>
              </a:spcBef>
            </a:pPr>
            <a:endParaRPr lang="en-GB" sz="2000" b="1">
              <a:solidFill>
                <a:srgbClr val="CC3300"/>
              </a:solidFill>
            </a:endParaRPr>
          </a:p>
          <a:p>
            <a:r>
              <a:rPr lang="en-US" sz="3600">
                <a:solidFill>
                  <a:schemeClr val="tx1"/>
                </a:solidFill>
                <a:cs typeface="Arial" panose="020B0604020202020204" pitchFamily="34" charset="0"/>
              </a:rPr>
              <a:t>COVID-19 has been causing overall wellbeing worries since December 2019. The infection causes fever, hack, weariness and gentle to serious respiratory inconveniences, which, if exceptionally extreme, can prompt patient demise. On March 2020, the infection flare-up was pronounced a pandemic by the World Health Organization. Up until this point, it has been accounted for that 13.8–19.1%of COVID-19-tainted patients in Wuhan, China, turned out to be seriously ill. This issue was planned as an order task, where the data sources included essential data, manifestations, blood tests and the consequences of research facility tests, including liver capacity, kidney work, coagulation capacity, electrolytes and incendiary variables, taken from initially broad, serious and basic patients , just as their related results comparing to one or the other endurance or demise toward the finish of the assessment time frame</a:t>
            </a:r>
            <a:r>
              <a:rPr lang="en-US" sz="3200">
                <a:solidFill>
                  <a:schemeClr val="tx1"/>
                </a:solidFill>
                <a:cs typeface="Arial" panose="020B0604020202020204" pitchFamily="34" charset="0"/>
              </a:rPr>
              <a:t>. [1]</a:t>
            </a:r>
            <a:endParaRPr lang="en-IN" sz="3200">
              <a:solidFill>
                <a:schemeClr val="tx1"/>
              </a:solidFill>
              <a:cs typeface="Arial" panose="020B0604020202020204" pitchFamily="34" charset="0"/>
            </a:endParaRPr>
          </a:p>
          <a:p>
            <a:endParaRPr lang="en-US" sz="2800"/>
          </a:p>
        </p:txBody>
      </p:sp>
      <p:sp>
        <p:nvSpPr>
          <p:cNvPr id="51" name="Rectangle 50"/>
          <p:cNvSpPr>
            <a:spLocks noChangeArrowheads="1"/>
          </p:cNvSpPr>
          <p:nvPr/>
        </p:nvSpPr>
        <p:spPr bwMode="auto">
          <a:xfrm>
            <a:off x="11145197" y="10820398"/>
            <a:ext cx="10591800" cy="13534225"/>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GB" sz="4400" b="1">
                <a:solidFill>
                  <a:srgbClr val="CC3300"/>
                </a:solidFill>
                <a:latin typeface="Arial" pitchFamily="-108" charset="0"/>
                <a:ea typeface="ＭＳ Ｐゴシック" pitchFamily="-108" charset="-128"/>
                <a:cs typeface="ＭＳ Ｐゴシック" pitchFamily="-108" charset="-128"/>
              </a:rPr>
              <a:t>Method and Materials</a:t>
            </a:r>
            <a:endParaRPr lang="en-US" sz="4400" b="1">
              <a:solidFill>
                <a:srgbClr val="CC3300"/>
              </a:solidFill>
              <a:latin typeface="Arial" pitchFamily="-108" charset="0"/>
              <a:ea typeface="ＭＳ Ｐゴシック" pitchFamily="-108" charset="-128"/>
              <a:cs typeface="ＭＳ Ｐゴシック" pitchFamily="-108" charset="-128"/>
            </a:endParaRPr>
          </a:p>
          <a:p>
            <a:pPr marL="381000" indent="-381000">
              <a:spcBef>
                <a:spcPct val="50000"/>
              </a:spcBef>
              <a:defRPr/>
            </a:pPr>
            <a:r>
              <a:rPr lang="en-US" sz="3600">
                <a:latin typeface="Arial" pitchFamily="-108" charset="0"/>
                <a:ea typeface="ＭＳ Ｐゴシック" pitchFamily="-108" charset="-128"/>
                <a:cs typeface="ＭＳ Ｐゴシック" pitchFamily="-108" charset="-128"/>
              </a:rPr>
              <a:t>  The source of data was set up by the help of CHS data warehouse based in Israel, which contains both medical data and claims data. CHS allows long follow-up of patients in the data warehouse. After that the baseline model was set up by prohibiting the patients younger than 10 years which was done dependent on the extremely low paces of COVID-19 mortality. (was recognized by the pattern model made inclination in the last COVID-19 model). Change of the expectations from the pattern model was finished utilizing a multicalibration algorithm. The adjusted outcomes were then tested. This examination was affirmed by CHS' institutional survey board. [2] Information were gathered utilizing SQL Server 2017. The pattern model advancement was finished utilizing Python variant 3.6, Anaconda rendition 5.1.0, and LightGBM form 2.2.3. The model presentation investigation and plot creation were done in R form 3.5.2. [1]</a:t>
            </a:r>
          </a:p>
          <a:p>
            <a:pPr marL="381000" indent="-381000">
              <a:spcBef>
                <a:spcPct val="50000"/>
              </a:spcBef>
              <a:defRPr/>
            </a:pPr>
            <a:endParaRPr lang="en-GB" sz="4000" b="1">
              <a:solidFill>
                <a:srgbClr val="CC3300"/>
              </a:solidFill>
              <a:latin typeface="Arial" pitchFamily="-108" charset="0"/>
              <a:ea typeface="ＭＳ Ｐゴシック" pitchFamily="-108" charset="-128"/>
              <a:cs typeface="ＭＳ Ｐゴシック" pitchFamily="-108" charset="-128"/>
            </a:endParaRPr>
          </a:p>
          <a:p>
            <a:pPr marL="381000" indent="-381000">
              <a:defRPr/>
            </a:pPr>
            <a:endParaRPr lang="en-US" sz="2800" b="1" dirty="0">
              <a:latin typeface="Arial" pitchFamily="-108" charset="0"/>
              <a:ea typeface="ＭＳ Ｐゴシック" pitchFamily="-108" charset="-128"/>
              <a:cs typeface="ＭＳ Ｐゴシック" pitchFamily="-108" charset="-128"/>
            </a:endParaRPr>
          </a:p>
        </p:txBody>
      </p:sp>
      <p:sp>
        <p:nvSpPr>
          <p:cNvPr id="16394" name="Rectangle 51"/>
          <p:cNvSpPr>
            <a:spLocks noChangeArrowheads="1"/>
          </p:cNvSpPr>
          <p:nvPr/>
        </p:nvSpPr>
        <p:spPr bwMode="auto">
          <a:xfrm>
            <a:off x="22118452" y="4385004"/>
            <a:ext cx="10652077" cy="26565708"/>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US" sz="2800" i="0">
                <a:solidFill>
                  <a:srgbClr val="222222"/>
                </a:solidFill>
                <a:effectLst/>
                <a:latin typeface="Arial" panose="020B0604020202020204" pitchFamily="34" charset="0"/>
                <a:cs typeface="Arial" panose="020B0604020202020204" pitchFamily="34" charset="0"/>
              </a:rPr>
              <a:t>Fig. 1: Summary and feature-specific SHAP values for the baseline model [2]</a:t>
            </a:r>
          </a:p>
          <a:p>
            <a:pPr>
              <a:spcBef>
                <a:spcPct val="50000"/>
              </a:spcBef>
            </a:pPr>
            <a:r>
              <a:rPr lang="en-US" sz="4000" b="1">
                <a:solidFill>
                  <a:srgbClr val="222222"/>
                </a:solidFill>
                <a:latin typeface="Arial" panose="020B0604020202020204" pitchFamily="34" charset="0"/>
                <a:cs typeface="Arial" panose="020B0604020202020204" pitchFamily="34" charset="0"/>
              </a:rPr>
              <a:t>a. </a:t>
            </a:r>
            <a:r>
              <a:rPr lang="en-US" sz="3200" b="0" i="0">
                <a:solidFill>
                  <a:srgbClr val="222222"/>
                </a:solidFill>
                <a:effectLst/>
                <a:latin typeface="Harding"/>
              </a:rPr>
              <a:t>A summary plot of the SHAP values for each feature</a:t>
            </a:r>
            <a:r>
              <a:rPr lang="en-US" sz="2800" b="0" i="0">
                <a:solidFill>
                  <a:srgbClr val="222222"/>
                </a:solidFill>
                <a:effectLst/>
                <a:latin typeface="Harding"/>
              </a:rPr>
              <a:t>.</a:t>
            </a: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endParaRPr lang="en-US" sz="2800" b="0" i="0">
              <a:solidFill>
                <a:srgbClr val="222222"/>
              </a:solidFill>
              <a:effectLst/>
              <a:latin typeface="Harding"/>
            </a:endParaRPr>
          </a:p>
          <a:p>
            <a:pPr>
              <a:spcBef>
                <a:spcPct val="50000"/>
              </a:spcBef>
            </a:pPr>
            <a:endParaRPr lang="en-US" sz="2800">
              <a:solidFill>
                <a:srgbClr val="222222"/>
              </a:solidFill>
              <a:latin typeface="Harding"/>
            </a:endParaRPr>
          </a:p>
          <a:p>
            <a:pPr>
              <a:spcBef>
                <a:spcPct val="50000"/>
              </a:spcBef>
            </a:pPr>
            <a:r>
              <a:rPr lang="en-US" sz="4000" b="1" i="0">
                <a:solidFill>
                  <a:srgbClr val="222222"/>
                </a:solidFill>
                <a:effectLst/>
                <a:latin typeface="Harding"/>
              </a:rPr>
              <a:t>b. </a:t>
            </a:r>
            <a:r>
              <a:rPr lang="en-US" sz="3600" b="0" i="0">
                <a:solidFill>
                  <a:srgbClr val="222222"/>
                </a:solidFill>
                <a:effectLst/>
                <a:latin typeface="Harding"/>
              </a:rPr>
              <a:t>A plot of the odds ratio for different values of age. </a:t>
            </a:r>
          </a:p>
          <a:p>
            <a:pPr>
              <a:spcBef>
                <a:spcPct val="50000"/>
              </a:spcBef>
            </a:pPr>
            <a:endParaRPr lang="en-US" sz="3600" b="1"/>
          </a:p>
          <a:p>
            <a:pPr>
              <a:spcBef>
                <a:spcPct val="50000"/>
              </a:spcBef>
            </a:pPr>
            <a:endParaRPr lang="en-US" sz="3600" b="1"/>
          </a:p>
          <a:p>
            <a:pPr>
              <a:spcBef>
                <a:spcPct val="50000"/>
              </a:spcBef>
            </a:pPr>
            <a:endParaRPr lang="en-US" sz="3600" b="1"/>
          </a:p>
          <a:p>
            <a:pPr>
              <a:spcBef>
                <a:spcPct val="50000"/>
              </a:spcBef>
            </a:pPr>
            <a:endParaRPr lang="en-US" sz="3600" b="1"/>
          </a:p>
          <a:p>
            <a:pPr>
              <a:spcBef>
                <a:spcPct val="50000"/>
              </a:spcBef>
            </a:pPr>
            <a:endParaRPr lang="en-US" sz="3600" b="1"/>
          </a:p>
          <a:p>
            <a:pPr>
              <a:spcBef>
                <a:spcPct val="50000"/>
              </a:spcBef>
            </a:pPr>
            <a:endParaRPr lang="en-US" sz="3600" b="1"/>
          </a:p>
          <a:p>
            <a:pPr>
              <a:spcBef>
                <a:spcPct val="50000"/>
              </a:spcBef>
            </a:pPr>
            <a:r>
              <a:rPr lang="en-US" sz="3600" b="1"/>
              <a:t>c. </a:t>
            </a:r>
            <a:r>
              <a:rPr lang="en-US" sz="3200" b="0" i="0">
                <a:solidFill>
                  <a:srgbClr val="222222"/>
                </a:solidFill>
                <a:effectLst/>
                <a:latin typeface="+mj-lt"/>
              </a:rPr>
              <a:t>A plot of the odds ratio for different values of percent of lymphocytes in the blood</a:t>
            </a:r>
            <a:r>
              <a:rPr lang="en-US" sz="3200" b="0" i="0">
                <a:solidFill>
                  <a:srgbClr val="222222"/>
                </a:solidFill>
                <a:effectLst/>
                <a:latin typeface="Harding"/>
              </a:rPr>
              <a:t>.</a:t>
            </a:r>
            <a:r>
              <a:rPr lang="en-US" sz="3200" b="1"/>
              <a:t> </a:t>
            </a:r>
          </a:p>
          <a:p>
            <a:pPr>
              <a:spcBef>
                <a:spcPct val="50000"/>
              </a:spcBef>
            </a:pPr>
            <a:endParaRPr lang="en-US" sz="3200" b="1" i="0">
              <a:solidFill>
                <a:srgbClr val="222222"/>
              </a:solidFill>
              <a:effectLst/>
              <a:latin typeface="Harding"/>
            </a:endParaRPr>
          </a:p>
          <a:p>
            <a:pPr>
              <a:spcBef>
                <a:spcPct val="50000"/>
              </a:spcBef>
            </a:pPr>
            <a:endParaRPr lang="en-US" sz="2800" b="1" i="0">
              <a:solidFill>
                <a:srgbClr val="222222"/>
              </a:solidFill>
              <a:effectLst/>
              <a:latin typeface="Arial" panose="020B0604020202020204" pitchFamily="34" charset="0"/>
              <a:cs typeface="Arial" panose="020B0604020202020204" pitchFamily="34" charset="0"/>
            </a:endParaRPr>
          </a:p>
          <a:p>
            <a:pPr>
              <a:spcBef>
                <a:spcPct val="50000"/>
              </a:spcBef>
            </a:pPr>
            <a:endParaRPr lang="en-US" sz="13800">
              <a:latin typeface="Arial" panose="020B0604020202020204" pitchFamily="34" charset="0"/>
              <a:cs typeface="Arial" panose="020B0604020202020204" pitchFamily="34" charset="0"/>
            </a:endParaRPr>
          </a:p>
        </p:txBody>
      </p:sp>
      <p:sp>
        <p:nvSpPr>
          <p:cNvPr id="16395" name="Rectangle 52"/>
          <p:cNvSpPr>
            <a:spLocks noChangeArrowheads="1"/>
          </p:cNvSpPr>
          <p:nvPr/>
        </p:nvSpPr>
        <p:spPr bwMode="auto">
          <a:xfrm>
            <a:off x="33073098" y="4370573"/>
            <a:ext cx="10571364" cy="5650727"/>
          </a:xfrm>
          <a:prstGeom prst="rect">
            <a:avLst/>
          </a:prstGeom>
          <a:solidFill>
            <a:schemeClr val="bg1"/>
          </a:solidFill>
          <a:ln w="9525">
            <a:noFill/>
            <a:miter lim="800000"/>
            <a:headEnd/>
            <a:tailEnd/>
          </a:ln>
        </p:spPr>
        <p:txBody>
          <a:bodyPr lIns="360000" tIns="360000" rIns="360000" bIns="360000">
            <a:prstTxWarp prst="textNoShape">
              <a:avLst/>
            </a:prstTxWarp>
          </a:bodyPr>
          <a:lstStyle/>
          <a:p>
            <a:r>
              <a:rPr lang="en-US" sz="3200" b="1"/>
              <a:t>d</a:t>
            </a:r>
            <a:r>
              <a:rPr lang="en-US" sz="4000" b="1"/>
              <a:t>. </a:t>
            </a:r>
            <a:r>
              <a:rPr lang="en-US" sz="3200" b="0" i="0">
                <a:solidFill>
                  <a:srgbClr val="222222"/>
                </a:solidFill>
                <a:effectLst/>
                <a:latin typeface="Harding"/>
              </a:rPr>
              <a:t>A plot of the odds ratio for different values of albumin</a:t>
            </a:r>
            <a:r>
              <a:rPr lang="en-US" sz="2800" b="0" i="0">
                <a:solidFill>
                  <a:srgbClr val="222222"/>
                </a:solidFill>
                <a:effectLst/>
                <a:latin typeface="Harding"/>
              </a:rPr>
              <a:t>.</a:t>
            </a:r>
          </a:p>
          <a:p>
            <a:endParaRPr lang="en-US" sz="2800" b="0" i="0">
              <a:solidFill>
                <a:srgbClr val="222222"/>
              </a:solidFill>
              <a:effectLst/>
              <a:latin typeface="Harding"/>
            </a:endParaRPr>
          </a:p>
          <a:p>
            <a:endParaRPr lang="en-US" sz="2800" b="1" dirty="0"/>
          </a:p>
        </p:txBody>
      </p:sp>
      <p:sp>
        <p:nvSpPr>
          <p:cNvPr id="16408" name="Rectangle 35"/>
          <p:cNvSpPr>
            <a:spLocks noChangeArrowheads="1"/>
          </p:cNvSpPr>
          <p:nvPr/>
        </p:nvSpPr>
        <p:spPr bwMode="auto">
          <a:xfrm>
            <a:off x="11145197" y="24641962"/>
            <a:ext cx="10591800" cy="6290027"/>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800" b="1">
                <a:solidFill>
                  <a:srgbClr val="CC3300"/>
                </a:solidFill>
              </a:rPr>
              <a:t>Results  </a:t>
            </a:r>
            <a:r>
              <a:rPr lang="en-US" sz="3600"/>
              <a:t>Baseline Model - Fig.1 Figure 1a presents the general significance and impact of all factors in the model.The figure additionally shows the prescient commitment of missingness — whereby a missing worth in a component is a sign in regards to the patient's danger. Figure 1b presents the odds ratios across different values of three selected variables1. Similar figures for the rest of the variables are included in Supplementary Fig. 1. [2]</a:t>
            </a:r>
            <a:endParaRPr lang="en-GB" sz="3600"/>
          </a:p>
        </p:txBody>
      </p:sp>
      <p:sp>
        <p:nvSpPr>
          <p:cNvPr id="3" name="Rectangle 2">
            <a:extLst>
              <a:ext uri="{FF2B5EF4-FFF2-40B4-BE49-F238E27FC236}">
                <a16:creationId xmlns:a16="http://schemas.microsoft.com/office/drawing/2014/main" id="{6B413FDF-80BC-408C-B5E8-0B1E2ACF6FF4}"/>
              </a:ext>
            </a:extLst>
          </p:cNvPr>
          <p:cNvSpPr/>
          <p:nvPr/>
        </p:nvSpPr>
        <p:spPr>
          <a:xfrm>
            <a:off x="536892" y="4385003"/>
            <a:ext cx="21200105" cy="616678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4800" b="1">
                <a:solidFill>
                  <a:srgbClr val="C00000"/>
                </a:solidFill>
                <a:latin typeface="+mj-lt"/>
              </a:rPr>
              <a:t>Abstract</a:t>
            </a:r>
            <a:endParaRPr lang="en-US" sz="4800" b="1">
              <a:solidFill>
                <a:srgbClr val="FF0000"/>
              </a:solidFill>
              <a:latin typeface="+mj-lt"/>
            </a:endParaRPr>
          </a:p>
          <a:p>
            <a:r>
              <a:rPr lang="en-US" sz="3600">
                <a:solidFill>
                  <a:schemeClr val="tx1"/>
                </a:solidFill>
              </a:rPr>
              <a:t>The abrupt expansion in COVID-19 cases is squeezing medical care administrations around the world. For this reason, AI devices chose three biomarkers that foresee the mortality of individual patients over 10 days ahead of time with over 90% exactness: lactic dehydrogenase, lymphocyte and high-affectability C-responsive protein. This finding is steady with ebb and flow clinical information that high LDH levels are related with tissue breakdown happening in different infections, counting aspiratory issues like pneumonia.This indicator is approved to have great segregation and alignment. To help dynamic and strategic arranging in medical services frameworks, this examination use a data set of blood tests from 485 tainted patients in the locale of Wuhan, China, to distinguish vital prescient biomarkers of infection mortality. [1]</a:t>
            </a:r>
          </a:p>
          <a:p>
            <a:endParaRPr lang="en-IN" sz="4000" b="1">
              <a:solidFill>
                <a:srgbClr val="FF0000"/>
              </a:solidFill>
              <a:latin typeface="+mj-lt"/>
            </a:endParaRPr>
          </a:p>
        </p:txBody>
      </p:sp>
      <p:sp>
        <p:nvSpPr>
          <p:cNvPr id="18" name="Rectangle 17">
            <a:extLst>
              <a:ext uri="{FF2B5EF4-FFF2-40B4-BE49-F238E27FC236}">
                <a16:creationId xmlns:a16="http://schemas.microsoft.com/office/drawing/2014/main" id="{9E8930D9-6E34-4D0C-82E6-3FB5CB9CE995}"/>
              </a:ext>
            </a:extLst>
          </p:cNvPr>
          <p:cNvSpPr/>
          <p:nvPr/>
        </p:nvSpPr>
        <p:spPr>
          <a:xfrm>
            <a:off x="0" y="31219327"/>
            <a:ext cx="43891200" cy="1661265"/>
          </a:xfrm>
          <a:prstGeom prst="rect">
            <a:avLst/>
          </a:prstGeom>
          <a:gradFill>
            <a:gsLst>
              <a:gs pos="36000">
                <a:schemeClr val="accent1">
                  <a:tint val="100000"/>
                  <a:shade val="100000"/>
                  <a:satMod val="130000"/>
                </a:schemeClr>
              </a:gs>
              <a:gs pos="100000">
                <a:schemeClr val="accent1">
                  <a:tint val="50000"/>
                  <a:shade val="100000"/>
                  <a:satMod val="3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5400" dirty="0">
                <a:solidFill>
                  <a:schemeClr val="tx1"/>
                </a:solidFill>
              </a:rPr>
              <a:t>Department Name of the Author</a:t>
            </a:r>
          </a:p>
          <a:p>
            <a:pPr algn="ctr"/>
            <a:r>
              <a:rPr lang="en-IN" sz="5400" dirty="0">
                <a:solidFill>
                  <a:schemeClr val="tx1"/>
                </a:solidFill>
              </a:rPr>
              <a:t>Organization Name of </a:t>
            </a:r>
            <a:r>
              <a:rPr lang="en-IN" sz="5400">
                <a:solidFill>
                  <a:schemeClr val="tx1"/>
                </a:solidFill>
              </a:rPr>
              <a:t>the Author</a:t>
            </a:r>
            <a:endParaRPr lang="en-IN" sz="5400" dirty="0">
              <a:solidFill>
                <a:schemeClr val="tx1"/>
              </a:solidFill>
            </a:endParaRPr>
          </a:p>
        </p:txBody>
      </p:sp>
      <p:pic>
        <p:nvPicPr>
          <p:cNvPr id="8" name="Picture 7" descr="A picture containing timeline&#10;&#10;Description automatically generated">
            <a:extLst>
              <a:ext uri="{FF2B5EF4-FFF2-40B4-BE49-F238E27FC236}">
                <a16:creationId xmlns:a16="http://schemas.microsoft.com/office/drawing/2014/main" id="{3C580FC2-99BA-447B-BD07-8D60495BC541}"/>
              </a:ext>
            </a:extLst>
          </p:cNvPr>
          <p:cNvPicPr>
            <a:picLocks noChangeAspect="1"/>
          </p:cNvPicPr>
          <p:nvPr/>
        </p:nvPicPr>
        <p:blipFill>
          <a:blip r:embed="rId3"/>
          <a:stretch>
            <a:fillRect/>
          </a:stretch>
        </p:blipFill>
        <p:spPr>
          <a:xfrm>
            <a:off x="22340309" y="6605345"/>
            <a:ext cx="9503648" cy="12498452"/>
          </a:xfrm>
          <a:prstGeom prst="rect">
            <a:avLst/>
          </a:prstGeom>
        </p:spPr>
      </p:pic>
      <p:pic>
        <p:nvPicPr>
          <p:cNvPr id="14" name="Picture 13" descr="Chart&#10;&#10;Description automatically generated">
            <a:extLst>
              <a:ext uri="{FF2B5EF4-FFF2-40B4-BE49-F238E27FC236}">
                <a16:creationId xmlns:a16="http://schemas.microsoft.com/office/drawing/2014/main" id="{211C6248-EF7F-4440-B9A7-CB2C3D023AF2}"/>
              </a:ext>
            </a:extLst>
          </p:cNvPr>
          <p:cNvPicPr>
            <a:picLocks noChangeAspect="1"/>
          </p:cNvPicPr>
          <p:nvPr/>
        </p:nvPicPr>
        <p:blipFill>
          <a:blip r:embed="rId4"/>
          <a:stretch>
            <a:fillRect/>
          </a:stretch>
        </p:blipFill>
        <p:spPr>
          <a:xfrm>
            <a:off x="22214162" y="20270076"/>
            <a:ext cx="9968590" cy="5113287"/>
          </a:xfrm>
          <a:prstGeom prst="rect">
            <a:avLst/>
          </a:prstGeom>
        </p:spPr>
      </p:pic>
      <p:pic>
        <p:nvPicPr>
          <p:cNvPr id="21" name="Picture 20" descr="Chart&#10;&#10;Description automatically generated">
            <a:extLst>
              <a:ext uri="{FF2B5EF4-FFF2-40B4-BE49-F238E27FC236}">
                <a16:creationId xmlns:a16="http://schemas.microsoft.com/office/drawing/2014/main" id="{F17D5317-FFA7-4440-AF26-4EF7596C4A78}"/>
              </a:ext>
            </a:extLst>
          </p:cNvPr>
          <p:cNvPicPr>
            <a:picLocks noChangeAspect="1"/>
          </p:cNvPicPr>
          <p:nvPr/>
        </p:nvPicPr>
        <p:blipFill>
          <a:blip r:embed="rId5"/>
          <a:stretch>
            <a:fillRect/>
          </a:stretch>
        </p:blipFill>
        <p:spPr>
          <a:xfrm>
            <a:off x="22436832" y="26521140"/>
            <a:ext cx="10015316" cy="4410849"/>
          </a:xfrm>
          <a:prstGeom prst="rect">
            <a:avLst/>
          </a:prstGeom>
        </p:spPr>
      </p:pic>
      <p:pic>
        <p:nvPicPr>
          <p:cNvPr id="23" name="Picture 22" descr="Chart, line chart&#10;&#10;Description automatically generated">
            <a:extLst>
              <a:ext uri="{FF2B5EF4-FFF2-40B4-BE49-F238E27FC236}">
                <a16:creationId xmlns:a16="http://schemas.microsoft.com/office/drawing/2014/main" id="{92C76CA8-263D-4672-ACE3-753B3FF8FD83}"/>
              </a:ext>
            </a:extLst>
          </p:cNvPr>
          <p:cNvPicPr>
            <a:picLocks noChangeAspect="1"/>
          </p:cNvPicPr>
          <p:nvPr/>
        </p:nvPicPr>
        <p:blipFill>
          <a:blip r:embed="rId6"/>
          <a:stretch>
            <a:fillRect/>
          </a:stretch>
        </p:blipFill>
        <p:spPr>
          <a:xfrm>
            <a:off x="33209470" y="6172046"/>
            <a:ext cx="9957830" cy="3849254"/>
          </a:xfrm>
          <a:prstGeom prst="rect">
            <a:avLst/>
          </a:prstGeom>
        </p:spPr>
      </p:pic>
      <p:sp>
        <p:nvSpPr>
          <p:cNvPr id="24" name="Rectangle 23">
            <a:extLst>
              <a:ext uri="{FF2B5EF4-FFF2-40B4-BE49-F238E27FC236}">
                <a16:creationId xmlns:a16="http://schemas.microsoft.com/office/drawing/2014/main" id="{7F72AB86-E5F1-4C18-9744-9086C347A09F}"/>
              </a:ext>
            </a:extLst>
          </p:cNvPr>
          <p:cNvSpPr/>
          <p:nvPr/>
        </p:nvSpPr>
        <p:spPr>
          <a:xfrm>
            <a:off x="32992386" y="26582356"/>
            <a:ext cx="10652077" cy="438532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endParaRPr lang="en-US" sz="3200" b="1">
              <a:solidFill>
                <a:srgbClr val="C00000"/>
              </a:solidFill>
            </a:endParaRPr>
          </a:p>
          <a:p>
            <a:r>
              <a:rPr lang="en-US" sz="4000" b="1">
                <a:solidFill>
                  <a:srgbClr val="C00000"/>
                </a:solidFill>
              </a:rPr>
              <a:t>Reference</a:t>
            </a:r>
            <a:endParaRPr lang="en-GB" sz="3600" b="1">
              <a:solidFill>
                <a:srgbClr val="CC3300"/>
              </a:solidFill>
            </a:endParaRPr>
          </a:p>
          <a:p>
            <a:r>
              <a:rPr lang="en-US" sz="3200"/>
              <a:t>[1]  L. Yan et al., “An interpretable mortality prediction model for COVID-19 patients,” Nat. Mach. Intell., vol. 2, no. 5, pp. 283–288, 2020.</a:t>
            </a:r>
          </a:p>
          <a:p>
            <a:endParaRPr lang="en-US" sz="3200"/>
          </a:p>
          <a:p>
            <a:r>
              <a:rPr lang="en-US" sz="3200"/>
              <a:t>[2] N. Barda et al., “Developing a COVID-19 mortality risk prediction model when individual-level data are not available,” Nat. Commun., vol. 11, no. 1, pp. 1–9, 2020.</a:t>
            </a:r>
          </a:p>
          <a:p>
            <a:pPr algn="ctr"/>
            <a:endParaRPr lang="en-IN" sz="3200" b="1">
              <a:solidFill>
                <a:srgbClr val="C00000"/>
              </a:solidFill>
            </a:endParaRPr>
          </a:p>
        </p:txBody>
      </p:sp>
      <p:pic>
        <p:nvPicPr>
          <p:cNvPr id="4" name="Picture 3">
            <a:extLst>
              <a:ext uri="{FF2B5EF4-FFF2-40B4-BE49-F238E27FC236}">
                <a16:creationId xmlns:a16="http://schemas.microsoft.com/office/drawing/2014/main" id="{496977B2-44AF-2B70-E2D3-DB831188B795}"/>
              </a:ext>
            </a:extLst>
          </p:cNvPr>
          <p:cNvPicPr>
            <a:picLocks noChangeAspect="1"/>
          </p:cNvPicPr>
          <p:nvPr/>
        </p:nvPicPr>
        <p:blipFill>
          <a:blip r:embed="rId7"/>
          <a:stretch>
            <a:fillRect/>
          </a:stretch>
        </p:blipFill>
        <p:spPr>
          <a:xfrm>
            <a:off x="27432000" y="600295"/>
            <a:ext cx="16212461" cy="3110481"/>
          </a:xfrm>
          <a:prstGeom prst="rect">
            <a:avLst/>
          </a:prstGeom>
        </p:spPr>
      </p:pic>
      <p:pic>
        <p:nvPicPr>
          <p:cNvPr id="7" name="Picture 6">
            <a:extLst>
              <a:ext uri="{FF2B5EF4-FFF2-40B4-BE49-F238E27FC236}">
                <a16:creationId xmlns:a16="http://schemas.microsoft.com/office/drawing/2014/main" id="{21CDBD45-E4C1-F23F-7F03-078ADDE20061}"/>
              </a:ext>
            </a:extLst>
          </p:cNvPr>
          <p:cNvPicPr>
            <a:picLocks noChangeAspect="1"/>
          </p:cNvPicPr>
          <p:nvPr/>
        </p:nvPicPr>
        <p:blipFill>
          <a:blip r:embed="rId8"/>
          <a:stretch>
            <a:fillRect/>
          </a:stretch>
        </p:blipFill>
        <p:spPr>
          <a:xfrm>
            <a:off x="27431999" y="614681"/>
            <a:ext cx="16212461" cy="31092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1303</TotalTime>
  <Words>980</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Arial Black</vt:lpstr>
      <vt:lpstr>Calibri</vt:lpstr>
      <vt:lpstr>Harding</vt:lpstr>
      <vt:lpstr>Wingdings</vt:lpstr>
      <vt:lpstr>Office Theme</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Abhijit Mondal</cp:lastModifiedBy>
  <cp:revision>159</cp:revision>
  <cp:lastPrinted>2009-06-18T18:06:01Z</cp:lastPrinted>
  <dcterms:created xsi:type="dcterms:W3CDTF">2009-07-07T20:22:22Z</dcterms:created>
  <dcterms:modified xsi:type="dcterms:W3CDTF">2024-09-06T05:30:57Z</dcterms:modified>
  <cp:category/>
</cp:coreProperties>
</file>