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61" r:id="rId4"/>
    <p:sldId id="259" r:id="rId5"/>
    <p:sldId id="264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DAB"/>
    <a:srgbClr val="ED68ED"/>
    <a:srgbClr val="6868ED"/>
    <a:srgbClr val="ABB074"/>
    <a:srgbClr val="7BB4B5"/>
    <a:srgbClr val="1ED9D3"/>
    <a:srgbClr val="C73434"/>
    <a:srgbClr val="FC0303"/>
    <a:srgbClr val="FF007B"/>
    <a:srgbClr val="B02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45C5E-EC43-4F4B-9B46-C81275A3F972}" v="3326" dt="2022-06-06T12:11:53.182"/>
    <p1510:client id="{BEBD82F5-1C7B-4C9F-8EDE-40A1610FA345}" v="933" dt="2022-06-07T15:22:52.705"/>
    <p1510:client id="{DF958F65-0125-4183-9DC2-20DF1029AE63}" v="661" dt="2022-06-07T13:47:15.649"/>
    <p1510:client id="{E79FDCC5-9C41-4D7D-B2F9-7207BFF609C6}" v="339" dt="2022-06-07T14:41:53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79707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82F8-0111-AAAE-B789-E7B2E0C7F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17" y="180166"/>
            <a:ext cx="11090273" cy="2633834"/>
          </a:xfrm>
        </p:spPr>
        <p:txBody>
          <a:bodyPr/>
          <a:lstStyle/>
          <a:p>
            <a:r>
              <a:rPr lang="en-US"/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0428-3DE7-7651-5279-7F87DD997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250" y="4254500"/>
            <a:ext cx="7345362" cy="23823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400">
                <a:latin typeface="Avenir Next LT Pro"/>
                <a:cs typeface="Calibri"/>
              </a:rPr>
              <a:t>VIVEK KUMAR</a:t>
            </a:r>
            <a:endParaRPr lang="en-US" sz="2400"/>
          </a:p>
          <a:p>
            <a:pPr algn="r"/>
            <a:r>
              <a:rPr lang="en-US" sz="2400">
                <a:latin typeface="Avenir Next LT Pro"/>
                <a:cs typeface="Calibri"/>
              </a:rPr>
              <a:t>IIT KHARAGPUR</a:t>
            </a:r>
          </a:p>
          <a:p>
            <a:pPr algn="r"/>
            <a:r>
              <a:rPr lang="en-US" sz="2400">
                <a:latin typeface="Avenir Next LT Pro"/>
                <a:cs typeface="Calibri"/>
              </a:rPr>
              <a:t>ROLL NO-21IM10041</a:t>
            </a:r>
          </a:p>
          <a:p>
            <a:pPr algn="r"/>
            <a:r>
              <a:rPr lang="en-US" sz="2400">
                <a:latin typeface="Avenir Next LT Pro"/>
                <a:cs typeface="Calibri"/>
              </a:rPr>
              <a:t>EMAIL-</a:t>
            </a:r>
            <a:r>
              <a:rPr lang="en-US" sz="2400">
                <a:latin typeface="Calibri"/>
                <a:ea typeface="+mn-lt"/>
                <a:cs typeface="+mn-lt"/>
              </a:rPr>
              <a:t>kumarvivek13025@gmail.com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0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FDE4E-C90B-C150-22EA-45173519776F}"/>
              </a:ext>
            </a:extLst>
          </p:cNvPr>
          <p:cNvSpPr txBox="1"/>
          <p:nvPr/>
        </p:nvSpPr>
        <p:spPr>
          <a:xfrm>
            <a:off x="3232150" y="279400"/>
            <a:ext cx="7939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Type Inferencing in FP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40608-62D8-8F07-3B95-F79A8E11702B}"/>
              </a:ext>
            </a:extLst>
          </p:cNvPr>
          <p:cNvSpPr txBox="1"/>
          <p:nvPr/>
        </p:nvSpPr>
        <p:spPr>
          <a:xfrm>
            <a:off x="988483" y="988483"/>
            <a:ext cx="1091353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What does Type Inference Mean?</a:t>
            </a:r>
          </a:p>
          <a:p>
            <a:r>
              <a:rPr lang="en-US" sz="2400">
                <a:ea typeface="+mn-lt"/>
                <a:cs typeface="+mn-lt"/>
              </a:rPr>
              <a:t>Type inference is the automatic deduction of the data types of specific expressions in a programming language, usually done at compile time. 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>
                <a:ea typeface="+mn-lt"/>
                <a:cs typeface="+mn-lt"/>
              </a:rPr>
              <a:t>Type inference is often a compiler feature of functional programming languages rather than of object-oriented ones. </a:t>
            </a:r>
          </a:p>
          <a:p>
            <a:endParaRPr lang="en-US" sz="2400"/>
          </a:p>
          <a:p>
            <a:r>
              <a:rPr lang="en-US" sz="2400" err="1">
                <a:solidFill>
                  <a:schemeClr val="accent1"/>
                </a:solidFill>
              </a:rPr>
              <a:t>Benfits</a:t>
            </a:r>
            <a:r>
              <a:rPr lang="en-US" sz="2400">
                <a:solidFill>
                  <a:schemeClr val="accent1"/>
                </a:solidFill>
              </a:rPr>
              <a:t> of Type inference</a:t>
            </a:r>
          </a:p>
          <a:p>
            <a:r>
              <a:rPr lang="en-US" sz="2400">
                <a:ea typeface="+mn-lt"/>
                <a:cs typeface="+mn-lt"/>
              </a:rPr>
              <a:t>The goal of type inference is to assign a type to each expression that occurs in a program. The simplest case for type inference occurs when the compiler can assign a type to each base element in an expression—that is, to each leaf in the parse tree for an expression.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85ED-6CF7-1CC1-9B9C-9DA5F32AA3F9}"/>
              </a:ext>
            </a:extLst>
          </p:cNvPr>
          <p:cNvSpPr txBox="1"/>
          <p:nvPr/>
        </p:nvSpPr>
        <p:spPr>
          <a:xfrm>
            <a:off x="1528233" y="406400"/>
            <a:ext cx="94953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Lambdas as an essential part of FP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9BA1-0F71-436C-6D34-993DA88EC2F2}"/>
              </a:ext>
            </a:extLst>
          </p:cNvPr>
          <p:cNvSpPr txBox="1"/>
          <p:nvPr/>
        </p:nvSpPr>
        <p:spPr>
          <a:xfrm>
            <a:off x="1522942" y="1470025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 lambda function is a small anonymous function.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C3C4-D1CA-5369-4EC9-0F24690AA6B0}"/>
              </a:ext>
            </a:extLst>
          </p:cNvPr>
          <p:cNvSpPr txBox="1"/>
          <p:nvPr/>
        </p:nvSpPr>
        <p:spPr>
          <a:xfrm>
            <a:off x="1528233" y="2216150"/>
            <a:ext cx="977053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 lambda function can take any number of arguments, but can only have one expression.</a:t>
            </a:r>
            <a:endParaRPr lang="en-US" sz="2400"/>
          </a:p>
          <a:p>
            <a:endParaRPr lang="en-US" sz="3200"/>
          </a:p>
          <a:p>
            <a:r>
              <a:rPr lang="en-US" sz="4000">
                <a:solidFill>
                  <a:schemeClr val="accent1"/>
                </a:solidFill>
              </a:rPr>
              <a:t>Why Use Lambda Functions?</a:t>
            </a:r>
          </a:p>
          <a:p>
            <a:endParaRPr lang="en-US" sz="400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power of lambda is better shown when you use them as an anonymous function inside another function.</a:t>
            </a:r>
            <a:endParaRPr lang="en-US" sz="2400"/>
          </a:p>
          <a:p>
            <a:endParaRPr lang="en-US" sz="4000">
              <a:solidFill>
                <a:schemeClr val="accent1"/>
              </a:solidFill>
            </a:endParaRPr>
          </a:p>
          <a:p>
            <a:endParaRPr lang="en-US" sz="2400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15231-A81E-D54E-C885-C30884D2A5C0}"/>
              </a:ext>
            </a:extLst>
          </p:cNvPr>
          <p:cNvSpPr txBox="1"/>
          <p:nvPr/>
        </p:nvSpPr>
        <p:spPr>
          <a:xfrm>
            <a:off x="581025" y="354806"/>
            <a:ext cx="45291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Lambda in Python</a:t>
            </a:r>
          </a:p>
        </p:txBody>
      </p:sp>
      <p:pic>
        <p:nvPicPr>
          <p:cNvPr id="3" name="Picture 3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C48491A-DAC0-0FE6-0D21-332E83E4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69" y="793492"/>
            <a:ext cx="3874293" cy="2473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BF7E7-E066-92F5-9E52-39C1830A39E1}"/>
              </a:ext>
            </a:extLst>
          </p:cNvPr>
          <p:cNvSpPr txBox="1"/>
          <p:nvPr/>
        </p:nvSpPr>
        <p:spPr>
          <a:xfrm>
            <a:off x="581025" y="1116805"/>
            <a:ext cx="681513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Syntax</a:t>
            </a:r>
          </a:p>
          <a:p>
            <a:r>
              <a:rPr lang="en-US" sz="2400">
                <a:ea typeface="+mn-lt"/>
                <a:cs typeface="+mn-lt"/>
              </a:rPr>
              <a:t>lambda </a:t>
            </a:r>
            <a:r>
              <a:rPr lang="en-US" sz="2400" i="1">
                <a:ea typeface="+mn-lt"/>
                <a:cs typeface="+mn-lt"/>
              </a:rPr>
              <a:t>arguments </a:t>
            </a:r>
            <a:r>
              <a:rPr lang="en-US" sz="2400">
                <a:ea typeface="+mn-lt"/>
                <a:cs typeface="+mn-lt"/>
              </a:rPr>
              <a:t>: </a:t>
            </a:r>
            <a:r>
              <a:rPr lang="en-US" sz="2400" i="1">
                <a:ea typeface="+mn-lt"/>
                <a:cs typeface="+mn-lt"/>
              </a:rPr>
              <a:t>expression</a:t>
            </a:r>
          </a:p>
          <a:p>
            <a:endParaRPr lang="en-US" sz="2400" i="1"/>
          </a:p>
          <a:p>
            <a:r>
              <a:rPr lang="en-US"/>
              <a:t>Example</a:t>
            </a:r>
          </a:p>
          <a:p>
            <a:r>
              <a:rPr lang="en-US" sz="2400">
                <a:ea typeface="+mn-lt"/>
                <a:cs typeface="+mn-lt"/>
              </a:rPr>
              <a:t>Add 10 to argument </a:t>
            </a:r>
            <a:r>
              <a:rPr lang="en-US" sz="2400">
                <a:latin typeface="Consolas"/>
              </a:rPr>
              <a:t>a</a:t>
            </a:r>
            <a:r>
              <a:rPr lang="en-US" sz="2400">
                <a:ea typeface="+mn-lt"/>
                <a:cs typeface="+mn-lt"/>
              </a:rPr>
              <a:t>, and return the result:</a:t>
            </a:r>
            <a:endParaRPr lang="en-US"/>
          </a:p>
          <a:p>
            <a:endParaRPr lang="en-US" sz="240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x = lambda a : a + 10</a:t>
            </a:r>
            <a:br>
              <a:rPr lang="en-US" sz="2400">
                <a:solidFill>
                  <a:schemeClr val="accent1"/>
                </a:solidFill>
                <a:ea typeface="+mn-lt"/>
                <a:cs typeface="+mn-lt"/>
              </a:rPr>
            </a:b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print(x(5))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94A38-E3F7-5150-C447-7D7FFB68C8D0}"/>
              </a:ext>
            </a:extLst>
          </p:cNvPr>
          <p:cNvSpPr txBox="1"/>
          <p:nvPr/>
        </p:nvSpPr>
        <p:spPr>
          <a:xfrm>
            <a:off x="581025" y="4343399"/>
            <a:ext cx="1108947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Lambda expressions in C++</a:t>
            </a:r>
            <a:endParaRPr lang="en-US" sz="2400"/>
          </a:p>
          <a:p>
            <a:pPr algn="l"/>
            <a:endParaRPr lang="en-US" sz="2400" b="1"/>
          </a:p>
          <a:p>
            <a:r>
              <a:rPr lang="en-US" sz="2400">
                <a:ea typeface="+mn-lt"/>
                <a:cs typeface="+mn-lt"/>
              </a:rPr>
              <a:t>In C++11 and later, a lambda expression—often called a </a:t>
            </a:r>
            <a:r>
              <a:rPr lang="en-US" sz="2400" i="1">
                <a:ea typeface="+mn-lt"/>
                <a:cs typeface="+mn-lt"/>
              </a:rPr>
              <a:t>lambda</a:t>
            </a:r>
            <a:r>
              <a:rPr lang="en-US" sz="2400">
                <a:ea typeface="+mn-lt"/>
                <a:cs typeface="+mn-lt"/>
              </a:rPr>
              <a:t>—is a convenient way of defining an anonymous function object (a </a:t>
            </a:r>
            <a:r>
              <a:rPr lang="en-US" sz="2400" i="1">
                <a:ea typeface="+mn-lt"/>
                <a:cs typeface="+mn-lt"/>
              </a:rPr>
              <a:t>closure</a:t>
            </a:r>
            <a:r>
              <a:rPr lang="en-US" sz="2400">
                <a:ea typeface="+mn-lt"/>
                <a:cs typeface="+mn-lt"/>
              </a:rPr>
              <a:t>) right at the location where it's invoked or passed as an argument to a function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D7A23-2260-5B2B-11FD-5EE2A21C47CE}"/>
              </a:ext>
            </a:extLst>
          </p:cNvPr>
          <p:cNvSpPr txBox="1"/>
          <p:nvPr/>
        </p:nvSpPr>
        <p:spPr>
          <a:xfrm>
            <a:off x="922020" y="833015"/>
            <a:ext cx="5193960" cy="52020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Parts of a lambda expression in C++</a:t>
            </a:r>
            <a:endParaRPr lang="en-US" sz="600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80DA-FCE7-5059-15AF-801CE1C84C37}"/>
              </a:ext>
            </a:extLst>
          </p:cNvPr>
          <p:cNvSpPr txBox="1"/>
          <p:nvPr/>
        </p:nvSpPr>
        <p:spPr>
          <a:xfrm>
            <a:off x="7104062" y="540347"/>
            <a:ext cx="4537075" cy="5760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50"/>
              <a:t>The ISO C++ Standard shows a simple lambda that is passed as the third argument to the</a:t>
            </a:r>
            <a:r>
              <a:rPr lang="en-US" sz="1700" spc="50">
                <a:solidFill>
                  <a:schemeClr val="accent1"/>
                </a:solidFill>
              </a:rPr>
              <a:t> std::sort() </a:t>
            </a:r>
            <a:r>
              <a:rPr lang="en-US" sz="1700" spc="50"/>
              <a:t>function:</a:t>
            </a:r>
            <a:endParaRPr lang="en-US"/>
          </a:p>
          <a:p>
            <a:pPr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50"/>
          </a:p>
          <a:p>
            <a:pPr indent="-269875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50"/>
          </a:p>
          <a:p>
            <a:pPr indent="-269875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50"/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#include &lt;algorithm&gt;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#include &lt;</a:t>
            </a:r>
            <a:r>
              <a:rPr lang="en-US" sz="1700" spc="50" err="1"/>
              <a:t>cmath</a:t>
            </a:r>
            <a:r>
              <a:rPr lang="en-US" sz="1700" spc="50"/>
              <a:t>&gt;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void </a:t>
            </a:r>
            <a:r>
              <a:rPr lang="en-US" sz="1700" spc="50" err="1"/>
              <a:t>abssort</a:t>
            </a:r>
            <a:r>
              <a:rPr lang="en-US" sz="1700" spc="50"/>
              <a:t>(float* x, unsigned n) {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 std::sort(x, x + n,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 // Lambda expression begins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  [](float a, float b) </a:t>
            </a:r>
          </a:p>
          <a:p>
            <a:pPr>
              <a:lnSpc>
                <a:spcPct val="114999"/>
              </a:lnSpc>
              <a:spcAft>
                <a:spcPts val="600"/>
              </a:spcAft>
            </a:pPr>
            <a:r>
              <a:rPr lang="en-US" sz="1700" spc="50"/>
              <a:t>return (std::abs(a) &lt; std::abs(b));</a:t>
            </a:r>
            <a:endParaRPr lang="en-US"/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 } // end of lambda expression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);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700" spc="5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67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B5565-FF39-CEC8-0EBF-EF68E551080C}"/>
              </a:ext>
            </a:extLst>
          </p:cNvPr>
          <p:cNvSpPr txBox="1"/>
          <p:nvPr/>
        </p:nvSpPr>
        <p:spPr>
          <a:xfrm>
            <a:off x="2290233" y="258233"/>
            <a:ext cx="718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Functional programming vs OOP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07500-0B71-7857-3091-FB4149C2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49"/>
              </p:ext>
            </p:extLst>
          </p:nvPr>
        </p:nvGraphicFramePr>
        <p:xfrm>
          <a:off x="1270000" y="1153583"/>
          <a:ext cx="9819178" cy="5608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8125">
                  <a:extLst>
                    <a:ext uri="{9D8B030D-6E8A-4147-A177-3AD203B41FA5}">
                      <a16:colId xmlns:a16="http://schemas.microsoft.com/office/drawing/2014/main" val="4242989204"/>
                    </a:ext>
                  </a:extLst>
                </a:gridCol>
                <a:gridCol w="4501053">
                  <a:extLst>
                    <a:ext uri="{9D8B030D-6E8A-4147-A177-3AD203B41FA5}">
                      <a16:colId xmlns:a16="http://schemas.microsoft.com/office/drawing/2014/main" val="1337429854"/>
                    </a:ext>
                  </a:extLst>
                </a:gridCol>
              </a:tblGrid>
              <a:tr h="1016009">
                <a:tc>
                  <a:txBody>
                    <a:bodyPr/>
                    <a:lstStyle/>
                    <a:p>
                      <a:r>
                        <a:rPr lang="en-US" sz="2800"/>
                        <a:t>      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2800"/>
                        <a:t>      Function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  <a:p>
                      <a:pPr lvl="0">
                        <a:buNone/>
                      </a:pPr>
                      <a:r>
                        <a:rPr lang="en-US" sz="2800"/>
                        <a:t>Object-Oriented </a:t>
                      </a:r>
                      <a:r>
                        <a:rPr lang="en-US" sz="2800" err="1"/>
                        <a:t>Programmig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38458"/>
                  </a:ext>
                </a:extLst>
              </a:tr>
              <a:tr h="1016009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 sz="1800" b="0" i="0" u="none" strike="noStrike" noProof="0">
                          <a:latin typeface="Avenir Next LT Pro"/>
                        </a:rPr>
                        <a:t>Supports Parallel Programming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Not suitable for Parallel Programming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81021"/>
                  </a:ext>
                </a:extLst>
              </a:tr>
              <a:tr h="1016009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2.</a:t>
                      </a:r>
                      <a:r>
                        <a:rPr lang="en-US" sz="1800" b="0" i="0" u="none" strike="noStrike" noProof="0">
                          <a:latin typeface="Avenir Next LT Pro"/>
                        </a:rPr>
                        <a:t>Flow Control is done using function calls &amp; function calls with recursion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Flow control is done using loops and conditional statements.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42902"/>
                  </a:ext>
                </a:extLst>
              </a:tr>
              <a:tr h="1016009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3.</a:t>
                      </a:r>
                      <a:r>
                        <a:rPr lang="en-US" sz="1800" b="0" i="0" u="none" strike="noStrike" noProof="0">
                          <a:latin typeface="Avenir Next LT Pro"/>
                        </a:rPr>
                        <a:t>It uses "Recursion" concept to iterate Collection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It uses "Loop" concept to iterate Collection Data. For example: For-each loop in Java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73644"/>
                  </a:ext>
                </a:extLst>
              </a:tr>
              <a:tr h="1016009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4.</a:t>
                      </a:r>
                      <a:r>
                        <a:rPr lang="en-US" sz="1800" b="0" i="0" u="none" strike="noStrike" noProof="0">
                          <a:latin typeface="Avenir Next LT Pro"/>
                        </a:rPr>
                        <a:t>Its functions have no-side effects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Its methods can produce serious side effects.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3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7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1F1DF-E9EC-2AC3-788B-CCEC5321C4D5}"/>
              </a:ext>
            </a:extLst>
          </p:cNvPr>
          <p:cNvSpPr txBox="1"/>
          <p:nvPr/>
        </p:nvSpPr>
        <p:spPr>
          <a:xfrm>
            <a:off x="1602317" y="469900"/>
            <a:ext cx="10320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Advantages of 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0DBE-516B-1AC8-EC47-5FC6DA55F44F}"/>
              </a:ext>
            </a:extLst>
          </p:cNvPr>
          <p:cNvSpPr txBox="1"/>
          <p:nvPr/>
        </p:nvSpPr>
        <p:spPr>
          <a:xfrm>
            <a:off x="1607608" y="1713442"/>
            <a:ext cx="897678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Bugs Free Code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Efficient </a:t>
            </a:r>
            <a:r>
              <a:rPr lang="en-US" sz="2400" err="1"/>
              <a:t>Parellel</a:t>
            </a:r>
            <a:r>
              <a:rPr lang="en-US" sz="2400"/>
              <a:t> Programming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err="1"/>
              <a:t>Effeciency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Supports Nested Functions-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Functional programs consist of independent units that can run concurrently. As a result, such programs are more efficient.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Lazy Evaluations-It</a:t>
            </a:r>
            <a:r>
              <a:rPr lang="en-US" sz="2400">
                <a:ea typeface="+mn-lt"/>
                <a:cs typeface="+mn-lt"/>
              </a:rPr>
              <a:t> is 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an evaluation strategy which delays the evaluation of an expression until its value is needed 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1DB81-CD88-B1EB-CFC6-5C039FA32A92}"/>
              </a:ext>
            </a:extLst>
          </p:cNvPr>
          <p:cNvSpPr txBox="1"/>
          <p:nvPr/>
        </p:nvSpPr>
        <p:spPr>
          <a:xfrm>
            <a:off x="3443817" y="374650"/>
            <a:ext cx="5304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Haskell –A FP Language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2EC766-8D7D-E12B-0BA9-524CC469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37" y="1714501"/>
            <a:ext cx="3274218" cy="2321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0F898-5458-7A47-3A3C-DAE962370363}"/>
              </a:ext>
            </a:extLst>
          </p:cNvPr>
          <p:cNvSpPr txBox="1"/>
          <p:nvPr/>
        </p:nvSpPr>
        <p:spPr>
          <a:xfrm>
            <a:off x="1569244" y="1473993"/>
            <a:ext cx="569594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Why to use Haskell?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Memory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Garbage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Laziness</a:t>
            </a: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Concurrency</a:t>
            </a: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Metaprogramming</a:t>
            </a:r>
            <a:endParaRPr lang="en-US" sz="2400" b="1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</a:endParaRPr>
          </a:p>
          <a:p>
            <a:r>
              <a:rPr lang="en-US" sz="2400">
                <a:ea typeface="+mn-lt"/>
                <a:cs typeface="+mn-lt"/>
              </a:rPr>
              <a:t>For </a:t>
            </a:r>
            <a:r>
              <a:rPr lang="en-US" sz="2400" err="1">
                <a:ea typeface="+mn-lt"/>
                <a:cs typeface="+mn-lt"/>
              </a:rPr>
              <a:t>more: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https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://www.haskell.org/</a:t>
            </a:r>
            <a:endParaRPr 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0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09762-55D1-6CC5-44C1-22C6ACAEF376}"/>
              </a:ext>
            </a:extLst>
          </p:cNvPr>
          <p:cNvSpPr txBox="1"/>
          <p:nvPr/>
        </p:nvSpPr>
        <p:spPr>
          <a:xfrm>
            <a:off x="3402806" y="461962"/>
            <a:ext cx="5648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Features of Haskell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7A07F-1428-AAF7-2FD0-8E28693A9CAA}"/>
              </a:ext>
            </a:extLst>
          </p:cNvPr>
          <p:cNvSpPr txBox="1"/>
          <p:nvPr/>
        </p:nvSpPr>
        <p:spPr>
          <a:xfrm>
            <a:off x="1926431" y="1343024"/>
            <a:ext cx="735091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Purely Functional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Statically Typed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Type Inference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Concurrent.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D20E3-E92B-6882-4FA4-DC98D1A6ADA4}"/>
              </a:ext>
            </a:extLst>
          </p:cNvPr>
          <p:cNvSpPr txBox="1"/>
          <p:nvPr/>
        </p:nvSpPr>
        <p:spPr>
          <a:xfrm>
            <a:off x="4402931" y="628649"/>
            <a:ext cx="30289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F76D8-B020-D226-F3A0-54705E9492DB}"/>
              </a:ext>
            </a:extLst>
          </p:cNvPr>
          <p:cNvSpPr txBox="1"/>
          <p:nvPr/>
        </p:nvSpPr>
        <p:spPr>
          <a:xfrm>
            <a:off x="1009650" y="1914524"/>
            <a:ext cx="107084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Nowdays,OOP</a:t>
            </a:r>
            <a:r>
              <a:rPr lang="en-US" sz="2400" dirty="0">
                <a:solidFill>
                  <a:srgbClr val="FF0000"/>
                </a:solidFill>
              </a:rPr>
              <a:t> languages such as C++ and python have introduced Functional </a:t>
            </a:r>
            <a:r>
              <a:rPr lang="en-US" sz="2400" dirty="0" err="1">
                <a:solidFill>
                  <a:srgbClr val="FF0000"/>
                </a:solidFill>
              </a:rPr>
              <a:t>Progamming</a:t>
            </a:r>
            <a:r>
              <a:rPr lang="en-US" sz="2400" dirty="0">
                <a:solidFill>
                  <a:srgbClr val="FF0000"/>
                </a:solidFill>
              </a:rPr>
              <a:t> paradigm features 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Subtle shift in trends has occurred due to FP due to its features.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FP has allowed many programmers to associate due to its features of </a:t>
            </a:r>
            <a:r>
              <a:rPr lang="en-US" sz="2400" dirty="0" err="1">
                <a:solidFill>
                  <a:srgbClr val="FF0000"/>
                </a:solidFill>
              </a:rPr>
              <a:t>parellel</a:t>
            </a:r>
            <a:r>
              <a:rPr lang="en-US" sz="2400" dirty="0">
                <a:solidFill>
                  <a:srgbClr val="FF0000"/>
                </a:solidFill>
              </a:rPr>
              <a:t> programming thus making the work very easy and less hectic.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History shows </a:t>
            </a:r>
            <a:r>
              <a:rPr lang="en-US" sz="2400" dirty="0" err="1">
                <a:solidFill>
                  <a:srgbClr val="FF0000"/>
                </a:solidFill>
              </a:rPr>
              <a:t>tha</a:t>
            </a:r>
            <a:r>
              <a:rPr lang="en-US" sz="2400" dirty="0">
                <a:solidFill>
                  <a:srgbClr val="FF0000"/>
                </a:solidFill>
              </a:rPr>
              <a:t> FP has always been a prior focus to the programmers and to those who had built some very successful websites.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153C-4E94-5E1F-9EB4-18535E1E2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583" y="222500"/>
            <a:ext cx="11090273" cy="1162750"/>
          </a:xfrm>
        </p:spPr>
        <p:txBody>
          <a:bodyPr/>
          <a:lstStyle/>
          <a:p>
            <a:r>
              <a:rPr lang="en-US" sz="6600"/>
              <a:t>Paradigms of Programming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16B558-836B-B051-E4A4-EB442F691B7D}"/>
              </a:ext>
            </a:extLst>
          </p:cNvPr>
          <p:cNvGrpSpPr/>
          <p:nvPr/>
        </p:nvGrpSpPr>
        <p:grpSpPr>
          <a:xfrm>
            <a:off x="484718" y="1797050"/>
            <a:ext cx="11144248" cy="973665"/>
            <a:chOff x="484718" y="2072217"/>
            <a:chExt cx="11144248" cy="973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4C58FF-C687-5FC9-B15B-40391495C5BF}"/>
                </a:ext>
              </a:extLst>
            </p:cNvPr>
            <p:cNvSpPr/>
            <p:nvPr/>
          </p:nvSpPr>
          <p:spPr>
            <a:xfrm>
              <a:off x="484718" y="2072217"/>
              <a:ext cx="3344332" cy="910166"/>
            </a:xfrm>
            <a:prstGeom prst="rect">
              <a:avLst/>
            </a:prstGeom>
            <a:solidFill>
              <a:srgbClr val="FF00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Object-Oriented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58EE11-63CC-1FAC-2DF4-00856B394BCE}"/>
                </a:ext>
              </a:extLst>
            </p:cNvPr>
            <p:cNvSpPr/>
            <p:nvPr/>
          </p:nvSpPr>
          <p:spPr>
            <a:xfrm>
              <a:off x="4358217" y="2135716"/>
              <a:ext cx="3344332" cy="910166"/>
            </a:xfrm>
            <a:prstGeom prst="rect">
              <a:avLst/>
            </a:prstGeom>
            <a:solidFill>
              <a:srgbClr val="FC03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/>
                <a:t>Procedural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B463FF-83BE-E68B-B4C0-0851999FD2C1}"/>
                </a:ext>
              </a:extLst>
            </p:cNvPr>
            <p:cNvSpPr/>
            <p:nvPr/>
          </p:nvSpPr>
          <p:spPr>
            <a:xfrm>
              <a:off x="8284634" y="2135716"/>
              <a:ext cx="3344332" cy="910166"/>
            </a:xfrm>
            <a:prstGeom prst="rect">
              <a:avLst/>
            </a:prstGeom>
            <a:solidFill>
              <a:srgbClr val="1ED9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/>
                <a:t>Functional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DF3B39-14B5-31FA-AFC8-F46614599A6C}"/>
              </a:ext>
            </a:extLst>
          </p:cNvPr>
          <p:cNvGrpSpPr/>
          <p:nvPr/>
        </p:nvGrpSpPr>
        <p:grpSpPr>
          <a:xfrm>
            <a:off x="484716" y="3310467"/>
            <a:ext cx="3344333" cy="2529416"/>
            <a:chOff x="484716" y="3310467"/>
            <a:chExt cx="3344333" cy="2529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3607FB-9A57-45F7-26EA-BF94907F0511}"/>
                </a:ext>
              </a:extLst>
            </p:cNvPr>
            <p:cNvSpPr/>
            <p:nvPr/>
          </p:nvSpPr>
          <p:spPr>
            <a:xfrm>
              <a:off x="484717" y="3310467"/>
              <a:ext cx="3344332" cy="1513416"/>
            </a:xfrm>
            <a:prstGeom prst="rect">
              <a:avLst/>
            </a:prstGeom>
            <a:solidFill>
              <a:srgbClr val="B023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Organize data and logic in objects(properties + methods)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2A2A9A-B36B-EEB9-D0B1-4ACE9F59775E}"/>
                </a:ext>
              </a:extLst>
            </p:cNvPr>
            <p:cNvSpPr/>
            <p:nvPr/>
          </p:nvSpPr>
          <p:spPr>
            <a:xfrm>
              <a:off x="484716" y="4950883"/>
              <a:ext cx="3344332" cy="889000"/>
            </a:xfrm>
            <a:prstGeom prst="rect">
              <a:avLst/>
            </a:prstGeom>
            <a:solidFill>
              <a:srgbClr val="B023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Organize code in logical entities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FCFCB-4B8D-4044-435C-62238AD10DFA}"/>
              </a:ext>
            </a:extLst>
          </p:cNvPr>
          <p:cNvGrpSpPr/>
          <p:nvPr/>
        </p:nvGrpSpPr>
        <p:grpSpPr>
          <a:xfrm>
            <a:off x="4358216" y="3310467"/>
            <a:ext cx="3344333" cy="2614082"/>
            <a:chOff x="4358216" y="3310467"/>
            <a:chExt cx="3344333" cy="2614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878FD7-3959-F781-51FF-019955AA4DCE}"/>
                </a:ext>
              </a:extLst>
            </p:cNvPr>
            <p:cNvSpPr/>
            <p:nvPr/>
          </p:nvSpPr>
          <p:spPr>
            <a:xfrm>
              <a:off x="4358217" y="3310467"/>
              <a:ext cx="3344332" cy="1513416"/>
            </a:xfrm>
            <a:prstGeom prst="rect">
              <a:avLst/>
            </a:prstGeom>
            <a:solidFill>
              <a:srgbClr val="C73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Write sequential series of execution steps/tasks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437DE-1EFA-42E6-28BF-031E6FECCE48}"/>
                </a:ext>
              </a:extLst>
            </p:cNvPr>
            <p:cNvSpPr/>
            <p:nvPr/>
          </p:nvSpPr>
          <p:spPr>
            <a:xfrm>
              <a:off x="4358216" y="4950883"/>
              <a:ext cx="3344332" cy="973666"/>
            </a:xfrm>
            <a:prstGeom prst="rect">
              <a:avLst/>
            </a:prstGeom>
            <a:solidFill>
              <a:srgbClr val="C73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"Top to bottom" code execution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98F450-7276-60BE-F383-E03A1DD29C87}"/>
              </a:ext>
            </a:extLst>
          </p:cNvPr>
          <p:cNvGrpSpPr/>
          <p:nvPr/>
        </p:nvGrpSpPr>
        <p:grpSpPr>
          <a:xfrm>
            <a:off x="8284632" y="3310467"/>
            <a:ext cx="3344333" cy="2614082"/>
            <a:chOff x="8284632" y="3310467"/>
            <a:chExt cx="3344333" cy="2614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25B1B0-566E-6509-F216-317BC462CEB6}"/>
                </a:ext>
              </a:extLst>
            </p:cNvPr>
            <p:cNvSpPr/>
            <p:nvPr/>
          </p:nvSpPr>
          <p:spPr>
            <a:xfrm>
              <a:off x="8284633" y="3310467"/>
              <a:ext cx="3344332" cy="1513416"/>
            </a:xfrm>
            <a:prstGeom prst="rect">
              <a:avLst/>
            </a:prstGeom>
            <a:solidFill>
              <a:srgbClr val="7BB4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Organize code in</a:t>
              </a:r>
              <a:r>
                <a:rPr lang="en-US">
                  <a:solidFill>
                    <a:schemeClr val="bg1"/>
                  </a:solidFill>
                </a:rPr>
                <a:t> (pure)</a:t>
              </a:r>
              <a:r>
                <a:rPr lang="en-US"/>
                <a:t> functions with clearly defines tasks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1136F0-F21F-AEA2-0C23-8F5E269E9061}"/>
                </a:ext>
              </a:extLst>
            </p:cNvPr>
            <p:cNvSpPr/>
            <p:nvPr/>
          </p:nvSpPr>
          <p:spPr>
            <a:xfrm>
              <a:off x="8284632" y="4950883"/>
              <a:ext cx="3344332" cy="973666"/>
            </a:xfrm>
            <a:prstGeom prst="rect">
              <a:avLst/>
            </a:prstGeom>
            <a:solidFill>
              <a:srgbClr val="7BB4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Pass data around via parameters.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9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CE99C0-AB51-4ABA-9EF2-AB01D1C47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200" y="0"/>
            <a:ext cx="4382561" cy="4320000"/>
            <a:chOff x="5443200" y="0"/>
            <a:chExt cx="4382561" cy="43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C2AA72-622A-49D8-898A-47CE8870A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25761" y="0"/>
              <a:ext cx="3600000" cy="36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softEdge rad="762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03E589-EFD8-4900-8607-EC8B0240A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596623" y="548550"/>
              <a:ext cx="3600000" cy="3600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09A429-A4A3-49BA-B80B-DE031CB42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200" y="0"/>
              <a:ext cx="4320000" cy="4320000"/>
            </a:xfrm>
            <a:custGeom>
              <a:avLst/>
              <a:gdLst>
                <a:gd name="connsiteX0" fmla="*/ 2160001 w 4320000"/>
                <a:gd name="connsiteY0" fmla="*/ 0 h 4320000"/>
                <a:gd name="connsiteX1" fmla="*/ 4320000 w 4320000"/>
                <a:gd name="connsiteY1" fmla="*/ 2160001 h 4320000"/>
                <a:gd name="connsiteX2" fmla="*/ 2160001 w 4320000"/>
                <a:gd name="connsiteY2" fmla="*/ 4320000 h 4320000"/>
                <a:gd name="connsiteX3" fmla="*/ 0 w 4320000"/>
                <a:gd name="connsiteY3" fmla="*/ 2160001 h 4320000"/>
                <a:gd name="connsiteX4" fmla="*/ 2160001 w 4320000"/>
                <a:gd name="connsiteY4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4320000">
                  <a:moveTo>
                    <a:pt x="2160001" y="0"/>
                  </a:moveTo>
                  <a:cubicBezTo>
                    <a:pt x="3352935" y="0"/>
                    <a:pt x="4320000" y="967065"/>
                    <a:pt x="4320000" y="2160001"/>
                  </a:cubicBezTo>
                  <a:cubicBezTo>
                    <a:pt x="4320000" y="3352936"/>
                    <a:pt x="3352935" y="4320000"/>
                    <a:pt x="2160001" y="4320000"/>
                  </a:cubicBezTo>
                  <a:cubicBezTo>
                    <a:pt x="967065" y="4320000"/>
                    <a:pt x="0" y="3352936"/>
                    <a:pt x="0" y="2160001"/>
                  </a:cubicBezTo>
                  <a:cubicBezTo>
                    <a:pt x="0" y="967065"/>
                    <a:pt x="967065" y="0"/>
                    <a:pt x="2160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21E0E-CA34-20C2-E9CF-F112B859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62" y="135187"/>
            <a:ext cx="5437187" cy="67089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Some great examples where Functional Programming has been used 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1.Haskell (used for spam filtering on </a:t>
            </a:r>
            <a:r>
              <a:rPr lang="en-US" sz="2800" dirty="0" err="1"/>
              <a:t>facebook</a:t>
            </a:r>
            <a:r>
              <a:rPr lang="en-US" sz="2800" dirty="0"/>
              <a:t>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2.Erlang (was used at one time for building </a:t>
            </a:r>
            <a:r>
              <a:rPr lang="en-US" sz="2800" dirty="0" err="1"/>
              <a:t>whatsapp</a:t>
            </a:r>
            <a:r>
              <a:rPr lang="en-US" sz="2800" dirty="0"/>
              <a:t>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3.Scala(in twitter building ,was a form of Haskell)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4.SML.</a:t>
            </a:r>
            <a:br>
              <a:rPr lang="en-US" sz="2800" dirty="0"/>
            </a:br>
            <a:r>
              <a:rPr lang="en-US" sz="2800" dirty="0"/>
              <a:t>                 </a:t>
            </a:r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</a:rPr>
              <a:t>These great platforms were built on the base of these functional programming languages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EBF97-D618-4C0D-A8DF-2A809B8C5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02185" y="2566575"/>
            <a:ext cx="3600000" cy="4120437"/>
            <a:chOff x="8202185" y="2566575"/>
            <a:chExt cx="3600000" cy="412043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92BC9-EF93-42D7-8B3B-58DC8C6B1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09" y="2566575"/>
              <a:ext cx="3472275" cy="34722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F823D-66D7-424A-A48B-9110D6DC9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497801" y="3111700"/>
              <a:ext cx="2530798" cy="2530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softEdge rad="495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D477FB-D3E2-439B-9049-55BC8545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15609" y="3128550"/>
              <a:ext cx="3472275" cy="347227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5F368AD-100B-4A94-ACE3-C45703A87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02185" y="3087012"/>
              <a:ext cx="3600000" cy="3600000"/>
            </a:xfrm>
            <a:custGeom>
              <a:avLst/>
              <a:gdLst>
                <a:gd name="connsiteX0" fmla="*/ 1800000 w 3600000"/>
                <a:gd name="connsiteY0" fmla="*/ 0 h 3600000"/>
                <a:gd name="connsiteX1" fmla="*/ 3600000 w 3600000"/>
                <a:gd name="connsiteY1" fmla="*/ 1800001 h 3600000"/>
                <a:gd name="connsiteX2" fmla="*/ 1800000 w 3600000"/>
                <a:gd name="connsiteY2" fmla="*/ 3600000 h 3600000"/>
                <a:gd name="connsiteX3" fmla="*/ 0 w 3600000"/>
                <a:gd name="connsiteY3" fmla="*/ 1800001 h 3600000"/>
                <a:gd name="connsiteX4" fmla="*/ 1800000 w 3600000"/>
                <a:gd name="connsiteY4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3600000">
                  <a:moveTo>
                    <a:pt x="1800000" y="0"/>
                  </a:moveTo>
                  <a:cubicBezTo>
                    <a:pt x="2794112" y="0"/>
                    <a:pt x="3600000" y="805888"/>
                    <a:pt x="3600000" y="1800001"/>
                  </a:cubicBezTo>
                  <a:cubicBezTo>
                    <a:pt x="3600000" y="2794113"/>
                    <a:pt x="2794112" y="3600000"/>
                    <a:pt x="1800000" y="3600000"/>
                  </a:cubicBezTo>
                  <a:cubicBezTo>
                    <a:pt x="805888" y="3600000"/>
                    <a:pt x="0" y="2794113"/>
                    <a:pt x="0" y="1800001"/>
                  </a:cubicBezTo>
                  <a:cubicBezTo>
                    <a:pt x="0" y="805888"/>
                    <a:pt x="805888" y="0"/>
                    <a:pt x="18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85B7390-026D-6AED-1884-4E7C18E3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00" y="1501200"/>
            <a:ext cx="2880000" cy="1317599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AABB62F-BFC5-1932-5D03-68ABCCD4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85" y="3939312"/>
            <a:ext cx="2160000" cy="18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06F1-A2B7-1FAC-433B-39C90B035165}"/>
              </a:ext>
            </a:extLst>
          </p:cNvPr>
          <p:cNvSpPr/>
          <p:nvPr/>
        </p:nvSpPr>
        <p:spPr>
          <a:xfrm>
            <a:off x="3966633" y="1405466"/>
            <a:ext cx="4402666" cy="61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1.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Statically typed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45B1F6-C433-7AD1-4069-1CFBC046B0C7}"/>
              </a:ext>
            </a:extLst>
          </p:cNvPr>
          <p:cNvSpPr/>
          <p:nvPr/>
        </p:nvSpPr>
        <p:spPr>
          <a:xfrm>
            <a:off x="770467" y="2326216"/>
            <a:ext cx="11271249" cy="910166"/>
          </a:xfrm>
          <a:prstGeom prst="ellipse">
            <a:avLst/>
          </a:prstGeom>
          <a:solidFill>
            <a:srgbClr val="ABB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/>
          </a:p>
          <a:p>
            <a:pPr algn="ctr"/>
            <a:endParaRPr lang="en-US" sz="2400" b="1">
              <a:solidFill>
                <a:schemeClr val="bg2"/>
              </a:solidFill>
            </a:endParaRPr>
          </a:p>
          <a:p>
            <a:pPr algn="ctr"/>
            <a:r>
              <a:rPr lang="en-US" sz="2400" b="1">
                <a:solidFill>
                  <a:schemeClr val="bg2"/>
                </a:solidFill>
              </a:rPr>
              <a:t>2.</a:t>
            </a:r>
            <a:r>
              <a:rPr lang="en-US" sz="2400">
                <a:solidFill>
                  <a:schemeClr val="bg2"/>
                </a:solidFill>
                <a:ea typeface="+mn-lt"/>
                <a:cs typeface="+mn-lt"/>
              </a:rPr>
              <a:t>What it means to be 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Purely functional</a:t>
            </a:r>
            <a:endParaRPr lang="en-US">
              <a:solidFill>
                <a:schemeClr val="bg2"/>
              </a:solidFill>
            </a:endParaRPr>
          </a:p>
          <a:p>
            <a:pPr algn="ctr"/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C2C65-1A71-CCB4-3A27-EEA70C0C6676}"/>
              </a:ext>
            </a:extLst>
          </p:cNvPr>
          <p:cNvSpPr/>
          <p:nvPr/>
        </p:nvSpPr>
        <p:spPr>
          <a:xfrm>
            <a:off x="2760133" y="3426882"/>
            <a:ext cx="6815666" cy="624416"/>
          </a:xfrm>
          <a:prstGeom prst="ellipse">
            <a:avLst/>
          </a:prstGeom>
          <a:solidFill>
            <a:srgbClr val="686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    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 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      3. Type inferencing</a:t>
            </a:r>
            <a:r>
              <a:rPr lang="en-US" sz="2400">
                <a:solidFill>
                  <a:schemeClr val="bg2"/>
                </a:solidFill>
                <a:ea typeface="+mn-lt"/>
                <a:cs typeface="+mn-lt"/>
              </a:rPr>
              <a:t> in FP</a:t>
            </a:r>
            <a:endParaRPr lang="en-US">
              <a:solidFill>
                <a:schemeClr val="bg2"/>
              </a:solidFill>
            </a:endParaRPr>
          </a:p>
          <a:p>
            <a:pPr algn="ctr"/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02AF09-C812-4490-216C-A2271BFAB14B}"/>
              </a:ext>
            </a:extLst>
          </p:cNvPr>
          <p:cNvSpPr/>
          <p:nvPr/>
        </p:nvSpPr>
        <p:spPr>
          <a:xfrm>
            <a:off x="2241547" y="5765798"/>
            <a:ext cx="7556499" cy="910166"/>
          </a:xfrm>
          <a:prstGeom prst="ellipse">
            <a:avLst/>
          </a:prstGeom>
          <a:solidFill>
            <a:srgbClr val="68ED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   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2"/>
                </a:solidFill>
                <a:ea typeface="+mn-lt"/>
                <a:cs typeface="+mn-lt"/>
              </a:rPr>
              <a:t>    5.How 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Lambdas</a:t>
            </a:r>
            <a:r>
              <a:rPr lang="en-US" sz="2400">
                <a:solidFill>
                  <a:schemeClr val="bg2"/>
                </a:solidFill>
                <a:ea typeface="+mn-lt"/>
                <a:cs typeface="+mn-lt"/>
              </a:rPr>
              <a:t> are essential part.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bg2"/>
              </a:solidFill>
              <a:ea typeface="+mn-lt"/>
              <a:cs typeface="+mn-lt"/>
            </a:endParaRPr>
          </a:p>
          <a:p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2075811-8CE9-4E53-674E-DA8EFAF7E020}"/>
              </a:ext>
            </a:extLst>
          </p:cNvPr>
          <p:cNvSpPr/>
          <p:nvPr/>
        </p:nvSpPr>
        <p:spPr>
          <a:xfrm>
            <a:off x="2760132" y="4538131"/>
            <a:ext cx="6593416" cy="910166"/>
          </a:xfrm>
          <a:prstGeom prst="ellipse">
            <a:avLst/>
          </a:prstGeom>
          <a:solidFill>
            <a:srgbClr val="686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    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 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     </a:t>
            </a:r>
          </a:p>
          <a:p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4.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Languages in FP being 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Lazy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Concurrent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 sz="2400" b="1">
              <a:solidFill>
                <a:schemeClr val="bg2"/>
              </a:solidFill>
            </a:endParaRP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740BC-99B9-06EA-9828-F58FA2424C94}"/>
              </a:ext>
            </a:extLst>
          </p:cNvPr>
          <p:cNvSpPr txBox="1"/>
          <p:nvPr/>
        </p:nvSpPr>
        <p:spPr>
          <a:xfrm>
            <a:off x="946150" y="311150"/>
            <a:ext cx="11559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 Functional Programming-Some Basic Features</a:t>
            </a:r>
          </a:p>
        </p:txBody>
      </p:sp>
    </p:spTree>
    <p:extLst>
      <p:ext uri="{BB962C8B-B14F-4D97-AF65-F5344CB8AC3E}">
        <p14:creationId xmlns:p14="http://schemas.microsoft.com/office/powerpoint/2010/main" val="194001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0FAA5-43E4-9DFC-8A12-93A64AA05352}"/>
              </a:ext>
            </a:extLst>
          </p:cNvPr>
          <p:cNvSpPr txBox="1"/>
          <p:nvPr/>
        </p:nvSpPr>
        <p:spPr>
          <a:xfrm>
            <a:off x="522818" y="2385484"/>
            <a:ext cx="116966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LET'S DISCUSS THESE FEATURES IN DETAIL.</a:t>
            </a:r>
          </a:p>
        </p:txBody>
      </p:sp>
    </p:spTree>
    <p:extLst>
      <p:ext uri="{BB962C8B-B14F-4D97-AF65-F5344CB8AC3E}">
        <p14:creationId xmlns:p14="http://schemas.microsoft.com/office/powerpoint/2010/main" val="33608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3E7-5573-DCC8-D7D6-CC887FB9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417" y="201333"/>
            <a:ext cx="4920190" cy="834667"/>
          </a:xfrm>
        </p:spPr>
        <p:txBody>
          <a:bodyPr>
            <a:normAutofit fontScale="90000"/>
          </a:bodyPr>
          <a:lstStyle/>
          <a:p>
            <a:r>
              <a:rPr lang="en-US" sz="5400" b="1" u="sng">
                <a:ea typeface="+mj-lt"/>
                <a:cs typeface="+mj-lt"/>
              </a:rPr>
              <a:t>1.Statically typed</a:t>
            </a:r>
            <a:endParaRPr lang="en-US" sz="5400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6128A-2502-A1DA-F292-A0C554FA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000" y="1830916"/>
            <a:ext cx="9599612" cy="4467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000">
                <a:latin typeface="Bell MT"/>
                <a:ea typeface="+mn-lt"/>
                <a:cs typeface="+mn-lt"/>
              </a:rPr>
              <a:t>A </a:t>
            </a:r>
            <a:r>
              <a:rPr lang="en-US" sz="2000" b="1">
                <a:latin typeface="Bell MT"/>
                <a:ea typeface="+mn-lt"/>
                <a:cs typeface="+mn-lt"/>
              </a:rPr>
              <a:t>statically-typed</a:t>
            </a:r>
            <a:r>
              <a:rPr lang="en-US" sz="2000">
                <a:latin typeface="Bell MT"/>
                <a:ea typeface="+mn-lt"/>
                <a:cs typeface="+mn-lt"/>
              </a:rPr>
              <a:t> language is a language (such as Java, C, or C++) where variable types are known at compile time.</a:t>
            </a:r>
          </a:p>
          <a:p>
            <a:pPr marL="342900" indent="-342900" algn="just">
              <a:buChar char="•"/>
            </a:pPr>
            <a:r>
              <a:rPr lang="en-US" sz="2000">
                <a:latin typeface="Bell MT"/>
                <a:ea typeface="+mn-lt"/>
                <a:cs typeface="+mn-lt"/>
              </a:rPr>
              <a:t>In most of these languages, types must be expressly indicated by the programmer;</a:t>
            </a:r>
          </a:p>
          <a:p>
            <a:pPr marL="342900" indent="-342900" algn="just">
              <a:buChar char="•"/>
            </a:pPr>
            <a:r>
              <a:rPr lang="en-US" sz="2000">
                <a:latin typeface="Bell MT"/>
                <a:ea typeface="+mn-lt"/>
                <a:cs typeface="+mn-lt"/>
              </a:rPr>
              <a:t>in other cases (such as </a:t>
            </a:r>
            <a:r>
              <a:rPr lang="en-US" sz="2000" err="1">
                <a:latin typeface="Bell MT"/>
                <a:ea typeface="+mn-lt"/>
                <a:cs typeface="+mn-lt"/>
              </a:rPr>
              <a:t>OCaml</a:t>
            </a:r>
            <a:r>
              <a:rPr lang="en-US" sz="2000">
                <a:latin typeface="Bell MT"/>
                <a:ea typeface="+mn-lt"/>
                <a:cs typeface="+mn-lt"/>
              </a:rPr>
              <a:t>), type inference allows the programmer to not indicate their variable types.</a:t>
            </a:r>
            <a:endParaRPr lang="en-US" sz="2000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74456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170A6-73CE-211F-0994-02610F4246DE}"/>
              </a:ext>
            </a:extLst>
          </p:cNvPr>
          <p:cNvSpPr txBox="1"/>
          <p:nvPr/>
        </p:nvSpPr>
        <p:spPr>
          <a:xfrm>
            <a:off x="1316567" y="289983"/>
            <a:ext cx="92519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BENEFITS OF STATICALLY –TYPED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8F4A9-5321-2AB0-B77A-02364909F846}"/>
              </a:ext>
            </a:extLst>
          </p:cNvPr>
          <p:cNvSpPr txBox="1"/>
          <p:nvPr/>
        </p:nvSpPr>
        <p:spPr>
          <a:xfrm>
            <a:off x="1268941" y="2496608"/>
            <a:ext cx="10077449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Protection from Runtime Errors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IDE Assistance</a:t>
            </a:r>
          </a:p>
          <a:p>
            <a:pPr marL="285750" indent="-285750" algn="l">
              <a:buFont typeface="Arial"/>
              <a:buChar char="•"/>
            </a:pPr>
            <a:endParaRPr lang="en-US" sz="2800" b="1"/>
          </a:p>
          <a:p>
            <a:pPr marL="342900" indent="-342900">
              <a:buFont typeface="Arial"/>
              <a:buChar char="•"/>
            </a:pPr>
            <a:r>
              <a:rPr lang="en-US" sz="2800" b="1"/>
              <a:t>Performance </a:t>
            </a:r>
            <a:r>
              <a:rPr lang="en-US" sz="2800" b="1" err="1"/>
              <a:t>Optimisation</a:t>
            </a:r>
            <a:endParaRPr lang="en-US" sz="2800" b="1"/>
          </a:p>
          <a:p>
            <a:pPr marL="342900" indent="-342900">
              <a:buFont typeface="Arial"/>
              <a:buChar char="•"/>
            </a:pPr>
            <a:endParaRPr lang="en-US" sz="2800" b="1"/>
          </a:p>
          <a:p>
            <a:pPr marL="342900" indent="-342900">
              <a:buFont typeface="Arial"/>
              <a:buChar char="•"/>
            </a:pPr>
            <a:r>
              <a:rPr lang="en-US" sz="2800" b="1"/>
              <a:t>Expressive Language Features</a:t>
            </a:r>
          </a:p>
          <a:p>
            <a:pPr marL="342900" indent="-342900">
              <a:buFont typeface="Arial"/>
              <a:buChar char="•"/>
            </a:pPr>
            <a:endParaRPr lang="en-US" sz="2800" b="1"/>
          </a:p>
          <a:p>
            <a:pPr marL="342900" indent="-342900">
              <a:buFont typeface="Arial"/>
              <a:buChar char="•"/>
            </a:pPr>
            <a:endParaRPr lang="en-US" sz="2800" b="1"/>
          </a:p>
          <a:p>
            <a:pPr marL="342900" indent="-342900"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1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9079C-257C-4E5C-C114-A7C3D39D3E7D}"/>
              </a:ext>
            </a:extLst>
          </p:cNvPr>
          <p:cNvSpPr txBox="1"/>
          <p:nvPr/>
        </p:nvSpPr>
        <p:spPr>
          <a:xfrm>
            <a:off x="1401233" y="342900"/>
            <a:ext cx="103526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What It Is Meant To Be Purely 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1D48D-3BB3-D9E2-1D4E-7CC643DEDCA8}"/>
              </a:ext>
            </a:extLst>
          </p:cNvPr>
          <p:cNvSpPr txBox="1"/>
          <p:nvPr/>
        </p:nvSpPr>
        <p:spPr>
          <a:xfrm>
            <a:off x="1395942" y="1655233"/>
            <a:ext cx="970703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Purely Functional programming </a:t>
            </a:r>
            <a:r>
              <a:rPr lang="en-US" sz="2800" err="1"/>
              <a:t>usally</a:t>
            </a:r>
            <a:r>
              <a:rPr lang="en-US" sz="2800"/>
              <a:t> represents a style of building the structure and elements of computer programs that treats all computation as the evaluation of </a:t>
            </a:r>
            <a:r>
              <a:rPr lang="en-US" sz="2800">
                <a:solidFill>
                  <a:schemeClr val="accent1"/>
                </a:solidFill>
              </a:rPr>
              <a:t>mathematical functions.</a:t>
            </a:r>
          </a:p>
          <a:p>
            <a:pPr marL="285750" indent="-285750">
              <a:buFont typeface="Arial"/>
              <a:buChar char="•"/>
            </a:pPr>
            <a:endParaRPr lang="en-US" sz="2800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/>
              <a:t>It ensures that the functions inside the functional paradigm </a:t>
            </a:r>
            <a:r>
              <a:rPr lang="en-US" sz="2800">
                <a:solidFill>
                  <a:schemeClr val="accent1"/>
                </a:solidFill>
              </a:rPr>
              <a:t>only depends on arguments</a:t>
            </a:r>
            <a:r>
              <a:rPr lang="en-US" sz="2800"/>
              <a:t> regardless of any global or local state.</a:t>
            </a:r>
          </a:p>
        </p:txBody>
      </p:sp>
    </p:spTree>
    <p:extLst>
      <p:ext uri="{BB962C8B-B14F-4D97-AF65-F5344CB8AC3E}">
        <p14:creationId xmlns:p14="http://schemas.microsoft.com/office/powerpoint/2010/main" val="4543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AD35E-C8D8-93D2-8DDB-BE78D527E26E}"/>
              </a:ext>
            </a:extLst>
          </p:cNvPr>
          <p:cNvSpPr txBox="1"/>
          <p:nvPr/>
        </p:nvSpPr>
        <p:spPr>
          <a:xfrm>
            <a:off x="223838" y="366712"/>
            <a:ext cx="115419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Properties of purely functional </a:t>
            </a:r>
            <a:r>
              <a:rPr lang="en-US" sz="4000" err="1"/>
              <a:t>programmming</a:t>
            </a:r>
            <a:endParaRPr 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CC1F-FD58-881A-B6EA-495874B8B237}"/>
              </a:ext>
            </a:extLst>
          </p:cNvPr>
          <p:cNvSpPr txBox="1"/>
          <p:nvPr/>
        </p:nvSpPr>
        <p:spPr>
          <a:xfrm>
            <a:off x="223837" y="1485899"/>
            <a:ext cx="1129453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Parallel Computing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Data Structure –Purely functional data structures are often represented in a different way </a:t>
            </a:r>
            <a:r>
              <a:rPr lang="en-US" sz="2400" err="1"/>
              <a:t>then</a:t>
            </a:r>
            <a:r>
              <a:rPr lang="en-US" sz="2400"/>
              <a:t> their            imperative </a:t>
            </a:r>
            <a:r>
              <a:rPr lang="en-US" sz="2400" err="1"/>
              <a:t>counterparts.For</a:t>
            </a:r>
            <a:r>
              <a:rPr lang="en-US" sz="2400"/>
              <a:t> </a:t>
            </a:r>
            <a:r>
              <a:rPr lang="en-US" sz="2400" err="1"/>
              <a:t>example,array</a:t>
            </a:r>
            <a:r>
              <a:rPr lang="en-US" sz="2400"/>
              <a:t> with constant-time access and update is a basic component of most imperative data-</a:t>
            </a:r>
            <a:r>
              <a:rPr lang="en-US" sz="2400" err="1"/>
              <a:t>structures,such</a:t>
            </a:r>
            <a:r>
              <a:rPr lang="en-US" sz="2400"/>
              <a:t> as hash  table and binary </a:t>
            </a:r>
            <a:r>
              <a:rPr lang="en-US" sz="2400" err="1"/>
              <a:t>heap,are</a:t>
            </a:r>
            <a:r>
              <a:rPr lang="en-US" sz="2400"/>
              <a:t> based on arrays.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778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GlowVTI</vt:lpstr>
      <vt:lpstr>Functional Programming</vt:lpstr>
      <vt:lpstr>Paradigms of Programming</vt:lpstr>
      <vt:lpstr>Some great examples where Functional Programming has been used   1.Haskell (used for spam filtering on facebook)  2.Erlang (was used at one time for building whatsapp)  3.Scala(in twitter building ,was a form of Haskell)  4.SML.                   These great platforms were built on the base of these functional programming languages</vt:lpstr>
      <vt:lpstr>PowerPoint Presentation</vt:lpstr>
      <vt:lpstr>PowerPoint Presentation</vt:lpstr>
      <vt:lpstr>1.Statically typed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370</cp:revision>
  <dcterms:created xsi:type="dcterms:W3CDTF">2022-06-06T02:51:31Z</dcterms:created>
  <dcterms:modified xsi:type="dcterms:W3CDTF">2022-06-07T15:22:58Z</dcterms:modified>
</cp:coreProperties>
</file>