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3" r:id="rId8"/>
    <p:sldId id="262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journaldev.com/wp-content/uploads/2015/07/spring-secruity-modules.pn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security/site/docs/current/reference/html/module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624" y="2505843"/>
            <a:ext cx="3191691" cy="1802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and Spring Security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11" y="494164"/>
            <a:ext cx="1828800" cy="1578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Oval 1"/>
          <p:cNvSpPr/>
          <p:nvPr/>
        </p:nvSpPr>
        <p:spPr>
          <a:xfrm>
            <a:off x="1854925" y="1283406"/>
            <a:ext cx="6426926" cy="3749039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Thank you All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115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11" y="494164"/>
            <a:ext cx="1828800" cy="1578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248193" y="222069"/>
            <a:ext cx="10136777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/>
              </a:rPr>
              <a:t>Java EE Security </a:t>
            </a:r>
            <a:r>
              <a:rPr lang="en-US" sz="3200" b="1" dirty="0" smtClean="0">
                <a:solidFill>
                  <a:schemeClr val="bg1"/>
                </a:solidFill>
                <a:latin typeface="Roboto"/>
              </a:rPr>
              <a:t>API :</a:t>
            </a:r>
          </a:p>
          <a:p>
            <a:endParaRPr lang="en-US" sz="3200" b="1" dirty="0" smtClean="0">
              <a:solidFill>
                <a:schemeClr val="bg1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Roboto"/>
              </a:rPr>
              <a:t>Java </a:t>
            </a:r>
            <a:r>
              <a:rPr lang="en-US" dirty="0">
                <a:solidFill>
                  <a:schemeClr val="bg1"/>
                </a:solidFill>
                <a:latin typeface="Roboto"/>
              </a:rPr>
              <a:t>EE applications usually consist of multiple components. A </a:t>
            </a:r>
            <a:r>
              <a:rPr lang="en-US" b="1" dirty="0">
                <a:solidFill>
                  <a:schemeClr val="bg1"/>
                </a:solidFill>
                <a:latin typeface="Roboto"/>
              </a:rPr>
              <a:t>container </a:t>
            </a:r>
            <a:r>
              <a:rPr lang="en-US" dirty="0">
                <a:solidFill>
                  <a:schemeClr val="bg1"/>
                </a:solidFill>
                <a:latin typeface="Roboto"/>
              </a:rPr>
              <a:t>holds these components. Java EE’s security model specifies that the container must provide or support certain security features. You can implement these features in two ways: </a:t>
            </a:r>
            <a:r>
              <a:rPr lang="en-US" b="1" dirty="0">
                <a:solidFill>
                  <a:schemeClr val="bg1"/>
                </a:solidFill>
                <a:latin typeface="Roboto"/>
              </a:rPr>
              <a:t>declarative</a:t>
            </a:r>
            <a:r>
              <a:rPr lang="en-US" dirty="0">
                <a:solidFill>
                  <a:schemeClr val="bg1"/>
                </a:solidFill>
                <a:latin typeface="Roboto"/>
              </a:rPr>
              <a:t> and </a:t>
            </a:r>
            <a:r>
              <a:rPr lang="en-US" b="1" dirty="0">
                <a:solidFill>
                  <a:schemeClr val="bg1"/>
                </a:solidFill>
                <a:latin typeface="Roboto"/>
              </a:rPr>
              <a:t>programmatic</a:t>
            </a:r>
            <a:r>
              <a:rPr lang="en-US" dirty="0" smtClean="0">
                <a:solidFill>
                  <a:schemeClr val="bg1"/>
                </a:solidFill>
                <a:latin typeface="Rob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Roboto"/>
              </a:rPr>
              <a:t>Declarative</a:t>
            </a:r>
            <a:r>
              <a:rPr lang="en-US" dirty="0">
                <a:solidFill>
                  <a:schemeClr val="bg1"/>
                </a:solidFill>
                <a:latin typeface="Roboto"/>
              </a:rPr>
              <a:t>: the developer specifies security requirements in the deployment descriptor and / or in code using annotations. The cool thing about annotations is that you can place them on your classes and / or methods instead of writing lengthy XML code</a:t>
            </a:r>
            <a:r>
              <a:rPr lang="en-US" dirty="0" smtClean="0">
                <a:solidFill>
                  <a:schemeClr val="bg1"/>
                </a:solidFill>
                <a:latin typeface="Roboto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Roboto"/>
              </a:rPr>
              <a:t>Programmatic</a:t>
            </a:r>
            <a:r>
              <a:rPr lang="en-US" dirty="0">
                <a:solidFill>
                  <a:schemeClr val="bg1"/>
                </a:solidFill>
                <a:latin typeface="Roboto"/>
              </a:rPr>
              <a:t>: offers the ability to make security related decisions based on the security context. “The Java EE Tutorial, Release 7” documentation recommends this approach </a:t>
            </a:r>
            <a:r>
              <a:rPr lang="en-US" dirty="0" smtClean="0">
                <a:solidFill>
                  <a:schemeClr val="bg1"/>
                </a:solidFill>
                <a:latin typeface="Rob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security API span a wide range of areas like ( cryptography</a:t>
            </a:r>
            <a:r>
              <a:rPr lang="en-US" dirty="0"/>
              <a:t>, public key infrastructure, secure communication, authentication, and access </a:t>
            </a:r>
            <a:r>
              <a:rPr lang="en-US" dirty="0" smtClean="0"/>
              <a:t>control )</a:t>
            </a:r>
            <a:endParaRPr lang="en-US" dirty="0" smtClean="0">
              <a:solidFill>
                <a:schemeClr val="bg1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Roboto"/>
            </a:endParaRPr>
          </a:p>
          <a:p>
            <a:r>
              <a:rPr lang="en-US" dirty="0" smtClean="0"/>
              <a:t>Notes : Both </a:t>
            </a:r>
            <a:r>
              <a:rPr lang="en-US" dirty="0"/>
              <a:t>approaches are based on the </a:t>
            </a:r>
            <a:r>
              <a:rPr lang="en-US" b="1" dirty="0"/>
              <a:t>Java Authentication and Authorization Service (JAAS)</a:t>
            </a:r>
            <a:r>
              <a:rPr lang="en-US" dirty="0"/>
              <a:t> API.</a:t>
            </a:r>
            <a:endParaRPr lang="en-US" b="0" i="0" dirty="0">
              <a:solidFill>
                <a:schemeClr val="bg1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212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11" y="494164"/>
            <a:ext cx="1828800" cy="1578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spring 4 security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674" y="106410"/>
            <a:ext cx="5830388" cy="323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8046" y="203380"/>
            <a:ext cx="3548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Roboto"/>
              </a:rPr>
              <a:t>Spring </a:t>
            </a:r>
            <a:r>
              <a:rPr lang="en-US" altLang="en-US" dirty="0" smtClean="0">
                <a:solidFill>
                  <a:srgbClr val="000000"/>
                </a:solidFill>
                <a:latin typeface="Roboto"/>
              </a:rPr>
              <a:t>Security </a:t>
            </a:r>
            <a:endParaRPr lang="en-US" altLang="en-US" dirty="0">
              <a:solidFill>
                <a:srgbClr val="000000"/>
              </a:solidFill>
              <a:latin typeface="Robot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>
                <a:solidFill>
                  <a:srgbClr val="000000"/>
                </a:solidFill>
                <a:latin typeface="Roboto"/>
              </a:rPr>
              <a:t>Spring Security </a:t>
            </a:r>
            <a:r>
              <a:rPr lang="en-US" altLang="en-US" dirty="0" smtClean="0">
                <a:solidFill>
                  <a:srgbClr val="000000"/>
                </a:solidFill>
                <a:latin typeface="Roboto"/>
              </a:rPr>
              <a:t>SAML (</a:t>
            </a:r>
            <a:r>
              <a:rPr lang="en-US" dirty="0" smtClean="0">
                <a:latin typeface="Roboto"/>
              </a:rPr>
              <a:t>Security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Roboto"/>
              </a:rPr>
              <a:t> </a:t>
            </a:r>
            <a:r>
              <a:rPr lang="en-US" dirty="0">
                <a:latin typeface="Roboto"/>
              </a:rPr>
              <a:t>Assertion Markup </a:t>
            </a:r>
            <a:r>
              <a:rPr lang="en-US" dirty="0" smtClean="0">
                <a:latin typeface="Roboto"/>
              </a:rPr>
              <a:t>Language like SSO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)</a:t>
            </a:r>
            <a:endParaRPr lang="en-US" altLang="en-US" dirty="0">
              <a:solidFill>
                <a:srgbClr val="000000"/>
              </a:solidFill>
              <a:latin typeface="Robot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dirty="0">
                <a:solidFill>
                  <a:srgbClr val="000000"/>
                </a:solidFill>
                <a:latin typeface="Roboto"/>
              </a:rPr>
              <a:t>Spring Security OAuth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dirty="0">
                <a:solidFill>
                  <a:srgbClr val="000000"/>
                </a:solidFill>
                <a:latin typeface="Roboto"/>
              </a:rPr>
              <a:t>Spring Security Kerberos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dirty="0">
                <a:solidFill>
                  <a:srgbClr val="000000"/>
                </a:solidFill>
                <a:latin typeface="Roboto"/>
              </a:rPr>
              <a:t>Spring Cloud Security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995" y="3979771"/>
            <a:ext cx="114648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Roboto"/>
              </a:rPr>
              <a:t>Spring </a:t>
            </a:r>
            <a:r>
              <a:rPr lang="en-US" dirty="0">
                <a:latin typeface="Roboto"/>
              </a:rPr>
              <a:t>Security supports the following two Levels of </a:t>
            </a:r>
            <a:r>
              <a:rPr lang="en-US" dirty="0" smtClean="0">
                <a:latin typeface="Roboto"/>
              </a:rPr>
              <a:t>Authorization</a:t>
            </a:r>
          </a:p>
          <a:p>
            <a:endParaRPr lang="en-US" dirty="0"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Method Level Authorization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URL Level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/>
              </a:rPr>
              <a:t>Method </a:t>
            </a:r>
            <a:r>
              <a:rPr lang="en-US" dirty="0">
                <a:latin typeface="Roboto"/>
              </a:rPr>
              <a:t>Level Security” by using AOP (Aspect-Oriented Programming) that means through Aspects</a:t>
            </a:r>
            <a:r>
              <a:rPr lang="en-US" dirty="0" smtClean="0">
                <a:latin typeface="Rob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/>
              </a:rPr>
              <a:t> </a:t>
            </a:r>
            <a:r>
              <a:rPr lang="en-US" dirty="0">
                <a:latin typeface="Roboto"/>
              </a:rPr>
              <a:t>Spring Security supports “URL Level Security” by using Servlet filters.</a:t>
            </a:r>
            <a:endParaRPr lang="en-US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107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11" y="494164"/>
            <a:ext cx="1828800" cy="1578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470263" y="270366"/>
            <a:ext cx="839941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Spring </a:t>
            </a:r>
            <a:r>
              <a:rPr lang="en-US" dirty="0" smtClean="0">
                <a:latin typeface="Roboto"/>
              </a:rPr>
              <a:t>3.x and 4 </a:t>
            </a:r>
            <a:r>
              <a:rPr lang="en-US" dirty="0">
                <a:latin typeface="Roboto"/>
              </a:rPr>
              <a:t>Security Framework provides the following Features: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Authentication and Authorization.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BASIC,Digest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and Form-Based Authentication.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LDAP Authentication.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OpenID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Authentication.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SSO (Single Sign-On) Implementation.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Cross-Site Request Forgery (CSRF) Implementation.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“Remember-Me” Feature through HTTP Cookies.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Implementation of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ACLs (</a:t>
            </a:r>
            <a:r>
              <a:rPr lang="en-US" i="1" dirty="0"/>
              <a:t>Access Control List</a:t>
            </a:r>
            <a:r>
              <a:rPr lang="en-US" dirty="0"/>
              <a:t> (</a:t>
            </a:r>
            <a:r>
              <a:rPr lang="en-US" i="1" dirty="0"/>
              <a:t>ACL) </a:t>
            </a:r>
            <a:r>
              <a:rPr lang="en-US" dirty="0"/>
              <a:t>is a list of permissions attached to an </a:t>
            </a:r>
            <a:r>
              <a:rPr lang="en-US" dirty="0" smtClean="0"/>
              <a:t>object)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“Channel Security” that means automatically switching between HTTP and HTTPS.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I18N (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Internationalisation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JAAS (</a:t>
            </a:r>
            <a:r>
              <a:rPr lang="en-US" i="1" dirty="0"/>
              <a:t>Java Authentication and Authorization Service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Flow Authorization using Spring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WebFlow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Framework.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WS-Security using Spring Web Services.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Both XML Configuration and Annotations. Very Less or minimal XML Configuration.</a:t>
            </a:r>
          </a:p>
          <a:p>
            <a:r>
              <a:rPr lang="en-US" dirty="0">
                <a:latin typeface="Roboto"/>
              </a:rPr>
              <a:t>Spring 4.x Security Framework supports the following New Features: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Web Socket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Security.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Supports Spring Data Integration.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CSRF Token Argument Resolver.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69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11" y="494164"/>
            <a:ext cx="1828800" cy="1578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278673" y="398812"/>
            <a:ext cx="101977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var(--font-family--heading)"/>
              </a:rPr>
              <a:t>Security </a:t>
            </a:r>
            <a:r>
              <a:rPr lang="en-US" b="1" dirty="0" smtClean="0">
                <a:latin typeface="var(--font-family--heading)"/>
              </a:rPr>
              <a:t>Sub-Modules :</a:t>
            </a:r>
          </a:p>
          <a:p>
            <a:endParaRPr lang="en-US" dirty="0"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Spring Security Core Module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Spring Security Configuration Module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Spring Security Web Module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Spring Security Tag Library Module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Spring Security AspectJ Module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Spring Security ACL Module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Spring Security LDAP Module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Spring Security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OpenID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Module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Spring Security CAS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Module (</a:t>
            </a:r>
            <a:r>
              <a:rPr lang="en-US" dirty="0"/>
              <a:t>Central </a:t>
            </a:r>
            <a:r>
              <a:rPr lang="en-US" b="1" dirty="0"/>
              <a:t>Authentication</a:t>
            </a:r>
            <a:r>
              <a:rPr lang="en-US" dirty="0"/>
              <a:t> </a:t>
            </a:r>
            <a:r>
              <a:rPr lang="en-US" dirty="0" smtClean="0"/>
              <a:t>Service ex SSO )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Spring Security Cryptography Module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Spring Security Remoting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Module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3177" y="4717757"/>
            <a:ext cx="11020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3"/>
              </a:rPr>
              <a:t>https://docs.spring.io/spring-security/site/docs/current/reference/html/modules.html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63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11" y="494164"/>
            <a:ext cx="1828800" cy="1578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418011" y="653143"/>
            <a:ext cx="1175658" cy="600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28702" y="653142"/>
            <a:ext cx="1175658" cy="600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3735" y="76892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2844" y="2164081"/>
            <a:ext cx="1175658" cy="600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63535" y="2164080"/>
            <a:ext cx="1175658" cy="600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37757" y="2305982"/>
            <a:ext cx="187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OTP /Alphabets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6866" y="3975465"/>
            <a:ext cx="1175658" cy="600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37557" y="3975464"/>
            <a:ext cx="1175658" cy="600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85653" y="4065115"/>
            <a:ext cx="513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OTP two way communication Mobile / Any mail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9043" y="5486402"/>
            <a:ext cx="1175658" cy="6008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9733" y="5486401"/>
            <a:ext cx="2185855" cy="600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3023" y="5455920"/>
            <a:ext cx="1175658" cy="6008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734091" y="5760720"/>
            <a:ext cx="1576252" cy="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22479" y="5769428"/>
            <a:ext cx="1576252" cy="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742798" y="4371702"/>
            <a:ext cx="1576252" cy="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57892" y="2447106"/>
            <a:ext cx="1576252" cy="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647001" y="997125"/>
            <a:ext cx="1576252" cy="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9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11" y="494164"/>
            <a:ext cx="1828800" cy="1578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2" y="261257"/>
            <a:ext cx="10513558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11" y="494164"/>
            <a:ext cx="1828800" cy="1578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00087"/>
            <a:ext cx="8739051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11" y="494164"/>
            <a:ext cx="1828800" cy="15784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692331"/>
            <a:ext cx="10338299" cy="558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2427</TotalTime>
  <Words>220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Roboto</vt:lpstr>
      <vt:lpstr>Trebuchet MS</vt:lpstr>
      <vt:lpstr>var(--font-family--heading)</vt:lpstr>
      <vt:lpstr>Berlin</vt:lpstr>
      <vt:lpstr>Java and Spring Security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Spring Security</dc:title>
  <dc:creator>Windows User</dc:creator>
  <cp:lastModifiedBy>Windows User</cp:lastModifiedBy>
  <cp:revision>14</cp:revision>
  <dcterms:created xsi:type="dcterms:W3CDTF">2020-01-08T17:25:46Z</dcterms:created>
  <dcterms:modified xsi:type="dcterms:W3CDTF">2020-01-10T09:53:04Z</dcterms:modified>
</cp:coreProperties>
</file>