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rabbitmq.com/download.html" TargetMode="External"/><Relationship Id="rId2" Type="http://schemas.openxmlformats.org/officeDocument/2006/relationships/hyperlink" Target="https://www.erlang.org/download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12" y="556497"/>
            <a:ext cx="10254344" cy="3654947"/>
          </a:xfrm>
          <a:prstGeom prst="rect">
            <a:avLst/>
          </a:prstGeom>
        </p:spPr>
      </p:pic>
      <p:sp>
        <p:nvSpPr>
          <p:cNvPr id="3" name="Subtitle 2"/>
          <p:cNvSpPr>
            <a:spLocks noGrp="1"/>
          </p:cNvSpPr>
          <p:nvPr>
            <p:ph type="subTitle" idx="1"/>
          </p:nvPr>
        </p:nvSpPr>
        <p:spPr/>
        <p:txBody>
          <a:bodyPr/>
          <a:lstStyle/>
          <a:p>
            <a:pPr algn="ctr"/>
            <a:r>
              <a:rPr lang="en-US" b="1" dirty="0">
                <a:solidFill>
                  <a:schemeClr val="accent2"/>
                </a:solidFill>
                <a:latin typeface="Arial" panose="020B0604020202020204" pitchFamily="34" charset="0"/>
                <a:cs typeface="Arial" panose="020B0604020202020204" pitchFamily="34" charset="0"/>
              </a:rPr>
              <a:t>high-through put stock </a:t>
            </a:r>
            <a:r>
              <a:rPr lang="en-US" b="1" i="1" dirty="0">
                <a:solidFill>
                  <a:schemeClr val="accent2"/>
                </a:solidFill>
                <a:latin typeface="Arial" panose="020B0604020202020204" pitchFamily="34" charset="0"/>
                <a:cs typeface="Arial" panose="020B0604020202020204" pitchFamily="34" charset="0"/>
              </a:rPr>
              <a:t>quotes</a:t>
            </a:r>
            <a:endParaRPr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2990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9897" y="1812335"/>
            <a:ext cx="6165670" cy="3961448"/>
          </a:xfrm>
          <a:prstGeom prst="rect">
            <a:avLst/>
          </a:prstGeom>
        </p:spPr>
      </p:pic>
      <p:sp>
        <p:nvSpPr>
          <p:cNvPr id="3" name="Rectangle 2"/>
          <p:cNvSpPr/>
          <p:nvPr/>
        </p:nvSpPr>
        <p:spPr>
          <a:xfrm>
            <a:off x="716210" y="522515"/>
            <a:ext cx="6259356" cy="75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	</a:t>
            </a:r>
            <a:r>
              <a:rPr lang="en-US" b="1" dirty="0" smtClean="0"/>
              <a:t>Shovel Process Message routing process</a:t>
            </a:r>
            <a:endParaRPr lang="en-US" dirty="0">
              <a:solidFill>
                <a:schemeClr val="tx1">
                  <a:lumMod val="95000"/>
                </a:schemeClr>
              </a:solidFill>
            </a:endParaRPr>
          </a:p>
        </p:txBody>
      </p:sp>
      <p:sp>
        <p:nvSpPr>
          <p:cNvPr id="4" name="Rectangle 3"/>
          <p:cNvSpPr/>
          <p:nvPr/>
        </p:nvSpPr>
        <p:spPr>
          <a:xfrm>
            <a:off x="7471954" y="1280161"/>
            <a:ext cx="4010297" cy="4062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t>Loose coupling and Environment</a:t>
            </a:r>
          </a:p>
          <a:p>
            <a:pPr marL="285750" indent="-285750">
              <a:buFont typeface="Wingdings" panose="05000000000000000000" pitchFamily="2" charset="2"/>
              <a:buChar char="Ø"/>
            </a:pPr>
            <a:r>
              <a:rPr lang="en-US" dirty="0" smtClean="0"/>
              <a:t>WAN Friendly ( They use client  connection to communicate brokers designed to handle intermittent connectivity without message loss.</a:t>
            </a:r>
          </a:p>
          <a:p>
            <a:pPr marL="285750" indent="-285750">
              <a:buFont typeface="Wingdings" panose="05000000000000000000" pitchFamily="2" charset="2"/>
              <a:buChar char="Ø"/>
            </a:pPr>
            <a:r>
              <a:rPr lang="en-US" dirty="0" smtClean="0"/>
              <a:t>Shovel acts as client application consumes message from source broker and publish  to the destination broker .</a:t>
            </a:r>
          </a:p>
        </p:txBody>
      </p:sp>
    </p:spTree>
    <p:extLst>
      <p:ext uri="{BB962C8B-B14F-4D97-AF65-F5344CB8AC3E}">
        <p14:creationId xmlns:p14="http://schemas.microsoft.com/office/powerpoint/2010/main" val="1011792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7360" y="1528354"/>
            <a:ext cx="8294914"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Static shovels  ( Once create the config file in ,we need to restart server )</a:t>
            </a:r>
          </a:p>
          <a:p>
            <a:pPr marL="285750" indent="-285750">
              <a:buFont typeface="Arial" panose="020B0604020202020204" pitchFamily="34" charset="0"/>
              <a:buChar char="•"/>
            </a:pPr>
            <a:r>
              <a:rPr lang="en-US" dirty="0" smtClean="0"/>
              <a:t>Dynamic Shovels ( No need to restart server )</a:t>
            </a:r>
            <a:endParaRPr lang="en-US" dirty="0"/>
          </a:p>
        </p:txBody>
      </p:sp>
      <p:sp>
        <p:nvSpPr>
          <p:cNvPr id="4" name="Rectangle 3"/>
          <p:cNvSpPr/>
          <p:nvPr/>
        </p:nvSpPr>
        <p:spPr>
          <a:xfrm>
            <a:off x="716211" y="809853"/>
            <a:ext cx="2690948" cy="470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Types of Shovels  </a:t>
            </a:r>
            <a:endParaRPr lang="en-US" dirty="0">
              <a:solidFill>
                <a:schemeClr val="tx1">
                  <a:lumMod val="95000"/>
                </a:schemeClr>
              </a:solidFill>
            </a:endParaRPr>
          </a:p>
        </p:txBody>
      </p:sp>
      <p:sp>
        <p:nvSpPr>
          <p:cNvPr id="6" name="Rectangle 5"/>
          <p:cNvSpPr/>
          <p:nvPr/>
        </p:nvSpPr>
        <p:spPr>
          <a:xfrm>
            <a:off x="827314" y="3866559"/>
            <a:ext cx="9988731" cy="1754326"/>
          </a:xfrm>
          <a:prstGeom prst="rect">
            <a:avLst/>
          </a:prstGeom>
        </p:spPr>
        <p:txBody>
          <a:bodyPr wrap="square">
            <a:spAutoFit/>
          </a:bodyPr>
          <a:lstStyle/>
          <a:p>
            <a:pPr marL="285750" indent="-285750">
              <a:buFont typeface="Wingdings" panose="05000000000000000000" pitchFamily="2" charset="2"/>
              <a:buChar char="Ø"/>
            </a:pPr>
            <a:r>
              <a:rPr lang="en-US" dirty="0" err="1"/>
              <a:t>rabbitmq</a:t>
            </a:r>
            <a:r>
              <a:rPr lang="en-US" dirty="0"/>
              <a:t>-plugins enable </a:t>
            </a:r>
            <a:r>
              <a:rPr lang="en-US" dirty="0" err="1"/>
              <a:t>rabbitmq_shovel</a:t>
            </a:r>
            <a:r>
              <a:rPr lang="en-US" dirty="0"/>
              <a:t> </a:t>
            </a:r>
            <a:r>
              <a:rPr lang="en-US" dirty="0" err="1"/>
              <a:t>rabbitmq_shovel_management</a:t>
            </a:r>
            <a:endParaRPr lang="en-US" dirty="0"/>
          </a:p>
          <a:p>
            <a:endParaRPr lang="en-US" dirty="0" smtClean="0"/>
          </a:p>
          <a:p>
            <a:pPr marL="285750" indent="-285750">
              <a:buFont typeface="Wingdings" panose="05000000000000000000" pitchFamily="2" charset="2"/>
              <a:buChar char="Ø"/>
            </a:pPr>
            <a:r>
              <a:rPr lang="en-US" dirty="0" smtClean="0"/>
              <a:t>rabbitmq-service.bat stop</a:t>
            </a:r>
          </a:p>
          <a:p>
            <a:pPr marL="285750" indent="-285750">
              <a:buFont typeface="Wingdings" panose="05000000000000000000" pitchFamily="2" charset="2"/>
              <a:buChar char="Ø"/>
            </a:pPr>
            <a:r>
              <a:rPr lang="en-US" dirty="0" smtClean="0"/>
              <a:t>rabbitmq-service.bat </a:t>
            </a:r>
            <a:r>
              <a:rPr lang="en-US" dirty="0"/>
              <a:t>remove</a:t>
            </a:r>
          </a:p>
          <a:p>
            <a:pPr marL="285750" indent="-285750">
              <a:buFont typeface="Wingdings" panose="05000000000000000000" pitchFamily="2" charset="2"/>
              <a:buChar char="Ø"/>
            </a:pPr>
            <a:r>
              <a:rPr lang="en-US" dirty="0" smtClean="0"/>
              <a:t>rabbitmq-service.bat </a:t>
            </a:r>
            <a:r>
              <a:rPr lang="en-US" dirty="0"/>
              <a:t>install</a:t>
            </a:r>
          </a:p>
          <a:p>
            <a:pPr marL="285750" indent="-285750">
              <a:buFont typeface="Wingdings" panose="05000000000000000000" pitchFamily="2" charset="2"/>
              <a:buChar char="Ø"/>
            </a:pPr>
            <a:r>
              <a:rPr lang="en-US" dirty="0" smtClean="0"/>
              <a:t>rabbitmq-service.bat </a:t>
            </a:r>
            <a:r>
              <a:rPr lang="en-US" dirty="0"/>
              <a:t>start</a:t>
            </a:r>
          </a:p>
        </p:txBody>
      </p:sp>
      <p:sp>
        <p:nvSpPr>
          <p:cNvPr id="7" name="Rectangle 6"/>
          <p:cNvSpPr/>
          <p:nvPr/>
        </p:nvSpPr>
        <p:spPr>
          <a:xfrm>
            <a:off x="827314" y="3171003"/>
            <a:ext cx="9400903" cy="646331"/>
          </a:xfrm>
          <a:prstGeom prst="rect">
            <a:avLst/>
          </a:prstGeom>
        </p:spPr>
        <p:txBody>
          <a:bodyPr wrap="square">
            <a:spAutoFit/>
          </a:bodyPr>
          <a:lstStyle/>
          <a:p>
            <a:r>
              <a:rPr lang="en-US" dirty="0" smtClean="0"/>
              <a:t>Go to installation path </a:t>
            </a:r>
            <a:r>
              <a:rPr lang="en-US" dirty="0" err="1" smtClean="0"/>
              <a:t>sbin</a:t>
            </a:r>
            <a:r>
              <a:rPr lang="en-US" dirty="0" smtClean="0"/>
              <a:t> location in </a:t>
            </a:r>
            <a:r>
              <a:rPr lang="en-US" dirty="0" err="1" smtClean="0"/>
              <a:t>cmd</a:t>
            </a:r>
            <a:r>
              <a:rPr lang="en-US" dirty="0" smtClean="0"/>
              <a:t> </a:t>
            </a:r>
            <a:r>
              <a:rPr lang="en-US" dirty="0" err="1" smtClean="0"/>
              <a:t>promt</a:t>
            </a:r>
            <a:r>
              <a:rPr lang="en-US" dirty="0" smtClean="0"/>
              <a:t> and type below commands </a:t>
            </a:r>
          </a:p>
          <a:p>
            <a:endParaRPr lang="en-US" dirty="0"/>
          </a:p>
        </p:txBody>
      </p:sp>
      <p:sp>
        <p:nvSpPr>
          <p:cNvPr id="8" name="Rectangle 7"/>
          <p:cNvSpPr/>
          <p:nvPr/>
        </p:nvSpPr>
        <p:spPr>
          <a:xfrm>
            <a:off x="716211" y="2443718"/>
            <a:ext cx="5188200" cy="470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Shovel enable for UI Admin console   </a:t>
            </a:r>
            <a:endParaRPr lang="en-US" dirty="0">
              <a:solidFill>
                <a:schemeClr val="tx1">
                  <a:lumMod val="95000"/>
                </a:schemeClr>
              </a:solidFill>
            </a:endParaRPr>
          </a:p>
        </p:txBody>
      </p:sp>
    </p:spTree>
    <p:extLst>
      <p:ext uri="{BB962C8B-B14F-4D97-AF65-F5344CB8AC3E}">
        <p14:creationId xmlns:p14="http://schemas.microsoft.com/office/powerpoint/2010/main" val="4128005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457200"/>
            <a:ext cx="10620103" cy="5943600"/>
          </a:xfrm>
          <a:prstGeom prst="rect">
            <a:avLst/>
          </a:prstGeom>
        </p:spPr>
      </p:pic>
    </p:spTree>
    <p:extLst>
      <p:ext uri="{BB962C8B-B14F-4D97-AF65-F5344CB8AC3E}">
        <p14:creationId xmlns:p14="http://schemas.microsoft.com/office/powerpoint/2010/main" val="3469629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3884" y="950464"/>
            <a:ext cx="9427029" cy="1692771"/>
          </a:xfrm>
          <a:prstGeom prst="rect">
            <a:avLst/>
          </a:prstGeom>
        </p:spPr>
        <p:txBody>
          <a:bodyPr wrap="square">
            <a:spAutoFit/>
          </a:bodyPr>
          <a:lstStyle/>
          <a:p>
            <a:r>
              <a:rPr lang="en-US" dirty="0" smtClean="0">
                <a:solidFill>
                  <a:schemeClr val="accent2"/>
                </a:solidFill>
              </a:rPr>
              <a:t>What is Rabbit MQ ?</a:t>
            </a:r>
          </a:p>
          <a:p>
            <a:endParaRPr lang="en-US" dirty="0"/>
          </a:p>
          <a:p>
            <a:pPr marL="285750" indent="-285750">
              <a:buFont typeface="Arial" panose="020B0604020202020204" pitchFamily="34" charset="0"/>
              <a:buChar char="•"/>
            </a:pPr>
            <a:r>
              <a:rPr lang="en-US" sz="1600" dirty="0" smtClean="0"/>
              <a:t>RabbitMQ </a:t>
            </a:r>
            <a:r>
              <a:rPr lang="en-US" sz="1600" dirty="0"/>
              <a:t>is a message-queueing software also known as a </a:t>
            </a:r>
            <a:r>
              <a:rPr lang="en-US" sz="1600" i="1" dirty="0"/>
              <a:t>message broker</a:t>
            </a:r>
            <a:r>
              <a:rPr lang="en-US" sz="1600" dirty="0"/>
              <a:t> or </a:t>
            </a:r>
            <a:r>
              <a:rPr lang="en-US" sz="1600" i="1" dirty="0"/>
              <a:t>queue </a:t>
            </a:r>
            <a:r>
              <a:rPr lang="en-US" sz="1600" i="1" dirty="0" smtClean="0"/>
              <a:t>manager.</a:t>
            </a:r>
          </a:p>
          <a:p>
            <a:pPr marL="285750" indent="-285750">
              <a:buFont typeface="Arial" panose="020B0604020202020204" pitchFamily="34" charset="0"/>
              <a:buChar char="•"/>
            </a:pPr>
            <a:r>
              <a:rPr lang="en-US" sz="1600" dirty="0"/>
              <a:t>Simply </a:t>
            </a:r>
            <a:r>
              <a:rPr lang="en-US" sz="1600" dirty="0" smtClean="0"/>
              <a:t>said  </a:t>
            </a:r>
            <a:r>
              <a:rPr lang="en-US" sz="1600" dirty="0"/>
              <a:t>it is software where queues are defined, to which applications connect in order to transfer a message or messages. </a:t>
            </a:r>
          </a:p>
        </p:txBody>
      </p:sp>
      <p:pic>
        <p:nvPicPr>
          <p:cNvPr id="5" name="Picture 4"/>
          <p:cNvPicPr>
            <a:picLocks noChangeAspect="1"/>
          </p:cNvPicPr>
          <p:nvPr/>
        </p:nvPicPr>
        <p:blipFill>
          <a:blip r:embed="rId2"/>
          <a:stretch>
            <a:fillRect/>
          </a:stretch>
        </p:blipFill>
        <p:spPr>
          <a:xfrm>
            <a:off x="487680" y="2856547"/>
            <a:ext cx="5473337" cy="3438041"/>
          </a:xfrm>
          <a:prstGeom prst="rect">
            <a:avLst/>
          </a:prstGeom>
        </p:spPr>
      </p:pic>
      <p:sp>
        <p:nvSpPr>
          <p:cNvPr id="6" name="Rectangle 5"/>
          <p:cNvSpPr/>
          <p:nvPr/>
        </p:nvSpPr>
        <p:spPr>
          <a:xfrm>
            <a:off x="6374674" y="3005907"/>
            <a:ext cx="5577839" cy="1569660"/>
          </a:xfrm>
          <a:prstGeom prst="rect">
            <a:avLst/>
          </a:prstGeom>
        </p:spPr>
        <p:txBody>
          <a:bodyPr wrap="square">
            <a:spAutoFit/>
          </a:bodyPr>
          <a:lstStyle/>
          <a:p>
            <a:r>
              <a:rPr lang="en-US" sz="1600" dirty="0">
                <a:solidFill>
                  <a:schemeClr val="accent2"/>
                </a:solidFill>
              </a:rPr>
              <a:t>The main features of RabbitMQ are mentioned below</a:t>
            </a:r>
            <a:r>
              <a:rPr lang="en-US" sz="1600" dirty="0" smtClean="0">
                <a:solidFill>
                  <a:schemeClr val="accent2"/>
                </a:solidFill>
              </a:rPr>
              <a:t>:</a:t>
            </a:r>
          </a:p>
          <a:p>
            <a:endParaRPr lang="en-US" sz="1600" dirty="0"/>
          </a:p>
          <a:p>
            <a:pPr marL="285750" indent="-285750">
              <a:buFont typeface="Arial" panose="020B0604020202020204" pitchFamily="34" charset="0"/>
              <a:buChar char="•"/>
            </a:pPr>
            <a:r>
              <a:rPr lang="en-US" sz="1600" dirty="0"/>
              <a:t>Asynchronous Messaging</a:t>
            </a:r>
          </a:p>
          <a:p>
            <a:pPr marL="285750" indent="-285750">
              <a:buFont typeface="Arial" panose="020B0604020202020204" pitchFamily="34" charset="0"/>
              <a:buChar char="•"/>
            </a:pPr>
            <a:r>
              <a:rPr lang="en-US" sz="1600" dirty="0"/>
              <a:t>Distributed Deployment</a:t>
            </a:r>
          </a:p>
          <a:p>
            <a:pPr marL="285750" indent="-285750">
              <a:buFont typeface="Arial" panose="020B0604020202020204" pitchFamily="34" charset="0"/>
              <a:buChar char="•"/>
            </a:pPr>
            <a:r>
              <a:rPr lang="en-US" sz="1600" dirty="0"/>
              <a:t>Management &amp; Monitoring</a:t>
            </a:r>
          </a:p>
          <a:p>
            <a:pPr marL="285750" indent="-285750">
              <a:buFont typeface="Arial" panose="020B0604020202020204" pitchFamily="34" charset="0"/>
              <a:buChar char="•"/>
            </a:pPr>
            <a:r>
              <a:rPr lang="en-US" sz="1600" dirty="0"/>
              <a:t>Enterprise- and Cloud-Ready</a:t>
            </a:r>
          </a:p>
        </p:txBody>
      </p:sp>
    </p:spTree>
    <p:extLst>
      <p:ext uri="{BB962C8B-B14F-4D97-AF65-F5344CB8AC3E}">
        <p14:creationId xmlns:p14="http://schemas.microsoft.com/office/powerpoint/2010/main" val="3122999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62595" y="1933303"/>
            <a:ext cx="9849394" cy="1208314"/>
          </a:xfrm>
          <a:prstGeom prst="rect">
            <a:avLst/>
          </a:prstGeom>
        </p:spPr>
      </p:pic>
      <p:sp>
        <p:nvSpPr>
          <p:cNvPr id="6" name="Rectangle 5"/>
          <p:cNvSpPr/>
          <p:nvPr/>
        </p:nvSpPr>
        <p:spPr>
          <a:xfrm>
            <a:off x="640081" y="862149"/>
            <a:ext cx="2690948"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  Flow</a:t>
            </a:r>
            <a:endParaRPr lang="en-US" dirty="0"/>
          </a:p>
        </p:txBody>
      </p:sp>
      <p:sp>
        <p:nvSpPr>
          <p:cNvPr id="8" name="Rectangle 7"/>
          <p:cNvSpPr/>
          <p:nvPr/>
        </p:nvSpPr>
        <p:spPr>
          <a:xfrm>
            <a:off x="744584" y="3965138"/>
            <a:ext cx="10868296" cy="954107"/>
          </a:xfrm>
          <a:prstGeom prst="rect">
            <a:avLst/>
          </a:prstGeom>
        </p:spPr>
        <p:txBody>
          <a:bodyPr wrap="square">
            <a:spAutoFit/>
          </a:bodyPr>
          <a:lstStyle/>
          <a:p>
            <a:r>
              <a:rPr lang="en-US" sz="1400" dirty="0"/>
              <a:t>The basic architecture of a message queue is simple - there are client applications called producers that create messages and deliver them to the broker (the message queue). Other applications, called consumers, connect to the queue and subscribe to the messages to be processed. Software may act as a producer, or consumer, or both a consumer and a producer of messages. Messages placed onto the queue are stored until the consumer retrieves them. </a:t>
            </a:r>
          </a:p>
        </p:txBody>
      </p:sp>
    </p:spTree>
    <p:extLst>
      <p:ext uri="{BB962C8B-B14F-4D97-AF65-F5344CB8AC3E}">
        <p14:creationId xmlns:p14="http://schemas.microsoft.com/office/powerpoint/2010/main" val="13028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7829" y="1226267"/>
            <a:ext cx="11129555" cy="954107"/>
          </a:xfrm>
          <a:prstGeom prst="rect">
            <a:avLst/>
          </a:prstGeom>
        </p:spPr>
        <p:txBody>
          <a:bodyPr wrap="square">
            <a:spAutoFit/>
          </a:bodyPr>
          <a:lstStyle/>
          <a:p>
            <a:endParaRPr lang="en-US" sz="1400" b="1" dirty="0">
              <a:solidFill>
                <a:schemeClr val="accent2"/>
              </a:solidFill>
            </a:endParaRPr>
          </a:p>
          <a:p>
            <a:r>
              <a:rPr lang="en-US" sz="1400" dirty="0"/>
              <a:t>Messages are not published directly to a queue; instead, the producer sends messages to an exchange. An exchange is responsible for routing the messages to different queues with the help of bindings and routing keys. A binding is a link between a queue and an exchange. </a:t>
            </a:r>
          </a:p>
        </p:txBody>
      </p:sp>
      <p:sp>
        <p:nvSpPr>
          <p:cNvPr id="5" name="Rectangle 4"/>
          <p:cNvSpPr/>
          <p:nvPr/>
        </p:nvSpPr>
        <p:spPr>
          <a:xfrm>
            <a:off x="716211" y="809853"/>
            <a:ext cx="2690948"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schemeClr>
                </a:solidFill>
              </a:rPr>
              <a:t>Exchanges</a:t>
            </a:r>
            <a:endParaRPr lang="en-US" dirty="0">
              <a:solidFill>
                <a:schemeClr val="tx1">
                  <a:lumMod val="95000"/>
                </a:schemeClr>
              </a:solidFill>
            </a:endParaRPr>
          </a:p>
        </p:txBody>
      </p:sp>
      <p:sp>
        <p:nvSpPr>
          <p:cNvPr id="6" name="Rectangle 5"/>
          <p:cNvSpPr/>
          <p:nvPr/>
        </p:nvSpPr>
        <p:spPr>
          <a:xfrm>
            <a:off x="5760721" y="2776884"/>
            <a:ext cx="5551714" cy="375487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marL="285750" indent="-285750">
              <a:buFont typeface="Arial" panose="020B0604020202020204" pitchFamily="34" charset="0"/>
              <a:buChar char="•"/>
            </a:pPr>
            <a:r>
              <a:rPr lang="en-US" sz="1400" dirty="0" smtClean="0"/>
              <a:t>The </a:t>
            </a:r>
            <a:r>
              <a:rPr lang="en-US" sz="1400" dirty="0"/>
              <a:t>producer publishes a message to an exchange. When creating an exchange, the type must be specified. </a:t>
            </a:r>
            <a:endParaRPr lang="en-US" sz="14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exchange receives the message and is now responsible for routing the message. The exchange takes different message attributes into account, such as the routing key, depending on the exchange type. </a:t>
            </a:r>
            <a:endParaRPr lang="en-US" sz="14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Bindings must be created from the exchange to queues. In this case, there are two bindings to two different queues from the exchange. The exchange routes the message into the queues depending on message attributes. </a:t>
            </a:r>
            <a:endParaRPr lang="en-US" sz="1400" dirty="0" smtClean="0"/>
          </a:p>
          <a:p>
            <a:endParaRPr lang="en-US" sz="1400" dirty="0"/>
          </a:p>
          <a:p>
            <a:pPr marL="285750" indent="-285750">
              <a:buFont typeface="Arial" panose="020B0604020202020204" pitchFamily="34" charset="0"/>
              <a:buChar char="•"/>
            </a:pPr>
            <a:r>
              <a:rPr lang="en-US" sz="1400" dirty="0"/>
              <a:t>The messages stay in the queue until they are handled by a consumer </a:t>
            </a:r>
            <a:endParaRPr lang="en-US" sz="1400" dirty="0" smtClean="0"/>
          </a:p>
          <a:p>
            <a:endParaRPr lang="en-US" sz="1400" dirty="0"/>
          </a:p>
          <a:p>
            <a:pPr marL="285750" indent="-285750">
              <a:buFont typeface="Arial" panose="020B0604020202020204" pitchFamily="34" charset="0"/>
              <a:buChar char="•"/>
            </a:pPr>
            <a:r>
              <a:rPr lang="en-US" sz="1400" dirty="0"/>
              <a:t>The consumer handles the message. </a:t>
            </a:r>
          </a:p>
        </p:txBody>
      </p:sp>
      <p:pic>
        <p:nvPicPr>
          <p:cNvPr id="7" name="Picture 6"/>
          <p:cNvPicPr>
            <a:picLocks noChangeAspect="1"/>
          </p:cNvPicPr>
          <p:nvPr/>
        </p:nvPicPr>
        <p:blipFill>
          <a:blip r:embed="rId2"/>
          <a:stretch>
            <a:fillRect/>
          </a:stretch>
        </p:blipFill>
        <p:spPr>
          <a:xfrm>
            <a:off x="779279" y="2341001"/>
            <a:ext cx="4416742" cy="4115068"/>
          </a:xfrm>
          <a:prstGeom prst="rect">
            <a:avLst/>
          </a:prstGeom>
        </p:spPr>
      </p:pic>
      <p:sp>
        <p:nvSpPr>
          <p:cNvPr id="8" name="Rectangle 7"/>
          <p:cNvSpPr/>
          <p:nvPr/>
        </p:nvSpPr>
        <p:spPr>
          <a:xfrm>
            <a:off x="5760721" y="2142909"/>
            <a:ext cx="5551713" cy="45387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b="1" dirty="0" smtClean="0"/>
          </a:p>
          <a:p>
            <a:pPr algn="ctr"/>
            <a:r>
              <a:rPr lang="en-US" b="1" dirty="0" smtClean="0"/>
              <a:t>Message </a:t>
            </a:r>
            <a:r>
              <a:rPr lang="en-US" b="1" dirty="0"/>
              <a:t>flow in RabbitMQ </a:t>
            </a:r>
          </a:p>
          <a:p>
            <a:pPr algn="ctr"/>
            <a:endParaRPr lang="en-US" dirty="0">
              <a:solidFill>
                <a:schemeClr val="tx1">
                  <a:lumMod val="95000"/>
                </a:schemeClr>
              </a:solidFill>
            </a:endParaRPr>
          </a:p>
        </p:txBody>
      </p:sp>
    </p:spTree>
    <p:extLst>
      <p:ext uri="{BB962C8B-B14F-4D97-AF65-F5344CB8AC3E}">
        <p14:creationId xmlns:p14="http://schemas.microsoft.com/office/powerpoint/2010/main" val="2719483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6211" y="809853"/>
            <a:ext cx="2690948"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p>
          <a:p>
            <a:pPr algn="ctr"/>
            <a:r>
              <a:rPr lang="en-US" b="1" dirty="0" smtClean="0"/>
              <a:t>Types </a:t>
            </a:r>
            <a:r>
              <a:rPr lang="en-US" b="1" dirty="0"/>
              <a:t>of </a:t>
            </a:r>
            <a:r>
              <a:rPr lang="en-US" b="1" dirty="0" smtClean="0"/>
              <a:t>Exchanges</a:t>
            </a:r>
            <a:endParaRPr lang="en-US" b="1" dirty="0"/>
          </a:p>
          <a:p>
            <a:pPr algn="ctr"/>
            <a:endParaRPr lang="en-US" dirty="0">
              <a:solidFill>
                <a:schemeClr val="tx1">
                  <a:lumMod val="95000"/>
                </a:schemeClr>
              </a:solidFill>
            </a:endParaRPr>
          </a:p>
        </p:txBody>
      </p:sp>
      <p:sp>
        <p:nvSpPr>
          <p:cNvPr id="5" name="Rectangle 4"/>
          <p:cNvSpPr/>
          <p:nvPr/>
        </p:nvSpPr>
        <p:spPr>
          <a:xfrm>
            <a:off x="7406639" y="1477736"/>
            <a:ext cx="4493623" cy="2893100"/>
          </a:xfrm>
          <a:prstGeom prst="rect">
            <a:avLst/>
          </a:prstGeom>
        </p:spPr>
        <p:txBody>
          <a:bodyPr wrap="square">
            <a:spAutoFit/>
          </a:bodyPr>
          <a:lstStyle/>
          <a:p>
            <a:pPr>
              <a:buFont typeface="Arial" panose="020B0604020202020204" pitchFamily="34" charset="0"/>
              <a:buChar char="•"/>
            </a:pPr>
            <a:r>
              <a:rPr lang="en-US" sz="1400" b="1" dirty="0">
                <a:solidFill>
                  <a:srgbClr val="FFC000"/>
                </a:solidFill>
              </a:rPr>
              <a:t>Direct</a:t>
            </a:r>
            <a:r>
              <a:rPr lang="en-US" sz="1400" b="1" dirty="0"/>
              <a:t>:</a:t>
            </a:r>
            <a:r>
              <a:rPr lang="en-US" sz="1400" dirty="0"/>
              <a:t> The message is routed to the queues whose binding key exactly matches the routing key of the message. </a:t>
            </a:r>
            <a:endParaRPr lang="en-US" sz="1400" dirty="0" smtClean="0"/>
          </a:p>
          <a:p>
            <a:endParaRPr lang="en-US" sz="1400" dirty="0"/>
          </a:p>
          <a:p>
            <a:pPr>
              <a:buFont typeface="Arial" panose="020B0604020202020204" pitchFamily="34" charset="0"/>
              <a:buChar char="•"/>
            </a:pPr>
            <a:r>
              <a:rPr lang="en-US" sz="1400" b="1" dirty="0" err="1">
                <a:solidFill>
                  <a:srgbClr val="FFC000"/>
                </a:solidFill>
              </a:rPr>
              <a:t>Fanout</a:t>
            </a:r>
            <a:r>
              <a:rPr lang="en-US" sz="1400" b="1" dirty="0"/>
              <a:t>:</a:t>
            </a:r>
            <a:r>
              <a:rPr lang="en-US" sz="1400" dirty="0"/>
              <a:t> A </a:t>
            </a:r>
            <a:r>
              <a:rPr lang="en-US" sz="1400" dirty="0" err="1"/>
              <a:t>fanout</a:t>
            </a:r>
            <a:r>
              <a:rPr lang="en-US" sz="1400" dirty="0"/>
              <a:t> exchange routes messages to all of the queues bound to it. </a:t>
            </a:r>
            <a:endParaRPr lang="en-US" sz="1400" dirty="0" smtClean="0"/>
          </a:p>
          <a:p>
            <a:endParaRPr lang="en-US" sz="1400" dirty="0"/>
          </a:p>
          <a:p>
            <a:pPr>
              <a:buFont typeface="Arial" panose="020B0604020202020204" pitchFamily="34" charset="0"/>
              <a:buChar char="•"/>
            </a:pPr>
            <a:r>
              <a:rPr lang="en-US" sz="1400" b="1" dirty="0">
                <a:solidFill>
                  <a:srgbClr val="FFC000"/>
                </a:solidFill>
              </a:rPr>
              <a:t>Topic</a:t>
            </a:r>
            <a:r>
              <a:rPr lang="en-US" sz="1400" b="1" dirty="0"/>
              <a:t>:</a:t>
            </a:r>
            <a:r>
              <a:rPr lang="en-US" sz="1400" dirty="0"/>
              <a:t> The topic exchange does a wildcard match between the routing key and the routing pattern specified in the binding. </a:t>
            </a:r>
            <a:endParaRPr lang="en-US" sz="1400" dirty="0" smtClean="0"/>
          </a:p>
          <a:p>
            <a:endParaRPr lang="en-US" sz="1400" dirty="0"/>
          </a:p>
          <a:p>
            <a:r>
              <a:rPr lang="en-US" sz="1400" b="1" dirty="0">
                <a:solidFill>
                  <a:srgbClr val="FFC000"/>
                </a:solidFill>
              </a:rPr>
              <a:t>Headers</a:t>
            </a:r>
            <a:r>
              <a:rPr lang="en-US" sz="1400" b="1" dirty="0"/>
              <a:t>:</a:t>
            </a:r>
            <a:r>
              <a:rPr lang="en-US" sz="1400" dirty="0"/>
              <a:t> Headers exchanges use the message header attributes for routing. </a:t>
            </a:r>
          </a:p>
        </p:txBody>
      </p:sp>
      <p:pic>
        <p:nvPicPr>
          <p:cNvPr id="6" name="Picture 5"/>
          <p:cNvPicPr>
            <a:picLocks noChangeAspect="1"/>
          </p:cNvPicPr>
          <p:nvPr/>
        </p:nvPicPr>
        <p:blipFill>
          <a:blip r:embed="rId2"/>
          <a:stretch>
            <a:fillRect/>
          </a:stretch>
        </p:blipFill>
        <p:spPr>
          <a:xfrm>
            <a:off x="195943" y="1477736"/>
            <a:ext cx="6923314" cy="4686300"/>
          </a:xfrm>
          <a:prstGeom prst="rect">
            <a:avLst/>
          </a:prstGeom>
        </p:spPr>
      </p:pic>
    </p:spTree>
    <p:extLst>
      <p:ext uri="{BB962C8B-B14F-4D97-AF65-F5344CB8AC3E}">
        <p14:creationId xmlns:p14="http://schemas.microsoft.com/office/powerpoint/2010/main" val="1546385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2365" y="211072"/>
            <a:ext cx="10733315" cy="1138773"/>
          </a:xfrm>
          <a:prstGeom prst="rect">
            <a:avLst/>
          </a:prstGeom>
        </p:spPr>
        <p:txBody>
          <a:bodyPr wrap="square">
            <a:spAutoFit/>
          </a:bodyPr>
          <a:lstStyle/>
          <a:p>
            <a:r>
              <a:rPr lang="en-US" b="1" dirty="0">
                <a:solidFill>
                  <a:schemeClr val="accent2"/>
                </a:solidFill>
              </a:rPr>
              <a:t>RabbitMQ and server concepts </a:t>
            </a:r>
            <a:r>
              <a:rPr lang="en-US" b="1" dirty="0" smtClean="0">
                <a:solidFill>
                  <a:schemeClr val="accent2"/>
                </a:solidFill>
              </a:rPr>
              <a:t>:</a:t>
            </a:r>
          </a:p>
          <a:p>
            <a:r>
              <a:rPr lang="en-US" sz="1400" dirty="0" smtClean="0"/>
              <a:t>Some </a:t>
            </a:r>
            <a:r>
              <a:rPr lang="en-US" sz="1400" dirty="0"/>
              <a:t>important concepts need to be described before we dig deeper into RabbitMQ</a:t>
            </a:r>
            <a:r>
              <a:rPr lang="en-US" sz="1400" dirty="0" smtClean="0"/>
              <a:t>.</a:t>
            </a:r>
          </a:p>
          <a:p>
            <a:endParaRPr lang="en-US" dirty="0"/>
          </a:p>
          <a:p>
            <a:endParaRPr lang="en-US" dirty="0"/>
          </a:p>
        </p:txBody>
      </p:sp>
      <p:sp>
        <p:nvSpPr>
          <p:cNvPr id="4" name="Rectangle 3"/>
          <p:cNvSpPr/>
          <p:nvPr/>
        </p:nvSpPr>
        <p:spPr>
          <a:xfrm>
            <a:off x="422365" y="948690"/>
            <a:ext cx="10354491" cy="5909310"/>
          </a:xfrm>
          <a:prstGeom prst="rect">
            <a:avLst/>
          </a:prstGeom>
        </p:spPr>
        <p:txBody>
          <a:bodyPr wrap="square">
            <a:spAutoFit/>
          </a:bodyPr>
          <a:lstStyle/>
          <a:p>
            <a:r>
              <a:rPr lang="en-US" sz="1400" b="1" dirty="0" smtClean="0"/>
              <a:t>Producer                  :</a:t>
            </a:r>
            <a:r>
              <a:rPr lang="en-US" sz="1400" dirty="0" smtClean="0"/>
              <a:t> </a:t>
            </a:r>
            <a:r>
              <a:rPr lang="en-US" sz="1400" dirty="0"/>
              <a:t>Application that sends the messages. </a:t>
            </a:r>
            <a:endParaRPr lang="en-US" sz="1400" dirty="0" smtClean="0"/>
          </a:p>
          <a:p>
            <a:endParaRPr lang="en-US" sz="1400" dirty="0"/>
          </a:p>
          <a:p>
            <a:r>
              <a:rPr lang="en-US" sz="1400" b="1" dirty="0" smtClean="0"/>
              <a:t>Consumer                :</a:t>
            </a:r>
            <a:r>
              <a:rPr lang="en-US" sz="1400" dirty="0" smtClean="0"/>
              <a:t> </a:t>
            </a:r>
            <a:r>
              <a:rPr lang="en-US" sz="1400" dirty="0"/>
              <a:t>Application that receives the messages. </a:t>
            </a:r>
            <a:endParaRPr lang="en-US" sz="1400" dirty="0" smtClean="0"/>
          </a:p>
          <a:p>
            <a:endParaRPr lang="en-US" sz="1400" dirty="0"/>
          </a:p>
          <a:p>
            <a:r>
              <a:rPr lang="en-US" sz="1400" b="1" dirty="0" smtClean="0"/>
              <a:t>Queue		      :</a:t>
            </a:r>
            <a:r>
              <a:rPr lang="en-US" sz="1400" dirty="0" smtClean="0"/>
              <a:t> </a:t>
            </a:r>
            <a:r>
              <a:rPr lang="en-US" sz="1400" dirty="0"/>
              <a:t>Buffer that stores messages. </a:t>
            </a:r>
            <a:endParaRPr lang="en-US" sz="1400" dirty="0" smtClean="0"/>
          </a:p>
          <a:p>
            <a:endParaRPr lang="en-US" sz="1400" dirty="0"/>
          </a:p>
          <a:p>
            <a:r>
              <a:rPr lang="en-US" sz="1400" b="1" dirty="0" smtClean="0"/>
              <a:t>Message                  :</a:t>
            </a:r>
            <a:r>
              <a:rPr lang="en-US" sz="1400" dirty="0" smtClean="0"/>
              <a:t> </a:t>
            </a:r>
            <a:r>
              <a:rPr lang="en-US" sz="1400" dirty="0"/>
              <a:t>Information that is sent from the producer to a consumer through RabbitMQ. </a:t>
            </a:r>
            <a:endParaRPr lang="en-US" sz="1400" dirty="0" smtClean="0"/>
          </a:p>
          <a:p>
            <a:endParaRPr lang="en-US" sz="1400" dirty="0"/>
          </a:p>
          <a:p>
            <a:r>
              <a:rPr lang="en-US" sz="1400" b="1" dirty="0" smtClean="0"/>
              <a:t>Connection             :</a:t>
            </a:r>
            <a:r>
              <a:rPr lang="en-US" sz="1400" dirty="0" smtClean="0"/>
              <a:t> </a:t>
            </a:r>
            <a:r>
              <a:rPr lang="en-US" sz="1400" dirty="0"/>
              <a:t>A TCP connection between your application and the RabbitMQ broker. </a:t>
            </a:r>
            <a:endParaRPr lang="en-US" sz="1400" dirty="0" smtClean="0"/>
          </a:p>
          <a:p>
            <a:endParaRPr lang="en-US" sz="1400" dirty="0"/>
          </a:p>
          <a:p>
            <a:r>
              <a:rPr lang="en-US" sz="1400" b="1" dirty="0" smtClean="0"/>
              <a:t>Channel                   :</a:t>
            </a:r>
            <a:r>
              <a:rPr lang="en-US" sz="1400" dirty="0" smtClean="0"/>
              <a:t> </a:t>
            </a:r>
            <a:r>
              <a:rPr lang="en-US" sz="1400" dirty="0"/>
              <a:t>A virtual connection inside a connection. When publishing or consuming messages from a queue </a:t>
            </a:r>
            <a:r>
              <a:rPr lang="en-US" sz="1400" dirty="0" smtClean="0"/>
              <a:t>			      - </a:t>
            </a:r>
            <a:r>
              <a:rPr lang="en-US" sz="1400" dirty="0"/>
              <a:t>it's all done over a channel. </a:t>
            </a:r>
          </a:p>
          <a:p>
            <a:r>
              <a:rPr lang="en-US" sz="1400" b="1" dirty="0" smtClean="0"/>
              <a:t>Exchange                :</a:t>
            </a:r>
            <a:r>
              <a:rPr lang="en-US" sz="1400" dirty="0" smtClean="0"/>
              <a:t> </a:t>
            </a:r>
            <a:r>
              <a:rPr lang="en-US" sz="1400" dirty="0"/>
              <a:t>Receives messages from producers and pushes them to queues depending on rules defined by </a:t>
            </a:r>
            <a:r>
              <a:rPr lang="en-US" sz="1400" dirty="0" smtClean="0"/>
              <a:t>                			       the </a:t>
            </a:r>
            <a:r>
              <a:rPr lang="en-US" sz="1400" dirty="0"/>
              <a:t>exchange type. To receive messages, a queue needs to be bound to at least one exchange</a:t>
            </a:r>
            <a:r>
              <a:rPr lang="en-US" sz="1400" dirty="0" smtClean="0"/>
              <a:t>.</a:t>
            </a:r>
          </a:p>
          <a:p>
            <a:r>
              <a:rPr lang="en-US" sz="1400" dirty="0" smtClean="0"/>
              <a:t> </a:t>
            </a:r>
            <a:endParaRPr lang="en-US" sz="1400" dirty="0"/>
          </a:p>
          <a:p>
            <a:r>
              <a:rPr lang="en-US" sz="1400" b="1" dirty="0" smtClean="0"/>
              <a:t>Binding                     :</a:t>
            </a:r>
            <a:r>
              <a:rPr lang="en-US" sz="1400" dirty="0" smtClean="0"/>
              <a:t> </a:t>
            </a:r>
            <a:r>
              <a:rPr lang="en-US" sz="1400" dirty="0"/>
              <a:t>A binding is a link between a queue and an exchange. </a:t>
            </a:r>
            <a:endParaRPr lang="en-US" sz="1400" dirty="0" smtClean="0"/>
          </a:p>
          <a:p>
            <a:endParaRPr lang="en-US" sz="1400" dirty="0"/>
          </a:p>
          <a:p>
            <a:r>
              <a:rPr lang="en-US" sz="1400" b="1" dirty="0"/>
              <a:t>Routing </a:t>
            </a:r>
            <a:r>
              <a:rPr lang="en-US" sz="1400" b="1" dirty="0" smtClean="0"/>
              <a:t>key             :</a:t>
            </a:r>
            <a:r>
              <a:rPr lang="en-US" sz="1400" dirty="0" smtClean="0"/>
              <a:t> </a:t>
            </a:r>
            <a:r>
              <a:rPr lang="en-US" sz="1400" dirty="0"/>
              <a:t>A key that the exchange looks at to decide how to route the message to queues. Think of the routing key like an </a:t>
            </a:r>
            <a:r>
              <a:rPr lang="en-US" sz="1400" i="1" dirty="0"/>
              <a:t>address for the message.</a:t>
            </a:r>
            <a:r>
              <a:rPr lang="en-US" sz="1400" dirty="0"/>
              <a:t> </a:t>
            </a:r>
            <a:endParaRPr lang="en-US" sz="1400" dirty="0" smtClean="0"/>
          </a:p>
          <a:p>
            <a:endParaRPr lang="en-US" sz="1400" dirty="0"/>
          </a:p>
          <a:p>
            <a:r>
              <a:rPr lang="en-US" sz="1400" b="1" dirty="0" smtClean="0"/>
              <a:t>AMQP		      :</a:t>
            </a:r>
            <a:r>
              <a:rPr lang="en-US" sz="1400" dirty="0" smtClean="0"/>
              <a:t> </a:t>
            </a:r>
            <a:r>
              <a:rPr lang="en-US" sz="1400" dirty="0"/>
              <a:t>Advanced Message Queuing Protocol is the protocol used by RabbitMQ for messaging. </a:t>
            </a:r>
          </a:p>
          <a:p>
            <a:r>
              <a:rPr lang="en-US" sz="1400" b="1" dirty="0" smtClean="0"/>
              <a:t>Users                         :</a:t>
            </a:r>
            <a:r>
              <a:rPr lang="en-US" sz="1400" dirty="0" smtClean="0"/>
              <a:t> </a:t>
            </a:r>
            <a:r>
              <a:rPr lang="en-US" sz="1400" dirty="0"/>
              <a:t>It is possible to connect to RabbitMQ with a given username and password. Every user can be </a:t>
            </a:r>
            <a:r>
              <a:rPr lang="en-US" sz="1400" dirty="0" smtClean="0"/>
              <a:t>				        assigned </a:t>
            </a:r>
            <a:r>
              <a:rPr lang="en-US" sz="1400" dirty="0"/>
              <a:t>permissions such as rights to read, write and configure privileges within the instance. </a:t>
            </a:r>
            <a:r>
              <a:rPr lang="en-US" sz="1400" dirty="0" smtClean="0"/>
              <a:t>				        Users </a:t>
            </a:r>
            <a:r>
              <a:rPr lang="en-US" sz="1400" dirty="0"/>
              <a:t>can also be assigned permissions for specific virtual hosts. </a:t>
            </a:r>
          </a:p>
          <a:p>
            <a:r>
              <a:rPr lang="en-US" sz="1400" b="1" dirty="0" err="1"/>
              <a:t>Vhost</a:t>
            </a:r>
            <a:r>
              <a:rPr lang="en-US" sz="1400" b="1" dirty="0"/>
              <a:t>, virtual </a:t>
            </a:r>
            <a:r>
              <a:rPr lang="en-US" sz="1400" b="1" dirty="0" smtClean="0"/>
              <a:t>host   :</a:t>
            </a:r>
            <a:r>
              <a:rPr lang="en-US" sz="1400" dirty="0" smtClean="0"/>
              <a:t> </a:t>
            </a:r>
            <a:r>
              <a:rPr lang="en-US" sz="1400" dirty="0"/>
              <a:t>Provides a way to segregate applications using the same RabbitMQ instance. Different users can </a:t>
            </a:r>
            <a:r>
              <a:rPr lang="en-US" sz="1400" dirty="0" smtClean="0"/>
              <a:t>			        have </a:t>
            </a:r>
            <a:r>
              <a:rPr lang="en-US" sz="1400" dirty="0"/>
              <a:t>different permissions to different </a:t>
            </a:r>
            <a:r>
              <a:rPr lang="en-US" sz="1400" dirty="0" err="1"/>
              <a:t>vhost</a:t>
            </a:r>
            <a:r>
              <a:rPr lang="en-US" sz="1400" dirty="0"/>
              <a:t> and queues and exchanges can be created, so they </a:t>
            </a:r>
            <a:r>
              <a:rPr lang="en-US" sz="1400" dirty="0" smtClean="0"/>
              <a:t>			        only </a:t>
            </a:r>
            <a:r>
              <a:rPr lang="en-US" sz="1400" dirty="0"/>
              <a:t>exist in one </a:t>
            </a:r>
            <a:r>
              <a:rPr lang="en-US" sz="1400" dirty="0" err="1"/>
              <a:t>vhost</a:t>
            </a:r>
            <a:r>
              <a:rPr lang="en-US" sz="1400" dirty="0"/>
              <a:t>. </a:t>
            </a:r>
          </a:p>
        </p:txBody>
      </p:sp>
    </p:spTree>
    <p:extLst>
      <p:ext uri="{BB962C8B-B14F-4D97-AF65-F5344CB8AC3E}">
        <p14:creationId xmlns:p14="http://schemas.microsoft.com/office/powerpoint/2010/main" val="3619157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783" y="757646"/>
            <a:ext cx="9157063" cy="6678751"/>
          </a:xfrm>
          <a:prstGeom prst="rect">
            <a:avLst/>
          </a:prstGeom>
        </p:spPr>
        <p:txBody>
          <a:bodyPr wrap="square">
            <a:spAutoFit/>
          </a:bodyPr>
          <a:lstStyle/>
          <a:p>
            <a:r>
              <a:rPr lang="en-US" b="1" dirty="0" smtClean="0">
                <a:solidFill>
                  <a:schemeClr val="accent2"/>
                </a:solidFill>
                <a:latin typeface="Helvetica Neue"/>
              </a:rPr>
              <a:t>RabbitMQ Installation guide :</a:t>
            </a:r>
          </a:p>
          <a:p>
            <a:endParaRPr lang="en-US" sz="1400" dirty="0">
              <a:latin typeface="Cambria" panose="02040503050406030204" pitchFamily="18" charset="0"/>
            </a:endParaRPr>
          </a:p>
          <a:p>
            <a:pPr marL="285750" indent="-285750">
              <a:buFont typeface="Arial" panose="020B0604020202020204" pitchFamily="34" charset="0"/>
              <a:buChar char="•"/>
            </a:pPr>
            <a:r>
              <a:rPr lang="en-US" sz="1400" dirty="0">
                <a:latin typeface="Cambria" panose="02040503050406030204" pitchFamily="18" charset="0"/>
              </a:rPr>
              <a:t>For </a:t>
            </a:r>
            <a:r>
              <a:rPr lang="en-US" sz="1400" dirty="0">
                <a:latin typeface="Cambria" panose="02040503050406030204" pitchFamily="18" charset="0"/>
              </a:rPr>
              <a:t>RabbitMQ, you </a:t>
            </a:r>
            <a:r>
              <a:rPr lang="en-US" sz="1400" dirty="0">
                <a:latin typeface="Cambria" panose="02040503050406030204" pitchFamily="18" charset="0"/>
              </a:rPr>
              <a:t>first </a:t>
            </a:r>
            <a:r>
              <a:rPr lang="en-US" sz="1400" dirty="0">
                <a:latin typeface="Cambria" panose="02040503050406030204" pitchFamily="18" charset="0"/>
              </a:rPr>
              <a:t>need to have </a:t>
            </a:r>
            <a:r>
              <a:rPr lang="en-US" sz="1400" dirty="0" err="1" smtClean="0">
                <a:latin typeface="Cambria" panose="02040503050406030204" pitchFamily="18" charset="0"/>
                <a:hlinkClick r:id="rId2"/>
              </a:rPr>
              <a:t>ErLang</a:t>
            </a:r>
            <a:r>
              <a:rPr lang="en-US" sz="1400" dirty="0" smtClean="0">
                <a:latin typeface="Cambria" panose="02040503050406030204" pitchFamily="18" charset="0"/>
              </a:rPr>
              <a:t> (</a:t>
            </a:r>
            <a:r>
              <a:rPr lang="en-US" sz="1400" dirty="0" smtClean="0">
                <a:solidFill>
                  <a:srgbClr val="FFFF00"/>
                </a:solidFill>
                <a:latin typeface="Cambria" panose="02040503050406030204" pitchFamily="18" charset="0"/>
              </a:rPr>
              <a:t>https</a:t>
            </a:r>
            <a:r>
              <a:rPr lang="en-US" sz="1400" dirty="0">
                <a:solidFill>
                  <a:srgbClr val="FFFF00"/>
                </a:solidFill>
                <a:latin typeface="Cambria" panose="02040503050406030204" pitchFamily="18" charset="0"/>
              </a:rPr>
              <a:t>://</a:t>
            </a:r>
            <a:r>
              <a:rPr lang="en-US" sz="1400" dirty="0">
                <a:solidFill>
                  <a:srgbClr val="FFFF00"/>
                </a:solidFill>
                <a:latin typeface="Cambria" panose="02040503050406030204" pitchFamily="18" charset="0"/>
              </a:rPr>
              <a:t>www.erlang.org/downloads</a:t>
            </a:r>
            <a:r>
              <a:rPr lang="en-US" sz="1400" dirty="0">
                <a:latin typeface="Cambria" panose="02040503050406030204" pitchFamily="18" charset="0"/>
              </a:rPr>
              <a:t>)</a:t>
            </a:r>
            <a:r>
              <a:rPr lang="en-US" sz="1400" dirty="0">
                <a:latin typeface="Cambria" panose="02040503050406030204" pitchFamily="18" charset="0"/>
              </a:rPr>
              <a:t> installed in your system as the RabbitMQ program is written in the </a:t>
            </a:r>
            <a:r>
              <a:rPr lang="en-US" sz="1400" dirty="0" err="1">
                <a:latin typeface="Cambria" panose="02040503050406030204" pitchFamily="18" charset="0"/>
              </a:rPr>
              <a:t>ErLang</a:t>
            </a:r>
            <a:r>
              <a:rPr lang="en-US" sz="1400" dirty="0">
                <a:latin typeface="Cambria" panose="02040503050406030204" pitchFamily="18" charset="0"/>
              </a:rPr>
              <a:t> programming language. After </a:t>
            </a:r>
            <a:r>
              <a:rPr lang="en-US" sz="1400" dirty="0" err="1">
                <a:latin typeface="Cambria" panose="02040503050406030204" pitchFamily="18" charset="0"/>
              </a:rPr>
              <a:t>ErLang</a:t>
            </a:r>
            <a:r>
              <a:rPr lang="en-US" sz="1400" dirty="0">
                <a:latin typeface="Cambria" panose="02040503050406030204" pitchFamily="18" charset="0"/>
              </a:rPr>
              <a:t>, you can download the latest version of </a:t>
            </a:r>
            <a:r>
              <a:rPr lang="en-US" sz="1400" dirty="0" smtClean="0">
                <a:latin typeface="Cambria" panose="02040503050406030204" pitchFamily="18" charset="0"/>
                <a:hlinkClick r:id="rId3"/>
              </a:rPr>
              <a:t>RabbitMQ</a:t>
            </a:r>
            <a:r>
              <a:rPr lang="en-US" sz="1400" dirty="0">
                <a:latin typeface="Cambria" panose="02040503050406030204" pitchFamily="18" charset="0"/>
                <a:hlinkClick r:id="rId3"/>
              </a:rPr>
              <a:t> </a:t>
            </a:r>
            <a:r>
              <a:rPr lang="en-US" sz="1400" dirty="0" smtClean="0">
                <a:latin typeface="Cambria" panose="02040503050406030204" pitchFamily="18" charset="0"/>
                <a:hlinkClick r:id="rId3"/>
              </a:rPr>
              <a:t>       (</a:t>
            </a:r>
            <a:r>
              <a:rPr lang="en-US" sz="1400" dirty="0" smtClean="0">
                <a:solidFill>
                  <a:srgbClr val="FFFF00"/>
                </a:solidFill>
                <a:latin typeface="Cambria" panose="02040503050406030204" pitchFamily="18" charset="0"/>
                <a:hlinkClick r:id="rId3"/>
              </a:rPr>
              <a:t>https://www.rabbitmq.com/download.html</a:t>
            </a:r>
            <a:r>
              <a:rPr lang="en-US" sz="1400" dirty="0" smtClean="0">
                <a:latin typeface="Cambria" panose="02040503050406030204" pitchFamily="18" charset="0"/>
              </a:rPr>
              <a:t>).</a:t>
            </a:r>
          </a:p>
          <a:p>
            <a:pPr marL="285750" indent="-285750">
              <a:buFont typeface="Arial" panose="020B0604020202020204" pitchFamily="34" charset="0"/>
              <a:buChar char="•"/>
            </a:pPr>
            <a:endParaRPr lang="en-US" sz="1400" dirty="0" smtClean="0">
              <a:latin typeface="Cambria" panose="02040503050406030204" pitchFamily="18" charset="0"/>
            </a:endParaRPr>
          </a:p>
          <a:p>
            <a:pPr marL="285750" indent="-285750">
              <a:buFont typeface="Arial" panose="020B0604020202020204" pitchFamily="34" charset="0"/>
              <a:buChar char="•"/>
            </a:pPr>
            <a:r>
              <a:rPr lang="en-US" sz="1400" b="1" dirty="0" err="1" smtClean="0">
                <a:solidFill>
                  <a:srgbClr val="FFFF00"/>
                </a:solidFill>
                <a:latin typeface="Cambria" panose="02040503050406030204" pitchFamily="18" charset="0"/>
              </a:rPr>
              <a:t>UseFull</a:t>
            </a:r>
            <a:r>
              <a:rPr lang="en-US" sz="1400" b="1" dirty="0" smtClean="0">
                <a:solidFill>
                  <a:srgbClr val="FFFF00"/>
                </a:solidFill>
                <a:latin typeface="Cambria" panose="02040503050406030204" pitchFamily="18" charset="0"/>
              </a:rPr>
              <a:t> Commands :</a:t>
            </a:r>
            <a:endParaRPr lang="en-US" sz="1400" b="1" dirty="0">
              <a:solidFill>
                <a:srgbClr val="FFFF00"/>
              </a:solidFill>
              <a:latin typeface="Cambria" panose="02040503050406030204" pitchFamily="18" charset="0"/>
            </a:endParaRPr>
          </a:p>
          <a:p>
            <a:pPr marL="285750" indent="-285750">
              <a:buFont typeface="Arial" panose="020B0604020202020204" pitchFamily="34" charset="0"/>
              <a:buChar char="•"/>
            </a:pPr>
            <a:endParaRPr lang="en-US" sz="1400" dirty="0">
              <a:latin typeface="Cambria" panose="02040503050406030204" pitchFamily="18" charset="0"/>
            </a:endParaRPr>
          </a:p>
          <a:p>
            <a:pPr marL="1200150" lvl="2" indent="-285750">
              <a:buFont typeface="Wingdings" panose="05000000000000000000" pitchFamily="2" charset="2"/>
              <a:buChar char="Ø"/>
            </a:pPr>
            <a:r>
              <a:rPr lang="en-US" sz="1400" dirty="0">
                <a:latin typeface="Cambria" panose="02040503050406030204" pitchFamily="18" charset="0"/>
              </a:rPr>
              <a:t>rabbitmq-plugins.bat enable </a:t>
            </a:r>
            <a:r>
              <a:rPr lang="en-US" sz="1400" dirty="0" err="1" smtClean="0">
                <a:latin typeface="Cambria" panose="02040503050406030204" pitchFamily="18" charset="0"/>
              </a:rPr>
              <a:t>rabbitmq_management</a:t>
            </a:r>
            <a:r>
              <a:rPr lang="en-US" sz="1400" dirty="0" smtClean="0">
                <a:latin typeface="Cambria" panose="02040503050406030204" pitchFamily="18" charset="0"/>
              </a:rPr>
              <a:t>    (For UI enable purpose )</a:t>
            </a:r>
            <a:endParaRPr lang="en-US" sz="1400" dirty="0">
              <a:latin typeface="Cambria" panose="02040503050406030204" pitchFamily="18" charset="0"/>
            </a:endParaRPr>
          </a:p>
          <a:p>
            <a:pPr marL="1200150" lvl="2" indent="-285750">
              <a:buFont typeface="Wingdings" panose="05000000000000000000" pitchFamily="2" charset="2"/>
              <a:buChar char="Ø"/>
            </a:pPr>
            <a:endParaRPr lang="en-US" sz="1400" dirty="0">
              <a:latin typeface="Cambria" panose="02040503050406030204" pitchFamily="18" charset="0"/>
            </a:endParaRPr>
          </a:p>
          <a:p>
            <a:pPr marL="1200150" lvl="2" indent="-285750">
              <a:buFont typeface="Wingdings" panose="05000000000000000000" pitchFamily="2" charset="2"/>
              <a:buChar char="Ø"/>
            </a:pPr>
            <a:r>
              <a:rPr lang="en-US" sz="1400" dirty="0" err="1">
                <a:latin typeface="Cambria" panose="02040503050406030204" pitchFamily="18" charset="0"/>
              </a:rPr>
              <a:t>rabbitmq</a:t>
            </a:r>
            <a:r>
              <a:rPr lang="en-US" sz="1400" dirty="0">
                <a:latin typeface="Cambria" panose="02040503050406030204" pitchFamily="18" charset="0"/>
              </a:rPr>
              <a:t>-server start</a:t>
            </a:r>
          </a:p>
          <a:p>
            <a:pPr marL="1200150" lvl="2" indent="-285750">
              <a:buFont typeface="Wingdings" panose="05000000000000000000" pitchFamily="2" charset="2"/>
              <a:buChar char="Ø"/>
            </a:pPr>
            <a:r>
              <a:rPr lang="en-US" sz="1400" dirty="0">
                <a:latin typeface="Cambria" panose="02040503050406030204" pitchFamily="18" charset="0"/>
              </a:rPr>
              <a:t>rabbitmqctl.bat stop</a:t>
            </a:r>
          </a:p>
          <a:p>
            <a:pPr marL="1200150" lvl="2" indent="-285750">
              <a:buFont typeface="Wingdings" panose="05000000000000000000" pitchFamily="2" charset="2"/>
              <a:buChar char="Ø"/>
            </a:pPr>
            <a:r>
              <a:rPr lang="en-US" sz="1400" dirty="0">
                <a:latin typeface="Cambria" panose="02040503050406030204" pitchFamily="18" charset="0"/>
              </a:rPr>
              <a:t>rabbitmqctl.bat status</a:t>
            </a:r>
          </a:p>
          <a:p>
            <a:pPr marL="1200150" lvl="2" indent="-285750">
              <a:buFont typeface="Wingdings" panose="05000000000000000000" pitchFamily="2" charset="2"/>
              <a:buChar char="Ø"/>
            </a:pPr>
            <a:r>
              <a:rPr lang="en-US" sz="1400" dirty="0">
                <a:latin typeface="Cambria" panose="02040503050406030204" pitchFamily="18" charset="0"/>
              </a:rPr>
              <a:t>rabbitmq-service.bat start</a:t>
            </a:r>
          </a:p>
          <a:p>
            <a:endParaRPr lang="en-US" sz="1400" dirty="0" smtClean="0">
              <a:latin typeface="Cambria" panose="02040503050406030204" pitchFamily="18" charset="0"/>
            </a:endParaRPr>
          </a:p>
          <a:p>
            <a:r>
              <a:rPr lang="en-US" sz="1400" dirty="0">
                <a:solidFill>
                  <a:srgbClr val="FFFF00"/>
                </a:solidFill>
                <a:latin typeface="Cambria" panose="02040503050406030204" pitchFamily="18" charset="0"/>
              </a:rPr>
              <a:t> </a:t>
            </a:r>
            <a:r>
              <a:rPr lang="en-US" sz="1400" dirty="0" smtClean="0">
                <a:solidFill>
                  <a:srgbClr val="FFFF00"/>
                </a:solidFill>
                <a:latin typeface="Cambria" panose="02040503050406030204" pitchFamily="18" charset="0"/>
              </a:rPr>
              <a:t>       </a:t>
            </a:r>
            <a:r>
              <a:rPr lang="en-US" sz="1400" b="1" dirty="0" smtClean="0">
                <a:solidFill>
                  <a:srgbClr val="FFFF00"/>
                </a:solidFill>
                <a:latin typeface="Cambria" panose="02040503050406030204" pitchFamily="18" charset="0"/>
              </a:rPr>
              <a:t>URL</a:t>
            </a:r>
          </a:p>
          <a:p>
            <a:endParaRPr lang="en-US" sz="1400" dirty="0">
              <a:latin typeface="Cambria" panose="02040503050406030204" pitchFamily="18" charset="0"/>
            </a:endParaRPr>
          </a:p>
          <a:p>
            <a:pPr marL="1200150" lvl="2" indent="-285750">
              <a:buFont typeface="Wingdings" panose="05000000000000000000" pitchFamily="2" charset="2"/>
              <a:buChar char="Ø"/>
            </a:pPr>
            <a:r>
              <a:rPr lang="en-US" dirty="0"/>
              <a:t>http://</a:t>
            </a:r>
            <a:r>
              <a:rPr lang="en-US" dirty="0" smtClean="0"/>
              <a:t>localhost:15672</a:t>
            </a:r>
            <a:r>
              <a:rPr lang="en-US" dirty="0"/>
              <a:t>/</a:t>
            </a:r>
          </a:p>
          <a:p>
            <a:pPr marL="285750" indent="-285750">
              <a:buFont typeface="Arial" panose="020B0604020202020204" pitchFamily="34" charset="0"/>
              <a:buChar char="•"/>
            </a:pPr>
            <a:endParaRPr lang="en-US" sz="1400" dirty="0">
              <a:solidFill>
                <a:schemeClr val="accent2"/>
              </a:solidFill>
              <a:latin typeface="Cambria" panose="02040503050406030204" pitchFamily="18" charset="0"/>
            </a:endParaRPr>
          </a:p>
          <a:p>
            <a:r>
              <a:rPr lang="en-US" sz="1400" b="1" dirty="0" smtClean="0">
                <a:solidFill>
                  <a:srgbClr val="FFFF00"/>
                </a:solidFill>
                <a:latin typeface="Cambria" panose="02040503050406030204" pitchFamily="18" charset="0"/>
              </a:rPr>
              <a:t>       Credentials:</a:t>
            </a:r>
          </a:p>
          <a:p>
            <a:endParaRPr lang="en-US" sz="1400" b="1" dirty="0" smtClean="0">
              <a:solidFill>
                <a:srgbClr val="FFFF00"/>
              </a:solidFill>
              <a:latin typeface="Cambria" panose="02040503050406030204" pitchFamily="18" charset="0"/>
            </a:endParaRPr>
          </a:p>
          <a:p>
            <a:pPr marL="1200150" lvl="2" indent="-285750">
              <a:buFont typeface="Wingdings" panose="05000000000000000000" pitchFamily="2" charset="2"/>
              <a:buChar char="Ø"/>
            </a:pPr>
            <a:r>
              <a:rPr lang="en-US" sz="1400" dirty="0" err="1" smtClean="0">
                <a:latin typeface="Cambria" panose="02040503050406030204" pitchFamily="18" charset="0"/>
              </a:rPr>
              <a:t>UserName</a:t>
            </a:r>
            <a:r>
              <a:rPr lang="en-US" sz="1400" dirty="0" smtClean="0">
                <a:latin typeface="Cambria" panose="02040503050406030204" pitchFamily="18" charset="0"/>
              </a:rPr>
              <a:t> </a:t>
            </a:r>
            <a:r>
              <a:rPr lang="en-US" sz="1400" dirty="0">
                <a:latin typeface="Cambria" panose="02040503050406030204" pitchFamily="18" charset="0"/>
              </a:rPr>
              <a:t>: guest</a:t>
            </a:r>
          </a:p>
          <a:p>
            <a:pPr marL="1200150" lvl="2" indent="-285750">
              <a:buFont typeface="Wingdings" panose="05000000000000000000" pitchFamily="2" charset="2"/>
              <a:buChar char="Ø"/>
            </a:pPr>
            <a:r>
              <a:rPr lang="en-US" sz="1400" dirty="0">
                <a:latin typeface="Cambria" panose="02040503050406030204" pitchFamily="18" charset="0"/>
              </a:rPr>
              <a:t>Password </a:t>
            </a:r>
            <a:r>
              <a:rPr lang="en-US" sz="1400" dirty="0" smtClean="0">
                <a:latin typeface="Cambria" panose="02040503050406030204" pitchFamily="18" charset="0"/>
              </a:rPr>
              <a:t> : </a:t>
            </a:r>
            <a:r>
              <a:rPr lang="en-US" sz="1400" dirty="0">
                <a:latin typeface="Cambria" panose="02040503050406030204" pitchFamily="18" charset="0"/>
              </a:rPr>
              <a:t>guest </a:t>
            </a:r>
            <a:endParaRPr lang="en-US" sz="1400" dirty="0" smtClean="0">
              <a:latin typeface="Cambria" panose="02040503050406030204" pitchFamily="18" charset="0"/>
            </a:endParaRPr>
          </a:p>
          <a:p>
            <a:pPr lvl="1"/>
            <a:endParaRPr lang="en-US" sz="1400" dirty="0" smtClean="0">
              <a:latin typeface="Cambria" panose="02040503050406030204" pitchFamily="18" charset="0"/>
            </a:endParaRPr>
          </a:p>
          <a:p>
            <a:pPr lvl="1"/>
            <a:r>
              <a:rPr lang="en-US" sz="1400" b="1" dirty="0" smtClean="0">
                <a:solidFill>
                  <a:srgbClr val="FFFF00"/>
                </a:solidFill>
                <a:latin typeface="Cambria" panose="02040503050406030204" pitchFamily="18" charset="0"/>
              </a:rPr>
              <a:t>To move messages, the shovel plugin must be enabled below manner</a:t>
            </a:r>
          </a:p>
          <a:p>
            <a:pPr marL="285750" indent="-285750">
              <a:buFont typeface="Arial" panose="020B0604020202020204" pitchFamily="34" charset="0"/>
              <a:buChar char="•"/>
            </a:pPr>
            <a:endParaRPr lang="en-US" sz="1400" dirty="0">
              <a:latin typeface="Cambria" panose="02040503050406030204" pitchFamily="18" charset="0"/>
            </a:endParaRPr>
          </a:p>
          <a:p>
            <a:pPr marL="1200150" lvl="2" indent="-285750">
              <a:buFont typeface="Wingdings" panose="05000000000000000000" pitchFamily="2" charset="2"/>
              <a:buChar char="Ø"/>
            </a:pPr>
            <a:r>
              <a:rPr lang="en-US" sz="1400" dirty="0">
                <a:latin typeface="Cambria" panose="02040503050406030204" pitchFamily="18" charset="0"/>
              </a:rPr>
              <a:t> </a:t>
            </a:r>
            <a:r>
              <a:rPr lang="en-US" sz="1400" dirty="0" err="1">
                <a:latin typeface="Cambria" panose="02040503050406030204" pitchFamily="18" charset="0"/>
              </a:rPr>
              <a:t>rabbitmq</a:t>
            </a:r>
            <a:r>
              <a:rPr lang="en-US" sz="1400" dirty="0">
                <a:latin typeface="Cambria" panose="02040503050406030204" pitchFamily="18" charset="0"/>
              </a:rPr>
              <a:t>-plugins enable </a:t>
            </a:r>
            <a:r>
              <a:rPr lang="en-US" sz="1400" dirty="0" err="1">
                <a:latin typeface="Cambria" panose="02040503050406030204" pitchFamily="18" charset="0"/>
              </a:rPr>
              <a:t>rabbitmq_shovel</a:t>
            </a:r>
            <a:r>
              <a:rPr lang="en-US" sz="1400" dirty="0">
                <a:latin typeface="Cambria" panose="02040503050406030204" pitchFamily="18" charset="0"/>
              </a:rPr>
              <a:t> </a:t>
            </a:r>
            <a:r>
              <a:rPr lang="en-US" sz="1400" dirty="0" err="1">
                <a:latin typeface="Cambria" panose="02040503050406030204" pitchFamily="18" charset="0"/>
              </a:rPr>
              <a:t>rabbitmq_shovel_management</a:t>
            </a:r>
            <a:endParaRPr lang="en-US" sz="1400" dirty="0">
              <a:latin typeface="Cambria" panose="02040503050406030204" pitchFamily="18" charset="0"/>
            </a:endParaRPr>
          </a:p>
          <a:p>
            <a:pPr marL="285750" indent="-285750">
              <a:buFont typeface="Arial" panose="020B0604020202020204" pitchFamily="34" charset="0"/>
              <a:buChar char="•"/>
            </a:pPr>
            <a:endParaRPr lang="en-US" sz="1400" dirty="0">
              <a:latin typeface="Cambria" panose="02040503050406030204" pitchFamily="18" charset="0"/>
            </a:endParaRPr>
          </a:p>
          <a:p>
            <a:pPr marL="285750" indent="-285750">
              <a:buFont typeface="Arial" panose="020B0604020202020204" pitchFamily="34" charset="0"/>
              <a:buChar char="•"/>
            </a:pPr>
            <a:endParaRPr lang="en-US" sz="1400" dirty="0">
              <a:latin typeface="Cambria" panose="02040503050406030204" pitchFamily="18" charset="0"/>
            </a:endParaRPr>
          </a:p>
          <a:p>
            <a:pPr marL="285750" indent="-285750">
              <a:buFont typeface="Arial" panose="020B0604020202020204" pitchFamily="34" charset="0"/>
              <a:buChar char="•"/>
            </a:pPr>
            <a:endParaRPr lang="en-US" sz="1400" dirty="0">
              <a:latin typeface="Cambria" panose="02040503050406030204" pitchFamily="18" charset="0"/>
            </a:endParaRPr>
          </a:p>
        </p:txBody>
      </p:sp>
    </p:spTree>
    <p:extLst>
      <p:ext uri="{BB962C8B-B14F-4D97-AF65-F5344CB8AC3E}">
        <p14:creationId xmlns:p14="http://schemas.microsoft.com/office/powerpoint/2010/main" val="2623937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1" y="1370511"/>
            <a:ext cx="11051176" cy="5226231"/>
          </a:xfrm>
          <a:prstGeom prst="rect">
            <a:avLst/>
          </a:prstGeom>
        </p:spPr>
      </p:pic>
      <p:sp>
        <p:nvSpPr>
          <p:cNvPr id="3" name="Rectangle 2"/>
          <p:cNvSpPr/>
          <p:nvPr/>
        </p:nvSpPr>
        <p:spPr>
          <a:xfrm>
            <a:off x="3435530" y="260169"/>
            <a:ext cx="431074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Sample UI for Rabbit MQ</a:t>
            </a:r>
            <a:endParaRPr lang="en-US" dirty="0"/>
          </a:p>
        </p:txBody>
      </p:sp>
    </p:spTree>
    <p:extLst>
      <p:ext uri="{BB962C8B-B14F-4D97-AF65-F5344CB8AC3E}">
        <p14:creationId xmlns:p14="http://schemas.microsoft.com/office/powerpoint/2010/main" val="653162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05025" y="1609725"/>
            <a:ext cx="7981950" cy="3638550"/>
          </a:xfrm>
          <a:prstGeom prst="rect">
            <a:avLst/>
          </a:prstGeom>
        </p:spPr>
      </p:pic>
      <p:sp>
        <p:nvSpPr>
          <p:cNvPr id="3" name="Rectangle 2"/>
          <p:cNvSpPr/>
          <p:nvPr/>
        </p:nvSpPr>
        <p:spPr>
          <a:xfrm>
            <a:off x="716211" y="809853"/>
            <a:ext cx="2690948" cy="470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	</a:t>
            </a:r>
            <a:r>
              <a:rPr lang="en-US" b="1" dirty="0" smtClean="0"/>
              <a:t>Shovel Process </a:t>
            </a:r>
            <a:endParaRPr lang="en-US" dirty="0">
              <a:solidFill>
                <a:schemeClr val="tx1">
                  <a:lumMod val="95000"/>
                </a:schemeClr>
              </a:solidFill>
            </a:endParaRPr>
          </a:p>
        </p:txBody>
      </p:sp>
    </p:spTree>
    <p:extLst>
      <p:ext uri="{BB962C8B-B14F-4D97-AF65-F5344CB8AC3E}">
        <p14:creationId xmlns:p14="http://schemas.microsoft.com/office/powerpoint/2010/main" val="31950342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782</TotalTime>
  <Words>539</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Cambria</vt:lpstr>
      <vt:lpstr>Century Gothic</vt:lpstr>
      <vt:lpstr>Helvetica Neue</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16</cp:revision>
  <dcterms:created xsi:type="dcterms:W3CDTF">2019-12-04T18:25:25Z</dcterms:created>
  <dcterms:modified xsi:type="dcterms:W3CDTF">2019-12-05T07:28:16Z</dcterms:modified>
</cp:coreProperties>
</file>