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199"/>
          </a:xfrm>
          <a:prstGeom prst="rect">
            <a:avLst/>
          </a:prstGeom>
        </p:spPr>
        <p:txBody>
          <a:bodyPr anchorCtr="0" anchor="b" bIns="91425" lIns="91425" rIns="91425" tIns="91425">
            <a:noAutofit/>
          </a:bodyPr>
          <a:lstStyle/>
          <a:p>
            <a:pPr lvl="0">
              <a:spcBef>
                <a:spcPts val="0"/>
              </a:spcBef>
              <a:buNone/>
            </a:pPr>
            <a:r>
              <a:rPr lang="en"/>
              <a:t>选课学分管理系统</a:t>
            </a:r>
          </a:p>
        </p:txBody>
      </p:sp>
      <p:sp>
        <p:nvSpPr>
          <p:cNvPr id="63" name="Shape 63"/>
          <p:cNvSpPr txBox="1"/>
          <p:nvPr>
            <p:ph idx="1" type="subTitle"/>
          </p:nvPr>
        </p:nvSpPr>
        <p:spPr>
          <a:xfrm>
            <a:off x="390525" y="2789118"/>
            <a:ext cx="8222100" cy="933599"/>
          </a:xfrm>
          <a:prstGeom prst="rect">
            <a:avLst/>
          </a:prstGeom>
        </p:spPr>
        <p:txBody>
          <a:bodyPr anchorCtr="0" anchor="t" bIns="91425" lIns="91425" rIns="91425" tIns="91425">
            <a:noAutofit/>
          </a:bodyPr>
          <a:lstStyle/>
          <a:p>
            <a:pPr lvl="0">
              <a:spcBef>
                <a:spcPts val="0"/>
              </a:spcBef>
              <a:buNone/>
            </a:pPr>
            <a:r>
              <a:rPr lang="en" sz="2400"/>
              <a:t>第八组 </a:t>
            </a:r>
          </a:p>
          <a:p>
            <a:pPr lvl="0">
              <a:spcBef>
                <a:spcPts val="0"/>
              </a:spcBef>
              <a:buNone/>
            </a:pPr>
            <a:r>
              <a:rPr lang="en" sz="2400"/>
              <a:t>崔东晓 梁翼显 吴恺东 赵睿哲</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顺序图 － 登录</a:t>
            </a:r>
          </a:p>
        </p:txBody>
      </p:sp>
      <p:sp>
        <p:nvSpPr>
          <p:cNvPr id="112" name="Shape 11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顺序图 － 比对</a:t>
            </a:r>
          </a:p>
        </p:txBody>
      </p:sp>
      <p:sp>
        <p:nvSpPr>
          <p:cNvPr id="118" name="Shape 11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顺序图 － 提交不符课程信息</a:t>
            </a:r>
          </a:p>
        </p:txBody>
      </p:sp>
      <p:sp>
        <p:nvSpPr>
          <p:cNvPr id="124" name="Shape 12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顺序图 － 教务处理不符课程信息</a:t>
            </a:r>
          </a:p>
        </p:txBody>
      </p:sp>
      <p:sp>
        <p:nvSpPr>
          <p:cNvPr id="130" name="Shape 13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773700" y="1806450"/>
            <a:ext cx="7596600" cy="1530600"/>
          </a:xfrm>
          <a:prstGeom prst="rect">
            <a:avLst/>
          </a:prstGeom>
        </p:spPr>
        <p:txBody>
          <a:bodyPr anchorCtr="0" anchor="ctr" bIns="91425" lIns="91425" rIns="91425" tIns="91425">
            <a:noAutofit/>
          </a:bodyPr>
          <a:lstStyle/>
          <a:p>
            <a:pPr lvl="0" rtl="0">
              <a:spcBef>
                <a:spcPts val="0"/>
              </a:spcBef>
              <a:buNone/>
            </a:pPr>
            <a:r>
              <a:rPr lang="en"/>
              <a:t>状态机图</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状态机图</a:t>
            </a:r>
          </a:p>
        </p:txBody>
      </p:sp>
      <p:sp>
        <p:nvSpPr>
          <p:cNvPr id="141" name="Shape 14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状态机图只描述不符信息处理的部分</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sz="3000"/>
              <a:t>Thanks!</a:t>
            </a:r>
          </a:p>
        </p:txBody>
      </p:sp>
      <p:sp>
        <p:nvSpPr>
          <p:cNvPr id="147" name="Shape 147"/>
          <p:cNvSpPr txBox="1"/>
          <p:nvPr>
            <p:ph idx="1" type="body"/>
          </p:nvPr>
        </p:nvSpPr>
        <p:spPr>
          <a:xfrm>
            <a:off x="311700" y="1399399"/>
            <a:ext cx="2808000" cy="2784900"/>
          </a:xfrm>
          <a:prstGeom prst="rect">
            <a:avLst/>
          </a:prstGeom>
        </p:spPr>
        <p:txBody>
          <a:bodyPr anchorCtr="0" anchor="t" bIns="91425" lIns="91425" rIns="91425" tIns="91425">
            <a:noAutofit/>
          </a:bodyPr>
          <a:lstStyle/>
          <a:p>
            <a:pPr lvl="0" rtl="0">
              <a:spcBef>
                <a:spcPts val="0"/>
              </a:spcBef>
              <a:spcAft>
                <a:spcPts val="0"/>
              </a:spcAft>
              <a:buNone/>
            </a:pPr>
            <a:r>
              <a:t/>
            </a:r>
            <a:endParaRPr sz="1400"/>
          </a:p>
          <a:p>
            <a:pPr lvl="0">
              <a:spcBef>
                <a:spcPts val="0"/>
              </a:spcBef>
              <a:spcAft>
                <a:spcPts val="0"/>
              </a:spcAft>
              <a:buNone/>
            </a:pPr>
            <a:r>
              <a:rPr lang="en" sz="1400"/>
              <a:t> </a:t>
            </a:r>
          </a:p>
        </p:txBody>
      </p:sp>
      <p:pic>
        <p:nvPicPr>
          <p:cNvPr id="148" name="Shape 148"/>
          <p:cNvPicPr preferRelativeResize="0"/>
          <p:nvPr/>
        </p:nvPicPr>
        <p:blipFill rotWithShape="1">
          <a:blip r:embed="rId3">
            <a:alphaModFix/>
          </a:blip>
          <a:srcRect b="0" l="19071" r="4853" t="9"/>
          <a:stretch/>
        </p:blipFill>
        <p:spPr>
          <a:xfrm>
            <a:off x="3274675" y="0"/>
            <a:ext cx="5869324" cy="514350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90250" y="450150"/>
            <a:ext cx="5878800" cy="4090800"/>
          </a:xfrm>
          <a:prstGeom prst="rect">
            <a:avLst/>
          </a:prstGeom>
        </p:spPr>
        <p:txBody>
          <a:bodyPr anchorCtr="0" anchor="ctr" bIns="91425" lIns="91425" rIns="91425" tIns="91425">
            <a:noAutofit/>
          </a:bodyPr>
          <a:lstStyle/>
          <a:p>
            <a:pPr lvl="0">
              <a:lnSpc>
                <a:spcPct val="115000"/>
              </a:lnSpc>
              <a:spcBef>
                <a:spcPts val="0"/>
              </a:spcBef>
              <a:spcAft>
                <a:spcPts val="1600"/>
              </a:spcAft>
              <a:buNone/>
            </a:pPr>
            <a:r>
              <a:rPr lang="en" sz="1800">
                <a:latin typeface="Open Sans"/>
                <a:ea typeface="Open Sans"/>
                <a:cs typeface="Open Sans"/>
                <a:sym typeface="Open Sans"/>
              </a:rPr>
              <a:t>学生毕业时需要审核自己本科阶段选修的课程是否满足学院毕业标准，关键在于审查每个类别的选修课程数是否满足。如果课程类别错误需要联系教务修改。</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用况模型回顾</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选课学分管理系统</a:t>
            </a:r>
          </a:p>
        </p:txBody>
      </p:sp>
      <p:sp>
        <p:nvSpPr>
          <p:cNvPr id="79" name="Shape 7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buAutoNum type="arabicPeriod"/>
            </a:pPr>
            <a:r>
              <a:rPr lang="en"/>
              <a:t>三个参与者：</a:t>
            </a:r>
            <a:r>
              <a:rPr b="1" lang="en"/>
              <a:t>教务、管理员、学生</a:t>
            </a:r>
          </a:p>
          <a:p>
            <a:pPr indent="-228600" lvl="0" marL="457200" rtl="0">
              <a:spcBef>
                <a:spcPts val="0"/>
              </a:spcBef>
              <a:buAutoNum type="arabicPeriod"/>
            </a:pPr>
            <a:r>
              <a:rPr b="1" lang="en"/>
              <a:t>基本描述：</a:t>
            </a:r>
          </a:p>
          <a:p>
            <a:pPr indent="-228600" lvl="1" marL="914400" rtl="0">
              <a:spcBef>
                <a:spcPts val="0"/>
              </a:spcBef>
              <a:buAutoNum type="alphaLcPeriod"/>
            </a:pPr>
            <a:r>
              <a:rPr b="1" lang="en"/>
              <a:t>学生</a:t>
            </a:r>
            <a:r>
              <a:rPr lang="en"/>
              <a:t>查询自己各个分类的学分是否选修完毕，如果课程分类有误则联系</a:t>
            </a:r>
            <a:r>
              <a:rPr b="1" lang="en"/>
              <a:t>教务</a:t>
            </a:r>
            <a:r>
              <a:rPr lang="en"/>
              <a:t>进行修改；</a:t>
            </a:r>
          </a:p>
          <a:p>
            <a:pPr indent="-228600" lvl="1" marL="914400" rtl="0">
              <a:spcBef>
                <a:spcPts val="0"/>
              </a:spcBef>
              <a:buAutoNum type="alphaLcPeriod"/>
            </a:pPr>
            <a:r>
              <a:rPr b="1" lang="en"/>
              <a:t>教务</a:t>
            </a:r>
            <a:r>
              <a:rPr lang="en"/>
              <a:t>修改课程类别并通知学生；</a:t>
            </a:r>
          </a:p>
          <a:p>
            <a:pPr indent="-228600" lvl="1" marL="914400" rtl="0">
              <a:spcBef>
                <a:spcPts val="0"/>
              </a:spcBef>
              <a:buAutoNum type="alphaLcPeriod"/>
            </a:pPr>
            <a:r>
              <a:rPr b="1" lang="en"/>
              <a:t>管理员</a:t>
            </a:r>
            <a:r>
              <a:rPr lang="en"/>
              <a:t>负责帐号和课程列表的维护；</a:t>
            </a:r>
          </a:p>
          <a:p>
            <a:pPr indent="-228600" lvl="0" marL="457200" rtl="0">
              <a:spcBef>
                <a:spcPts val="0"/>
              </a:spcBef>
              <a:buAutoNum type="arabicPeriod"/>
            </a:pPr>
            <a:r>
              <a:rPr b="1" lang="en"/>
              <a:t>用况图</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用况图</a:t>
            </a:r>
          </a:p>
        </p:txBody>
      </p:sp>
      <p:pic>
        <p:nvPicPr>
          <p:cNvPr id="85" name="Shape 85"/>
          <p:cNvPicPr preferRelativeResize="0"/>
          <p:nvPr/>
        </p:nvPicPr>
        <p:blipFill rotWithShape="1">
          <a:blip r:embed="rId3">
            <a:alphaModFix/>
          </a:blip>
          <a:srcRect b="0" l="0" r="0" t="10265"/>
          <a:stretch/>
        </p:blipFill>
        <p:spPr>
          <a:xfrm>
            <a:off x="3661425" y="733475"/>
            <a:ext cx="5170875" cy="41002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773700" y="1806450"/>
            <a:ext cx="7596600" cy="1530600"/>
          </a:xfrm>
          <a:prstGeom prst="rect">
            <a:avLst/>
          </a:prstGeom>
        </p:spPr>
        <p:txBody>
          <a:bodyPr anchorCtr="0" anchor="ctr" bIns="91425" lIns="91425" rIns="91425" tIns="91425">
            <a:noAutofit/>
          </a:bodyPr>
          <a:lstStyle/>
          <a:p>
            <a:pPr lvl="0" rtl="0">
              <a:spcBef>
                <a:spcPts val="0"/>
              </a:spcBef>
              <a:buNone/>
            </a:pPr>
            <a:r>
              <a:rPr lang="en"/>
              <a:t>类图</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类设计</a:t>
            </a:r>
          </a:p>
        </p:txBody>
      </p:sp>
      <p:sp>
        <p:nvSpPr>
          <p:cNvPr id="96" name="Shape 96"/>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从系统设计中抽取出如下几个类：</a:t>
            </a:r>
          </a:p>
          <a:p>
            <a:pPr indent="-228600" lvl="0" marL="457200" rtl="0">
              <a:spcBef>
                <a:spcPts val="0"/>
              </a:spcBef>
              <a:buAutoNum type="arabicPeriod"/>
            </a:pPr>
            <a:r>
              <a:rPr b="1" lang="en"/>
              <a:t>学生账户</a:t>
            </a:r>
            <a:r>
              <a:rPr lang="en"/>
              <a:t>：对学生角色的抽象</a:t>
            </a:r>
          </a:p>
          <a:p>
            <a:pPr indent="-228600" lvl="0" marL="457200" rtl="0">
              <a:spcBef>
                <a:spcPts val="0"/>
              </a:spcBef>
              <a:buAutoNum type="arabicPeriod"/>
            </a:pPr>
            <a:r>
              <a:rPr b="1" lang="en"/>
              <a:t>教务账户</a:t>
            </a:r>
            <a:r>
              <a:rPr lang="en"/>
              <a:t>：对教务老师的角色的抽象</a:t>
            </a:r>
          </a:p>
          <a:p>
            <a:pPr indent="-228600" lvl="0" marL="457200" rtl="0">
              <a:spcBef>
                <a:spcPts val="0"/>
              </a:spcBef>
              <a:buAutoNum type="arabicPeriod"/>
            </a:pPr>
            <a:r>
              <a:rPr b="1" lang="en"/>
              <a:t>教学计划</a:t>
            </a:r>
            <a:r>
              <a:rPr lang="en"/>
              <a:t>：保存某一年学院教学计划信息</a:t>
            </a:r>
          </a:p>
          <a:p>
            <a:pPr indent="-228600" lvl="0" marL="457200" rtl="0">
              <a:spcBef>
                <a:spcPts val="0"/>
              </a:spcBef>
              <a:buAutoNum type="arabicPeriod"/>
            </a:pPr>
            <a:r>
              <a:rPr b="1" lang="en"/>
              <a:t>课程</a:t>
            </a:r>
            <a:r>
              <a:rPr lang="en"/>
              <a:t>：基本课程信息存储</a:t>
            </a:r>
          </a:p>
          <a:p>
            <a:pPr indent="-228600" lvl="0" marL="457200" rtl="0">
              <a:spcBef>
                <a:spcPts val="0"/>
              </a:spcBef>
              <a:buAutoNum type="arabicPeriod"/>
            </a:pPr>
            <a:r>
              <a:rPr b="1" lang="en"/>
              <a:t>选课信息</a:t>
            </a:r>
            <a:r>
              <a:rPr lang="en"/>
              <a:t>：一个学生本科阶段选修课程情况</a:t>
            </a:r>
          </a:p>
          <a:p>
            <a:pPr indent="-228600" lvl="0" marL="457200">
              <a:spcBef>
                <a:spcPts val="0"/>
              </a:spcBef>
              <a:buAutoNum type="arabicPeriod"/>
            </a:pPr>
            <a:r>
              <a:rPr b="1" lang="en"/>
              <a:t>不符课程信息</a:t>
            </a:r>
            <a:r>
              <a:rPr lang="en"/>
              <a:t>：学生提交的</a:t>
            </a:r>
            <a:r>
              <a:rPr b="1" lang="en"/>
              <a:t>课程类别错误</a:t>
            </a:r>
            <a:r>
              <a:rPr lang="en"/>
              <a:t>信息</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类图</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773700" y="1806450"/>
            <a:ext cx="7596600" cy="1530600"/>
          </a:xfrm>
          <a:prstGeom prst="rect">
            <a:avLst/>
          </a:prstGeom>
        </p:spPr>
        <p:txBody>
          <a:bodyPr anchorCtr="0" anchor="ctr" bIns="91425" lIns="91425" rIns="91425" tIns="91425">
            <a:noAutofit/>
          </a:bodyPr>
          <a:lstStyle/>
          <a:p>
            <a:pPr lvl="0" rtl="0">
              <a:spcBef>
                <a:spcPts val="0"/>
              </a:spcBef>
              <a:buNone/>
            </a:pPr>
            <a:r>
              <a:rPr lang="en"/>
              <a:t>顺序图</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