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63" r:id="rId3"/>
    <p:sldId id="257" r:id="rId4"/>
    <p:sldId id="260" r:id="rId5"/>
    <p:sldId id="265" r:id="rId6"/>
    <p:sldId id="269" r:id="rId7"/>
    <p:sldId id="261" r:id="rId8"/>
    <p:sldId id="268" r:id="rId9"/>
    <p:sldId id="262"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540"/>
    <p:restoredTop sz="79468"/>
  </p:normalViewPr>
  <p:slideViewPr>
    <p:cSldViewPr snapToGrid="0" snapToObjects="1">
      <p:cViewPr>
        <p:scale>
          <a:sx n="97" d="100"/>
          <a:sy n="97" d="100"/>
        </p:scale>
        <p:origin x="976" y="16"/>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BF741-CB86-DA4D-BA49-1EB17A678A4B}" type="datetimeFigureOut">
              <a:rPr kumimoji="1" lang="zh-CN" altLang="en-US" smtClean="0"/>
              <a:t>16/5/24</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C08A1-8A1F-BB40-9AF8-6BFDC7488B7C}" type="slidenum">
              <a:rPr kumimoji="1" lang="zh-CN" altLang="en-US" smtClean="0"/>
              <a:t>‹#›</a:t>
            </a:fld>
            <a:endParaRPr kumimoji="1" lang="zh-CN" altLang="en-US"/>
          </a:p>
        </p:txBody>
      </p:sp>
    </p:spTree>
    <p:extLst>
      <p:ext uri="{BB962C8B-B14F-4D97-AF65-F5344CB8AC3E}">
        <p14:creationId xmlns:p14="http://schemas.microsoft.com/office/powerpoint/2010/main" val="336088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深度学习在近年来发展飞速</a:t>
            </a:r>
            <a:endParaRPr kumimoji="1" lang="en-US" altLang="zh-CN" dirty="0" smtClean="0"/>
          </a:p>
          <a:p>
            <a:r>
              <a:rPr kumimoji="1" lang="zh-CN" altLang="en-US" dirty="0" smtClean="0"/>
              <a:t>根据应用的硬件平台大致可以分为两类：</a:t>
            </a:r>
            <a:endParaRPr kumimoji="1" lang="en-US" altLang="zh-CN" dirty="0" smtClean="0"/>
          </a:p>
          <a:p>
            <a:r>
              <a:rPr kumimoji="1" lang="zh-CN" altLang="en-US" dirty="0" smtClean="0"/>
              <a:t>传统的基于</a:t>
            </a:r>
            <a:r>
              <a:rPr kumimoji="1" lang="en-US" altLang="zh-CN" dirty="0" smtClean="0"/>
              <a:t>GPU</a:t>
            </a:r>
            <a:r>
              <a:rPr kumimoji="1" lang="zh-CN" altLang="en-US" dirty="0" smtClean="0"/>
              <a:t>的深度学习应用</a:t>
            </a:r>
            <a:endParaRPr kumimoji="1" lang="en-US" altLang="zh-CN" dirty="0" smtClean="0"/>
          </a:p>
          <a:p>
            <a:r>
              <a:rPr kumimoji="1" lang="zh-CN" altLang="en-US" dirty="0" smtClean="0"/>
              <a:t>基于嵌入式平台的新兴应用</a:t>
            </a:r>
            <a:endParaRPr kumimoji="1" lang="en-US" altLang="zh-CN" dirty="0" smtClean="0"/>
          </a:p>
          <a:p>
            <a:endParaRPr kumimoji="1" lang="en-US" altLang="zh-CN" dirty="0" smtClean="0"/>
          </a:p>
          <a:p>
            <a:r>
              <a:rPr kumimoji="1" lang="zh-CN" altLang="en-US" dirty="0" smtClean="0"/>
              <a:t>嵌入式平台比如无人机和自动驾驶汽车，计算性能和功耗比要求等等都比较高</a:t>
            </a:r>
            <a:endParaRPr kumimoji="1" lang="en-US" altLang="zh-CN" dirty="0" smtClean="0"/>
          </a:p>
          <a:p>
            <a:endParaRPr kumimoji="1" lang="en-US" altLang="zh-CN" dirty="0" smtClean="0"/>
          </a:p>
          <a:p>
            <a:r>
              <a:rPr kumimoji="1" lang="zh-CN" altLang="en-US" dirty="0" smtClean="0"/>
              <a:t>这类平台难以运行传统意义上的大规模深度学习应用</a:t>
            </a:r>
            <a:endParaRPr kumimoji="1" lang="en-US" altLang="zh-CN" dirty="0" smtClean="0"/>
          </a:p>
          <a:p>
            <a:endParaRPr kumimoji="1" lang="en-US" altLang="zh-CN" dirty="0" smtClean="0"/>
          </a:p>
          <a:p>
            <a:r>
              <a:rPr kumimoji="1" lang="zh-CN" altLang="en-US" dirty="0" smtClean="0"/>
              <a:t>研究目标即为如何设计一种深度学习框架可以同时满足嵌入式平台的计算特性，与</a:t>
            </a:r>
            <a:endParaRPr kumimoji="1" lang="en-US" altLang="zh-CN" dirty="0" smtClean="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2</a:t>
            </a:fld>
            <a:endParaRPr kumimoji="1" lang="zh-CN" altLang="en-US"/>
          </a:p>
        </p:txBody>
      </p:sp>
    </p:spTree>
    <p:extLst>
      <p:ext uri="{BB962C8B-B14F-4D97-AF65-F5344CB8AC3E}">
        <p14:creationId xmlns:p14="http://schemas.microsoft.com/office/powerpoint/2010/main" val="252902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因此，本研究的研究目标是提供一种通用的嵌入式平台深度学习应用开发的解决方案</a:t>
            </a:r>
            <a:endParaRPr kumimoji="1" lang="en-US" altLang="zh-CN" dirty="0" smtClean="0"/>
          </a:p>
          <a:p>
            <a:r>
              <a:rPr kumimoji="1" lang="zh-CN" altLang="en-US" dirty="0" smtClean="0"/>
              <a:t>传统实现主要针对特殊的应用进行特殊的设计，开发周期长，难以复用，并且一般深度学习研究人员不熟悉硬件</a:t>
            </a:r>
            <a:endParaRPr kumimoji="1" lang="en-US" altLang="zh-CN" dirty="0" smtClean="0"/>
          </a:p>
          <a:p>
            <a:r>
              <a:rPr kumimoji="1" lang="zh-CN" altLang="en-US" dirty="0" smtClean="0"/>
              <a:t>基于</a:t>
            </a:r>
            <a:r>
              <a:rPr kumimoji="1" lang="en-US" altLang="zh-CN" dirty="0" smtClean="0"/>
              <a:t>SoCaffe</a:t>
            </a:r>
            <a:r>
              <a:rPr kumimoji="1" lang="zh-CN" altLang="en-US" dirty="0" smtClean="0"/>
              <a:t>的实现则利用了：</a:t>
            </a:r>
            <a:endParaRPr kumimoji="1" lang="en-US" altLang="zh-CN" dirty="0" smtClean="0"/>
          </a:p>
          <a:p>
            <a:r>
              <a:rPr kumimoji="1" lang="en-US" altLang="zh-CN" dirty="0" smtClean="0"/>
              <a:t>Caffe</a:t>
            </a:r>
          </a:p>
          <a:p>
            <a:r>
              <a:rPr kumimoji="1" lang="en-US" altLang="zh-CN" dirty="0" smtClean="0"/>
              <a:t>Zynq</a:t>
            </a:r>
            <a:r>
              <a:rPr kumimoji="1" lang="zh-CN" altLang="en-US" dirty="0" smtClean="0"/>
              <a:t> </a:t>
            </a:r>
            <a:r>
              <a:rPr kumimoji="1" lang="en-US" altLang="zh-CN" dirty="0" smtClean="0"/>
              <a:t>SoC</a:t>
            </a:r>
          </a:p>
          <a:p>
            <a:r>
              <a:rPr kumimoji="1" lang="zh-CN" altLang="en-US" dirty="0" smtClean="0"/>
              <a:t>研究人员不用了解</a:t>
            </a:r>
            <a:r>
              <a:rPr kumimoji="1" lang="en-US" altLang="zh-CN" dirty="0" smtClean="0"/>
              <a:t>Zynq</a:t>
            </a:r>
            <a:r>
              <a:rPr kumimoji="1" lang="zh-CN" altLang="en-US" dirty="0" smtClean="0"/>
              <a:t>或者硬件，可以直接开发</a:t>
            </a:r>
            <a:r>
              <a:rPr kumimoji="1" lang="en-US" altLang="zh-CN" dirty="0" smtClean="0"/>
              <a:t>Caffe</a:t>
            </a:r>
            <a:r>
              <a:rPr kumimoji="1" lang="zh-CN" altLang="en-US" baseline="0" dirty="0" smtClean="0"/>
              <a:t>应用</a:t>
            </a:r>
            <a:endParaRPr kumimoji="1" lang="en-US" altLang="zh-CN" dirty="0" smtClean="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3</a:t>
            </a:fld>
            <a:endParaRPr kumimoji="1" lang="zh-CN" altLang="en-US"/>
          </a:p>
        </p:txBody>
      </p:sp>
    </p:spTree>
    <p:extLst>
      <p:ext uri="{BB962C8B-B14F-4D97-AF65-F5344CB8AC3E}">
        <p14:creationId xmlns:p14="http://schemas.microsoft.com/office/powerpoint/2010/main" val="75873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核心任务是将</a:t>
            </a:r>
            <a:r>
              <a:rPr kumimoji="1" lang="en-US" altLang="zh-CN" dirty="0" smtClean="0"/>
              <a:t>Caffe</a:t>
            </a:r>
            <a:r>
              <a:rPr kumimoji="1" lang="zh-CN" altLang="en-US" dirty="0" smtClean="0"/>
              <a:t>部署在</a:t>
            </a:r>
            <a:r>
              <a:rPr kumimoji="1" lang="en-US" altLang="zh-CN" dirty="0" smtClean="0"/>
              <a:t>Zynq SoC</a:t>
            </a:r>
            <a:r>
              <a:rPr kumimoji="1" lang="zh-CN" altLang="en-US" dirty="0" smtClean="0"/>
              <a:t>平台上</a:t>
            </a:r>
            <a:endParaRPr kumimoji="1" lang="en-US" altLang="zh-CN" dirty="0" smtClean="0"/>
          </a:p>
          <a:p>
            <a:endParaRPr kumimoji="1" lang="en-US" altLang="zh-CN" dirty="0" smtClean="0"/>
          </a:p>
          <a:p>
            <a:r>
              <a:rPr kumimoji="1" lang="en-US" altLang="zh-CN" dirty="0" smtClean="0"/>
              <a:t>Caffe</a:t>
            </a:r>
            <a:r>
              <a:rPr kumimoji="1" lang="zh-CN" altLang="en-US" dirty="0" smtClean="0"/>
              <a:t>的结构由网络层和计算构成，</a:t>
            </a:r>
            <a:r>
              <a:rPr kumimoji="1" lang="en-US" altLang="zh-CN" dirty="0" smtClean="0"/>
              <a:t>Zynq</a:t>
            </a:r>
            <a:r>
              <a:rPr kumimoji="1" lang="zh-CN" altLang="en-US" dirty="0" smtClean="0"/>
              <a:t>则是软件处理系统和硬件可编程逻辑的架构</a:t>
            </a:r>
            <a:endParaRPr kumimoji="1" lang="en-US" altLang="zh-CN" dirty="0" smtClean="0"/>
          </a:p>
          <a:p>
            <a:endParaRPr kumimoji="1" lang="en-US" altLang="zh-CN" dirty="0" smtClean="0"/>
          </a:p>
          <a:p>
            <a:r>
              <a:rPr kumimoji="1" lang="zh-CN" altLang="en-US" dirty="0" smtClean="0"/>
              <a:t>关键问题就是如何在</a:t>
            </a:r>
            <a:r>
              <a:rPr kumimoji="1" lang="en-US" altLang="zh-CN" dirty="0" smtClean="0"/>
              <a:t>Zynq</a:t>
            </a:r>
            <a:r>
              <a:rPr kumimoji="1" lang="zh-CN" altLang="en-US" dirty="0" smtClean="0"/>
              <a:t>上划分</a:t>
            </a:r>
            <a:r>
              <a:rPr kumimoji="1" lang="en-US" altLang="zh-CN" dirty="0" smtClean="0"/>
              <a:t>Caffe</a:t>
            </a:r>
            <a:r>
              <a:rPr kumimoji="1" lang="zh-CN" altLang="en-US" dirty="0" smtClean="0"/>
              <a:t>的软硬件职责？</a:t>
            </a:r>
            <a:endParaRPr kumimoji="1" lang="en-US" altLang="zh-CN" dirty="0" smtClean="0"/>
          </a:p>
          <a:p>
            <a:endParaRPr kumimoji="1" lang="en-US" altLang="zh-CN" dirty="0" smtClean="0"/>
          </a:p>
          <a:p>
            <a:r>
              <a:rPr kumimoji="1" lang="zh-CN" altLang="en-US" dirty="0" smtClean="0"/>
              <a:t>本研究提出这样的设计：即</a:t>
            </a:r>
            <a:r>
              <a:rPr kumimoji="1" lang="en-US" altLang="zh-CN" dirty="0" smtClean="0"/>
              <a:t>Caffe</a:t>
            </a:r>
            <a:r>
              <a:rPr kumimoji="1" lang="zh-CN" altLang="en-US" dirty="0" smtClean="0"/>
              <a:t>的主体和第三方库文件在处理系统中，硬件逻辑上运行耗时最久的</a:t>
            </a:r>
            <a:r>
              <a:rPr kumimoji="1" lang="en-US" altLang="zh-CN" dirty="0" smtClean="0"/>
              <a:t>GEMM</a:t>
            </a:r>
            <a:r>
              <a:rPr kumimoji="1" lang="zh-CN" altLang="en-US" dirty="0" smtClean="0"/>
              <a:t>计算。</a:t>
            </a:r>
            <a:endParaRPr kumimoji="1" lang="en-US" altLang="zh-CN" dirty="0" smtClean="0"/>
          </a:p>
          <a:p>
            <a:endParaRPr kumimoji="1" lang="en-US" altLang="zh-CN" dirty="0" smtClean="0"/>
          </a:p>
          <a:p>
            <a:r>
              <a:rPr kumimoji="1" lang="zh-CN" altLang="en-US" dirty="0" smtClean="0"/>
              <a:t>接下来我简单介绍一下</a:t>
            </a:r>
            <a:r>
              <a:rPr kumimoji="1" lang="en-US" altLang="zh-CN" dirty="0" smtClean="0"/>
              <a:t>GEMM</a:t>
            </a:r>
            <a:r>
              <a:rPr kumimoji="1" lang="zh-CN" altLang="en-US" dirty="0" smtClean="0"/>
              <a:t>运算的特点和优化策略</a:t>
            </a:r>
            <a:endParaRPr kumimoji="1" lang="en-US" altLang="zh-CN" dirty="0" smtClean="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4</a:t>
            </a:fld>
            <a:endParaRPr kumimoji="1" lang="zh-CN" altLang="en-US"/>
          </a:p>
        </p:txBody>
      </p:sp>
    </p:spTree>
    <p:extLst>
      <p:ext uri="{BB962C8B-B14F-4D97-AF65-F5344CB8AC3E}">
        <p14:creationId xmlns:p14="http://schemas.microsoft.com/office/powerpoint/2010/main" val="311640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主要工作是</a:t>
            </a:r>
            <a:r>
              <a:rPr kumimoji="1" lang="en-US" altLang="zh-CN" dirty="0" smtClean="0"/>
              <a:t>GEMM</a:t>
            </a:r>
            <a:r>
              <a:rPr kumimoji="1" lang="zh-CN" altLang="en-US" dirty="0" smtClean="0"/>
              <a:t>的性能优化与整体系统实现</a:t>
            </a:r>
            <a:endParaRPr kumimoji="1" lang="en-US" altLang="zh-CN" dirty="0" smtClean="0"/>
          </a:p>
          <a:p>
            <a:endParaRPr kumimoji="1" lang="en-US" altLang="zh-CN" dirty="0" smtClean="0"/>
          </a:p>
          <a:p>
            <a:endParaRPr kumimoji="1" lang="en-US" altLang="zh-CN" dirty="0" smtClean="0"/>
          </a:p>
          <a:p>
            <a:endParaRPr kumimoji="1" lang="en-US" altLang="zh-CN" dirty="0" smtClean="0"/>
          </a:p>
          <a:p>
            <a:endParaRPr kumimoji="1" lang="zh-CN" altLang="en-US" dirty="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5</a:t>
            </a:fld>
            <a:endParaRPr kumimoji="1" lang="zh-CN" altLang="en-US"/>
          </a:p>
        </p:txBody>
      </p:sp>
    </p:spTree>
    <p:extLst>
      <p:ext uri="{BB962C8B-B14F-4D97-AF65-F5344CB8AC3E}">
        <p14:creationId xmlns:p14="http://schemas.microsoft.com/office/powerpoint/2010/main" val="1394489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硬件设计优化是本研究的重点</a:t>
            </a:r>
            <a:endParaRPr kumimoji="1" lang="en-US" altLang="zh-CN" dirty="0" smtClean="0"/>
          </a:p>
          <a:p>
            <a:endParaRPr kumimoji="1" lang="en-US" altLang="zh-CN" dirty="0" smtClean="0"/>
          </a:p>
          <a:p>
            <a:r>
              <a:rPr kumimoji="1" lang="zh-CN" altLang="en-US" dirty="0" smtClean="0"/>
              <a:t>从</a:t>
            </a:r>
            <a:r>
              <a:rPr kumimoji="1" lang="en-US" altLang="zh-CN" dirty="0" smtClean="0"/>
              <a:t>baseline</a:t>
            </a:r>
            <a:r>
              <a:rPr kumimoji="1" lang="zh-CN" altLang="en-US" dirty="0" smtClean="0"/>
              <a:t>出发，实现了如下五种优化方案</a:t>
            </a:r>
            <a:endParaRPr kumimoji="1" lang="en-US" altLang="zh-CN" dirty="0" smtClean="0"/>
          </a:p>
          <a:p>
            <a:r>
              <a:rPr kumimoji="1" lang="zh-CN" altLang="en-US" dirty="0" smtClean="0"/>
              <a:t>分为两类，一类是对延迟的优化，包括流水线和操作合并，此时计算延迟基本缩小为矩阵尺寸平方的</a:t>
            </a:r>
            <a:r>
              <a:rPr kumimoji="1" lang="en-US" altLang="zh-CN" dirty="0" smtClean="0"/>
              <a:t>2</a:t>
            </a:r>
            <a:r>
              <a:rPr kumimoji="1" lang="zh-CN" altLang="en-US" dirty="0" smtClean="0"/>
              <a:t>倍</a:t>
            </a:r>
            <a:endParaRPr kumimoji="1" lang="en-US" altLang="zh-CN" dirty="0" smtClean="0"/>
          </a:p>
          <a:p>
            <a:r>
              <a:rPr kumimoji="1" lang="zh-CN" altLang="en-US" dirty="0" smtClean="0"/>
              <a:t>另一类是对硬件资源的优化</a:t>
            </a:r>
            <a:endParaRPr kumimoji="1" lang="en-US" altLang="zh-CN" dirty="0" smtClean="0"/>
          </a:p>
          <a:p>
            <a:r>
              <a:rPr kumimoji="1" lang="zh-CN" altLang="en-US" dirty="0" smtClean="0"/>
              <a:t>使用如下的约束条件，其中常数来自</a:t>
            </a:r>
            <a:r>
              <a:rPr kumimoji="1" lang="en-US" altLang="zh-CN" dirty="0" smtClean="0"/>
              <a:t>HLS</a:t>
            </a:r>
            <a:r>
              <a:rPr kumimoji="1" lang="zh-CN" altLang="en-US" dirty="0" smtClean="0"/>
              <a:t>的</a:t>
            </a:r>
            <a:r>
              <a:rPr kumimoji="1" lang="en-US" altLang="zh-CN" dirty="0" smtClean="0"/>
              <a:t>RTL</a:t>
            </a:r>
            <a:r>
              <a:rPr kumimoji="1" lang="zh-CN" altLang="en-US" dirty="0" smtClean="0"/>
              <a:t>实现，和</a:t>
            </a:r>
            <a:r>
              <a:rPr kumimoji="1" lang="en-US" altLang="zh-CN" dirty="0" smtClean="0"/>
              <a:t>Zynq</a:t>
            </a:r>
            <a:r>
              <a:rPr kumimoji="1" lang="zh-CN" altLang="en-US" dirty="0" smtClean="0"/>
              <a:t>文档</a:t>
            </a:r>
            <a:endParaRPr kumimoji="1" lang="en-US" altLang="zh-CN" dirty="0" smtClean="0"/>
          </a:p>
          <a:p>
            <a:r>
              <a:rPr kumimoji="1" lang="zh-CN" altLang="en-US" dirty="0" smtClean="0"/>
              <a:t>对硬件资源进行重新分配，令矩阵块大小不规则来优化利用存储资源，以及使用半精度浮点数（长度为单精度浮点数的</a:t>
            </a:r>
            <a:r>
              <a:rPr kumimoji="1" lang="en-US" altLang="zh-CN" dirty="0" smtClean="0"/>
              <a:t>1/2</a:t>
            </a:r>
            <a:r>
              <a:rPr kumimoji="1" lang="zh-CN" altLang="en-US" dirty="0" smtClean="0"/>
              <a:t>）</a:t>
            </a:r>
            <a:endParaRPr kumimoji="1" lang="en-US" altLang="zh-CN" dirty="0" smtClean="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6</a:t>
            </a:fld>
            <a:endParaRPr kumimoji="1" lang="zh-CN" altLang="en-US"/>
          </a:p>
        </p:txBody>
      </p:sp>
    </p:spTree>
    <p:extLst>
      <p:ext uri="{BB962C8B-B14F-4D97-AF65-F5344CB8AC3E}">
        <p14:creationId xmlns:p14="http://schemas.microsoft.com/office/powerpoint/2010/main" val="1062168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这里是</a:t>
            </a:r>
            <a:r>
              <a:rPr kumimoji="1" lang="en-US" altLang="zh-CN" dirty="0" smtClean="0"/>
              <a:t>GEMM</a:t>
            </a:r>
            <a:r>
              <a:rPr kumimoji="1" lang="zh-CN" altLang="en-US" dirty="0" smtClean="0"/>
              <a:t>各种优化策略的对比，分为块测试和完整测试两种</a:t>
            </a:r>
            <a:endParaRPr kumimoji="1" lang="zh-CN" altLang="en-US" dirty="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7</a:t>
            </a:fld>
            <a:endParaRPr kumimoji="1" lang="zh-CN" altLang="en-US"/>
          </a:p>
        </p:txBody>
      </p:sp>
    </p:spTree>
    <p:extLst>
      <p:ext uri="{BB962C8B-B14F-4D97-AF65-F5344CB8AC3E}">
        <p14:creationId xmlns:p14="http://schemas.microsoft.com/office/powerpoint/2010/main" val="123923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8</a:t>
            </a:fld>
            <a:endParaRPr kumimoji="1" lang="zh-CN" altLang="en-US"/>
          </a:p>
        </p:txBody>
      </p:sp>
    </p:spTree>
    <p:extLst>
      <p:ext uri="{BB962C8B-B14F-4D97-AF65-F5344CB8AC3E}">
        <p14:creationId xmlns:p14="http://schemas.microsoft.com/office/powerpoint/2010/main" val="2016259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9</a:t>
            </a:fld>
            <a:endParaRPr kumimoji="1" lang="zh-CN" altLang="en-US"/>
          </a:p>
        </p:txBody>
      </p:sp>
    </p:spTree>
    <p:extLst>
      <p:ext uri="{BB962C8B-B14F-4D97-AF65-F5344CB8AC3E}">
        <p14:creationId xmlns:p14="http://schemas.microsoft.com/office/powerpoint/2010/main" val="70264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47CD58C7-AAFF-E34F-B46B-2A48B7F39D17}" type="datetimeFigureOut">
              <a:rPr kumimoji="1" lang="zh-CN" altLang="en-US" smtClean="0"/>
              <a:t>16/5/24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1416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7CD58C7-AAFF-E34F-B46B-2A48B7F39D17}" type="datetimeFigureOut">
              <a:rPr kumimoji="1" lang="zh-CN" altLang="en-US" smtClean="0"/>
              <a:t>16/5/24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175875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7CD58C7-AAFF-E34F-B46B-2A48B7F39D17}" type="datetimeFigureOut">
              <a:rPr kumimoji="1" lang="zh-CN" altLang="en-US" smtClean="0"/>
              <a:t>16/5/24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142270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7CD58C7-AAFF-E34F-B46B-2A48B7F39D17}" type="datetimeFigureOut">
              <a:rPr kumimoji="1" lang="zh-CN" altLang="en-US" smtClean="0"/>
              <a:t>16/5/24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192366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47CD58C7-AAFF-E34F-B46B-2A48B7F39D17}" type="datetimeFigureOut">
              <a:rPr kumimoji="1" lang="zh-CN" altLang="en-US" smtClean="0"/>
              <a:t>16/5/24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74471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47CD58C7-AAFF-E34F-B46B-2A48B7F39D17}" type="datetimeFigureOut">
              <a:rPr kumimoji="1" lang="zh-CN" altLang="en-US" smtClean="0"/>
              <a:t>16/5/24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83938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47CD58C7-AAFF-E34F-B46B-2A48B7F39D17}" type="datetimeFigureOut">
              <a:rPr kumimoji="1" lang="zh-CN" altLang="en-US" smtClean="0"/>
              <a:t>16/5/24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72486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47CD58C7-AAFF-E34F-B46B-2A48B7F39D17}" type="datetimeFigureOut">
              <a:rPr kumimoji="1" lang="zh-CN" altLang="en-US" smtClean="0"/>
              <a:t>16/5/24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7376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D58C7-AAFF-E34F-B46B-2A48B7F39D17}" type="datetimeFigureOut">
              <a:rPr kumimoji="1" lang="zh-CN" altLang="en-US" smtClean="0"/>
              <a:t>16/5/24</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61304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7CD58C7-AAFF-E34F-B46B-2A48B7F39D17}" type="datetimeFigureOut">
              <a:rPr kumimoji="1" lang="zh-CN" altLang="en-US" smtClean="0"/>
              <a:t>16/5/24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198572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7CD58C7-AAFF-E34F-B46B-2A48B7F39D17}" type="datetimeFigureOut">
              <a:rPr kumimoji="1" lang="zh-CN" altLang="en-US" smtClean="0"/>
              <a:t>16/5/24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21474605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D58C7-AAFF-E34F-B46B-2A48B7F39D17}" type="datetimeFigureOut">
              <a:rPr kumimoji="1" lang="zh-CN" altLang="en-US" smtClean="0"/>
              <a:t>16/5/24</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478511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png"/><Relationship Id="rId5" Type="http://schemas.openxmlformats.org/officeDocument/2006/relationships/image" Target="../media/image3.tiff"/><Relationship Id="rId6" Type="http://schemas.openxmlformats.org/officeDocument/2006/relationships/image" Target="../media/image4.emf"/><Relationship Id="rId7" Type="http://schemas.openxmlformats.org/officeDocument/2006/relationships/image" Target="../media/image5.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emf"/><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kumimoji="1" lang="en-US" altLang="zh-CN" sz="4000" b="1" dirty="0"/>
              <a:t>SoCaffe</a:t>
            </a:r>
            <a:r>
              <a:rPr kumimoji="1" lang="en-US" altLang="zh-CN" sz="4000" dirty="0"/>
              <a:t>: </a:t>
            </a:r>
            <a:r>
              <a:rPr kumimoji="1" lang="zh-CN" altLang="en-US" sz="4000" dirty="0" smtClean="0"/>
              <a:t>基于</a:t>
            </a:r>
            <a:r>
              <a:rPr kumimoji="1" lang="en-US" altLang="zh-CN" sz="4000" dirty="0"/>
              <a:t>Zynq SoC</a:t>
            </a:r>
            <a:r>
              <a:rPr kumimoji="1" lang="zh-CN" altLang="en-US" sz="4000" dirty="0"/>
              <a:t>平台的高性能深度学习框架</a:t>
            </a:r>
          </a:p>
        </p:txBody>
      </p:sp>
      <p:sp>
        <p:nvSpPr>
          <p:cNvPr id="3" name="Subtitle 2"/>
          <p:cNvSpPr>
            <a:spLocks noGrp="1"/>
          </p:cNvSpPr>
          <p:nvPr>
            <p:ph type="subTitle" idx="1"/>
          </p:nvPr>
        </p:nvSpPr>
        <p:spPr>
          <a:xfrm>
            <a:off x="1143000" y="4158628"/>
            <a:ext cx="6858000" cy="1751841"/>
          </a:xfrm>
        </p:spPr>
        <p:txBody>
          <a:bodyPr>
            <a:normAutofit/>
          </a:bodyPr>
          <a:lstStyle/>
          <a:p>
            <a:r>
              <a:rPr kumimoji="1" lang="zh-CN" altLang="en-US" dirty="0" smtClean="0"/>
              <a:t>信息科学技术学院</a:t>
            </a:r>
            <a:endParaRPr kumimoji="1" lang="en-US" altLang="zh-CN" dirty="0" smtClean="0"/>
          </a:p>
          <a:p>
            <a:r>
              <a:rPr kumimoji="1" lang="zh-CN" altLang="en-US" sz="2200" dirty="0" smtClean="0"/>
              <a:t>姓名：赵睿哲</a:t>
            </a:r>
            <a:endParaRPr kumimoji="1" lang="en-US" altLang="zh-CN" sz="2200" dirty="0" smtClean="0"/>
          </a:p>
          <a:p>
            <a:r>
              <a:rPr kumimoji="1" lang="zh-CN" altLang="en-US" sz="2200" dirty="0" smtClean="0"/>
              <a:t>学号：</a:t>
            </a:r>
            <a:r>
              <a:rPr kumimoji="1" lang="en-US" altLang="zh-CN" sz="2200" dirty="0" smtClean="0"/>
              <a:t>1200012778</a:t>
            </a:r>
          </a:p>
          <a:p>
            <a:r>
              <a:rPr kumimoji="1" lang="zh-CN" altLang="en-US" sz="2200" dirty="0" smtClean="0"/>
              <a:t>导师：梁云</a:t>
            </a:r>
            <a:endParaRPr kumimoji="1" lang="en-US" altLang="zh-CN" sz="2200" dirty="0"/>
          </a:p>
        </p:txBody>
      </p:sp>
    </p:spTree>
    <p:extLst>
      <p:ext uri="{BB962C8B-B14F-4D97-AF65-F5344CB8AC3E}">
        <p14:creationId xmlns:p14="http://schemas.microsoft.com/office/powerpoint/2010/main" val="477364501"/>
      </p:ext>
    </p:extLst>
  </p:cSld>
  <p:clrMapOvr>
    <a:masterClrMapping/>
  </p:clrMapOvr>
  <mc:AlternateContent xmlns:mc="http://schemas.openxmlformats.org/markup-compatibility/2006" xmlns:p14="http://schemas.microsoft.com/office/powerpoint/2010/main">
    <mc:Choice Requires="p14">
      <p:transition spd="slow" p14:dur="2000" advTm="11584"/>
    </mc:Choice>
    <mc:Fallback xmlns="">
      <p:transition spd="slow" advTm="11584"/>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问题背景</a:t>
            </a:r>
            <a:endParaRPr kumimoji="1" lang="zh-CN" altLang="en-US" dirty="0"/>
          </a:p>
        </p:txBody>
      </p:sp>
      <p:sp>
        <p:nvSpPr>
          <p:cNvPr id="3" name="Content Placeholder 2"/>
          <p:cNvSpPr>
            <a:spLocks noGrp="1"/>
          </p:cNvSpPr>
          <p:nvPr>
            <p:ph idx="1"/>
          </p:nvPr>
        </p:nvSpPr>
        <p:spPr/>
        <p:txBody>
          <a:bodyPr/>
          <a:lstStyle/>
          <a:p>
            <a:r>
              <a:rPr kumimoji="1" lang="zh-CN" altLang="en-US" dirty="0"/>
              <a:t> 基于</a:t>
            </a:r>
            <a:r>
              <a:rPr kumimoji="1" lang="en-US" altLang="zh-CN" b="1" dirty="0"/>
              <a:t>GPU</a:t>
            </a:r>
            <a:r>
              <a:rPr kumimoji="1" lang="zh-CN" altLang="en-US" dirty="0"/>
              <a:t>的传统深度学习应用</a:t>
            </a:r>
            <a:endParaRPr kumimoji="1" lang="en-US" altLang="zh-CN" dirty="0"/>
          </a:p>
          <a:p>
            <a:r>
              <a:rPr kumimoji="1" lang="zh-CN" altLang="en-US" dirty="0"/>
              <a:t> 基于</a:t>
            </a:r>
            <a:r>
              <a:rPr kumimoji="1" lang="zh-CN" altLang="en-US" b="1" dirty="0"/>
              <a:t>嵌入式平台</a:t>
            </a:r>
            <a:r>
              <a:rPr kumimoji="1" lang="zh-CN" altLang="en-US" dirty="0"/>
              <a:t>的新兴应用</a:t>
            </a:r>
          </a:p>
          <a:p>
            <a:endParaRPr kumimoji="1" lang="zh-CN" alt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7555" y="2912372"/>
            <a:ext cx="6353299" cy="3600203"/>
          </a:xfrm>
          <a:prstGeom prst="rect">
            <a:avLst/>
          </a:prstGeom>
        </p:spPr>
      </p:pic>
      <p:sp>
        <p:nvSpPr>
          <p:cNvPr id="7" name="Rectangle 6"/>
          <p:cNvSpPr/>
          <p:nvPr/>
        </p:nvSpPr>
        <p:spPr>
          <a:xfrm>
            <a:off x="2510684" y="2912372"/>
            <a:ext cx="2268187" cy="180010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TextBox 9"/>
          <p:cNvSpPr txBox="1"/>
          <p:nvPr/>
        </p:nvSpPr>
        <p:spPr>
          <a:xfrm>
            <a:off x="2510684" y="6489935"/>
            <a:ext cx="6381525" cy="307777"/>
          </a:xfrm>
          <a:prstGeom prst="rect">
            <a:avLst/>
          </a:prstGeom>
          <a:noFill/>
        </p:spPr>
        <p:txBody>
          <a:bodyPr wrap="square" rtlCol="0">
            <a:spAutoFit/>
          </a:bodyPr>
          <a:lstStyle/>
          <a:p>
            <a:r>
              <a:rPr kumimoji="1" lang="zh-CN" altLang="en-US" sz="1400" dirty="0" smtClean="0"/>
              <a:t>图</a:t>
            </a:r>
            <a:r>
              <a:rPr kumimoji="1" lang="en-US" altLang="zh-CN" sz="1400" dirty="0" smtClean="0"/>
              <a:t>1.</a:t>
            </a:r>
            <a:r>
              <a:rPr kumimoji="1" lang="zh-CN" altLang="en-US" sz="1400" dirty="0" smtClean="0"/>
              <a:t> 深度学习的应用领域</a:t>
            </a:r>
            <a:r>
              <a:rPr kumimoji="1" lang="en-US" altLang="zh-CN" sz="1400" dirty="0" smtClean="0"/>
              <a:t>.</a:t>
            </a:r>
            <a:r>
              <a:rPr kumimoji="1" lang="zh-CN" altLang="en-US" sz="1400" dirty="0" smtClean="0"/>
              <a:t> </a:t>
            </a:r>
            <a:r>
              <a:rPr kumimoji="1" lang="en-US" altLang="zh-CN" sz="1400" dirty="0" smtClean="0"/>
              <a:t>(Machine Learning on FPGAs, Jason Cong)</a:t>
            </a:r>
            <a:endParaRPr kumimoji="1" lang="zh-CN" altLang="en-US" sz="1400" dirty="0"/>
          </a:p>
        </p:txBody>
      </p:sp>
      <p:sp>
        <p:nvSpPr>
          <p:cNvPr id="11" name="TextBox 10"/>
          <p:cNvSpPr txBox="1"/>
          <p:nvPr/>
        </p:nvSpPr>
        <p:spPr>
          <a:xfrm>
            <a:off x="922809" y="3150702"/>
            <a:ext cx="1210588" cy="1631216"/>
          </a:xfrm>
          <a:prstGeom prst="rect">
            <a:avLst/>
          </a:prstGeom>
          <a:noFill/>
        </p:spPr>
        <p:txBody>
          <a:bodyPr wrap="none" rtlCol="0">
            <a:spAutoFit/>
          </a:bodyPr>
          <a:lstStyle/>
          <a:p>
            <a:r>
              <a:rPr kumimoji="1" lang="zh-CN" altLang="en-US" sz="2000" b="1" dirty="0" smtClean="0"/>
              <a:t>计算性能</a:t>
            </a:r>
            <a:endParaRPr kumimoji="1" lang="en-US" altLang="zh-CN" sz="2000" b="1" dirty="0" smtClean="0"/>
          </a:p>
          <a:p>
            <a:r>
              <a:rPr kumimoji="1" lang="zh-CN" altLang="en-US" sz="2000" b="1" dirty="0" smtClean="0"/>
              <a:t>功耗比</a:t>
            </a:r>
            <a:endParaRPr kumimoji="1" lang="en-US" altLang="zh-CN" sz="2000" b="1" dirty="0" smtClean="0"/>
          </a:p>
          <a:p>
            <a:r>
              <a:rPr kumimoji="1" lang="zh-CN" altLang="en-US" sz="2000" b="1" dirty="0" smtClean="0"/>
              <a:t>实时性</a:t>
            </a:r>
            <a:endParaRPr kumimoji="1" lang="en-US" altLang="zh-CN" sz="2000" b="1" dirty="0" smtClean="0"/>
          </a:p>
          <a:p>
            <a:r>
              <a:rPr kumimoji="1" lang="zh-CN" altLang="en-US" sz="2000" b="1" dirty="0" smtClean="0"/>
              <a:t>开发周期</a:t>
            </a:r>
            <a:endParaRPr kumimoji="1" lang="en-US" altLang="zh-CN" sz="2000" b="1" dirty="0" smtClean="0"/>
          </a:p>
          <a:p>
            <a:r>
              <a:rPr kumimoji="1" lang="en-US" altLang="zh-CN" sz="2000" b="1" dirty="0"/>
              <a:t>……</a:t>
            </a:r>
            <a:endParaRPr kumimoji="1" lang="zh-CN" altLang="en-US" sz="2000" b="1" dirty="0"/>
          </a:p>
        </p:txBody>
      </p:sp>
    </p:spTree>
    <p:custDataLst>
      <p:tags r:id="rId1"/>
    </p:custDataLst>
    <p:extLst>
      <p:ext uri="{BB962C8B-B14F-4D97-AF65-F5344CB8AC3E}">
        <p14:creationId xmlns:p14="http://schemas.microsoft.com/office/powerpoint/2010/main" val="1282109675"/>
      </p:ext>
    </p:extLst>
  </p:cSld>
  <p:clrMapOvr>
    <a:masterClrMapping/>
  </p:clrMapOvr>
  <mc:AlternateContent xmlns:mc="http://schemas.openxmlformats.org/markup-compatibility/2006" xmlns:p14="http://schemas.microsoft.com/office/powerpoint/2010/main">
    <mc:Choice Requires="p14">
      <p:transition spd="slow" p14:dur="2000" advTm="25186"/>
    </mc:Choice>
    <mc:Fallback xmlns="">
      <p:transition spd="slow" advTm="251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研究目标</a:t>
            </a:r>
            <a:endParaRPr kumimoji="1" lang="zh-CN" altLang="en-US" dirty="0"/>
          </a:p>
        </p:txBody>
      </p:sp>
      <p:sp>
        <p:nvSpPr>
          <p:cNvPr id="17" name="Content Placeholder 16"/>
          <p:cNvSpPr>
            <a:spLocks noGrp="1"/>
          </p:cNvSpPr>
          <p:nvPr>
            <p:ph idx="1"/>
          </p:nvPr>
        </p:nvSpPr>
        <p:spPr>
          <a:xfrm>
            <a:off x="628650" y="1690689"/>
            <a:ext cx="7886700" cy="4486274"/>
          </a:xfrm>
        </p:spPr>
        <p:txBody>
          <a:bodyPr/>
          <a:lstStyle/>
          <a:p>
            <a:r>
              <a:rPr kumimoji="1" lang="zh-CN" altLang="en-US" dirty="0"/>
              <a:t>通用的嵌入式平台深度学习应用开发解决</a:t>
            </a:r>
            <a:r>
              <a:rPr kumimoji="1" lang="zh-CN" altLang="en-US" dirty="0" smtClean="0"/>
              <a:t>方案</a:t>
            </a:r>
            <a:endParaRPr kumimoji="1" lang="zh-CN" altLang="en-US" dirty="0"/>
          </a:p>
        </p:txBody>
      </p:sp>
      <p:sp>
        <p:nvSpPr>
          <p:cNvPr id="14" name="Rectangle 13"/>
          <p:cNvSpPr/>
          <p:nvPr/>
        </p:nvSpPr>
        <p:spPr>
          <a:xfrm>
            <a:off x="4757207" y="2837333"/>
            <a:ext cx="1679686" cy="44267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zh-CN" sz="2000" b="1" dirty="0"/>
              <a:t>SoCaffe</a:t>
            </a:r>
            <a:endParaRPr kumimoji="1" lang="zh-CN" altLang="en-US" sz="2000" b="1" dirty="0"/>
          </a:p>
        </p:txBody>
      </p:sp>
      <p:sp>
        <p:nvSpPr>
          <p:cNvPr id="15" name="Rectangle 14"/>
          <p:cNvSpPr/>
          <p:nvPr/>
        </p:nvSpPr>
        <p:spPr>
          <a:xfrm>
            <a:off x="3917364" y="3941560"/>
            <a:ext cx="1679686" cy="44267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zh-CN" sz="2000" dirty="0" smtClean="0"/>
              <a:t>Caffe</a:t>
            </a:r>
            <a:endParaRPr kumimoji="1" lang="zh-CN" altLang="en-US" sz="2000" dirty="0"/>
          </a:p>
        </p:txBody>
      </p:sp>
      <p:sp>
        <p:nvSpPr>
          <p:cNvPr id="16" name="Rectangle 15"/>
          <p:cNvSpPr/>
          <p:nvPr/>
        </p:nvSpPr>
        <p:spPr>
          <a:xfrm>
            <a:off x="5758057" y="3941559"/>
            <a:ext cx="1679686" cy="44267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zh-CN" sz="2000" dirty="0" smtClean="0"/>
              <a:t>Zynq SoC</a:t>
            </a:r>
            <a:endParaRPr kumimoji="1" lang="zh-CN" altLang="en-US" sz="2000" dirty="0"/>
          </a:p>
        </p:txBody>
      </p:sp>
      <p:cxnSp>
        <p:nvCxnSpPr>
          <p:cNvPr id="20" name="Straight Arrow Connector 19"/>
          <p:cNvCxnSpPr>
            <a:stCxn id="14" idx="2"/>
            <a:endCxn id="15" idx="0"/>
          </p:cNvCxnSpPr>
          <p:nvPr/>
        </p:nvCxnSpPr>
        <p:spPr>
          <a:xfrm flipH="1">
            <a:off x="4757207" y="3280004"/>
            <a:ext cx="839843" cy="661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4" idx="2"/>
            <a:endCxn id="16" idx="0"/>
          </p:cNvCxnSpPr>
          <p:nvPr/>
        </p:nvCxnSpPr>
        <p:spPr>
          <a:xfrm>
            <a:off x="5597050" y="3280004"/>
            <a:ext cx="1000850" cy="661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3104060" y="4670725"/>
            <a:ext cx="2492990" cy="1015663"/>
          </a:xfrm>
          <a:prstGeom prst="rect">
            <a:avLst/>
          </a:prstGeom>
          <a:ln>
            <a:prstDash val="dash"/>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zh-CN" altLang="en-US" sz="2000" dirty="0" smtClean="0"/>
              <a:t>流行的</a:t>
            </a:r>
            <a:r>
              <a:rPr kumimoji="1" lang="zh-CN" altLang="en-US" sz="2000" dirty="0" smtClean="0">
                <a:solidFill>
                  <a:srgbClr val="FF0000"/>
                </a:solidFill>
              </a:rPr>
              <a:t>深度学习</a:t>
            </a:r>
            <a:r>
              <a:rPr kumimoji="1" lang="zh-CN" altLang="en-US" sz="2000" dirty="0" smtClean="0"/>
              <a:t>框架</a:t>
            </a:r>
            <a:endParaRPr kumimoji="1" lang="en-US" altLang="zh-CN" sz="2000" dirty="0" smtClean="0"/>
          </a:p>
          <a:p>
            <a:r>
              <a:rPr kumimoji="1" lang="en-US" altLang="zh-CN" sz="2000" dirty="0" smtClean="0"/>
              <a:t>C++/CUDA</a:t>
            </a:r>
            <a:r>
              <a:rPr kumimoji="1" lang="zh-CN" altLang="en-US" sz="2000" dirty="0" smtClean="0"/>
              <a:t>实现</a:t>
            </a:r>
            <a:endParaRPr kumimoji="1" lang="en-US" altLang="zh-CN" sz="2000" dirty="0" smtClean="0"/>
          </a:p>
          <a:p>
            <a:r>
              <a:rPr kumimoji="1" lang="zh-CN" altLang="en-US" sz="2000" dirty="0" smtClean="0"/>
              <a:t>速度快，开发简单</a:t>
            </a:r>
            <a:endParaRPr kumimoji="1" lang="en-US" altLang="zh-CN" sz="2000" dirty="0" smtClean="0"/>
          </a:p>
        </p:txBody>
      </p:sp>
      <p:sp>
        <p:nvSpPr>
          <p:cNvPr id="31" name="TextBox 30"/>
          <p:cNvSpPr txBox="1"/>
          <p:nvPr/>
        </p:nvSpPr>
        <p:spPr>
          <a:xfrm>
            <a:off x="5758057" y="4670725"/>
            <a:ext cx="2757293" cy="1015663"/>
          </a:xfrm>
          <a:prstGeom prst="rect">
            <a:avLst/>
          </a:prstGeom>
          <a:ln>
            <a:prstDash val="dash"/>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sz="2000" dirty="0" smtClean="0"/>
              <a:t>ARM</a:t>
            </a:r>
            <a:r>
              <a:rPr kumimoji="1" lang="zh-CN" altLang="en-US" sz="2000" dirty="0" smtClean="0"/>
              <a:t> </a:t>
            </a:r>
            <a:r>
              <a:rPr kumimoji="1" lang="en-US" altLang="zh-CN" sz="2000" dirty="0" smtClean="0"/>
              <a:t>CPU + Xilinx FPGA</a:t>
            </a:r>
          </a:p>
          <a:p>
            <a:r>
              <a:rPr kumimoji="1" lang="zh-CN" altLang="en-US" sz="2000" dirty="0" smtClean="0"/>
              <a:t>功耗比低</a:t>
            </a:r>
            <a:endParaRPr kumimoji="1" lang="en-US" altLang="zh-CN" sz="2000" dirty="0" smtClean="0"/>
          </a:p>
          <a:p>
            <a:r>
              <a:rPr kumimoji="1" lang="zh-CN" altLang="en-US" sz="2000" dirty="0" smtClean="0"/>
              <a:t>灵活的扩展性</a:t>
            </a:r>
            <a:endParaRPr kumimoji="1" lang="zh-CN" altLang="en-US" sz="2000" dirty="0"/>
          </a:p>
        </p:txBody>
      </p:sp>
      <p:sp>
        <p:nvSpPr>
          <p:cNvPr id="18" name="Rectangle 17"/>
          <p:cNvSpPr/>
          <p:nvPr/>
        </p:nvSpPr>
        <p:spPr>
          <a:xfrm>
            <a:off x="638421" y="2858727"/>
            <a:ext cx="1679686" cy="44267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zh-CN" altLang="en-US" sz="2000" b="1" dirty="0" smtClean="0"/>
              <a:t>传统实现</a:t>
            </a:r>
            <a:endParaRPr kumimoji="1" lang="zh-CN" altLang="en-US" sz="2000" b="1" dirty="0"/>
          </a:p>
        </p:txBody>
      </p:sp>
      <p:cxnSp>
        <p:nvCxnSpPr>
          <p:cNvPr id="19" name="Straight Arrow Connector 18"/>
          <p:cNvCxnSpPr>
            <a:stCxn id="18" idx="2"/>
            <a:endCxn id="22" idx="0"/>
          </p:cNvCxnSpPr>
          <p:nvPr/>
        </p:nvCxnSpPr>
        <p:spPr>
          <a:xfrm>
            <a:off x="1478264" y="3301398"/>
            <a:ext cx="0" cy="640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638421" y="3941559"/>
            <a:ext cx="1679686" cy="102800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zh-CN" altLang="en-US" sz="2000" dirty="0" smtClean="0"/>
              <a:t>针对特殊应用</a:t>
            </a:r>
            <a:r>
              <a:rPr kumimoji="1" lang="zh-CN" altLang="en-US" sz="2000" smtClean="0"/>
              <a:t>进行特殊设计</a:t>
            </a:r>
            <a:endParaRPr kumimoji="1" lang="zh-CN" altLang="en-US" sz="2000" dirty="0"/>
          </a:p>
        </p:txBody>
      </p:sp>
      <p:sp>
        <p:nvSpPr>
          <p:cNvPr id="21" name="TextBox 20"/>
          <p:cNvSpPr txBox="1"/>
          <p:nvPr/>
        </p:nvSpPr>
        <p:spPr>
          <a:xfrm>
            <a:off x="5177128" y="5850712"/>
            <a:ext cx="1138902" cy="646331"/>
          </a:xfrm>
          <a:prstGeom prst="rect">
            <a:avLst/>
          </a:prstGeom>
          <a:noFill/>
        </p:spPr>
        <p:txBody>
          <a:bodyPr wrap="none" rtlCol="0">
            <a:spAutoFit/>
          </a:bodyPr>
          <a:lstStyle/>
          <a:p>
            <a:r>
              <a:rPr kumimoji="1" lang="zh-CN" altLang="en-US" dirty="0" smtClean="0"/>
              <a:t>周期短</a:t>
            </a:r>
            <a:endParaRPr kumimoji="1" lang="en-US" altLang="zh-CN" dirty="0" smtClean="0"/>
          </a:p>
          <a:p>
            <a:r>
              <a:rPr kumimoji="1" lang="zh-CN" altLang="en-US" dirty="0" smtClean="0"/>
              <a:t>熟悉</a:t>
            </a:r>
            <a:r>
              <a:rPr kumimoji="1" lang="en-US" altLang="zh-CN" dirty="0" smtClean="0"/>
              <a:t>Caffe</a:t>
            </a:r>
            <a:endParaRPr kumimoji="1" lang="zh-CN" altLang="en-US" dirty="0"/>
          </a:p>
        </p:txBody>
      </p:sp>
      <p:sp>
        <p:nvSpPr>
          <p:cNvPr id="29" name="TextBox 28"/>
          <p:cNvSpPr txBox="1"/>
          <p:nvPr/>
        </p:nvSpPr>
        <p:spPr>
          <a:xfrm>
            <a:off x="638421" y="5850712"/>
            <a:ext cx="1849930" cy="646331"/>
          </a:xfrm>
          <a:prstGeom prst="rect">
            <a:avLst/>
          </a:prstGeom>
          <a:noFill/>
        </p:spPr>
        <p:txBody>
          <a:bodyPr wrap="none" rtlCol="0">
            <a:spAutoFit/>
          </a:bodyPr>
          <a:lstStyle/>
          <a:p>
            <a:r>
              <a:rPr kumimoji="1" lang="zh-CN" altLang="en-US" dirty="0" smtClean="0"/>
              <a:t>周期长</a:t>
            </a:r>
            <a:endParaRPr kumimoji="1" lang="en-US" altLang="zh-CN" dirty="0" smtClean="0"/>
          </a:p>
          <a:p>
            <a:r>
              <a:rPr kumimoji="1" lang="zh-CN" altLang="en-US" dirty="0" smtClean="0"/>
              <a:t>不熟悉硬件设计</a:t>
            </a:r>
            <a:endParaRPr kumimoji="1" lang="zh-CN" altLang="en-US" dirty="0"/>
          </a:p>
        </p:txBody>
      </p:sp>
    </p:spTree>
    <p:custDataLst>
      <p:tags r:id="rId1"/>
    </p:custDataLst>
    <p:extLst>
      <p:ext uri="{BB962C8B-B14F-4D97-AF65-F5344CB8AC3E}">
        <p14:creationId xmlns:p14="http://schemas.microsoft.com/office/powerpoint/2010/main" val="2034237839"/>
      </p:ext>
    </p:extLst>
  </p:cSld>
  <p:clrMapOvr>
    <a:masterClrMapping/>
  </p:clrMapOvr>
  <mc:AlternateContent xmlns:mc="http://schemas.openxmlformats.org/markup-compatibility/2006" xmlns:p14="http://schemas.microsoft.com/office/powerpoint/2010/main">
    <mc:Choice Requires="p14">
      <p:transition spd="slow" p14:dur="2000" advTm="65963"/>
    </mc:Choice>
    <mc:Fallback xmlns="">
      <p:transition spd="slow" advTm="65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30" grpId="0" animBg="1"/>
      <p:bldP spid="31" grpId="0" animBg="1"/>
      <p:bldP spid="18" grpId="0" animBg="1"/>
      <p:bldP spid="22" grpId="0" animBg="1"/>
      <p:bldP spid="21"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核心任务</a:t>
            </a:r>
            <a:endParaRPr kumimoji="1" lang="zh-CN" altLang="en-US" dirty="0"/>
          </a:p>
        </p:txBody>
      </p:sp>
      <p:sp>
        <p:nvSpPr>
          <p:cNvPr id="3" name="Content Placeholder 2"/>
          <p:cNvSpPr>
            <a:spLocks noGrp="1"/>
          </p:cNvSpPr>
          <p:nvPr>
            <p:ph idx="1"/>
          </p:nvPr>
        </p:nvSpPr>
        <p:spPr/>
        <p:txBody>
          <a:bodyPr/>
          <a:lstStyle/>
          <a:p>
            <a:r>
              <a:rPr kumimoji="1" lang="zh-CN" altLang="en-US" dirty="0" smtClean="0"/>
              <a:t>部署</a:t>
            </a:r>
            <a:r>
              <a:rPr kumimoji="1" lang="en-US" altLang="zh-CN" dirty="0" smtClean="0"/>
              <a:t>Caffe</a:t>
            </a:r>
            <a:r>
              <a:rPr kumimoji="1" lang="zh-CN" altLang="en-US" dirty="0" smtClean="0"/>
              <a:t>于</a:t>
            </a:r>
            <a:r>
              <a:rPr kumimoji="1" lang="en-US" altLang="zh-CN" dirty="0" smtClean="0"/>
              <a:t>Zynq SoC</a:t>
            </a:r>
            <a:r>
              <a:rPr kumimoji="1" lang="zh-CN" altLang="en-US" dirty="0" smtClean="0"/>
              <a:t>平台，并提供性能优化</a:t>
            </a:r>
            <a:endParaRPr kumimoji="1" lang="zh-CN" alt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969" y="2468417"/>
            <a:ext cx="4331831" cy="3353501"/>
          </a:xfrm>
          <a:prstGeom prst="rect">
            <a:avLst/>
          </a:prstGeom>
        </p:spPr>
      </p:pic>
      <p:sp>
        <p:nvSpPr>
          <p:cNvPr id="5" name="TextBox 4"/>
          <p:cNvSpPr txBox="1"/>
          <p:nvPr/>
        </p:nvSpPr>
        <p:spPr>
          <a:xfrm>
            <a:off x="4142718" y="5807631"/>
            <a:ext cx="3211328" cy="369332"/>
          </a:xfrm>
          <a:prstGeom prst="rect">
            <a:avLst/>
          </a:prstGeom>
          <a:noFill/>
        </p:spPr>
        <p:txBody>
          <a:bodyPr wrap="none" rtlCol="0">
            <a:spAutoFit/>
          </a:bodyPr>
          <a:lstStyle/>
          <a:p>
            <a:r>
              <a:rPr kumimoji="1" lang="en-US" altLang="zh-CN" dirty="0" smtClean="0"/>
              <a:t>Zynq = </a:t>
            </a:r>
            <a:r>
              <a:rPr kumimoji="1" lang="zh-CN" altLang="en-US" dirty="0" smtClean="0"/>
              <a:t>处理系统 </a:t>
            </a:r>
            <a:r>
              <a:rPr kumimoji="1" lang="en-US" altLang="zh-CN" dirty="0" smtClean="0"/>
              <a:t>+</a:t>
            </a:r>
            <a:r>
              <a:rPr kumimoji="1" lang="zh-CN" altLang="en-US" dirty="0" smtClean="0"/>
              <a:t> 可编程逻辑</a:t>
            </a:r>
            <a:endParaRPr kumimoji="1" lang="en-US" altLang="zh-CN" dirty="0" smtClean="0"/>
          </a:p>
        </p:txBody>
      </p:sp>
      <p:pic>
        <p:nvPicPr>
          <p:cNvPr id="8" name="Picture 7"/>
          <p:cNvPicPr>
            <a:picLocks noChangeAspect="1"/>
          </p:cNvPicPr>
          <p:nvPr/>
        </p:nvPicPr>
        <p:blipFill>
          <a:blip r:embed="rId5"/>
          <a:stretch>
            <a:fillRect/>
          </a:stretch>
        </p:blipFill>
        <p:spPr>
          <a:xfrm>
            <a:off x="518465" y="2378714"/>
            <a:ext cx="2286862" cy="3532909"/>
          </a:xfrm>
          <a:prstGeom prst="rect">
            <a:avLst/>
          </a:prstGeom>
        </p:spPr>
      </p:pic>
      <p:sp>
        <p:nvSpPr>
          <p:cNvPr id="10" name="TextBox 9"/>
          <p:cNvSpPr txBox="1"/>
          <p:nvPr/>
        </p:nvSpPr>
        <p:spPr>
          <a:xfrm>
            <a:off x="457519" y="5787460"/>
            <a:ext cx="2523896" cy="369332"/>
          </a:xfrm>
          <a:prstGeom prst="rect">
            <a:avLst/>
          </a:prstGeom>
          <a:noFill/>
        </p:spPr>
        <p:txBody>
          <a:bodyPr wrap="none" rtlCol="0">
            <a:spAutoFit/>
          </a:bodyPr>
          <a:lstStyle/>
          <a:p>
            <a:r>
              <a:rPr kumimoji="1" lang="en-US" altLang="zh-CN" dirty="0" smtClean="0"/>
              <a:t>Caffe = </a:t>
            </a:r>
            <a:r>
              <a:rPr kumimoji="1" lang="zh-CN" altLang="en-US" dirty="0" smtClean="0"/>
              <a:t>网络结构 </a:t>
            </a:r>
            <a:r>
              <a:rPr kumimoji="1" lang="en-US" altLang="zh-CN" dirty="0" smtClean="0"/>
              <a:t>+</a:t>
            </a:r>
            <a:r>
              <a:rPr kumimoji="1" lang="zh-CN" altLang="en-US" dirty="0" smtClean="0"/>
              <a:t> 计算</a:t>
            </a:r>
            <a:endParaRPr kumimoji="1" lang="zh-CN" altLang="en-US" dirty="0"/>
          </a:p>
        </p:txBody>
      </p:sp>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l="6864"/>
          <a:stretch/>
        </p:blipFill>
        <p:spPr>
          <a:xfrm>
            <a:off x="389688" y="2283784"/>
            <a:ext cx="8125662" cy="4038807"/>
          </a:xfrm>
          <a:prstGeom prst="rect">
            <a:avLst/>
          </a:prstGeom>
        </p:spPr>
      </p:pic>
      <p:sp>
        <p:nvSpPr>
          <p:cNvPr id="7" name="Oval 6"/>
          <p:cNvSpPr/>
          <p:nvPr/>
        </p:nvSpPr>
        <p:spPr>
          <a:xfrm>
            <a:off x="1635326" y="3883607"/>
            <a:ext cx="1138216" cy="1152939"/>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TextBox 8"/>
          <p:cNvSpPr txBox="1"/>
          <p:nvPr/>
        </p:nvSpPr>
        <p:spPr>
          <a:xfrm>
            <a:off x="1719467" y="6216060"/>
            <a:ext cx="5296643" cy="553998"/>
          </a:xfrm>
          <a:prstGeom prst="rect">
            <a:avLst/>
          </a:prstGeom>
          <a:noFill/>
        </p:spPr>
        <p:txBody>
          <a:bodyPr wrap="none" rtlCol="0">
            <a:spAutoFit/>
          </a:bodyPr>
          <a:lstStyle/>
          <a:p>
            <a:r>
              <a:rPr kumimoji="1" lang="zh-CN" altLang="en-US" sz="3000" b="1" dirty="0" smtClean="0"/>
              <a:t>如何划分</a:t>
            </a:r>
            <a:r>
              <a:rPr kumimoji="1" lang="en-US" altLang="zh-CN" sz="3000" b="1" dirty="0" smtClean="0"/>
              <a:t>Caffe</a:t>
            </a:r>
            <a:r>
              <a:rPr kumimoji="1" lang="zh-CN" altLang="en-US" sz="3000" b="1" dirty="0" smtClean="0"/>
              <a:t>的软硬件职责？</a:t>
            </a:r>
            <a:endParaRPr kumimoji="1" lang="zh-CN" altLang="en-US" sz="3000" b="1" dirty="0"/>
          </a:p>
        </p:txBody>
      </p:sp>
      <mc:AlternateContent xmlns:mc="http://schemas.openxmlformats.org/markup-compatibility/2006" xmlns:a14="http://schemas.microsoft.com/office/drawing/2010/main">
        <mc:Choice Requires="a14">
          <p:sp>
            <p:nvSpPr>
              <p:cNvPr id="6" name="TextBox 5"/>
              <p:cNvSpPr txBox="1"/>
              <p:nvPr/>
            </p:nvSpPr>
            <p:spPr>
              <a:xfrm>
                <a:off x="1185917" y="5408695"/>
                <a:ext cx="1966629" cy="553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000" b="0" i="1" smtClean="0">
                          <a:latin typeface="Cambria Math" charset="0"/>
                        </a:rPr>
                        <m:t>𝛼</m:t>
                      </m:r>
                      <m:r>
                        <a:rPr kumimoji="1" lang="en-US" altLang="zh-CN" sz="3000" b="1" i="1" smtClean="0">
                          <a:latin typeface="Cambria Math" charset="0"/>
                        </a:rPr>
                        <m:t>𝑨𝑩</m:t>
                      </m:r>
                      <m:r>
                        <a:rPr kumimoji="1" lang="en-US" altLang="zh-CN" sz="3000" b="0" i="1" smtClean="0">
                          <a:latin typeface="Cambria Math" charset="0"/>
                        </a:rPr>
                        <m:t>+</m:t>
                      </m:r>
                      <m:r>
                        <a:rPr kumimoji="1" lang="en-US" altLang="zh-CN" sz="3000" b="0" i="1" smtClean="0">
                          <a:latin typeface="Cambria Math" charset="0"/>
                        </a:rPr>
                        <m:t>𝛽</m:t>
                      </m:r>
                      <m:r>
                        <a:rPr kumimoji="1" lang="en-US" altLang="zh-CN" sz="3000" b="1" i="1" smtClean="0">
                          <a:latin typeface="Cambria Math" charset="0"/>
                        </a:rPr>
                        <m:t>𝑪</m:t>
                      </m:r>
                    </m:oMath>
                  </m:oMathPara>
                </a14:m>
                <a:endParaRPr kumimoji="1" lang="zh-CN" altLang="en-US" sz="3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185917" y="5408695"/>
                <a:ext cx="1966629" cy="553998"/>
              </a:xfrm>
              <a:prstGeom prst="rect">
                <a:avLst/>
              </a:prstGeom>
              <a:blipFill rotWithShape="0">
                <a:blip r:embed="rId7"/>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597031475"/>
      </p:ext>
    </p:extLst>
  </p:cSld>
  <p:clrMapOvr>
    <a:masterClrMapping/>
  </p:clrMapOvr>
  <mc:AlternateContent xmlns:mc="http://schemas.openxmlformats.org/markup-compatibility/2006" xmlns:p14="http://schemas.microsoft.com/office/powerpoint/2010/main">
    <mc:Choice Requires="p14">
      <p:transition spd="slow" p14:dur="2000" advTm="48347"/>
    </mc:Choice>
    <mc:Fallback xmlns="">
      <p:transition spd="slow" advTm="483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7" grpId="0" animBg="1"/>
      <p:bldP spid="9"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主体工作</a:t>
            </a:r>
            <a:endParaRPr kumimoji="1" lang="zh-CN" alt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640" y="1531839"/>
            <a:ext cx="8160720" cy="3485735"/>
          </a:xfrm>
          <a:prstGeom prst="rect">
            <a:avLst/>
          </a:prstGeom>
        </p:spPr>
      </p:pic>
      <p:sp>
        <p:nvSpPr>
          <p:cNvPr id="5" name="TextBox 4"/>
          <p:cNvSpPr txBox="1"/>
          <p:nvPr/>
        </p:nvSpPr>
        <p:spPr>
          <a:xfrm>
            <a:off x="814168" y="5348840"/>
            <a:ext cx="2680542" cy="646331"/>
          </a:xfrm>
          <a:prstGeom prst="rect">
            <a:avLst/>
          </a:prstGeom>
          <a:noFill/>
        </p:spPr>
        <p:txBody>
          <a:bodyPr wrap="none" rtlCol="0">
            <a:spAutoFit/>
          </a:bodyPr>
          <a:lstStyle/>
          <a:p>
            <a:pPr algn="ctr"/>
            <a:r>
              <a:rPr kumimoji="1" lang="en-US" altLang="zh-CN" dirty="0" smtClean="0"/>
              <a:t>GEMM</a:t>
            </a:r>
            <a:r>
              <a:rPr kumimoji="1" lang="zh-CN" altLang="en-US" dirty="0" smtClean="0"/>
              <a:t>加速器设计与实现</a:t>
            </a:r>
            <a:endParaRPr kumimoji="1" lang="en-US" altLang="zh-CN" dirty="0" smtClean="0"/>
          </a:p>
          <a:p>
            <a:pPr algn="ctr"/>
            <a:r>
              <a:rPr kumimoji="1" lang="en-US" altLang="zh-CN" dirty="0" smtClean="0"/>
              <a:t>Vivado HLS</a:t>
            </a:r>
            <a:endParaRPr kumimoji="1" lang="zh-CN" altLang="en-US" dirty="0"/>
          </a:p>
        </p:txBody>
      </p:sp>
      <p:sp>
        <p:nvSpPr>
          <p:cNvPr id="6" name="TextBox 5"/>
          <p:cNvSpPr txBox="1"/>
          <p:nvPr/>
        </p:nvSpPr>
        <p:spPr>
          <a:xfrm>
            <a:off x="6181859" y="5344733"/>
            <a:ext cx="2523896" cy="646331"/>
          </a:xfrm>
          <a:prstGeom prst="rect">
            <a:avLst/>
          </a:prstGeom>
          <a:noFill/>
        </p:spPr>
        <p:txBody>
          <a:bodyPr wrap="none" rtlCol="0">
            <a:spAutoFit/>
          </a:bodyPr>
          <a:lstStyle/>
          <a:p>
            <a:pPr algn="ctr"/>
            <a:r>
              <a:rPr kumimoji="1" lang="en-US" altLang="zh-CN" dirty="0" smtClean="0"/>
              <a:t>Caffe</a:t>
            </a:r>
            <a:r>
              <a:rPr kumimoji="1" lang="zh-CN" altLang="en-US" dirty="0" smtClean="0"/>
              <a:t>与第三方库的编译</a:t>
            </a:r>
            <a:endParaRPr kumimoji="1" lang="en-US" altLang="zh-CN" dirty="0" smtClean="0"/>
          </a:p>
          <a:p>
            <a:pPr algn="ctr"/>
            <a:r>
              <a:rPr kumimoji="1" lang="en-US" altLang="zh-CN" dirty="0" smtClean="0"/>
              <a:t>ARM GNU </a:t>
            </a:r>
            <a:r>
              <a:rPr kumimoji="1" lang="zh-CN" altLang="en-US" dirty="0" smtClean="0"/>
              <a:t>工具链</a:t>
            </a:r>
            <a:endParaRPr kumimoji="1" lang="zh-CN" altLang="en-US" dirty="0"/>
          </a:p>
        </p:txBody>
      </p:sp>
      <p:sp>
        <p:nvSpPr>
          <p:cNvPr id="7" name="TextBox 6"/>
          <p:cNvSpPr txBox="1"/>
          <p:nvPr/>
        </p:nvSpPr>
        <p:spPr>
          <a:xfrm>
            <a:off x="3387167" y="5344576"/>
            <a:ext cx="2369666" cy="923330"/>
          </a:xfrm>
          <a:prstGeom prst="rect">
            <a:avLst/>
          </a:prstGeom>
          <a:noFill/>
        </p:spPr>
        <p:txBody>
          <a:bodyPr wrap="square" rtlCol="0">
            <a:spAutoFit/>
          </a:bodyPr>
          <a:lstStyle/>
          <a:p>
            <a:pPr algn="ctr"/>
            <a:r>
              <a:rPr kumimoji="1" lang="en-US" altLang="zh-CN" b="1" dirty="0" smtClean="0"/>
              <a:t>SoC</a:t>
            </a:r>
            <a:r>
              <a:rPr kumimoji="1" lang="zh-CN" altLang="en-US" b="1" dirty="0" smtClean="0"/>
              <a:t>系统整体生成</a:t>
            </a:r>
            <a:endParaRPr kumimoji="1" lang="en-US" altLang="zh-CN" b="1" dirty="0" smtClean="0"/>
          </a:p>
          <a:p>
            <a:pPr algn="ctr"/>
            <a:r>
              <a:rPr kumimoji="1" lang="en-US" altLang="zh-CN" b="1" dirty="0" smtClean="0"/>
              <a:t>SDSoC</a:t>
            </a:r>
          </a:p>
          <a:p>
            <a:pPr algn="ctr"/>
            <a:r>
              <a:rPr kumimoji="1" lang="zh-CN" altLang="en-US" b="1" dirty="0" smtClean="0"/>
              <a:t>软件定义的开发方式</a:t>
            </a:r>
            <a:endParaRPr kumimoji="1" lang="zh-CN" altLang="en-US" b="1" dirty="0"/>
          </a:p>
        </p:txBody>
      </p:sp>
      <p:cxnSp>
        <p:nvCxnSpPr>
          <p:cNvPr id="10" name="Straight Arrow Connector 9"/>
          <p:cNvCxnSpPr/>
          <p:nvPr/>
        </p:nvCxnSpPr>
        <p:spPr>
          <a:xfrm flipH="1">
            <a:off x="2928730" y="2637183"/>
            <a:ext cx="325312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048000" y="4837043"/>
            <a:ext cx="3133859" cy="132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90261" y="2991860"/>
            <a:ext cx="0" cy="10249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32927" y="2319015"/>
            <a:ext cx="1443024" cy="400110"/>
          </a:xfrm>
          <a:prstGeom prst="rect">
            <a:avLst/>
          </a:prstGeom>
          <a:noFill/>
        </p:spPr>
        <p:txBody>
          <a:bodyPr wrap="none" rtlCol="0">
            <a:spAutoFit/>
          </a:bodyPr>
          <a:lstStyle/>
          <a:p>
            <a:r>
              <a:rPr kumimoji="1" lang="en-US" altLang="zh-CN" sz="2000" b="1" dirty="0" smtClean="0">
                <a:solidFill>
                  <a:srgbClr val="FF0000"/>
                </a:solidFill>
              </a:rPr>
              <a:t>GEMM</a:t>
            </a:r>
            <a:r>
              <a:rPr kumimoji="1" lang="zh-CN" altLang="en-US" sz="2000" b="1" dirty="0" smtClean="0">
                <a:solidFill>
                  <a:srgbClr val="FF0000"/>
                </a:solidFill>
              </a:rPr>
              <a:t>运算</a:t>
            </a:r>
            <a:endParaRPr kumimoji="1" lang="zh-CN" altLang="en-US" sz="2000" b="1" dirty="0">
              <a:solidFill>
                <a:srgbClr val="FF0000"/>
              </a:solidFill>
            </a:endParaRPr>
          </a:p>
        </p:txBody>
      </p:sp>
    </p:spTree>
    <p:custDataLst>
      <p:tags r:id="rId1"/>
    </p:custDataLst>
    <p:extLst>
      <p:ext uri="{BB962C8B-B14F-4D97-AF65-F5344CB8AC3E}">
        <p14:creationId xmlns:p14="http://schemas.microsoft.com/office/powerpoint/2010/main" val="1283675619"/>
      </p:ext>
    </p:extLst>
  </p:cSld>
  <p:clrMapOvr>
    <a:masterClrMapping/>
  </p:clrMapOvr>
  <mc:AlternateContent xmlns:mc="http://schemas.openxmlformats.org/markup-compatibility/2006" xmlns:p14="http://schemas.microsoft.com/office/powerpoint/2010/main">
    <mc:Choice Requires="p14">
      <p:transition spd="slow" p14:dur="2000" advTm="64907"/>
    </mc:Choice>
    <mc:Fallback xmlns="">
      <p:transition spd="slow" advTm="649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硬件设计优化</a:t>
            </a:r>
            <a:endParaRPr kumimoji="1" lang="zh-CN" alt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927174378"/>
                  </p:ext>
                </p:extLst>
              </p:nvPr>
            </p:nvGraphicFramePr>
            <p:xfrm>
              <a:off x="628649" y="1825625"/>
              <a:ext cx="7561193" cy="2763520"/>
            </p:xfrm>
            <a:graphic>
              <a:graphicData uri="http://schemas.openxmlformats.org/drawingml/2006/table">
                <a:tbl>
                  <a:tblPr firstRow="1" bandRow="1">
                    <a:tableStyleId>{5940675A-B579-460E-94D1-54222C63F5DA}</a:tableStyleId>
                  </a:tblPr>
                  <a:tblGrid>
                    <a:gridCol w="1512991"/>
                    <a:gridCol w="2114367"/>
                    <a:gridCol w="3933835"/>
                  </a:tblGrid>
                  <a:tr h="370840">
                    <a:tc>
                      <a:txBody>
                        <a:bodyPr/>
                        <a:lstStyle/>
                        <a:p>
                          <a:r>
                            <a:rPr lang="zh-CN" altLang="en-US" b="1" dirty="0" smtClean="0"/>
                            <a:t>优化类型</a:t>
                          </a:r>
                          <a:endParaRPr lang="zh-CN" altLang="en-US" b="1" dirty="0"/>
                        </a:p>
                      </a:txBody>
                      <a:tcPr/>
                    </a:tc>
                    <a:tc>
                      <a:txBody>
                        <a:bodyPr/>
                        <a:lstStyle/>
                        <a:p>
                          <a:r>
                            <a:rPr lang="zh-CN" altLang="en-US" b="1" dirty="0" smtClean="0"/>
                            <a:t>优化方案</a:t>
                          </a:r>
                          <a:endParaRPr lang="zh-CN" altLang="en-US" b="1" dirty="0"/>
                        </a:p>
                      </a:txBody>
                      <a:tcPr/>
                    </a:tc>
                    <a:tc>
                      <a:txBody>
                        <a:bodyPr/>
                        <a:lstStyle/>
                        <a:p>
                          <a:r>
                            <a:rPr lang="zh-CN" altLang="en-US" b="1" dirty="0" smtClean="0"/>
                            <a:t>效果</a:t>
                          </a:r>
                          <a:endParaRPr lang="zh-CN" altLang="en-US" b="1" dirty="0"/>
                        </a:p>
                      </a:txBody>
                      <a:tcPr/>
                    </a:tc>
                  </a:tr>
                  <a:tr h="370840">
                    <a:tc rowSpan="2">
                      <a:txBody>
                        <a:bodyPr/>
                        <a:lstStyle/>
                        <a:p>
                          <a:r>
                            <a:rPr lang="zh-CN" altLang="en-US" dirty="0" smtClean="0"/>
                            <a:t>延迟优化</a:t>
                          </a:r>
                          <a:endParaRPr lang="zh-CN" altLang="en-US" dirty="0"/>
                        </a:p>
                      </a:txBody>
                      <a:tcPr/>
                    </a:tc>
                    <a:tc>
                      <a:txBody>
                        <a:bodyPr/>
                        <a:lstStyle/>
                        <a:p>
                          <a:r>
                            <a:rPr lang="zh-CN" altLang="en-US" dirty="0" smtClean="0"/>
                            <a:t>流水线与数组划分</a:t>
                          </a:r>
                          <a:endParaRPr lang="zh-CN" altLang="en-US" dirty="0"/>
                        </a:p>
                      </a:txBody>
                      <a:tcPr/>
                    </a:tc>
                    <a:tc>
                      <a:txBody>
                        <a:bodyPr/>
                        <a:lstStyle/>
                        <a:p>
                          <a:r>
                            <a:rPr lang="zh-CN" altLang="en-US" dirty="0" smtClean="0"/>
                            <a:t>初始化间隔（</a:t>
                          </a:r>
                          <a:r>
                            <a:rPr lang="en-US" altLang="zh-CN" dirty="0" smtClean="0"/>
                            <a:t>II</a:t>
                          </a:r>
                          <a:r>
                            <a:rPr lang="zh-CN" altLang="en-US" dirty="0" smtClean="0"/>
                            <a:t>）达到</a:t>
                          </a:r>
                          <a:r>
                            <a:rPr lang="en-US" altLang="zh-CN" dirty="0" smtClean="0"/>
                            <a:t>1</a:t>
                          </a:r>
                          <a:endParaRPr lang="zh-CN" altLang="en-US" dirty="0"/>
                        </a:p>
                      </a:txBody>
                      <a:tcPr/>
                    </a:tc>
                  </a:tr>
                  <a:tr h="370840">
                    <a:tc vMerge="1">
                      <a:txBody>
                        <a:bodyPr/>
                        <a:lstStyle/>
                        <a:p>
                          <a:endParaRPr lang="zh-CN" altLang="en-US" dirty="0"/>
                        </a:p>
                      </a:txBody>
                      <a:tcPr/>
                    </a:tc>
                    <a:tc>
                      <a:txBody>
                        <a:bodyPr/>
                        <a:lstStyle/>
                        <a:p>
                          <a:r>
                            <a:rPr lang="en-US" altLang="zh-CN" dirty="0" smtClean="0"/>
                            <a:t>BRAM</a:t>
                          </a:r>
                          <a:r>
                            <a:rPr lang="zh-CN" altLang="en-US" dirty="0" smtClean="0"/>
                            <a:t>复制合并</a:t>
                          </a:r>
                          <a:endParaRPr lang="zh-CN" altLang="en-US" dirty="0"/>
                        </a:p>
                      </a:txBody>
                      <a:tcPr/>
                    </a:tc>
                    <a:tc>
                      <a:txBody>
                        <a:bodyPr/>
                        <a:lstStyle/>
                        <a:p>
                          <a:r>
                            <a:rPr lang="zh-CN" altLang="en-US" dirty="0" smtClean="0"/>
                            <a:t>延迟降低到</a:t>
                          </a:r>
                          <a:r>
                            <a:rPr lang="en-US" altLang="zh-CN" dirty="0" smtClean="0"/>
                            <a:t>2</a:t>
                          </a:r>
                          <a14:m>
                            <m:oMath xmlns:m="http://schemas.openxmlformats.org/officeDocument/2006/math">
                              <m:r>
                                <a:rPr lang="en-US" altLang="zh-CN" b="0" i="1" smtClean="0">
                                  <a:latin typeface="Cambria Math" charset="0"/>
                                </a:rPr>
                                <m:t>𝐷𝑖</m:t>
                              </m:r>
                              <m:sSup>
                                <m:sSupPr>
                                  <m:ctrlPr>
                                    <a:rPr lang="en-US" altLang="zh-CN" b="0" i="1" smtClean="0">
                                      <a:latin typeface="Cambria Math" charset="0"/>
                                    </a:rPr>
                                  </m:ctrlPr>
                                </m:sSupPr>
                                <m:e>
                                  <m:r>
                                    <a:rPr lang="en-US" altLang="zh-CN" b="0" i="1" smtClean="0">
                                      <a:latin typeface="Cambria Math" charset="0"/>
                                    </a:rPr>
                                    <m:t>𝑚</m:t>
                                  </m:r>
                                </m:e>
                                <m:sup>
                                  <m:r>
                                    <a:rPr lang="en-US" altLang="zh-CN" b="0" i="1" smtClean="0">
                                      <a:latin typeface="Cambria Math" charset="0"/>
                                    </a:rPr>
                                    <m:t>2</m:t>
                                  </m:r>
                                </m:sup>
                              </m:sSup>
                            </m:oMath>
                          </a14:m>
                          <a:endParaRPr lang="zh-CN" altLang="en-US" dirty="0"/>
                        </a:p>
                      </a:txBody>
                      <a:tcPr/>
                    </a:tc>
                  </a:tr>
                  <a:tr h="370840">
                    <a:tc rowSpan="3">
                      <a:txBody>
                        <a:bodyPr/>
                        <a:lstStyle/>
                        <a:p>
                          <a:r>
                            <a:rPr lang="zh-CN" altLang="en-US" dirty="0" smtClean="0"/>
                            <a:t>硬件资源优化</a:t>
                          </a:r>
                          <a:endParaRPr lang="zh-CN" altLang="en-US" dirty="0"/>
                        </a:p>
                      </a:txBody>
                      <a:tcPr/>
                    </a:tc>
                    <a:tc>
                      <a:txBody>
                        <a:bodyPr/>
                        <a:lstStyle/>
                        <a:p>
                          <a:r>
                            <a:rPr lang="zh-CN" altLang="en-US" dirty="0" smtClean="0"/>
                            <a:t>硬件资源重分配</a:t>
                          </a:r>
                          <a:endParaRPr lang="zh-CN" altLang="en-US" dirty="0"/>
                        </a:p>
                      </a:txBody>
                      <a:tcPr/>
                    </a:tc>
                    <a:tc>
                      <a:txBody>
                        <a:bodyPr/>
                        <a:lstStyle/>
                        <a:p>
                          <a:r>
                            <a:rPr lang="zh-CN" altLang="en-US" dirty="0" smtClean="0"/>
                            <a:t>得到硬件约束模型，</a:t>
                          </a:r>
                          <a:r>
                            <a:rPr lang="en-US" altLang="zh-CN" dirty="0" smtClean="0"/>
                            <a:t>DSP</a:t>
                          </a:r>
                          <a:r>
                            <a:rPr lang="zh-CN" altLang="en-US" dirty="0" smtClean="0"/>
                            <a:t>与</a:t>
                          </a:r>
                          <a:r>
                            <a:rPr lang="en-US" altLang="zh-CN" dirty="0" smtClean="0"/>
                            <a:t>LUT</a:t>
                          </a:r>
                          <a:r>
                            <a:rPr lang="zh-CN" altLang="en-US" dirty="0" smtClean="0"/>
                            <a:t>达到上限</a:t>
                          </a:r>
                          <a:endParaRPr lang="zh-CN" altLang="en-US" dirty="0"/>
                        </a:p>
                      </a:txBody>
                      <a:tcPr/>
                    </a:tc>
                  </a:tr>
                  <a:tr h="370840">
                    <a:tc vMerge="1">
                      <a:txBody>
                        <a:bodyPr/>
                        <a:lstStyle/>
                        <a:p>
                          <a:endParaRPr lang="zh-CN" altLang="en-US" dirty="0"/>
                        </a:p>
                      </a:txBody>
                      <a:tcPr/>
                    </a:tc>
                    <a:tc>
                      <a:txBody>
                        <a:bodyPr/>
                        <a:lstStyle/>
                        <a:p>
                          <a:r>
                            <a:rPr lang="zh-CN" altLang="en-US" dirty="0" smtClean="0"/>
                            <a:t>不规则矩阵块</a:t>
                          </a:r>
                          <a:endParaRPr lang="zh-CN" altLang="en-US" dirty="0"/>
                        </a:p>
                      </a:txBody>
                      <a:tcPr/>
                    </a:tc>
                    <a:tc>
                      <a:txBody>
                        <a:bodyPr/>
                        <a:lstStyle/>
                        <a:p>
                          <a:r>
                            <a:rPr lang="zh-CN" altLang="en-US" dirty="0" smtClean="0"/>
                            <a:t>优化</a:t>
                          </a:r>
                          <a:r>
                            <a:rPr lang="en-US" altLang="zh-CN" dirty="0" smtClean="0"/>
                            <a:t>BRAM</a:t>
                          </a:r>
                          <a:r>
                            <a:rPr lang="zh-CN" altLang="en-US" dirty="0" smtClean="0"/>
                            <a:t>使用和带宽</a:t>
                          </a:r>
                          <a:endParaRPr lang="zh-CN" altLang="en-US" dirty="0"/>
                        </a:p>
                      </a:txBody>
                      <a:tcPr/>
                    </a:tc>
                  </a:tr>
                  <a:tr h="370840">
                    <a:tc vMerge="1">
                      <a:txBody>
                        <a:bodyPr/>
                        <a:lstStyle/>
                        <a:p>
                          <a:endParaRPr lang="zh-CN" altLang="en-US" dirty="0"/>
                        </a:p>
                      </a:txBody>
                      <a:tcPr/>
                    </a:tc>
                    <a:tc>
                      <a:txBody>
                        <a:bodyPr/>
                        <a:lstStyle/>
                        <a:p>
                          <a:r>
                            <a:rPr lang="zh-CN" altLang="en-US" dirty="0" smtClean="0"/>
                            <a:t>数据类型</a:t>
                          </a:r>
                          <a:r>
                            <a:rPr lang="en-US" altLang="zh-CN" dirty="0" smtClean="0"/>
                            <a:t/>
                          </a:r>
                          <a:br>
                            <a:rPr lang="en-US" altLang="zh-CN" dirty="0" smtClean="0"/>
                          </a:br>
                          <a:r>
                            <a:rPr lang="zh-CN" altLang="en-US" dirty="0" smtClean="0"/>
                            <a:t>（原始为单精度）</a:t>
                          </a:r>
                          <a:endParaRPr lang="zh-CN" altLang="en-US" dirty="0"/>
                        </a:p>
                      </a:txBody>
                      <a:tcPr/>
                    </a:tc>
                    <a:tc>
                      <a:txBody>
                        <a:bodyPr/>
                        <a:lstStyle/>
                        <a:p>
                          <a:r>
                            <a:rPr lang="zh-CN" altLang="en-US" dirty="0" smtClean="0"/>
                            <a:t>使用半精度浮点数进一步提高并行度</a:t>
                          </a:r>
                          <a:r>
                            <a:rPr lang="en-US" altLang="zh-CN" dirty="0" smtClean="0"/>
                            <a:t/>
                          </a:r>
                          <a:br>
                            <a:rPr lang="en-US" altLang="zh-CN" dirty="0" smtClean="0"/>
                          </a:br>
                          <a:endParaRPr lang="zh-CN" altLang="en-US" dirty="0"/>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927174378"/>
                  </p:ext>
                </p:extLst>
              </p:nvPr>
            </p:nvGraphicFramePr>
            <p:xfrm>
              <a:off x="628649" y="1825625"/>
              <a:ext cx="7561193" cy="2763520"/>
            </p:xfrm>
            <a:graphic>
              <a:graphicData uri="http://schemas.openxmlformats.org/drawingml/2006/table">
                <a:tbl>
                  <a:tblPr firstRow="1" bandRow="1">
                    <a:tableStyleId>{5940675A-B579-460E-94D1-54222C63F5DA}</a:tableStyleId>
                  </a:tblPr>
                  <a:tblGrid>
                    <a:gridCol w="1512991"/>
                    <a:gridCol w="2114367"/>
                    <a:gridCol w="3933835"/>
                  </a:tblGrid>
                  <a:tr h="370840">
                    <a:tc>
                      <a:txBody>
                        <a:bodyPr/>
                        <a:lstStyle/>
                        <a:p>
                          <a:r>
                            <a:rPr lang="zh-CN" altLang="en-US" b="1" dirty="0" smtClean="0"/>
                            <a:t>优化类型</a:t>
                          </a:r>
                          <a:endParaRPr lang="zh-CN" altLang="en-US" b="1" dirty="0"/>
                        </a:p>
                      </a:txBody>
                      <a:tcPr/>
                    </a:tc>
                    <a:tc>
                      <a:txBody>
                        <a:bodyPr/>
                        <a:lstStyle/>
                        <a:p>
                          <a:r>
                            <a:rPr lang="zh-CN" altLang="en-US" b="1" dirty="0" smtClean="0"/>
                            <a:t>优化方案</a:t>
                          </a:r>
                          <a:endParaRPr lang="zh-CN" altLang="en-US" b="1" dirty="0"/>
                        </a:p>
                      </a:txBody>
                      <a:tcPr/>
                    </a:tc>
                    <a:tc>
                      <a:txBody>
                        <a:bodyPr/>
                        <a:lstStyle/>
                        <a:p>
                          <a:r>
                            <a:rPr lang="zh-CN" altLang="en-US" b="1" dirty="0" smtClean="0"/>
                            <a:t>效果</a:t>
                          </a:r>
                          <a:endParaRPr lang="zh-CN" altLang="en-US" b="1" dirty="0"/>
                        </a:p>
                      </a:txBody>
                      <a:tcPr/>
                    </a:tc>
                  </a:tr>
                  <a:tr h="370840">
                    <a:tc rowSpan="2">
                      <a:txBody>
                        <a:bodyPr/>
                        <a:lstStyle/>
                        <a:p>
                          <a:r>
                            <a:rPr lang="zh-CN" altLang="en-US" dirty="0" smtClean="0"/>
                            <a:t>延迟优化</a:t>
                          </a:r>
                          <a:endParaRPr lang="zh-CN" altLang="en-US" dirty="0"/>
                        </a:p>
                      </a:txBody>
                      <a:tcPr/>
                    </a:tc>
                    <a:tc>
                      <a:txBody>
                        <a:bodyPr/>
                        <a:lstStyle/>
                        <a:p>
                          <a:r>
                            <a:rPr lang="zh-CN" altLang="en-US" dirty="0" smtClean="0"/>
                            <a:t>流水线与数组划分</a:t>
                          </a:r>
                          <a:endParaRPr lang="zh-CN" altLang="en-US" dirty="0"/>
                        </a:p>
                      </a:txBody>
                      <a:tcPr/>
                    </a:tc>
                    <a:tc>
                      <a:txBody>
                        <a:bodyPr/>
                        <a:lstStyle/>
                        <a:p>
                          <a:r>
                            <a:rPr lang="zh-CN" altLang="en-US" dirty="0" smtClean="0"/>
                            <a:t>初始化间隔（</a:t>
                          </a:r>
                          <a:r>
                            <a:rPr lang="en-US" altLang="zh-CN" dirty="0" smtClean="0"/>
                            <a:t>II</a:t>
                          </a:r>
                          <a:r>
                            <a:rPr lang="zh-CN" altLang="en-US" dirty="0" smtClean="0"/>
                            <a:t>）达到</a:t>
                          </a:r>
                          <a:r>
                            <a:rPr lang="en-US" altLang="zh-CN" dirty="0" smtClean="0"/>
                            <a:t>1</a:t>
                          </a:r>
                          <a:endParaRPr lang="zh-CN" altLang="en-US" dirty="0"/>
                        </a:p>
                      </a:txBody>
                      <a:tcPr/>
                    </a:tc>
                  </a:tr>
                  <a:tr h="370840">
                    <a:tc vMerge="1">
                      <a:txBody>
                        <a:bodyPr/>
                        <a:lstStyle/>
                        <a:p>
                          <a:endParaRPr lang="zh-CN" altLang="en-US" dirty="0"/>
                        </a:p>
                      </a:txBody>
                      <a:tcPr/>
                    </a:tc>
                    <a:tc>
                      <a:txBody>
                        <a:bodyPr/>
                        <a:lstStyle/>
                        <a:p>
                          <a:r>
                            <a:rPr lang="en-US" altLang="zh-CN" dirty="0" smtClean="0"/>
                            <a:t>BRAM</a:t>
                          </a:r>
                          <a:r>
                            <a:rPr lang="zh-CN" altLang="en-US" dirty="0" smtClean="0"/>
                            <a:t>复制合并</a:t>
                          </a:r>
                          <a:endParaRPr lang="zh-CN" altLang="en-US" dirty="0"/>
                        </a:p>
                      </a:txBody>
                      <a:tcPr/>
                    </a:tc>
                    <a:tc>
                      <a:txBody>
                        <a:bodyPr/>
                        <a:lstStyle/>
                        <a:p>
                          <a:endParaRPr lang="zh-CN"/>
                        </a:p>
                      </a:txBody>
                      <a:tcPr>
                        <a:blipFill rotWithShape="0">
                          <a:blip r:embed="rId3"/>
                          <a:stretch>
                            <a:fillRect l="-92260" t="-211475" r="-310" b="-467213"/>
                          </a:stretch>
                        </a:blipFill>
                      </a:tcPr>
                    </a:tc>
                  </a:tr>
                  <a:tr h="640080">
                    <a:tc rowSpan="3">
                      <a:txBody>
                        <a:bodyPr/>
                        <a:lstStyle/>
                        <a:p>
                          <a:r>
                            <a:rPr lang="zh-CN" altLang="en-US" dirty="0" smtClean="0"/>
                            <a:t>硬件资源优化</a:t>
                          </a:r>
                          <a:endParaRPr lang="zh-CN" altLang="en-US" dirty="0"/>
                        </a:p>
                      </a:txBody>
                      <a:tcPr/>
                    </a:tc>
                    <a:tc>
                      <a:txBody>
                        <a:bodyPr/>
                        <a:lstStyle/>
                        <a:p>
                          <a:r>
                            <a:rPr lang="zh-CN" altLang="en-US" dirty="0" smtClean="0"/>
                            <a:t>硬件资源重分配</a:t>
                          </a:r>
                          <a:endParaRPr lang="zh-CN" altLang="en-US" dirty="0"/>
                        </a:p>
                      </a:txBody>
                      <a:tcPr/>
                    </a:tc>
                    <a:tc>
                      <a:txBody>
                        <a:bodyPr/>
                        <a:lstStyle/>
                        <a:p>
                          <a:r>
                            <a:rPr lang="zh-CN" altLang="en-US" dirty="0" smtClean="0"/>
                            <a:t>得到硬件约束模型，</a:t>
                          </a:r>
                          <a:r>
                            <a:rPr lang="en-US" altLang="zh-CN" dirty="0" smtClean="0"/>
                            <a:t>DSP</a:t>
                          </a:r>
                          <a:r>
                            <a:rPr lang="zh-CN" altLang="en-US" dirty="0" smtClean="0"/>
                            <a:t>与</a:t>
                          </a:r>
                          <a:r>
                            <a:rPr lang="en-US" altLang="zh-CN" dirty="0" smtClean="0"/>
                            <a:t>LUT</a:t>
                          </a:r>
                          <a:r>
                            <a:rPr lang="zh-CN" altLang="en-US" dirty="0" smtClean="0"/>
                            <a:t>达到上限</a:t>
                          </a:r>
                          <a:endParaRPr lang="zh-CN" altLang="en-US" dirty="0"/>
                        </a:p>
                      </a:txBody>
                      <a:tcPr/>
                    </a:tc>
                  </a:tr>
                  <a:tr h="370840">
                    <a:tc vMerge="1">
                      <a:txBody>
                        <a:bodyPr/>
                        <a:lstStyle/>
                        <a:p>
                          <a:endParaRPr lang="zh-CN" altLang="en-US" dirty="0"/>
                        </a:p>
                      </a:txBody>
                      <a:tcPr/>
                    </a:tc>
                    <a:tc>
                      <a:txBody>
                        <a:bodyPr/>
                        <a:lstStyle/>
                        <a:p>
                          <a:r>
                            <a:rPr lang="zh-CN" altLang="en-US" dirty="0" smtClean="0"/>
                            <a:t>不规则矩阵块</a:t>
                          </a:r>
                          <a:endParaRPr lang="zh-CN" altLang="en-US" dirty="0"/>
                        </a:p>
                      </a:txBody>
                      <a:tcPr/>
                    </a:tc>
                    <a:tc>
                      <a:txBody>
                        <a:bodyPr/>
                        <a:lstStyle/>
                        <a:p>
                          <a:r>
                            <a:rPr lang="zh-CN" altLang="en-US" dirty="0" smtClean="0"/>
                            <a:t>优化</a:t>
                          </a:r>
                          <a:r>
                            <a:rPr lang="en-US" altLang="zh-CN" dirty="0" smtClean="0"/>
                            <a:t>BRAM</a:t>
                          </a:r>
                          <a:r>
                            <a:rPr lang="zh-CN" altLang="en-US" dirty="0" smtClean="0"/>
                            <a:t>使用和带宽</a:t>
                          </a:r>
                          <a:endParaRPr lang="zh-CN" altLang="en-US" dirty="0"/>
                        </a:p>
                      </a:txBody>
                      <a:tcPr/>
                    </a:tc>
                  </a:tr>
                  <a:tr h="640080">
                    <a:tc vMerge="1">
                      <a:txBody>
                        <a:bodyPr/>
                        <a:lstStyle/>
                        <a:p>
                          <a:endParaRPr lang="zh-CN" altLang="en-US" dirty="0"/>
                        </a:p>
                      </a:txBody>
                      <a:tcPr/>
                    </a:tc>
                    <a:tc>
                      <a:txBody>
                        <a:bodyPr/>
                        <a:lstStyle/>
                        <a:p>
                          <a:r>
                            <a:rPr lang="zh-CN" altLang="en-US" dirty="0" smtClean="0"/>
                            <a:t>数据类型</a:t>
                          </a:r>
                          <a:r>
                            <a:rPr lang="en-US" altLang="zh-CN" dirty="0" smtClean="0"/>
                            <a:t/>
                          </a:r>
                          <a:br>
                            <a:rPr lang="en-US" altLang="zh-CN" dirty="0" smtClean="0"/>
                          </a:br>
                          <a:r>
                            <a:rPr lang="zh-CN" altLang="en-US" dirty="0" smtClean="0"/>
                            <a:t>（原始为单精度）</a:t>
                          </a:r>
                          <a:endParaRPr lang="zh-CN" altLang="en-US" dirty="0"/>
                        </a:p>
                      </a:txBody>
                      <a:tcPr/>
                    </a:tc>
                    <a:tc>
                      <a:txBody>
                        <a:bodyPr/>
                        <a:lstStyle/>
                        <a:p>
                          <a:r>
                            <a:rPr lang="zh-CN" altLang="en-US" dirty="0" smtClean="0"/>
                            <a:t>使用半精度浮点数进一步提高并行度</a:t>
                          </a:r>
                          <a:r>
                            <a:rPr lang="en-US" altLang="zh-CN" dirty="0" smtClean="0"/>
                            <a:t/>
                          </a:r>
                          <a:br>
                            <a:rPr lang="en-US" altLang="zh-CN" dirty="0" smtClean="0"/>
                          </a:br>
                          <a:endParaRPr lang="zh-CN" altLang="en-US" dirty="0"/>
                        </a:p>
                      </a:txBody>
                      <a:tcPr/>
                    </a:tc>
                  </a:tr>
                </a:tbl>
              </a:graphicData>
            </a:graphic>
          </p:graphicFrame>
        </mc:Fallback>
      </mc:AlternateContent>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6053"/>
          <a:stretch/>
        </p:blipFill>
        <p:spPr>
          <a:xfrm>
            <a:off x="628649" y="4686430"/>
            <a:ext cx="3818006" cy="1538230"/>
          </a:xfrm>
          <a:prstGeom prst="rect">
            <a:avLst/>
          </a:prstGeom>
        </p:spPr>
      </p:pic>
      <p:sp>
        <p:nvSpPr>
          <p:cNvPr id="6" name="TextBox 5"/>
          <p:cNvSpPr txBox="1"/>
          <p:nvPr/>
        </p:nvSpPr>
        <p:spPr>
          <a:xfrm>
            <a:off x="767314" y="6321945"/>
            <a:ext cx="3679341" cy="307777"/>
          </a:xfrm>
          <a:prstGeom prst="rect">
            <a:avLst/>
          </a:prstGeom>
          <a:noFill/>
        </p:spPr>
        <p:txBody>
          <a:bodyPr wrap="none" rtlCol="0">
            <a:spAutoFit/>
          </a:bodyPr>
          <a:lstStyle/>
          <a:p>
            <a:r>
              <a:rPr kumimoji="1" lang="zh-CN" altLang="en-US" sz="1400" dirty="0" smtClean="0"/>
              <a:t>图</a:t>
            </a:r>
            <a:r>
              <a:rPr kumimoji="1" lang="en-US" altLang="zh-CN" sz="1400" dirty="0" smtClean="0"/>
              <a:t>2.</a:t>
            </a:r>
            <a:r>
              <a:rPr kumimoji="1" lang="zh-CN" altLang="en-US" sz="1400" dirty="0" smtClean="0"/>
              <a:t> 计算硬件资源（</a:t>
            </a:r>
            <a:r>
              <a:rPr kumimoji="1" lang="en-US" altLang="zh-CN" sz="1400" dirty="0" smtClean="0"/>
              <a:t>DSP</a:t>
            </a:r>
            <a:r>
              <a:rPr kumimoji="1" lang="zh-CN" altLang="en-US" sz="1400" dirty="0" smtClean="0"/>
              <a:t>，</a:t>
            </a:r>
            <a:r>
              <a:rPr kumimoji="1" lang="en-US" altLang="zh-CN" sz="1400" dirty="0" smtClean="0"/>
              <a:t>LUT</a:t>
            </a:r>
            <a:r>
              <a:rPr kumimoji="1" lang="zh-CN" altLang="en-US" sz="1400" dirty="0" smtClean="0"/>
              <a:t>等）约束条件</a:t>
            </a:r>
            <a:endParaRPr kumimoji="1" lang="zh-CN" altLang="en-US" sz="1400"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3145" y="4838818"/>
            <a:ext cx="2201517" cy="1483127"/>
          </a:xfrm>
          <a:prstGeom prst="rect">
            <a:avLst/>
          </a:prstGeom>
        </p:spPr>
      </p:pic>
      <p:sp>
        <p:nvSpPr>
          <p:cNvPr id="8" name="TextBox 7"/>
          <p:cNvSpPr txBox="1"/>
          <p:nvPr/>
        </p:nvSpPr>
        <p:spPr>
          <a:xfrm>
            <a:off x="5585493" y="6321945"/>
            <a:ext cx="1976823" cy="307777"/>
          </a:xfrm>
          <a:prstGeom prst="rect">
            <a:avLst/>
          </a:prstGeom>
          <a:noFill/>
        </p:spPr>
        <p:txBody>
          <a:bodyPr wrap="none" rtlCol="0">
            <a:spAutoFit/>
          </a:bodyPr>
          <a:lstStyle/>
          <a:p>
            <a:r>
              <a:rPr kumimoji="1" lang="zh-CN" altLang="en-US" sz="1400" dirty="0" smtClean="0"/>
              <a:t>图</a:t>
            </a:r>
            <a:r>
              <a:rPr kumimoji="1" lang="en-US" altLang="zh-CN" sz="1400" dirty="0"/>
              <a:t>3</a:t>
            </a:r>
            <a:r>
              <a:rPr kumimoji="1" lang="en-US" altLang="zh-CN" sz="1400" dirty="0" smtClean="0"/>
              <a:t>.</a:t>
            </a:r>
            <a:r>
              <a:rPr kumimoji="1" lang="zh-CN" altLang="en-US" sz="1400" dirty="0" smtClean="0"/>
              <a:t> 半精度浮点数格式</a:t>
            </a:r>
            <a:endParaRPr kumimoji="1" lang="zh-CN" altLang="en-US" sz="1400" dirty="0"/>
          </a:p>
        </p:txBody>
      </p:sp>
    </p:spTree>
    <p:extLst>
      <p:ext uri="{BB962C8B-B14F-4D97-AF65-F5344CB8AC3E}">
        <p14:creationId xmlns:p14="http://schemas.microsoft.com/office/powerpoint/2010/main" val="51835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测试结果 </a:t>
            </a:r>
            <a:r>
              <a:rPr kumimoji="1" lang="en-US" altLang="zh-CN" dirty="0" smtClean="0"/>
              <a:t>-</a:t>
            </a:r>
            <a:r>
              <a:rPr kumimoji="1" lang="zh-CN" altLang="en-US" dirty="0" smtClean="0"/>
              <a:t> </a:t>
            </a:r>
            <a:r>
              <a:rPr kumimoji="1" lang="en-US" altLang="zh-CN" dirty="0" smtClean="0"/>
              <a:t>GEMM</a:t>
            </a:r>
            <a:endParaRPr kumimoji="1" lang="zh-CN" altLang="en-US" dirty="0"/>
          </a:p>
        </p:txBody>
      </p:sp>
      <p:sp>
        <p:nvSpPr>
          <p:cNvPr id="21" name="TextBox 20"/>
          <p:cNvSpPr txBox="1"/>
          <p:nvPr/>
        </p:nvSpPr>
        <p:spPr>
          <a:xfrm>
            <a:off x="628650" y="1690689"/>
            <a:ext cx="4170052" cy="861774"/>
          </a:xfrm>
          <a:prstGeom prst="rect">
            <a:avLst/>
          </a:prstGeom>
          <a:noFill/>
        </p:spPr>
        <p:txBody>
          <a:bodyPr wrap="none" rtlCol="0">
            <a:spAutoFit/>
          </a:bodyPr>
          <a:lstStyle/>
          <a:p>
            <a:r>
              <a:rPr kumimoji="1" lang="en-US" altLang="zh-CN" sz="5000" b="1" dirty="0" smtClean="0"/>
              <a:t>12.31</a:t>
            </a:r>
            <a:r>
              <a:rPr kumimoji="1" lang="zh-CN" altLang="en-US" sz="5000" dirty="0" smtClean="0"/>
              <a:t> </a:t>
            </a:r>
            <a:r>
              <a:rPr kumimoji="1" lang="en-US" altLang="zh-CN" sz="5000" dirty="0" smtClean="0"/>
              <a:t>GFLOPS</a:t>
            </a:r>
            <a:endParaRPr kumimoji="1" lang="zh-CN" altLang="en-US" sz="5000" dirty="0"/>
          </a:p>
        </p:txBody>
      </p:sp>
      <p:sp>
        <p:nvSpPr>
          <p:cNvPr id="22" name="TextBox 21"/>
          <p:cNvSpPr txBox="1"/>
          <p:nvPr/>
        </p:nvSpPr>
        <p:spPr>
          <a:xfrm>
            <a:off x="628650" y="2506296"/>
            <a:ext cx="3711272" cy="477054"/>
          </a:xfrm>
          <a:prstGeom prst="rect">
            <a:avLst/>
          </a:prstGeom>
          <a:noFill/>
        </p:spPr>
        <p:txBody>
          <a:bodyPr wrap="none" rtlCol="0">
            <a:spAutoFit/>
          </a:bodyPr>
          <a:lstStyle/>
          <a:p>
            <a:r>
              <a:rPr kumimoji="1" lang="zh-CN" altLang="en-US" sz="2500" dirty="0" smtClean="0"/>
              <a:t>半精度浮点数的最快性能</a:t>
            </a:r>
            <a:endParaRPr kumimoji="1" lang="zh-CN" altLang="en-US" sz="2500" dirty="0"/>
          </a:p>
        </p:txBody>
      </p:sp>
      <p:sp>
        <p:nvSpPr>
          <p:cNvPr id="23" name="TextBox 22"/>
          <p:cNvSpPr txBox="1"/>
          <p:nvPr/>
        </p:nvSpPr>
        <p:spPr>
          <a:xfrm>
            <a:off x="628650" y="3333193"/>
            <a:ext cx="2565126" cy="861774"/>
          </a:xfrm>
          <a:prstGeom prst="rect">
            <a:avLst/>
          </a:prstGeom>
          <a:noFill/>
        </p:spPr>
        <p:txBody>
          <a:bodyPr wrap="none" rtlCol="0">
            <a:spAutoFit/>
          </a:bodyPr>
          <a:lstStyle/>
          <a:p>
            <a:r>
              <a:rPr kumimoji="1" lang="en-US" altLang="zh-CN" sz="5000" b="1" dirty="0" smtClean="0"/>
              <a:t>96.36</a:t>
            </a:r>
            <a:r>
              <a:rPr kumimoji="1" lang="zh-CN" altLang="en-US" sz="5000" b="1" dirty="0" smtClean="0"/>
              <a:t> </a:t>
            </a:r>
            <a:r>
              <a:rPr kumimoji="1" lang="en-US" altLang="zh-CN" sz="5000" dirty="0"/>
              <a:t>%</a:t>
            </a:r>
            <a:endParaRPr kumimoji="1" lang="zh-CN" altLang="en-US" sz="5000" dirty="0"/>
          </a:p>
        </p:txBody>
      </p:sp>
      <p:sp>
        <p:nvSpPr>
          <p:cNvPr id="24" name="TextBox 23"/>
          <p:cNvSpPr txBox="1"/>
          <p:nvPr/>
        </p:nvSpPr>
        <p:spPr>
          <a:xfrm>
            <a:off x="628650" y="4194967"/>
            <a:ext cx="2020105" cy="477054"/>
          </a:xfrm>
          <a:prstGeom prst="rect">
            <a:avLst/>
          </a:prstGeom>
          <a:noFill/>
        </p:spPr>
        <p:txBody>
          <a:bodyPr wrap="none" rtlCol="0">
            <a:spAutoFit/>
          </a:bodyPr>
          <a:lstStyle/>
          <a:p>
            <a:r>
              <a:rPr kumimoji="1" lang="en-US" altLang="zh-CN" sz="2500" dirty="0" smtClean="0"/>
              <a:t>DSP</a:t>
            </a:r>
            <a:r>
              <a:rPr kumimoji="1" lang="zh-CN" altLang="en-US" sz="2500" dirty="0" smtClean="0"/>
              <a:t>的占用比</a:t>
            </a:r>
            <a:endParaRPr kumimoji="1" lang="zh-CN" altLang="en-US" sz="2500" dirty="0"/>
          </a:p>
        </p:txBody>
      </p:sp>
      <p:sp>
        <p:nvSpPr>
          <p:cNvPr id="25" name="TextBox 24"/>
          <p:cNvSpPr txBox="1"/>
          <p:nvPr/>
        </p:nvSpPr>
        <p:spPr>
          <a:xfrm>
            <a:off x="628650" y="5056741"/>
            <a:ext cx="1951175" cy="861774"/>
          </a:xfrm>
          <a:prstGeom prst="rect">
            <a:avLst/>
          </a:prstGeom>
          <a:noFill/>
        </p:spPr>
        <p:txBody>
          <a:bodyPr wrap="none" rtlCol="0">
            <a:spAutoFit/>
          </a:bodyPr>
          <a:lstStyle/>
          <a:p>
            <a:r>
              <a:rPr kumimoji="1" lang="en-US" altLang="zh-CN" sz="5000" b="1" dirty="0" smtClean="0"/>
              <a:t>5.42 x</a:t>
            </a:r>
            <a:endParaRPr kumimoji="1" lang="zh-CN" altLang="en-US" sz="5000" dirty="0"/>
          </a:p>
        </p:txBody>
      </p:sp>
      <p:sp>
        <p:nvSpPr>
          <p:cNvPr id="26" name="TextBox 25"/>
          <p:cNvSpPr txBox="1"/>
          <p:nvPr/>
        </p:nvSpPr>
        <p:spPr>
          <a:xfrm>
            <a:off x="628650" y="5918515"/>
            <a:ext cx="3644587" cy="477054"/>
          </a:xfrm>
          <a:prstGeom prst="rect">
            <a:avLst/>
          </a:prstGeom>
          <a:noFill/>
        </p:spPr>
        <p:txBody>
          <a:bodyPr wrap="none" rtlCol="0">
            <a:spAutoFit/>
          </a:bodyPr>
          <a:lstStyle/>
          <a:p>
            <a:r>
              <a:rPr kumimoji="1" lang="zh-CN" altLang="en-US" sz="2500" dirty="0" smtClean="0"/>
              <a:t>相对</a:t>
            </a:r>
            <a:r>
              <a:rPr kumimoji="1" lang="en-US" altLang="zh-CN" sz="2500" dirty="0" smtClean="0"/>
              <a:t>OpenBLAS</a:t>
            </a:r>
            <a:r>
              <a:rPr kumimoji="1" lang="zh-CN" altLang="en-US" sz="2500" dirty="0" smtClean="0"/>
              <a:t>的加速比</a:t>
            </a:r>
            <a:endParaRPr kumimoji="1" lang="zh-CN" altLang="en-US" sz="2500"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702" y="3213457"/>
            <a:ext cx="4157472" cy="3182112"/>
          </a:xfrm>
          <a:prstGeom prst="rect">
            <a:avLst/>
          </a:prstGeom>
        </p:spPr>
      </p:pic>
    </p:spTree>
    <p:extLst>
      <p:ext uri="{BB962C8B-B14F-4D97-AF65-F5344CB8AC3E}">
        <p14:creationId xmlns:p14="http://schemas.microsoft.com/office/powerpoint/2010/main" val="184076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测试结果 </a:t>
            </a:r>
            <a:r>
              <a:rPr kumimoji="1" lang="en-US" altLang="zh-CN" dirty="0" smtClean="0"/>
              <a:t>-</a:t>
            </a:r>
            <a:r>
              <a:rPr kumimoji="1" lang="zh-CN" altLang="en-US" dirty="0" smtClean="0"/>
              <a:t> </a:t>
            </a:r>
            <a:r>
              <a:rPr kumimoji="1" lang="en-US" altLang="zh-CN" dirty="0" smtClean="0"/>
              <a:t>Caffe</a:t>
            </a:r>
            <a:endParaRPr kumimoji="1" lang="zh-CN"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690689"/>
            <a:ext cx="4257038" cy="4763120"/>
          </a:xfrm>
          <a:prstGeom prst="rect">
            <a:avLst/>
          </a:prstGeom>
        </p:spPr>
      </p:pic>
      <p:sp>
        <p:nvSpPr>
          <p:cNvPr id="6" name="TextBox 5"/>
          <p:cNvSpPr txBox="1"/>
          <p:nvPr/>
        </p:nvSpPr>
        <p:spPr>
          <a:xfrm>
            <a:off x="628650" y="6453809"/>
            <a:ext cx="1258678" cy="307777"/>
          </a:xfrm>
          <a:prstGeom prst="rect">
            <a:avLst/>
          </a:prstGeom>
          <a:noFill/>
        </p:spPr>
        <p:txBody>
          <a:bodyPr wrap="none" rtlCol="0">
            <a:spAutoFit/>
          </a:bodyPr>
          <a:lstStyle/>
          <a:p>
            <a:r>
              <a:rPr kumimoji="1" lang="zh-CN" altLang="en-US" sz="1400" dirty="0" smtClean="0"/>
              <a:t>图</a:t>
            </a:r>
            <a:r>
              <a:rPr kumimoji="1" lang="en-US" altLang="zh-CN" sz="1400" dirty="0"/>
              <a:t>4</a:t>
            </a:r>
            <a:r>
              <a:rPr kumimoji="1" lang="en-US" altLang="zh-CN" sz="1400" dirty="0" smtClean="0"/>
              <a:t>.</a:t>
            </a:r>
            <a:r>
              <a:rPr kumimoji="1" lang="zh-CN" altLang="en-US" sz="1400" dirty="0" smtClean="0"/>
              <a:t> 实验环境</a:t>
            </a:r>
            <a:endParaRPr kumimoji="1" lang="zh-CN" altLang="en-US" sz="1400" dirty="0"/>
          </a:p>
        </p:txBody>
      </p:sp>
      <p:sp>
        <p:nvSpPr>
          <p:cNvPr id="7" name="TextBox 6"/>
          <p:cNvSpPr txBox="1"/>
          <p:nvPr/>
        </p:nvSpPr>
        <p:spPr>
          <a:xfrm>
            <a:off x="5389270" y="1690689"/>
            <a:ext cx="1951175" cy="861774"/>
          </a:xfrm>
          <a:prstGeom prst="rect">
            <a:avLst/>
          </a:prstGeom>
          <a:noFill/>
        </p:spPr>
        <p:txBody>
          <a:bodyPr wrap="none" rtlCol="0">
            <a:spAutoFit/>
          </a:bodyPr>
          <a:lstStyle/>
          <a:p>
            <a:r>
              <a:rPr kumimoji="1" lang="en-US" altLang="zh-CN" sz="5000" b="1" dirty="0" smtClean="0"/>
              <a:t>2.39</a:t>
            </a:r>
            <a:r>
              <a:rPr kumimoji="1" lang="zh-CN" altLang="en-US" sz="5000" b="1" dirty="0" smtClean="0"/>
              <a:t> </a:t>
            </a:r>
            <a:r>
              <a:rPr kumimoji="1" lang="en-US" altLang="zh-CN" sz="5000" b="1" dirty="0" smtClean="0"/>
              <a:t>x</a:t>
            </a:r>
            <a:endParaRPr kumimoji="1" lang="zh-CN" altLang="en-US" sz="5000" dirty="0"/>
          </a:p>
        </p:txBody>
      </p:sp>
      <p:sp>
        <p:nvSpPr>
          <p:cNvPr id="8" name="TextBox 7"/>
          <p:cNvSpPr txBox="1"/>
          <p:nvPr/>
        </p:nvSpPr>
        <p:spPr>
          <a:xfrm>
            <a:off x="5389270" y="2539198"/>
            <a:ext cx="2108269" cy="477054"/>
          </a:xfrm>
          <a:prstGeom prst="rect">
            <a:avLst/>
          </a:prstGeom>
          <a:noFill/>
        </p:spPr>
        <p:txBody>
          <a:bodyPr wrap="none" rtlCol="0">
            <a:spAutoFit/>
          </a:bodyPr>
          <a:lstStyle/>
          <a:p>
            <a:r>
              <a:rPr kumimoji="1" lang="zh-CN" altLang="en-US" sz="2500" dirty="0" smtClean="0"/>
              <a:t>卷积层加速比</a:t>
            </a:r>
            <a:endParaRPr kumimoji="1" lang="zh-CN" altLang="en-US" sz="2500" dirty="0"/>
          </a:p>
        </p:txBody>
      </p:sp>
      <p:sp>
        <p:nvSpPr>
          <p:cNvPr id="9" name="TextBox 8"/>
          <p:cNvSpPr txBox="1"/>
          <p:nvPr/>
        </p:nvSpPr>
        <p:spPr>
          <a:xfrm>
            <a:off x="5389269" y="3210475"/>
            <a:ext cx="2118209" cy="861774"/>
          </a:xfrm>
          <a:prstGeom prst="rect">
            <a:avLst/>
          </a:prstGeom>
          <a:noFill/>
        </p:spPr>
        <p:txBody>
          <a:bodyPr wrap="none" rtlCol="0">
            <a:spAutoFit/>
          </a:bodyPr>
          <a:lstStyle/>
          <a:p>
            <a:r>
              <a:rPr kumimoji="1" lang="en-US" altLang="zh-CN" sz="5000" b="1" dirty="0" smtClean="0"/>
              <a:t>MNIST</a:t>
            </a:r>
            <a:endParaRPr kumimoji="1" lang="zh-CN" altLang="en-US" sz="5000" dirty="0"/>
          </a:p>
        </p:txBody>
      </p:sp>
      <p:sp>
        <p:nvSpPr>
          <p:cNvPr id="10" name="TextBox 9"/>
          <p:cNvSpPr txBox="1"/>
          <p:nvPr/>
        </p:nvSpPr>
        <p:spPr>
          <a:xfrm>
            <a:off x="5389269" y="4058984"/>
            <a:ext cx="2749471" cy="477054"/>
          </a:xfrm>
          <a:prstGeom prst="rect">
            <a:avLst/>
          </a:prstGeom>
          <a:noFill/>
        </p:spPr>
        <p:txBody>
          <a:bodyPr wrap="none" rtlCol="0">
            <a:spAutoFit/>
          </a:bodyPr>
          <a:lstStyle/>
          <a:p>
            <a:r>
              <a:rPr kumimoji="1" lang="zh-CN" altLang="en-US" sz="2500" dirty="0" smtClean="0"/>
              <a:t>神经网络应用测试</a:t>
            </a:r>
            <a:endParaRPr kumimoji="1" lang="zh-CN" altLang="en-US" sz="2500" dirty="0"/>
          </a:p>
        </p:txBody>
      </p:sp>
    </p:spTree>
    <p:extLst>
      <p:ext uri="{BB962C8B-B14F-4D97-AF65-F5344CB8AC3E}">
        <p14:creationId xmlns:p14="http://schemas.microsoft.com/office/powerpoint/2010/main" val="196515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总结</a:t>
            </a:r>
            <a:endParaRPr kumimoji="1" lang="zh-CN" altLang="en-US" dirty="0"/>
          </a:p>
        </p:txBody>
      </p:sp>
      <p:sp>
        <p:nvSpPr>
          <p:cNvPr id="5" name="TextBox 4"/>
          <p:cNvSpPr txBox="1"/>
          <p:nvPr/>
        </p:nvSpPr>
        <p:spPr>
          <a:xfrm>
            <a:off x="289577" y="1690689"/>
            <a:ext cx="8564845" cy="477054"/>
          </a:xfrm>
          <a:prstGeom prst="rect">
            <a:avLst/>
          </a:prstGeom>
          <a:noFill/>
        </p:spPr>
        <p:txBody>
          <a:bodyPr wrap="none" rtlCol="0">
            <a:spAutoFit/>
          </a:bodyPr>
          <a:lstStyle/>
          <a:p>
            <a:r>
              <a:rPr kumimoji="1" lang="zh-CN" altLang="en-US" sz="2500" dirty="0" smtClean="0"/>
              <a:t>“</a:t>
            </a:r>
            <a:r>
              <a:rPr kumimoji="1" lang="en-US" altLang="zh-CN" sz="2500" dirty="0" smtClean="0"/>
              <a:t>SoCaffe</a:t>
            </a:r>
            <a:r>
              <a:rPr kumimoji="1" lang="zh-CN" altLang="en-US" sz="2500" dirty="0" smtClean="0"/>
              <a:t>是实用</a:t>
            </a:r>
            <a:r>
              <a:rPr kumimoji="1" lang="zh-CN" altLang="en-US" sz="2500" dirty="0"/>
              <a:t>的、高效</a:t>
            </a:r>
            <a:r>
              <a:rPr kumimoji="1" lang="zh-CN" altLang="en-US" sz="2500" dirty="0" smtClean="0"/>
              <a:t>的基于</a:t>
            </a:r>
            <a:r>
              <a:rPr kumimoji="1" lang="en-US" altLang="zh-CN" sz="2500" dirty="0" smtClean="0"/>
              <a:t>Zynq SoC</a:t>
            </a:r>
            <a:r>
              <a:rPr kumimoji="1" lang="zh-CN" altLang="en-US" sz="2500" dirty="0" smtClean="0"/>
              <a:t>的深度</a:t>
            </a:r>
            <a:r>
              <a:rPr kumimoji="1" lang="zh-CN" altLang="en-US" sz="2500" dirty="0"/>
              <a:t>学习</a:t>
            </a:r>
            <a:r>
              <a:rPr kumimoji="1" lang="zh-CN" altLang="en-US" sz="2500" dirty="0" smtClean="0"/>
              <a:t>框架”</a:t>
            </a:r>
            <a:endParaRPr kumimoji="1" lang="zh-CN" altLang="en-US" sz="2500" dirty="0"/>
          </a:p>
        </p:txBody>
      </p:sp>
      <p:graphicFrame>
        <p:nvGraphicFramePr>
          <p:cNvPr id="10" name="Table 9"/>
          <p:cNvGraphicFramePr>
            <a:graphicFrameLocks noGrp="1"/>
          </p:cNvGraphicFramePr>
          <p:nvPr>
            <p:extLst>
              <p:ext uri="{D42A27DB-BD31-4B8C-83A1-F6EECF244321}">
                <p14:modId xmlns:p14="http://schemas.microsoft.com/office/powerpoint/2010/main" val="412228866"/>
              </p:ext>
            </p:extLst>
          </p:nvPr>
        </p:nvGraphicFramePr>
        <p:xfrm>
          <a:off x="1239077" y="2655404"/>
          <a:ext cx="6665844" cy="2392680"/>
        </p:xfrm>
        <a:graphic>
          <a:graphicData uri="http://schemas.openxmlformats.org/drawingml/2006/table">
            <a:tbl>
              <a:tblPr firstRow="1" bandRow="1">
                <a:tableStyleId>{5940675A-B579-460E-94D1-54222C63F5DA}</a:tableStyleId>
              </a:tblPr>
              <a:tblGrid>
                <a:gridCol w="2221948"/>
                <a:gridCol w="2429653"/>
                <a:gridCol w="2014243"/>
              </a:tblGrid>
              <a:tr h="370840">
                <a:tc>
                  <a:txBody>
                    <a:bodyPr/>
                    <a:lstStyle/>
                    <a:p>
                      <a:endParaRPr lang="zh-CN" altLang="en-US" dirty="0"/>
                    </a:p>
                  </a:txBody>
                  <a:tcPr/>
                </a:tc>
                <a:tc gridSpan="2">
                  <a:txBody>
                    <a:bodyPr/>
                    <a:lstStyle/>
                    <a:p>
                      <a:r>
                        <a:rPr lang="zh-CN" altLang="en-US" b="1" dirty="0" smtClean="0"/>
                        <a:t>工作总量</a:t>
                      </a:r>
                      <a:endParaRPr lang="zh-CN" altLang="en-US" b="1" dirty="0"/>
                    </a:p>
                  </a:txBody>
                  <a:tcPr/>
                </a:tc>
                <a:tc hMerge="1">
                  <a:txBody>
                    <a:bodyPr/>
                    <a:lstStyle/>
                    <a:p>
                      <a:endParaRPr lang="zh-CN" altLang="en-US"/>
                    </a:p>
                  </a:txBody>
                  <a:tcPr/>
                </a:tc>
              </a:tr>
              <a:tr h="370840">
                <a:tc>
                  <a:txBody>
                    <a:bodyPr/>
                    <a:lstStyle/>
                    <a:p>
                      <a:r>
                        <a:rPr lang="zh-CN" altLang="en-US" dirty="0" smtClean="0"/>
                        <a:t>前期工作</a:t>
                      </a:r>
                      <a:endParaRPr lang="zh-CN" altLang="en-US" dirty="0"/>
                    </a:p>
                  </a:txBody>
                  <a:tcPr/>
                </a:tc>
                <a:tc gridSpan="2">
                  <a:txBody>
                    <a:bodyPr/>
                    <a:lstStyle/>
                    <a:p>
                      <a:r>
                        <a:rPr lang="zh-CN" altLang="en-US" dirty="0" smtClean="0"/>
                        <a:t>利用</a:t>
                      </a:r>
                      <a:r>
                        <a:rPr lang="en-US" altLang="zh-CN" dirty="0" smtClean="0"/>
                        <a:t>GEMM</a:t>
                      </a:r>
                      <a:r>
                        <a:rPr lang="zh-CN" altLang="en-US" dirty="0" smtClean="0"/>
                        <a:t>优化</a:t>
                      </a:r>
                      <a:r>
                        <a:rPr lang="en-US" altLang="zh-CN" dirty="0" smtClean="0"/>
                        <a:t>darknet</a:t>
                      </a:r>
                      <a:r>
                        <a:rPr lang="zh-CN" altLang="en-US" dirty="0" smtClean="0"/>
                        <a:t>和</a:t>
                      </a:r>
                      <a:r>
                        <a:rPr lang="en-US" altLang="zh-CN" dirty="0" smtClean="0"/>
                        <a:t>YOLO</a:t>
                      </a:r>
                      <a:r>
                        <a:rPr lang="zh-CN" altLang="en-US" dirty="0" smtClean="0"/>
                        <a:t>网络</a:t>
                      </a:r>
                      <a:endParaRPr lang="zh-CN" altLang="en-US" dirty="0"/>
                    </a:p>
                  </a:txBody>
                  <a:tcPr/>
                </a:tc>
                <a:tc hMerge="1">
                  <a:txBody>
                    <a:bodyPr/>
                    <a:lstStyle/>
                    <a:p>
                      <a:endParaRPr lang="zh-CN" altLang="en-US" dirty="0"/>
                    </a:p>
                  </a:txBody>
                  <a:tcPr/>
                </a:tc>
              </a:tr>
              <a:tr h="370840">
                <a:tc>
                  <a:txBody>
                    <a:bodyPr/>
                    <a:lstStyle/>
                    <a:p>
                      <a:r>
                        <a:rPr lang="zh-CN" altLang="en-US" dirty="0" smtClean="0"/>
                        <a:t>独立</a:t>
                      </a:r>
                      <a:r>
                        <a:rPr lang="en-US" altLang="zh-CN" dirty="0" smtClean="0"/>
                        <a:t>GEMM</a:t>
                      </a:r>
                      <a:r>
                        <a:rPr lang="zh-CN" altLang="en-US" dirty="0" smtClean="0"/>
                        <a:t>加速库</a:t>
                      </a:r>
                      <a:endParaRPr lang="en-US" altLang="zh-CN" dirty="0" smtClean="0"/>
                    </a:p>
                    <a:p>
                      <a:r>
                        <a:rPr lang="en-US" altLang="zh-CN" dirty="0" smtClean="0"/>
                        <a:t>(SoGEMM)</a:t>
                      </a:r>
                      <a:endParaRPr lang="zh-CN" altLang="en-US" dirty="0"/>
                    </a:p>
                  </a:txBody>
                  <a:tcPr/>
                </a:tc>
                <a:tc>
                  <a:txBody>
                    <a:bodyPr/>
                    <a:lstStyle/>
                    <a:p>
                      <a:r>
                        <a:rPr lang="en-US" altLang="zh-CN" dirty="0" smtClean="0"/>
                        <a:t>37</a:t>
                      </a:r>
                      <a:r>
                        <a:rPr lang="zh-CN" altLang="en-US" dirty="0" smtClean="0"/>
                        <a:t>个代码文件，</a:t>
                      </a:r>
                      <a:r>
                        <a:rPr lang="en-US" altLang="zh-CN" dirty="0" smtClean="0"/>
                        <a:t>2631</a:t>
                      </a:r>
                      <a:r>
                        <a:rPr lang="zh-CN" altLang="en-US" dirty="0" smtClean="0"/>
                        <a:t>行</a:t>
                      </a:r>
                      <a:endParaRPr lang="zh-CN" altLang="en-US" dirty="0"/>
                    </a:p>
                  </a:txBody>
                  <a:tcPr/>
                </a:tc>
                <a:tc>
                  <a:txBody>
                    <a:bodyPr/>
                    <a:lstStyle/>
                    <a:p>
                      <a:r>
                        <a:rPr lang="zh-CN" altLang="en-US" dirty="0" smtClean="0"/>
                        <a:t>纯</a:t>
                      </a:r>
                      <a:r>
                        <a:rPr lang="en-US" altLang="zh-CN" dirty="0" smtClean="0"/>
                        <a:t>C/C++</a:t>
                      </a:r>
                      <a:r>
                        <a:rPr lang="zh-CN" altLang="en-US" dirty="0" smtClean="0"/>
                        <a:t>开发</a:t>
                      </a:r>
                      <a:endParaRPr lang="zh-CN" altLang="en-US" dirty="0"/>
                    </a:p>
                  </a:txBody>
                  <a:tcPr/>
                </a:tc>
              </a:tr>
              <a:tr h="370840">
                <a:tc>
                  <a:txBody>
                    <a:bodyPr/>
                    <a:lstStyle/>
                    <a:p>
                      <a:r>
                        <a:rPr lang="zh-CN" altLang="en-US" dirty="0" smtClean="0"/>
                        <a:t>多种优化策略</a:t>
                      </a:r>
                      <a:endParaRPr lang="zh-CN" altLang="en-US" dirty="0"/>
                    </a:p>
                  </a:txBody>
                  <a:tcPr/>
                </a:tc>
                <a:tc gridSpan="2">
                  <a:txBody>
                    <a:bodyPr/>
                    <a:lstStyle/>
                    <a:p>
                      <a:r>
                        <a:rPr lang="en-US" altLang="zh-CN" dirty="0" smtClean="0"/>
                        <a:t>50</a:t>
                      </a:r>
                      <a:r>
                        <a:rPr lang="zh-CN" altLang="en-US" dirty="0" smtClean="0"/>
                        <a:t>多种优化条件、预编译</a:t>
                      </a:r>
                      <a:r>
                        <a:rPr lang="en-US" altLang="zh-CN" dirty="0" smtClean="0"/>
                        <a:t>pragma</a:t>
                      </a:r>
                      <a:endParaRPr lang="zh-CN" altLang="en-US" dirty="0"/>
                    </a:p>
                  </a:txBody>
                  <a:tcPr/>
                </a:tc>
                <a:tc hMerge="1">
                  <a:txBody>
                    <a:bodyPr/>
                    <a:lstStyle/>
                    <a:p>
                      <a:endParaRPr lang="zh-CN" altLang="en-US"/>
                    </a:p>
                  </a:txBody>
                  <a:tcPr/>
                </a:tc>
              </a:tr>
              <a:tr h="370840">
                <a:tc>
                  <a:txBody>
                    <a:bodyPr/>
                    <a:lstStyle/>
                    <a:p>
                      <a:r>
                        <a:rPr lang="en-US" altLang="zh-CN" dirty="0" smtClean="0"/>
                        <a:t>SoCaffe</a:t>
                      </a:r>
                      <a:r>
                        <a:rPr lang="zh-CN" altLang="en-US" dirty="0" smtClean="0"/>
                        <a:t>系统</a:t>
                      </a:r>
                      <a:endParaRPr lang="zh-CN" altLang="en-US" dirty="0"/>
                    </a:p>
                  </a:txBody>
                  <a:tcPr/>
                </a:tc>
                <a:tc>
                  <a:txBody>
                    <a:bodyPr/>
                    <a:lstStyle/>
                    <a:p>
                      <a:r>
                        <a:rPr lang="zh-CN" altLang="en-US" dirty="0" smtClean="0"/>
                        <a:t>交叉编译完成</a:t>
                      </a:r>
                      <a:r>
                        <a:rPr lang="en-US" altLang="zh-CN" dirty="0" smtClean="0"/>
                        <a:t>Caffe</a:t>
                      </a:r>
                      <a:r>
                        <a:rPr lang="zh-CN" altLang="en-US" dirty="0" smtClean="0"/>
                        <a:t>和所有第三方链接库</a:t>
                      </a:r>
                      <a:endParaRPr lang="zh-CN" altLang="en-US" dirty="0"/>
                    </a:p>
                  </a:txBody>
                  <a:tcPr/>
                </a:tc>
                <a:tc>
                  <a:txBody>
                    <a:bodyPr/>
                    <a:lstStyle/>
                    <a:p>
                      <a:r>
                        <a:rPr lang="zh-CN" altLang="en-US" dirty="0" smtClean="0"/>
                        <a:t>运行环境搭建</a:t>
                      </a:r>
                      <a:endParaRPr lang="zh-CN" altLang="en-US" dirty="0"/>
                    </a:p>
                  </a:txBody>
                  <a:tcPr/>
                </a:tc>
              </a:tr>
            </a:tbl>
          </a:graphicData>
        </a:graphic>
      </p:graphicFrame>
      <p:sp>
        <p:nvSpPr>
          <p:cNvPr id="13" name="TextBox 12"/>
          <p:cNvSpPr txBox="1"/>
          <p:nvPr/>
        </p:nvSpPr>
        <p:spPr>
          <a:xfrm>
            <a:off x="3432313" y="5367130"/>
            <a:ext cx="1723549" cy="707886"/>
          </a:xfrm>
          <a:prstGeom prst="rect">
            <a:avLst/>
          </a:prstGeom>
          <a:noFill/>
        </p:spPr>
        <p:txBody>
          <a:bodyPr wrap="none" rtlCol="0">
            <a:spAutoFit/>
          </a:bodyPr>
          <a:lstStyle/>
          <a:p>
            <a:r>
              <a:rPr kumimoji="1" lang="zh-CN" altLang="en-US" sz="4000" b="1" dirty="0" smtClean="0"/>
              <a:t>谢谢！</a:t>
            </a:r>
            <a:endParaRPr kumimoji="1" lang="zh-CN" altLang="en-US" sz="4000" b="1" dirty="0"/>
          </a:p>
        </p:txBody>
      </p:sp>
    </p:spTree>
    <p:extLst>
      <p:ext uri="{BB962C8B-B14F-4D97-AF65-F5344CB8AC3E}">
        <p14:creationId xmlns:p14="http://schemas.microsoft.com/office/powerpoint/2010/main" val="89553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3.5|6.3|5.3|0.3"/>
</p:tagLst>
</file>

<file path=ppt/tags/tag2.xml><?xml version="1.0" encoding="utf-8"?>
<p:tagLst xmlns:a="http://schemas.openxmlformats.org/drawingml/2006/main" xmlns:r="http://schemas.openxmlformats.org/officeDocument/2006/relationships" xmlns:p="http://schemas.openxmlformats.org/presentationml/2006/main">
  <p:tag name="TIMING" val="|8.1|4.9|1.1|6.3|2.9|2.4|3.2|20|0.7"/>
</p:tagLst>
</file>

<file path=ppt/tags/tag3.xml><?xml version="1.0" encoding="utf-8"?>
<p:tagLst xmlns:a="http://schemas.openxmlformats.org/drawingml/2006/main" xmlns:r="http://schemas.openxmlformats.org/officeDocument/2006/relationships" xmlns:p="http://schemas.openxmlformats.org/presentationml/2006/main">
  <p:tag name="TIMING" val="|6.3|2.9|2.3|0.6|4.5|4.9|20.2|2.2"/>
</p:tagLst>
</file>

<file path=ppt/tags/tag4.xml><?xml version="1.0" encoding="utf-8"?>
<p:tagLst xmlns:a="http://schemas.openxmlformats.org/drawingml/2006/main" xmlns:r="http://schemas.openxmlformats.org/officeDocument/2006/relationships" xmlns:p="http://schemas.openxmlformats.org/presentationml/2006/main">
  <p:tag name="TIMING" val="|1.7|14.3|7.8|1.8|0.5|11.4|6|4.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1661</TotalTime>
  <Words>792</Words>
  <Application>Microsoft Macintosh PowerPoint</Application>
  <PresentationFormat>On-screen Show (4:3)</PresentationFormat>
  <Paragraphs>136</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Cambria</vt:lpstr>
      <vt:lpstr>Cambria Math</vt:lpstr>
      <vt:lpstr>DengXian</vt:lpstr>
      <vt:lpstr>黑体</vt:lpstr>
      <vt:lpstr>Arial</vt:lpstr>
      <vt:lpstr>Office Theme</vt:lpstr>
      <vt:lpstr>SoCaffe: 基于Zynq SoC平台的高性能深度学习框架</vt:lpstr>
      <vt:lpstr>问题背景</vt:lpstr>
      <vt:lpstr>研究目标</vt:lpstr>
      <vt:lpstr>核心任务</vt:lpstr>
      <vt:lpstr>主体工作</vt:lpstr>
      <vt:lpstr>硬件设计优化</vt:lpstr>
      <vt:lpstr>测试结果 - GEMM</vt:lpstr>
      <vt:lpstr>测试结果 - Caffe</vt:lpstr>
      <vt:lpstr>总结</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SoCaffe:  基于Zynq SoC平台的高性能深度学习框架</dc:title>
  <dc:creator>Vincent Zhao</dc:creator>
  <cp:lastModifiedBy>Vincent Zhao</cp:lastModifiedBy>
  <cp:revision>126</cp:revision>
  <dcterms:created xsi:type="dcterms:W3CDTF">2016-05-21T04:53:31Z</dcterms:created>
  <dcterms:modified xsi:type="dcterms:W3CDTF">2016-05-24T04:01:36Z</dcterms:modified>
</cp:coreProperties>
</file>