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74" r:id="rId29"/>
    <p:sldId id="259" r:id="rId30"/>
    <p:sldId id="263" r:id="rId31"/>
    <p:sldId id="276" r:id="rId32"/>
    <p:sldId id="273" r:id="rId33"/>
    <p:sldId id="271" r:id="rId34"/>
    <p:sldId id="269" r:id="rId35"/>
    <p:sldId id="266" r:id="rId36"/>
    <p:sldId id="268" r:id="rId37"/>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12.xml"/><Relationship Id="rId36" Type="http://schemas.openxmlformats.org/officeDocument/2006/relationships/slide" Target="slides/slide11.xml"/><Relationship Id="rId35" Type="http://schemas.openxmlformats.org/officeDocument/2006/relationships/slide" Target="slides/slide10.xml"/><Relationship Id="rId34" Type="http://schemas.openxmlformats.org/officeDocument/2006/relationships/slide" Target="slides/slide9.xml"/><Relationship Id="rId33" Type="http://schemas.openxmlformats.org/officeDocument/2006/relationships/slide" Target="slides/slide8.xml"/><Relationship Id="rId32" Type="http://schemas.openxmlformats.org/officeDocument/2006/relationships/slide" Target="slides/slide7.xml"/><Relationship Id="rId31" Type="http://schemas.openxmlformats.org/officeDocument/2006/relationships/slide" Target="slides/slide6.xml"/><Relationship Id="rId30" Type="http://schemas.openxmlformats.org/officeDocument/2006/relationships/slide" Target="slides/slide5.xml"/><Relationship Id="rId3" Type="http://schemas.openxmlformats.org/officeDocument/2006/relationships/slideMaster" Target="slideMasters/slideMaster2.xml"/><Relationship Id="rId29" Type="http://schemas.openxmlformats.org/officeDocument/2006/relationships/slide" Target="slides/slide4.xml"/><Relationship Id="rId28" Type="http://schemas.openxmlformats.org/officeDocument/2006/relationships/slide" Target="slides/slide3.xml"/><Relationship Id="rId27" Type="http://schemas.openxmlformats.org/officeDocument/2006/relationships/slide" Target="slides/slide2.xml"/><Relationship Id="rId26" Type="http://schemas.openxmlformats.org/officeDocument/2006/relationships/slide" Target="slides/slide1.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448200" y="2575440"/>
            <a:ext cx="381384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38" name="PlaceHolder 1"/>
          <p:cNvSpPr>
            <a:spLocks noGrp="1"/>
          </p:cNvSpPr>
          <p:nvPr>
            <p:ph type="title"/>
          </p:nvPr>
        </p:nvSpPr>
        <p:spPr>
          <a:xfrm>
            <a:off x="448200" y="2575440"/>
            <a:ext cx="381384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3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2" name="PlaceHolder 1"/>
          <p:cNvSpPr>
            <a:spLocks noGrp="1"/>
          </p:cNvSpPr>
          <p:nvPr>
            <p:ph type="title"/>
          </p:nvPr>
        </p:nvSpPr>
        <p:spPr>
          <a:xfrm>
            <a:off x="448200" y="2575440"/>
            <a:ext cx="381384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48200" y="2575440"/>
            <a:ext cx="381384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0" name="Google Shape;9;p2"/>
          <p:cNvCxnSpPr/>
          <p:nvPr/>
        </p:nvCxnSpPr>
        <p:spPr>
          <a:xfrm>
            <a:off x="0" y="152640"/>
            <a:ext cx="9144360" cy="360"/>
          </a:xfrm>
          <a:prstGeom prst="straightConnector1">
            <a:avLst/>
          </a:prstGeom>
          <a:ln w="9525">
            <a:solidFill>
              <a:srgbClr val="000000"/>
            </a:solidFill>
            <a:round/>
          </a:ln>
        </p:spPr>
      </p:cxnSp>
      <p:sp>
        <p:nvSpPr>
          <p:cNvPr id="2" name="PlaceHolder 1"/>
          <p:cNvSpPr>
            <a:spLocks noGrp="1"/>
          </p:cNvSpPr>
          <p:nvPr>
            <p:ph type="body"/>
          </p:nvPr>
        </p:nvSpPr>
        <p:spPr>
          <a:xfrm>
            <a:off x="228600" y="612720"/>
            <a:ext cx="8686080" cy="4306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3" name="PlaceHolder 2"/>
          <p:cNvSpPr>
            <a:spLocks noGrp="1"/>
          </p:cNvSpPr>
          <p:nvPr>
            <p:ph type="title"/>
          </p:nvPr>
        </p:nvSpPr>
        <p:spPr>
          <a:xfrm>
            <a:off x="448200" y="795240"/>
            <a:ext cx="4736520" cy="3947760"/>
          </a:xfrm>
          <a:prstGeom prst="rect">
            <a:avLst/>
          </a:prstGeom>
          <a:noFill/>
          <a:ln w="0">
            <a:noFill/>
          </a:ln>
        </p:spPr>
        <p:txBody>
          <a:bodyPr lIns="91440" tIns="91440" rIns="91440" bIns="91440" anchor="b">
            <a:noAutofit/>
          </a:bodyPr>
          <a:p>
            <a:pPr indent="0">
              <a:buNone/>
            </a:pPr>
            <a:r>
              <a:rPr lang="fr-FR" sz="7000" b="0" strike="noStrike" spc="-1">
                <a:solidFill>
                  <a:schemeClr val="dk1"/>
                </a:solidFill>
                <a:latin typeface="Arial" panose="020B0604020202020204"/>
              </a:rPr>
              <a:t>Click to edit the title text format</a:t>
            </a:r>
            <a:endParaRPr lang="fr-FR" sz="7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228600" y="228600"/>
            <a:ext cx="27428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24" name="Google Shape;99;p20"/>
          <p:cNvCxnSpPr/>
          <p:nvPr/>
        </p:nvCxnSpPr>
        <p:spPr>
          <a:xfrm>
            <a:off x="0" y="152640"/>
            <a:ext cx="9144360" cy="360"/>
          </a:xfrm>
          <a:prstGeom prst="straightConnector1">
            <a:avLst/>
          </a:prstGeom>
          <a:ln w="9525">
            <a:solidFill>
              <a:srgbClr val="000000"/>
            </a:solidFill>
            <a:round/>
          </a:ln>
        </p:spPr>
      </p:cxnSp>
      <p:sp>
        <p:nvSpPr>
          <p:cNvPr id="25" name="PlaceHolder 1"/>
          <p:cNvSpPr>
            <a:spLocks noGrp="1"/>
          </p:cNvSpPr>
          <p:nvPr>
            <p:ph type="body"/>
          </p:nvPr>
        </p:nvSpPr>
        <p:spPr>
          <a:xfrm>
            <a:off x="229320" y="612720"/>
            <a:ext cx="8686080" cy="4306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26" name="PlaceHolder 2"/>
          <p:cNvSpPr>
            <a:spLocks noGrp="1"/>
          </p:cNvSpPr>
          <p:nvPr>
            <p:ph type="title"/>
          </p:nvPr>
        </p:nvSpPr>
        <p:spPr>
          <a:xfrm>
            <a:off x="447840" y="3865680"/>
            <a:ext cx="3224520" cy="8769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Autofit/>
          </a:bodyPr>
          <a:p>
            <a:pPr indent="0">
              <a:lnSpc>
                <a:spcPct val="100000"/>
              </a:lnSpc>
              <a:buNone/>
            </a:pPr>
            <a:r>
              <a:rPr lang="fr-FR" sz="4500" b="0" strike="noStrike" spc="-1">
                <a:solidFill>
                  <a:schemeClr val="lt1"/>
                </a:solidFill>
                <a:latin typeface="Fjalla One"/>
                <a:ea typeface="Fjalla One"/>
              </a:rPr>
              <a:t>xx%</a:t>
            </a:r>
            <a:endParaRPr lang="fr-FR" sz="4500" b="0" strike="noStrike" spc="-1">
              <a:solidFill>
                <a:schemeClr val="dk1"/>
              </a:solidFill>
              <a:latin typeface="Arial" panose="020B0604020202020204"/>
            </a:endParaRPr>
          </a:p>
        </p:txBody>
      </p:sp>
      <p:sp>
        <p:nvSpPr>
          <p:cNvPr id="27" name="PlaceHolder 3"/>
          <p:cNvSpPr>
            <a:spLocks noGrp="1"/>
          </p:cNvSpPr>
          <p:nvPr>
            <p:ph type="title"/>
          </p:nvPr>
        </p:nvSpPr>
        <p:spPr>
          <a:xfrm>
            <a:off x="5470920" y="3865680"/>
            <a:ext cx="3224520" cy="8769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Autofit/>
          </a:bodyPr>
          <a:p>
            <a:pPr indent="0">
              <a:lnSpc>
                <a:spcPct val="100000"/>
              </a:lnSpc>
              <a:buNone/>
            </a:pPr>
            <a:r>
              <a:rPr lang="fr-FR" sz="4500" b="0" strike="noStrike" spc="-1">
                <a:solidFill>
                  <a:schemeClr val="lt1"/>
                </a:solidFill>
                <a:latin typeface="Fjalla One"/>
                <a:ea typeface="Fjalla One"/>
              </a:rPr>
              <a:t>xx%</a:t>
            </a:r>
            <a:endParaRPr lang="fr-FR" sz="4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28" name="Google Shape;14;p3"/>
          <p:cNvCxnSpPr/>
          <p:nvPr/>
        </p:nvCxnSpPr>
        <p:spPr>
          <a:xfrm>
            <a:off x="0" y="152640"/>
            <a:ext cx="9144360" cy="360"/>
          </a:xfrm>
          <a:prstGeom prst="straightConnector1">
            <a:avLst/>
          </a:prstGeom>
          <a:ln w="9525">
            <a:solidFill>
              <a:srgbClr val="000000"/>
            </a:solidFill>
            <a:round/>
          </a:ln>
        </p:spPr>
      </p:cxnSp>
      <p:sp>
        <p:nvSpPr>
          <p:cNvPr id="29" name="PlaceHolder 1"/>
          <p:cNvSpPr>
            <a:spLocks noGrp="1"/>
          </p:cNvSpPr>
          <p:nvPr>
            <p:ph type="body"/>
          </p:nvPr>
        </p:nvSpPr>
        <p:spPr>
          <a:xfrm>
            <a:off x="228960" y="612720"/>
            <a:ext cx="8686080" cy="4306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30" name="PlaceHolder 2"/>
          <p:cNvSpPr>
            <a:spLocks noGrp="1"/>
          </p:cNvSpPr>
          <p:nvPr>
            <p:ph type="title"/>
          </p:nvPr>
        </p:nvSpPr>
        <p:spPr>
          <a:xfrm>
            <a:off x="1104840" y="3266640"/>
            <a:ext cx="4582800" cy="138240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31" name="PlaceHolder 3"/>
          <p:cNvSpPr>
            <a:spLocks noGrp="1"/>
          </p:cNvSpPr>
          <p:nvPr>
            <p:ph type="title"/>
          </p:nvPr>
        </p:nvSpPr>
        <p:spPr>
          <a:xfrm>
            <a:off x="448200" y="3266640"/>
            <a:ext cx="656280" cy="79992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Autofit/>
          </a:bodyPr>
          <a:p>
            <a:pPr indent="0" algn="ctr">
              <a:lnSpc>
                <a:spcPct val="100000"/>
              </a:lnSpc>
              <a:buNone/>
            </a:pPr>
            <a:r>
              <a:rPr lang="fr-FR" sz="4000" b="0" strike="noStrike" spc="-1">
                <a:solidFill>
                  <a:schemeClr val="lt1"/>
                </a:solidFill>
                <a:latin typeface="Fjalla One"/>
                <a:ea typeface="Fjalla One"/>
              </a:rPr>
              <a:t>xx%</a:t>
            </a:r>
            <a:endParaRPr lang="fr-FR" sz="4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3163680" y="228600"/>
            <a:ext cx="5751360" cy="36900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
        <p:nvSpPr>
          <p:cNvPr id="37" name="PlaceHolder 2"/>
          <p:cNvSpPr>
            <a:spLocks noGrp="1"/>
          </p:cNvSpPr>
          <p:nvPr>
            <p:ph type="title"/>
          </p:nvPr>
        </p:nvSpPr>
        <p:spPr>
          <a:xfrm>
            <a:off x="228600" y="228600"/>
            <a:ext cx="2742840" cy="98496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228600" y="228600"/>
            <a:ext cx="3556800" cy="98496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41" name="PlaceHolder 2"/>
          <p:cNvSpPr>
            <a:spLocks noGrp="1"/>
          </p:cNvSpPr>
          <p:nvPr>
            <p:ph type="body"/>
          </p:nvPr>
        </p:nvSpPr>
        <p:spPr>
          <a:xfrm>
            <a:off x="228600" y="2884680"/>
            <a:ext cx="3712320" cy="2029680"/>
          </a:xfrm>
          <a:prstGeom prst="rect">
            <a:avLst/>
          </a:prstGeom>
          <a:noFill/>
          <a:ln w="0">
            <a:noFill/>
          </a:ln>
        </p:spPr>
        <p:txBody>
          <a:bodyPr lIns="90000" tIns="45000" rIns="90000" bIns="45000" anchor="t">
            <a:normAutofit fontScale="71666"/>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228600" y="2049480"/>
            <a:ext cx="394092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3913560" y="228600"/>
            <a:ext cx="5001480" cy="98712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48" name="PlaceHolder 2"/>
          <p:cNvSpPr>
            <a:spLocks noGrp="1"/>
          </p:cNvSpPr>
          <p:nvPr>
            <p:ph type="body"/>
          </p:nvPr>
        </p:nvSpPr>
        <p:spPr>
          <a:xfrm>
            <a:off x="3913560" y="3016440"/>
            <a:ext cx="5001480" cy="18979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
        <p:nvSpPr>
          <p:cNvPr id="49" name="PlaceHolder 3"/>
          <p:cNvSpPr>
            <a:spLocks noGrp="1"/>
          </p:cNvSpPr>
          <p:nvPr>
            <p:ph type="body"/>
          </p:nvPr>
        </p:nvSpPr>
        <p:spPr>
          <a:xfrm>
            <a:off x="228600" y="228600"/>
            <a:ext cx="3346920" cy="4690440"/>
          </a:xfrm>
          <a:prstGeom prst="rect">
            <a:avLst/>
          </a:prstGeom>
          <a:noFill/>
          <a:ln w="0">
            <a:noFill/>
          </a:ln>
        </p:spPr>
        <p:txBody>
          <a:bodyPr lIns="90000" tIns="45000" rIns="90000" bIns="45000" anchor="t">
            <a:normAutofit fontScale="81111"/>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accent1"/>
                </a:solidFill>
                <a:latin typeface="Fjalla One"/>
                <a:ea typeface="Fjalla One"/>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53" name="PlaceHolder 2"/>
          <p:cNvSpPr>
            <a:spLocks noGrp="1"/>
          </p:cNvSpPr>
          <p:nvPr>
            <p:ph type="title"/>
          </p:nvPr>
        </p:nvSpPr>
        <p:spPr>
          <a:xfrm>
            <a:off x="228600" y="228600"/>
            <a:ext cx="3658320" cy="338400"/>
          </a:xfrm>
          <a:prstGeom prst="rect">
            <a:avLst/>
          </a:prstGeom>
          <a:noFill/>
          <a:ln w="0">
            <a:noFill/>
          </a:ln>
        </p:spPr>
        <p:txBody>
          <a:bodyPr lIns="91440" tIns="91440" rIns="91440" bIns="91440" anchor="t">
            <a:noAutofit/>
          </a:bodyPr>
          <a:p>
            <a:pPr indent="0">
              <a:buNone/>
            </a:pPr>
            <a:r>
              <a:rPr lang="fr-FR" sz="1000" b="0" strike="noStrike" spc="-1">
                <a:solidFill>
                  <a:schemeClr val="dk1"/>
                </a:solidFill>
                <a:latin typeface="Arial" panose="020B0604020202020204"/>
              </a:rPr>
              <a:t>Click to edit the title text format</a:t>
            </a:r>
            <a:endParaRPr lang="fr-FR" sz="1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4" name="Google Shape;117;p26"/>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6" name="Google Shape;120;p27"/>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
        <p:nvSpPr>
          <p:cNvPr id="5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228600" y="2560320"/>
            <a:ext cx="2569320" cy="98496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7" name="PlaceHolder 2"/>
          <p:cNvSpPr>
            <a:spLocks noGrp="1"/>
          </p:cNvSpPr>
          <p:nvPr>
            <p:ph type="title"/>
          </p:nvPr>
        </p:nvSpPr>
        <p:spPr>
          <a:xfrm>
            <a:off x="4763880" y="3372480"/>
            <a:ext cx="347040" cy="418320"/>
          </a:xfrm>
          <a:prstGeom prst="rect">
            <a:avLst/>
          </a:prstGeom>
          <a:noFill/>
          <a:ln w="0">
            <a:noFill/>
          </a:ln>
        </p:spPr>
        <p:txBody>
          <a:bodyPr lIns="91440" tIns="91440" rIns="91440" bIns="91440" anchor="ctr">
            <a:noAutofit/>
          </a:bodyPr>
          <a:p>
            <a:pPr indent="0" algn="ctr">
              <a:lnSpc>
                <a:spcPct val="100000"/>
              </a:lnSpc>
              <a:buNone/>
            </a:pPr>
            <a:r>
              <a:rPr lang="fr-FR" sz="1600" b="0" strike="noStrike" spc="-1">
                <a:solidFill>
                  <a:schemeClr val="dk2"/>
                </a:solidFill>
                <a:latin typeface="Fjalla One"/>
                <a:ea typeface="Fjalla One"/>
              </a:rPr>
              <a:t>xx%</a:t>
            </a:r>
            <a:endParaRPr lang="fr-FR" sz="1600" b="0" strike="noStrike" spc="-1">
              <a:solidFill>
                <a:schemeClr val="dk1"/>
              </a:solidFill>
              <a:latin typeface="Arial" panose="020B0604020202020204"/>
            </a:endParaRPr>
          </a:p>
        </p:txBody>
      </p:sp>
      <p:sp>
        <p:nvSpPr>
          <p:cNvPr id="8" name="PlaceHolder 3"/>
          <p:cNvSpPr>
            <a:spLocks noGrp="1"/>
          </p:cNvSpPr>
          <p:nvPr>
            <p:ph type="title"/>
          </p:nvPr>
        </p:nvSpPr>
        <p:spPr>
          <a:xfrm>
            <a:off x="4763880" y="4202640"/>
            <a:ext cx="347040" cy="418320"/>
          </a:xfrm>
          <a:prstGeom prst="rect">
            <a:avLst/>
          </a:prstGeom>
          <a:noFill/>
          <a:ln w="0">
            <a:noFill/>
          </a:ln>
        </p:spPr>
        <p:txBody>
          <a:bodyPr lIns="91440" tIns="91440" rIns="91440" bIns="91440" anchor="ctr">
            <a:noAutofit/>
          </a:bodyPr>
          <a:p>
            <a:pPr indent="0" algn="ctr">
              <a:lnSpc>
                <a:spcPct val="100000"/>
              </a:lnSpc>
              <a:buNone/>
            </a:pPr>
            <a:r>
              <a:rPr lang="fr-FR" sz="1600" b="0" strike="noStrike" spc="-1">
                <a:solidFill>
                  <a:schemeClr val="dk2"/>
                </a:solidFill>
                <a:latin typeface="Fjalla One"/>
                <a:ea typeface="Fjalla One"/>
              </a:rPr>
              <a:t>xx%</a:t>
            </a:r>
            <a:endParaRPr lang="fr-FR" sz="1600" b="0" strike="noStrike" spc="-1">
              <a:solidFill>
                <a:schemeClr val="dk1"/>
              </a:solidFill>
              <a:latin typeface="Arial" panose="020B0604020202020204"/>
            </a:endParaRPr>
          </a:p>
        </p:txBody>
      </p:sp>
      <p:sp>
        <p:nvSpPr>
          <p:cNvPr id="9" name="PlaceHolder 4"/>
          <p:cNvSpPr>
            <a:spLocks noGrp="1"/>
          </p:cNvSpPr>
          <p:nvPr>
            <p:ph type="title"/>
          </p:nvPr>
        </p:nvSpPr>
        <p:spPr>
          <a:xfrm>
            <a:off x="4763880" y="2541960"/>
            <a:ext cx="347040" cy="418320"/>
          </a:xfrm>
          <a:prstGeom prst="rect">
            <a:avLst/>
          </a:prstGeom>
          <a:noFill/>
          <a:ln w="0">
            <a:noFill/>
          </a:ln>
        </p:spPr>
        <p:txBody>
          <a:bodyPr lIns="91440" tIns="91440" rIns="91440" bIns="91440" anchor="ctr">
            <a:noAutofit/>
          </a:bodyPr>
          <a:p>
            <a:pPr indent="0" algn="ctr">
              <a:lnSpc>
                <a:spcPct val="100000"/>
              </a:lnSpc>
              <a:buNone/>
            </a:pPr>
            <a:r>
              <a:rPr lang="fr-FR" sz="1600" b="0" strike="noStrike" spc="-1">
                <a:solidFill>
                  <a:schemeClr val="dk2"/>
                </a:solidFill>
                <a:latin typeface="Fjalla One"/>
                <a:ea typeface="Fjalla One"/>
              </a:rPr>
              <a:t>xx%</a:t>
            </a:r>
            <a:endParaRPr lang="fr-FR" sz="1600" b="0" strike="noStrike" spc="-1">
              <a:solidFill>
                <a:schemeClr val="dk1"/>
              </a:solidFill>
              <a:latin typeface="Arial" panose="020B0604020202020204"/>
            </a:endParaRPr>
          </a:p>
        </p:txBody>
      </p:sp>
      <p:sp>
        <p:nvSpPr>
          <p:cNvPr id="10" name="PlaceHolder 5"/>
          <p:cNvSpPr>
            <a:spLocks noGrp="1"/>
          </p:cNvSpPr>
          <p:nvPr>
            <p:ph type="body"/>
          </p:nvPr>
        </p:nvSpPr>
        <p:spPr>
          <a:xfrm>
            <a:off x="4763880" y="228600"/>
            <a:ext cx="3712320" cy="2029680"/>
          </a:xfrm>
          <a:prstGeom prst="rect">
            <a:avLst/>
          </a:prstGeom>
          <a:noFill/>
          <a:ln w="0">
            <a:noFill/>
          </a:ln>
        </p:spPr>
        <p:txBody>
          <a:bodyPr lIns="90000" tIns="45000" rIns="90000" bIns="45000" anchor="t">
            <a:normAutofit fontScale="71666"/>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228600"/>
            <a:ext cx="8460720" cy="698040"/>
          </a:xfrm>
          <a:prstGeom prst="rect">
            <a:avLst/>
          </a:prstGeom>
          <a:noFill/>
          <a:ln w="0">
            <a:noFill/>
          </a:ln>
        </p:spPr>
        <p:txBody>
          <a:bodyPr lIns="91440" tIns="91440" rIns="91440" bIns="91440" anchor="t">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913560" y="228600"/>
            <a:ext cx="5001480" cy="98712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14" name="PlaceHolder 2"/>
          <p:cNvSpPr>
            <a:spLocks noGrp="1"/>
          </p:cNvSpPr>
          <p:nvPr>
            <p:ph type="body"/>
          </p:nvPr>
        </p:nvSpPr>
        <p:spPr>
          <a:xfrm>
            <a:off x="3913560" y="1267920"/>
            <a:ext cx="5001480" cy="36464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
        <p:nvSpPr>
          <p:cNvPr id="15" name="PlaceHolder 3"/>
          <p:cNvSpPr>
            <a:spLocks noGrp="1"/>
          </p:cNvSpPr>
          <p:nvPr>
            <p:ph type="body"/>
          </p:nvPr>
        </p:nvSpPr>
        <p:spPr>
          <a:xfrm>
            <a:off x="228600" y="228600"/>
            <a:ext cx="3346920" cy="4690440"/>
          </a:xfrm>
          <a:prstGeom prst="rect">
            <a:avLst/>
          </a:prstGeom>
          <a:noFill/>
          <a:ln w="0">
            <a:noFill/>
          </a:ln>
        </p:spPr>
        <p:txBody>
          <a:bodyPr lIns="90000" tIns="45000" rIns="90000" bIns="45000" anchor="t">
            <a:normAutofit fontScale="81111"/>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228600" y="228600"/>
            <a:ext cx="868680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80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4764240" y="2622240"/>
            <a:ext cx="347040" cy="420120"/>
          </a:xfrm>
          <a:prstGeom prst="rect">
            <a:avLst/>
          </a:prstGeom>
          <a:noFill/>
          <a:ln w="0">
            <a:noFill/>
          </a:ln>
        </p:spPr>
        <p:txBody>
          <a:bodyPr lIns="91440" tIns="91440" rIns="91440" bIns="91440" anchor="ctr">
            <a:noAutofit/>
          </a:bodyPr>
          <a:p>
            <a:pPr indent="0" algn="ctr">
              <a:lnSpc>
                <a:spcPct val="100000"/>
              </a:lnSpc>
              <a:buNone/>
            </a:pPr>
            <a:r>
              <a:rPr lang="fr-FR" sz="1600" b="0" strike="noStrike" spc="-1">
                <a:solidFill>
                  <a:schemeClr val="dk2"/>
                </a:solidFill>
                <a:latin typeface="Fjalla One"/>
                <a:ea typeface="Fjalla One"/>
              </a:rPr>
              <a:t>xx%</a:t>
            </a:r>
            <a:endParaRPr lang="fr-FR" sz="1600" b="0" strike="noStrike" spc="-1">
              <a:solidFill>
                <a:schemeClr val="dk1"/>
              </a:solidFill>
              <a:latin typeface="Arial" panose="020B0604020202020204"/>
            </a:endParaRPr>
          </a:p>
        </p:txBody>
      </p:sp>
      <p:sp>
        <p:nvSpPr>
          <p:cNvPr id="19" name="PlaceHolder 2"/>
          <p:cNvSpPr>
            <a:spLocks noGrp="1"/>
          </p:cNvSpPr>
          <p:nvPr>
            <p:ph type="title"/>
          </p:nvPr>
        </p:nvSpPr>
        <p:spPr>
          <a:xfrm>
            <a:off x="4764240" y="1437840"/>
            <a:ext cx="347040" cy="420120"/>
          </a:xfrm>
          <a:prstGeom prst="rect">
            <a:avLst/>
          </a:prstGeom>
          <a:noFill/>
          <a:ln w="0">
            <a:noFill/>
          </a:ln>
        </p:spPr>
        <p:txBody>
          <a:bodyPr lIns="91440" tIns="91440" rIns="91440" bIns="91440" anchor="ctr">
            <a:noAutofit/>
          </a:bodyPr>
          <a:p>
            <a:pPr indent="0" algn="ctr">
              <a:lnSpc>
                <a:spcPct val="100000"/>
              </a:lnSpc>
              <a:buNone/>
            </a:pPr>
            <a:r>
              <a:rPr lang="fr-FR" sz="1600" b="0" strike="noStrike" spc="-1">
                <a:solidFill>
                  <a:schemeClr val="dk2"/>
                </a:solidFill>
                <a:latin typeface="Fjalla One"/>
                <a:ea typeface="Fjalla One"/>
              </a:rPr>
              <a:t>xx%</a:t>
            </a:r>
            <a:endParaRPr lang="fr-FR" sz="1600" b="0" strike="noStrike" spc="-1">
              <a:solidFill>
                <a:schemeClr val="dk1"/>
              </a:solidFill>
              <a:latin typeface="Arial" panose="020B0604020202020204"/>
            </a:endParaRPr>
          </a:p>
        </p:txBody>
      </p:sp>
      <p:sp>
        <p:nvSpPr>
          <p:cNvPr id="20" name="PlaceHolder 3"/>
          <p:cNvSpPr>
            <a:spLocks noGrp="1"/>
          </p:cNvSpPr>
          <p:nvPr>
            <p:ph type="title"/>
          </p:nvPr>
        </p:nvSpPr>
        <p:spPr>
          <a:xfrm>
            <a:off x="4764240" y="3806640"/>
            <a:ext cx="347040" cy="420120"/>
          </a:xfrm>
          <a:prstGeom prst="rect">
            <a:avLst/>
          </a:prstGeom>
          <a:noFill/>
          <a:ln w="0">
            <a:noFill/>
          </a:ln>
        </p:spPr>
        <p:txBody>
          <a:bodyPr lIns="91440" tIns="91440" rIns="91440" bIns="91440" anchor="ctr">
            <a:noAutofit/>
          </a:bodyPr>
          <a:p>
            <a:pPr indent="0" algn="ctr">
              <a:lnSpc>
                <a:spcPct val="100000"/>
              </a:lnSpc>
              <a:buNone/>
            </a:pPr>
            <a:r>
              <a:rPr lang="fr-FR" sz="1600" b="0" strike="noStrike" spc="-1">
                <a:solidFill>
                  <a:schemeClr val="dk2"/>
                </a:solidFill>
                <a:latin typeface="Fjalla One"/>
                <a:ea typeface="Fjalla One"/>
              </a:rPr>
              <a:t>xx%</a:t>
            </a:r>
            <a:endParaRPr lang="fr-FR" sz="1600" b="0" strike="noStrike" spc="-1">
              <a:solidFill>
                <a:schemeClr val="dk1"/>
              </a:solidFill>
              <a:latin typeface="Arial" panose="020B0604020202020204"/>
            </a:endParaRPr>
          </a:p>
        </p:txBody>
      </p:sp>
      <p:sp>
        <p:nvSpPr>
          <p:cNvPr id="21" name="PlaceHolder 4"/>
          <p:cNvSpPr>
            <a:spLocks noGrp="1"/>
          </p:cNvSpPr>
          <p:nvPr>
            <p:ph type="title"/>
          </p:nvPr>
        </p:nvSpPr>
        <p:spPr>
          <a:xfrm>
            <a:off x="228600" y="2972880"/>
            <a:ext cx="394092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22" name="PlaceHolder 5"/>
          <p:cNvSpPr>
            <a:spLocks noGrp="1"/>
          </p:cNvSpPr>
          <p:nvPr>
            <p:ph type="body"/>
          </p:nvPr>
        </p:nvSpPr>
        <p:spPr>
          <a:xfrm>
            <a:off x="228600" y="228600"/>
            <a:ext cx="3712320" cy="2029680"/>
          </a:xfrm>
          <a:prstGeom prst="rect">
            <a:avLst/>
          </a:prstGeom>
          <a:noFill/>
          <a:ln w="0">
            <a:noFill/>
          </a:ln>
        </p:spPr>
        <p:txBody>
          <a:bodyPr lIns="90000" tIns="45000" rIns="90000" bIns="45000" anchor="t">
            <a:normAutofit fontScale="71666"/>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Google Shape;127;p28"/>
          <p:cNvPicPr/>
          <p:nvPr/>
        </p:nvPicPr>
        <p:blipFill>
          <a:blip r:embed="rId1"/>
          <a:srcRect t="5766" b="5766"/>
          <a:stretch>
            <a:fillRect/>
          </a:stretch>
        </p:blipFill>
        <p:spPr>
          <a:xfrm>
            <a:off x="-635" y="0"/>
            <a:ext cx="9145905" cy="5143500"/>
          </a:xfrm>
          <a:prstGeom prst="rect">
            <a:avLst/>
          </a:prstGeom>
          <a:ln w="0">
            <a:noFill/>
          </a:ln>
        </p:spPr>
      </p:pic>
      <p:sp>
        <p:nvSpPr>
          <p:cNvPr id="60" name="PlaceHolder 1"/>
          <p:cNvSpPr>
            <a:spLocks noGrp="1"/>
          </p:cNvSpPr>
          <p:nvPr>
            <p:ph type="title"/>
          </p:nvPr>
        </p:nvSpPr>
        <p:spPr>
          <a:xfrm>
            <a:off x="-635" y="247015"/>
            <a:ext cx="9149080" cy="467233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p>
            <a:pPr indent="0" algn="ctr">
              <a:lnSpc>
                <a:spcPct val="100000"/>
              </a:lnSpc>
              <a:buNone/>
              <a:tabLst>
                <a:tab pos="0" algn="l"/>
              </a:tabLst>
            </a:pPr>
            <a:r>
              <a:rPr lang="en-GB" sz="7000" b="0" strike="noStrike">
                <a:solidFill>
                  <a:schemeClr val="lt1"/>
                </a:solidFill>
                <a:latin typeface="Fjalla One"/>
                <a:ea typeface="Fjalla One"/>
                <a:sym typeface="+mn-ea"/>
              </a:rPr>
              <a:t>Bank</a:t>
            </a:r>
            <a:r>
              <a:rPr lang="en-IN" altLang="en-GB" sz="7000" b="0" strike="noStrike">
                <a:solidFill>
                  <a:schemeClr val="lt1"/>
                </a:solidFill>
                <a:latin typeface="Fjalla One"/>
                <a:ea typeface="Fjalla One"/>
                <a:sym typeface="+mn-ea"/>
              </a:rPr>
              <a:t> </a:t>
            </a:r>
            <a:r>
              <a:rPr lang="en-GB" sz="7000" b="0" strike="noStrike">
                <a:solidFill>
                  <a:schemeClr val="lt1"/>
                </a:solidFill>
                <a:latin typeface="Fjalla One"/>
                <a:ea typeface="Fjalla One"/>
                <a:sym typeface="+mn-ea"/>
              </a:rPr>
              <a:t>Customer Churn Prediction</a:t>
            </a:r>
            <a:endParaRPr lang="fr-FR" sz="7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 y="-1270"/>
            <a:ext cx="9143365" cy="5145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Google Shape;162;p31"/>
          <p:cNvPicPr/>
          <p:nvPr/>
        </p:nvPicPr>
        <p:blipFill>
          <a:blip r:embed="rId1"/>
          <a:srcRect t="3296" b="3296"/>
          <a:stretch>
            <a:fillRect/>
          </a:stretch>
        </p:blipFill>
        <p:spPr>
          <a:xfrm>
            <a:off x="635" y="635"/>
            <a:ext cx="3788410" cy="5156835"/>
          </a:xfrm>
          <a:prstGeom prst="rect">
            <a:avLst/>
          </a:prstGeom>
          <a:ln w="0">
            <a:noFill/>
          </a:ln>
        </p:spPr>
      </p:pic>
      <p:sp>
        <p:nvSpPr>
          <p:cNvPr id="90" name="PlaceHolder 1"/>
          <p:cNvSpPr>
            <a:spLocks noGrp="1"/>
          </p:cNvSpPr>
          <p:nvPr>
            <p:ph type="title"/>
          </p:nvPr>
        </p:nvSpPr>
        <p:spPr>
          <a:xfrm>
            <a:off x="3914640" y="228600"/>
            <a:ext cx="5000400" cy="990360"/>
          </a:xfrm>
          <a:prstGeom prst="rect">
            <a:avLst/>
          </a:prstGeom>
          <a:noFill/>
          <a:ln w="0">
            <a:noFill/>
          </a:ln>
        </p:spPr>
        <p:txBody>
          <a:bodyPr lIns="91440" tIns="91440" rIns="91440" bIns="91440" anchor="t">
            <a:normAutofit/>
          </a:bodyPr>
          <a:p>
            <a:pPr indent="0">
              <a:lnSpc>
                <a:spcPct val="100000"/>
              </a:lnSpc>
              <a:buNone/>
              <a:tabLst>
                <a:tab pos="0" algn="l"/>
              </a:tabLst>
            </a:pPr>
            <a:r>
              <a:rPr lang="en-IN" altLang="fr-FR" sz="2600" b="0" strike="noStrike" spc="-1">
                <a:solidFill>
                  <a:schemeClr val="dk1"/>
                </a:solidFill>
                <a:latin typeface="Arial" panose="020B0604020202020204"/>
              </a:rPr>
              <a:t>  FUTURE SCOPE</a:t>
            </a:r>
            <a:endParaRPr lang="en-IN" altLang="fr-FR" sz="2600" b="0" strike="noStrike" spc="-1">
              <a:solidFill>
                <a:schemeClr val="dk1"/>
              </a:solidFill>
              <a:latin typeface="Arial" panose="020B0604020202020204"/>
            </a:endParaRPr>
          </a:p>
        </p:txBody>
      </p:sp>
      <p:sp>
        <p:nvSpPr>
          <p:cNvPr id="91" name="PlaceHolder 2"/>
          <p:cNvSpPr>
            <a:spLocks noGrp="1"/>
          </p:cNvSpPr>
          <p:nvPr>
            <p:ph/>
          </p:nvPr>
        </p:nvSpPr>
        <p:spPr>
          <a:xfrm>
            <a:off x="4055110" y="946785"/>
            <a:ext cx="4860290" cy="3968115"/>
          </a:xfrm>
          <a:prstGeom prst="rect">
            <a:avLst/>
          </a:prstGeom>
          <a:noFill/>
          <a:ln w="0">
            <a:noFill/>
          </a:ln>
        </p:spPr>
        <p:txBody>
          <a:bodyPr lIns="91440" tIns="91440" rIns="91440" bIns="91440" anchor="t">
            <a:normAutofit/>
          </a:bodyPr>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Real-time Churn Alerts</a:t>
            </a:r>
            <a:b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br>
            <a: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Implement live monitoring to instantly flag high-risk customers.</a:t>
            </a:r>
            <a:endPar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Personalized Retention Strategies</a:t>
            </a:r>
            <a:b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br>
            <a: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Use AI to auto-suggest offers or messages to retain customers.</a:t>
            </a:r>
            <a:endPar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Integration with CRM Systems</a:t>
            </a:r>
            <a:b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br>
            <a: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Seamless integration with tools like Salesforce or HubSpot for better action plans.</a:t>
            </a:r>
            <a:endPar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Multi-channel Data Usage</a:t>
            </a:r>
            <a:b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br>
            <a: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Include social media, app usage, and call center data for deeper insights.</a:t>
            </a:r>
            <a:endPar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Churn Prediction Across Products</a:t>
            </a:r>
            <a:b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br>
            <a:r>
              <a:rPr kumimoji="0" lang="en-US" altLang="en-US" sz="1400" b="0" i="0" u="none" strike="noStrike" cap="none" normalizeH="0" baseline="0" dirty="0">
                <a:ln>
                  <a:noFill/>
                </a:ln>
                <a:solidFill>
                  <a:schemeClr val="tx1"/>
                </a:solidFill>
                <a:effectLst/>
                <a:latin typeface="Calibri" panose="020F0502020204030204" charset="0"/>
                <a:ea typeface="Calibri" panose="020F0502020204030204" charset="0"/>
                <a:cs typeface="Calibri" panose="020F0502020204030204" charset="0"/>
                <a:sym typeface="+mn-ea"/>
              </a:rPr>
              <a:t>Extend the model to predict churn for multiple services or products</a:t>
            </a:r>
            <a:endParaRPr lang="fr-FR" sz="1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172085" y="0"/>
            <a:ext cx="9316085" cy="6238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Google Shape;162;p31"/>
          <p:cNvPicPr/>
          <p:nvPr/>
        </p:nvPicPr>
        <p:blipFill>
          <a:blip r:embed="rId1"/>
          <a:srcRect t="3296" b="3296"/>
          <a:stretch>
            <a:fillRect/>
          </a:stretch>
        </p:blipFill>
        <p:spPr>
          <a:xfrm>
            <a:off x="-635" y="-635"/>
            <a:ext cx="3862070" cy="5144770"/>
          </a:xfrm>
          <a:prstGeom prst="rect">
            <a:avLst/>
          </a:prstGeom>
          <a:ln w="0">
            <a:noFill/>
          </a:ln>
        </p:spPr>
      </p:pic>
      <p:sp>
        <p:nvSpPr>
          <p:cNvPr id="63" name="PlaceHolder 1"/>
          <p:cNvSpPr>
            <a:spLocks noGrp="1"/>
          </p:cNvSpPr>
          <p:nvPr>
            <p:ph type="title"/>
          </p:nvPr>
        </p:nvSpPr>
        <p:spPr>
          <a:xfrm>
            <a:off x="3914640" y="228600"/>
            <a:ext cx="5000400" cy="99036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1"/>
                </a:solidFill>
                <a:latin typeface="Fjalla One"/>
                <a:ea typeface="Fjalla One"/>
              </a:rPr>
              <a:t>Introduction</a:t>
            </a:r>
            <a:endParaRPr lang="fr-FR" sz="2600" b="0" strike="noStrike" spc="-1">
              <a:solidFill>
                <a:schemeClr val="dk1"/>
              </a:solidFill>
              <a:latin typeface="Arial" panose="020B0604020202020204"/>
            </a:endParaRPr>
          </a:p>
        </p:txBody>
      </p:sp>
      <p:sp>
        <p:nvSpPr>
          <p:cNvPr id="64" name="PlaceHolder 2"/>
          <p:cNvSpPr>
            <a:spLocks noGrp="1"/>
          </p:cNvSpPr>
          <p:nvPr>
            <p:ph/>
          </p:nvPr>
        </p:nvSpPr>
        <p:spPr>
          <a:xfrm>
            <a:off x="3914775" y="895985"/>
            <a:ext cx="5000625" cy="4018915"/>
          </a:xfrm>
          <a:prstGeom prst="rect">
            <a:avLst/>
          </a:prstGeom>
          <a:noFill/>
          <a:ln w="0">
            <a:noFill/>
          </a:ln>
        </p:spPr>
        <p:txBody>
          <a:bodyPr lIns="91440" tIns="91440" rIns="91440" bIns="91440" anchor="t">
            <a:normAutofit/>
          </a:bodyPr>
          <a:p>
            <a:pPr indent="0">
              <a:lnSpc>
                <a:spcPct val="100000"/>
              </a:lnSpc>
              <a:buNone/>
              <a:tabLst>
                <a:tab pos="0" algn="l"/>
              </a:tabLst>
            </a:pPr>
            <a:r>
              <a:rPr lang="en-US" altLang="en-US" sz="1400" b="0" strike="noStrike" spc="-1">
                <a:solidFill>
                  <a:srgbClr val="000000"/>
                </a:solidFill>
                <a:latin typeface="Arial" panose="020B0604020202020204"/>
              </a:rPr>
              <a:t>The project is titled “Bank Customer Churn Prediction System”. It focuses on identifying customers who are likely to leave the bank, also known as churn. In the banking industry, customer retention is very important because gaining new customers is more expensive than keeping existing ones. This system uses machine learning models to analyze customer data such as age, credit score, balance, and activity level, and predicts whether a customer will leave or stay. The goal of the project is to help banks take timely actions to improve customer satisfaction and reduce churn. I have used technologies like Python, Streamlit, Power BI, and various ML algorithms to build an interactive, end-to-end solution. The system also includes features like login/signup, real-time prediction, feedback form, and a dashboard for easy data visualization.</a:t>
            </a:r>
            <a:endParaRPr lang="en-US" altLang="en-US" sz="1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Google Shape;169;p32"/>
          <p:cNvPicPr/>
          <p:nvPr/>
        </p:nvPicPr>
        <p:blipFill>
          <a:blip r:embed="rId1"/>
          <a:srcRect t="12803" b="12807"/>
          <a:stretch>
            <a:fillRect/>
          </a:stretch>
        </p:blipFill>
        <p:spPr>
          <a:xfrm>
            <a:off x="635" y="0"/>
            <a:ext cx="5351145" cy="5143500"/>
          </a:xfrm>
          <a:prstGeom prst="rect">
            <a:avLst/>
          </a:prstGeom>
          <a:ln w="0">
            <a:noFill/>
          </a:ln>
        </p:spPr>
      </p:pic>
      <p:sp>
        <p:nvSpPr>
          <p:cNvPr id="67" name="PlaceHolder 2"/>
          <p:cNvSpPr>
            <a:spLocks noGrp="1"/>
          </p:cNvSpPr>
          <p:nvPr>
            <p:ph type="title"/>
          </p:nvPr>
        </p:nvSpPr>
        <p:spPr>
          <a:xfrm>
            <a:off x="227965" y="652145"/>
            <a:ext cx="5457825" cy="821055"/>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fontScale="90000"/>
          </a:bodyPr>
          <a:p>
            <a:pPr indent="0">
              <a:lnSpc>
                <a:spcPct val="100000"/>
              </a:lnSpc>
              <a:buNone/>
              <a:tabLst>
                <a:tab pos="0" algn="l"/>
              </a:tabLst>
            </a:pPr>
            <a:r>
              <a:rPr lang="en-GB" sz="4000" b="0" strike="noStrike" spc="-1">
                <a:solidFill>
                  <a:schemeClr val="lt1"/>
                </a:solidFill>
                <a:latin typeface="Fjalla One"/>
                <a:ea typeface="Fjalla One"/>
              </a:rPr>
              <a:t>Churn Overview</a:t>
            </a:r>
            <a:endParaRPr lang="fr-FR" sz="4000" b="0" strike="noStrike" spc="-1">
              <a:solidFill>
                <a:schemeClr val="dk1"/>
              </a:solidFill>
              <a:latin typeface="Arial" panose="020B0604020202020204"/>
            </a:endParaRPr>
          </a:p>
        </p:txBody>
      </p:sp>
      <p:sp>
        <p:nvSpPr>
          <p:cNvPr id="68" name="PlaceHolder 3"/>
          <p:cNvSpPr>
            <a:spLocks noGrp="1"/>
          </p:cNvSpPr>
          <p:nvPr>
            <p:ph type="title"/>
          </p:nvPr>
        </p:nvSpPr>
        <p:spPr>
          <a:xfrm>
            <a:off x="447840" y="3267000"/>
            <a:ext cx="657000" cy="79992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fontScale="93507"/>
          </a:bodyPr>
          <a:p>
            <a:pPr indent="0" algn="ctr">
              <a:lnSpc>
                <a:spcPct val="100000"/>
              </a:lnSpc>
              <a:buNone/>
              <a:tabLst>
                <a:tab pos="0" algn="l"/>
              </a:tabLst>
            </a:pPr>
            <a:r>
              <a:rPr lang="en-GB" sz="4000" b="0" strike="noStrike" spc="-1">
                <a:solidFill>
                  <a:schemeClr val="lt1"/>
                </a:solidFill>
                <a:latin typeface="Fjalla One"/>
                <a:ea typeface="Fjalla One"/>
              </a:rPr>
              <a:t>01</a:t>
            </a:r>
            <a:endParaRPr lang="fr-FR" sz="4000" b="0" strike="noStrike" spc="-1">
              <a:solidFill>
                <a:schemeClr val="dk1"/>
              </a:solidFill>
              <a:latin typeface="Arial" panose="020B0604020202020204"/>
            </a:endParaRPr>
          </a:p>
        </p:txBody>
      </p:sp>
      <p:cxnSp>
        <p:nvCxnSpPr>
          <p:cNvPr id="69" name="Google Shape;173;p32"/>
          <p:cNvCxnSpPr/>
          <p:nvPr/>
        </p:nvCxnSpPr>
        <p:spPr>
          <a:xfrm>
            <a:off x="598320" y="4034160"/>
            <a:ext cx="356040" cy="360"/>
          </a:xfrm>
          <a:prstGeom prst="straightConnector1">
            <a:avLst/>
          </a:prstGeom>
          <a:ln w="9525">
            <a:solidFill>
              <a:srgbClr val="FFFFFF"/>
            </a:solidFill>
            <a:round/>
          </a:ln>
        </p:spPr>
      </p:cxnSp>
      <p:sp>
        <p:nvSpPr>
          <p:cNvPr id="2" name="Text Box 1"/>
          <p:cNvSpPr txBox="1"/>
          <p:nvPr/>
        </p:nvSpPr>
        <p:spPr>
          <a:xfrm>
            <a:off x="5499100" y="1232535"/>
            <a:ext cx="3631565" cy="2153920"/>
          </a:xfrm>
          <a:prstGeom prst="rect">
            <a:avLst/>
          </a:prstGeom>
          <a:noFill/>
        </p:spPr>
        <p:txBody>
          <a:bodyPr wrap="square" rtlCol="0" anchor="t">
            <a:noAutofit/>
          </a:bodyPr>
          <a:p>
            <a:pPr marL="0" indent="0">
              <a:buNone/>
            </a:pPr>
            <a:r>
              <a:rPr lang="en-IN" altLang="en-GB" sz="2000" dirty="0">
                <a:sym typeface="+mn-ea"/>
              </a:rPr>
              <a:t>Th</a:t>
            </a:r>
            <a:r>
              <a:rPr lang="en-GB" sz="2000" dirty="0">
                <a:sym typeface="+mn-ea"/>
              </a:rPr>
              <a:t>is project aims to develop an accurate customer churn prediction system for the banking industry to proactively retain the customers and mitigate the loss in revenue.</a:t>
            </a:r>
            <a:endParaRPr lang="en-GB"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 name="Google Shape;169;p32"/>
          <p:cNvPicPr/>
          <p:nvPr/>
        </p:nvPicPr>
        <p:blipFill>
          <a:blip r:embed="rId1"/>
          <a:srcRect t="12803" b="12807"/>
          <a:stretch>
            <a:fillRect/>
          </a:stretch>
        </p:blipFill>
        <p:spPr>
          <a:xfrm>
            <a:off x="0" y="0"/>
            <a:ext cx="9144000" cy="5158740"/>
          </a:xfrm>
          <a:prstGeom prst="rect">
            <a:avLst/>
          </a:prstGeom>
          <a:ln w="0">
            <a:noFill/>
          </a:ln>
        </p:spPr>
      </p:pic>
      <p:sp>
        <p:nvSpPr>
          <p:cNvPr id="2" name="Text Box 1"/>
          <p:cNvSpPr txBox="1"/>
          <p:nvPr/>
        </p:nvSpPr>
        <p:spPr>
          <a:xfrm>
            <a:off x="1148715" y="1907540"/>
            <a:ext cx="7993380" cy="1633855"/>
          </a:xfrm>
          <a:prstGeom prst="rect">
            <a:avLst/>
          </a:prstGeom>
          <a:noFill/>
        </p:spPr>
        <p:txBody>
          <a:bodyPr wrap="square" rtlCol="0">
            <a:noAutofit/>
            <a:scene3d>
              <a:camera prst="orthographicFront"/>
              <a:lightRig rig="threePt" dir="t"/>
            </a:scene3d>
          </a:bodyPr>
          <a:p>
            <a:r>
              <a:rPr lang="en-IN" altLang="en-US" sz="4800" spc="-1">
                <a:solidFill>
                  <a:schemeClr val="accent1"/>
                </a:solidFill>
                <a:effectLst>
                  <a:outerShdw blurRad="38100" dist="25400" dir="5400000" algn="ctr" rotWithShape="0">
                    <a:srgbClr val="6E747A">
                      <a:alpha val="43000"/>
                    </a:srgbClr>
                  </a:outerShdw>
                </a:effectLst>
                <a:latin typeface="Arial" panose="020B0604020202020204"/>
                <a:sym typeface="+mn-ea"/>
              </a:rPr>
              <a:t>     </a:t>
            </a:r>
            <a:r>
              <a:rPr lang="en-US" altLang="en-US" sz="4800" spc="-1">
                <a:solidFill>
                  <a:schemeClr val="accent1"/>
                </a:solidFill>
                <a:effectLst>
                  <a:outerShdw blurRad="38100" dist="25400" dir="5400000" algn="ctr" rotWithShape="0">
                    <a:srgbClr val="6E747A">
                      <a:alpha val="43000"/>
                    </a:srgbClr>
                  </a:outerShdw>
                </a:effectLst>
                <a:latin typeface="Arial" panose="020B0604020202020204"/>
                <a:sym typeface="+mn-ea"/>
              </a:rPr>
              <a:t>Input</a:t>
            </a:r>
            <a:r>
              <a:rPr lang="en-IN" altLang="en-US" sz="4800" spc="-1">
                <a:solidFill>
                  <a:schemeClr val="accent1"/>
                </a:solidFill>
                <a:effectLst>
                  <a:outerShdw blurRad="38100" dist="25400" dir="5400000" algn="ctr" rotWithShape="0">
                    <a:srgbClr val="6E747A">
                      <a:alpha val="43000"/>
                    </a:srgbClr>
                  </a:outerShdw>
                </a:effectLst>
                <a:latin typeface="Arial" panose="020B0604020202020204"/>
                <a:sym typeface="+mn-ea"/>
              </a:rPr>
              <a:t> </a:t>
            </a:r>
            <a:r>
              <a:rPr lang="en-US" altLang="en-US" sz="4800" spc="-1">
                <a:solidFill>
                  <a:schemeClr val="accent1"/>
                </a:solidFill>
                <a:effectLst>
                  <a:outerShdw blurRad="38100" dist="25400" dir="5400000" algn="ctr" rotWithShape="0">
                    <a:srgbClr val="6E747A">
                      <a:alpha val="43000"/>
                    </a:srgbClr>
                  </a:outerShdw>
                </a:effectLst>
                <a:latin typeface="Arial" panose="020B0604020202020204"/>
                <a:sym typeface="+mn-ea"/>
              </a:rPr>
              <a:t>Features</a:t>
            </a:r>
            <a:r>
              <a:rPr lang="en-IN" altLang="en-US" sz="4800" spc="-1">
                <a:solidFill>
                  <a:schemeClr val="accent1"/>
                </a:solidFill>
                <a:effectLst>
                  <a:outerShdw blurRad="38100" dist="25400" dir="5400000" algn="ctr" rotWithShape="0">
                    <a:srgbClr val="6E747A">
                      <a:alpha val="43000"/>
                    </a:srgbClr>
                  </a:outerShdw>
                </a:effectLst>
                <a:latin typeface="Arial" panose="020B0604020202020204"/>
                <a:sym typeface="+mn-ea"/>
              </a:rPr>
              <a:t> </a:t>
            </a:r>
            <a:r>
              <a:rPr lang="en-US" altLang="en-US" sz="4800" spc="-1">
                <a:solidFill>
                  <a:schemeClr val="accent1"/>
                </a:solidFill>
                <a:effectLst>
                  <a:outerShdw blurRad="38100" dist="25400" dir="5400000" algn="ctr" rotWithShape="0">
                    <a:srgbClr val="6E747A">
                      <a:alpha val="43000"/>
                    </a:srgbClr>
                  </a:outerShdw>
                </a:effectLst>
                <a:latin typeface="Arial" panose="020B0604020202020204"/>
                <a:sym typeface="+mn-ea"/>
              </a:rPr>
              <a:t>Explained</a:t>
            </a:r>
            <a:br>
              <a:rPr lang="en-US" altLang="en-US" sz="4800" spc="-1">
                <a:solidFill>
                  <a:schemeClr val="accent1"/>
                </a:solidFill>
                <a:effectLst>
                  <a:outerShdw blurRad="38100" dist="25400" dir="5400000" algn="ctr" rotWithShape="0">
                    <a:srgbClr val="6E747A">
                      <a:alpha val="43000"/>
                    </a:srgbClr>
                  </a:outerShdw>
                </a:effectLst>
                <a:latin typeface="Arial" panose="020B0604020202020204"/>
                <a:sym typeface="+mn-ea"/>
              </a:rPr>
            </a:br>
            <a:endParaRPr lang="en-US" altLang="en-US" sz="4800" spc="-1">
              <a:solidFill>
                <a:schemeClr val="accent1"/>
              </a:solidFill>
              <a:effectLst>
                <a:outerShdw blurRad="38100" dist="25400" dir="5400000" algn="ctr" rotWithShape="0">
                  <a:srgbClr val="6E747A">
                    <a:alpha val="43000"/>
                  </a:srgbClr>
                </a:outerShdw>
              </a:effectLst>
              <a:latin typeface="Arial" panose="020B0604020202020204"/>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Google Shape;162;p31"/>
          <p:cNvPicPr/>
          <p:nvPr/>
        </p:nvPicPr>
        <p:blipFill>
          <a:blip r:embed="rId1"/>
          <a:srcRect t="3296" b="3296"/>
          <a:stretch>
            <a:fillRect/>
          </a:stretch>
        </p:blipFill>
        <p:spPr>
          <a:xfrm>
            <a:off x="635" y="635"/>
            <a:ext cx="3759835" cy="5142865"/>
          </a:xfrm>
          <a:prstGeom prst="rect">
            <a:avLst/>
          </a:prstGeom>
          <a:ln w="0">
            <a:noFill/>
          </a:ln>
        </p:spPr>
      </p:pic>
      <p:sp>
        <p:nvSpPr>
          <p:cNvPr id="71" name="PlaceHolder 1"/>
          <p:cNvSpPr>
            <a:spLocks noGrp="1"/>
          </p:cNvSpPr>
          <p:nvPr>
            <p:ph type="title"/>
          </p:nvPr>
        </p:nvSpPr>
        <p:spPr>
          <a:xfrm>
            <a:off x="3914775" y="228600"/>
            <a:ext cx="5000625" cy="3408680"/>
          </a:xfrm>
          <a:prstGeom prst="rect">
            <a:avLst/>
          </a:prstGeom>
          <a:noFill/>
          <a:ln w="0">
            <a:noFill/>
          </a:ln>
        </p:spPr>
        <p:txBody>
          <a:bodyPr lIns="91440" tIns="91440" rIns="91440" bIns="91440" anchor="t">
            <a:normAutofit fontScale="90000"/>
          </a:bodyPr>
          <a:p>
            <a:pPr indent="0" algn="l">
              <a:lnSpc>
                <a:spcPct val="100000"/>
              </a:lnSpc>
              <a:buNone/>
              <a:tabLst>
                <a:tab pos="0" algn="l"/>
              </a:tabLst>
            </a:pPr>
            <a:r>
              <a:rPr lang="en-IN" altLang="en-US" sz="1600" b="0" strike="noStrike" spc="-1">
                <a:solidFill>
                  <a:schemeClr val="dk1"/>
                </a:solidFill>
                <a:latin typeface="Calibri" panose="020F0502020204030204" charset="0"/>
                <a:cs typeface="Calibri" panose="020F0502020204030204" charset="0"/>
              </a:rPr>
              <a:t>(a) </a:t>
            </a:r>
            <a:r>
              <a:rPr lang="en-US" altLang="en-US" sz="1600" b="0" strike="noStrike" spc="-1">
                <a:solidFill>
                  <a:schemeClr val="dk1"/>
                </a:solidFill>
                <a:latin typeface="Calibri" panose="020F0502020204030204" charset="0"/>
                <a:cs typeface="Calibri" panose="020F0502020204030204" charset="0"/>
              </a:rPr>
              <a:t>Credit Score</a:t>
            </a:r>
            <a:br>
              <a:rPr lang="en-US" altLang="en-US" sz="1600" b="0" strike="noStrike" spc="-1">
                <a:solidFill>
                  <a:schemeClr val="dk1"/>
                </a:solidFill>
                <a:latin typeface="Calibri" panose="020F0502020204030204" charset="0"/>
                <a:cs typeface="Calibri" panose="020F0502020204030204" charset="0"/>
              </a:rPr>
            </a:br>
            <a:r>
              <a:rPr lang="en-US" altLang="en-US" sz="1600" b="0" strike="noStrike" spc="-1">
                <a:solidFill>
                  <a:schemeClr val="dk1"/>
                </a:solidFill>
                <a:latin typeface="Calibri" panose="020F0502020204030204" charset="0"/>
                <a:cs typeface="Calibri" panose="020F0502020204030204" charset="0"/>
              </a:rPr>
              <a:t>A numerical measure of a customer’s creditworthiness. Lower scores may indicate higher risk and higher likelihood of churn.</a:t>
            </a:r>
            <a:br>
              <a:rPr lang="en-US" altLang="en-US" sz="1600" b="0" strike="noStrike" spc="-1">
                <a:solidFill>
                  <a:schemeClr val="dk1"/>
                </a:solidFill>
                <a:latin typeface="Calibri" panose="020F0502020204030204" charset="0"/>
                <a:cs typeface="Calibri" panose="020F0502020204030204" charset="0"/>
              </a:rPr>
            </a:br>
            <a:br>
              <a:rPr lang="en-US" altLang="en-US" sz="1600" b="0" strike="noStrike" spc="-1">
                <a:solidFill>
                  <a:schemeClr val="dk1"/>
                </a:solidFill>
                <a:latin typeface="Calibri" panose="020F0502020204030204" charset="0"/>
                <a:cs typeface="Calibri" panose="020F0502020204030204" charset="0"/>
              </a:rPr>
            </a:br>
            <a:r>
              <a:rPr lang="en-IN" altLang="en-US" sz="1600" b="0" strike="noStrike" spc="-1">
                <a:solidFill>
                  <a:schemeClr val="dk1"/>
                </a:solidFill>
                <a:latin typeface="Calibri" panose="020F0502020204030204" charset="0"/>
                <a:cs typeface="Calibri" panose="020F0502020204030204" charset="0"/>
              </a:rPr>
              <a:t>(b) </a:t>
            </a:r>
            <a:r>
              <a:rPr lang="en-US" altLang="en-US" sz="1600" b="0" strike="noStrike" spc="-1">
                <a:solidFill>
                  <a:schemeClr val="dk1"/>
                </a:solidFill>
                <a:latin typeface="Calibri" panose="020F0502020204030204" charset="0"/>
                <a:cs typeface="Calibri" panose="020F0502020204030204" charset="0"/>
              </a:rPr>
              <a:t>Country (Geography)</a:t>
            </a:r>
            <a:br>
              <a:rPr lang="en-US" altLang="en-US" sz="1600" b="0" strike="noStrike" spc="-1">
                <a:solidFill>
                  <a:schemeClr val="dk1"/>
                </a:solidFill>
                <a:latin typeface="Calibri" panose="020F0502020204030204" charset="0"/>
                <a:cs typeface="Calibri" panose="020F0502020204030204" charset="0"/>
              </a:rPr>
            </a:br>
            <a:r>
              <a:rPr lang="en-US" altLang="en-US" sz="1600" b="0" strike="noStrike" spc="-1">
                <a:solidFill>
                  <a:schemeClr val="dk1"/>
                </a:solidFill>
                <a:latin typeface="Calibri" panose="020F0502020204030204" charset="0"/>
                <a:cs typeface="Calibri" panose="020F0502020204030204" charset="0"/>
              </a:rPr>
              <a:t>Indicates the customer's country (France, Germany, Spain). Geographic location may impact churn behavior due to regional policies or services.</a:t>
            </a:r>
            <a:br>
              <a:rPr lang="en-US" altLang="en-US" sz="1600" b="0" strike="noStrike" spc="-1">
                <a:solidFill>
                  <a:schemeClr val="dk1"/>
                </a:solidFill>
                <a:latin typeface="Calibri" panose="020F0502020204030204" charset="0"/>
                <a:cs typeface="Calibri" panose="020F0502020204030204" charset="0"/>
              </a:rPr>
            </a:br>
            <a:br>
              <a:rPr lang="en-US" altLang="en-US" sz="1600" b="0" strike="noStrike" spc="-1">
                <a:solidFill>
                  <a:schemeClr val="dk1"/>
                </a:solidFill>
                <a:latin typeface="Calibri" panose="020F0502020204030204" charset="0"/>
                <a:cs typeface="Calibri" panose="020F0502020204030204" charset="0"/>
              </a:rPr>
            </a:br>
            <a:r>
              <a:rPr lang="en-IN" altLang="en-US" sz="1600" b="0" strike="noStrike" spc="-1">
                <a:solidFill>
                  <a:schemeClr val="dk1"/>
                </a:solidFill>
                <a:latin typeface="Calibri" panose="020F0502020204030204" charset="0"/>
                <a:cs typeface="Calibri" panose="020F0502020204030204" charset="0"/>
              </a:rPr>
              <a:t>(c) </a:t>
            </a:r>
            <a:r>
              <a:rPr lang="en-US" altLang="en-US" sz="1600" b="0" strike="noStrike" spc="-1">
                <a:solidFill>
                  <a:schemeClr val="dk1"/>
                </a:solidFill>
                <a:latin typeface="Calibri" panose="020F0502020204030204" charset="0"/>
                <a:cs typeface="Calibri" panose="020F0502020204030204" charset="0"/>
              </a:rPr>
              <a:t>Gender</a:t>
            </a:r>
            <a:br>
              <a:rPr lang="en-US" altLang="en-US" sz="1600" b="0" strike="noStrike" spc="-1">
                <a:solidFill>
                  <a:schemeClr val="dk1"/>
                </a:solidFill>
                <a:latin typeface="Calibri" panose="020F0502020204030204" charset="0"/>
                <a:cs typeface="Calibri" panose="020F0502020204030204" charset="0"/>
              </a:rPr>
            </a:br>
            <a:r>
              <a:rPr lang="en-US" altLang="en-US" sz="1600" b="0" strike="noStrike" spc="-1">
                <a:solidFill>
                  <a:schemeClr val="dk1"/>
                </a:solidFill>
                <a:latin typeface="Calibri" panose="020F0502020204030204" charset="0"/>
                <a:cs typeface="Calibri" panose="020F0502020204030204" charset="0"/>
              </a:rPr>
              <a:t>The customer’s gender (Male or Female). Used to analyze demographic trends in churn behavior.</a:t>
            </a:r>
            <a:br>
              <a:rPr lang="en-US" altLang="en-US" sz="1600" b="0" strike="noStrike" spc="-1">
                <a:solidFill>
                  <a:schemeClr val="dk1"/>
                </a:solidFill>
                <a:latin typeface="Calibri" panose="020F0502020204030204" charset="0"/>
                <a:cs typeface="Calibri" panose="020F0502020204030204" charset="0"/>
              </a:rPr>
            </a:br>
            <a:br>
              <a:rPr lang="en-US" altLang="en-US" sz="1600" b="0" strike="noStrike" spc="-1">
                <a:solidFill>
                  <a:schemeClr val="dk1"/>
                </a:solidFill>
                <a:latin typeface="Calibri" panose="020F0502020204030204" charset="0"/>
                <a:cs typeface="Calibri" panose="020F0502020204030204" charset="0"/>
              </a:rPr>
            </a:br>
            <a:r>
              <a:rPr lang="en-IN" altLang="en-US" sz="1600" b="0" strike="noStrike" spc="-1">
                <a:solidFill>
                  <a:schemeClr val="dk1"/>
                </a:solidFill>
                <a:latin typeface="Calibri" panose="020F0502020204030204" charset="0"/>
                <a:cs typeface="Calibri" panose="020F0502020204030204" charset="0"/>
              </a:rPr>
              <a:t>(d) </a:t>
            </a:r>
            <a:r>
              <a:rPr lang="en-US" altLang="en-US" sz="1600" b="0" strike="noStrike" spc="-1">
                <a:solidFill>
                  <a:schemeClr val="dk1"/>
                </a:solidFill>
                <a:latin typeface="Calibri" panose="020F0502020204030204" charset="0"/>
                <a:cs typeface="Calibri" panose="020F0502020204030204" charset="0"/>
              </a:rPr>
              <a:t>Age</a:t>
            </a:r>
            <a:br>
              <a:rPr lang="en-US" altLang="en-US" sz="1600" b="0" strike="noStrike" spc="-1">
                <a:solidFill>
                  <a:schemeClr val="dk1"/>
                </a:solidFill>
                <a:latin typeface="Calibri" panose="020F0502020204030204" charset="0"/>
                <a:cs typeface="Calibri" panose="020F0502020204030204" charset="0"/>
              </a:rPr>
            </a:br>
            <a:r>
              <a:rPr lang="en-US" altLang="en-US" sz="1600" b="0" strike="noStrike" spc="-1">
                <a:solidFill>
                  <a:schemeClr val="dk1"/>
                </a:solidFill>
                <a:latin typeface="Calibri" panose="020F0502020204030204" charset="0"/>
                <a:cs typeface="Calibri" panose="020F0502020204030204" charset="0"/>
              </a:rPr>
              <a:t>Age of the customer. Younger or older customers may have varying levels of engagement with bank services.</a:t>
            </a:r>
            <a:br>
              <a:rPr lang="en-US" altLang="en-US" sz="1600" b="0" strike="noStrike" spc="-1">
                <a:solidFill>
                  <a:schemeClr val="dk1"/>
                </a:solidFill>
                <a:latin typeface="Calibri" panose="020F0502020204030204" charset="0"/>
                <a:cs typeface="Calibri" panose="020F0502020204030204" charset="0"/>
              </a:rPr>
            </a:br>
            <a:br>
              <a:rPr lang="en-US" altLang="en-US" sz="1600" b="0" strike="noStrike" spc="-1">
                <a:solidFill>
                  <a:schemeClr val="dk1"/>
                </a:solidFill>
                <a:latin typeface="Calibri" panose="020F0502020204030204" charset="0"/>
                <a:cs typeface="Calibri" panose="020F0502020204030204" charset="0"/>
              </a:rPr>
            </a:br>
            <a:r>
              <a:rPr lang="en-IN" altLang="en-US" sz="1600" b="0" strike="noStrike" spc="-1">
                <a:solidFill>
                  <a:schemeClr val="dk1"/>
                </a:solidFill>
                <a:latin typeface="Calibri" panose="020F0502020204030204" charset="0"/>
                <a:cs typeface="Calibri" panose="020F0502020204030204" charset="0"/>
              </a:rPr>
              <a:t>(e) </a:t>
            </a:r>
            <a:r>
              <a:rPr lang="en-US" altLang="en-US" sz="1600" b="0" strike="noStrike" spc="-1">
                <a:solidFill>
                  <a:schemeClr val="dk1"/>
                </a:solidFill>
                <a:latin typeface="Calibri" panose="020F0502020204030204" charset="0"/>
                <a:cs typeface="Calibri" panose="020F0502020204030204" charset="0"/>
              </a:rPr>
              <a:t>Tenure</a:t>
            </a:r>
            <a:br>
              <a:rPr lang="en-US" altLang="en-US" sz="1600" b="0" strike="noStrike" spc="-1">
                <a:solidFill>
                  <a:schemeClr val="dk1"/>
                </a:solidFill>
                <a:latin typeface="Calibri" panose="020F0502020204030204" charset="0"/>
                <a:cs typeface="Calibri" panose="020F0502020204030204" charset="0"/>
              </a:rPr>
            </a:br>
            <a:r>
              <a:rPr lang="en-US" altLang="en-US" sz="1600" b="0" strike="noStrike" spc="-1">
                <a:solidFill>
                  <a:schemeClr val="dk1"/>
                </a:solidFill>
                <a:latin typeface="Calibri" panose="020F0502020204030204" charset="0"/>
                <a:cs typeface="Calibri" panose="020F0502020204030204" charset="0"/>
              </a:rPr>
              <a:t>Number of years the customer has stayed with the bank. Longer tenure often implies loyalty, reducing churn chances.</a:t>
            </a:r>
            <a:br>
              <a:rPr lang="en-US" altLang="en-US" sz="1600" b="0" strike="noStrike" spc="-1">
                <a:solidFill>
                  <a:schemeClr val="dk1"/>
                </a:solidFill>
                <a:latin typeface="Calibri" panose="020F0502020204030204" charset="0"/>
                <a:cs typeface="Calibri" panose="020F0502020204030204" charset="0"/>
              </a:rPr>
            </a:br>
            <a:br>
              <a:rPr lang="en-US" altLang="en-US" sz="900" b="0" strike="noStrike" spc="-1">
                <a:solidFill>
                  <a:schemeClr val="dk1"/>
                </a:solidFill>
                <a:latin typeface="Arial" panose="020B0604020202020204"/>
              </a:rPr>
            </a:br>
            <a:endParaRPr lang="en-US" altLang="en-US" sz="26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Google Shape;162;p31"/>
          <p:cNvPicPr/>
          <p:nvPr/>
        </p:nvPicPr>
        <p:blipFill>
          <a:blip r:embed="rId1"/>
          <a:srcRect t="3296" b="3296"/>
          <a:stretch>
            <a:fillRect/>
          </a:stretch>
        </p:blipFill>
        <p:spPr>
          <a:xfrm>
            <a:off x="-12700" y="635"/>
            <a:ext cx="3811270" cy="5143500"/>
          </a:xfrm>
          <a:prstGeom prst="rect">
            <a:avLst/>
          </a:prstGeom>
          <a:ln w="0">
            <a:noFill/>
          </a:ln>
        </p:spPr>
      </p:pic>
      <p:sp>
        <p:nvSpPr>
          <p:cNvPr id="2" name="Text Box 1"/>
          <p:cNvSpPr txBox="1"/>
          <p:nvPr/>
        </p:nvSpPr>
        <p:spPr>
          <a:xfrm>
            <a:off x="4034155" y="10160"/>
            <a:ext cx="5109845" cy="4751705"/>
          </a:xfrm>
          <a:prstGeom prst="rect">
            <a:avLst/>
          </a:prstGeom>
        </p:spPr>
        <p:txBody>
          <a:bodyPr wrap="square">
            <a:noAutofit/>
          </a:bodyPr>
          <a:p>
            <a:pPr marL="160020" indent="0">
              <a:spcBef>
                <a:spcPts val="200"/>
              </a:spcBef>
              <a:spcAft>
                <a:spcPts val="200"/>
              </a:spcAft>
              <a:buFont typeface="Arial" panose="020B0604020202020204"/>
              <a:buNone/>
            </a:pPr>
            <a:r>
              <a:rPr lang="en-IN" altLang="en-US"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(f) </a:t>
            </a: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Account Balance</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Total balance in the customer’s account. Customers with low or zero balances may be more likely to churn.</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r>
              <a:rPr lang="en-IN" altLang="en-US"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(g) </a:t>
            </a: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Estimated Salary</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Annual income estimate. It helps assess financial stability and segment customers accordingly.</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buFont typeface="Arial" panose="020B0604020202020204"/>
              <a:buNone/>
            </a:pPr>
            <a:r>
              <a:rPr lang="en-IN" altLang="en-US"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(h) </a:t>
            </a: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Number of Products</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Total financial products the customer uses (e.g., loans, credit cards). More products typically indicate stronger customer retention.</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buFont typeface="Arial" panose="020B0604020202020204"/>
              <a:buNone/>
            </a:pPr>
            <a:r>
              <a:rPr lang="en-IN" altLang="en-US"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(i) </a:t>
            </a: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Has Credit Card</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Indicates if the customer owns a credit card issued by the bank. Credit card holders may have deeper relationships with the bank.</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r>
              <a:rPr lang="en-IN" altLang="en-US"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(j) </a:t>
            </a: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Is Active Member</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a:p>
            <a:pPr marL="160020" indent="0">
              <a:spcBef>
                <a:spcPts val="200"/>
              </a:spcBef>
              <a:spcAft>
                <a:spcPts val="200"/>
              </a:spcAft>
            </a:pPr>
            <a:r>
              <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rPr>
              <a:t>Whether the customer is actively engaging with bank services. Inactive customers tend to be more at risk of leaving.</a:t>
            </a:r>
            <a:endParaRPr lang="en-US" altLang="zh-CN" sz="1400" b="0" i="0">
              <a:solidFill>
                <a:schemeClr val="tx1"/>
              </a:solidFill>
              <a:effectLst>
                <a:outerShdw blurRad="38100" dist="19050" dir="2700000" algn="tl" rotWithShape="0">
                  <a:schemeClr val="dk1">
                    <a:alpha val="40000"/>
                  </a:schemeClr>
                </a:outerShdw>
              </a:effectLst>
              <a:latin typeface="Calibri" panose="020F0502020204030204" charset="0"/>
              <a:ea typeface="Source Sans Pro"/>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635"/>
            <a:ext cx="5220970" cy="5142865"/>
          </a:xfrm>
          <a:prstGeom prst="rect">
            <a:avLst/>
          </a:prstGeom>
        </p:spPr>
      </p:pic>
      <p:sp>
        <p:nvSpPr>
          <p:cNvPr id="5" name="Text Box 4"/>
          <p:cNvSpPr txBox="1"/>
          <p:nvPr/>
        </p:nvSpPr>
        <p:spPr>
          <a:xfrm>
            <a:off x="5666740" y="1414145"/>
            <a:ext cx="3169285" cy="3432810"/>
          </a:xfrm>
          <a:prstGeom prst="rect">
            <a:avLst/>
          </a:prstGeom>
        </p:spPr>
        <p:txBody>
          <a:bodyPr>
            <a:noAutofit/>
          </a:bodyPr>
          <a:p>
            <a:pPr>
              <a:spcAft>
                <a:spcPct val="60000"/>
              </a:spcAft>
            </a:pPr>
            <a:endParaRPr lang="en-US" altLang="zh-CN" sz="1600" b="1">
              <a:latin typeface="Calibri" panose="020F0502020204030204" charset="0"/>
              <a:cs typeface="Calibri" panose="020F0502020204030204" charset="0"/>
            </a:endParaRPr>
          </a:p>
          <a:p>
            <a:pPr>
              <a:spcAft>
                <a:spcPct val="60000"/>
              </a:spcAft>
            </a:pPr>
            <a:r>
              <a:rPr lang="en-US" altLang="zh-CN" sz="1600" b="1">
                <a:latin typeface="Calibri" panose="020F0502020204030204" charset="0"/>
                <a:cs typeface="Calibri" panose="020F0502020204030204" charset="0"/>
              </a:rPr>
              <a:t>Frontend</a:t>
            </a:r>
            <a:r>
              <a:rPr lang="en-IN" altLang="en-US" sz="1600" b="1">
                <a:latin typeface="Calibri" panose="020F0502020204030204" charset="0"/>
                <a:cs typeface="Calibri" panose="020F0502020204030204" charset="0"/>
              </a:rPr>
              <a:t>:-</a:t>
            </a:r>
            <a:r>
              <a:rPr lang="en-US" altLang="zh-CN" sz="1600" b="1">
                <a:latin typeface="Calibri" panose="020F0502020204030204" charset="0"/>
                <a:cs typeface="Calibri" panose="020F0502020204030204" charset="0"/>
              </a:rPr>
              <a:t> </a:t>
            </a:r>
            <a:r>
              <a:rPr lang="en-US" altLang="zh-CN" sz="1600">
                <a:latin typeface="Calibri" panose="020F0502020204030204" charset="0"/>
                <a:cs typeface="Calibri" panose="020F0502020204030204" charset="0"/>
              </a:rPr>
              <a:t>Streamlit</a:t>
            </a:r>
            <a:endParaRPr lang="en-US" altLang="zh-CN" sz="1600">
              <a:latin typeface="Calibri" panose="020F0502020204030204" charset="0"/>
              <a:cs typeface="Calibri" panose="020F0502020204030204" charset="0"/>
            </a:endParaRPr>
          </a:p>
          <a:p>
            <a:pPr>
              <a:spcAft>
                <a:spcPct val="60000"/>
              </a:spcAft>
            </a:pPr>
            <a:r>
              <a:rPr lang="en-US" altLang="zh-CN" sz="1600" b="1">
                <a:latin typeface="Calibri" panose="020F0502020204030204" charset="0"/>
                <a:cs typeface="Calibri" panose="020F0502020204030204" charset="0"/>
              </a:rPr>
              <a:t>Backend</a:t>
            </a:r>
            <a:r>
              <a:rPr lang="en-IN" altLang="en-US" sz="1600" b="1">
                <a:latin typeface="Calibri" panose="020F0502020204030204" charset="0"/>
                <a:cs typeface="Calibri" panose="020F0502020204030204" charset="0"/>
              </a:rPr>
              <a:t>:- </a:t>
            </a:r>
            <a:r>
              <a:rPr lang="en-US" altLang="zh-CN" sz="1600">
                <a:latin typeface="Calibri" panose="020F0502020204030204" charset="0"/>
                <a:cs typeface="Calibri" panose="020F0502020204030204" charset="0"/>
                <a:sym typeface="+mn-ea"/>
              </a:rPr>
              <a:t> Pandas, NumPy</a:t>
            </a:r>
            <a:r>
              <a:rPr lang="en-IN" altLang="en-US" sz="1600">
                <a:latin typeface="Calibri" panose="020F0502020204030204" charset="0"/>
                <a:cs typeface="Calibri" panose="020F0502020204030204" charset="0"/>
                <a:sym typeface="+mn-ea"/>
              </a:rPr>
              <a:t>,Matplotlib,Seaborn,</a:t>
            </a:r>
            <a:r>
              <a:rPr lang="en-US" altLang="zh-CN" sz="1600">
                <a:latin typeface="Calibri" panose="020F0502020204030204" charset="0"/>
                <a:cs typeface="Calibri" panose="020F0502020204030204" charset="0"/>
                <a:sym typeface="+mn-ea"/>
              </a:rPr>
              <a:t>Scikit-learn, XGBoost, KNN</a:t>
            </a:r>
            <a:r>
              <a:rPr lang="en-IN" altLang="en-US" sz="1600">
                <a:latin typeface="Calibri" panose="020F0502020204030204" charset="0"/>
                <a:cs typeface="Calibri" panose="020F0502020204030204" charset="0"/>
                <a:sym typeface="+mn-ea"/>
              </a:rPr>
              <a:t>,</a:t>
            </a:r>
            <a:r>
              <a:rPr lang="en-US" altLang="zh-CN" sz="1600">
                <a:latin typeface="Calibri" panose="020F0502020204030204" charset="0"/>
                <a:cs typeface="Calibri" panose="020F0502020204030204" charset="0"/>
                <a:sym typeface="+mn-ea"/>
              </a:rPr>
              <a:t>Joblib or Pickle</a:t>
            </a:r>
            <a:endParaRPr lang="en-US" altLang="zh-CN" sz="1600"/>
          </a:p>
          <a:p>
            <a:endParaRPr lang="en-US" altLang="zh-CN" sz="1600"/>
          </a:p>
          <a:p>
            <a:pPr indent="0">
              <a:buFont typeface="Arial" panose="020B0604020202020204"/>
              <a:buNone/>
            </a:pPr>
            <a:endParaRPr lang="en-US" altLang="zh-CN"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9325" y="1348105"/>
            <a:ext cx="1867535" cy="1790065"/>
          </a:xfrm>
          <a:prstGeom prst="rect">
            <a:avLst/>
          </a:prstGeom>
          <a:noFill/>
        </p:spPr>
        <p:txBody>
          <a:bodyPr wrap="square" rtlCol="0">
            <a:noAutofit/>
          </a:bodyPr>
          <a:p>
            <a:r>
              <a:rPr lang="en-US" sz="2800" b="1" dirty="0">
                <a:latin typeface="Calibri" panose="020F0502020204030204" charset="0"/>
                <a:ea typeface="+mj-ea"/>
                <a:cs typeface="Calibri" panose="020F0502020204030204" charset="0"/>
                <a:sym typeface="+mn-ea"/>
              </a:rPr>
              <a:t>Feature</a:t>
            </a:r>
            <a:r>
              <a:rPr lang="en-IN" altLang="en-US" sz="2800" b="1" dirty="0">
                <a:latin typeface="Calibri" panose="020F0502020204030204" charset="0"/>
                <a:ea typeface="+mj-ea"/>
                <a:cs typeface="Calibri" panose="020F0502020204030204" charset="0"/>
                <a:sym typeface="+mn-ea"/>
              </a:rPr>
              <a:t> </a:t>
            </a:r>
            <a:r>
              <a:rPr lang="en-US" sz="2800" b="1" dirty="0">
                <a:latin typeface="Calibri" panose="020F0502020204030204" charset="0"/>
                <a:ea typeface="+mj-ea"/>
                <a:cs typeface="Calibri" panose="020F0502020204030204" charset="0"/>
                <a:sym typeface="+mn-ea"/>
              </a:rPr>
              <a:t>Analysis by Customer Churn</a:t>
            </a:r>
            <a:endParaRPr lang="en-US" sz="2800" b="1" dirty="0">
              <a:latin typeface="Calibri" panose="020F0502020204030204" charset="0"/>
              <a:ea typeface="+mj-ea"/>
              <a:cs typeface="Calibri" panose="020F0502020204030204" charset="0"/>
              <a:sym typeface="+mn-ea"/>
            </a:endParaRPr>
          </a:p>
        </p:txBody>
      </p:sp>
      <p:pic>
        <p:nvPicPr>
          <p:cNvPr id="3" name="Picture 2" descr="Screenshot 2025-05-24 204715"/>
          <p:cNvPicPr>
            <a:picLocks noChangeAspect="1"/>
          </p:cNvPicPr>
          <p:nvPr/>
        </p:nvPicPr>
        <p:blipFill>
          <a:blip r:embed="rId1"/>
          <a:stretch>
            <a:fillRect/>
          </a:stretch>
        </p:blipFill>
        <p:spPr>
          <a:xfrm>
            <a:off x="3916045" y="0"/>
            <a:ext cx="2665730" cy="1601470"/>
          </a:xfrm>
          <a:prstGeom prst="rect">
            <a:avLst/>
          </a:prstGeom>
        </p:spPr>
      </p:pic>
      <p:pic>
        <p:nvPicPr>
          <p:cNvPr id="4" name="Picture 3" descr="Screenshot 2025-05-24 204738"/>
          <p:cNvPicPr>
            <a:picLocks noChangeAspect="1"/>
          </p:cNvPicPr>
          <p:nvPr/>
        </p:nvPicPr>
        <p:blipFill>
          <a:blip r:embed="rId2"/>
          <a:stretch>
            <a:fillRect/>
          </a:stretch>
        </p:blipFill>
        <p:spPr>
          <a:xfrm>
            <a:off x="6673215" y="-26670"/>
            <a:ext cx="2475230" cy="1522730"/>
          </a:xfrm>
          <a:prstGeom prst="rect">
            <a:avLst/>
          </a:prstGeom>
        </p:spPr>
      </p:pic>
      <p:pic>
        <p:nvPicPr>
          <p:cNvPr id="5" name="Picture 4" descr="Screenshot 2025-05-24 205122"/>
          <p:cNvPicPr>
            <a:picLocks noChangeAspect="1"/>
          </p:cNvPicPr>
          <p:nvPr/>
        </p:nvPicPr>
        <p:blipFill>
          <a:blip r:embed="rId3"/>
          <a:stretch>
            <a:fillRect/>
          </a:stretch>
        </p:blipFill>
        <p:spPr>
          <a:xfrm>
            <a:off x="3916680" y="1602105"/>
            <a:ext cx="2597150" cy="1848485"/>
          </a:xfrm>
          <a:prstGeom prst="rect">
            <a:avLst/>
          </a:prstGeom>
        </p:spPr>
      </p:pic>
      <p:pic>
        <p:nvPicPr>
          <p:cNvPr id="6" name="Picture 5" descr="Screenshot 2025-05-24 205143"/>
          <p:cNvPicPr>
            <a:picLocks noChangeAspect="1"/>
          </p:cNvPicPr>
          <p:nvPr/>
        </p:nvPicPr>
        <p:blipFill>
          <a:blip r:embed="rId4"/>
          <a:stretch>
            <a:fillRect/>
          </a:stretch>
        </p:blipFill>
        <p:spPr>
          <a:xfrm>
            <a:off x="6672580" y="1718310"/>
            <a:ext cx="2476500" cy="1732280"/>
          </a:xfrm>
          <a:prstGeom prst="rect">
            <a:avLst/>
          </a:prstGeom>
        </p:spPr>
      </p:pic>
      <p:pic>
        <p:nvPicPr>
          <p:cNvPr id="7" name="Picture 6" descr="Screenshot 2025-05-24 205214"/>
          <p:cNvPicPr>
            <a:picLocks noChangeAspect="1"/>
          </p:cNvPicPr>
          <p:nvPr/>
        </p:nvPicPr>
        <p:blipFill>
          <a:blip r:embed="rId5"/>
          <a:stretch>
            <a:fillRect/>
          </a:stretch>
        </p:blipFill>
        <p:spPr>
          <a:xfrm>
            <a:off x="3916680" y="3582035"/>
            <a:ext cx="2597785" cy="1553210"/>
          </a:xfrm>
          <a:prstGeom prst="rect">
            <a:avLst/>
          </a:prstGeom>
        </p:spPr>
      </p:pic>
      <p:pic>
        <p:nvPicPr>
          <p:cNvPr id="8" name="Picture 7" descr="Screenshot 2025-05-24 205258"/>
          <p:cNvPicPr>
            <a:picLocks noChangeAspect="1"/>
          </p:cNvPicPr>
          <p:nvPr/>
        </p:nvPicPr>
        <p:blipFill>
          <a:blip r:embed="rId6"/>
          <a:stretch>
            <a:fillRect/>
          </a:stretch>
        </p:blipFill>
        <p:spPr>
          <a:xfrm>
            <a:off x="6671945" y="3582670"/>
            <a:ext cx="2472690" cy="15614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Content Placeholder 12"/>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502275"/>
          </a:xfrm>
          <a:prstGeom prst="rect">
            <a:avLst/>
          </a:prstGeom>
        </p:spPr>
      </p:pic>
    </p:spTree>
  </p:cSld>
  <p:clrMapOvr>
    <a:masterClrMapping/>
  </p:clrMapOvr>
</p:sld>
</file>

<file path=ppt/theme/theme1.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nline Newspaper by Slidesgo">
  <a:themeElements>
    <a:clrScheme name="Simple Light">
      <a:dk1>
        <a:srgbClr val="000000"/>
      </a:dk1>
      <a:lt1>
        <a:srgbClr val="FFFFFF"/>
      </a:lt1>
      <a:dk2>
        <a:srgbClr val="E4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3085</Words>
  <Application>WPS Presentation</Application>
  <PresentationFormat/>
  <Paragraphs>46</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24</vt:i4>
      </vt:variant>
      <vt:variant>
        <vt:lpstr>幻灯片标题</vt:lpstr>
      </vt:variant>
      <vt:variant>
        <vt:i4>12</vt:i4>
      </vt:variant>
    </vt:vector>
  </HeadingPairs>
  <TitlesOfParts>
    <vt:vector size="48" baseType="lpstr">
      <vt:lpstr>Arial</vt:lpstr>
      <vt:lpstr>SimSun</vt:lpstr>
      <vt:lpstr>Wingdings</vt:lpstr>
      <vt:lpstr>Arial</vt:lpstr>
      <vt:lpstr>Symbol</vt:lpstr>
      <vt:lpstr>OpenSymbol</vt:lpstr>
      <vt:lpstr>Fjalla One</vt:lpstr>
      <vt:lpstr>Segoe Print</vt:lpstr>
      <vt:lpstr>Calibri</vt:lpstr>
      <vt:lpstr>Source Sans Pro</vt:lpstr>
      <vt:lpstr>Microsoft YaHei</vt:lpstr>
      <vt:lpstr>Arial Unicode MS</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Online Newspaper by Slidesgo</vt:lpstr>
      <vt:lpstr>Slidesgo Final Pages</vt:lpstr>
      <vt:lpstr>Slidesgo Final Pages</vt:lpstr>
      <vt:lpstr>Slidesgo Final Pages</vt:lpstr>
      <vt:lpstr>Bank Customer Churn Prediction</vt:lpstr>
      <vt:lpstr>Introduction</vt:lpstr>
      <vt:lpstr>01</vt:lpstr>
      <vt:lpstr>PowerPoint 演示文稿</vt:lpstr>
      <vt:lpstr>(a) Credit Score A numerical measure of a customer’s creditworthiness. Lower scores may indicate higher risk and higher likelihood of churn.  (b) Country (Geography) Indicates the customer's country (France, Germany, Spain). Geographic location may impact churn behavior due to regional policies or services.  (c) Gender The customer’s gender (Male or Female). Used to analyze demographic trends in churn behavior.  (d) Age Age of the customer. Younger or older customers may have varying levels of engagement with bank services.  (e) Tenure Number of years the customer has stayed with the bank. Longer tenure often implies loyalty, reducing churn chances.  </vt:lpstr>
      <vt:lpstr>PowerPoint 演示文稿</vt:lpstr>
      <vt:lpstr>PowerPoint 演示文稿</vt:lpstr>
      <vt:lpstr>PowerPoint 演示文稿</vt:lpstr>
      <vt:lpstr>PowerPoint 演示文稿</vt:lpstr>
      <vt:lpstr>PowerPoint 演示文稿</vt:lpstr>
      <vt:lpstr>  FUTURE SCOPE</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
  <cp:lastModifiedBy>91907</cp:lastModifiedBy>
  <cp:revision>23</cp:revision>
  <dcterms:created xsi:type="dcterms:W3CDTF">2025-05-24T14:05:00Z</dcterms:created>
  <dcterms:modified xsi:type="dcterms:W3CDTF">2025-05-27T10:21:15Z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2DC7B6FCF2314E2EBFE0CE4B0A8F944A_13</vt:lpwstr>
  </property>
  <property fmtid="{D5CDD505-2E9C-101B-9397-08002B2CF9AE}" pid="4" name="KSOProductBuildVer">
    <vt:lpwstr>1033-12.2.0.21179</vt:lpwstr>
  </property>
</Properties>
</file>