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72" r:id="rId4"/>
    <p:sldId id="258" r:id="rId5"/>
    <p:sldId id="292" r:id="rId6"/>
    <p:sldId id="293" r:id="rId7"/>
    <p:sldId id="259" r:id="rId8"/>
    <p:sldId id="296" r:id="rId9"/>
    <p:sldId id="279" r:id="rId10"/>
    <p:sldId id="277" r:id="rId11"/>
    <p:sldId id="278" r:id="rId12"/>
    <p:sldId id="280" r:id="rId13"/>
    <p:sldId id="297" r:id="rId14"/>
    <p:sldId id="288" r:id="rId15"/>
    <p:sldId id="286" r:id="rId16"/>
    <p:sldId id="287" r:id="rId17"/>
    <p:sldId id="289" r:id="rId18"/>
    <p:sldId id="290" r:id="rId19"/>
    <p:sldId id="294" r:id="rId20"/>
    <p:sldId id="295" r:id="rId21"/>
    <p:sldId id="284" r:id="rId22"/>
    <p:sldId id="285"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43DD"/>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08342-8EB3-4C08-8631-08BF01CD329F}" v="11" dt="2023-07-03T06:37:28.306"/>
    <p1510:client id="{354D0696-0883-4555-BD79-60A163C7359B}" v="474" dt="2023-07-13T03:14:47.841"/>
    <p1510:client id="{42E492C2-F7E0-4843-AFE5-C222311AA3F8}" v="191" dt="2023-05-25T03:30:57.271"/>
    <p1510:client id="{569B3133-AE3D-49EE-9CF2-1F1167DCD7AF}" v="184" dt="2023-07-12T17:09:21.241"/>
    <p1510:client id="{61EB0B99-CED0-429C-AEDA-F06569F00EFD}" v="746" dt="2023-07-03T06:44:28.693"/>
    <p1510:client id="{942E8DCD-60B8-4015-9E9E-1A67FD63AE48}" v="1024" dt="2023-05-24T16:05:47.591"/>
    <p1510:client id="{EA967A86-BFAD-46FD-A7A4-EE4C93B668AB}" v="153" dt="2023-05-24T14:13:42.721"/>
    <p1510:client id="{FC81D899-780C-48F9-8B94-66CA2F9E64D4}" v="318" dt="2023-05-25T04:08:19.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autoAdjust="0"/>
  </p:normalViewPr>
  <p:slideViewPr>
    <p:cSldViewPr snapToGrid="0">
      <p:cViewPr>
        <p:scale>
          <a:sx n="66" d="100"/>
          <a:sy n="66" d="100"/>
        </p:scale>
        <p:origin x="-696" y="-3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E90C35-ABC5-49E0-9AA7-775C3D6FD238}" type="datetimeFigureOut">
              <a:rPr lang="en-US" smtClean="0"/>
              <a:t>7/13/2023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5387C7-E971-4BF5-B6C9-4C2AC5EF626E}" type="slidenum">
              <a:rPr lang="en-US" smtClean="0"/>
              <a:t>‹#›</a:t>
            </a:fld>
            <a:endParaRPr lang="en-US"/>
          </a:p>
        </p:txBody>
      </p:sp>
    </p:spTree>
    <p:extLst>
      <p:ext uri="{BB962C8B-B14F-4D97-AF65-F5344CB8AC3E}">
        <p14:creationId xmlns:p14="http://schemas.microsoft.com/office/powerpoint/2010/main" val="145178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01F53-FDCA-44F7-98DF-177A30CD94C6}" type="datetime1">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CBC4D-CC24-45E8-8B03-28EBBB76E508}" type="datetime1">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DD471-DD22-4E8B-853C-AEB9CDC6D981}" type="datetime1">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6329E-F4AD-4140-93F8-024B3A100C42}" type="datetime1">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B7BABE-AB8D-45E5-BAF4-9419E98481AC}" type="datetime1">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B688F-CEB9-4F20-BB2A-2035B9DC50D5}" type="datetime1">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09E5AD-4042-4649-9C92-D8FBF7A489EE}" type="datetime1">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6C443-E6F6-4C83-A322-41269455457E}" type="datetime1">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C1396-CA57-4B8C-BCD0-3EBE0C78DE80}" type="datetime1">
              <a:rPr lang="en-US" smtClean="0"/>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930A1-630D-439C-97D3-A49F2909E8F2}" type="datetime1">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3BEEA-DCB5-4C46-B9B4-F7AC23118C91}" type="datetime1">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BD5C8-DC99-4C11-AF84-9D92A0F04E9F}" type="datetime1">
              <a:rPr lang="en-US" smtClean="0"/>
              <a:t>7/13/2023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rajeshwarigundla4038" TargetMode="External"/><Relationship Id="rId2" Type="http://schemas.openxmlformats.org/officeDocument/2006/relationships/hyperlink" Target="https://rb.gy/c84h2" TargetMode="External"/><Relationship Id="rId1" Type="http://schemas.openxmlformats.org/officeDocument/2006/relationships/slideLayout" Target="../slideLayouts/slideLayout2.xml"/><Relationship Id="rId5" Type="http://schemas.openxmlformats.org/officeDocument/2006/relationships/hyperlink" Target="https://www.adobe.com/express/create/logo" TargetMode="External"/><Relationship Id="rId4" Type="http://schemas.openxmlformats.org/officeDocument/2006/relationships/hyperlink" Target="https://logo.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ackoverflow.com/questions/4948322/fundamental-difference-between-hashing-and-encryption-algorithm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fiks.com/2018/02/16/elegant-signatures-with-elliptic-curve-cryptograph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0964637" y="2358"/>
            <a:ext cx="1876653" cy="1766008"/>
            <a:chOff x="-648769" y="2358"/>
            <a:chExt cx="1876653" cy="1766008"/>
          </a:xfrm>
        </p:grpSpPr>
        <p:sp>
          <p:nvSpPr>
            <p:cNvPr id="1034" name="Freeform: Shape 1033">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687056" y="0"/>
            <a:ext cx="2817887" cy="523220"/>
          </a:xfrm>
          <a:prstGeom prst="rect">
            <a:avLst/>
          </a:prstGeom>
        </p:spPr>
        <p:txBody>
          <a:bodyPr wrap="none">
            <a:spAutoFit/>
          </a:bodyPr>
          <a:lstStyle/>
          <a:p>
            <a:pPr>
              <a:spcAft>
                <a:spcPts val="600"/>
              </a:spcAft>
            </a:pPr>
            <a:r>
              <a:rPr lang="en-US" sz="2800" dirty="0"/>
              <a:t>University of </a:t>
            </a:r>
            <a:r>
              <a:rPr lang="en-US" sz="2800" dirty="0" err="1"/>
              <a:t>kota</a:t>
            </a:r>
            <a:r>
              <a:rPr lang="en-US" sz="2800" dirty="0"/>
              <a:t> </a:t>
            </a:r>
            <a:endParaRPr lang="en-US" sz="2800"/>
          </a:p>
        </p:txBody>
      </p:sp>
      <p:sp>
        <p:nvSpPr>
          <p:cNvPr id="2" name="Title 1"/>
          <p:cNvSpPr>
            <a:spLocks noGrp="1"/>
          </p:cNvSpPr>
          <p:nvPr>
            <p:ph type="ctrTitle"/>
          </p:nvPr>
        </p:nvSpPr>
        <p:spPr>
          <a:xfrm>
            <a:off x="2353057" y="3796796"/>
            <a:ext cx="6963616" cy="1818278"/>
          </a:xfrm>
        </p:spPr>
        <p:txBody>
          <a:bodyPr/>
          <a:lstStyle/>
          <a:p>
            <a:pPr defTabSz="694944"/>
            <a:r>
              <a:rPr lang="en-US" sz="5400" b="1" kern="1200" dirty="0">
                <a:solidFill>
                  <a:srgbClr val="FF0000"/>
                </a:solidFill>
                <a:latin typeface="+mj-lt"/>
                <a:ea typeface="+mj-ea"/>
                <a:cs typeface="Calibri Light"/>
              </a:rPr>
              <a:t>SecureInfo</a:t>
            </a:r>
            <a:r>
              <a:rPr lang="en-US" sz="5400" b="1" kern="1200" dirty="0">
                <a:latin typeface="+mj-lt"/>
                <a:ea typeface="+mj-ea"/>
                <a:cs typeface="Calibri Light"/>
              </a:rPr>
              <a:t> Windows Software</a:t>
            </a:r>
            <a:endParaRPr lang="en-US" sz="5400" b="1">
              <a:cs typeface="Calibri Light"/>
            </a:endParaRPr>
          </a:p>
        </p:txBody>
      </p:sp>
      <p:sp>
        <p:nvSpPr>
          <p:cNvPr id="3" name="Subtitle 2"/>
          <p:cNvSpPr>
            <a:spLocks noGrp="1"/>
          </p:cNvSpPr>
          <p:nvPr>
            <p:ph type="subTitle" idx="1"/>
          </p:nvPr>
        </p:nvSpPr>
        <p:spPr>
          <a:xfrm>
            <a:off x="2353056" y="6132529"/>
            <a:ext cx="6963616" cy="1260946"/>
          </a:xfrm>
        </p:spPr>
        <p:txBody>
          <a:bodyPr vert="horz" lIns="91440" tIns="45720" rIns="91440" bIns="45720" rtlCol="0" anchor="t">
            <a:normAutofit/>
          </a:bodyPr>
          <a:lstStyle/>
          <a:p>
            <a:pPr defTabSz="694944">
              <a:spcBef>
                <a:spcPts val="760"/>
              </a:spcBef>
            </a:pPr>
            <a:r>
              <a:rPr lang="en-US" sz="2000" kern="1200" dirty="0">
                <a:latin typeface="+mn-lt"/>
                <a:ea typeface="+mn-ea"/>
                <a:cs typeface="Calibri"/>
              </a:rPr>
              <a:t>Summer Project By Prateek </a:t>
            </a:r>
            <a:r>
              <a:rPr lang="en-US" sz="2000" kern="1200" err="1">
                <a:latin typeface="+mn-lt"/>
                <a:ea typeface="+mn-ea"/>
                <a:cs typeface="Calibri"/>
              </a:rPr>
              <a:t>kumawat</a:t>
            </a:r>
            <a:endParaRPr lang="en-US" sz="2000">
              <a:cs typeface="Calibri"/>
            </a:endParaRPr>
          </a:p>
        </p:txBody>
      </p:sp>
      <p:sp>
        <p:nvSpPr>
          <p:cNvPr id="4" name="Slide Number Placeholder 3"/>
          <p:cNvSpPr>
            <a:spLocks noGrp="1"/>
          </p:cNvSpPr>
          <p:nvPr>
            <p:ph type="sldNum" sz="quarter" idx="12"/>
          </p:nvPr>
        </p:nvSpPr>
        <p:spPr>
          <a:xfrm>
            <a:off x="7749859" y="5114032"/>
            <a:ext cx="2089085" cy="278061"/>
          </a:xfrm>
        </p:spPr>
        <p:txBody>
          <a:bodyPr/>
          <a:lstStyle/>
          <a:p>
            <a:pPr defTabSz="694944">
              <a:spcAft>
                <a:spcPts val="600"/>
              </a:spcAft>
            </a:pPr>
            <a:fld id="{330EA680-D336-4FF7-8B7A-9848BB0A1C32}" type="slidenum">
              <a:rPr lang="en-US" sz="912" kern="1200">
                <a:solidFill>
                  <a:schemeClr val="tx1">
                    <a:tint val="75000"/>
                  </a:schemeClr>
                </a:solidFill>
                <a:latin typeface="+mn-lt"/>
                <a:ea typeface="+mn-ea"/>
                <a:cs typeface="+mn-cs"/>
              </a:rPr>
              <a:pPr defTabSz="694944">
                <a:spcAft>
                  <a:spcPts val="600"/>
                </a:spcAft>
              </a:pPr>
              <a:t>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680" y="1046033"/>
            <a:ext cx="2316370" cy="187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450315" y="3449377"/>
            <a:ext cx="4805675" cy="466603"/>
          </a:xfrm>
          <a:prstGeom prst="rect">
            <a:avLst/>
          </a:prstGeom>
        </p:spPr>
        <p:txBody>
          <a:bodyPr wrap="none">
            <a:spAutoFit/>
          </a:bodyPr>
          <a:lstStyle/>
          <a:p>
            <a:pPr defTabSz="694944">
              <a:spcAft>
                <a:spcPts val="600"/>
              </a:spcAft>
            </a:pPr>
            <a:r>
              <a:rPr lang="en-US" sz="2432" kern="1200" cap="all">
                <a:solidFill>
                  <a:schemeClr val="tx1"/>
                </a:solidFill>
                <a:latin typeface="+mn-lt"/>
                <a:ea typeface="+mn-ea"/>
                <a:cs typeface="+mn-cs"/>
              </a:rPr>
              <a:t>Department:- DEPARTMENT OF CSI</a:t>
            </a:r>
            <a:endParaRPr lang="en-US" sz="3200">
              <a:effectLs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036505" y="-5519194"/>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658282" y="0"/>
            <a:ext cx="470535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FFFF"/>
                </a:solidFill>
                <a:cs typeface="Calibri"/>
              </a:rPr>
              <a:t> DATA FLOW DIAGRAM</a:t>
            </a:r>
            <a:endParaRPr lang="en-US" sz="3200" dirty="0">
              <a:solidFill>
                <a:srgbClr val="FFFFFF"/>
              </a:solidFill>
              <a:cs typeface="Calibri"/>
            </a:endParaRPr>
          </a:p>
          <a:p>
            <a:pPr algn="l"/>
            <a:endParaRPr lang="en-US" dirty="0">
              <a:cs typeface="Calibri"/>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389" y="861772"/>
            <a:ext cx="8035136" cy="5960011"/>
          </a:xfrm>
          <a:prstGeom prst="rect">
            <a:avLst/>
          </a:prstGeom>
          <a:solidFill>
            <a:srgbClr val="CC99FF"/>
          </a:solidFill>
          <a:ln>
            <a:noFill/>
          </a:ln>
          <a:effectLst/>
        </p:spPr>
      </p:pic>
      <p:sp>
        <p:nvSpPr>
          <p:cNvPr id="3" name="TextBox 2"/>
          <p:cNvSpPr txBox="1"/>
          <p:nvPr/>
        </p:nvSpPr>
        <p:spPr>
          <a:xfrm>
            <a:off x="6290462" y="861774"/>
            <a:ext cx="1387340" cy="461665"/>
          </a:xfrm>
          <a:prstGeom prst="rect">
            <a:avLst/>
          </a:prstGeom>
          <a:noFill/>
        </p:spPr>
        <p:txBody>
          <a:bodyPr wrap="square" rtlCol="0">
            <a:spAutoFit/>
          </a:bodyPr>
          <a:lstStyle/>
          <a:p>
            <a:r>
              <a:rPr lang="en-GB" sz="2400" b="1" dirty="0"/>
              <a:t>: Level 1</a:t>
            </a:r>
            <a:endParaRPr lang="en-US" sz="2400" b="1" dirty="0"/>
          </a:p>
        </p:txBody>
      </p:sp>
      <p:sp>
        <p:nvSpPr>
          <p:cNvPr id="4" name="TextBox 3"/>
          <p:cNvSpPr txBox="1"/>
          <p:nvPr/>
        </p:nvSpPr>
        <p:spPr>
          <a:xfrm>
            <a:off x="2128338" y="3436875"/>
            <a:ext cx="851338" cy="400110"/>
          </a:xfrm>
          <a:prstGeom prst="rect">
            <a:avLst/>
          </a:prstGeom>
          <a:solidFill>
            <a:srgbClr val="92D050"/>
          </a:solidFill>
        </p:spPr>
        <p:txBody>
          <a:bodyPr wrap="square" rtlCol="0">
            <a:spAutoFit/>
          </a:bodyPr>
          <a:lstStyle/>
          <a:p>
            <a:r>
              <a:rPr lang="en-GB" sz="2000" b="1" dirty="0"/>
              <a:t>Home</a:t>
            </a:r>
            <a:endParaRPr lang="en-US" sz="2000" b="1" dirty="0"/>
          </a:p>
        </p:txBody>
      </p:sp>
      <p:sp>
        <p:nvSpPr>
          <p:cNvPr id="9" name="Rectangle 8"/>
          <p:cNvSpPr/>
          <p:nvPr/>
        </p:nvSpPr>
        <p:spPr>
          <a:xfrm>
            <a:off x="3540642" y="3341178"/>
            <a:ext cx="1286539" cy="614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Information</a:t>
            </a:r>
            <a:endParaRPr lang="en-US" dirty="0"/>
          </a:p>
        </p:txBody>
      </p:sp>
      <p:sp>
        <p:nvSpPr>
          <p:cNvPr id="10" name="Rectangle 9"/>
          <p:cNvSpPr/>
          <p:nvPr/>
        </p:nvSpPr>
        <p:spPr>
          <a:xfrm>
            <a:off x="5411972" y="2062716"/>
            <a:ext cx="1265275" cy="627321"/>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95000"/>
                    <a:lumOff val="5000"/>
                  </a:schemeClr>
                </a:solidFill>
              </a:rPr>
              <a:t>Text secure</a:t>
            </a:r>
            <a:endParaRPr lang="en-US" dirty="0">
              <a:solidFill>
                <a:schemeClr val="tx1">
                  <a:lumMod val="95000"/>
                  <a:lumOff val="5000"/>
                </a:schemeClr>
              </a:solidFill>
            </a:endParaRPr>
          </a:p>
        </p:txBody>
      </p:sp>
      <p:sp>
        <p:nvSpPr>
          <p:cNvPr id="11" name="Rectangle 10"/>
          <p:cNvSpPr/>
          <p:nvPr/>
        </p:nvSpPr>
        <p:spPr>
          <a:xfrm>
            <a:off x="5411972" y="2787501"/>
            <a:ext cx="1265275" cy="62732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95000"/>
                    <a:lumOff val="5000"/>
                  </a:schemeClr>
                </a:solidFill>
              </a:rPr>
              <a:t>Image secure</a:t>
            </a:r>
            <a:endParaRPr lang="en-US" dirty="0">
              <a:solidFill>
                <a:schemeClr val="tx1">
                  <a:lumMod val="95000"/>
                  <a:lumOff val="5000"/>
                </a:schemeClr>
              </a:solidFill>
            </a:endParaRPr>
          </a:p>
        </p:txBody>
      </p:sp>
      <p:sp>
        <p:nvSpPr>
          <p:cNvPr id="12" name="Rectangle 11"/>
          <p:cNvSpPr/>
          <p:nvPr/>
        </p:nvSpPr>
        <p:spPr>
          <a:xfrm>
            <a:off x="5411972" y="3841777"/>
            <a:ext cx="1265275" cy="627321"/>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95000"/>
                    <a:lumOff val="5000"/>
                  </a:schemeClr>
                </a:solidFill>
              </a:rPr>
              <a:t>Video secure</a:t>
            </a:r>
            <a:endParaRPr lang="en-US" dirty="0">
              <a:solidFill>
                <a:schemeClr val="tx1">
                  <a:lumMod val="95000"/>
                  <a:lumOff val="5000"/>
                </a:schemeClr>
              </a:solidFill>
            </a:endParaRPr>
          </a:p>
        </p:txBody>
      </p:sp>
      <p:sp>
        <p:nvSpPr>
          <p:cNvPr id="13" name="Rectangle 12"/>
          <p:cNvSpPr/>
          <p:nvPr/>
        </p:nvSpPr>
        <p:spPr>
          <a:xfrm>
            <a:off x="5411972" y="4575544"/>
            <a:ext cx="1265275" cy="62732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95000"/>
                    <a:lumOff val="5000"/>
                  </a:schemeClr>
                </a:solidFill>
              </a:rPr>
              <a:t>Audio Secure</a:t>
            </a:r>
            <a:endParaRPr lang="en-US" dirty="0">
              <a:solidFill>
                <a:schemeClr val="tx1">
                  <a:lumMod val="95000"/>
                  <a:lumOff val="5000"/>
                </a:schemeClr>
              </a:solidFill>
            </a:endParaRPr>
          </a:p>
        </p:txBody>
      </p:sp>
      <p:sp>
        <p:nvSpPr>
          <p:cNvPr id="14" name="Oval 13"/>
          <p:cNvSpPr/>
          <p:nvPr/>
        </p:nvSpPr>
        <p:spPr>
          <a:xfrm>
            <a:off x="7272668" y="3200401"/>
            <a:ext cx="1318437" cy="85060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Encrypt &amp; decrypt</a:t>
            </a:r>
            <a:endParaRPr lang="en-US" sz="1600" dirty="0"/>
          </a:p>
        </p:txBody>
      </p:sp>
      <p:sp>
        <p:nvSpPr>
          <p:cNvPr id="15" name="Rounded Rectangle 14"/>
          <p:cNvSpPr/>
          <p:nvPr/>
        </p:nvSpPr>
        <p:spPr>
          <a:xfrm>
            <a:off x="8761228" y="2753839"/>
            <a:ext cx="1180214" cy="59542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95000"/>
                    <a:lumOff val="5000"/>
                  </a:schemeClr>
                </a:solidFill>
              </a:rPr>
              <a:t>Encrypted info</a:t>
            </a:r>
            <a:endParaRPr lang="en-US" sz="1600" dirty="0">
              <a:solidFill>
                <a:schemeClr val="tx1">
                  <a:lumMod val="95000"/>
                  <a:lumOff val="5000"/>
                </a:schemeClr>
              </a:solidFill>
            </a:endParaRPr>
          </a:p>
        </p:txBody>
      </p:sp>
      <p:sp>
        <p:nvSpPr>
          <p:cNvPr id="17" name="Rounded Rectangle 16"/>
          <p:cNvSpPr/>
          <p:nvPr/>
        </p:nvSpPr>
        <p:spPr>
          <a:xfrm>
            <a:off x="8761228" y="4104176"/>
            <a:ext cx="1180214" cy="5954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95000"/>
                    <a:lumOff val="5000"/>
                  </a:schemeClr>
                </a:solidFill>
              </a:rPr>
              <a:t>Decrypted info</a:t>
            </a:r>
            <a:endParaRPr lang="en-US" sz="1600" dirty="0">
              <a:solidFill>
                <a:schemeClr val="tx1">
                  <a:lumMod val="95000"/>
                  <a:lumOff val="5000"/>
                </a:schemeClr>
              </a:solidFill>
            </a:endParaRPr>
          </a:p>
        </p:txBody>
      </p:sp>
      <p:sp>
        <p:nvSpPr>
          <p:cNvPr id="18" name="Rectangle 17"/>
          <p:cNvSpPr/>
          <p:nvPr/>
        </p:nvSpPr>
        <p:spPr>
          <a:xfrm>
            <a:off x="3409696" y="3981903"/>
            <a:ext cx="965003" cy="583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45641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036505" y="-5519194"/>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2838450" y="0"/>
            <a:ext cx="470535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FFFFFF"/>
                </a:solidFill>
                <a:cs typeface="Calibri"/>
              </a:rPr>
              <a:t> DATA FLOW DIAGRAM</a:t>
            </a:r>
            <a:endParaRPr lang="en-US" sz="3200">
              <a:solidFill>
                <a:srgbClr val="FFFFFF"/>
              </a:solidFill>
              <a:cs typeface="Calibri"/>
            </a:endParaRPr>
          </a:p>
          <a:p>
            <a:pPr algn="l"/>
            <a:endParaRPr lang="en-US" dirty="0">
              <a:cs typeface="Calibri"/>
            </a:endParaRPr>
          </a:p>
        </p:txBody>
      </p:sp>
      <p:sp>
        <p:nvSpPr>
          <p:cNvPr id="4" name="Rectangle 3"/>
          <p:cNvSpPr/>
          <p:nvPr/>
        </p:nvSpPr>
        <p:spPr>
          <a:xfrm>
            <a:off x="130631" y="847260"/>
            <a:ext cx="11930743" cy="5996226"/>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88687" y="4760205"/>
            <a:ext cx="1219198" cy="63771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95000"/>
                    <a:lumOff val="5000"/>
                  </a:schemeClr>
                </a:solidFill>
              </a:rPr>
              <a:t>Home</a:t>
            </a:r>
            <a:endParaRPr lang="en-US" sz="2000" dirty="0">
              <a:solidFill>
                <a:schemeClr val="tx1">
                  <a:lumMod val="95000"/>
                  <a:lumOff val="5000"/>
                </a:schemeClr>
              </a:solidFill>
            </a:endParaRPr>
          </a:p>
        </p:txBody>
      </p:sp>
      <p:cxnSp>
        <p:nvCxnSpPr>
          <p:cNvPr id="8" name="Elbow Connector 7"/>
          <p:cNvCxnSpPr>
            <a:stCxn id="6" idx="3"/>
          </p:cNvCxnSpPr>
          <p:nvPr/>
        </p:nvCxnSpPr>
        <p:spPr>
          <a:xfrm>
            <a:off x="1407885" y="5079063"/>
            <a:ext cx="1146629" cy="1045941"/>
          </a:xfrm>
          <a:prstGeom prst="bentConnector3">
            <a:avLst>
              <a:gd name="adj1" fmla="val 29747"/>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648403" y="4753154"/>
            <a:ext cx="1606550" cy="69668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solidFill>
                  <a:schemeClr val="tx1">
                    <a:lumMod val="95000"/>
                    <a:lumOff val="5000"/>
                  </a:schemeClr>
                </a:solidFill>
              </a:rPr>
              <a:t>Information</a:t>
            </a:r>
            <a:endParaRPr lang="en-US" sz="2000" dirty="0">
              <a:solidFill>
                <a:schemeClr val="tx1">
                  <a:lumMod val="95000"/>
                  <a:lumOff val="5000"/>
                </a:schemeClr>
              </a:solidFill>
            </a:endParaRPr>
          </a:p>
        </p:txBody>
      </p:sp>
      <p:sp>
        <p:nvSpPr>
          <p:cNvPr id="19" name="Rounded Rectangle 18"/>
          <p:cNvSpPr/>
          <p:nvPr/>
        </p:nvSpPr>
        <p:spPr>
          <a:xfrm>
            <a:off x="2554514" y="5776661"/>
            <a:ext cx="1606550" cy="696685"/>
          </a:xfrm>
          <a:prstGeom prst="roundRect">
            <a:avLst>
              <a:gd name="adj" fmla="val 125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95000"/>
                    <a:lumOff val="5000"/>
                  </a:schemeClr>
                </a:solidFill>
              </a:rPr>
              <a:t>Send Message</a:t>
            </a:r>
            <a:endParaRPr lang="en-US" sz="2000" dirty="0">
              <a:solidFill>
                <a:schemeClr val="tx1">
                  <a:lumMod val="95000"/>
                  <a:lumOff val="5000"/>
                </a:schemeClr>
              </a:solidFill>
            </a:endParaRPr>
          </a:p>
        </p:txBody>
      </p:sp>
      <p:cxnSp>
        <p:nvCxnSpPr>
          <p:cNvPr id="21" name="Straight Connector 20"/>
          <p:cNvCxnSpPr/>
          <p:nvPr/>
        </p:nvCxnSpPr>
        <p:spPr>
          <a:xfrm flipH="1">
            <a:off x="4748439" y="3693609"/>
            <a:ext cx="14514" cy="232183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0"/>
          </p:cNvCxnSpPr>
          <p:nvPr/>
        </p:nvCxnSpPr>
        <p:spPr>
          <a:xfrm flipV="1">
            <a:off x="798286" y="2656089"/>
            <a:ext cx="0" cy="21041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98286" y="2656089"/>
            <a:ext cx="105954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804534" y="2380317"/>
            <a:ext cx="1499960" cy="551543"/>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Login/Reg.</a:t>
            </a:r>
            <a:endParaRPr lang="en-US" sz="2000" dirty="0"/>
          </a:p>
        </p:txBody>
      </p:sp>
      <p:cxnSp>
        <p:nvCxnSpPr>
          <p:cNvPr id="33" name="Straight Connector 32"/>
          <p:cNvCxnSpPr>
            <a:stCxn id="18" idx="3"/>
          </p:cNvCxnSpPr>
          <p:nvPr/>
        </p:nvCxnSpPr>
        <p:spPr>
          <a:xfrm flipV="1">
            <a:off x="4254953" y="5101496"/>
            <a:ext cx="508000" cy="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62953" y="3693609"/>
            <a:ext cx="653143"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748439" y="6015439"/>
            <a:ext cx="667657"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762953" y="4417474"/>
            <a:ext cx="653143"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748439" y="5101496"/>
            <a:ext cx="667657" cy="1"/>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82921" y="2380316"/>
            <a:ext cx="860879" cy="55154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95000"/>
                    <a:lumOff val="5000"/>
                  </a:schemeClr>
                </a:solidFill>
              </a:rPr>
              <a:t>Cloud</a:t>
            </a:r>
            <a:endParaRPr lang="en-US" sz="2000" dirty="0">
              <a:solidFill>
                <a:schemeClr val="tx1">
                  <a:lumMod val="95000"/>
                  <a:lumOff val="5000"/>
                </a:schemeClr>
              </a:solidFill>
            </a:endParaRPr>
          </a:p>
        </p:txBody>
      </p:sp>
      <p:cxnSp>
        <p:nvCxnSpPr>
          <p:cNvPr id="50" name="Straight Arrow Connector 49"/>
          <p:cNvCxnSpPr>
            <a:stCxn id="6" idx="3"/>
            <a:endCxn id="18" idx="1"/>
          </p:cNvCxnSpPr>
          <p:nvPr/>
        </p:nvCxnSpPr>
        <p:spPr>
          <a:xfrm>
            <a:off x="1407885" y="5079063"/>
            <a:ext cx="1240518" cy="224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304494" y="2510947"/>
            <a:ext cx="950459" cy="14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304494" y="2801232"/>
            <a:ext cx="95045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5660571" y="2510947"/>
            <a:ext cx="1022350" cy="14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161064" y="2322260"/>
            <a:ext cx="1615622" cy="6676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solidFill>
                  <a:schemeClr val="tx1">
                    <a:lumMod val="95000"/>
                    <a:lumOff val="5000"/>
                  </a:schemeClr>
                </a:solidFill>
              </a:rPr>
              <a:t>Save &amp; Retrieve</a:t>
            </a:r>
            <a:endParaRPr lang="en-US" sz="2100" dirty="0">
              <a:solidFill>
                <a:schemeClr val="tx1">
                  <a:lumMod val="95000"/>
                  <a:lumOff val="5000"/>
                </a:schemeClr>
              </a:solidFill>
            </a:endParaRPr>
          </a:p>
        </p:txBody>
      </p:sp>
      <p:cxnSp>
        <p:nvCxnSpPr>
          <p:cNvPr id="59" name="Straight Arrow Connector 58"/>
          <p:cNvCxnSpPr/>
          <p:nvPr/>
        </p:nvCxnSpPr>
        <p:spPr>
          <a:xfrm flipH="1">
            <a:off x="5660571" y="2801232"/>
            <a:ext cx="102235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5416095" y="3425118"/>
            <a:ext cx="1266825"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Text secure</a:t>
            </a:r>
            <a:endParaRPr lang="en-US" dirty="0"/>
          </a:p>
        </p:txBody>
      </p:sp>
      <p:sp>
        <p:nvSpPr>
          <p:cNvPr id="61" name="Rectangle 60"/>
          <p:cNvSpPr/>
          <p:nvPr/>
        </p:nvSpPr>
        <p:spPr>
          <a:xfrm>
            <a:off x="5416094" y="4134444"/>
            <a:ext cx="1266825"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 secure</a:t>
            </a:r>
            <a:endParaRPr lang="en-US" dirty="0"/>
          </a:p>
        </p:txBody>
      </p:sp>
      <p:sp>
        <p:nvSpPr>
          <p:cNvPr id="62" name="Rectangle 61"/>
          <p:cNvSpPr/>
          <p:nvPr/>
        </p:nvSpPr>
        <p:spPr>
          <a:xfrm>
            <a:off x="5416096" y="4796468"/>
            <a:ext cx="1266825"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Audio secure</a:t>
            </a:r>
            <a:endParaRPr lang="en-US" dirty="0"/>
          </a:p>
        </p:txBody>
      </p:sp>
      <p:sp>
        <p:nvSpPr>
          <p:cNvPr id="63" name="Rectangle 62"/>
          <p:cNvSpPr/>
          <p:nvPr/>
        </p:nvSpPr>
        <p:spPr>
          <a:xfrm>
            <a:off x="5416093" y="5732410"/>
            <a:ext cx="1266825"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 secure</a:t>
            </a:r>
            <a:endParaRPr lang="en-US" dirty="0"/>
          </a:p>
        </p:txBody>
      </p:sp>
      <p:sp>
        <p:nvSpPr>
          <p:cNvPr id="64" name="Oval 63"/>
          <p:cNvSpPr/>
          <p:nvPr/>
        </p:nvSpPr>
        <p:spPr>
          <a:xfrm>
            <a:off x="7812311" y="3808568"/>
            <a:ext cx="1999345" cy="723863"/>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95000"/>
                    <a:lumOff val="5000"/>
                  </a:schemeClr>
                </a:solidFill>
              </a:rPr>
              <a:t>Encryption</a:t>
            </a:r>
            <a:endParaRPr lang="en-US" sz="2000" dirty="0">
              <a:solidFill>
                <a:schemeClr val="tx1">
                  <a:lumMod val="95000"/>
                  <a:lumOff val="5000"/>
                </a:schemeClr>
              </a:solidFill>
            </a:endParaRPr>
          </a:p>
        </p:txBody>
      </p:sp>
      <p:sp>
        <p:nvSpPr>
          <p:cNvPr id="65" name="Oval 64"/>
          <p:cNvSpPr/>
          <p:nvPr/>
        </p:nvSpPr>
        <p:spPr>
          <a:xfrm>
            <a:off x="7826827" y="5087907"/>
            <a:ext cx="1984830" cy="723863"/>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95000"/>
                    <a:lumOff val="5000"/>
                  </a:schemeClr>
                </a:solidFill>
              </a:rPr>
              <a:t>Decryption</a:t>
            </a:r>
            <a:endParaRPr lang="en-US" sz="2000" dirty="0">
              <a:solidFill>
                <a:schemeClr val="tx1">
                  <a:lumMod val="95000"/>
                  <a:lumOff val="5000"/>
                </a:schemeClr>
              </a:solidFill>
            </a:endParaRPr>
          </a:p>
        </p:txBody>
      </p:sp>
      <p:sp>
        <p:nvSpPr>
          <p:cNvPr id="66" name="Rectangle 65"/>
          <p:cNvSpPr/>
          <p:nvPr/>
        </p:nvSpPr>
        <p:spPr>
          <a:xfrm>
            <a:off x="10421260" y="3708146"/>
            <a:ext cx="1582058" cy="723863"/>
          </a:xfrm>
          <a:prstGeom prst="rect">
            <a:avLst/>
          </a:prstGeom>
          <a:solidFill>
            <a:schemeClr val="accent2">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lumMod val="95000"/>
                    <a:lumOff val="5000"/>
                  </a:schemeClr>
                </a:solidFill>
              </a:rPr>
              <a:t>Encrypted data</a:t>
            </a:r>
            <a:endParaRPr lang="en-US" sz="2400" dirty="0">
              <a:solidFill>
                <a:schemeClr val="tx1">
                  <a:lumMod val="95000"/>
                  <a:lumOff val="5000"/>
                </a:schemeClr>
              </a:solidFill>
            </a:endParaRPr>
          </a:p>
        </p:txBody>
      </p:sp>
      <p:sp>
        <p:nvSpPr>
          <p:cNvPr id="67" name="Rectangle 66"/>
          <p:cNvSpPr/>
          <p:nvPr/>
        </p:nvSpPr>
        <p:spPr>
          <a:xfrm>
            <a:off x="10421260" y="5108091"/>
            <a:ext cx="1582058" cy="7238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lumMod val="95000"/>
                    <a:lumOff val="5000"/>
                  </a:schemeClr>
                </a:solidFill>
              </a:rPr>
              <a:t>Decrypted data</a:t>
            </a:r>
            <a:endParaRPr lang="en-US" sz="2400" dirty="0">
              <a:solidFill>
                <a:schemeClr val="tx1">
                  <a:lumMod val="95000"/>
                  <a:lumOff val="5000"/>
                </a:schemeClr>
              </a:solidFill>
            </a:endParaRPr>
          </a:p>
        </p:txBody>
      </p:sp>
      <p:cxnSp>
        <p:nvCxnSpPr>
          <p:cNvPr id="69" name="Straight Arrow Connector 68"/>
          <p:cNvCxnSpPr>
            <a:stCxn id="60" idx="3"/>
            <a:endCxn id="64" idx="1"/>
          </p:cNvCxnSpPr>
          <p:nvPr/>
        </p:nvCxnSpPr>
        <p:spPr>
          <a:xfrm>
            <a:off x="6682920" y="3708147"/>
            <a:ext cx="1422188" cy="206428"/>
          </a:xfrm>
          <a:prstGeom prst="straightConnector1">
            <a:avLst/>
          </a:prstGeom>
          <a:ln w="571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1" idx="3"/>
            <a:endCxn id="64" idx="2"/>
          </p:cNvCxnSpPr>
          <p:nvPr/>
        </p:nvCxnSpPr>
        <p:spPr>
          <a:xfrm flipV="1">
            <a:off x="6682919" y="4170500"/>
            <a:ext cx="1129392" cy="246973"/>
          </a:xfrm>
          <a:prstGeom prst="straightConnector1">
            <a:avLst/>
          </a:prstGeom>
          <a:ln w="571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2" idx="3"/>
          </p:cNvCxnSpPr>
          <p:nvPr/>
        </p:nvCxnSpPr>
        <p:spPr>
          <a:xfrm flipV="1">
            <a:off x="6682921" y="4432009"/>
            <a:ext cx="1422187" cy="647488"/>
          </a:xfrm>
          <a:prstGeom prst="straightConnector1">
            <a:avLst/>
          </a:prstGeom>
          <a:ln w="571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3" idx="3"/>
          </p:cNvCxnSpPr>
          <p:nvPr/>
        </p:nvCxnSpPr>
        <p:spPr>
          <a:xfrm flipV="1">
            <a:off x="6682918" y="4532431"/>
            <a:ext cx="1677311" cy="1483008"/>
          </a:xfrm>
          <a:prstGeom prst="straightConnector1">
            <a:avLst/>
          </a:prstGeom>
          <a:ln w="571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682918" y="3914575"/>
            <a:ext cx="1807939" cy="1175705"/>
          </a:xfrm>
          <a:prstGeom prst="straightConnector1">
            <a:avLst/>
          </a:prstGeom>
          <a:ln w="38100">
            <a:solidFill>
              <a:srgbClr val="D943DD"/>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65" idx="1"/>
          </p:cNvCxnSpPr>
          <p:nvPr/>
        </p:nvCxnSpPr>
        <p:spPr>
          <a:xfrm>
            <a:off x="6682918" y="4700501"/>
            <a:ext cx="1434581" cy="493413"/>
          </a:xfrm>
          <a:prstGeom prst="straightConnector1">
            <a:avLst/>
          </a:prstGeom>
          <a:ln w="38100">
            <a:solidFill>
              <a:srgbClr val="D943DD"/>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65" idx="2"/>
          </p:cNvCxnSpPr>
          <p:nvPr/>
        </p:nvCxnSpPr>
        <p:spPr>
          <a:xfrm>
            <a:off x="6682918" y="5362525"/>
            <a:ext cx="1143909" cy="87314"/>
          </a:xfrm>
          <a:prstGeom prst="straightConnector1">
            <a:avLst/>
          </a:prstGeom>
          <a:ln w="38100">
            <a:solidFill>
              <a:srgbClr val="D943DD"/>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65" idx="3"/>
          </p:cNvCxnSpPr>
          <p:nvPr/>
        </p:nvCxnSpPr>
        <p:spPr>
          <a:xfrm flipV="1">
            <a:off x="6682918" y="5705763"/>
            <a:ext cx="1434581" cy="592704"/>
          </a:xfrm>
          <a:prstGeom prst="straightConnector1">
            <a:avLst/>
          </a:prstGeom>
          <a:ln w="38100">
            <a:solidFill>
              <a:srgbClr val="D943DD"/>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66" idx="1"/>
          </p:cNvCxnSpPr>
          <p:nvPr/>
        </p:nvCxnSpPr>
        <p:spPr>
          <a:xfrm flipV="1">
            <a:off x="9811657" y="4070078"/>
            <a:ext cx="609603" cy="1004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5" idx="6"/>
            <a:endCxn id="67" idx="1"/>
          </p:cNvCxnSpPr>
          <p:nvPr/>
        </p:nvCxnSpPr>
        <p:spPr>
          <a:xfrm>
            <a:off x="9811657" y="5449839"/>
            <a:ext cx="609603" cy="201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800146" y="1001487"/>
            <a:ext cx="1992540" cy="5370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lumMod val="95000"/>
                    <a:lumOff val="5000"/>
                  </a:schemeClr>
                </a:solidFill>
              </a:rPr>
              <a:t>DFD: Level2</a:t>
            </a:r>
          </a:p>
          <a:p>
            <a:pPr algn="ctr"/>
            <a:r>
              <a:rPr lang="en-GB" sz="2400" dirty="0">
                <a:solidFill>
                  <a:schemeClr val="tx1">
                    <a:lumMod val="95000"/>
                    <a:lumOff val="5000"/>
                  </a:schemeClr>
                </a:solidFill>
              </a:rPr>
              <a:t>secureInfo</a:t>
            </a:r>
            <a:endParaRPr lang="en-US" sz="2400" dirty="0">
              <a:solidFill>
                <a:schemeClr val="tx1">
                  <a:lumMod val="95000"/>
                  <a:lumOff val="5000"/>
                </a:schemeClr>
              </a:solidFill>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t>11</a:t>
            </a:fld>
            <a:endParaRPr lang="en-US"/>
          </a:p>
        </p:txBody>
      </p:sp>
      <p:cxnSp>
        <p:nvCxnSpPr>
          <p:cNvPr id="7" name="Straight Arrow Connector 6">
            <a:extLst>
              <a:ext uri="{FF2B5EF4-FFF2-40B4-BE49-F238E27FC236}">
                <a16:creationId xmlns:a16="http://schemas.microsoft.com/office/drawing/2014/main" xmlns="" id="{FEE3F430-62D6-87EB-4CB0-C7E2E711183E}"/>
              </a:ext>
            </a:extLst>
          </p:cNvPr>
          <p:cNvCxnSpPr/>
          <p:nvPr/>
        </p:nvCxnSpPr>
        <p:spPr>
          <a:xfrm flipV="1">
            <a:off x="4258574" y="5668993"/>
            <a:ext cx="483079" cy="2012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A1BE0698-34AD-765C-5439-91FD2B5580AF}"/>
              </a:ext>
            </a:extLst>
          </p:cNvPr>
          <p:cNvCxnSpPr/>
          <p:nvPr/>
        </p:nvCxnSpPr>
        <p:spPr>
          <a:xfrm flipV="1">
            <a:off x="4042015" y="4388509"/>
            <a:ext cx="698740" cy="575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93045A0D-F25D-B085-0CA7-8C361342EE7B}"/>
              </a:ext>
            </a:extLst>
          </p:cNvPr>
          <p:cNvCxnSpPr/>
          <p:nvPr/>
        </p:nvCxnSpPr>
        <p:spPr>
          <a:xfrm flipH="1">
            <a:off x="4078495" y="3286305"/>
            <a:ext cx="34506" cy="1086928"/>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CC6E4D19-62E5-06C7-158F-4EE517804926}"/>
              </a:ext>
            </a:extLst>
          </p:cNvPr>
          <p:cNvCxnSpPr/>
          <p:nvPr/>
        </p:nvCxnSpPr>
        <p:spPr>
          <a:xfrm flipH="1">
            <a:off x="4256509" y="5736742"/>
            <a:ext cx="5752" cy="957532"/>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9EF9CF96-571E-BE1F-3E13-EACC2890BE7B}"/>
              </a:ext>
            </a:extLst>
          </p:cNvPr>
          <p:cNvCxnSpPr/>
          <p:nvPr/>
        </p:nvCxnSpPr>
        <p:spPr>
          <a:xfrm flipH="1">
            <a:off x="11279756" y="3356393"/>
            <a:ext cx="5752" cy="439948"/>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F30F001D-7A6F-BF20-8F53-FDB9657E1156}"/>
              </a:ext>
            </a:extLst>
          </p:cNvPr>
          <p:cNvCxnSpPr/>
          <p:nvPr/>
        </p:nvCxnSpPr>
        <p:spPr>
          <a:xfrm>
            <a:off x="4153439" y="3341118"/>
            <a:ext cx="7139796" cy="8627"/>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69B85722-46E9-5544-8AD1-7B42F28C80AD}"/>
              </a:ext>
            </a:extLst>
          </p:cNvPr>
          <p:cNvCxnSpPr/>
          <p:nvPr/>
        </p:nvCxnSpPr>
        <p:spPr>
          <a:xfrm flipV="1">
            <a:off x="4267561" y="6583751"/>
            <a:ext cx="6722852" cy="34506"/>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06434E9-30EB-2D0D-D86F-822AB296FF4C}"/>
              </a:ext>
            </a:extLst>
          </p:cNvPr>
          <p:cNvCxnSpPr/>
          <p:nvPr/>
        </p:nvCxnSpPr>
        <p:spPr>
          <a:xfrm flipH="1">
            <a:off x="11002993" y="5811328"/>
            <a:ext cx="20128" cy="770627"/>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332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036505" y="-5519194"/>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665748" y="0"/>
            <a:ext cx="470535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FFFF"/>
                </a:solidFill>
                <a:cs typeface="Calibri"/>
              </a:rPr>
              <a:t>Methodology</a:t>
            </a:r>
          </a:p>
          <a:p>
            <a:pPr algn="l"/>
            <a:endParaRPr lang="en-US" dirty="0">
              <a:cs typeface="Calibri"/>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3648" r="24917"/>
          <a:stretch/>
        </p:blipFill>
        <p:spPr>
          <a:xfrm>
            <a:off x="3288863" y="861774"/>
            <a:ext cx="5424695" cy="5932519"/>
          </a:xfrm>
          <a:prstGeom prst="rect">
            <a:avLst/>
          </a:prstGeom>
        </p:spPr>
      </p:pic>
      <p:sp>
        <p:nvSpPr>
          <p:cNvPr id="4" name="Slide Number Placeholder 3"/>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3150114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2618015" y="-285835"/>
            <a:ext cx="8382000"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3600" b="1" dirty="0">
                <a:solidFill>
                  <a:srgbClr val="FFFFFF"/>
                </a:solidFill>
                <a:latin typeface="Calibri"/>
                <a:cs typeface="Calibri"/>
              </a:rPr>
              <a:t>Specifications</a:t>
            </a:r>
            <a:endParaRPr lang="en-US" sz="3600" b="1" dirty="0">
              <a:solidFill>
                <a:srgbClr val="FFFFFF"/>
              </a:solidFill>
              <a:latin typeface="Calibri"/>
              <a:cs typeface="Calibri"/>
            </a:endParaRPr>
          </a:p>
        </p:txBody>
      </p:sp>
      <p:sp>
        <p:nvSpPr>
          <p:cNvPr id="10" name="TextBox 9">
            <a:extLst>
              <a:ext uri="{FF2B5EF4-FFF2-40B4-BE49-F238E27FC236}">
                <a16:creationId xmlns:a16="http://schemas.microsoft.com/office/drawing/2014/main" xmlns="" id="{672A3BF4-DC70-007C-1405-65937952E6F5}"/>
              </a:ext>
            </a:extLst>
          </p:cNvPr>
          <p:cNvSpPr txBox="1"/>
          <p:nvPr/>
        </p:nvSpPr>
        <p:spPr>
          <a:xfrm>
            <a:off x="5907314" y="339271"/>
            <a:ext cx="60869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dirty="0">
              <a:solidFill>
                <a:srgbClr val="374151"/>
              </a:solidFill>
              <a:cs typeface="Calibri"/>
            </a:endParaRPr>
          </a:p>
        </p:txBody>
      </p:sp>
      <p:sp>
        <p:nvSpPr>
          <p:cNvPr id="2" name="TextBox 1">
            <a:extLst>
              <a:ext uri="{FF2B5EF4-FFF2-40B4-BE49-F238E27FC236}">
                <a16:creationId xmlns:a16="http://schemas.microsoft.com/office/drawing/2014/main" xmlns="" id="{0129F264-C98F-2376-DFCE-DC4224E2AE0D}"/>
              </a:ext>
            </a:extLst>
          </p:cNvPr>
          <p:cNvSpPr txBox="1"/>
          <p:nvPr/>
        </p:nvSpPr>
        <p:spPr>
          <a:xfrm>
            <a:off x="5763985" y="1342742"/>
            <a:ext cx="6159542"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b="1" dirty="0" smtClean="0">
                <a:cs typeface="Calibri"/>
              </a:rPr>
              <a:t>Resources Specification</a:t>
            </a:r>
            <a:endParaRPr lang="en-GB" sz="3200" b="1" dirty="0">
              <a:cs typeface="Calibri"/>
            </a:endParaRPr>
          </a:p>
          <a:p>
            <a:pPr algn="ctr"/>
            <a:endParaRPr lang="en-GB" sz="2400" b="1" dirty="0">
              <a:cs typeface="Calibri"/>
            </a:endParaRPr>
          </a:p>
          <a:p>
            <a:pPr marL="457200" indent="-457200">
              <a:buFont typeface="Arial" pitchFamily="34" charset="0"/>
              <a:buChar char="•"/>
            </a:pPr>
            <a:r>
              <a:rPr lang="en-GB" sz="2600" b="1" dirty="0">
                <a:cs typeface="Calibri"/>
              </a:rPr>
              <a:t>Front End:  </a:t>
            </a:r>
            <a:r>
              <a:rPr lang="en-GB" sz="2600" dirty="0">
                <a:cs typeface="Calibri"/>
              </a:rPr>
              <a:t>Using </a:t>
            </a:r>
            <a:r>
              <a:rPr lang="en-GB" sz="2600" dirty="0" err="1">
                <a:cs typeface="Calibri"/>
              </a:rPr>
              <a:t>Tkinter</a:t>
            </a:r>
            <a:endParaRPr lang="en-GB" sz="2600" dirty="0">
              <a:cs typeface="Calibri"/>
            </a:endParaRPr>
          </a:p>
          <a:p>
            <a:pPr marL="457200" indent="-457200">
              <a:buFont typeface="Arial" pitchFamily="34" charset="0"/>
              <a:buChar char="•"/>
            </a:pPr>
            <a:r>
              <a:rPr lang="en-GB" sz="2600" b="1" dirty="0">
                <a:cs typeface="Calibri"/>
              </a:rPr>
              <a:t>IDE: </a:t>
            </a:r>
            <a:r>
              <a:rPr lang="en-GB" sz="2600" dirty="0">
                <a:cs typeface="Calibri"/>
              </a:rPr>
              <a:t> </a:t>
            </a:r>
            <a:r>
              <a:rPr lang="en-GB" sz="2600" dirty="0" err="1">
                <a:cs typeface="Calibri"/>
              </a:rPr>
              <a:t>PyCharm</a:t>
            </a:r>
            <a:r>
              <a:rPr lang="en-GB" sz="2600" dirty="0">
                <a:cs typeface="Calibri"/>
              </a:rPr>
              <a:t> Community</a:t>
            </a:r>
          </a:p>
          <a:p>
            <a:pPr marL="457200" indent="-457200">
              <a:buFont typeface="Arial" pitchFamily="34" charset="0"/>
              <a:buChar char="•"/>
            </a:pPr>
            <a:r>
              <a:rPr lang="en-GB" sz="2600" b="1" dirty="0">
                <a:cs typeface="Calibri"/>
              </a:rPr>
              <a:t>Back End: </a:t>
            </a:r>
            <a:r>
              <a:rPr lang="en-GB" sz="2600" dirty="0">
                <a:cs typeface="Calibri"/>
              </a:rPr>
              <a:t>Python Language</a:t>
            </a:r>
            <a:endParaRPr lang="en-US" sz="2600" b="1" dirty="0">
              <a:cs typeface="Calibri"/>
            </a:endParaRPr>
          </a:p>
          <a:p>
            <a:pPr marL="457200" indent="-457200">
              <a:buFont typeface="Arial" pitchFamily="34" charset="0"/>
              <a:buChar char="•"/>
            </a:pPr>
            <a:r>
              <a:rPr lang="en-GB" sz="2600" b="1" dirty="0" smtClean="0">
                <a:cs typeface="Calibri"/>
              </a:rPr>
              <a:t>OS: </a:t>
            </a:r>
            <a:r>
              <a:rPr lang="en-GB" sz="2600" dirty="0" smtClean="0">
                <a:cs typeface="Calibri"/>
              </a:rPr>
              <a:t>Window 10 pro</a:t>
            </a:r>
          </a:p>
          <a:p>
            <a:pPr marL="457200" indent="-457200">
              <a:buFont typeface="Arial" pitchFamily="34" charset="0"/>
              <a:buChar char="•"/>
            </a:pPr>
            <a:r>
              <a:rPr lang="en-GB" sz="2600" b="1" dirty="0" smtClean="0">
                <a:cs typeface="Calibri"/>
              </a:rPr>
              <a:t>RAM: </a:t>
            </a:r>
            <a:r>
              <a:rPr lang="en-GB" sz="2600" dirty="0" smtClean="0">
                <a:cs typeface="Calibri"/>
              </a:rPr>
              <a:t>8 GB</a:t>
            </a:r>
          </a:p>
          <a:p>
            <a:pPr marL="457200" indent="-457200">
              <a:buFont typeface="Arial" pitchFamily="34" charset="0"/>
              <a:buChar char="•"/>
            </a:pPr>
            <a:r>
              <a:rPr lang="en-GB" sz="2600" b="1" dirty="0" smtClean="0">
                <a:cs typeface="Calibri"/>
              </a:rPr>
              <a:t>ROM: </a:t>
            </a:r>
            <a:r>
              <a:rPr lang="en-GB" sz="2600" dirty="0" smtClean="0">
                <a:cs typeface="Calibri"/>
              </a:rPr>
              <a:t>512 GB</a:t>
            </a:r>
          </a:p>
          <a:p>
            <a:pPr marL="457200" indent="-457200">
              <a:buFont typeface="Arial" pitchFamily="34" charset="0"/>
              <a:buChar char="•"/>
            </a:pPr>
            <a:r>
              <a:rPr lang="en-GB" sz="2600" b="1" dirty="0" smtClean="0">
                <a:cs typeface="Calibri"/>
              </a:rPr>
              <a:t>PROCESSOR: </a:t>
            </a:r>
            <a:r>
              <a:rPr lang="en-GB" sz="2600" dirty="0">
                <a:cs typeface="Calibri"/>
              </a:rPr>
              <a:t>i</a:t>
            </a:r>
            <a:r>
              <a:rPr lang="en-GB" sz="2600" dirty="0" smtClean="0">
                <a:cs typeface="Calibri"/>
              </a:rPr>
              <a:t>5 7</a:t>
            </a:r>
            <a:r>
              <a:rPr lang="en-GB" sz="2600" baseline="30000" dirty="0" smtClean="0">
                <a:cs typeface="Calibri"/>
              </a:rPr>
              <a:t>th</a:t>
            </a:r>
            <a:r>
              <a:rPr lang="en-GB" sz="2600" dirty="0" smtClean="0">
                <a:cs typeface="Calibri"/>
              </a:rPr>
              <a:t> Gen</a:t>
            </a:r>
            <a:endParaRPr lang="en-US" sz="2600" b="1" dirty="0">
              <a:cs typeface="Calibri"/>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1620490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993373" y="-6022402"/>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839916" y="0"/>
            <a:ext cx="4705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FFFFFF"/>
                </a:solidFill>
                <a:cs typeface="Calibri"/>
              </a:rPr>
              <a:t>User Interface</a:t>
            </a:r>
            <a:br>
              <a:rPr lang="en-US" sz="3600" b="1" dirty="0">
                <a:solidFill>
                  <a:srgbClr val="FFFFFF"/>
                </a:solidFill>
                <a:cs typeface="Calibri"/>
              </a:rPr>
            </a:br>
            <a:r>
              <a:rPr lang="en-US" sz="3600" b="1" dirty="0">
                <a:solidFill>
                  <a:srgbClr val="FFFFFF"/>
                </a:solidFill>
                <a:cs typeface="Calibri"/>
              </a:rPr>
              <a:t>(GUI) And Working</a:t>
            </a:r>
          </a:p>
          <a:p>
            <a:pPr algn="l"/>
            <a:endParaRPr lang="en-US" dirty="0">
              <a:cs typeface="Calibri"/>
            </a:endParaRPr>
          </a:p>
        </p:txBody>
      </p:sp>
      <p:sp>
        <p:nvSpPr>
          <p:cNvPr id="3" name="Rectangle 2"/>
          <p:cNvSpPr/>
          <p:nvPr/>
        </p:nvSpPr>
        <p:spPr>
          <a:xfrm>
            <a:off x="96591" y="2139078"/>
            <a:ext cx="5114038" cy="3585597"/>
          </a:xfrm>
          <a:prstGeom prst="rect">
            <a:avLst/>
          </a:prstGeom>
        </p:spPr>
        <p:txBody>
          <a:bodyPr wrap="square">
            <a:spAutoFit/>
          </a:bodyPr>
          <a:lstStyle/>
          <a:p>
            <a:pPr marL="285750" lvl="0" indent="-285750">
              <a:buFont typeface="Arial"/>
              <a:buChar char="•"/>
            </a:pPr>
            <a:r>
              <a:rPr lang="en-US" sz="3200" b="1" dirty="0">
                <a:solidFill>
                  <a:srgbClr val="374151"/>
                </a:solidFill>
                <a:ea typeface="+mn-lt"/>
                <a:cs typeface="Calibri"/>
              </a:rPr>
              <a:t>Home Page:</a:t>
            </a:r>
            <a:r>
              <a:rPr lang="en-US" sz="3200" dirty="0">
                <a:solidFill>
                  <a:srgbClr val="374151"/>
                </a:solidFill>
                <a:ea typeface="+mn-lt"/>
                <a:cs typeface="Calibri"/>
              </a:rPr>
              <a:t> </a:t>
            </a:r>
          </a:p>
          <a:p>
            <a:pPr lvl="1" algn="just">
              <a:lnSpc>
                <a:spcPct val="150000"/>
              </a:lnSpc>
            </a:pPr>
            <a:r>
              <a:rPr lang="en-US" sz="2600" dirty="0">
                <a:solidFill>
                  <a:srgbClr val="374151"/>
                </a:solidFill>
                <a:ea typeface="+mn-lt"/>
                <a:cs typeface="Calibri"/>
              </a:rPr>
              <a:t>In the home page there is basic overview of software and also a menu bar which contain some features of software also there is </a:t>
            </a:r>
            <a:r>
              <a:rPr lang="en-US" sz="2600" dirty="0" err="1">
                <a:solidFill>
                  <a:srgbClr val="374151"/>
                </a:solidFill>
                <a:ea typeface="+mn-lt"/>
                <a:cs typeface="Calibri"/>
              </a:rPr>
              <a:t>slidebar</a:t>
            </a:r>
            <a:r>
              <a:rPr lang="en-US" sz="2600" dirty="0">
                <a:solidFill>
                  <a:srgbClr val="374151"/>
                </a:solidFill>
                <a:ea typeface="+mn-lt"/>
                <a:cs typeface="Calibri"/>
              </a:rPr>
              <a:t> and also software logo.</a:t>
            </a:r>
            <a:endParaRPr lang="en-US" sz="2600" dirty="0">
              <a:solidFill>
                <a:prstClr val="black"/>
              </a:solidFill>
              <a:cs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591" y="2139078"/>
            <a:ext cx="5675778" cy="4275051"/>
          </a:xfrm>
          <a:prstGeom prst="rect">
            <a:avLst/>
          </a:prstGeom>
        </p:spPr>
      </p:pic>
      <p:sp>
        <p:nvSpPr>
          <p:cNvPr id="6" name="Slide Number Placeholder 5"/>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3171248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036505" y="-6079911"/>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839916" y="0"/>
            <a:ext cx="4705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FFFFFF"/>
                </a:solidFill>
                <a:cs typeface="Calibri"/>
              </a:rPr>
              <a:t>User Interface</a:t>
            </a:r>
            <a:br>
              <a:rPr lang="en-US" sz="3600" b="1" dirty="0">
                <a:solidFill>
                  <a:srgbClr val="FFFFFF"/>
                </a:solidFill>
                <a:cs typeface="Calibri"/>
              </a:rPr>
            </a:br>
            <a:r>
              <a:rPr lang="en-US" sz="3600" b="1" dirty="0">
                <a:solidFill>
                  <a:srgbClr val="FFFFFF"/>
                </a:solidFill>
                <a:cs typeface="Calibri"/>
              </a:rPr>
              <a:t>(GUI) &amp; Working</a:t>
            </a:r>
          </a:p>
          <a:p>
            <a:pPr algn="l"/>
            <a:endParaRPr lang="en-US" dirty="0">
              <a:cs typeface="Calibri"/>
            </a:endParaRPr>
          </a:p>
        </p:txBody>
      </p:sp>
      <p:sp>
        <p:nvSpPr>
          <p:cNvPr id="3" name="Rectangle 2"/>
          <p:cNvSpPr/>
          <p:nvPr/>
        </p:nvSpPr>
        <p:spPr>
          <a:xfrm>
            <a:off x="232229" y="2567110"/>
            <a:ext cx="4572000" cy="2985433"/>
          </a:xfrm>
          <a:prstGeom prst="rect">
            <a:avLst/>
          </a:prstGeom>
        </p:spPr>
        <p:txBody>
          <a:bodyPr wrap="square">
            <a:spAutoFit/>
          </a:bodyPr>
          <a:lstStyle/>
          <a:p>
            <a:pPr marL="285750" lvl="0" indent="-285750">
              <a:buFont typeface="Arial"/>
              <a:buChar char="•"/>
            </a:pPr>
            <a:r>
              <a:rPr lang="en-US" sz="3200" b="1" dirty="0">
                <a:solidFill>
                  <a:srgbClr val="374151"/>
                </a:solidFill>
                <a:ea typeface="+mn-lt"/>
                <a:cs typeface="Calibri"/>
              </a:rPr>
              <a:t>Login &amp; Register Page:</a:t>
            </a:r>
            <a:r>
              <a:rPr lang="en-US" sz="3200" dirty="0">
                <a:solidFill>
                  <a:srgbClr val="374151"/>
                </a:solidFill>
                <a:ea typeface="+mn-lt"/>
                <a:cs typeface="Calibri"/>
              </a:rPr>
              <a:t> </a:t>
            </a:r>
          </a:p>
          <a:p>
            <a:pPr lvl="1" algn="just"/>
            <a:r>
              <a:rPr lang="en-US" sz="2600" dirty="0">
                <a:solidFill>
                  <a:srgbClr val="374151"/>
                </a:solidFill>
                <a:ea typeface="+mn-lt"/>
                <a:cs typeface="Calibri"/>
              </a:rPr>
              <a:t>There is two pages Login and registration  page which will contain user information for security purpose and login page will verify users by it’s login details.</a:t>
            </a:r>
            <a:endParaRPr lang="en-US" sz="2600" dirty="0">
              <a:solidFill>
                <a:prstClr val="black"/>
              </a:solidFill>
              <a:cs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248" y="1831559"/>
            <a:ext cx="5883295" cy="4456533"/>
          </a:xfrm>
          <a:prstGeom prst="rect">
            <a:avLst/>
          </a:prstGeom>
        </p:spPr>
      </p:pic>
      <p:sp>
        <p:nvSpPr>
          <p:cNvPr id="6" name="Slide Number Placeholder 5"/>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4150269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007751" y="-6051156"/>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839916" y="0"/>
            <a:ext cx="4705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FFFFFF"/>
                </a:solidFill>
                <a:cs typeface="Calibri"/>
              </a:rPr>
              <a:t>User Interface</a:t>
            </a:r>
            <a:br>
              <a:rPr lang="en-US" sz="3600" b="1" dirty="0">
                <a:solidFill>
                  <a:srgbClr val="FFFFFF"/>
                </a:solidFill>
                <a:cs typeface="Calibri"/>
              </a:rPr>
            </a:br>
            <a:r>
              <a:rPr lang="en-US" sz="3600" b="1" dirty="0">
                <a:solidFill>
                  <a:srgbClr val="FFFFFF"/>
                </a:solidFill>
                <a:cs typeface="Calibri"/>
              </a:rPr>
              <a:t>(GUI) &amp; Working</a:t>
            </a:r>
          </a:p>
          <a:p>
            <a:pPr algn="l"/>
            <a:endParaRPr lang="en-US" dirty="0">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849" y="1477328"/>
            <a:ext cx="6687483" cy="5010849"/>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3501327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964618" y="-6281194"/>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839916" y="-129396"/>
            <a:ext cx="4705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FFFFFF"/>
                </a:solidFill>
                <a:cs typeface="Calibri"/>
              </a:rPr>
              <a:t>User Interface</a:t>
            </a:r>
            <a:br>
              <a:rPr lang="en-US" sz="3600" b="1" dirty="0">
                <a:solidFill>
                  <a:srgbClr val="FFFFFF"/>
                </a:solidFill>
                <a:cs typeface="Calibri"/>
              </a:rPr>
            </a:br>
            <a:r>
              <a:rPr lang="en-US" sz="3600" b="1" dirty="0">
                <a:solidFill>
                  <a:srgbClr val="FFFFFF"/>
                </a:solidFill>
                <a:cs typeface="Calibri"/>
              </a:rPr>
              <a:t>(GUI) &amp; Working</a:t>
            </a:r>
          </a:p>
          <a:p>
            <a:pPr algn="l"/>
            <a:endParaRPr lang="en-US" dirty="0">
              <a:cs typeface="Calibri"/>
            </a:endParaRPr>
          </a:p>
        </p:txBody>
      </p:sp>
      <p:sp>
        <p:nvSpPr>
          <p:cNvPr id="6" name="Rectangle 5"/>
          <p:cNvSpPr/>
          <p:nvPr/>
        </p:nvSpPr>
        <p:spPr>
          <a:xfrm>
            <a:off x="-6095" y="4534287"/>
            <a:ext cx="12194429" cy="2323200"/>
          </a:xfrm>
          <a:prstGeom prst="rect">
            <a:avLst/>
          </a:prstGeom>
        </p:spPr>
        <p:txBody>
          <a:bodyPr wrap="square" lIns="91440" tIns="45720" rIns="91440" bIns="45720" anchor="t">
            <a:spAutoFit/>
          </a:bodyPr>
          <a:lstStyle/>
          <a:p>
            <a:pPr lvl="0">
              <a:buFont typeface="Arial"/>
              <a:buChar char="•"/>
            </a:pPr>
            <a:r>
              <a:rPr lang="en-GB" sz="2800" b="1" dirty="0">
                <a:solidFill>
                  <a:srgbClr val="374151"/>
                </a:solidFill>
                <a:ea typeface="+mn-lt"/>
                <a:cs typeface="Calibri"/>
              </a:rPr>
              <a:t> </a:t>
            </a:r>
            <a:r>
              <a:rPr lang="en-GB" sz="3200" b="1" dirty="0">
                <a:solidFill>
                  <a:srgbClr val="374151"/>
                </a:solidFill>
                <a:ea typeface="+mn-lt"/>
                <a:cs typeface="Calibri"/>
              </a:rPr>
              <a:t>Information Menu:</a:t>
            </a:r>
            <a:endParaRPr lang="en-US" sz="3200" dirty="0">
              <a:solidFill>
                <a:srgbClr val="374151"/>
              </a:solidFill>
              <a:ea typeface="+mn-lt"/>
              <a:cs typeface="Calibri"/>
            </a:endParaRPr>
          </a:p>
          <a:p>
            <a:pPr lvl="1" algn="just">
              <a:lnSpc>
                <a:spcPct val="150000"/>
              </a:lnSpc>
            </a:pPr>
            <a:r>
              <a:rPr lang="en-US" sz="2600" dirty="0">
                <a:solidFill>
                  <a:srgbClr val="374151"/>
                </a:solidFill>
                <a:ea typeface="+mn-lt"/>
                <a:cs typeface="Calibri"/>
              </a:rPr>
              <a:t>Information Menu contain  several Items which comes  as features of software. Items like Text Secure, Image Secure, Video Secure, Audio Secure, Text </a:t>
            </a:r>
            <a:r>
              <a:rPr lang="en-US" sz="2600" dirty="0" err="1">
                <a:solidFill>
                  <a:srgbClr val="374151"/>
                </a:solidFill>
                <a:ea typeface="+mn-lt"/>
                <a:cs typeface="Calibri"/>
              </a:rPr>
              <a:t>HideImg</a:t>
            </a:r>
            <a:r>
              <a:rPr lang="en-US" sz="2600" dirty="0">
                <a:solidFill>
                  <a:srgbClr val="374151"/>
                </a:solidFill>
                <a:ea typeface="+mn-lt"/>
                <a:cs typeface="Calibri"/>
              </a:rPr>
              <a:t> and Pdf Protect.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54" y="893106"/>
            <a:ext cx="5103418" cy="3831783"/>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t>17</a:t>
            </a:fld>
            <a:endParaRPr lang="en-US"/>
          </a:p>
        </p:txBody>
      </p:sp>
      <p:pic>
        <p:nvPicPr>
          <p:cNvPr id="4" name="Picture 7" descr="A screenshot of a computer&#10;&#10;Description automatically generated">
            <a:extLst>
              <a:ext uri="{FF2B5EF4-FFF2-40B4-BE49-F238E27FC236}">
                <a16:creationId xmlns:a16="http://schemas.microsoft.com/office/drawing/2014/main" xmlns="" id="{C3D7DC6C-DD28-A273-D53A-07DF015FA02D}"/>
              </a:ext>
            </a:extLst>
          </p:cNvPr>
          <p:cNvPicPr>
            <a:picLocks noChangeAspect="1"/>
          </p:cNvPicPr>
          <p:nvPr/>
        </p:nvPicPr>
        <p:blipFill>
          <a:blip r:embed="rId3"/>
          <a:stretch>
            <a:fillRect/>
          </a:stretch>
        </p:blipFill>
        <p:spPr>
          <a:xfrm>
            <a:off x="6780363" y="1140855"/>
            <a:ext cx="5115463" cy="3828665"/>
          </a:xfrm>
          <a:prstGeom prst="rect">
            <a:avLst/>
          </a:prstGeom>
        </p:spPr>
      </p:pic>
      <p:sp>
        <p:nvSpPr>
          <p:cNvPr id="8" name="Rectangle 7">
            <a:extLst>
              <a:ext uri="{FF2B5EF4-FFF2-40B4-BE49-F238E27FC236}">
                <a16:creationId xmlns:a16="http://schemas.microsoft.com/office/drawing/2014/main" xmlns="" id="{7F30BD32-B96D-87B0-657A-D7B1185C4711}"/>
              </a:ext>
            </a:extLst>
          </p:cNvPr>
          <p:cNvSpPr/>
          <p:nvPr/>
        </p:nvSpPr>
        <p:spPr>
          <a:xfrm>
            <a:off x="10448825" y="1947333"/>
            <a:ext cx="1437735" cy="819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cs typeface="Calibri"/>
              </a:rPr>
              <a:t>Welcome</a:t>
            </a:r>
          </a:p>
          <a:p>
            <a:r>
              <a:rPr lang="en-US" sz="2000" dirty="0">
                <a:cs typeface="Calibri"/>
              </a:rPr>
              <a:t>Prateek123</a:t>
            </a:r>
          </a:p>
        </p:txBody>
      </p:sp>
    </p:spTree>
    <p:extLst>
      <p:ext uri="{BB962C8B-B14F-4D97-AF65-F5344CB8AC3E}">
        <p14:creationId xmlns:p14="http://schemas.microsoft.com/office/powerpoint/2010/main" val="699019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036505" y="-6223685"/>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839916" y="0"/>
            <a:ext cx="4705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FFFFFF"/>
                </a:solidFill>
                <a:cs typeface="Calibri"/>
              </a:rPr>
              <a:t>User Interface</a:t>
            </a:r>
            <a:br>
              <a:rPr lang="en-US" sz="3600" b="1" dirty="0">
                <a:solidFill>
                  <a:srgbClr val="FFFFFF"/>
                </a:solidFill>
                <a:cs typeface="Calibri"/>
              </a:rPr>
            </a:br>
            <a:r>
              <a:rPr lang="en-US" sz="3600" b="1" dirty="0">
                <a:solidFill>
                  <a:srgbClr val="FFFFFF"/>
                </a:solidFill>
                <a:cs typeface="Calibri"/>
              </a:rPr>
              <a:t>(GUI) &amp; Working</a:t>
            </a:r>
          </a:p>
          <a:p>
            <a:pPr algn="l"/>
            <a:endParaRPr lang="en-US" dirty="0">
              <a:cs typeface="Calibri"/>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18</a:t>
            </a:fld>
            <a:endParaRPr lang="en-US"/>
          </a:p>
        </p:txBody>
      </p:sp>
      <p:sp>
        <p:nvSpPr>
          <p:cNvPr id="7" name="Rectangle 6"/>
          <p:cNvSpPr/>
          <p:nvPr/>
        </p:nvSpPr>
        <p:spPr>
          <a:xfrm>
            <a:off x="10929257" y="1262743"/>
            <a:ext cx="1262743" cy="636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Welcome</a:t>
            </a:r>
          </a:p>
          <a:p>
            <a:pPr algn="ctr"/>
            <a:r>
              <a:rPr lang="en-GB" dirty="0"/>
              <a:t>Prateek123</a:t>
            </a:r>
            <a:endParaRPr lang="en-US" dirty="0"/>
          </a:p>
        </p:txBody>
      </p:sp>
      <p:pic>
        <p:nvPicPr>
          <p:cNvPr id="10" name="Picture 10" descr="A screenshot of a computer&#10;&#10;Description automatically generated">
            <a:extLst>
              <a:ext uri="{FF2B5EF4-FFF2-40B4-BE49-F238E27FC236}">
                <a16:creationId xmlns:a16="http://schemas.microsoft.com/office/drawing/2014/main" xmlns="" id="{EEDBF26C-6887-4CC9-454F-0AEC9EE64CEF}"/>
              </a:ext>
            </a:extLst>
          </p:cNvPr>
          <p:cNvPicPr>
            <a:picLocks noChangeAspect="1"/>
          </p:cNvPicPr>
          <p:nvPr/>
        </p:nvPicPr>
        <p:blipFill>
          <a:blip r:embed="rId2"/>
          <a:stretch>
            <a:fillRect/>
          </a:stretch>
        </p:blipFill>
        <p:spPr>
          <a:xfrm>
            <a:off x="253041" y="1002262"/>
            <a:ext cx="5101086" cy="3832683"/>
          </a:xfrm>
          <a:prstGeom prst="rect">
            <a:avLst/>
          </a:prstGeom>
        </p:spPr>
      </p:pic>
      <p:pic>
        <p:nvPicPr>
          <p:cNvPr id="11" name="Picture 11" descr="A screenshot of a computer&#10;&#10;Description automatically generated">
            <a:extLst>
              <a:ext uri="{FF2B5EF4-FFF2-40B4-BE49-F238E27FC236}">
                <a16:creationId xmlns:a16="http://schemas.microsoft.com/office/drawing/2014/main" xmlns="" id="{F3BEA586-5149-F14E-9E8A-C3955DA516E1}"/>
              </a:ext>
            </a:extLst>
          </p:cNvPr>
          <p:cNvPicPr>
            <a:picLocks noChangeAspect="1"/>
          </p:cNvPicPr>
          <p:nvPr/>
        </p:nvPicPr>
        <p:blipFill>
          <a:blip r:embed="rId3"/>
          <a:stretch>
            <a:fillRect/>
          </a:stretch>
        </p:blipFill>
        <p:spPr>
          <a:xfrm>
            <a:off x="6765985" y="1009140"/>
            <a:ext cx="5101086" cy="3818926"/>
          </a:xfrm>
          <a:prstGeom prst="rect">
            <a:avLst/>
          </a:prstGeom>
        </p:spPr>
      </p:pic>
      <p:cxnSp>
        <p:nvCxnSpPr>
          <p:cNvPr id="12" name="Straight Arrow Connector 11">
            <a:extLst>
              <a:ext uri="{FF2B5EF4-FFF2-40B4-BE49-F238E27FC236}">
                <a16:creationId xmlns:a16="http://schemas.microsoft.com/office/drawing/2014/main" xmlns="" id="{278E7CB1-0109-E774-119C-8461D89445CE}"/>
              </a:ext>
            </a:extLst>
          </p:cNvPr>
          <p:cNvCxnSpPr/>
          <p:nvPr/>
        </p:nvCxnSpPr>
        <p:spPr>
          <a:xfrm>
            <a:off x="5638800" y="2986177"/>
            <a:ext cx="1072550" cy="8627"/>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3" descr="A screenshot of a computer&#10;&#10;Description automatically generated">
            <a:extLst>
              <a:ext uri="{FF2B5EF4-FFF2-40B4-BE49-F238E27FC236}">
                <a16:creationId xmlns:a16="http://schemas.microsoft.com/office/drawing/2014/main" xmlns="" id="{B1AF0309-7754-4C1A-59D6-8B010F6DBB91}"/>
              </a:ext>
            </a:extLst>
          </p:cNvPr>
          <p:cNvPicPr>
            <a:picLocks noChangeAspect="1"/>
          </p:cNvPicPr>
          <p:nvPr/>
        </p:nvPicPr>
        <p:blipFill>
          <a:blip r:embed="rId4"/>
          <a:stretch>
            <a:fillRect/>
          </a:stretch>
        </p:blipFill>
        <p:spPr>
          <a:xfrm>
            <a:off x="4120551" y="4560038"/>
            <a:ext cx="3965275" cy="2295546"/>
          </a:xfrm>
          <a:prstGeom prst="rect">
            <a:avLst/>
          </a:prstGeom>
        </p:spPr>
      </p:pic>
      <p:cxnSp>
        <p:nvCxnSpPr>
          <p:cNvPr id="14" name="Connector: Elbow 13">
            <a:extLst>
              <a:ext uri="{FF2B5EF4-FFF2-40B4-BE49-F238E27FC236}">
                <a16:creationId xmlns:a16="http://schemas.microsoft.com/office/drawing/2014/main" xmlns="" id="{E2E04701-E5B1-EA35-0488-93E83C063152}"/>
              </a:ext>
            </a:extLst>
          </p:cNvPr>
          <p:cNvCxnSpPr/>
          <p:nvPr/>
        </p:nvCxnSpPr>
        <p:spPr>
          <a:xfrm flipH="1">
            <a:off x="8708905" y="5084374"/>
            <a:ext cx="2277373" cy="914400"/>
          </a:xfrm>
          <a:prstGeom prst="bentConnector3">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FFA1EAAC-3415-7731-49FC-B9DC6274EEC7}"/>
              </a:ext>
            </a:extLst>
          </p:cNvPr>
          <p:cNvSpPr/>
          <p:nvPr/>
        </p:nvSpPr>
        <p:spPr>
          <a:xfrm>
            <a:off x="9905999" y="4995333"/>
            <a:ext cx="1538377" cy="9201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832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036505" y="-6223685"/>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839916" y="0"/>
            <a:ext cx="4705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FFFFFF"/>
                </a:solidFill>
                <a:cs typeface="Calibri"/>
              </a:rPr>
              <a:t>User Interface</a:t>
            </a:r>
            <a:br>
              <a:rPr lang="en-US" sz="3600" b="1" dirty="0">
                <a:solidFill>
                  <a:srgbClr val="FFFFFF"/>
                </a:solidFill>
                <a:cs typeface="Calibri"/>
              </a:rPr>
            </a:br>
            <a:r>
              <a:rPr lang="en-US" sz="3600" b="1" dirty="0">
                <a:solidFill>
                  <a:srgbClr val="FFFFFF"/>
                </a:solidFill>
                <a:cs typeface="Calibri"/>
              </a:rPr>
              <a:t>(GUI) &amp; Working</a:t>
            </a:r>
          </a:p>
          <a:p>
            <a:pPr algn="l"/>
            <a:endParaRPr lang="en-US" dirty="0">
              <a:cs typeface="Calibri"/>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19</a:t>
            </a:fld>
            <a:endParaRPr lang="en-US"/>
          </a:p>
        </p:txBody>
      </p:sp>
      <p:sp>
        <p:nvSpPr>
          <p:cNvPr id="7" name="Rectangle 6"/>
          <p:cNvSpPr/>
          <p:nvPr/>
        </p:nvSpPr>
        <p:spPr>
          <a:xfrm>
            <a:off x="10929257" y="1262743"/>
            <a:ext cx="1262743" cy="636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Welcome</a:t>
            </a:r>
          </a:p>
          <a:p>
            <a:pPr algn="ctr"/>
            <a:r>
              <a:rPr lang="en-GB" dirty="0"/>
              <a:t>Prateek123</a:t>
            </a:r>
            <a:endParaRPr lang="en-US" dirty="0"/>
          </a:p>
        </p:txBody>
      </p:sp>
      <p:cxnSp>
        <p:nvCxnSpPr>
          <p:cNvPr id="12" name="Straight Arrow Connector 11">
            <a:extLst>
              <a:ext uri="{FF2B5EF4-FFF2-40B4-BE49-F238E27FC236}">
                <a16:creationId xmlns:a16="http://schemas.microsoft.com/office/drawing/2014/main" xmlns="" id="{278E7CB1-0109-E774-119C-8461D89445CE}"/>
              </a:ext>
            </a:extLst>
          </p:cNvPr>
          <p:cNvCxnSpPr/>
          <p:nvPr/>
        </p:nvCxnSpPr>
        <p:spPr>
          <a:xfrm>
            <a:off x="6372045" y="3374366"/>
            <a:ext cx="1072550" cy="8627"/>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3" descr="A screenshot of a computer program&#10;&#10;Description automatically generated">
            <a:extLst>
              <a:ext uri="{FF2B5EF4-FFF2-40B4-BE49-F238E27FC236}">
                <a16:creationId xmlns:a16="http://schemas.microsoft.com/office/drawing/2014/main" xmlns="" id="{21A612F7-C962-A9F8-7865-A3905D0D1F13}"/>
              </a:ext>
            </a:extLst>
          </p:cNvPr>
          <p:cNvPicPr>
            <a:picLocks noChangeAspect="1"/>
          </p:cNvPicPr>
          <p:nvPr/>
        </p:nvPicPr>
        <p:blipFill>
          <a:blip r:embed="rId2"/>
          <a:stretch>
            <a:fillRect/>
          </a:stretch>
        </p:blipFill>
        <p:spPr>
          <a:xfrm>
            <a:off x="166777" y="1196026"/>
            <a:ext cx="6165010" cy="4624098"/>
          </a:xfrm>
          <a:prstGeom prst="rect">
            <a:avLst/>
          </a:prstGeom>
        </p:spPr>
      </p:pic>
      <p:pic>
        <p:nvPicPr>
          <p:cNvPr id="4" name="Picture 7" descr="A screenshot of a computer&#10;&#10;Description automatically generated">
            <a:extLst>
              <a:ext uri="{FF2B5EF4-FFF2-40B4-BE49-F238E27FC236}">
                <a16:creationId xmlns:a16="http://schemas.microsoft.com/office/drawing/2014/main" xmlns="" id="{9C11F98E-CDCB-957A-6177-C3AD100F98E3}"/>
              </a:ext>
            </a:extLst>
          </p:cNvPr>
          <p:cNvPicPr>
            <a:picLocks noChangeAspect="1"/>
          </p:cNvPicPr>
          <p:nvPr/>
        </p:nvPicPr>
        <p:blipFill>
          <a:blip r:embed="rId3"/>
          <a:stretch>
            <a:fillRect/>
          </a:stretch>
        </p:blipFill>
        <p:spPr>
          <a:xfrm>
            <a:off x="7398589" y="1811342"/>
            <a:ext cx="4712897" cy="3163428"/>
          </a:xfrm>
          <a:prstGeom prst="rect">
            <a:avLst/>
          </a:prstGeom>
        </p:spPr>
      </p:pic>
    </p:spTree>
    <p:extLst>
      <p:ext uri="{BB962C8B-B14F-4D97-AF65-F5344CB8AC3E}">
        <p14:creationId xmlns:p14="http://schemas.microsoft.com/office/powerpoint/2010/main" val="3697153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896A219-E061-3E17-AE7F-AD29B543A3E1}"/>
              </a:ext>
            </a:extLst>
          </p:cNvPr>
          <p:cNvSpPr txBox="1"/>
          <p:nvPr/>
        </p:nvSpPr>
        <p:spPr>
          <a:xfrm>
            <a:off x="466722" y="586855"/>
            <a:ext cx="3201366" cy="338749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              TABLE OF CONTENT​</a:t>
            </a:r>
          </a:p>
        </p:txBody>
      </p:sp>
      <p:sp>
        <p:nvSpPr>
          <p:cNvPr id="2" name="TextBox 1">
            <a:extLst>
              <a:ext uri="{FF2B5EF4-FFF2-40B4-BE49-F238E27FC236}">
                <a16:creationId xmlns:a16="http://schemas.microsoft.com/office/drawing/2014/main" xmlns="" id="{B3BF884B-1D08-6BF6-87F3-070E8465B283}"/>
              </a:ext>
            </a:extLst>
          </p:cNvPr>
          <p:cNvSpPr txBox="1"/>
          <p:nvPr/>
        </p:nvSpPr>
        <p:spPr>
          <a:xfrm>
            <a:off x="4810259" y="-11878"/>
            <a:ext cx="6555347" cy="68543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457200" indent="-228600">
              <a:lnSpc>
                <a:spcPct val="90000"/>
              </a:lnSpc>
              <a:spcAft>
                <a:spcPts val="600"/>
              </a:spcAft>
              <a:buFont typeface="Arial" panose="020B0604020202020204" pitchFamily="34" charset="0"/>
              <a:buChar char="•"/>
            </a:pPr>
            <a:r>
              <a:rPr lang="en-US" sz="2000" b="1" dirty="0"/>
              <a:t>About SecureInfo</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a:t>Key Features</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a:t>Benefits</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a:t>System Requirement &amp; </a:t>
            </a:r>
            <a:r>
              <a:rPr lang="en-US" sz="2000" b="1" dirty="0" smtClean="0"/>
              <a:t>Specification(SRS) Diagram</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smtClean="0"/>
              <a:t>Data </a:t>
            </a:r>
            <a:r>
              <a:rPr lang="en-US" sz="2000" b="1" dirty="0"/>
              <a:t>Flow Diagram(DFD)</a:t>
            </a:r>
            <a:endParaRPr lang="en-US" sz="2000" b="1" dirty="0">
              <a:cs typeface="Calibri"/>
            </a:endParaRPr>
          </a:p>
          <a:p>
            <a:pPr marL="914400" lvl="1" indent="-228600">
              <a:lnSpc>
                <a:spcPct val="90000"/>
              </a:lnSpc>
              <a:spcAft>
                <a:spcPts val="600"/>
              </a:spcAft>
              <a:buFont typeface="Arial" panose="020B0604020202020204" pitchFamily="34" charset="0"/>
              <a:buChar char="•"/>
            </a:pPr>
            <a:r>
              <a:rPr lang="en-US" sz="2000" b="1" dirty="0"/>
              <a:t>Level 0</a:t>
            </a:r>
            <a:endParaRPr lang="en-US" sz="2000" b="1" dirty="0">
              <a:cs typeface="Calibri"/>
            </a:endParaRPr>
          </a:p>
          <a:p>
            <a:pPr marL="914400" lvl="1" indent="-228600">
              <a:lnSpc>
                <a:spcPct val="90000"/>
              </a:lnSpc>
              <a:spcAft>
                <a:spcPts val="600"/>
              </a:spcAft>
              <a:buFont typeface="Arial" panose="020B0604020202020204" pitchFamily="34" charset="0"/>
              <a:buChar char="•"/>
            </a:pPr>
            <a:r>
              <a:rPr lang="en-US" sz="2000" b="1" dirty="0"/>
              <a:t>Level 1</a:t>
            </a:r>
            <a:endParaRPr lang="en-US" sz="2000" b="1" dirty="0">
              <a:cs typeface="Calibri"/>
            </a:endParaRPr>
          </a:p>
          <a:p>
            <a:pPr marL="914400" lvl="1" indent="-228600">
              <a:lnSpc>
                <a:spcPct val="90000"/>
              </a:lnSpc>
              <a:spcAft>
                <a:spcPts val="600"/>
              </a:spcAft>
              <a:buFont typeface="Arial" panose="020B0604020202020204" pitchFamily="34" charset="0"/>
              <a:buChar char="•"/>
            </a:pPr>
            <a:r>
              <a:rPr lang="en-US" sz="2000" b="1" dirty="0"/>
              <a:t>Level 2</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a:t>Methodology</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a:t>Development Specification</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a:t>User Interface(GUI) And Working</a:t>
            </a:r>
            <a:endParaRPr lang="en-US" sz="2000" b="1" dirty="0">
              <a:cs typeface="Calibri"/>
            </a:endParaRPr>
          </a:p>
          <a:p>
            <a:pPr marL="800100" indent="-228600">
              <a:lnSpc>
                <a:spcPct val="90000"/>
              </a:lnSpc>
              <a:spcAft>
                <a:spcPts val="600"/>
              </a:spcAft>
              <a:buFont typeface="Arial" panose="020B0604020202020204" pitchFamily="34" charset="0"/>
              <a:buChar char="•"/>
            </a:pPr>
            <a:r>
              <a:rPr lang="en-US" sz="2000" b="1" dirty="0"/>
              <a:t>Login Page</a:t>
            </a:r>
            <a:endParaRPr lang="en-US" sz="2000" b="1" dirty="0">
              <a:cs typeface="Calibri"/>
            </a:endParaRPr>
          </a:p>
          <a:p>
            <a:pPr marL="800100" indent="-228600">
              <a:lnSpc>
                <a:spcPct val="90000"/>
              </a:lnSpc>
              <a:spcAft>
                <a:spcPts val="600"/>
              </a:spcAft>
              <a:buFont typeface="Arial" panose="020B0604020202020204" pitchFamily="34" charset="0"/>
              <a:buChar char="•"/>
            </a:pPr>
            <a:r>
              <a:rPr lang="en-US" sz="2000" b="1" dirty="0"/>
              <a:t>Home Page</a:t>
            </a:r>
            <a:endParaRPr lang="en-US" sz="2000" b="1" dirty="0">
              <a:cs typeface="Calibri"/>
            </a:endParaRPr>
          </a:p>
          <a:p>
            <a:pPr marL="800100" indent="-228600">
              <a:lnSpc>
                <a:spcPct val="90000"/>
              </a:lnSpc>
              <a:spcAft>
                <a:spcPts val="600"/>
              </a:spcAft>
              <a:buFont typeface="Arial" panose="020B0604020202020204" pitchFamily="34" charset="0"/>
              <a:buChar char="•"/>
            </a:pPr>
            <a:r>
              <a:rPr lang="en-US" sz="2000" b="1" dirty="0"/>
              <a:t>Information Menu</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a:t>Conclusion</a:t>
            </a:r>
            <a:endParaRPr lang="en-US" sz="2000" b="1" dirty="0">
              <a:cs typeface="Calibri"/>
            </a:endParaRPr>
          </a:p>
          <a:p>
            <a:pPr marL="457200" indent="-228600">
              <a:lnSpc>
                <a:spcPct val="90000"/>
              </a:lnSpc>
              <a:spcAft>
                <a:spcPts val="600"/>
              </a:spcAft>
              <a:buFont typeface="Arial" panose="020B0604020202020204" pitchFamily="34" charset="0"/>
              <a:buChar char="•"/>
            </a:pPr>
            <a:r>
              <a:rPr lang="en-US" sz="2000" b="1" dirty="0"/>
              <a:t>References</a:t>
            </a:r>
            <a:endParaRPr lang="en-US" sz="2000" b="1" dirty="0">
              <a:cs typeface="Calibri"/>
            </a:endParaRPr>
          </a:p>
        </p:txBody>
      </p:sp>
      <p:sp>
        <p:nvSpPr>
          <p:cNvPr id="3" name="Slide Number Placeholder 2"/>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96536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0EA680-D336-4FF7-8B7A-9848BB0A1C32}" type="slidenum">
              <a:rPr lang="en-US" smtClean="0"/>
              <a:t>20</a:t>
            </a:fld>
            <a:endParaRPr lang="en-US"/>
          </a:p>
        </p:txBody>
      </p:sp>
      <p:sp>
        <p:nvSpPr>
          <p:cNvPr id="7" name="Rectangle 6"/>
          <p:cNvSpPr/>
          <p:nvPr/>
        </p:nvSpPr>
        <p:spPr>
          <a:xfrm>
            <a:off x="10929257" y="1262743"/>
            <a:ext cx="1262743" cy="636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Welcome</a:t>
            </a:r>
          </a:p>
          <a:p>
            <a:pPr algn="ctr"/>
            <a:r>
              <a:rPr lang="en-GB" dirty="0"/>
              <a:t>Prateek123</a:t>
            </a:r>
            <a:endParaRPr lang="en-US" dirty="0"/>
          </a:p>
        </p:txBody>
      </p:sp>
      <p:pic>
        <p:nvPicPr>
          <p:cNvPr id="11" name="Picture 12" descr="A screenshot of a computer&#10;&#10;Description automatically generated">
            <a:extLst>
              <a:ext uri="{FF2B5EF4-FFF2-40B4-BE49-F238E27FC236}">
                <a16:creationId xmlns:a16="http://schemas.microsoft.com/office/drawing/2014/main" xmlns="" id="{E4D0BB29-895E-D582-8ED1-9145733AF206}"/>
              </a:ext>
            </a:extLst>
          </p:cNvPr>
          <p:cNvPicPr>
            <a:picLocks noChangeAspect="1"/>
          </p:cNvPicPr>
          <p:nvPr/>
        </p:nvPicPr>
        <p:blipFill>
          <a:blip r:embed="rId2"/>
          <a:stretch>
            <a:fillRect/>
          </a:stretch>
        </p:blipFill>
        <p:spPr>
          <a:xfrm>
            <a:off x="5788324" y="3117208"/>
            <a:ext cx="4971690" cy="3743470"/>
          </a:xfrm>
          <a:prstGeom prst="rect">
            <a:avLst/>
          </a:prstGeom>
        </p:spPr>
      </p:pic>
      <p:pic>
        <p:nvPicPr>
          <p:cNvPr id="13" name="Picture 13" descr="A screenshot of a computer&#10;&#10;Description automatically generated">
            <a:extLst>
              <a:ext uri="{FF2B5EF4-FFF2-40B4-BE49-F238E27FC236}">
                <a16:creationId xmlns:a16="http://schemas.microsoft.com/office/drawing/2014/main" xmlns="" id="{7379F09A-F5B5-BE1D-7D45-85E8874229C4}"/>
              </a:ext>
            </a:extLst>
          </p:cNvPr>
          <p:cNvPicPr>
            <a:picLocks noChangeAspect="1"/>
          </p:cNvPicPr>
          <p:nvPr/>
        </p:nvPicPr>
        <p:blipFill>
          <a:blip r:embed="rId3"/>
          <a:stretch>
            <a:fillRect/>
          </a:stretch>
        </p:blipFill>
        <p:spPr>
          <a:xfrm>
            <a:off x="598098" y="3332869"/>
            <a:ext cx="4712898" cy="3527809"/>
          </a:xfrm>
          <a:prstGeom prst="rect">
            <a:avLst/>
          </a:prstGeom>
        </p:spPr>
      </p:pic>
      <p:pic>
        <p:nvPicPr>
          <p:cNvPr id="10" name="Picture 10" descr="A screenshot of a computer program&#10;&#10;Description automatically generated">
            <a:extLst>
              <a:ext uri="{FF2B5EF4-FFF2-40B4-BE49-F238E27FC236}">
                <a16:creationId xmlns:a16="http://schemas.microsoft.com/office/drawing/2014/main" xmlns="" id="{12F8CFD5-AD3A-9B1C-9341-911093961214}"/>
              </a:ext>
            </a:extLst>
          </p:cNvPr>
          <p:cNvPicPr>
            <a:picLocks noChangeAspect="1"/>
          </p:cNvPicPr>
          <p:nvPr/>
        </p:nvPicPr>
        <p:blipFill>
          <a:blip r:embed="rId4"/>
          <a:stretch>
            <a:fillRect/>
          </a:stretch>
        </p:blipFill>
        <p:spPr>
          <a:xfrm>
            <a:off x="7470474" y="156455"/>
            <a:ext cx="4612256" cy="3468335"/>
          </a:xfrm>
          <a:prstGeom prst="rect">
            <a:avLst/>
          </a:prstGeom>
        </p:spPr>
      </p:pic>
      <p:pic>
        <p:nvPicPr>
          <p:cNvPr id="8" name="Picture 8" descr="A screenshot of a computer program&#10;&#10;Description automatically generated">
            <a:extLst>
              <a:ext uri="{FF2B5EF4-FFF2-40B4-BE49-F238E27FC236}">
                <a16:creationId xmlns:a16="http://schemas.microsoft.com/office/drawing/2014/main" xmlns="" id="{CE387A24-A1ED-0BA4-622A-B4F8B250FE14}"/>
              </a:ext>
            </a:extLst>
          </p:cNvPr>
          <p:cNvPicPr>
            <a:picLocks noChangeAspect="1"/>
          </p:cNvPicPr>
          <p:nvPr/>
        </p:nvPicPr>
        <p:blipFill>
          <a:blip r:embed="rId5"/>
          <a:stretch>
            <a:fillRect/>
          </a:stretch>
        </p:blipFill>
        <p:spPr>
          <a:xfrm>
            <a:off x="195532" y="-1696"/>
            <a:ext cx="4712898" cy="3597731"/>
          </a:xfrm>
          <a:prstGeom prst="rect">
            <a:avLst/>
          </a:prstGeom>
        </p:spPr>
      </p:pic>
    </p:spTree>
    <p:extLst>
      <p:ext uri="{BB962C8B-B14F-4D97-AF65-F5344CB8AC3E}">
        <p14:creationId xmlns:p14="http://schemas.microsoft.com/office/powerpoint/2010/main" val="3527156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2618015" y="-285835"/>
            <a:ext cx="8382000"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Conclusion</a:t>
            </a:r>
          </a:p>
        </p:txBody>
      </p:sp>
      <p:sp>
        <p:nvSpPr>
          <p:cNvPr id="2" name="TextBox 1">
            <a:extLst>
              <a:ext uri="{FF2B5EF4-FFF2-40B4-BE49-F238E27FC236}">
                <a16:creationId xmlns:a16="http://schemas.microsoft.com/office/drawing/2014/main" xmlns="" id="{0129F264-C98F-2376-DFCE-DC4224E2AE0D}"/>
              </a:ext>
            </a:extLst>
          </p:cNvPr>
          <p:cNvSpPr txBox="1"/>
          <p:nvPr/>
        </p:nvSpPr>
        <p:spPr>
          <a:xfrm>
            <a:off x="5714998" y="630139"/>
            <a:ext cx="6230256"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b="1" dirty="0">
                <a:cs typeface="Calibri"/>
              </a:rPr>
              <a:t>Conclusion</a:t>
            </a:r>
            <a:endParaRPr lang="en-GB" sz="2800" b="1" dirty="0">
              <a:cs typeface="Calibri"/>
            </a:endParaRPr>
          </a:p>
          <a:p>
            <a:pPr algn="just"/>
            <a:endParaRPr lang="en-GB" sz="2600" dirty="0">
              <a:cs typeface="Calibri"/>
            </a:endParaRPr>
          </a:p>
          <a:p>
            <a:pPr algn="just"/>
            <a:r>
              <a:rPr lang="en-GB" sz="2600" dirty="0">
                <a:cs typeface="Calibri"/>
              </a:rPr>
              <a:t>SecureInfo protect confidential data by doing encryption and decryption and data like image, text, audio, video. SecureInfo also hide information in image that is also a great feature to hide confidential information. SecureInfo also provide a functionality to protect PDF which is a helpful tool to hide data of pdf from unwanted user. SecureInfo using a powerful ECC (</a:t>
            </a:r>
            <a:r>
              <a:rPr lang="en-US" sz="2800" dirty="0"/>
              <a:t>Elliptic Curve Cryptography</a:t>
            </a:r>
            <a:r>
              <a:rPr lang="en-GB" sz="2600" dirty="0">
                <a:cs typeface="Calibri"/>
              </a:rPr>
              <a:t>) algorithm for encryption and decryption. </a:t>
            </a:r>
            <a:endParaRPr lang="en-US" sz="2600" dirty="0">
              <a:cs typeface="Calibri"/>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2184163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954443" y="-5519194"/>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401158" y="140677"/>
            <a:ext cx="470535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rgbClr val="FFFFFF"/>
                </a:solidFill>
                <a:cs typeface="Calibri"/>
              </a:rPr>
              <a:t>References</a:t>
            </a:r>
            <a:endParaRPr lang="en-US" sz="3600" b="1" dirty="0">
              <a:solidFill>
                <a:srgbClr val="FFFFFF"/>
              </a:solidFill>
              <a:cs typeface="Calibri"/>
            </a:endParaRPr>
          </a:p>
          <a:p>
            <a:pPr algn="l"/>
            <a:endParaRPr lang="en-US" sz="2000" dirty="0">
              <a:cs typeface="Calibri"/>
            </a:endParaRPr>
          </a:p>
        </p:txBody>
      </p:sp>
      <p:sp>
        <p:nvSpPr>
          <p:cNvPr id="4" name="Rectangle 3"/>
          <p:cNvSpPr/>
          <p:nvPr/>
        </p:nvSpPr>
        <p:spPr>
          <a:xfrm>
            <a:off x="520673" y="917912"/>
            <a:ext cx="11125200" cy="4893647"/>
          </a:xfrm>
          <a:prstGeom prst="rect">
            <a:avLst/>
          </a:prstGeom>
          <a:solidFill>
            <a:schemeClr val="bg1"/>
          </a:solidFill>
        </p:spPr>
        <p:txBody>
          <a:bodyPr wrap="square">
            <a:spAutoFit/>
          </a:bodyPr>
          <a:lstStyle/>
          <a:p>
            <a:pPr marL="457200" indent="-457200">
              <a:buFont typeface="+mj-lt"/>
              <a:buAutoNum type="arabicPeriod"/>
            </a:pPr>
            <a:r>
              <a:rPr lang="en-US" sz="2400" dirty="0"/>
              <a:t>Article on Types of Encryption: [Source: Prey Project] (</a:t>
            </a:r>
            <a:r>
              <a:rPr lang="en-US" sz="2400" i="1" dirty="0">
                <a:hlinkClick r:id="rId2"/>
              </a:rPr>
              <a:t>https://rb.gy/c84h2</a:t>
            </a:r>
            <a:r>
              <a:rPr lang="en-US" sz="2400" i="1" dirty="0"/>
              <a:t>)</a:t>
            </a:r>
          </a:p>
          <a:p>
            <a:pPr marL="457200" indent="-457200">
              <a:buFont typeface="+mj-lt"/>
              <a:buAutoNum type="arabicPeriod"/>
            </a:pPr>
            <a:endParaRPr lang="en-US" sz="2400" i="1" dirty="0"/>
          </a:p>
          <a:p>
            <a:pPr marL="457200" indent="-457200">
              <a:buFont typeface="+mj-lt"/>
              <a:buAutoNum type="arabicPeriod"/>
            </a:pPr>
            <a:r>
              <a:rPr lang="en-US" sz="2400" dirty="0"/>
              <a:t>YouTube Channels for Algorithm Learning</a:t>
            </a:r>
            <a:r>
              <a:rPr lang="en-US" sz="2400" i="1" dirty="0"/>
              <a:t> Available:</a:t>
            </a:r>
          </a:p>
          <a:p>
            <a:pPr marL="914400" lvl="1" indent="-457200">
              <a:buFont typeface="+mj-lt"/>
              <a:buAutoNum type="arabicPeriod"/>
            </a:pPr>
            <a:r>
              <a:rPr lang="en-US" sz="2400" dirty="0"/>
              <a:t>[GateSmashers](</a:t>
            </a:r>
            <a:r>
              <a:rPr lang="en-US" sz="2400" i="1" dirty="0"/>
              <a:t>https://www.youtube.com/@GateSmashers</a:t>
            </a:r>
            <a:r>
              <a:rPr lang="en-US" sz="2400" dirty="0"/>
              <a:t>), </a:t>
            </a:r>
          </a:p>
          <a:p>
            <a:pPr marL="914400" lvl="1" indent="-457200">
              <a:buFont typeface="+mj-lt"/>
              <a:buAutoNum type="arabicPeriod"/>
            </a:pPr>
            <a:r>
              <a:rPr lang="en-US" sz="2400" dirty="0"/>
              <a:t>[5MinutesEngineering](</a:t>
            </a:r>
            <a:r>
              <a:rPr lang="en-US" sz="2400" i="1" dirty="0"/>
              <a:t>https://www.youtube.com/@5MinutesEngineering</a:t>
            </a:r>
            <a:r>
              <a:rPr lang="en-US" sz="2400" dirty="0"/>
              <a:t>), </a:t>
            </a:r>
          </a:p>
          <a:p>
            <a:pPr marL="914400" lvl="1" indent="-457200">
              <a:buFont typeface="+mj-lt"/>
              <a:buAutoNum type="arabicPeriod"/>
            </a:pPr>
            <a:r>
              <a:rPr lang="en-US" sz="2400" dirty="0"/>
              <a:t>[Rajeshwari Gundla](</a:t>
            </a:r>
            <a:r>
              <a:rPr lang="en-US" sz="2400" i="1" dirty="0">
                <a:hlinkClick r:id="rId3"/>
              </a:rPr>
              <a:t>https://www.youtube.com/@rajeshwarigundla4038</a:t>
            </a:r>
            <a:r>
              <a:rPr lang="en-US" sz="2400" dirty="0"/>
              <a:t>)</a:t>
            </a:r>
          </a:p>
          <a:p>
            <a:pPr lvl="1"/>
            <a:endParaRPr lang="en-US" sz="2400" i="1" dirty="0"/>
          </a:p>
          <a:p>
            <a:pPr marL="457200" indent="-457200">
              <a:buFont typeface="+mj-lt"/>
              <a:buAutoNum type="arabicPeriod"/>
            </a:pPr>
            <a:r>
              <a:rPr lang="en-US" sz="2400" dirty="0"/>
              <a:t>YouTube Channel for GUI Development </a:t>
            </a:r>
            <a:r>
              <a:rPr lang="en-US" sz="2400" i="1" dirty="0"/>
              <a:t>: </a:t>
            </a:r>
            <a:r>
              <a:rPr lang="en-US" sz="2400" dirty="0"/>
              <a:t>[CodeWithHarry](https://www.youtube.com/@CodeWithHarry) </a:t>
            </a:r>
          </a:p>
          <a:p>
            <a:pPr marL="457200" indent="-457200">
              <a:buFont typeface="+mj-lt"/>
              <a:buAutoNum type="arabicPeriod"/>
            </a:pPr>
            <a:endParaRPr lang="en-US" sz="2400" i="1" dirty="0"/>
          </a:p>
          <a:p>
            <a:pPr marL="457200" indent="-457200">
              <a:buFont typeface="+mj-lt"/>
              <a:buAutoNum type="arabicPeriod"/>
            </a:pPr>
            <a:r>
              <a:rPr lang="en-US" sz="2400" dirty="0"/>
              <a:t>Logo Creation: [Logo.com](</a:t>
            </a:r>
            <a:r>
              <a:rPr lang="en-US" sz="2400" i="1" dirty="0">
                <a:hlinkClick r:id="rId4"/>
              </a:rPr>
              <a:t>https://logo.com</a:t>
            </a:r>
            <a:r>
              <a:rPr lang="en-US" sz="2400" dirty="0">
                <a:hlinkClick r:id="rId4"/>
              </a:rPr>
              <a:t>/</a:t>
            </a:r>
            <a:r>
              <a:rPr lang="en-US" sz="2400" dirty="0"/>
              <a:t>)</a:t>
            </a:r>
            <a:r>
              <a:rPr lang="en-US" sz="2400" i="1" dirty="0"/>
              <a:t>.</a:t>
            </a:r>
          </a:p>
          <a:p>
            <a:r>
              <a:rPr lang="en-US" sz="2400" dirty="0"/>
              <a:t>        [Adobe Spark](</a:t>
            </a:r>
            <a:r>
              <a:rPr lang="en-US" sz="2400" i="1" dirty="0">
                <a:hlinkClick r:id="rId5"/>
              </a:rPr>
              <a:t>https://www.adobe.com/express/create/logo</a:t>
            </a:r>
            <a:r>
              <a:rPr lang="en-US" sz="2400" dirty="0"/>
              <a:t>)</a:t>
            </a:r>
            <a:endParaRPr lang="en-US" sz="2400" i="1" dirty="0"/>
          </a:p>
          <a:p>
            <a:pPr marL="457200" indent="-457200">
              <a:buFont typeface="+mj-lt"/>
              <a:buAutoNum type="arabicPeriod"/>
            </a:pPr>
            <a:endParaRPr lang="en-US" sz="2400" i="1" dirty="0"/>
          </a:p>
        </p:txBody>
      </p:sp>
      <p:sp>
        <p:nvSpPr>
          <p:cNvPr id="3" name="Slide Number Placeholder 2"/>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3699000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2618015" y="-285835"/>
            <a:ext cx="8382000"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                                                    </a:t>
            </a:r>
            <a:endParaRPr lang="en-US" sz="3600" b="1">
              <a:cs typeface="Calibri"/>
            </a:endParaRPr>
          </a:p>
        </p:txBody>
      </p:sp>
      <p:sp>
        <p:nvSpPr>
          <p:cNvPr id="10" name="TextBox 9">
            <a:extLst>
              <a:ext uri="{FF2B5EF4-FFF2-40B4-BE49-F238E27FC236}">
                <a16:creationId xmlns:a16="http://schemas.microsoft.com/office/drawing/2014/main" xmlns="" id="{672A3BF4-DC70-007C-1405-65937952E6F5}"/>
              </a:ext>
            </a:extLst>
          </p:cNvPr>
          <p:cNvSpPr txBox="1"/>
          <p:nvPr/>
        </p:nvSpPr>
        <p:spPr>
          <a:xfrm>
            <a:off x="1982295" y="2639649"/>
            <a:ext cx="608692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u="sng" dirty="0">
                <a:solidFill>
                  <a:schemeClr val="bg1"/>
                </a:solidFill>
                <a:cs typeface="Calibri"/>
              </a:rPr>
              <a:t>THANK</a:t>
            </a:r>
          </a:p>
        </p:txBody>
      </p:sp>
      <p:sp>
        <p:nvSpPr>
          <p:cNvPr id="11" name="Oval 10">
            <a:extLst>
              <a:ext uri="{FF2B5EF4-FFF2-40B4-BE49-F238E27FC236}">
                <a16:creationId xmlns:a16="http://schemas.microsoft.com/office/drawing/2014/main" xmlns="" id="{248EB9D9-8E41-E661-86A3-FED2E0380DD7}"/>
              </a:ext>
            </a:extLst>
          </p:cNvPr>
          <p:cNvSpPr/>
          <p:nvPr/>
        </p:nvSpPr>
        <p:spPr>
          <a:xfrm>
            <a:off x="11076214" y="-379186"/>
            <a:ext cx="1797169" cy="1495245"/>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419E5ADC-8D8C-4DE5-53C2-358AEE168AF2}"/>
              </a:ext>
            </a:extLst>
          </p:cNvPr>
          <p:cNvSpPr/>
          <p:nvPr/>
        </p:nvSpPr>
        <p:spPr>
          <a:xfrm>
            <a:off x="5029199" y="-159657"/>
            <a:ext cx="603849" cy="618226"/>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0217645C-D82B-A8C6-D7AC-E9748CF0CB5B}"/>
              </a:ext>
            </a:extLst>
          </p:cNvPr>
          <p:cNvSpPr/>
          <p:nvPr/>
        </p:nvSpPr>
        <p:spPr>
          <a:xfrm>
            <a:off x="11595100" y="5787571"/>
            <a:ext cx="1437735" cy="1178943"/>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E1FF2CFF-9C83-3742-3153-A42B7E2BEE28}"/>
              </a:ext>
            </a:extLst>
          </p:cNvPr>
          <p:cNvSpPr txBox="1"/>
          <p:nvPr/>
        </p:nvSpPr>
        <p:spPr>
          <a:xfrm>
            <a:off x="5690918" y="2645793"/>
            <a:ext cx="447675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u="sng" dirty="0">
                <a:solidFill>
                  <a:schemeClr val="accent1">
                    <a:lumMod val="75000"/>
                  </a:schemeClr>
                </a:solidFill>
                <a:cs typeface="Calibri"/>
              </a:rPr>
              <a:t>YOU</a:t>
            </a:r>
          </a:p>
        </p:txBody>
      </p:sp>
      <p:sp>
        <p:nvSpPr>
          <p:cNvPr id="3" name="Slide Number Placeholder 2"/>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234797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31BAD53-4E89-4F62-BBB7-26359763E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62756DA2-40EB-4C6F-B962-5822FFB54F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xmlns="" id="{4AD840BA-648E-514E-A7D6-A079CFC4EDAA}"/>
              </a:ext>
            </a:extLst>
          </p:cNvPr>
          <p:cNvSpPr txBox="1"/>
          <p:nvPr/>
        </p:nvSpPr>
        <p:spPr>
          <a:xfrm>
            <a:off x="176841" y="48883"/>
            <a:ext cx="3739341" cy="13308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b="1" i="1" kern="1200" dirty="0">
                <a:latin typeface="+mj-lt"/>
                <a:ea typeface="+mj-ea"/>
                <a:cs typeface="+mj-cs"/>
              </a:rPr>
              <a:t>Introduction</a:t>
            </a:r>
          </a:p>
        </p:txBody>
      </p:sp>
      <p:sp>
        <p:nvSpPr>
          <p:cNvPr id="2" name="TextBox 1">
            <a:extLst>
              <a:ext uri="{FF2B5EF4-FFF2-40B4-BE49-F238E27FC236}">
                <a16:creationId xmlns:a16="http://schemas.microsoft.com/office/drawing/2014/main" xmlns="" id="{B3BF884B-1D08-6BF6-87F3-070E8465B283}"/>
              </a:ext>
            </a:extLst>
          </p:cNvPr>
          <p:cNvSpPr txBox="1"/>
          <p:nvPr/>
        </p:nvSpPr>
        <p:spPr>
          <a:xfrm>
            <a:off x="3425942" y="638365"/>
            <a:ext cx="8649107" cy="59963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22960" lvl="3" defTabSz="548640">
              <a:spcAft>
                <a:spcPts val="600"/>
              </a:spcAft>
            </a:pPr>
            <a:r>
              <a:rPr lang="en-US" sz="3200" b="1" kern="1200" dirty="0">
                <a:solidFill>
                  <a:srgbClr val="374151"/>
                </a:solidFill>
                <a:latin typeface="+mn-lt"/>
                <a:ea typeface="+mn-lt"/>
                <a:cs typeface="+mn-lt"/>
              </a:rPr>
              <a:t>About </a:t>
            </a:r>
            <a:r>
              <a:rPr lang="en-US" sz="3200" b="1" kern="1200" dirty="0" err="1">
                <a:solidFill>
                  <a:srgbClr val="374151"/>
                </a:solidFill>
                <a:latin typeface="+mn-lt"/>
                <a:ea typeface="+mn-lt"/>
                <a:cs typeface="+mn-lt"/>
              </a:rPr>
              <a:t>SecoreInfo</a:t>
            </a:r>
            <a:endParaRPr lang="en-US" sz="3200" b="1" kern="1200" dirty="0">
              <a:solidFill>
                <a:srgbClr val="374151"/>
              </a:solidFill>
              <a:latin typeface="+mn-lt"/>
              <a:ea typeface="+mn-lt"/>
              <a:cs typeface="+mn-lt"/>
            </a:endParaRPr>
          </a:p>
          <a:p>
            <a:pPr marL="171450" indent="-171450" algn="just" defTabSz="548640">
              <a:lnSpc>
                <a:spcPct val="150000"/>
              </a:lnSpc>
              <a:spcAft>
                <a:spcPts val="600"/>
              </a:spcAft>
              <a:buFont typeface="Arial"/>
              <a:buChar char="•"/>
            </a:pPr>
            <a:r>
              <a:rPr lang="en-US" sz="2800" b="1" i="1" kern="1200" dirty="0">
                <a:solidFill>
                  <a:srgbClr val="FF0000"/>
                </a:solidFill>
                <a:latin typeface="+mn-lt"/>
                <a:ea typeface="+mn-lt"/>
                <a:cs typeface="+mn-lt"/>
              </a:rPr>
              <a:t>SecureInfo</a:t>
            </a:r>
            <a:r>
              <a:rPr lang="en-US" sz="2800" kern="1200" dirty="0">
                <a:solidFill>
                  <a:srgbClr val="374151"/>
                </a:solidFill>
                <a:latin typeface="+mn-lt"/>
                <a:ea typeface="+mn-lt"/>
                <a:cs typeface="+mn-lt"/>
              </a:rPr>
              <a:t> is a understandable and user-friendly Software designed to encryption and decryption for security purpose.</a:t>
            </a:r>
            <a:endParaRPr lang="en-US" sz="2800" kern="1200">
              <a:latin typeface="+mn-lt"/>
              <a:cs typeface="Calibri"/>
            </a:endParaRPr>
          </a:p>
          <a:p>
            <a:pPr marL="171450" indent="-171450" algn="just" defTabSz="548640">
              <a:lnSpc>
                <a:spcPct val="150000"/>
              </a:lnSpc>
              <a:spcAft>
                <a:spcPts val="600"/>
              </a:spcAft>
              <a:buFont typeface="Arial"/>
              <a:buChar char="•"/>
            </a:pPr>
            <a:r>
              <a:rPr lang="en-US" sz="2800" kern="1200" dirty="0">
                <a:solidFill>
                  <a:srgbClr val="374151"/>
                </a:solidFill>
                <a:latin typeface="+mn-lt"/>
                <a:ea typeface="+mn-lt"/>
                <a:cs typeface="+mn-lt"/>
              </a:rPr>
              <a:t>It allows to encrypt and decrypt multiple Type of file/Information like that text, image, audio, video etc..</a:t>
            </a:r>
          </a:p>
          <a:p>
            <a:pPr marL="171450" indent="-171450" algn="just" defTabSz="548640">
              <a:lnSpc>
                <a:spcPct val="150000"/>
              </a:lnSpc>
              <a:spcAft>
                <a:spcPts val="600"/>
              </a:spcAft>
              <a:buFont typeface="Arial"/>
              <a:buChar char="•"/>
            </a:pPr>
            <a:r>
              <a:rPr lang="en-GB" sz="2800" kern="1200" dirty="0">
                <a:solidFill>
                  <a:srgbClr val="374151"/>
                </a:solidFill>
                <a:latin typeface="+mn-lt"/>
                <a:ea typeface="+mn-lt"/>
                <a:cs typeface="+mn-lt"/>
              </a:rPr>
              <a:t>User can Encrypt and decrypt files in easily after register software.</a:t>
            </a:r>
            <a:r>
              <a:rPr lang="en-GB" sz="2800" dirty="0">
                <a:solidFill>
                  <a:srgbClr val="374151"/>
                </a:solidFill>
                <a:ea typeface="+mn-lt"/>
                <a:cs typeface="+mn-lt"/>
              </a:rPr>
              <a:t>  </a:t>
            </a:r>
            <a:endParaRPr lang="en-US" sz="2800" kern="1200">
              <a:latin typeface="+mn-lt"/>
              <a:cs typeface="Calibri"/>
            </a:endParaRPr>
          </a:p>
          <a:p>
            <a:pPr marL="171450" indent="-171450" algn="just" defTabSz="548640">
              <a:lnSpc>
                <a:spcPct val="150000"/>
              </a:lnSpc>
              <a:spcAft>
                <a:spcPts val="600"/>
              </a:spcAft>
              <a:buFont typeface="Arial"/>
              <a:buChar char="•"/>
            </a:pPr>
            <a:r>
              <a:rPr lang="en-GB" sz="2800" kern="1200" dirty="0">
                <a:solidFill>
                  <a:srgbClr val="374151"/>
                </a:solidFill>
                <a:latin typeface="+mn-lt"/>
                <a:ea typeface="+mn-lt"/>
                <a:cs typeface="+mn-lt"/>
              </a:rPr>
              <a:t>Emphasize the focus on data security and encryption.</a:t>
            </a:r>
            <a:endParaRPr lang="en-US" sz="2800" dirty="0">
              <a:solidFill>
                <a:srgbClr val="374151"/>
              </a:solidFill>
              <a:ea typeface="+mn-lt"/>
              <a:cs typeface="+mn-lt"/>
            </a:endParaRPr>
          </a:p>
        </p:txBody>
      </p:sp>
      <p:pic>
        <p:nvPicPr>
          <p:cNvPr id="8" name="Picture 8" descr="A cartoon of a person with a key&#10;&#10;Description automatically generated">
            <a:extLst>
              <a:ext uri="{FF2B5EF4-FFF2-40B4-BE49-F238E27FC236}">
                <a16:creationId xmlns:a16="http://schemas.microsoft.com/office/drawing/2014/main" xmlns="" id="{E5FD90E3-EC56-3A0F-7CA6-D133C91CEA6F}"/>
              </a:ext>
            </a:extLst>
          </p:cNvPr>
          <p:cNvPicPr>
            <a:picLocks noChangeAspect="1"/>
          </p:cNvPicPr>
          <p:nvPr/>
        </p:nvPicPr>
        <p:blipFill>
          <a:blip r:embed="rId2"/>
          <a:stretch>
            <a:fillRect/>
          </a:stretch>
        </p:blipFill>
        <p:spPr>
          <a:xfrm>
            <a:off x="887835" y="3013466"/>
            <a:ext cx="1676277" cy="1708022"/>
          </a:xfrm>
          <a:prstGeom prst="rect">
            <a:avLst/>
          </a:prstGeom>
        </p:spPr>
      </p:pic>
    </p:spTree>
    <p:extLst>
      <p:ext uri="{BB962C8B-B14F-4D97-AF65-F5344CB8AC3E}">
        <p14:creationId xmlns:p14="http://schemas.microsoft.com/office/powerpoint/2010/main" val="16383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2848053" y="-285835"/>
            <a:ext cx="8382000"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FF"/>
                </a:solidFill>
                <a:latin typeface="Calibri"/>
                <a:cs typeface="Calibri"/>
              </a:rPr>
              <a:t>              Introduction</a:t>
            </a:r>
            <a:endParaRPr lang="en-US" sz="3600" b="1" dirty="0"/>
          </a:p>
        </p:txBody>
      </p:sp>
      <p:sp>
        <p:nvSpPr>
          <p:cNvPr id="10" name="TextBox 9">
            <a:extLst>
              <a:ext uri="{FF2B5EF4-FFF2-40B4-BE49-F238E27FC236}">
                <a16:creationId xmlns:a16="http://schemas.microsoft.com/office/drawing/2014/main" xmlns="" id="{672A3BF4-DC70-007C-1405-65937952E6F5}"/>
              </a:ext>
            </a:extLst>
          </p:cNvPr>
          <p:cNvSpPr txBox="1"/>
          <p:nvPr/>
        </p:nvSpPr>
        <p:spPr>
          <a:xfrm>
            <a:off x="5907314" y="339271"/>
            <a:ext cx="60869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dirty="0">
              <a:solidFill>
                <a:srgbClr val="374151"/>
              </a:solidFill>
              <a:cs typeface="Calibri"/>
            </a:endParaRPr>
          </a:p>
        </p:txBody>
      </p:sp>
      <p:sp>
        <p:nvSpPr>
          <p:cNvPr id="2" name="TextBox 1">
            <a:extLst>
              <a:ext uri="{FF2B5EF4-FFF2-40B4-BE49-F238E27FC236}">
                <a16:creationId xmlns:a16="http://schemas.microsoft.com/office/drawing/2014/main" xmlns="" id="{2BA5C05A-54B5-BB7F-2643-D84A9F27AD79}"/>
              </a:ext>
            </a:extLst>
          </p:cNvPr>
          <p:cNvSpPr txBox="1"/>
          <p:nvPr/>
        </p:nvSpPr>
        <p:spPr>
          <a:xfrm>
            <a:off x="5418614" y="376949"/>
            <a:ext cx="67271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4"/>
            <a:r>
              <a:rPr lang="en-US" sz="3200" b="1" dirty="0">
                <a:solidFill>
                  <a:srgbClr val="374151"/>
                </a:solidFill>
                <a:ea typeface="+mn-lt"/>
                <a:cs typeface="+mn-lt"/>
              </a:rPr>
              <a:t>Key Features</a:t>
            </a:r>
            <a:endParaRPr lang="en-US" sz="3200" b="1" dirty="0">
              <a:cs typeface="Calibri"/>
            </a:endParaRPr>
          </a:p>
          <a:p>
            <a:pPr algn="just"/>
            <a:endParaRPr lang="en-US" sz="2400" b="1" dirty="0">
              <a:solidFill>
                <a:srgbClr val="374151"/>
              </a:solidFill>
              <a:ea typeface="+mn-lt"/>
              <a:cs typeface="+mn-lt"/>
            </a:endParaRPr>
          </a:p>
          <a:p>
            <a:pPr marL="285750" indent="-285750" algn="just">
              <a:buFont typeface="Arial"/>
              <a:buChar char="•"/>
            </a:pPr>
            <a:r>
              <a:rPr lang="en-US" sz="2400" b="1" dirty="0">
                <a:solidFill>
                  <a:srgbClr val="374151"/>
                </a:solidFill>
                <a:ea typeface="+mn-lt"/>
                <a:cs typeface="+mn-lt"/>
              </a:rPr>
              <a:t>Encryption and Decryption: </a:t>
            </a:r>
            <a:r>
              <a:rPr lang="en-GB" sz="2400" dirty="0">
                <a:solidFill>
                  <a:srgbClr val="374151"/>
                </a:solidFill>
                <a:ea typeface="+mn-lt"/>
                <a:cs typeface="+mn-lt"/>
              </a:rPr>
              <a:t>SecureInfo provides a simple and user-friendly interface that allows users to encrypt and decrypt various types of files and information.</a:t>
            </a:r>
          </a:p>
          <a:p>
            <a:pPr marL="285750" indent="-285750" algn="just">
              <a:buFont typeface="Arial"/>
              <a:buChar char="•"/>
            </a:pPr>
            <a:endParaRPr lang="en-GB" sz="2400" dirty="0">
              <a:solidFill>
                <a:srgbClr val="374151"/>
              </a:solidFill>
              <a:ea typeface="+mn-lt"/>
              <a:cs typeface="+mn-lt"/>
            </a:endParaRPr>
          </a:p>
          <a:p>
            <a:pPr marL="285750" indent="-285750" algn="just">
              <a:buFont typeface="Arial"/>
              <a:buChar char="•"/>
            </a:pPr>
            <a:r>
              <a:rPr lang="en-US" sz="2400" b="1" dirty="0">
                <a:solidFill>
                  <a:srgbClr val="374151"/>
                </a:solidFill>
                <a:ea typeface="+mn-lt"/>
                <a:cs typeface="+mn-lt"/>
              </a:rPr>
              <a:t>Multiple File Types:</a:t>
            </a:r>
            <a:r>
              <a:rPr lang="en-US" sz="2400" dirty="0">
                <a:solidFill>
                  <a:srgbClr val="374151"/>
                </a:solidFill>
                <a:ea typeface="+mn-lt"/>
                <a:cs typeface="+mn-lt"/>
              </a:rPr>
              <a:t> </a:t>
            </a:r>
            <a:r>
              <a:rPr lang="en-GB" sz="2400" dirty="0">
                <a:solidFill>
                  <a:srgbClr val="374151"/>
                </a:solidFill>
                <a:ea typeface="+mn-lt"/>
                <a:cs typeface="+mn-lt"/>
              </a:rPr>
              <a:t>The application supports encryption and decryption for a wide range of file formats, allowing you to protect different types of information according to your needs.</a:t>
            </a:r>
          </a:p>
          <a:p>
            <a:pPr marL="285750" indent="-285750" algn="just">
              <a:buFont typeface="Arial"/>
              <a:buChar char="•"/>
            </a:pPr>
            <a:endParaRPr lang="en-GB" sz="2400" dirty="0">
              <a:solidFill>
                <a:srgbClr val="374151"/>
              </a:solidFill>
              <a:ea typeface="+mn-lt"/>
              <a:cs typeface="+mn-lt"/>
            </a:endParaRPr>
          </a:p>
          <a:p>
            <a:pPr marL="285750" indent="-285750" algn="just">
              <a:buFont typeface="Arial"/>
              <a:buChar char="•"/>
            </a:pPr>
            <a:r>
              <a:rPr lang="en-GB" sz="2400" b="1" dirty="0">
                <a:solidFill>
                  <a:srgbClr val="374151"/>
                </a:solidFill>
                <a:ea typeface="+mn-lt"/>
                <a:cs typeface="+mn-lt"/>
              </a:rPr>
              <a:t>ECC key generate: </a:t>
            </a:r>
            <a:r>
              <a:rPr lang="en-GB" sz="2400" dirty="0">
                <a:solidFill>
                  <a:srgbClr val="374151"/>
                </a:solidFill>
                <a:ea typeface="+mn-lt"/>
                <a:cs typeface="+mn-lt"/>
              </a:rPr>
              <a:t>SecureInfo provides ECC (</a:t>
            </a:r>
            <a:r>
              <a:rPr lang="en-US" sz="2400" dirty="0">
                <a:solidFill>
                  <a:srgbClr val="374151"/>
                </a:solidFill>
                <a:ea typeface="+mn-lt"/>
                <a:cs typeface="+mn-lt"/>
              </a:rPr>
              <a:t>Elliptic Curve Cryptography</a:t>
            </a:r>
            <a:r>
              <a:rPr lang="en-GB" sz="2400" dirty="0">
                <a:solidFill>
                  <a:srgbClr val="374151"/>
                </a:solidFill>
                <a:ea typeface="+mn-lt"/>
                <a:cs typeface="+mn-lt"/>
              </a:rPr>
              <a:t>) Asymmetric Encryption Algorithm. This </a:t>
            </a:r>
            <a:r>
              <a:rPr lang="en-US" sz="2400" dirty="0">
                <a:solidFill>
                  <a:srgbClr val="374151"/>
                </a:solidFill>
                <a:ea typeface="+mn-lt"/>
                <a:cs typeface="+mn-lt"/>
              </a:rPr>
              <a:t>Algorithm is very secure and fast process then RSA and others.</a:t>
            </a:r>
          </a:p>
        </p:txBody>
      </p:sp>
      <p:sp>
        <p:nvSpPr>
          <p:cNvPr id="3" name="Slide Number Placeholder 2"/>
          <p:cNvSpPr>
            <a:spLocks noGrp="1"/>
          </p:cNvSpPr>
          <p:nvPr>
            <p:ph type="sldNum" sz="quarter" idx="12"/>
          </p:nvPr>
        </p:nvSpPr>
        <p:spPr/>
        <p:txBody>
          <a:bodyPr/>
          <a:lstStyle/>
          <a:p>
            <a:fld id="{330EA680-D336-4FF7-8B7A-9848BB0A1C32}" type="slidenum">
              <a:rPr lang="en-US" dirty="0" smtClean="0"/>
              <a:t>4</a:t>
            </a:fld>
            <a:endParaRPr lang="en-US" dirty="0"/>
          </a:p>
        </p:txBody>
      </p:sp>
    </p:spTree>
    <p:extLst>
      <p:ext uri="{BB962C8B-B14F-4D97-AF65-F5344CB8AC3E}">
        <p14:creationId xmlns:p14="http://schemas.microsoft.com/office/powerpoint/2010/main" val="3011639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30090" y="-6367457"/>
            <a:ext cx="1222075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endParaRPr lang="en-US" sz="3600" b="1"/>
          </a:p>
        </p:txBody>
      </p:sp>
      <p:sp>
        <p:nvSpPr>
          <p:cNvPr id="3" name="Slide Number Placeholder 2"/>
          <p:cNvSpPr>
            <a:spLocks noGrp="1"/>
          </p:cNvSpPr>
          <p:nvPr>
            <p:ph type="sldNum" sz="quarter" idx="12"/>
          </p:nvPr>
        </p:nvSpPr>
        <p:spPr/>
        <p:txBody>
          <a:bodyPr/>
          <a:lstStyle/>
          <a:p>
            <a:fld id="{330EA680-D336-4FF7-8B7A-9848BB0A1C32}" type="slidenum">
              <a:rPr lang="en-US" dirty="0" smtClean="0"/>
              <a:t>5</a:t>
            </a:fld>
            <a:endParaRPr lang="en-US" dirty="0"/>
          </a:p>
        </p:txBody>
      </p:sp>
      <p:sp>
        <p:nvSpPr>
          <p:cNvPr id="4" name="TextBox 3">
            <a:extLst>
              <a:ext uri="{FF2B5EF4-FFF2-40B4-BE49-F238E27FC236}">
                <a16:creationId xmlns:a16="http://schemas.microsoft.com/office/drawing/2014/main" xmlns="" id="{30239DC1-457C-78FC-BAEC-73905D19F9D8}"/>
              </a:ext>
            </a:extLst>
          </p:cNvPr>
          <p:cNvSpPr txBox="1"/>
          <p:nvPr/>
        </p:nvSpPr>
        <p:spPr>
          <a:xfrm>
            <a:off x="3171647" y="23003"/>
            <a:ext cx="60499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rPr>
              <a:t>Encryption and Decryption</a:t>
            </a:r>
            <a:endParaRPr lang="en-US" sz="4000">
              <a:solidFill>
                <a:schemeClr val="bg1"/>
              </a:solidFill>
              <a:cs typeface="Calibri"/>
            </a:endParaRPr>
          </a:p>
        </p:txBody>
      </p:sp>
      <p:sp>
        <p:nvSpPr>
          <p:cNvPr id="6" name="TextBox 2">
            <a:extLst>
              <a:ext uri="{FF2B5EF4-FFF2-40B4-BE49-F238E27FC236}">
                <a16:creationId xmlns:a16="http://schemas.microsoft.com/office/drawing/2014/main" xmlns="" id="{8D6C4C46-2E0D-6977-96CA-44F849009E0A}"/>
              </a:ext>
            </a:extLst>
          </p:cNvPr>
          <p:cNvSpPr txBox="1"/>
          <p:nvPr/>
        </p:nvSpPr>
        <p:spPr>
          <a:xfrm>
            <a:off x="-34506" y="4486605"/>
            <a:ext cx="12232254" cy="2287197"/>
          </a:xfrm>
          <a:prstGeom prst="rect">
            <a:avLst/>
          </a:prstGeom>
        </p:spPr>
        <p:txBody>
          <a:bodyPr lIns="91440" tIns="45720" rIns="91440" bIns="4572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600" b="1" dirty="0">
                <a:cs typeface="Calibri"/>
              </a:rPr>
              <a:t>Encryption and decryption are two processes that help protect information</a:t>
            </a:r>
            <a:endParaRPr lang="en-US" dirty="0">
              <a:cs typeface="Calibri"/>
            </a:endParaRPr>
          </a:p>
          <a:p>
            <a:pPr algn="just"/>
            <a:r>
              <a:rPr lang="en-US" sz="2600" b="1" dirty="0">
                <a:cs typeface="Calibri"/>
              </a:rPr>
              <a:t>1. Encryption is the process of converting normal data (plaintext) into an unreadable           form (ciphertext). Encryption is done by the sender of the data</a:t>
            </a:r>
            <a:endParaRPr lang="en-US" dirty="0">
              <a:cs typeface="Calibri"/>
            </a:endParaRPr>
          </a:p>
          <a:p>
            <a:pPr algn="just"/>
            <a:r>
              <a:rPr lang="en-US" sz="2600" b="1" dirty="0">
                <a:cs typeface="Calibri"/>
              </a:rPr>
              <a:t>2. Decryption is the process of converting the unreadable form (ciphertext) into its               original form (plaintext). Decryption is done by the receiver of the data.</a:t>
            </a:r>
            <a:endParaRPr lang="en-US" dirty="0">
              <a:cs typeface="Calibri"/>
            </a:endParaRPr>
          </a:p>
        </p:txBody>
      </p:sp>
      <p:pic>
        <p:nvPicPr>
          <p:cNvPr id="7" name="Picture 6" descr="A diagram of a document&#10;&#10;Description automatically generated">
            <a:extLst>
              <a:ext uri="{FF2B5EF4-FFF2-40B4-BE49-F238E27FC236}">
                <a16:creationId xmlns:a16="http://schemas.microsoft.com/office/drawing/2014/main" xmlns="" id="{581DE6DA-4E00-5824-5550-D98DA2045BEB}"/>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1201049" y="919160"/>
            <a:ext cx="9931877" cy="3594522"/>
          </a:xfrm>
          <a:prstGeom prst="rect">
            <a:avLst/>
          </a:prstGeom>
        </p:spPr>
      </p:pic>
    </p:spTree>
    <p:extLst>
      <p:ext uri="{BB962C8B-B14F-4D97-AF65-F5344CB8AC3E}">
        <p14:creationId xmlns:p14="http://schemas.microsoft.com/office/powerpoint/2010/main" val="2602199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13684" y="-6065533"/>
            <a:ext cx="1222075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endParaRPr lang="en-US" sz="3600" b="1"/>
          </a:p>
        </p:txBody>
      </p:sp>
      <p:sp>
        <p:nvSpPr>
          <p:cNvPr id="3" name="Slide Number Placeholder 2"/>
          <p:cNvSpPr>
            <a:spLocks noGrp="1"/>
          </p:cNvSpPr>
          <p:nvPr>
            <p:ph type="sldNum" sz="quarter" idx="12"/>
          </p:nvPr>
        </p:nvSpPr>
        <p:spPr/>
        <p:txBody>
          <a:bodyPr/>
          <a:lstStyle/>
          <a:p>
            <a:fld id="{330EA680-D336-4FF7-8B7A-9848BB0A1C32}" type="slidenum">
              <a:rPr lang="en-US" dirty="0" smtClean="0"/>
              <a:t>6</a:t>
            </a:fld>
            <a:endParaRPr lang="en-US" dirty="0"/>
          </a:p>
        </p:txBody>
      </p:sp>
      <p:sp>
        <p:nvSpPr>
          <p:cNvPr id="4" name="TextBox 3">
            <a:extLst>
              <a:ext uri="{FF2B5EF4-FFF2-40B4-BE49-F238E27FC236}">
                <a16:creationId xmlns:a16="http://schemas.microsoft.com/office/drawing/2014/main" xmlns="" id="{30239DC1-457C-78FC-BAEC-73905D19F9D8}"/>
              </a:ext>
            </a:extLst>
          </p:cNvPr>
          <p:cNvSpPr txBox="1"/>
          <p:nvPr/>
        </p:nvSpPr>
        <p:spPr>
          <a:xfrm>
            <a:off x="2740326" y="8626"/>
            <a:ext cx="71570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chemeClr val="bg1"/>
                </a:solidFill>
              </a:rPr>
              <a:t>ECC (Elliptic Curve Cryptography) </a:t>
            </a:r>
            <a:endParaRPr lang="en-US" sz="4000" dirty="0">
              <a:solidFill>
                <a:schemeClr val="bg1"/>
              </a:solidFill>
              <a:cs typeface="Calibri"/>
            </a:endParaRPr>
          </a:p>
        </p:txBody>
      </p:sp>
      <p:sp>
        <p:nvSpPr>
          <p:cNvPr id="6" name="TextBox 2">
            <a:extLst>
              <a:ext uri="{FF2B5EF4-FFF2-40B4-BE49-F238E27FC236}">
                <a16:creationId xmlns:a16="http://schemas.microsoft.com/office/drawing/2014/main" xmlns="" id="{8D6C4C46-2E0D-6977-96CA-44F849009E0A}"/>
              </a:ext>
            </a:extLst>
          </p:cNvPr>
          <p:cNvSpPr txBox="1"/>
          <p:nvPr/>
        </p:nvSpPr>
        <p:spPr>
          <a:xfrm>
            <a:off x="6320286" y="1222944"/>
            <a:ext cx="5819952" cy="5637121"/>
          </a:xfrm>
          <a:prstGeom prst="rect">
            <a:avLst/>
          </a:prstGeom>
        </p:spPr>
        <p:txBody>
          <a:bodyPr lIns="91440" tIns="45720" rIns="91440" bIns="4572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dirty="0">
                <a:cs typeface="Calibri"/>
              </a:rPr>
              <a:t>Elliptic Curve Cryptography (ECC) is a public key encryption technique based on elliptic curve theory. It is used to create faster, smaller and more efficient cryptographic keys1. ECC focuses on pairs of public and private keys for decryption and encryption</a:t>
            </a:r>
            <a:endParaRPr lang="en-US" sz="3600">
              <a:cs typeface="Calibri"/>
            </a:endParaRPr>
          </a:p>
        </p:txBody>
      </p:sp>
      <p:pic>
        <p:nvPicPr>
          <p:cNvPr id="2" name="Picture 1" descr="A blue and black circle with black text&#10;&#10;Description automatically generated">
            <a:extLst>
              <a:ext uri="{FF2B5EF4-FFF2-40B4-BE49-F238E27FC236}">
                <a16:creationId xmlns:a16="http://schemas.microsoft.com/office/drawing/2014/main" xmlns="" id="{5CE55489-3CE2-5274-7DC6-E494BBDE99CB}"/>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109269" y="2340447"/>
            <a:ext cx="5819953" cy="3241031"/>
          </a:xfrm>
          <a:prstGeom prst="rect">
            <a:avLst/>
          </a:prstGeom>
        </p:spPr>
      </p:pic>
    </p:spTree>
    <p:extLst>
      <p:ext uri="{BB962C8B-B14F-4D97-AF65-F5344CB8AC3E}">
        <p14:creationId xmlns:p14="http://schemas.microsoft.com/office/powerpoint/2010/main" val="401607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2862430" y="-285835"/>
            <a:ext cx="8382000"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FF"/>
                </a:solidFill>
                <a:latin typeface="Calibri"/>
                <a:cs typeface="Calibri"/>
              </a:rPr>
              <a:t>              Introduction</a:t>
            </a:r>
            <a:endParaRPr lang="en-US" sz="3600" b="1" dirty="0"/>
          </a:p>
        </p:txBody>
      </p:sp>
      <p:sp>
        <p:nvSpPr>
          <p:cNvPr id="10" name="TextBox 9">
            <a:extLst>
              <a:ext uri="{FF2B5EF4-FFF2-40B4-BE49-F238E27FC236}">
                <a16:creationId xmlns:a16="http://schemas.microsoft.com/office/drawing/2014/main" xmlns="" id="{672A3BF4-DC70-007C-1405-65937952E6F5}"/>
              </a:ext>
            </a:extLst>
          </p:cNvPr>
          <p:cNvSpPr txBox="1"/>
          <p:nvPr/>
        </p:nvSpPr>
        <p:spPr>
          <a:xfrm>
            <a:off x="5907314" y="339271"/>
            <a:ext cx="60869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dirty="0">
              <a:solidFill>
                <a:srgbClr val="374151"/>
              </a:solidFill>
              <a:cs typeface="Calibri"/>
            </a:endParaRPr>
          </a:p>
        </p:txBody>
      </p:sp>
      <p:sp>
        <p:nvSpPr>
          <p:cNvPr id="2" name="TextBox 1">
            <a:extLst>
              <a:ext uri="{FF2B5EF4-FFF2-40B4-BE49-F238E27FC236}">
                <a16:creationId xmlns:a16="http://schemas.microsoft.com/office/drawing/2014/main" xmlns="" id="{7DD0E1A8-02EE-97D2-6D9F-E09906759FCD}"/>
              </a:ext>
            </a:extLst>
          </p:cNvPr>
          <p:cNvSpPr txBox="1"/>
          <p:nvPr/>
        </p:nvSpPr>
        <p:spPr>
          <a:xfrm>
            <a:off x="5281448" y="356254"/>
            <a:ext cx="6712794"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5"/>
            <a:r>
              <a:rPr lang="en-US" sz="3200" b="1" dirty="0">
                <a:solidFill>
                  <a:srgbClr val="374151"/>
                </a:solidFill>
                <a:ea typeface="+mn-lt"/>
                <a:cs typeface="+mn-lt"/>
              </a:rPr>
              <a:t>Benefits</a:t>
            </a:r>
            <a:endParaRPr lang="en-US" sz="3200" b="1" dirty="0">
              <a:cs typeface="Calibri"/>
            </a:endParaRPr>
          </a:p>
          <a:p>
            <a:pPr marL="342900" indent="-342900">
              <a:buFont typeface="Arial" pitchFamily="34" charset="0"/>
              <a:buChar char="•"/>
            </a:pPr>
            <a:r>
              <a:rPr lang="en-GB" sz="2500" b="1" dirty="0">
                <a:solidFill>
                  <a:srgbClr val="374151"/>
                </a:solidFill>
                <a:ea typeface="+mn-lt"/>
                <a:cs typeface="+mn-lt"/>
              </a:rPr>
              <a:t>Security</a:t>
            </a:r>
            <a:r>
              <a:rPr lang="en-GB" sz="2500" dirty="0">
                <a:cs typeface="Calibri"/>
              </a:rPr>
              <a:t> </a:t>
            </a:r>
            <a:r>
              <a:rPr lang="en-GB" sz="2500" b="1" dirty="0">
                <a:solidFill>
                  <a:srgbClr val="374151"/>
                </a:solidFill>
                <a:ea typeface="+mn-lt"/>
                <a:cs typeface="+mn-lt"/>
              </a:rPr>
              <a:t>of data: </a:t>
            </a:r>
            <a:r>
              <a:rPr lang="en-GB" sz="2500" dirty="0">
                <a:solidFill>
                  <a:srgbClr val="374151"/>
                </a:solidFill>
                <a:ea typeface="+mn-lt"/>
                <a:cs typeface="+mn-lt"/>
              </a:rPr>
              <a:t>It will secure any kind of data like txt, pdf, image etc. </a:t>
            </a:r>
          </a:p>
          <a:p>
            <a:endParaRPr lang="en-GB" sz="2500" dirty="0">
              <a:solidFill>
                <a:srgbClr val="374151"/>
              </a:solidFill>
              <a:ea typeface="+mn-lt"/>
              <a:cs typeface="+mn-lt"/>
            </a:endParaRPr>
          </a:p>
          <a:p>
            <a:pPr marL="342900" indent="-342900">
              <a:buFont typeface="Arial" pitchFamily="34" charset="0"/>
              <a:buChar char="•"/>
            </a:pPr>
            <a:r>
              <a:rPr lang="en-GB" sz="2500" b="1" dirty="0">
                <a:solidFill>
                  <a:srgbClr val="374151"/>
                </a:solidFill>
                <a:ea typeface="+mn-lt"/>
                <a:cs typeface="+mn-lt"/>
              </a:rPr>
              <a:t>Hide data: </a:t>
            </a:r>
            <a:r>
              <a:rPr lang="en-GB" sz="2500" dirty="0">
                <a:solidFill>
                  <a:srgbClr val="374151"/>
                </a:solidFill>
                <a:ea typeface="+mn-lt"/>
                <a:cs typeface="+mn-lt"/>
              </a:rPr>
              <a:t>We can hide txt data in image that will help to send confidential data.</a:t>
            </a:r>
          </a:p>
          <a:p>
            <a:endParaRPr lang="en-GB" sz="2500" dirty="0">
              <a:solidFill>
                <a:srgbClr val="374151"/>
              </a:solidFill>
              <a:ea typeface="+mn-lt"/>
              <a:cs typeface="+mn-lt"/>
            </a:endParaRPr>
          </a:p>
          <a:p>
            <a:pPr marL="342900" indent="-342900">
              <a:buFont typeface="Arial" pitchFamily="34" charset="0"/>
              <a:buChar char="•"/>
            </a:pPr>
            <a:r>
              <a:rPr lang="en-GB" sz="2500" b="1" dirty="0">
                <a:solidFill>
                  <a:srgbClr val="374151"/>
                </a:solidFill>
                <a:ea typeface="+mn-lt"/>
                <a:cs typeface="+mn-lt"/>
              </a:rPr>
              <a:t>Simple Interface:</a:t>
            </a:r>
            <a:r>
              <a:rPr lang="en-GB" sz="2500" dirty="0">
                <a:solidFill>
                  <a:srgbClr val="374151"/>
                </a:solidFill>
                <a:ea typeface="+mn-lt"/>
                <a:cs typeface="+mn-lt"/>
              </a:rPr>
              <a:t> Interface of the application is very simple that mean anyone can use this software to encrypt there data.</a:t>
            </a:r>
          </a:p>
          <a:p>
            <a:endParaRPr lang="en-GB" sz="2500" dirty="0">
              <a:solidFill>
                <a:srgbClr val="374151"/>
              </a:solidFill>
              <a:ea typeface="+mn-lt"/>
              <a:cs typeface="+mn-lt"/>
            </a:endParaRPr>
          </a:p>
          <a:p>
            <a:pPr marL="342900" indent="-342900" algn="just">
              <a:buFont typeface="Arial" pitchFamily="34" charset="0"/>
              <a:buChar char="•"/>
            </a:pPr>
            <a:r>
              <a:rPr lang="en-US" sz="2500" b="1" dirty="0">
                <a:solidFill>
                  <a:srgbClr val="374151"/>
                </a:solidFill>
                <a:ea typeface="+mn-lt"/>
                <a:cs typeface="+mn-lt"/>
              </a:rPr>
              <a:t>Multi-functional Software: </a:t>
            </a:r>
            <a:r>
              <a:rPr lang="en-US" sz="2500" dirty="0">
                <a:solidFill>
                  <a:srgbClr val="374151"/>
                </a:solidFill>
                <a:ea typeface="+mn-lt"/>
                <a:cs typeface="+mn-lt"/>
              </a:rPr>
              <a:t>In this Software we have multiple option of encryption and decryption on multiple file type in one place that increase software efficiency.</a:t>
            </a:r>
            <a:endParaRPr lang="en-US" sz="2500" b="1" dirty="0">
              <a:solidFill>
                <a:srgbClr val="374151"/>
              </a:solidFill>
              <a:ea typeface="+mn-lt"/>
              <a:cs typeface="+mn-lt"/>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0343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457396" y="6263434"/>
            <a:ext cx="3269079" cy="365125"/>
          </a:xfrm>
        </p:spPr>
        <p:txBody>
          <a:bodyPr/>
          <a:lstStyle/>
          <a:p>
            <a:pPr algn="l"/>
            <a:r>
              <a:rPr lang="en-US" sz="2400" b="1" dirty="0">
                <a:solidFill>
                  <a:schemeClr val="tx1"/>
                </a:solidFill>
              </a:rPr>
              <a:t>System</a:t>
            </a:r>
            <a:r>
              <a:rPr lang="en-US" sz="1600" b="1" dirty="0"/>
              <a:t> </a:t>
            </a:r>
            <a:r>
              <a:rPr lang="en-US" sz="2400" b="1" dirty="0">
                <a:solidFill>
                  <a:schemeClr val="tx1"/>
                </a:solidFill>
              </a:rPr>
              <a:t>Requirement</a:t>
            </a:r>
          </a:p>
        </p:txBody>
      </p:sp>
      <p:sp>
        <p:nvSpPr>
          <p:cNvPr id="6" name="Oval 5"/>
          <p:cNvSpPr/>
          <p:nvPr/>
        </p:nvSpPr>
        <p:spPr>
          <a:xfrm>
            <a:off x="4243755" y="2473569"/>
            <a:ext cx="3458308" cy="17701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Calibri"/>
              </a:rPr>
              <a:t>Software Requirements Specification </a:t>
            </a:r>
            <a:r>
              <a:rPr lang="en-GB" b="1" dirty="0">
                <a:solidFill>
                  <a:schemeClr val="tx1"/>
                </a:solidFill>
                <a:cs typeface="Calibri"/>
              </a:rPr>
              <a:t>(SRS</a:t>
            </a:r>
            <a:r>
              <a:rPr lang="en-GB" b="1" dirty="0" smtClean="0">
                <a:solidFill>
                  <a:schemeClr val="tx1"/>
                </a:solidFill>
                <a:cs typeface="Calibri"/>
              </a:rPr>
              <a:t>)</a:t>
            </a:r>
            <a:endParaRPr lang="en-US" b="1" dirty="0">
              <a:solidFill>
                <a:schemeClr val="tx1"/>
              </a:solidFill>
              <a:cs typeface="Calibri"/>
            </a:endParaRPr>
          </a:p>
        </p:txBody>
      </p:sp>
      <p:sp>
        <p:nvSpPr>
          <p:cNvPr id="7" name="Rounded Rectangle 6"/>
          <p:cNvSpPr/>
          <p:nvPr/>
        </p:nvSpPr>
        <p:spPr>
          <a:xfrm>
            <a:off x="269634" y="765909"/>
            <a:ext cx="3563814" cy="187569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b="1" dirty="0" smtClean="0">
                <a:solidFill>
                  <a:schemeClr val="tx1"/>
                </a:solidFill>
                <a:ea typeface="+mn-lt"/>
                <a:cs typeface="+mn-lt"/>
              </a:rPr>
              <a:t>Files</a:t>
            </a:r>
          </a:p>
          <a:p>
            <a:pPr marL="285750" indent="-285750">
              <a:buFont typeface="Arial" pitchFamily="34" charset="0"/>
              <a:buChar char="•"/>
            </a:pPr>
            <a:r>
              <a:rPr lang="en-US" sz="2800" b="1" dirty="0">
                <a:solidFill>
                  <a:schemeClr val="tx1"/>
                </a:solidFill>
                <a:ea typeface="+mn-lt"/>
                <a:cs typeface="+mn-lt"/>
              </a:rPr>
              <a:t>Message</a:t>
            </a:r>
            <a:endParaRPr lang="en-US" sz="2800" b="1" dirty="0">
              <a:solidFill>
                <a:schemeClr val="tx1"/>
              </a:solidFill>
            </a:endParaRPr>
          </a:p>
        </p:txBody>
      </p:sp>
      <p:sp>
        <p:nvSpPr>
          <p:cNvPr id="9" name="Rounded Rectangle 8"/>
          <p:cNvSpPr/>
          <p:nvPr/>
        </p:nvSpPr>
        <p:spPr>
          <a:xfrm>
            <a:off x="8253047" y="765909"/>
            <a:ext cx="3563814" cy="18756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GB" sz="1600" b="1" dirty="0">
                <a:solidFill>
                  <a:schemeClr val="tx1"/>
                </a:solidFill>
              </a:rPr>
              <a:t>Text Encryption and Decryption</a:t>
            </a:r>
          </a:p>
          <a:p>
            <a:pPr marL="285750" indent="-285750">
              <a:buFont typeface="Arial" pitchFamily="34" charset="0"/>
              <a:buChar char="•"/>
            </a:pPr>
            <a:r>
              <a:rPr lang="en-GB" sz="1600" b="1" dirty="0">
                <a:solidFill>
                  <a:schemeClr val="tx1"/>
                </a:solidFill>
              </a:rPr>
              <a:t>Image/Audio and Video Encryption and Decryption</a:t>
            </a:r>
          </a:p>
          <a:p>
            <a:pPr marL="285750" indent="-285750">
              <a:buFont typeface="Arial" pitchFamily="34" charset="0"/>
              <a:buChar char="•"/>
            </a:pPr>
            <a:r>
              <a:rPr lang="en-GB" sz="1600" b="1" dirty="0">
                <a:solidFill>
                  <a:schemeClr val="tx1"/>
                </a:solidFill>
              </a:rPr>
              <a:t>PDF password protected</a:t>
            </a:r>
          </a:p>
          <a:p>
            <a:pPr marL="285750" indent="-285750">
              <a:buFont typeface="Arial" pitchFamily="34" charset="0"/>
              <a:buChar char="•"/>
            </a:pPr>
            <a:r>
              <a:rPr lang="en-GB" sz="1600" b="1" dirty="0">
                <a:solidFill>
                  <a:schemeClr val="tx1"/>
                </a:solidFill>
              </a:rPr>
              <a:t>Text hide in Image </a:t>
            </a:r>
          </a:p>
          <a:p>
            <a:pPr marL="285750" indent="-285750">
              <a:buFont typeface="Arial" pitchFamily="34" charset="0"/>
              <a:buChar char="•"/>
            </a:pPr>
            <a:r>
              <a:rPr lang="en-GB" sz="1600" b="1" dirty="0" err="1">
                <a:solidFill>
                  <a:schemeClr val="tx1"/>
                </a:solidFill>
              </a:rPr>
              <a:t>Ecc</a:t>
            </a:r>
            <a:r>
              <a:rPr lang="en-GB" sz="1600" b="1" dirty="0">
                <a:solidFill>
                  <a:schemeClr val="tx1"/>
                </a:solidFill>
              </a:rPr>
              <a:t> Encryption Algorithm use in all process </a:t>
            </a:r>
          </a:p>
        </p:txBody>
      </p:sp>
      <p:sp>
        <p:nvSpPr>
          <p:cNvPr id="10" name="Rounded Rectangle 9"/>
          <p:cNvSpPr/>
          <p:nvPr/>
        </p:nvSpPr>
        <p:spPr>
          <a:xfrm>
            <a:off x="269633" y="4240405"/>
            <a:ext cx="3563814" cy="187569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a:buChar char="•"/>
            </a:pPr>
            <a:r>
              <a:rPr lang="en-US" sz="2000" b="1" dirty="0">
                <a:solidFill>
                  <a:schemeClr val="tx1"/>
                </a:solidFill>
                <a:ea typeface="+mn-lt"/>
                <a:cs typeface="+mn-lt"/>
              </a:rPr>
              <a:t>Response Time</a:t>
            </a:r>
          </a:p>
          <a:p>
            <a:pPr marL="342900" indent="-342900" algn="just">
              <a:buFont typeface="Arial"/>
              <a:buChar char="•"/>
            </a:pPr>
            <a:r>
              <a:rPr lang="en-US" sz="2000" b="1" dirty="0" smtClean="0">
                <a:solidFill>
                  <a:schemeClr val="tx1"/>
                </a:solidFill>
                <a:ea typeface="+mn-lt"/>
                <a:cs typeface="+mn-lt"/>
              </a:rPr>
              <a:t>Scalability</a:t>
            </a:r>
            <a:endParaRPr lang="en-US" sz="2000" b="1" dirty="0">
              <a:solidFill>
                <a:schemeClr val="tx1"/>
              </a:solidFill>
              <a:ea typeface="+mn-lt"/>
              <a:cs typeface="+mn-lt"/>
            </a:endParaRPr>
          </a:p>
          <a:p>
            <a:pPr marL="342900" indent="-342900" algn="just">
              <a:buFont typeface="Arial"/>
              <a:buChar char="•"/>
            </a:pPr>
            <a:r>
              <a:rPr lang="en-US" sz="2000" b="1" dirty="0">
                <a:solidFill>
                  <a:schemeClr val="tx1"/>
                </a:solidFill>
                <a:ea typeface="+mn-lt"/>
                <a:cs typeface="+mn-lt"/>
              </a:rPr>
              <a:t>Platform </a:t>
            </a:r>
            <a:r>
              <a:rPr lang="en-US" sz="2000" b="1" dirty="0" smtClean="0">
                <a:solidFill>
                  <a:schemeClr val="tx1"/>
                </a:solidFill>
                <a:ea typeface="+mn-lt"/>
                <a:cs typeface="+mn-lt"/>
              </a:rPr>
              <a:t>Dependencies</a:t>
            </a:r>
            <a:endParaRPr lang="en-US" sz="2000" b="1" dirty="0">
              <a:solidFill>
                <a:schemeClr val="tx1"/>
              </a:solidFill>
              <a:ea typeface="+mn-lt"/>
              <a:cs typeface="+mn-lt"/>
            </a:endParaRPr>
          </a:p>
          <a:p>
            <a:pPr marL="342900" indent="-342900" algn="just">
              <a:buFont typeface="Arial"/>
              <a:buChar char="•"/>
            </a:pPr>
            <a:r>
              <a:rPr lang="en-US" sz="2000" b="1" dirty="0">
                <a:solidFill>
                  <a:schemeClr val="tx1"/>
                </a:solidFill>
                <a:ea typeface="+mn-lt"/>
                <a:cs typeface="+mn-lt"/>
              </a:rPr>
              <a:t>Fault </a:t>
            </a:r>
            <a:r>
              <a:rPr lang="en-US" sz="2000" b="1" dirty="0" smtClean="0">
                <a:solidFill>
                  <a:schemeClr val="tx1"/>
                </a:solidFill>
                <a:ea typeface="+mn-lt"/>
                <a:cs typeface="+mn-lt"/>
              </a:rPr>
              <a:t>Tolerance</a:t>
            </a:r>
            <a:endParaRPr lang="en-US" sz="2000" b="1" dirty="0">
              <a:solidFill>
                <a:schemeClr val="tx1"/>
              </a:solidFill>
              <a:cs typeface="Calibri"/>
            </a:endParaRPr>
          </a:p>
        </p:txBody>
      </p:sp>
      <p:sp>
        <p:nvSpPr>
          <p:cNvPr id="11" name="Rounded Rectangle 10"/>
          <p:cNvSpPr/>
          <p:nvPr/>
        </p:nvSpPr>
        <p:spPr>
          <a:xfrm>
            <a:off x="8238533" y="4287295"/>
            <a:ext cx="3563814" cy="187569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ea typeface="+mn-lt"/>
                <a:cs typeface="+mn-lt"/>
              </a:rPr>
              <a:t>RAM &amp; STORAGE : </a:t>
            </a:r>
            <a:r>
              <a:rPr lang="en-US" sz="2000" dirty="0" smtClean="0">
                <a:solidFill>
                  <a:schemeClr val="tx1"/>
                </a:solidFill>
                <a:ea typeface="+mn-lt"/>
                <a:cs typeface="+mn-lt"/>
              </a:rPr>
              <a:t>1Gb</a:t>
            </a:r>
          </a:p>
          <a:p>
            <a:r>
              <a:rPr lang="en-GB" sz="2000" b="1" dirty="0" smtClean="0">
                <a:solidFill>
                  <a:schemeClr val="tx1"/>
                </a:solidFill>
                <a:ea typeface="+mn-lt"/>
                <a:cs typeface="+mn-lt"/>
              </a:rPr>
              <a:t>OS:</a:t>
            </a:r>
            <a:r>
              <a:rPr lang="en-US" sz="2000" dirty="0">
                <a:solidFill>
                  <a:schemeClr val="tx1"/>
                </a:solidFill>
                <a:ea typeface="+mn-lt"/>
                <a:cs typeface="+mn-lt"/>
              </a:rPr>
              <a:t> </a:t>
            </a:r>
            <a:r>
              <a:rPr lang="en-US" sz="2000" dirty="0" smtClean="0">
                <a:solidFill>
                  <a:schemeClr val="tx1"/>
                </a:solidFill>
                <a:ea typeface="+mn-lt"/>
                <a:cs typeface="+mn-lt"/>
              </a:rPr>
              <a:t>Any Windows OS</a:t>
            </a:r>
          </a:p>
          <a:p>
            <a:r>
              <a:rPr lang="en-US" sz="2000" b="1" dirty="0">
                <a:solidFill>
                  <a:schemeClr val="tx1"/>
                </a:solidFill>
                <a:ea typeface="+mn-lt"/>
                <a:cs typeface="+mn-lt"/>
              </a:rPr>
              <a:t>Access to In-Built </a:t>
            </a:r>
            <a:r>
              <a:rPr lang="en-US" sz="2000" b="1" dirty="0" smtClean="0">
                <a:solidFill>
                  <a:schemeClr val="tx1"/>
                </a:solidFill>
                <a:ea typeface="+mn-lt"/>
                <a:cs typeface="+mn-lt"/>
              </a:rPr>
              <a:t>Features: </a:t>
            </a:r>
            <a:r>
              <a:rPr lang="en-US" sz="2000" dirty="0" smtClean="0">
                <a:solidFill>
                  <a:schemeClr val="tx1"/>
                </a:solidFill>
                <a:ea typeface="+mn-lt"/>
                <a:cs typeface="+mn-lt"/>
              </a:rPr>
              <a:t>Gmail Sending </a:t>
            </a:r>
          </a:p>
          <a:p>
            <a:r>
              <a:rPr lang="en-US" sz="2000" b="1" dirty="0" smtClean="0">
                <a:solidFill>
                  <a:schemeClr val="tx1"/>
                </a:solidFill>
                <a:ea typeface="+mn-lt"/>
                <a:cs typeface="+mn-lt"/>
              </a:rPr>
              <a:t> </a:t>
            </a:r>
            <a:endParaRPr lang="en-US" sz="2000" dirty="0">
              <a:solidFill>
                <a:schemeClr val="tx1"/>
              </a:solidFill>
            </a:endParaRPr>
          </a:p>
        </p:txBody>
      </p:sp>
      <p:cxnSp>
        <p:nvCxnSpPr>
          <p:cNvPr id="15" name="Elbow Connector 14"/>
          <p:cNvCxnSpPr>
            <a:stCxn id="6" idx="2"/>
            <a:endCxn id="7" idx="2"/>
          </p:cNvCxnSpPr>
          <p:nvPr/>
        </p:nvCxnSpPr>
        <p:spPr>
          <a:xfrm rot="10800000">
            <a:off x="2051541" y="2641601"/>
            <a:ext cx="2192214" cy="71706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9" idx="1"/>
          </p:cNvCxnSpPr>
          <p:nvPr/>
        </p:nvCxnSpPr>
        <p:spPr>
          <a:xfrm rot="5400000" flipH="1" flipV="1">
            <a:off x="6728071" y="948593"/>
            <a:ext cx="769814" cy="2280138"/>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4"/>
            <a:endCxn id="10" idx="3"/>
          </p:cNvCxnSpPr>
          <p:nvPr/>
        </p:nvCxnSpPr>
        <p:spPr>
          <a:xfrm rot="5400000">
            <a:off x="4435929" y="3641271"/>
            <a:ext cx="934498" cy="213946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6"/>
            <a:endCxn id="11" idx="0"/>
          </p:cNvCxnSpPr>
          <p:nvPr/>
        </p:nvCxnSpPr>
        <p:spPr>
          <a:xfrm>
            <a:off x="7702063" y="3358661"/>
            <a:ext cx="2318377" cy="92863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04680" y="246412"/>
            <a:ext cx="2642968" cy="461665"/>
          </a:xfrm>
          <a:prstGeom prst="rect">
            <a:avLst/>
          </a:prstGeom>
        </p:spPr>
        <p:txBody>
          <a:bodyPr wrap="none">
            <a:spAutoFit/>
          </a:bodyPr>
          <a:lstStyle/>
          <a:p>
            <a:r>
              <a:rPr lang="en-US" sz="2400" b="1" dirty="0"/>
              <a:t>Data Requirements</a:t>
            </a:r>
            <a:endParaRPr lang="en-US" sz="2400" dirty="0">
              <a:effectLst/>
            </a:endParaRPr>
          </a:p>
        </p:txBody>
      </p:sp>
      <p:sp>
        <p:nvSpPr>
          <p:cNvPr id="39" name="Rectangle 38"/>
          <p:cNvSpPr/>
          <p:nvPr/>
        </p:nvSpPr>
        <p:spPr>
          <a:xfrm>
            <a:off x="8343433" y="246411"/>
            <a:ext cx="3383042" cy="461665"/>
          </a:xfrm>
          <a:prstGeom prst="rect">
            <a:avLst/>
          </a:prstGeom>
        </p:spPr>
        <p:txBody>
          <a:bodyPr wrap="none">
            <a:spAutoFit/>
          </a:bodyPr>
          <a:lstStyle/>
          <a:p>
            <a:r>
              <a:rPr lang="en-US" sz="2400" b="1" dirty="0"/>
              <a:t>Functional Requirements</a:t>
            </a:r>
            <a:endParaRPr lang="en-US" sz="2400" dirty="0">
              <a:effectLst/>
            </a:endParaRPr>
          </a:p>
        </p:txBody>
      </p:sp>
      <p:sp>
        <p:nvSpPr>
          <p:cNvPr id="40" name="Rectangle 39"/>
          <p:cNvSpPr/>
          <p:nvPr/>
        </p:nvSpPr>
        <p:spPr>
          <a:xfrm>
            <a:off x="269633" y="6162987"/>
            <a:ext cx="3560975" cy="461665"/>
          </a:xfrm>
          <a:prstGeom prst="rect">
            <a:avLst/>
          </a:prstGeom>
        </p:spPr>
        <p:txBody>
          <a:bodyPr wrap="none">
            <a:spAutoFit/>
          </a:bodyPr>
          <a:lstStyle/>
          <a:p>
            <a:r>
              <a:rPr lang="en-US" sz="2400" b="1" dirty="0"/>
              <a:t>Performance Requirement</a:t>
            </a:r>
            <a:endParaRPr lang="en-US" sz="2400" dirty="0">
              <a:effectLst/>
            </a:endParaRPr>
          </a:p>
        </p:txBody>
      </p:sp>
    </p:spTree>
    <p:extLst>
      <p:ext uri="{BB962C8B-B14F-4D97-AF65-F5344CB8AC3E}">
        <p14:creationId xmlns:p14="http://schemas.microsoft.com/office/powerpoint/2010/main" val="3237823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0C177484-970B-F9F9-91A1-29856A46C2B6}"/>
              </a:ext>
            </a:extLst>
          </p:cNvPr>
          <p:cNvSpPr/>
          <p:nvPr/>
        </p:nvSpPr>
        <p:spPr>
          <a:xfrm>
            <a:off x="-1036505" y="-5519194"/>
            <a:ext cx="14075433" cy="7418716"/>
          </a:xfrm>
          <a:prstGeom prst="ellipse">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rgbClr val="FFFFFF"/>
                </a:solidFill>
                <a:latin typeface="Calibri"/>
                <a:cs typeface="Calibri"/>
              </a:rPr>
              <a:t>            </a:t>
            </a:r>
            <a:r>
              <a:rPr lang="en-US" sz="3200" b="1" dirty="0">
                <a:solidFill>
                  <a:srgbClr val="FFFFFF"/>
                </a:solidFill>
                <a:latin typeface="Calibri"/>
                <a:cs typeface="Calibri"/>
              </a:rPr>
              <a:t>  </a:t>
            </a:r>
            <a:endParaRPr lang="en-US" sz="3200" b="1">
              <a:solidFill>
                <a:srgbClr val="FFFFFF"/>
              </a:solidFill>
              <a:latin typeface="Calibri"/>
              <a:cs typeface="Calibri"/>
            </a:endParaRPr>
          </a:p>
        </p:txBody>
      </p:sp>
      <p:sp>
        <p:nvSpPr>
          <p:cNvPr id="2" name="TextBox 1">
            <a:extLst>
              <a:ext uri="{FF2B5EF4-FFF2-40B4-BE49-F238E27FC236}">
                <a16:creationId xmlns:a16="http://schemas.microsoft.com/office/drawing/2014/main" xmlns="" id="{2CECBA0D-12EA-C76E-C36C-E9F091D68494}"/>
              </a:ext>
            </a:extLst>
          </p:cNvPr>
          <p:cNvSpPr txBox="1"/>
          <p:nvPr/>
        </p:nvSpPr>
        <p:spPr>
          <a:xfrm>
            <a:off x="3800176" y="0"/>
            <a:ext cx="470535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FFFF"/>
                </a:solidFill>
                <a:cs typeface="Calibri"/>
              </a:rPr>
              <a:t> DATA FLOW DIAGRAM</a:t>
            </a:r>
            <a:endParaRPr lang="en-US" sz="3200" dirty="0">
              <a:solidFill>
                <a:srgbClr val="FFFFFF"/>
              </a:solidFill>
              <a:cs typeface="Calibri"/>
            </a:endParaRPr>
          </a:p>
          <a:p>
            <a:pPr algn="l"/>
            <a:endParaRPr lang="en-US" dirty="0">
              <a:cs typeface="Calibri"/>
            </a:endParaRPr>
          </a:p>
        </p:txBody>
      </p:sp>
      <p:pic>
        <p:nvPicPr>
          <p:cNvPr id="6" name="Picture 5"/>
          <p:cNvPicPr/>
          <p:nvPr/>
        </p:nvPicPr>
        <p:blipFill>
          <a:blip r:embed="rId2"/>
          <a:stretch>
            <a:fillRect/>
          </a:stretch>
        </p:blipFill>
        <p:spPr>
          <a:xfrm>
            <a:off x="1891865" y="993226"/>
            <a:ext cx="8560676" cy="5139559"/>
          </a:xfrm>
          <a:prstGeom prst="rect">
            <a:avLst/>
          </a:prstGeom>
          <a:noFill/>
          <a:ln>
            <a:noFill/>
            <a:prstDash/>
          </a:ln>
        </p:spPr>
      </p:pic>
      <p:sp>
        <p:nvSpPr>
          <p:cNvPr id="4" name="Rectangle 3"/>
          <p:cNvSpPr/>
          <p:nvPr/>
        </p:nvSpPr>
        <p:spPr>
          <a:xfrm>
            <a:off x="4477404" y="1931054"/>
            <a:ext cx="457200" cy="528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4477404" y="2195238"/>
            <a:ext cx="1694799" cy="73714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396651" y="2220802"/>
            <a:ext cx="457200" cy="528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96651" y="4553386"/>
            <a:ext cx="457200" cy="528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51124" y="4542165"/>
            <a:ext cx="457200" cy="528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4451124" y="3563005"/>
            <a:ext cx="1051042" cy="1243344"/>
          </a:xfrm>
          <a:prstGeom prst="straightConnector1">
            <a:avLst/>
          </a:prstGeom>
          <a:ln w="762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889531" y="2220802"/>
            <a:ext cx="1087821" cy="134220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174827" y="4274590"/>
            <a:ext cx="1679024" cy="675782"/>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674817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449</TotalTime>
  <Words>732</Words>
  <Application>Microsoft Office PowerPoint</Application>
  <PresentationFormat>Custom</PresentationFormat>
  <Paragraphs>183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SecureInfo Windows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dc:creator>
  <cp:lastModifiedBy>Prateek</cp:lastModifiedBy>
  <cp:revision>1163</cp:revision>
  <dcterms:created xsi:type="dcterms:W3CDTF">2013-07-15T20:26:40Z</dcterms:created>
  <dcterms:modified xsi:type="dcterms:W3CDTF">2023-07-13T05:04:57Z</dcterms:modified>
</cp:coreProperties>
</file>