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71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A6F5BC-722B-4514-9B98-7BF413D07F9B}" v="409" dt="2024-07-16T14:00:46.638"/>
    <p1510:client id="{4A97F0C1-7592-41E4-B216-DADAF557B75D}" v="151" dt="2024-07-16T12:01:36.872"/>
    <p1510:client id="{D368DED5-D36F-4BDD-BA7E-97D8612604B5}" v="40" dt="2024-07-16T14:09:23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12" autoAdjust="0"/>
    <p:restoredTop sz="94660"/>
  </p:normalViewPr>
  <p:slideViewPr>
    <p:cSldViewPr snapToGrid="0">
      <p:cViewPr>
        <p:scale>
          <a:sx n="66" d="100"/>
          <a:sy n="66" d="100"/>
        </p:scale>
        <p:origin x="-738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dravidvaishnav/mumbai-house-prices" TargetMode="External"/><Relationship Id="rId2" Type="http://schemas.openxmlformats.org/officeDocument/2006/relationships/hyperlink" Target="https://www.kaggle.com/datasets/sidharth178/car-prices-datas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/codebasics" TargetMode="External"/><Relationship Id="rId5" Type="http://schemas.openxmlformats.org/officeDocument/2006/relationships/hyperlink" Target="https://www.tensorflow.org/" TargetMode="External"/><Relationship Id="rId4" Type="http://schemas.openxmlformats.org/officeDocument/2006/relationships/hyperlink" Target="https://scikit-learn.org/stable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A3363022-C969-41E9-8EB2-E4C94908C1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8D1AD6B3-BE88-4CEB-BA17-790657CC47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77191" y="2801342"/>
            <a:ext cx="8285316" cy="1900964"/>
          </a:xfrm>
        </p:spPr>
        <p:txBody>
          <a:bodyPr anchor="t">
            <a:normAutofit/>
          </a:bodyPr>
          <a:lstStyle/>
          <a:p>
            <a:r>
              <a:rPr lang="en-US" sz="7200" b="1" dirty="0">
                <a:solidFill>
                  <a:schemeClr val="tx2"/>
                </a:solidFill>
              </a:rPr>
              <a:t>Predictor App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470" y="5646057"/>
            <a:ext cx="11487509" cy="90777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Presented By:                                                                             </a:t>
            </a:r>
            <a:r>
              <a:rPr lang="en-US" sz="2000" dirty="0" smtClean="0">
                <a:solidFill>
                  <a:schemeClr val="tx2"/>
                </a:solidFill>
              </a:rPr>
              <a:t>			Collage</a:t>
            </a:r>
            <a:r>
              <a:rPr lang="en-US" sz="2000" dirty="0">
                <a:solidFill>
                  <a:schemeClr val="tx2"/>
                </a:solidFill>
              </a:rPr>
              <a:t>:</a:t>
            </a:r>
          </a:p>
          <a:p>
            <a:pPr algn="l"/>
            <a:r>
              <a:rPr lang="en-US" sz="2000" dirty="0" err="1" smtClean="0">
                <a:solidFill>
                  <a:schemeClr val="tx2"/>
                </a:solidFill>
              </a:rPr>
              <a:t>Prateek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Kumawat</a:t>
            </a:r>
            <a:r>
              <a:rPr lang="en-US" sz="2000" dirty="0">
                <a:solidFill>
                  <a:schemeClr val="tx2"/>
                </a:solidFill>
              </a:rPr>
              <a:t>                                                                      </a:t>
            </a:r>
            <a:r>
              <a:rPr lang="en-US" sz="2000" dirty="0" smtClean="0">
                <a:solidFill>
                  <a:schemeClr val="tx2"/>
                </a:solidFill>
              </a:rPr>
              <a:t>			University</a:t>
            </a:r>
            <a:r>
              <a:rPr lang="en-US" sz="2000" dirty="0">
                <a:solidFill>
                  <a:schemeClr val="tx2"/>
                </a:solidFill>
              </a:rPr>
              <a:t> Of Kota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="" xmlns:a16="http://schemas.microsoft.com/office/drawing/2014/main" id="{2C325E5B-5CDE-9EF2-D1A5-A6B313EA0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89D1390B-7E13-4B4F-9CB2-391063412E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9E720206-AA49-4786-A932-A2650DE091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C72F6EE6-EDE9-45A5-8F6D-02B9B7CB2C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C093DC50-3BD7-46B1-A300-CD207E152F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 descr="A logo with text and images&#10;&#10;Description automatically generated">
            <a:extLst>
              <a:ext uri="{FF2B5EF4-FFF2-40B4-BE49-F238E27FC236}">
                <a16:creationId xmlns="" xmlns:a16="http://schemas.microsoft.com/office/drawing/2014/main" id="{847F6E32-6024-3925-95B8-A97855879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474" y="324209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C799903-48D5-4A31-A1A2-541072D977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="" xmlns:a16="http://schemas.microsoft.com/office/drawing/2014/main" id="{8EFFF109-FC58-4FD3-BE05-9775A1310F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="" xmlns:a16="http://schemas.microsoft.com/office/drawing/2014/main" id="{E1B96AD6-92A9-4273-A62B-96A1C3E0BA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1EB9BB-8F00-FA45-052E-594FF7BB0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509" y="399289"/>
            <a:ext cx="3976546" cy="2614091"/>
          </a:xfrm>
        </p:spPr>
        <p:txBody>
          <a:bodyPr>
            <a:normAutofit/>
          </a:bodyPr>
          <a:lstStyle/>
          <a:p>
            <a:r>
              <a:rPr lang="en-US" sz="4000" b="1" cap="all" dirty="0">
                <a:latin typeface="Arial"/>
                <a:cs typeface="Arial"/>
              </a:rPr>
              <a:t>Result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63EEC44-1BA3-44ED-81FC-A644B04B2A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4F41E0-AB6C-7919-07B5-F9C1F1B08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5923" y="1248990"/>
            <a:ext cx="7239318" cy="4992624"/>
          </a:xfrm>
        </p:spPr>
        <p:txBody>
          <a:bodyPr vert="horz" lIns="91440" tIns="45720" rIns="91440" bIns="45720" rtlCol="0" anchor="ctr">
            <a:noAutofit/>
          </a:bodyPr>
          <a:lstStyle/>
          <a:p>
            <a:pPr lvl="1"/>
            <a:endParaRPr lang="en-US" sz="3200" b="1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00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1F65EEE7-BF39-FDAD-DE64-9F135547A413}"/>
              </a:ext>
            </a:extLst>
          </p:cNvPr>
          <p:cNvSpPr txBox="1">
            <a:spLocks/>
          </p:cNvSpPr>
          <p:nvPr/>
        </p:nvSpPr>
        <p:spPr>
          <a:xfrm>
            <a:off x="4571510" y="-1839"/>
            <a:ext cx="7641884" cy="37417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3200" b="1">
                <a:ea typeface="+mn-lt"/>
                <a:cs typeface="+mn-lt"/>
              </a:rPr>
              <a:t>Car Price Prediction:</a:t>
            </a:r>
            <a:endParaRPr lang="en-US"/>
          </a:p>
          <a:p>
            <a:pPr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High accuracy (99%) with machine learning models.</a:t>
            </a:r>
            <a:endParaRPr lang="en-US"/>
          </a:p>
          <a:p>
            <a:pPr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Key metrics: Mean Squared Error (MSE), Root Mean Squared Error (RMSE).</a:t>
            </a:r>
            <a:endParaRPr lang="en-US"/>
          </a:p>
        </p:txBody>
      </p:sp>
      <p:pic>
        <p:nvPicPr>
          <p:cNvPr id="4" name="Picture 3" descr="A diagram of a mathematical equation&#10;&#10;Description automatically generated">
            <a:extLst>
              <a:ext uri="{FF2B5EF4-FFF2-40B4-BE49-F238E27FC236}">
                <a16:creationId xmlns="" xmlns:a16="http://schemas.microsoft.com/office/drawing/2014/main" id="{227C84CA-EB44-6625-928A-39707CE50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52" y="3430729"/>
            <a:ext cx="5574820" cy="30523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8E1AADF-FB87-7426-89D7-ECEC22969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927" y="3013533"/>
            <a:ext cx="5376462" cy="371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3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C799903-48D5-4A31-A1A2-541072D977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="" xmlns:a16="http://schemas.microsoft.com/office/drawing/2014/main" id="{8EFFF109-FC58-4FD3-BE05-9775A1310F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="" xmlns:a16="http://schemas.microsoft.com/office/drawing/2014/main" id="{E1B96AD6-92A9-4273-A62B-96A1C3E0BA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1EB9BB-8F00-FA45-052E-594FF7BB0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509" y="399289"/>
            <a:ext cx="3976546" cy="2614091"/>
          </a:xfrm>
        </p:spPr>
        <p:txBody>
          <a:bodyPr>
            <a:normAutofit/>
          </a:bodyPr>
          <a:lstStyle/>
          <a:p>
            <a:r>
              <a:rPr lang="en-US" sz="4000" b="1" cap="all" dirty="0">
                <a:latin typeface="Arial"/>
                <a:cs typeface="Arial"/>
              </a:rPr>
              <a:t>Result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63EEC44-1BA3-44ED-81FC-A644B04B2A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4F41E0-AB6C-7919-07B5-F9C1F1B08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5923" y="1248990"/>
            <a:ext cx="7239318" cy="4992624"/>
          </a:xfrm>
        </p:spPr>
        <p:txBody>
          <a:bodyPr vert="horz" lIns="91440" tIns="45720" rIns="91440" bIns="45720" rtlCol="0" anchor="ctr">
            <a:noAutofit/>
          </a:bodyPr>
          <a:lstStyle/>
          <a:p>
            <a:pPr lvl="1"/>
            <a:endParaRPr lang="en-US" sz="3200" b="1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00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1F65EEE7-BF39-FDAD-DE64-9F135547A413}"/>
              </a:ext>
            </a:extLst>
          </p:cNvPr>
          <p:cNvSpPr txBox="1">
            <a:spLocks/>
          </p:cNvSpPr>
          <p:nvPr/>
        </p:nvSpPr>
        <p:spPr>
          <a:xfrm>
            <a:off x="4571510" y="-490670"/>
            <a:ext cx="7641884" cy="37417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3200" b="1" dirty="0">
                <a:ea typeface="+mn-lt"/>
                <a:cs typeface="+mn-lt"/>
              </a:rPr>
              <a:t>House Price Prediction: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Effective deep learning models capturing complex relationships.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Key metrics: Mean Absolute Error (MAE), R-squared (R²).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6" name="Picture 5" descr="A diagram of a mathematical equation&#10;&#10;Description automatically generated">
            <a:extLst>
              <a:ext uri="{FF2B5EF4-FFF2-40B4-BE49-F238E27FC236}">
                <a16:creationId xmlns="" xmlns:a16="http://schemas.microsoft.com/office/drawing/2014/main" id="{3B3C92F6-F6AC-5C75-C7C7-EC732F391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95" y="3137207"/>
            <a:ext cx="5952227" cy="2894066"/>
          </a:xfrm>
          <a:prstGeom prst="rect">
            <a:avLst/>
          </a:prstGeom>
        </p:spPr>
      </p:pic>
      <p:pic>
        <p:nvPicPr>
          <p:cNvPr id="7" name="Picture 6" descr="A diagram of a computer network&#10;&#10;Description automatically generated">
            <a:extLst>
              <a:ext uri="{FF2B5EF4-FFF2-40B4-BE49-F238E27FC236}">
                <a16:creationId xmlns="" xmlns:a16="http://schemas.microsoft.com/office/drawing/2014/main" id="{215BD455-417A-37C7-78B3-BC06305D9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202" y="2668893"/>
            <a:ext cx="6510964" cy="418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C799903-48D5-4A31-A1A2-541072D977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="" xmlns:a16="http://schemas.microsoft.com/office/drawing/2014/main" id="{8EFFF109-FC58-4FD3-BE05-9775A1310F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="" xmlns:a16="http://schemas.microsoft.com/office/drawing/2014/main" id="{E1B96AD6-92A9-4273-A62B-96A1C3E0BA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1EB9BB-8F00-FA45-052E-594FF7BB0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62" y="-3278"/>
            <a:ext cx="3976546" cy="1435148"/>
          </a:xfrm>
        </p:spPr>
        <p:txBody>
          <a:bodyPr>
            <a:normAutofit/>
          </a:bodyPr>
          <a:lstStyle/>
          <a:p>
            <a:r>
              <a:rPr lang="en-US" sz="4000" b="1" cap="all" dirty="0">
                <a:latin typeface="Arial"/>
                <a:cs typeface="Arial"/>
              </a:rPr>
              <a:t>Result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63EEC44-1BA3-44ED-81FC-A644B04B2A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4F41E0-AB6C-7919-07B5-F9C1F1B08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5923" y="1248990"/>
            <a:ext cx="7239318" cy="4992624"/>
          </a:xfrm>
        </p:spPr>
        <p:txBody>
          <a:bodyPr vert="horz" lIns="91440" tIns="45720" rIns="91440" bIns="45720" rtlCol="0" anchor="ctr">
            <a:noAutofit/>
          </a:bodyPr>
          <a:lstStyle/>
          <a:p>
            <a:pPr lvl="1"/>
            <a:endParaRPr lang="en-US" sz="3200" b="1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="" xmlns:a16="http://schemas.microsoft.com/office/drawing/2014/main" id="{5FB4012B-5610-F498-6425-B17516666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8" y="1595110"/>
            <a:ext cx="2624188" cy="4646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07950" dist="12700" dir="5400000" algn="ctr">
              <a:srgbClr val="000000"/>
            </a:outerShdw>
            <a:reflection blurRad="12700" stA="38000" endPos="28000" dist="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9" name="Picture 8" descr="A screenshot of a phone application&#10;&#10;Description automatically generated">
            <a:extLst>
              <a:ext uri="{FF2B5EF4-FFF2-40B4-BE49-F238E27FC236}">
                <a16:creationId xmlns="" xmlns:a16="http://schemas.microsoft.com/office/drawing/2014/main" id="{64AB4D01-63C2-CA2C-14AD-030A212D8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428" y="1598704"/>
            <a:ext cx="2631298" cy="4646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07950" dist="12700" dir="5400000" algn="ctr">
              <a:srgbClr val="000000"/>
            </a:outerShdw>
            <a:reflection blurRad="12700" stA="38000" endPos="28000" dist="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1" name="Picture 10" descr="A screen shot of a phone&#10;&#10;Description automatically generated">
            <a:extLst>
              <a:ext uri="{FF2B5EF4-FFF2-40B4-BE49-F238E27FC236}">
                <a16:creationId xmlns="" xmlns:a16="http://schemas.microsoft.com/office/drawing/2014/main" id="{9ECDB8A9-B20C-1BB5-3514-8755E5FC2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7626" y="1602298"/>
            <a:ext cx="2614981" cy="46180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07950" dist="12700" dir="5400000" algn="ctr">
              <a:srgbClr val="000000"/>
            </a:outerShdw>
            <a:reflection blurRad="12700" stA="38000" endPos="28000" dist="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3" name="Picture 12" descr="A screenshot of a car&#10;&#10;Description automatically generated">
            <a:extLst>
              <a:ext uri="{FF2B5EF4-FFF2-40B4-BE49-F238E27FC236}">
                <a16:creationId xmlns="" xmlns:a16="http://schemas.microsoft.com/office/drawing/2014/main" id="{0B9F0A0E-3EA2-7EA5-E116-5C3FC8B09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7519" y="1598724"/>
            <a:ext cx="2676008" cy="4646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107950" dist="12700" dir="5400000" algn="ctr">
              <a:srgbClr val="000000"/>
            </a:outerShdw>
            <a:reflection blurRad="12700" stA="38000" endPos="28000" dist="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7961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C799903-48D5-4A31-A1A2-541072D977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="" xmlns:a16="http://schemas.microsoft.com/office/drawing/2014/main" id="{8EFFF109-FC58-4FD3-BE05-9775A1310F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="" xmlns:a16="http://schemas.microsoft.com/office/drawing/2014/main" id="{E1B96AD6-92A9-4273-A62B-96A1C3E0BA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1EB9BB-8F00-FA45-052E-594FF7BB0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509" y="2124572"/>
            <a:ext cx="3976546" cy="2614091"/>
          </a:xfrm>
        </p:spPr>
        <p:txBody>
          <a:bodyPr>
            <a:normAutofit/>
          </a:bodyPr>
          <a:lstStyle/>
          <a:p>
            <a:r>
              <a:rPr lang="en-US" sz="4000" b="1" cap="all" dirty="0">
                <a:latin typeface="Arial"/>
                <a:cs typeface="Arial"/>
              </a:rPr>
              <a:t>Conclusion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63EEC44-1BA3-44ED-81FC-A644B04B2A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4F41E0-AB6C-7919-07B5-F9C1F1B08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5923" y="-1840"/>
            <a:ext cx="7239318" cy="687605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457200" lvl="1" indent="0">
              <a:buNone/>
            </a:pPr>
            <a:endParaRPr lang="en-US" sz="3200" b="1" dirty="0">
              <a:latin typeface="Arial"/>
              <a:cs typeface="Arial"/>
            </a:endParaRPr>
          </a:p>
          <a:p>
            <a:pPr algn="just"/>
            <a:r>
              <a:rPr lang="en-US" sz="3200" dirty="0">
                <a:ea typeface="+mn-lt"/>
                <a:cs typeface="+mn-lt"/>
              </a:rPr>
              <a:t>Developed models successfully predict car and house prices.</a:t>
            </a:r>
          </a:p>
          <a:p>
            <a:pPr algn="just"/>
            <a:r>
              <a:rPr lang="en-US" sz="3200" dirty="0">
                <a:ea typeface="+mn-lt"/>
                <a:cs typeface="+mn-lt"/>
              </a:rPr>
              <a:t>Models provide valuable insights for users.</a:t>
            </a:r>
          </a:p>
          <a:p>
            <a:pPr algn="just"/>
            <a:r>
              <a:rPr lang="en-US" sz="3200" dirty="0">
                <a:ea typeface="+mn-lt"/>
                <a:cs typeface="+mn-lt"/>
              </a:rPr>
              <a:t>Positive impact on decision-making for buyers and sellers.</a:t>
            </a:r>
          </a:p>
          <a:p>
            <a:pPr algn="just"/>
            <a:r>
              <a:rPr lang="en-US" sz="3200" dirty="0">
                <a:ea typeface="+mn-lt"/>
                <a:cs typeface="+mn-lt"/>
              </a:rPr>
              <a:t>Demonstrates potential of machine learning and deep learning in price prediction.</a:t>
            </a:r>
          </a:p>
        </p:txBody>
      </p:sp>
    </p:spTree>
    <p:extLst>
      <p:ext uri="{BB962C8B-B14F-4D97-AF65-F5344CB8AC3E}">
        <p14:creationId xmlns:p14="http://schemas.microsoft.com/office/powerpoint/2010/main" val="135818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C799903-48D5-4A31-A1A2-541072D977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="" xmlns:a16="http://schemas.microsoft.com/office/drawing/2014/main" id="{8EFFF109-FC58-4FD3-BE05-9775A1310F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="" xmlns:a16="http://schemas.microsoft.com/office/drawing/2014/main" id="{E1B96AD6-92A9-4273-A62B-96A1C3E0BA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1EB9BB-8F00-FA45-052E-594FF7BB0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509" y="2124572"/>
            <a:ext cx="3976546" cy="2614091"/>
          </a:xfrm>
        </p:spPr>
        <p:txBody>
          <a:bodyPr>
            <a:normAutofit/>
          </a:bodyPr>
          <a:lstStyle/>
          <a:p>
            <a:r>
              <a:rPr lang="en-US" sz="4000" b="1" cap="all" dirty="0">
                <a:latin typeface="Arial"/>
                <a:cs typeface="Arial"/>
              </a:rPr>
              <a:t>Future Scope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63EEC44-1BA3-44ED-81FC-A644B04B2A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4F41E0-AB6C-7919-07B5-F9C1F1B08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5923" y="-1840"/>
            <a:ext cx="7239318" cy="687605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457200" lvl="1" indent="0">
              <a:buNone/>
            </a:pPr>
            <a:endParaRPr lang="en-US" sz="3200" b="1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Enhancements: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Include additional asset classes (e.g., rental properties, other vehicles).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Integrate advanced machine learning techniques.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Improve user interface for better user experience.</a:t>
            </a:r>
            <a:endParaRPr lang="en-US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Real-time Data Integration: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Use real-time data for up-to-date predictions.</a:t>
            </a:r>
            <a:endParaRPr lang="en-US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Ethical Considerations: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Address privacy and ethical issues in data usage.</a:t>
            </a:r>
            <a:endParaRPr lang="en-US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278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C799903-48D5-4A31-A1A2-541072D977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="" xmlns:a16="http://schemas.microsoft.com/office/drawing/2014/main" id="{8EFFF109-FC58-4FD3-BE05-9775A1310F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="" xmlns:a16="http://schemas.microsoft.com/office/drawing/2014/main" id="{E1B96AD6-92A9-4273-A62B-96A1C3E0BA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1EB9BB-8F00-FA45-052E-594FF7BB0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86" y="2124572"/>
            <a:ext cx="3976546" cy="2614091"/>
          </a:xfrm>
        </p:spPr>
        <p:txBody>
          <a:bodyPr>
            <a:normAutofit/>
          </a:bodyPr>
          <a:lstStyle/>
          <a:p>
            <a:r>
              <a:rPr lang="en-US" sz="4000" b="1" cap="all" dirty="0">
                <a:latin typeface="Arial"/>
                <a:cs typeface="Arial"/>
              </a:rPr>
              <a:t>References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63EEC44-1BA3-44ED-81FC-A644B04B2A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4F41E0-AB6C-7919-07B5-F9C1F1B08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5923" y="-1840"/>
            <a:ext cx="7239318" cy="687605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457200" lvl="1" indent="0">
              <a:buNone/>
            </a:pPr>
            <a:r>
              <a:rPr lang="en-US" sz="3200" b="1" dirty="0">
                <a:ea typeface="+mn-lt"/>
                <a:cs typeface="+mn-lt"/>
              </a:rPr>
              <a:t>List all the references used </a:t>
            </a:r>
            <a:endParaRPr lang="en-US" sz="3200" b="1" dirty="0" smtClean="0">
              <a:latin typeface="Arial"/>
              <a:ea typeface="+mn-lt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2400" dirty="0" smtClean="0">
                <a:latin typeface="Times New Roman"/>
                <a:ea typeface="+mn-lt"/>
                <a:cs typeface="Times New Roman"/>
              </a:rPr>
              <a:t>Car Prices Dataset:</a:t>
            </a:r>
            <a:r>
              <a:rPr lang="en-US" sz="2000" dirty="0" smtClean="0">
                <a:ea typeface="+mn-lt"/>
                <a:cs typeface="+mn-lt"/>
              </a:rPr>
              <a:t> </a:t>
            </a:r>
            <a:r>
              <a:rPr lang="en-US" sz="2000" dirty="0" smtClean="0">
                <a:ea typeface="+mn-lt"/>
                <a:cs typeface="+mn-lt"/>
                <a:hlinkClick r:id="rId2"/>
              </a:rPr>
              <a:t>https://www.kaggle.com/datasets/sidharth178/car-prices-dataset</a:t>
            </a:r>
            <a:endParaRPr lang="en-US" sz="4400" dirty="0" smtClean="0"/>
          </a:p>
          <a:p>
            <a:pPr>
              <a:buFont typeface="Arial"/>
              <a:buChar char="•"/>
            </a:pPr>
            <a:r>
              <a:rPr lang="en-US" sz="2400" dirty="0" smtClean="0">
                <a:latin typeface="Times New Roman"/>
                <a:ea typeface="+mn-lt"/>
                <a:cs typeface="Times New Roman"/>
              </a:rPr>
              <a:t>Mumbai </a:t>
            </a:r>
            <a:r>
              <a:rPr lang="en-US" sz="2400" dirty="0">
                <a:latin typeface="Times New Roman"/>
                <a:ea typeface="+mn-lt"/>
                <a:cs typeface="Times New Roman"/>
              </a:rPr>
              <a:t>House Prices:</a:t>
            </a:r>
            <a:r>
              <a:rPr lang="en-US" sz="2000" dirty="0">
                <a:latin typeface="Aptos"/>
                <a:ea typeface="+mn-lt"/>
                <a:cs typeface="Times New Roman"/>
              </a:rPr>
              <a:t> </a:t>
            </a:r>
            <a:r>
              <a:rPr lang="en-US" sz="2000" dirty="0">
                <a:latin typeface="Aptos"/>
                <a:ea typeface="+mn-lt"/>
                <a:cs typeface="Times New Roman"/>
                <a:hlinkClick r:id="rId3"/>
              </a:rPr>
              <a:t>https://www.kaggle.com/datasets/dravidvaishnav/mumbai-house-prices</a:t>
            </a:r>
          </a:p>
          <a:p>
            <a:pPr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Times New Roman"/>
              </a:rPr>
              <a:t>Scikit-learn: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>
                <a:ea typeface="+mn-lt"/>
                <a:cs typeface="+mn-lt"/>
                <a:hlinkClick r:id="rId4"/>
              </a:rPr>
              <a:t>https://scikit-learn.org/stable/</a:t>
            </a: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Times New Roman"/>
              </a:rPr>
              <a:t>TensorFlow: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>
                <a:ea typeface="+mn-lt"/>
                <a:cs typeface="+mn-lt"/>
                <a:hlinkClick r:id="rId5"/>
              </a:rPr>
              <a:t>https://www.tensorflow.org/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400" dirty="0" err="1">
                <a:latin typeface="Times New Roman"/>
                <a:ea typeface="+mn-lt"/>
                <a:cs typeface="Times New Roman"/>
              </a:rPr>
              <a:t>Codebasics</a:t>
            </a:r>
            <a:r>
              <a:rPr lang="en-US" sz="2400" dirty="0">
                <a:latin typeface="Times New Roman"/>
                <a:ea typeface="+mn-lt"/>
                <a:cs typeface="Times New Roman"/>
              </a:rPr>
              <a:t> YouTube Channel</a:t>
            </a:r>
            <a:r>
              <a:rPr lang="en-US" sz="3200" dirty="0">
                <a:latin typeface="Times New Roman"/>
                <a:ea typeface="+mn-lt"/>
                <a:cs typeface="Times New Roman"/>
              </a:rPr>
              <a:t>: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>
                <a:solidFill>
                  <a:srgbClr val="0000FF"/>
                </a:solidFill>
                <a:ea typeface="+mn-lt"/>
                <a:cs typeface="+mn-lt"/>
                <a:hlinkClick r:id="rId6"/>
              </a:rPr>
              <a:t>https://www.youtube.com/c/codebasics</a:t>
            </a:r>
            <a:endParaRPr lang="en-US" sz="1800" dirty="0"/>
          </a:p>
          <a:p>
            <a:pPr marL="0" indent="0">
              <a:buNone/>
            </a:pPr>
            <a:endParaRPr lang="en-US" sz="2000" dirty="0">
              <a:latin typeface="Aptos"/>
              <a:ea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1896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C799903-48D5-4A31-A1A2-541072D977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="" xmlns:a16="http://schemas.microsoft.com/office/drawing/2014/main" id="{8EFFF109-FC58-4FD3-BE05-9775A1310F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="" xmlns:a16="http://schemas.microsoft.com/office/drawing/2014/main" id="{E1B96AD6-92A9-4273-A62B-96A1C3E0BA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1EB9BB-8F00-FA45-052E-594FF7BB0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930" y="2121954"/>
            <a:ext cx="3976546" cy="2614091"/>
          </a:xfrm>
        </p:spPr>
        <p:txBody>
          <a:bodyPr>
            <a:normAutofit/>
          </a:bodyPr>
          <a:lstStyle/>
          <a:p>
            <a:r>
              <a:rPr lang="en-US" b="1" cap="all" dirty="0">
                <a:latin typeface="Arial"/>
                <a:cs typeface="Arial"/>
              </a:rPr>
              <a:t>Thank </a:t>
            </a:r>
            <a:r>
              <a:rPr lang="en-US" b="1" cap="all" dirty="0" smtClean="0">
                <a:latin typeface="Arial"/>
                <a:cs typeface="Arial"/>
              </a:rPr>
              <a:t> you</a:t>
            </a:r>
            <a:endParaRPr lang="en-US" b="1" cap="all" dirty="0">
              <a:latin typeface="Arial"/>
              <a:cs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63EEC44-1BA3-44ED-81FC-A644B04B2A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8197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8873D23-2DCF-4B31-A009-95721C06E8E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13EF075-D4EF-4929-ADBC-91B27DA199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DAA26DFA-AAB2-4973-9C17-16D587C7B1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3F407F11-7321-4BF6-8536-CCE8E34245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06AC5DCC-C3CC-4FD5-AD4E-13A1BE5F7F6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4BBCC2F4-EFA7-4AF4-B538-AC4022D90F4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A9D1364-B6A3-44CB-9FBA-C528F0CE909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C386E1-0901-F666-94B8-C8A9161B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b="1" cap="all">
                <a:solidFill>
                  <a:schemeClr val="tx2"/>
                </a:solidFill>
                <a:latin typeface="Arial"/>
                <a:cs typeface="Arial"/>
              </a:rPr>
              <a:t>OUTLINE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3D28FC-A580-F5BD-55F4-6C1A8DF8B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4161" y="804672"/>
            <a:ext cx="7452521" cy="5230368"/>
          </a:xfrm>
        </p:spPr>
        <p:txBody>
          <a:bodyPr vert="horz" lIns="91440" tIns="45720" rIns="91440" bIns="45720" rtlCol="0" anchor="ctr">
            <a:noAutofit/>
          </a:bodyPr>
          <a:lstStyle/>
          <a:p>
            <a:pPr lvl="1"/>
            <a:r>
              <a:rPr lang="en-US" sz="4400" b="1" dirty="0">
                <a:ea typeface="+mn-lt"/>
                <a:cs typeface="+mn-lt"/>
              </a:rPr>
              <a:t>Problem Statement </a:t>
            </a:r>
          </a:p>
          <a:p>
            <a:pPr lvl="1"/>
            <a:r>
              <a:rPr lang="en-US" sz="4400" b="1" dirty="0">
                <a:ea typeface="+mn-lt"/>
                <a:cs typeface="+mn-lt"/>
              </a:rPr>
              <a:t>Proposed System/Solution</a:t>
            </a:r>
          </a:p>
          <a:p>
            <a:pPr lvl="1"/>
            <a:r>
              <a:rPr lang="en-US" sz="4400" b="1" dirty="0">
                <a:ea typeface="+mn-lt"/>
                <a:cs typeface="+mn-lt"/>
              </a:rPr>
              <a:t>System Development Approach </a:t>
            </a:r>
          </a:p>
          <a:p>
            <a:pPr lvl="1"/>
            <a:r>
              <a:rPr lang="en-US" sz="4400" b="1" dirty="0">
                <a:ea typeface="+mn-lt"/>
                <a:cs typeface="+mn-lt"/>
              </a:rPr>
              <a:t>Result</a:t>
            </a:r>
          </a:p>
          <a:p>
            <a:pPr lvl="1"/>
            <a:r>
              <a:rPr lang="en-US" sz="4400" b="1" dirty="0">
                <a:ea typeface="+mn-lt"/>
                <a:cs typeface="+mn-lt"/>
              </a:rPr>
              <a:t>Conclusion</a:t>
            </a:r>
          </a:p>
          <a:p>
            <a:pPr lvl="1"/>
            <a:r>
              <a:rPr lang="en-US" sz="4400" b="1" dirty="0">
                <a:ea typeface="+mn-lt"/>
                <a:cs typeface="+mn-lt"/>
              </a:rPr>
              <a:t>Future Scope</a:t>
            </a:r>
          </a:p>
          <a:p>
            <a:pPr lvl="1"/>
            <a:r>
              <a:rPr lang="en-US" sz="4400" b="1" dirty="0">
                <a:ea typeface="+mn-lt"/>
                <a:cs typeface="+mn-lt"/>
              </a:rPr>
              <a:t>References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04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C799903-48D5-4A31-A1A2-541072D977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="" xmlns:a16="http://schemas.microsoft.com/office/drawing/2014/main" id="{8EFFF109-FC58-4FD3-BE05-9775A1310F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="" xmlns:a16="http://schemas.microsoft.com/office/drawing/2014/main" id="{E1B96AD6-92A9-4273-A62B-96A1C3E0BA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1EB9BB-8F00-FA45-052E-594FF7BB0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b="1" cap="all" dirty="0">
                <a:latin typeface="Arial"/>
                <a:cs typeface="Arial"/>
              </a:rPr>
              <a:t>Problem Statement</a:t>
            </a:r>
            <a:endParaRPr 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63EEC44-1BA3-44ED-81FC-A644B04B2A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4F41E0-AB6C-7919-07B5-F9C1F1B08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8890" y="1"/>
            <a:ext cx="7373112" cy="6858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ea typeface="+mn-lt"/>
                <a:cs typeface="+mn-lt"/>
              </a:rPr>
              <a:t>Dynamic market conditions affect car and house prices.</a:t>
            </a:r>
          </a:p>
          <a:p>
            <a:r>
              <a:rPr lang="en-US" sz="4000" dirty="0">
                <a:ea typeface="+mn-lt"/>
                <a:cs typeface="+mn-lt"/>
              </a:rPr>
              <a:t>Traditional methods are often inaccurate and outdated.</a:t>
            </a:r>
          </a:p>
          <a:p>
            <a:r>
              <a:rPr lang="en-US" sz="4000" dirty="0">
                <a:ea typeface="+mn-lt"/>
                <a:cs typeface="+mn-lt"/>
              </a:rPr>
              <a:t>Need for reliable, data-driven predictive models.</a:t>
            </a:r>
          </a:p>
          <a:p>
            <a:r>
              <a:rPr lang="en-US" sz="4000" dirty="0">
                <a:ea typeface="+mn-lt"/>
                <a:cs typeface="+mn-lt"/>
              </a:rPr>
              <a:t>Aim: Develop accurate models to predict car and house prices.</a:t>
            </a:r>
          </a:p>
        </p:txBody>
      </p:sp>
    </p:spTree>
    <p:extLst>
      <p:ext uri="{BB962C8B-B14F-4D97-AF65-F5344CB8AC3E}">
        <p14:creationId xmlns:p14="http://schemas.microsoft.com/office/powerpoint/2010/main" val="152090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C799903-48D5-4A31-A1A2-541072D977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="" xmlns:a16="http://schemas.microsoft.com/office/drawing/2014/main" id="{8EFFF109-FC58-4FD3-BE05-9775A1310F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="" xmlns:a16="http://schemas.microsoft.com/office/drawing/2014/main" id="{E1B96AD6-92A9-4273-A62B-96A1C3E0BA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1EB9BB-8F00-FA45-052E-594FF7BB0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03779"/>
            <a:ext cx="3947792" cy="4583789"/>
          </a:xfrm>
        </p:spPr>
        <p:txBody>
          <a:bodyPr>
            <a:normAutofit/>
          </a:bodyPr>
          <a:lstStyle/>
          <a:p>
            <a:r>
              <a:rPr lang="en-US" sz="4000" b="1" cap="all" dirty="0">
                <a:latin typeface="Arial"/>
                <a:cs typeface="Arial"/>
              </a:rPr>
              <a:t>Proposed System /</a:t>
            </a:r>
            <a:br>
              <a:rPr lang="en-US" sz="4000" b="1" cap="all" dirty="0">
                <a:latin typeface="Arial"/>
                <a:cs typeface="Arial"/>
              </a:rPr>
            </a:br>
            <a:r>
              <a:rPr lang="en-US" sz="4000" b="1" cap="all" dirty="0">
                <a:latin typeface="Arial"/>
                <a:cs typeface="Arial"/>
              </a:rPr>
              <a:t>Solution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63EEC44-1BA3-44ED-81FC-A644B04B2A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4F41E0-AB6C-7919-07B5-F9C1F1B08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5922" y="0"/>
            <a:ext cx="7376079" cy="68580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lvl="1"/>
            <a:r>
              <a:rPr lang="en-US" sz="3600" b="1" dirty="0">
                <a:ea typeface="+mn-lt"/>
                <a:cs typeface="+mn-lt"/>
              </a:rPr>
              <a:t>System Components:</a:t>
            </a:r>
          </a:p>
          <a:p>
            <a:pPr lvl="2"/>
            <a:r>
              <a:rPr lang="en-US" sz="3600" dirty="0">
                <a:ea typeface="+mn-lt"/>
                <a:cs typeface="+mn-lt"/>
              </a:rPr>
              <a:t>Data Acquisition and Preprocessing</a:t>
            </a:r>
          </a:p>
          <a:p>
            <a:pPr lvl="2"/>
            <a:r>
              <a:rPr lang="en-US" sz="3600" dirty="0">
                <a:ea typeface="+mn-lt"/>
                <a:cs typeface="+mn-lt"/>
              </a:rPr>
              <a:t>Model Development (Machine Learning for Cars, Deep Learning for Houses)</a:t>
            </a:r>
          </a:p>
          <a:p>
            <a:pPr lvl="2"/>
            <a:r>
              <a:rPr lang="en-US" sz="3600" dirty="0">
                <a:ea typeface="+mn-lt"/>
                <a:cs typeface="+mn-lt"/>
              </a:rPr>
              <a:t>User Interface for input and output</a:t>
            </a:r>
          </a:p>
          <a:p>
            <a:pPr lvl="1"/>
            <a:r>
              <a:rPr lang="en-US" sz="3600" b="1" dirty="0">
                <a:ea typeface="+mn-lt"/>
                <a:cs typeface="+mn-lt"/>
              </a:rPr>
              <a:t>Solution:</a:t>
            </a:r>
          </a:p>
          <a:p>
            <a:pPr lvl="2"/>
            <a:r>
              <a:rPr lang="en-US" sz="3600" dirty="0">
                <a:ea typeface="+mn-lt"/>
                <a:cs typeface="+mn-lt"/>
              </a:rPr>
              <a:t>Robust predictive models for car and house prices.</a:t>
            </a:r>
          </a:p>
          <a:p>
            <a:pPr lvl="2"/>
            <a:r>
              <a:rPr lang="en-US" sz="3600" dirty="0">
                <a:ea typeface="+mn-lt"/>
                <a:cs typeface="+mn-lt"/>
              </a:rPr>
              <a:t>User-friendly interface for easy access and use</a:t>
            </a:r>
            <a:r>
              <a:rPr lang="en-US" sz="3600" dirty="0" smtClean="0">
                <a:ea typeface="+mn-lt"/>
                <a:cs typeface="+mn-lt"/>
              </a:rPr>
              <a:t>.</a:t>
            </a:r>
            <a:endParaRPr lang="en-US" sz="36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771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C799903-48D5-4A31-A1A2-541072D977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="" xmlns:a16="http://schemas.microsoft.com/office/drawing/2014/main" id="{8EFFF109-FC58-4FD3-BE05-9775A1310F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="" xmlns:a16="http://schemas.microsoft.com/office/drawing/2014/main" id="{E1B96AD6-92A9-4273-A62B-96A1C3E0BA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1EB9BB-8F00-FA45-052E-594FF7BB0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4150943" cy="3015723"/>
          </a:xfrm>
        </p:spPr>
        <p:txBody>
          <a:bodyPr>
            <a:normAutofit/>
          </a:bodyPr>
          <a:lstStyle/>
          <a:p>
            <a:r>
              <a:rPr lang="en-US" sz="4000" b="1" cap="all" dirty="0">
                <a:latin typeface="Arial"/>
                <a:cs typeface="Arial"/>
              </a:rPr>
              <a:t>System Development Approach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63EEC44-1BA3-44ED-81FC-A644B04B2A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4F41E0-AB6C-7919-07B5-F9C1F1B08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3924" y="-1839"/>
            <a:ext cx="8145091" cy="2289680"/>
          </a:xfrm>
        </p:spPr>
        <p:txBody>
          <a:bodyPr vert="horz" lIns="91440" tIns="45720" rIns="91440" bIns="45720" rtlCol="0" anchor="ctr">
            <a:noAutofit/>
          </a:bodyPr>
          <a:lstStyle/>
          <a:p>
            <a:pPr lvl="1" indent="0">
              <a:buNone/>
            </a:pPr>
            <a:r>
              <a:rPr lang="en-US" sz="3200" b="1" dirty="0" smtClean="0">
                <a:ea typeface="+mn-lt"/>
                <a:cs typeface="+mn-lt"/>
              </a:rPr>
              <a:t>Data </a:t>
            </a:r>
            <a:r>
              <a:rPr lang="en-US" sz="3200" b="1" dirty="0">
                <a:ea typeface="+mn-lt"/>
                <a:cs typeface="+mn-lt"/>
              </a:rPr>
              <a:t>Acquisition and Preprocessing:</a:t>
            </a:r>
            <a:endParaRPr lang="en-US" sz="3200" dirty="0"/>
          </a:p>
          <a:p>
            <a:pPr marL="1143000" lvl="1" indent="-457200"/>
            <a:r>
              <a:rPr lang="en-US" sz="3200" dirty="0">
                <a:ea typeface="+mn-lt"/>
                <a:cs typeface="+mn-lt"/>
              </a:rPr>
              <a:t>Collecting datasets from reliable sources.</a:t>
            </a:r>
            <a:endParaRPr lang="en-US" sz="3200" dirty="0"/>
          </a:p>
          <a:p>
            <a:pPr marL="1143000" lvl="1" indent="-457200"/>
            <a:r>
              <a:rPr lang="en-US" sz="3200" dirty="0">
                <a:ea typeface="+mn-lt"/>
                <a:cs typeface="+mn-lt"/>
              </a:rPr>
              <a:t>Data cleaning, normalization, and feature engineering.</a:t>
            </a:r>
            <a:endParaRPr lang="en-US" sz="3200" dirty="0"/>
          </a:p>
        </p:txBody>
      </p:sp>
      <p:pic>
        <p:nvPicPr>
          <p:cNvPr id="4" name="Picture 3" descr="A comparison of blue and white lines&#10;&#10;Description automatically generated">
            <a:extLst>
              <a:ext uri="{FF2B5EF4-FFF2-40B4-BE49-F238E27FC236}">
                <a16:creationId xmlns="" xmlns:a16="http://schemas.microsoft.com/office/drawing/2014/main" id="{D00DBB13-C02E-F1C1-2774-4C92B4205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65" y="2735529"/>
            <a:ext cx="10337320" cy="37941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D5F7A74-F6AB-9644-DC80-3CC240D25542}"/>
              </a:ext>
            </a:extLst>
          </p:cNvPr>
          <p:cNvSpPr txBox="1"/>
          <p:nvPr/>
        </p:nvSpPr>
        <p:spPr>
          <a:xfrm>
            <a:off x="4687317" y="2537004"/>
            <a:ext cx="306331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For Car Price Prediction</a:t>
            </a:r>
          </a:p>
        </p:txBody>
      </p:sp>
      <p:pic>
        <p:nvPicPr>
          <p:cNvPr id="1026" name="Picture 2" descr="D:\Pycham_all\Project python\Automat_qustion\images\download (9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087" y="2937114"/>
            <a:ext cx="4826397" cy="387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72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C799903-48D5-4A31-A1A2-541072D977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="" xmlns:a16="http://schemas.microsoft.com/office/drawing/2014/main" id="{8EFFF109-FC58-4FD3-BE05-9775A1310F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="" xmlns:a16="http://schemas.microsoft.com/office/drawing/2014/main" id="{E1B96AD6-92A9-4273-A62B-96A1C3E0BA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1EB9BB-8F00-FA45-052E-594FF7BB0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" y="-3278"/>
            <a:ext cx="4162034" cy="1967110"/>
          </a:xfrm>
        </p:spPr>
        <p:txBody>
          <a:bodyPr>
            <a:normAutofit/>
          </a:bodyPr>
          <a:lstStyle/>
          <a:p>
            <a:r>
              <a:rPr lang="en-US" sz="4000" b="1" cap="all" dirty="0">
                <a:latin typeface="Arial"/>
                <a:cs typeface="Arial"/>
              </a:rPr>
              <a:t>System Development Approach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63EEC44-1BA3-44ED-81FC-A644B04B2A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D5F7A74-F6AB-9644-DC80-3CC240D25542}"/>
              </a:ext>
            </a:extLst>
          </p:cNvPr>
          <p:cNvSpPr txBox="1"/>
          <p:nvPr/>
        </p:nvSpPr>
        <p:spPr>
          <a:xfrm>
            <a:off x="5837506" y="1243041"/>
            <a:ext cx="39277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For House Price Prediction</a:t>
            </a:r>
          </a:p>
        </p:txBody>
      </p:sp>
      <p:pic>
        <p:nvPicPr>
          <p:cNvPr id="9" name="Picture 8" descr="A graph of a number of years&#10;&#10;Description automatically generated">
            <a:extLst>
              <a:ext uri="{FF2B5EF4-FFF2-40B4-BE49-F238E27FC236}">
                <a16:creationId xmlns="" xmlns:a16="http://schemas.microsoft.com/office/drawing/2014/main" id="{69EA63DA-AA53-A36E-9641-EE87BCDD2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399" y="2496628"/>
            <a:ext cx="5155721" cy="3841631"/>
          </a:xfrm>
          <a:prstGeom prst="rect">
            <a:avLst/>
          </a:prstGeom>
        </p:spPr>
      </p:pic>
      <p:pic>
        <p:nvPicPr>
          <p:cNvPr id="11" name="Picture 10" descr="A graph with green dots&#10;&#10;Description automatically generated">
            <a:extLst>
              <a:ext uri="{FF2B5EF4-FFF2-40B4-BE49-F238E27FC236}">
                <a16:creationId xmlns="" xmlns:a16="http://schemas.microsoft.com/office/drawing/2014/main" id="{07FBF44C-211B-44FD-0F20-5B25337BC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52" y="2515471"/>
            <a:ext cx="4840400" cy="381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5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C799903-48D5-4A31-A1A2-541072D977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="" xmlns:a16="http://schemas.microsoft.com/office/drawing/2014/main" id="{8EFFF109-FC58-4FD3-BE05-9775A1310F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="" xmlns:a16="http://schemas.microsoft.com/office/drawing/2014/main" id="{E1B96AD6-92A9-4273-A62B-96A1C3E0BA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1EB9BB-8F00-FA45-052E-594FF7BB0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508" y="255515"/>
            <a:ext cx="4390969" cy="2614091"/>
          </a:xfrm>
        </p:spPr>
        <p:txBody>
          <a:bodyPr>
            <a:normAutofit/>
          </a:bodyPr>
          <a:lstStyle/>
          <a:p>
            <a:r>
              <a:rPr lang="en-US" sz="4000" b="1" cap="all" dirty="0">
                <a:latin typeface="Arial"/>
                <a:cs typeface="Arial"/>
              </a:rPr>
              <a:t>SYSTEM DEVELOPMENT APPROACH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63EEC44-1BA3-44ED-81FC-A644B04B2A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4F41E0-AB6C-7919-07B5-F9C1F1B08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5923" y="1248990"/>
            <a:ext cx="7239318" cy="4992624"/>
          </a:xfrm>
        </p:spPr>
        <p:txBody>
          <a:bodyPr vert="horz" lIns="91440" tIns="45720" rIns="91440" bIns="45720" rtlCol="0" anchor="ctr">
            <a:noAutofit/>
          </a:bodyPr>
          <a:lstStyle/>
          <a:p>
            <a:pPr lvl="1"/>
            <a:endParaRPr lang="en-US" sz="3200" b="1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00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1F65EEE7-BF39-FDAD-DE64-9F135547A413}"/>
              </a:ext>
            </a:extLst>
          </p:cNvPr>
          <p:cNvSpPr txBox="1">
            <a:spLocks/>
          </p:cNvSpPr>
          <p:nvPr/>
        </p:nvSpPr>
        <p:spPr>
          <a:xfrm>
            <a:off x="4614642" y="-1839"/>
            <a:ext cx="7728147" cy="37417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 smtClean="0">
                <a:ea typeface="+mn-lt"/>
                <a:cs typeface="+mn-lt"/>
              </a:rPr>
              <a:t>	Model </a:t>
            </a:r>
            <a:r>
              <a:rPr lang="en-US" sz="3200" b="1" dirty="0">
                <a:ea typeface="+mn-lt"/>
                <a:cs typeface="+mn-lt"/>
              </a:rPr>
              <a:t>Development: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Machine Learning (e.g., Linear Regression, Random Forest) for car prices.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Deep Learning (e.g., Neural Networks) for house prices.</a:t>
            </a:r>
            <a:endParaRPr lang="en-US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6" name="Picture 5" descr="A diagram of a brain&#10;&#10;Description automatically generated">
            <a:extLst>
              <a:ext uri="{FF2B5EF4-FFF2-40B4-BE49-F238E27FC236}">
                <a16:creationId xmlns="" xmlns:a16="http://schemas.microsoft.com/office/drawing/2014/main" id="{FA7D27F5-D21A-D878-BA21-44663A37B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726" y="2878325"/>
            <a:ext cx="6096000" cy="3991198"/>
          </a:xfrm>
          <a:prstGeom prst="rect">
            <a:avLst/>
          </a:prstGeom>
        </p:spPr>
      </p:pic>
      <p:pic>
        <p:nvPicPr>
          <p:cNvPr id="7" name="Picture 6" descr="A graph of a slope&#10;&#10;Description automatically generated">
            <a:extLst>
              <a:ext uri="{FF2B5EF4-FFF2-40B4-BE49-F238E27FC236}">
                <a16:creationId xmlns="" xmlns:a16="http://schemas.microsoft.com/office/drawing/2014/main" id="{F0382626-8FB9-AD71-7B77-0319F9627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" y="3033939"/>
            <a:ext cx="6096000" cy="382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7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C799903-48D5-4A31-A1A2-541072D977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="" xmlns:a16="http://schemas.microsoft.com/office/drawing/2014/main" id="{8EFFF109-FC58-4FD3-BE05-9775A1310F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="" xmlns:a16="http://schemas.microsoft.com/office/drawing/2014/main" id="{E1B96AD6-92A9-4273-A62B-96A1C3E0BA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1EB9BB-8F00-FA45-052E-594FF7BB0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4390969" cy="2614091"/>
          </a:xfrm>
        </p:spPr>
        <p:txBody>
          <a:bodyPr>
            <a:normAutofit/>
          </a:bodyPr>
          <a:lstStyle/>
          <a:p>
            <a:r>
              <a:rPr lang="en-US" sz="4000" b="1" cap="all" dirty="0">
                <a:latin typeface="Arial"/>
                <a:cs typeface="Arial"/>
              </a:rPr>
              <a:t>SYSTEM DEVELOPMENT APPROACH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63EEC44-1BA3-44ED-81FC-A644B04B2A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1F65EEE7-BF39-FDAD-DE64-9F135547A413}"/>
              </a:ext>
            </a:extLst>
          </p:cNvPr>
          <p:cNvSpPr txBox="1">
            <a:spLocks/>
          </p:cNvSpPr>
          <p:nvPr/>
        </p:nvSpPr>
        <p:spPr>
          <a:xfrm>
            <a:off x="4614642" y="-1838"/>
            <a:ext cx="6271071" cy="19612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ea typeface="+mn-lt"/>
                <a:cs typeface="+mn-lt"/>
              </a:rPr>
              <a:t>	Data Flow Diagram (DFD</a:t>
            </a:r>
            <a:r>
              <a:rPr lang="en-US" sz="3200" b="1" dirty="0" smtClean="0">
                <a:ea typeface="+mn-lt"/>
                <a:cs typeface="+mn-lt"/>
              </a:rPr>
              <a:t>):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93" y="2558471"/>
            <a:ext cx="4291892" cy="31387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239" y="1397675"/>
            <a:ext cx="6712763" cy="546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5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C799903-48D5-4A31-A1A2-541072D977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="" xmlns:a16="http://schemas.microsoft.com/office/drawing/2014/main" id="{8EFFF109-FC58-4FD3-BE05-9775A1310F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="" xmlns:a16="http://schemas.microsoft.com/office/drawing/2014/main" id="{E1B96AD6-92A9-4273-A62B-96A1C3E0BA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1EB9BB-8F00-FA45-052E-594FF7BB0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03779"/>
            <a:ext cx="4197096" cy="4583789"/>
          </a:xfrm>
        </p:spPr>
        <p:txBody>
          <a:bodyPr>
            <a:normAutofit/>
          </a:bodyPr>
          <a:lstStyle/>
          <a:p>
            <a:r>
              <a:rPr lang="en-US" sz="4000" b="1" cap="all" dirty="0">
                <a:latin typeface="Arial"/>
                <a:cs typeface="Arial"/>
              </a:rPr>
              <a:t>SYSTEM DEVELOPMENT APPROACH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63EEC44-1BA3-44ED-81FC-A644B04B2A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4F41E0-AB6C-7919-07B5-F9C1F1B08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735" y="1248990"/>
            <a:ext cx="6851130" cy="4992624"/>
          </a:xfrm>
        </p:spPr>
        <p:txBody>
          <a:bodyPr vert="horz" lIns="91440" tIns="45720" rIns="91440" bIns="45720" rtlCol="0" anchor="ctr">
            <a:noAutofit/>
          </a:bodyPr>
          <a:lstStyle/>
          <a:p>
            <a:pPr lvl="1">
              <a:buNone/>
            </a:pPr>
            <a:r>
              <a:rPr lang="en-US" sz="3600" b="1">
                <a:ea typeface="+mn-lt"/>
                <a:cs typeface="+mn-lt"/>
              </a:rPr>
              <a:t>Technology Stack:</a:t>
            </a:r>
            <a:endParaRPr lang="en-US" sz="3600"/>
          </a:p>
          <a:p>
            <a:pPr>
              <a:buFont typeface="Arial"/>
              <a:buChar char="•"/>
            </a:pPr>
            <a:r>
              <a:rPr lang="en-US" sz="3600">
                <a:ea typeface="+mn-lt"/>
                <a:cs typeface="+mn-lt"/>
              </a:rPr>
              <a:t>Python, Pandas, Scikit-learn, TensorFlow/Keras</a:t>
            </a:r>
            <a:endParaRPr lang="en-US" sz="3600"/>
          </a:p>
          <a:p>
            <a:pPr>
              <a:buFont typeface="Arial"/>
              <a:buChar char="•"/>
            </a:pPr>
            <a:r>
              <a:rPr lang="en-US" sz="3600">
                <a:ea typeface="+mn-lt"/>
                <a:cs typeface="+mn-lt"/>
              </a:rPr>
              <a:t>Database: CSV</a:t>
            </a:r>
            <a:endParaRPr lang="en-US" sz="3600"/>
          </a:p>
          <a:p>
            <a:pPr>
              <a:buFont typeface="Arial"/>
              <a:buChar char="•"/>
            </a:pPr>
            <a:r>
              <a:rPr lang="en-US" sz="3600">
                <a:ea typeface="+mn-lt"/>
                <a:cs typeface="+mn-lt"/>
              </a:rPr>
              <a:t>Frontend: Kivy, KivyMD, Python</a:t>
            </a:r>
            <a:endParaRPr lang="en-US" sz="3600"/>
          </a:p>
          <a:p>
            <a:pPr lvl="1" indent="0">
              <a:buNone/>
            </a:pPr>
            <a:endParaRPr lang="en-US" sz="3200" b="1" dirty="0"/>
          </a:p>
          <a:p>
            <a:pPr marL="457200" lvl="1" indent="0">
              <a:buNone/>
            </a:pPr>
            <a:endParaRPr lang="en-US" sz="3200" b="1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000">
              <a:latin typeface="Aptos" panose="020B00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502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339</Words>
  <Application>Microsoft Office PowerPoint</Application>
  <PresentationFormat>Custom</PresentationFormat>
  <Paragraphs>76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Predictor App</vt:lpstr>
      <vt:lpstr>OUTLINE</vt:lpstr>
      <vt:lpstr>Problem Statement</vt:lpstr>
      <vt:lpstr>Proposed System / Solution</vt:lpstr>
      <vt:lpstr>System Development Approach</vt:lpstr>
      <vt:lpstr>System Development Approach</vt:lpstr>
      <vt:lpstr>SYSTEM DEVELOPMENT APPROACH</vt:lpstr>
      <vt:lpstr>SYSTEM DEVELOPMENT APPROACH</vt:lpstr>
      <vt:lpstr>SYSTEM DEVELOPMENT APPROACH</vt:lpstr>
      <vt:lpstr>Result</vt:lpstr>
      <vt:lpstr>Result</vt:lpstr>
      <vt:lpstr>Result</vt:lpstr>
      <vt:lpstr>Conclusion</vt:lpstr>
      <vt:lpstr>Future Scope</vt:lpstr>
      <vt:lpstr>References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</cp:lastModifiedBy>
  <cp:revision>338</cp:revision>
  <dcterms:created xsi:type="dcterms:W3CDTF">2024-07-16T11:35:11Z</dcterms:created>
  <dcterms:modified xsi:type="dcterms:W3CDTF">2024-07-17T18:08:02Z</dcterms:modified>
</cp:coreProperties>
</file>