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60" r:id="rId10"/>
    <p:sldId id="2146847061" r:id="rId11"/>
    <p:sldId id="267" r:id="rId12"/>
    <p:sldId id="2146847058" r:id="rId13"/>
    <p:sldId id="268" r:id="rId14"/>
    <p:sldId id="2146847055" r:id="rId15"/>
    <p:sldId id="269" r:id="rId16"/>
    <p:sldId id="2146847056" r:id="rId17"/>
    <p:sldId id="214684705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78" d="100"/>
          <a:sy n="78" d="100"/>
        </p:scale>
        <p:origin x="-33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 Price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9" y="4586365"/>
            <a:ext cx="106680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								Collage: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Prateek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Kumawat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 		University of Kota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297" y="1277642"/>
            <a:ext cx="7002232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Summary</a:t>
            </a:r>
            <a:r>
              <a:rPr lang="en-US" sz="2800" dirty="0"/>
              <a:t>: The machine learning model developed provides accurate car price predictions based on the given features, outperforming traditional methods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b="1" dirty="0" smtClean="0"/>
              <a:t>Impact</a:t>
            </a:r>
            <a:r>
              <a:rPr lang="en-US" sz="2800" dirty="0"/>
              <a:t>: This solution can help buyers and sellers make informed decisions, improving market efficiency.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033" y="1313995"/>
            <a:ext cx="7514296" cy="467332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Enhancements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100" dirty="0" smtClean="0"/>
              <a:t>Incorporate </a:t>
            </a:r>
            <a:r>
              <a:rPr lang="en-US" sz="2100" dirty="0"/>
              <a:t>more features and larger datasets to improve accuracy.</a:t>
            </a:r>
          </a:p>
          <a:p>
            <a:pPr lvl="1" algn="just"/>
            <a:r>
              <a:rPr lang="en-US" sz="2100" dirty="0"/>
              <a:t>Use advanced algorithms like neural networks.</a:t>
            </a:r>
          </a:p>
          <a:p>
            <a:pPr lvl="1" algn="just"/>
            <a:r>
              <a:rPr lang="en-US" sz="2100" dirty="0"/>
              <a:t>Develop a user-friendly interface for non-technical users.</a:t>
            </a:r>
          </a:p>
          <a:p>
            <a:pPr algn="just"/>
            <a:r>
              <a:rPr lang="en-US" sz="2400" b="1" dirty="0"/>
              <a:t>Additional Applications</a:t>
            </a:r>
            <a:r>
              <a:rPr lang="en-US" sz="2400" dirty="0"/>
              <a:t>: Extend the model to other types of vehicles or integrate with dealership management systems.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6551128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IBM </a:t>
            </a:r>
            <a:r>
              <a:rPr lang="en-IN" sz="2400" dirty="0"/>
              <a:t>Cloud : https://cloud.ibm.com/login</a:t>
            </a:r>
            <a:endParaRPr lang="en-IN" sz="2400" dirty="0" smtClean="0"/>
          </a:p>
          <a:p>
            <a:pPr marL="305435" indent="-305435"/>
            <a:r>
              <a:rPr lang="en-IN" sz="2400" dirty="0" err="1" smtClean="0"/>
              <a:t>Kaggle</a:t>
            </a:r>
            <a:r>
              <a:rPr lang="en-IN" sz="2400" dirty="0"/>
              <a:t> : </a:t>
            </a:r>
            <a:r>
              <a:rPr lang="en-IN" sz="2400" dirty="0">
                <a:hlinkClick r:id="rId2"/>
              </a:rPr>
              <a:t>https://www.kaggle.com</a:t>
            </a:r>
            <a:r>
              <a:rPr lang="en-IN" sz="2400" dirty="0" smtClean="0">
                <a:hlinkClick r:id="rId2"/>
              </a:rPr>
              <a:t>/</a:t>
            </a:r>
            <a:endParaRPr lang="en-IN" sz="2400" dirty="0" smtClean="0"/>
          </a:p>
          <a:p>
            <a:pPr marL="305435" indent="-305435"/>
            <a:r>
              <a:rPr lang="en-US" sz="2400" dirty="0"/>
              <a:t>IBM </a:t>
            </a:r>
            <a:r>
              <a:rPr lang="en-US" sz="2400" dirty="0" smtClean="0"/>
              <a:t>Skills Build : </a:t>
            </a:r>
            <a:r>
              <a:rPr lang="en-US" sz="2400" dirty="0"/>
              <a:t>https://skillsbuild.org/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1" y="1380644"/>
            <a:ext cx="6707273" cy="52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</a:t>
            </a:r>
            <a:r>
              <a:rPr lang="en-IN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00" y="1389888"/>
            <a:ext cx="663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r>
              <a:rPr lang="en-US" sz="2000" b="1" dirty="0" smtClean="0">
                <a:latin typeface="Arial"/>
                <a:ea typeface="+mn-lt"/>
                <a:cs typeface="Arial"/>
              </a:rPr>
              <a:t>Proposed System/Solution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 smtClean="0">
                <a:latin typeface="Arial"/>
                <a:ea typeface="+mn-lt"/>
                <a:cs typeface="Arial"/>
              </a:rPr>
              <a:t>Result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667" y="1243584"/>
            <a:ext cx="8214966" cy="4723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Predicting car prices accurately is crucial for buyers and sellers in the automotive market. Traditional methods are often inaccurate and time-consuming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complex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accurate feature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multiple data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Achieving High Accuracy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447" y="1633728"/>
            <a:ext cx="8836441" cy="43836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Machine Learning Model</a:t>
            </a:r>
            <a:r>
              <a:rPr lang="en-US" sz="2400" dirty="0"/>
              <a:t>: Develop a predictive model using machine learning algorithms to estimate car prices based on various features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/>
              <a:t>Data </a:t>
            </a:r>
            <a:r>
              <a:rPr lang="en-US" sz="2400" b="1" dirty="0"/>
              <a:t>Collection</a:t>
            </a:r>
            <a:r>
              <a:rPr lang="en-US" sz="2400" dirty="0"/>
              <a:t>: Gather data on car features such as make, model, year, mileage, engine size, fuel type, and more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/>
              <a:t>Feature </a:t>
            </a:r>
            <a:r>
              <a:rPr lang="en-US" sz="2400" b="1" dirty="0"/>
              <a:t>Engineering</a:t>
            </a:r>
            <a:r>
              <a:rPr lang="en-US" sz="2400" dirty="0"/>
              <a:t>: Process and select relevant features that influence car prices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smtClean="0"/>
              <a:t>Model </a:t>
            </a:r>
            <a:r>
              <a:rPr lang="en-US" sz="2400" b="1" dirty="0"/>
              <a:t>Training</a:t>
            </a:r>
            <a:r>
              <a:rPr lang="en-US" sz="2400" dirty="0"/>
              <a:t>: Train and evaluate different machine learning models to find the best-performing 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145" y="1289834"/>
            <a:ext cx="7233880" cy="4673324"/>
          </a:xfrm>
        </p:spPr>
        <p:txBody>
          <a:bodyPr>
            <a:noAutofit/>
          </a:bodyPr>
          <a:lstStyle/>
          <a:p>
            <a:r>
              <a:rPr lang="en-IN" sz="2800" b="1" dirty="0"/>
              <a:t>System Requirements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Windows 10, </a:t>
            </a:r>
            <a:r>
              <a:rPr lang="en-IN" sz="2800" dirty="0"/>
              <a:t>8GB RAM, Intel </a:t>
            </a:r>
            <a:r>
              <a:rPr lang="en-IN" sz="2800" dirty="0" smtClean="0"/>
              <a:t>i5 </a:t>
            </a:r>
            <a:r>
              <a:rPr lang="en-IN" sz="2800" dirty="0"/>
              <a:t>Processor</a:t>
            </a:r>
          </a:p>
          <a:p>
            <a:r>
              <a:rPr lang="en-IN" sz="2800" b="1" dirty="0"/>
              <a:t>Libraries and Tools</a:t>
            </a:r>
            <a:r>
              <a:rPr lang="en-IN" sz="2800" dirty="0" smtClean="0"/>
              <a:t>:</a:t>
            </a:r>
          </a:p>
          <a:p>
            <a:pPr lvl="1"/>
            <a:r>
              <a:rPr lang="en-IN" sz="2400" dirty="0"/>
              <a:t>Python</a:t>
            </a:r>
            <a:endParaRPr lang="en-IN" sz="2400" dirty="0"/>
          </a:p>
          <a:p>
            <a:pPr lvl="1"/>
            <a:r>
              <a:rPr lang="en-IN" sz="2400" dirty="0"/>
              <a:t>Pandas, </a:t>
            </a:r>
            <a:r>
              <a:rPr lang="en-IN" sz="2400" dirty="0" err="1"/>
              <a:t>NumPy</a:t>
            </a:r>
            <a:endParaRPr lang="en-IN" sz="2400" dirty="0"/>
          </a:p>
          <a:p>
            <a:pPr lvl="1"/>
            <a:r>
              <a:rPr lang="en-IN" sz="2400" dirty="0" err="1" smtClean="0"/>
              <a:t>Scikit</a:t>
            </a:r>
            <a:r>
              <a:rPr lang="en-IN" sz="2400" dirty="0" smtClean="0"/>
              <a:t>-learn,</a:t>
            </a:r>
            <a:r>
              <a:rPr lang="en-IN" sz="2400" dirty="0"/>
              <a:t> </a:t>
            </a:r>
            <a:r>
              <a:rPr lang="en-IN" sz="2400" dirty="0"/>
              <a:t>P</a:t>
            </a:r>
            <a:r>
              <a:rPr lang="en-IN" sz="2400" dirty="0" smtClean="0"/>
              <a:t>ickle</a:t>
            </a:r>
            <a:endParaRPr lang="en-IN" sz="2400" dirty="0"/>
          </a:p>
          <a:p>
            <a:pPr lvl="1"/>
            <a:r>
              <a:rPr lang="en-IN" sz="2400" dirty="0" err="1"/>
              <a:t>Matplotlib</a:t>
            </a:r>
            <a:r>
              <a:rPr lang="en-IN" sz="2400" dirty="0"/>
              <a:t>, </a:t>
            </a:r>
            <a:r>
              <a:rPr lang="en-IN" sz="2400" dirty="0" err="1"/>
              <a:t>Seaborn</a:t>
            </a:r>
            <a:endParaRPr lang="en-IN" sz="2400" dirty="0"/>
          </a:p>
          <a:p>
            <a:pPr lvl="1"/>
            <a:r>
              <a:rPr lang="en-IN" sz="2400" dirty="0" err="1"/>
              <a:t>Jupyter</a:t>
            </a:r>
            <a:r>
              <a:rPr lang="en-IN" sz="2400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Data </a:t>
            </a: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Collection and Preprocessing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145" y="1289834"/>
            <a:ext cx="7233880" cy="4673324"/>
          </a:xfrm>
        </p:spPr>
        <p:txBody>
          <a:bodyPr>
            <a:normAutofit/>
          </a:bodyPr>
          <a:lstStyle/>
          <a:p>
            <a:r>
              <a:rPr lang="en-IN" sz="2800" b="1" dirty="0"/>
              <a:t>Data Sources</a:t>
            </a:r>
            <a:r>
              <a:rPr lang="en-IN" sz="2800" dirty="0"/>
              <a:t>: </a:t>
            </a:r>
            <a:endParaRPr lang="en-IN" sz="2800" dirty="0" smtClean="0"/>
          </a:p>
          <a:p>
            <a:pPr lvl="1"/>
            <a:r>
              <a:rPr lang="en-IN" sz="2500" dirty="0" smtClean="0"/>
              <a:t>Online </a:t>
            </a:r>
            <a:r>
              <a:rPr lang="en-IN" sz="2500" dirty="0"/>
              <a:t>car </a:t>
            </a:r>
            <a:r>
              <a:rPr lang="en-IN" sz="2500" dirty="0" smtClean="0"/>
              <a:t>databases ( </a:t>
            </a:r>
            <a:r>
              <a:rPr lang="en-IN" sz="2500" dirty="0" err="1" smtClean="0"/>
              <a:t>Kaggle</a:t>
            </a:r>
            <a:r>
              <a:rPr lang="en-IN" sz="2500" dirty="0" smtClean="0"/>
              <a:t> ).</a:t>
            </a:r>
          </a:p>
          <a:p>
            <a:r>
              <a:rPr lang="en-IN" sz="2800" b="1" dirty="0" smtClean="0"/>
              <a:t>Pre-processing </a:t>
            </a:r>
            <a:r>
              <a:rPr lang="en-IN" sz="2800" b="1" dirty="0"/>
              <a:t>Steps</a:t>
            </a:r>
            <a:r>
              <a:rPr lang="en-IN" sz="2800" dirty="0" smtClean="0"/>
              <a:t>:</a:t>
            </a:r>
          </a:p>
          <a:p>
            <a:pPr lvl="1"/>
            <a:r>
              <a:rPr lang="en-IN" sz="2500" b="1" dirty="0" smtClean="0"/>
              <a:t>Data </a:t>
            </a:r>
            <a:r>
              <a:rPr lang="en-IN" sz="2500" b="1" dirty="0"/>
              <a:t>Cleaning</a:t>
            </a:r>
            <a:r>
              <a:rPr lang="en-IN" sz="2500" dirty="0"/>
              <a:t>: Handling missing values, outliers, and duplicates.</a:t>
            </a:r>
          </a:p>
          <a:p>
            <a:pPr lvl="1"/>
            <a:r>
              <a:rPr lang="en-IN" sz="2500" b="1" dirty="0"/>
              <a:t>Feature Selection</a:t>
            </a:r>
            <a:r>
              <a:rPr lang="en-IN" sz="2500" dirty="0"/>
              <a:t>: Choosing relevant features for the model.</a:t>
            </a:r>
          </a:p>
          <a:p>
            <a:pPr lvl="1"/>
            <a:r>
              <a:rPr lang="en-IN" sz="2500" b="1" dirty="0"/>
              <a:t>Encoding</a:t>
            </a:r>
            <a:r>
              <a:rPr lang="en-IN" sz="2500" dirty="0"/>
              <a:t>: Converting categorical variables into numerical format.</a:t>
            </a:r>
          </a:p>
        </p:txBody>
      </p:sp>
    </p:spTree>
    <p:extLst>
      <p:ext uri="{BB962C8B-B14F-4D97-AF65-F5344CB8AC3E}">
        <p14:creationId xmlns:p14="http://schemas.microsoft.com/office/powerpoint/2010/main" val="9516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Model Training and Evaluation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888" y="1146048"/>
            <a:ext cx="8221431" cy="53400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b="1" dirty="0"/>
              <a:t>Algorithms Used</a:t>
            </a:r>
            <a:r>
              <a:rPr lang="en-IN" sz="2800" dirty="0" smtClean="0"/>
              <a:t>:</a:t>
            </a:r>
          </a:p>
          <a:p>
            <a:pPr lvl="1" algn="just"/>
            <a:r>
              <a:rPr lang="en-IN" sz="2500" dirty="0" smtClean="0"/>
              <a:t>Linear </a:t>
            </a:r>
            <a:r>
              <a:rPr lang="en-IN" sz="2500" dirty="0"/>
              <a:t>Regression</a:t>
            </a:r>
          </a:p>
          <a:p>
            <a:pPr lvl="1" algn="just"/>
            <a:r>
              <a:rPr lang="en-IN" sz="2500" dirty="0"/>
              <a:t>Decision Trees</a:t>
            </a:r>
          </a:p>
          <a:p>
            <a:pPr lvl="1" algn="just"/>
            <a:r>
              <a:rPr lang="en-IN" sz="2500" dirty="0"/>
              <a:t>Random Forest</a:t>
            </a:r>
          </a:p>
          <a:p>
            <a:pPr lvl="1" algn="just"/>
            <a:r>
              <a:rPr lang="en-IN" sz="2500" dirty="0"/>
              <a:t>Gradient Boosting</a:t>
            </a:r>
          </a:p>
          <a:p>
            <a:pPr algn="just"/>
            <a:r>
              <a:rPr lang="en-IN" sz="2800" b="1" dirty="0"/>
              <a:t>Evaluation </a:t>
            </a:r>
            <a:r>
              <a:rPr lang="en-IN" sz="2800" b="1" dirty="0" smtClean="0"/>
              <a:t>Metrics </a:t>
            </a:r>
            <a:r>
              <a:rPr lang="en-IN" sz="2800" dirty="0" smtClean="0"/>
              <a:t>:</a:t>
            </a:r>
          </a:p>
          <a:p>
            <a:pPr lvl="1" algn="just"/>
            <a:r>
              <a:rPr lang="en-IN" sz="2500" dirty="0" smtClean="0"/>
              <a:t>Mean </a:t>
            </a:r>
            <a:r>
              <a:rPr lang="en-IN" sz="2500" dirty="0"/>
              <a:t>Absolute Error (MAE)</a:t>
            </a:r>
          </a:p>
          <a:p>
            <a:pPr lvl="1" algn="just"/>
            <a:r>
              <a:rPr lang="en-IN" sz="2500" dirty="0"/>
              <a:t>Mean Squared Error (MSE)</a:t>
            </a:r>
          </a:p>
          <a:p>
            <a:pPr lvl="1" algn="just"/>
            <a:r>
              <a:rPr lang="en-IN" sz="2500" dirty="0"/>
              <a:t>R-squared (R²) </a:t>
            </a:r>
            <a:r>
              <a:rPr lang="en-IN" sz="2500" dirty="0" smtClean="0"/>
              <a:t>score</a:t>
            </a:r>
          </a:p>
          <a:p>
            <a:pPr lvl="1" algn="just"/>
            <a:r>
              <a:rPr lang="en-US" sz="2500" dirty="0" smtClean="0"/>
              <a:t>Prediction score</a:t>
            </a:r>
            <a:endParaRPr lang="en-IN" sz="2500" dirty="0"/>
          </a:p>
          <a:p>
            <a:pPr algn="just"/>
            <a:r>
              <a:rPr lang="en-IN" sz="2800" b="1" dirty="0"/>
              <a:t>Model Selection</a:t>
            </a:r>
            <a:r>
              <a:rPr lang="en-IN" sz="2800" dirty="0"/>
              <a:t>: Comparing models based on performance metrics and selecting the best one.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2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1" y="1706880"/>
            <a:ext cx="5795224" cy="2926080"/>
          </a:xfrm>
        </p:spPr>
        <p:txBody>
          <a:bodyPr>
            <a:normAutofit/>
          </a:bodyPr>
          <a:lstStyle/>
          <a:p>
            <a:r>
              <a:rPr lang="en-US" sz="2400" b="1" dirty="0"/>
              <a:t>Best Model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IN" sz="2100" dirty="0"/>
              <a:t>Linear Regression</a:t>
            </a:r>
            <a:endParaRPr lang="en-US" sz="2100" dirty="0" smtClean="0"/>
          </a:p>
          <a:p>
            <a:r>
              <a:rPr lang="en-US" sz="2400" b="1" dirty="0" smtClean="0"/>
              <a:t>Performance</a:t>
            </a:r>
            <a:r>
              <a:rPr lang="en-US" sz="2400" dirty="0" smtClean="0"/>
              <a:t>:</a:t>
            </a:r>
          </a:p>
          <a:p>
            <a:pPr lvl="1"/>
            <a:r>
              <a:rPr lang="en-US" sz="2100" dirty="0" smtClean="0"/>
              <a:t>Prediction </a:t>
            </a:r>
            <a:r>
              <a:rPr lang="en-IN" sz="2100" dirty="0"/>
              <a:t>Achieving </a:t>
            </a:r>
            <a:r>
              <a:rPr lang="en-IN" sz="2100" dirty="0" smtClean="0"/>
              <a:t>Accuracy : </a:t>
            </a:r>
            <a:r>
              <a:rPr lang="en-IN" sz="2400" dirty="0" smtClean="0"/>
              <a:t>98.85</a:t>
            </a:r>
            <a:r>
              <a:rPr lang="en-IN" sz="2100" dirty="0" smtClean="0"/>
              <a:t>%</a:t>
            </a:r>
            <a:endParaRPr lang="en-US" sz="2100" dirty="0"/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88" y="3576828"/>
            <a:ext cx="3565848" cy="2811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88" y="820132"/>
            <a:ext cx="3475562" cy="27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1" y="1301115"/>
            <a:ext cx="2417375" cy="4238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73" y="2313051"/>
            <a:ext cx="2411718" cy="4238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12" y="910970"/>
            <a:ext cx="2412532" cy="4238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63" y="2057019"/>
            <a:ext cx="2387205" cy="4238777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4" idx="0"/>
            <a:endCxn id="7" idx="0"/>
          </p:cNvCxnSpPr>
          <p:nvPr/>
        </p:nvCxnSpPr>
        <p:spPr>
          <a:xfrm rot="16200000" flipH="1">
            <a:off x="2539192" y="287412"/>
            <a:ext cx="1011936" cy="3039343"/>
          </a:xfrm>
          <a:prstGeom prst="bentConnector3">
            <a:avLst>
              <a:gd name="adj1" fmla="val -813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2"/>
          </p:cNvCxnSpPr>
          <p:nvPr/>
        </p:nvCxnSpPr>
        <p:spPr>
          <a:xfrm rot="5400000" flipH="1" flipV="1">
            <a:off x="5417314" y="4297265"/>
            <a:ext cx="1402081" cy="3107046"/>
          </a:xfrm>
          <a:prstGeom prst="bentConnector3">
            <a:avLst>
              <a:gd name="adj1" fmla="val -1108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0"/>
            <a:endCxn id="9" idx="0"/>
          </p:cNvCxnSpPr>
          <p:nvPr/>
        </p:nvCxnSpPr>
        <p:spPr>
          <a:xfrm rot="16200000" flipH="1">
            <a:off x="8589147" y="-6300"/>
            <a:ext cx="1146049" cy="2980588"/>
          </a:xfrm>
          <a:prstGeom prst="bentConnector3">
            <a:avLst>
              <a:gd name="adj1" fmla="val -1037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0fa2617-96bd-425d-8578-e93563fe37c5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328</TotalTime>
  <Words>369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 Car Price Prediction</vt:lpstr>
      <vt:lpstr>OUTLINE</vt:lpstr>
      <vt:lpstr>Problem Statement</vt:lpstr>
      <vt:lpstr>Proposed Solution</vt:lpstr>
      <vt:lpstr>System  Approach</vt:lpstr>
      <vt:lpstr>Data Collection and Preprocessing</vt:lpstr>
      <vt:lpstr>Model Training and Evaluation</vt:lpstr>
      <vt:lpstr>Result</vt:lpstr>
      <vt:lpstr>Result</vt:lpstr>
      <vt:lpstr>Conclusion</vt:lpstr>
      <vt:lpstr>PowerPoint Presentation</vt:lpstr>
      <vt:lpstr>References</vt:lpstr>
      <vt:lpstr>course certificate 1 </vt:lpstr>
      <vt:lpstr>course certificate 2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45</cp:revision>
  <dcterms:created xsi:type="dcterms:W3CDTF">2021-05-26T16:50:10Z</dcterms:created>
  <dcterms:modified xsi:type="dcterms:W3CDTF">2024-06-30T15:44:39Z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