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97" r:id="rId3"/>
    <p:sldId id="309" r:id="rId4"/>
    <p:sldId id="257" r:id="rId5"/>
    <p:sldId id="285" r:id="rId6"/>
    <p:sldId id="293" r:id="rId7"/>
    <p:sldId id="315" r:id="rId8"/>
    <p:sldId id="296" r:id="rId9"/>
    <p:sldId id="310" r:id="rId10"/>
    <p:sldId id="298" r:id="rId11"/>
    <p:sldId id="311" r:id="rId12"/>
    <p:sldId id="300" r:id="rId13"/>
    <p:sldId id="301" r:id="rId14"/>
    <p:sldId id="312" r:id="rId15"/>
    <p:sldId id="313" r:id="rId16"/>
    <p:sldId id="314" r:id="rId17"/>
    <p:sldId id="295" r:id="rId18"/>
    <p:sldId id="284"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703"/>
    <a:srgbClr val="FFFFCC"/>
    <a:srgbClr val="FDDB7B"/>
    <a:srgbClr val="FDCF51"/>
    <a:srgbClr val="FCBB06"/>
    <a:srgbClr val="04064C"/>
    <a:srgbClr val="3441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4321" autoAdjust="0"/>
  </p:normalViewPr>
  <p:slideViewPr>
    <p:cSldViewPr>
      <p:cViewPr varScale="1">
        <p:scale>
          <a:sx n="81" d="100"/>
          <a:sy n="81" d="100"/>
        </p:scale>
        <p:origin x="1781"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E8083A5-835A-40A3-827E-61C33DF03009}" type="datetimeFigureOut">
              <a:rPr lang="en-US"/>
              <a:pPr>
                <a:defRPr/>
              </a:pPr>
              <a:t>3/26/2021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D26484F-62D4-4800-A64A-6E4326EED9F5}" type="slidenum">
              <a:rPr lang="en-US"/>
              <a:pPr>
                <a:defRPr/>
              </a:pPr>
              <a:t>‹#›</a:t>
            </a:fld>
            <a:endParaRPr lang="en-US"/>
          </a:p>
        </p:txBody>
      </p:sp>
    </p:spTree>
    <p:extLst>
      <p:ext uri="{BB962C8B-B14F-4D97-AF65-F5344CB8AC3E}">
        <p14:creationId xmlns:p14="http://schemas.microsoft.com/office/powerpoint/2010/main" val="1754432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7416384-70EB-4F7A-A3EB-83E066DA6C13}" type="datetimeFigureOut">
              <a:rPr lang="en-US"/>
              <a:pPr>
                <a:defRPr/>
              </a:pPr>
              <a:t>3/26/2021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B3A640-5A90-4EFE-8EE3-1763810B463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F3DB4C-BF07-4AE8-BD70-46188008FA91}" type="datetimeFigureOut">
              <a:rPr lang="en-US"/>
              <a:pPr>
                <a:defRPr/>
              </a:pPr>
              <a:t>3/26/2021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85698F-5D70-447B-9640-2F5B44CB74D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B0C623-8BB3-4A0C-907C-C425B179B16C}" type="datetimeFigureOut">
              <a:rPr lang="en-US"/>
              <a:pPr>
                <a:defRPr/>
              </a:pPr>
              <a:t>3/26/2021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B2FCE0-F572-44D1-8EC6-98221A3D30E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92A7FFD-B393-4DE8-94CA-505F8CB7B4E1}" type="datetimeFigureOut">
              <a:rPr lang="en-US"/>
              <a:pPr>
                <a:defRPr/>
              </a:pPr>
              <a:t>3/26/2021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2FD1A0-CEE1-4C34-B837-4E0DE6B7364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4209CC-5F62-4A0E-B68D-CDC1E312E65D}" type="datetimeFigureOut">
              <a:rPr lang="en-US"/>
              <a:pPr>
                <a:defRPr/>
              </a:pPr>
              <a:t>3/26/2021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1ABBB5-69A4-49F2-8625-894EA093618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294B881-E9C7-4238-86B8-C8704B287258}" type="datetimeFigureOut">
              <a:rPr lang="en-US"/>
              <a:pPr>
                <a:defRPr/>
              </a:pPr>
              <a:t>3/26/2021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2A47C7-26BB-4129-97B3-85EC2F2FAE3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82A3704-44A8-48FD-B28C-C72E0174B7A2}" type="datetimeFigureOut">
              <a:rPr lang="en-US"/>
              <a:pPr>
                <a:defRPr/>
              </a:pPr>
              <a:t>3/26/2021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5E606B0-FB8B-4E2B-8CAD-CA27997D94F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D4978CF-B59D-4AAE-AE38-F349BE4E1F78}" type="datetimeFigureOut">
              <a:rPr lang="en-US"/>
              <a:pPr>
                <a:defRPr/>
              </a:pPr>
              <a:t>3/26/2021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FAA6506-7608-4C24-BDCA-7091E7897A2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8A00EB-B883-4DF0-92AB-E0F6B7566B2C}" type="datetimeFigureOut">
              <a:rPr lang="en-US"/>
              <a:pPr>
                <a:defRPr/>
              </a:pPr>
              <a:t>3/26/2021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E6B81CF-C30D-4F9D-9783-B5C15BB34D2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205479-5FF7-42F7-9A14-3F7912E6F615}" type="datetimeFigureOut">
              <a:rPr lang="en-US"/>
              <a:pPr>
                <a:defRPr/>
              </a:pPr>
              <a:t>3/26/2021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237EFC-1C0A-4015-85CD-08B4E188667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A547F86-7B90-484B-976C-E9C83B5E17BB}" type="datetimeFigureOut">
              <a:rPr lang="en-US"/>
              <a:pPr>
                <a:defRPr/>
              </a:pPr>
              <a:t>3/26/2021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7BD6424-3123-41A5-8E55-1B3CB96D048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E78C4BE-6499-4547-96C5-BC05057DA7AD}" type="datetimeFigureOut">
              <a:rPr lang="en-US"/>
              <a:pPr>
                <a:defRPr/>
              </a:pPr>
              <a:t>3/26/2021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A7FC8C8-D2D9-4AC5-BD62-E4E82A71281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257800"/>
            <a:ext cx="9144000" cy="1600200"/>
          </a:xfrm>
        </p:spPr>
        <p:txBody>
          <a:bodyPr rtlCol="0">
            <a:normAutofit fontScale="92500" lnSpcReduction="20000"/>
          </a:bodyPr>
          <a:lstStyle/>
          <a:p>
            <a:pPr algn="r" eaLnBrk="1" fontAlgn="auto" hangingPunct="1">
              <a:spcAft>
                <a:spcPts val="0"/>
              </a:spcAft>
              <a:buFont typeface="Arial" pitchFamily="34" charset="0"/>
              <a:buNone/>
              <a:defRPr/>
            </a:pPr>
            <a:r>
              <a:rPr lang="en-US" sz="2000" b="1" dirty="0">
                <a:solidFill>
                  <a:schemeClr val="tx2">
                    <a:lumMod val="50000"/>
                  </a:schemeClr>
                </a:solidFill>
                <a:latin typeface="Bookman Old Style" pitchFamily="18" charset="0"/>
              </a:rPr>
              <a:t>Presented by</a:t>
            </a:r>
          </a:p>
          <a:p>
            <a:pPr algn="r" eaLnBrk="1" fontAlgn="auto" hangingPunct="1">
              <a:spcAft>
                <a:spcPts val="0"/>
              </a:spcAft>
              <a:defRPr/>
            </a:pPr>
            <a:r>
              <a:rPr lang="en-US" sz="2000" b="1" dirty="0">
                <a:solidFill>
                  <a:schemeClr val="tx2">
                    <a:lumMod val="50000"/>
                  </a:schemeClr>
                </a:solidFill>
                <a:latin typeface="Bookman Old Style" pitchFamily="18" charset="0"/>
              </a:rPr>
              <a:t>&lt;Name of the student&gt;, &lt;Roll Number&gt;</a:t>
            </a:r>
          </a:p>
          <a:p>
            <a:pPr algn="r" eaLnBrk="1" fontAlgn="auto" hangingPunct="1">
              <a:spcAft>
                <a:spcPts val="0"/>
              </a:spcAft>
              <a:defRPr/>
            </a:pPr>
            <a:r>
              <a:rPr lang="en-US" sz="2000" b="1" dirty="0">
                <a:solidFill>
                  <a:schemeClr val="tx2">
                    <a:lumMod val="50000"/>
                  </a:schemeClr>
                </a:solidFill>
                <a:latin typeface="Bookman Old Style" pitchFamily="18" charset="0"/>
              </a:rPr>
              <a:t>&lt;Name of the student&gt;, &lt;Roll Number&gt;</a:t>
            </a:r>
          </a:p>
          <a:p>
            <a:pPr algn="r" eaLnBrk="1" fontAlgn="auto" hangingPunct="1">
              <a:spcAft>
                <a:spcPts val="0"/>
              </a:spcAft>
              <a:defRPr/>
            </a:pPr>
            <a:r>
              <a:rPr lang="en-US" sz="2000" b="1" dirty="0">
                <a:solidFill>
                  <a:schemeClr val="tx2">
                    <a:lumMod val="50000"/>
                  </a:schemeClr>
                </a:solidFill>
                <a:latin typeface="Bookman Old Style" pitchFamily="18" charset="0"/>
              </a:rPr>
              <a:t>&lt;Name of the student&gt;, &lt;Roll Number&gt;</a:t>
            </a:r>
          </a:p>
          <a:p>
            <a:pPr algn="r" eaLnBrk="1" fontAlgn="auto" hangingPunct="1">
              <a:spcAft>
                <a:spcPts val="0"/>
              </a:spcAft>
              <a:defRPr/>
            </a:pPr>
            <a:r>
              <a:rPr lang="en-US" sz="2000" b="1" dirty="0">
                <a:solidFill>
                  <a:schemeClr val="tx2">
                    <a:lumMod val="50000"/>
                  </a:schemeClr>
                </a:solidFill>
                <a:latin typeface="Bookman Old Style" pitchFamily="18" charset="0"/>
              </a:rPr>
              <a:t>&lt;Name of the student&gt;, &lt;Roll Number&gt;</a:t>
            </a:r>
          </a:p>
        </p:txBody>
      </p:sp>
      <p:sp>
        <p:nvSpPr>
          <p:cNvPr id="8" name="TextBox 7"/>
          <p:cNvSpPr txBox="1"/>
          <p:nvPr/>
        </p:nvSpPr>
        <p:spPr>
          <a:xfrm>
            <a:off x="0" y="3867150"/>
            <a:ext cx="9144000" cy="400050"/>
          </a:xfrm>
          <a:prstGeom prst="rect">
            <a:avLst/>
          </a:prstGeom>
          <a:solidFill>
            <a:srgbClr val="FCBB06"/>
          </a:solidFill>
        </p:spPr>
        <p:txBody>
          <a:bodyPr>
            <a:spAutoFit/>
          </a:bodyPr>
          <a:lstStyle/>
          <a:p>
            <a:pPr algn="ctr" fontAlgn="auto">
              <a:spcBef>
                <a:spcPts val="0"/>
              </a:spcBef>
              <a:spcAft>
                <a:spcPts val="0"/>
              </a:spcAft>
              <a:defRPr/>
            </a:pPr>
            <a:r>
              <a:rPr lang="en-US" sz="2000" b="1" dirty="0">
                <a:solidFill>
                  <a:schemeClr val="tx2">
                    <a:lumMod val="50000"/>
                  </a:schemeClr>
                </a:solidFill>
                <a:latin typeface="Bookman Old Style" pitchFamily="18" charset="0"/>
                <a:cs typeface="Times New Roman" pitchFamily="18" charset="0"/>
              </a:rPr>
              <a:t>Under the Guidance of </a:t>
            </a:r>
          </a:p>
        </p:txBody>
      </p:sp>
      <p:sp>
        <p:nvSpPr>
          <p:cNvPr id="4" name="Rounded Rectangle 3"/>
          <p:cNvSpPr/>
          <p:nvPr/>
        </p:nvSpPr>
        <p:spPr>
          <a:xfrm>
            <a:off x="609600" y="1905000"/>
            <a:ext cx="8001000" cy="1752600"/>
          </a:xfrm>
          <a:prstGeom prst="roundRect">
            <a:avLst/>
          </a:prstGeom>
          <a:solidFill>
            <a:srgbClr val="0406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Bookman Old Style" pitchFamily="18" charset="0"/>
            </a:endParaRPr>
          </a:p>
        </p:txBody>
      </p:sp>
      <p:sp>
        <p:nvSpPr>
          <p:cNvPr id="2054" name="Title 6"/>
          <p:cNvSpPr>
            <a:spLocks noGrp="1"/>
          </p:cNvSpPr>
          <p:nvPr>
            <p:ph type="ctrTitle"/>
          </p:nvPr>
        </p:nvSpPr>
        <p:spPr>
          <a:xfrm>
            <a:off x="685800" y="2035175"/>
            <a:ext cx="7772400" cy="1470025"/>
          </a:xfrm>
        </p:spPr>
        <p:txBody>
          <a:bodyPr/>
          <a:lstStyle/>
          <a:p>
            <a:pPr eaLnBrk="1" hangingPunct="1"/>
            <a:r>
              <a:rPr lang="en-IN"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Detecting Impersonators in Examination Centres using AI</a:t>
            </a:r>
            <a:br>
              <a:rPr lang="en-IN"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3800" b="1" dirty="0">
              <a:solidFill>
                <a:schemeClr val="bg1"/>
              </a:solidFill>
              <a:latin typeface="Bookman Old Style" pitchFamily="18" charset="0"/>
              <a:cs typeface="Arial" charset="0"/>
            </a:endParaRPr>
          </a:p>
        </p:txBody>
      </p:sp>
      <p:sp>
        <p:nvSpPr>
          <p:cNvPr id="10" name="Rectangle 9"/>
          <p:cNvSpPr/>
          <p:nvPr/>
        </p:nvSpPr>
        <p:spPr>
          <a:xfrm>
            <a:off x="4800600"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Bookman Old Style" pitchFamily="18" charset="0"/>
            </a:endParaRPr>
          </a:p>
        </p:txBody>
      </p:sp>
      <p:sp>
        <p:nvSpPr>
          <p:cNvPr id="12" name="Rectangle 11"/>
          <p:cNvSpPr/>
          <p:nvPr/>
        </p:nvSpPr>
        <p:spPr>
          <a:xfrm>
            <a:off x="0"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14" name="TextBox 13"/>
          <p:cNvSpPr txBox="1"/>
          <p:nvPr/>
        </p:nvSpPr>
        <p:spPr>
          <a:xfrm>
            <a:off x="0" y="4267200"/>
            <a:ext cx="9144000" cy="1015663"/>
          </a:xfrm>
          <a:prstGeom prst="rect">
            <a:avLst/>
          </a:prstGeom>
          <a:solidFill>
            <a:srgbClr val="FDCF51"/>
          </a:solidFill>
        </p:spPr>
        <p:txBody>
          <a:bodyPr>
            <a:spAutoFit/>
          </a:bodyPr>
          <a:lstStyle/>
          <a:p>
            <a:pPr algn="ctr" fontAlgn="auto">
              <a:spcBef>
                <a:spcPts val="0"/>
              </a:spcBef>
              <a:spcAft>
                <a:spcPts val="0"/>
              </a:spcAft>
              <a:defRPr/>
            </a:pPr>
            <a:r>
              <a:rPr lang="en-US" sz="2000" b="1" dirty="0">
                <a:solidFill>
                  <a:schemeClr val="tx2">
                    <a:lumMod val="50000"/>
                  </a:schemeClr>
                </a:solidFill>
                <a:latin typeface="Bookman Old Style" pitchFamily="18" charset="0"/>
                <a:cs typeface="Times New Roman" pitchFamily="18" charset="0"/>
              </a:rPr>
              <a:t>&lt;Name of the Guide&gt;, </a:t>
            </a:r>
            <a:r>
              <a:rPr lang="en-US" sz="1400" b="1" dirty="0">
                <a:solidFill>
                  <a:schemeClr val="tx2">
                    <a:lumMod val="50000"/>
                  </a:schemeClr>
                </a:solidFill>
                <a:latin typeface="Bookman Old Style" pitchFamily="18" charset="0"/>
                <a:cs typeface="Times New Roman" pitchFamily="18" charset="0"/>
              </a:rPr>
              <a:t>&lt;Designation&gt;</a:t>
            </a:r>
            <a:endParaRPr lang="en-US" sz="2000" b="1" dirty="0">
              <a:solidFill>
                <a:schemeClr val="tx2">
                  <a:lumMod val="50000"/>
                </a:schemeClr>
              </a:solidFill>
              <a:latin typeface="Bookman Old Style" pitchFamily="18" charset="0"/>
              <a:cs typeface="Times New Roman" pitchFamily="18" charset="0"/>
            </a:endParaRPr>
          </a:p>
          <a:p>
            <a:pPr algn="ctr" fontAlgn="auto">
              <a:spcBef>
                <a:spcPts val="0"/>
              </a:spcBef>
              <a:spcAft>
                <a:spcPts val="0"/>
              </a:spcAft>
              <a:defRPr/>
            </a:pPr>
            <a:r>
              <a:rPr lang="en-US" sz="2000" b="1" dirty="0">
                <a:solidFill>
                  <a:srgbClr val="002060"/>
                </a:solidFill>
                <a:latin typeface="Bookman Old Style" pitchFamily="18" charset="0"/>
                <a:cs typeface="Arial" pitchFamily="34" charset="0"/>
              </a:rPr>
              <a:t>Department of Computer Science &amp; Engineering</a:t>
            </a:r>
          </a:p>
          <a:p>
            <a:pPr algn="ctr" fontAlgn="auto">
              <a:spcBef>
                <a:spcPts val="0"/>
              </a:spcBef>
              <a:spcAft>
                <a:spcPts val="0"/>
              </a:spcAft>
              <a:defRPr/>
            </a:pPr>
            <a:r>
              <a:rPr lang="en-US" sz="2000" b="1" dirty="0">
                <a:solidFill>
                  <a:srgbClr val="002060"/>
                </a:solidFill>
                <a:latin typeface="Bookman Old Style" pitchFamily="18" charset="0"/>
                <a:cs typeface="Arial" pitchFamily="34" charset="0"/>
              </a:rPr>
              <a:t>B V </a:t>
            </a:r>
            <a:r>
              <a:rPr lang="en-US" sz="2000" b="1" dirty="0" err="1">
                <a:solidFill>
                  <a:srgbClr val="002060"/>
                </a:solidFill>
                <a:latin typeface="Bookman Old Style" pitchFamily="18" charset="0"/>
                <a:cs typeface="Arial" pitchFamily="34" charset="0"/>
              </a:rPr>
              <a:t>Raju</a:t>
            </a:r>
            <a:r>
              <a:rPr lang="en-US" sz="2000" b="1" dirty="0">
                <a:solidFill>
                  <a:srgbClr val="002060"/>
                </a:solidFill>
                <a:latin typeface="Bookman Old Style" pitchFamily="18" charset="0"/>
                <a:cs typeface="Arial" pitchFamily="34" charset="0"/>
              </a:rPr>
              <a:t> Institute of Technology, </a:t>
            </a:r>
            <a:r>
              <a:rPr lang="en-US" sz="2000" b="1" dirty="0" err="1">
                <a:solidFill>
                  <a:srgbClr val="002060"/>
                </a:solidFill>
                <a:latin typeface="Bookman Old Style" pitchFamily="18" charset="0"/>
                <a:cs typeface="Arial" pitchFamily="34" charset="0"/>
              </a:rPr>
              <a:t>Narsapur</a:t>
            </a:r>
            <a:r>
              <a:rPr lang="en-US" sz="2000" b="1" dirty="0">
                <a:solidFill>
                  <a:srgbClr val="002060"/>
                </a:solidFill>
                <a:latin typeface="Bookman Old Style" pitchFamily="18" charset="0"/>
                <a:cs typeface="Arial" pitchFamily="34" charset="0"/>
              </a:rPr>
              <a:t> </a:t>
            </a:r>
            <a:endParaRPr lang="en-US" sz="2000" b="1" dirty="0">
              <a:solidFill>
                <a:srgbClr val="002060"/>
              </a:solidFill>
              <a:latin typeface="Bookman Old Style" pitchFamily="18" charset="0"/>
              <a:cs typeface="Times New Roman" pitchFamily="18" charset="0"/>
            </a:endParaRPr>
          </a:p>
        </p:txBody>
      </p:sp>
      <p:pic>
        <p:nvPicPr>
          <p:cNvPr id="2063" name="Picture 15" descr="http://vishnu.edu.in/uploadnews/logo.jpg"/>
          <p:cNvPicPr>
            <a:picLocks noChangeAspect="1" noChangeArrowheads="1"/>
          </p:cNvPicPr>
          <p:nvPr/>
        </p:nvPicPr>
        <p:blipFill>
          <a:blip r:embed="rId2" cstate="print"/>
          <a:srcRect/>
          <a:stretch>
            <a:fillRect/>
          </a:stretch>
        </p:blipFill>
        <p:spPr bwMode="auto">
          <a:xfrm>
            <a:off x="7534386" y="0"/>
            <a:ext cx="1609613" cy="1600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2057400"/>
            <a:ext cx="8229600" cy="4525963"/>
          </a:xfrm>
        </p:spPr>
        <p:txBody>
          <a:bodyPr/>
          <a:lstStyle/>
          <a:p>
            <a:r>
              <a:rPr lang="en-US" sz="2600" dirty="0">
                <a:latin typeface="Bookman Old Style" pitchFamily="18" charset="0"/>
                <a:cs typeface="Times New Roman" pitchFamily="18" charset="0"/>
              </a:rPr>
              <a:t> </a:t>
            </a:r>
          </a:p>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itchFamily="18" charset="0"/>
                <a:cs typeface="Times New Roman" panose="02020603050405020304" pitchFamily="18" charset="0"/>
              </a:rPr>
              <a:t>Architecture</a:t>
            </a:r>
          </a:p>
        </p:txBody>
      </p:sp>
      <p:sp>
        <p:nvSpPr>
          <p:cNvPr id="5" name="Rectangle 4"/>
          <p:cNvSpPr/>
          <p:nvPr/>
        </p:nvSpPr>
        <p:spPr>
          <a:xfrm>
            <a:off x="4800600" y="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&amp; Hardware Requirements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Data Flow Diagrams/Algorithms/Techniques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pic>
        <p:nvPicPr>
          <p:cNvPr id="7" name="Picture 6">
            <a:extLst>
              <a:ext uri="{FF2B5EF4-FFF2-40B4-BE49-F238E27FC236}">
                <a16:creationId xmlns:a16="http://schemas.microsoft.com/office/drawing/2014/main" id="{74D7329E-F7A0-420A-BDBA-D82B0CA7D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55838"/>
            <a:ext cx="5607050"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121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3" name="Content Placeholder 2"/>
          <p:cNvSpPr>
            <a:spLocks noGrp="1"/>
          </p:cNvSpPr>
          <p:nvPr>
            <p:ph idx="1"/>
          </p:nvPr>
        </p:nvSpPr>
        <p:spPr>
          <a:xfrm>
            <a:off x="381000" y="2286000"/>
            <a:ext cx="8229600" cy="4115392"/>
          </a:xfrm>
        </p:spPr>
        <p:txBody>
          <a:bodyPr/>
          <a:lstStyle/>
          <a:p>
            <a:pPr algn="just">
              <a:lnSpc>
                <a:spcPct val="150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Data set collection: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Students data set can be collected manually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whicle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issusing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halltickets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store in each folder. Minimum 30 to 50 images need to be collected rom each </a:t>
            </a:r>
            <a:r>
              <a:rPr lang="en-US" sz="1600" dirty="0">
                <a:latin typeface="Times New Roman" panose="02020603050405020304" pitchFamily="18" charset="0"/>
                <a:ea typeface="Calibri" panose="020F0502020204030204" pitchFamily="34" charset="0"/>
                <a:cs typeface="Times New Roman" panose="02020603050405020304" pitchFamily="18" charset="0"/>
              </a:rPr>
              <a:t>student. </a:t>
            </a:r>
          </a:p>
          <a:p>
            <a:pPr algn="just">
              <a:lnSpc>
                <a:spcPct val="150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Encoding Dataset:</a:t>
            </a:r>
          </a:p>
          <a:p>
            <a:pPr marL="0" indent="0" algn="just">
              <a:lnSpc>
                <a:spcPct val="150000"/>
              </a:lnSpc>
              <a:spcAft>
                <a:spcPts val="10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this stage face recognition, pickle,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opencv</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sklearn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libraries are initialized and each image is looped from the folder using batching and multiprocessing.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load the input image and convert it from BGR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detect the (x, y)-coordinates of the bounding boxes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corresponding to each face in the input image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compute the facial embedding for the face</a:t>
            </a:r>
            <a:endParaRPr lang="en-US" sz="1600" dirty="0">
              <a:latin typeface="Bookman Old Style" pitchFamily="18" charset="0"/>
            </a:endParaRPr>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Bookman Old Style" pitchFamily="18" charset="0"/>
                <a:cs typeface="Times New Roman" panose="02020603050405020304" pitchFamily="18" charset="0"/>
              </a:rPr>
              <a:t>Modules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Data Flow Diagrams/Algorithms/Techniques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424463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3" name="Content Placeholder 2"/>
          <p:cNvSpPr>
            <a:spLocks noGrp="1"/>
          </p:cNvSpPr>
          <p:nvPr>
            <p:ph idx="1"/>
          </p:nvPr>
        </p:nvSpPr>
        <p:spPr>
          <a:xfrm>
            <a:off x="381000" y="2286000"/>
            <a:ext cx="8229600" cy="4115392"/>
          </a:xfrm>
        </p:spPr>
        <p:txBody>
          <a:bodyPr/>
          <a:lstStyle/>
          <a:p>
            <a:pPr marL="0" indent="0" algn="just">
              <a:lnSpc>
                <a:spcPct val="150000"/>
              </a:lnSpc>
              <a:spcAft>
                <a:spcPts val="1000"/>
              </a:spcAft>
              <a:buNone/>
            </a:pP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KDDTree</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algorithm: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Encoded images are given to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kdd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tree algorithm and model is saved in pickle format.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K-d tree data structure has been used as a data structure for overcoming increased processing times caused by the addition of features into the database. An alternative approach is</a:t>
            </a:r>
            <a:r>
              <a:rPr lang="en-IN"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rPr>
              <a:t>establishing a balanced k-d tree</a:t>
            </a:r>
          </a:p>
          <a:p>
            <a:endParaRPr lang="en-US" sz="1600" dirty="0">
              <a:latin typeface="Times New Roman" panose="02020603050405020304" pitchFamily="18" charset="0"/>
            </a:endParaRPr>
          </a:p>
          <a:p>
            <a:pPr marL="0" indent="0" algn="just">
              <a:lnSpc>
                <a:spcPct val="150000"/>
              </a:lnSpc>
              <a:spcAft>
                <a:spcPts val="10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Prediction: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this stage input values are taken from image or video and compared with model and results are predicted and output is stored in image or video.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latin typeface="Bookman Old Style" pitchFamily="18" charset="0"/>
            </a:endParaRPr>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Bookman Old Style" pitchFamily="18" charset="0"/>
                <a:cs typeface="Times New Roman" panose="02020603050405020304" pitchFamily="18" charset="0"/>
              </a:rPr>
              <a:t>Modules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Data Flow Diagrams/Algorithms/Techniques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1251231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IN" sz="2800" b="1" dirty="0">
                <a:effectLst/>
                <a:latin typeface="Times New Roman" panose="02020603050405020304" pitchFamily="18" charset="0"/>
                <a:ea typeface="Calibri" panose="020F0502020204030204" pitchFamily="34" charset="0"/>
              </a:rPr>
              <a:t>USE CASE DIAGRAM</a:t>
            </a:r>
            <a:endParaRPr lang="en-US" sz="2800" b="1" dirty="0">
              <a:solidFill>
                <a:schemeClr val="tx1">
                  <a:lumMod val="95000"/>
                  <a:lumOff val="5000"/>
                </a:schemeClr>
              </a:solidFill>
              <a:latin typeface="Bookman Old Style" pitchFamily="18" charset="0"/>
            </a:endParaRP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Data Flow Diagrams/Algorithms/Techniques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pic>
        <p:nvPicPr>
          <p:cNvPr id="16" name="Content Placeholder 15">
            <a:extLst>
              <a:ext uri="{FF2B5EF4-FFF2-40B4-BE49-F238E27FC236}">
                <a16:creationId xmlns:a16="http://schemas.microsoft.com/office/drawing/2014/main" id="{8E22D04D-FA53-4621-8028-0AB505EBE8C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1" y="2255838"/>
            <a:ext cx="5175892" cy="3870325"/>
          </a:xfrm>
          <a:prstGeom prst="rect">
            <a:avLst/>
          </a:prstGeom>
          <a:noFill/>
          <a:ln>
            <a:noFill/>
          </a:ln>
        </p:spPr>
      </p:pic>
    </p:spTree>
    <p:extLst>
      <p:ext uri="{BB962C8B-B14F-4D97-AF65-F5344CB8AC3E}">
        <p14:creationId xmlns:p14="http://schemas.microsoft.com/office/powerpoint/2010/main" val="1433644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IN" sz="2800" b="1" dirty="0">
                <a:effectLst/>
                <a:latin typeface="Times New Roman" panose="02020603050405020304" pitchFamily="18" charset="0"/>
                <a:ea typeface="Calibri" panose="020F0502020204030204" pitchFamily="34" charset="0"/>
              </a:rPr>
              <a:t>SEQUENCE DIAGRAM</a:t>
            </a:r>
            <a:endParaRPr lang="en-US" sz="2800" b="1" dirty="0">
              <a:solidFill>
                <a:schemeClr val="tx1">
                  <a:lumMod val="95000"/>
                  <a:lumOff val="5000"/>
                </a:schemeClr>
              </a:solidFill>
              <a:latin typeface="Bookman Old Style" pitchFamily="18" charset="0"/>
            </a:endParaRP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Data Flow Diagrams/Algorithms/Techniques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
        <p:nvSpPr>
          <p:cNvPr id="6" name="Content Placeholder 5">
            <a:extLst>
              <a:ext uri="{FF2B5EF4-FFF2-40B4-BE49-F238E27FC236}">
                <a16:creationId xmlns:a16="http://schemas.microsoft.com/office/drawing/2014/main" id="{B6E46EA1-55B7-47AE-9521-48C1350FE0C4}"/>
              </a:ext>
            </a:extLst>
          </p:cNvPr>
          <p:cNvSpPr>
            <a:spLocks noGrp="1"/>
          </p:cNvSpPr>
          <p:nvPr>
            <p:ph idx="1"/>
          </p:nvPr>
        </p:nvSpPr>
        <p:spPr/>
        <p:txBody>
          <a:bodyPr/>
          <a:lstStyle/>
          <a:p>
            <a:pPr marL="0" indent="0">
              <a:buNone/>
            </a:pPr>
            <a:endParaRPr lang="en-IN" dirty="0"/>
          </a:p>
        </p:txBody>
      </p:sp>
      <p:pic>
        <p:nvPicPr>
          <p:cNvPr id="8" name="Picture 7">
            <a:extLst>
              <a:ext uri="{FF2B5EF4-FFF2-40B4-BE49-F238E27FC236}">
                <a16:creationId xmlns:a16="http://schemas.microsoft.com/office/drawing/2014/main" id="{E82115DF-8F6F-4993-8587-1F0E58CEBDC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453640"/>
            <a:ext cx="5867400" cy="3032760"/>
          </a:xfrm>
          <a:prstGeom prst="rect">
            <a:avLst/>
          </a:prstGeom>
          <a:noFill/>
          <a:ln>
            <a:noFill/>
          </a:ln>
        </p:spPr>
      </p:pic>
    </p:spTree>
    <p:extLst>
      <p:ext uri="{BB962C8B-B14F-4D97-AF65-F5344CB8AC3E}">
        <p14:creationId xmlns:p14="http://schemas.microsoft.com/office/powerpoint/2010/main" val="1340498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IN" sz="2800" b="1" dirty="0">
                <a:effectLst/>
                <a:latin typeface="Times New Roman" panose="02020603050405020304" pitchFamily="18" charset="0"/>
                <a:ea typeface="Calibri" panose="020F0502020204030204" pitchFamily="34" charset="0"/>
              </a:rPr>
              <a:t>CLASS DIAGRAM</a:t>
            </a:r>
            <a:endParaRPr lang="en-US" sz="2800" b="1" dirty="0">
              <a:solidFill>
                <a:schemeClr val="tx1">
                  <a:lumMod val="95000"/>
                  <a:lumOff val="5000"/>
                </a:schemeClr>
              </a:solidFill>
              <a:latin typeface="Bookman Old Style" pitchFamily="18" charset="0"/>
            </a:endParaRP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Data Flow Diagrams/Algorithms/Techniques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
        <p:nvSpPr>
          <p:cNvPr id="6" name="Content Placeholder 5">
            <a:extLst>
              <a:ext uri="{FF2B5EF4-FFF2-40B4-BE49-F238E27FC236}">
                <a16:creationId xmlns:a16="http://schemas.microsoft.com/office/drawing/2014/main" id="{B6E46EA1-55B7-47AE-9521-48C1350FE0C4}"/>
              </a:ext>
            </a:extLst>
          </p:cNvPr>
          <p:cNvSpPr>
            <a:spLocks noGrp="1"/>
          </p:cNvSpPr>
          <p:nvPr>
            <p:ph idx="1"/>
          </p:nvPr>
        </p:nvSpPr>
        <p:spPr/>
        <p:txBody>
          <a:bodyPr/>
          <a:lstStyle/>
          <a:p>
            <a:pPr marL="0" indent="0">
              <a:buNone/>
            </a:pPr>
            <a:endParaRPr lang="en-IN" dirty="0"/>
          </a:p>
        </p:txBody>
      </p:sp>
      <p:pic>
        <p:nvPicPr>
          <p:cNvPr id="7" name="Picture 6">
            <a:extLst>
              <a:ext uri="{FF2B5EF4-FFF2-40B4-BE49-F238E27FC236}">
                <a16:creationId xmlns:a16="http://schemas.microsoft.com/office/drawing/2014/main" id="{6406C16C-8503-4201-B93F-86D66D24D6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17312"/>
            <a:ext cx="5486400" cy="2872740"/>
          </a:xfrm>
          <a:prstGeom prst="rect">
            <a:avLst/>
          </a:prstGeom>
          <a:noFill/>
          <a:ln>
            <a:noFill/>
          </a:ln>
        </p:spPr>
      </p:pic>
    </p:spTree>
    <p:extLst>
      <p:ext uri="{BB962C8B-B14F-4D97-AF65-F5344CB8AC3E}">
        <p14:creationId xmlns:p14="http://schemas.microsoft.com/office/powerpoint/2010/main" val="2717392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IN" sz="2800" b="1" dirty="0">
                <a:effectLst/>
                <a:latin typeface="Times New Roman" panose="02020603050405020304" pitchFamily="18" charset="0"/>
                <a:ea typeface="Calibri" panose="020F0502020204030204" pitchFamily="34" charset="0"/>
              </a:rPr>
              <a:t>ACTIVITY DIAGRAM</a:t>
            </a:r>
            <a:endParaRPr lang="en-US" sz="2800" b="1" dirty="0">
              <a:solidFill>
                <a:schemeClr val="tx1">
                  <a:lumMod val="95000"/>
                  <a:lumOff val="5000"/>
                </a:schemeClr>
              </a:solidFill>
              <a:latin typeface="Bookman Old Style" pitchFamily="18" charset="0"/>
            </a:endParaRP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Data Flow Diagrams/Algorithms/Techniques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
        <p:nvSpPr>
          <p:cNvPr id="6" name="Content Placeholder 5">
            <a:extLst>
              <a:ext uri="{FF2B5EF4-FFF2-40B4-BE49-F238E27FC236}">
                <a16:creationId xmlns:a16="http://schemas.microsoft.com/office/drawing/2014/main" id="{B6E46EA1-55B7-47AE-9521-48C1350FE0C4}"/>
              </a:ext>
            </a:extLst>
          </p:cNvPr>
          <p:cNvSpPr>
            <a:spLocks noGrp="1"/>
          </p:cNvSpPr>
          <p:nvPr>
            <p:ph idx="1"/>
          </p:nvPr>
        </p:nvSpPr>
        <p:spPr/>
        <p:txBody>
          <a:bodyPr/>
          <a:lstStyle/>
          <a:p>
            <a:pPr marL="0" indent="0">
              <a:buNone/>
            </a:pPr>
            <a:endParaRPr lang="en-IN" dirty="0"/>
          </a:p>
        </p:txBody>
      </p:sp>
      <p:pic>
        <p:nvPicPr>
          <p:cNvPr id="8" name="Picture 7">
            <a:extLst>
              <a:ext uri="{FF2B5EF4-FFF2-40B4-BE49-F238E27FC236}">
                <a16:creationId xmlns:a16="http://schemas.microsoft.com/office/drawing/2014/main" id="{9A2D5BAA-922B-43AC-97BC-7A982544F5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81200"/>
            <a:ext cx="5562600" cy="4724399"/>
          </a:xfrm>
          <a:prstGeom prst="rect">
            <a:avLst/>
          </a:prstGeom>
          <a:noFill/>
          <a:ln>
            <a:noFill/>
          </a:ln>
        </p:spPr>
      </p:pic>
    </p:spTree>
    <p:extLst>
      <p:ext uri="{BB962C8B-B14F-4D97-AF65-F5344CB8AC3E}">
        <p14:creationId xmlns:p14="http://schemas.microsoft.com/office/powerpoint/2010/main" val="2592979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685800"/>
            <a:ext cx="4795838" cy="646331"/>
          </a:xfrm>
          <a:prstGeom prst="rect">
            <a:avLst/>
          </a:prstGeom>
          <a:noFill/>
        </p:spPr>
        <p:txBody>
          <a:bodyPr>
            <a:spAutoFit/>
          </a:bodyPr>
          <a:lstStyle/>
          <a:p>
            <a:pPr algn="ctr" fontAlgn="auto">
              <a:spcBef>
                <a:spcPts val="0"/>
              </a:spcBef>
              <a:spcAft>
                <a:spcPts val="0"/>
              </a:spcAft>
              <a:defRPr/>
            </a:pPr>
            <a:r>
              <a:rPr lang="en-GB" sz="3600" b="1" dirty="0">
                <a:latin typeface="Times New Roman" pitchFamily="18" charset="0"/>
                <a:cs typeface="Times New Roman" pitchFamily="18" charset="0"/>
              </a:rPr>
              <a:t>References</a:t>
            </a:r>
          </a:p>
        </p:txBody>
      </p:sp>
      <p:sp>
        <p:nvSpPr>
          <p:cNvPr id="4103" name="TextBox 2"/>
          <p:cNvSpPr txBox="1">
            <a:spLocks noChangeArrowheads="1"/>
          </p:cNvSpPr>
          <p:nvPr/>
        </p:nvSpPr>
        <p:spPr bwMode="auto">
          <a:xfrm>
            <a:off x="14288" y="6553200"/>
            <a:ext cx="447558" cy="338554"/>
          </a:xfrm>
          <a:prstGeom prst="rect">
            <a:avLst/>
          </a:prstGeom>
          <a:noFill/>
          <a:ln w="9525">
            <a:noFill/>
            <a:miter lim="800000"/>
            <a:headEnd/>
            <a:tailEnd/>
          </a:ln>
        </p:spPr>
        <p:txBody>
          <a:bodyPr wrap="none">
            <a:spAutoFit/>
          </a:bodyPr>
          <a:lstStyle/>
          <a:p>
            <a:r>
              <a:rPr lang="en-US" sz="1600" b="1" dirty="0">
                <a:solidFill>
                  <a:schemeClr val="bg1"/>
                </a:solidFill>
                <a:latin typeface="Times New Roman" pitchFamily="18" charset="0"/>
                <a:cs typeface="Times New Roman" pitchFamily="18" charset="0"/>
              </a:rPr>
              <a:t>2/1</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2062103"/>
            <a:ext cx="8437634" cy="4414897"/>
          </a:xfrm>
        </p:spPr>
        <p:txBody>
          <a:bodyPr/>
          <a:lstStyle/>
          <a:p>
            <a:pPr marL="342900" lvl="0" indent="-342900" algn="just">
              <a:lnSpc>
                <a:spcPct val="150000"/>
              </a:lnSpc>
              <a:buFont typeface="Calibri" panose="020F0502020204030204" pitchFamily="34" charset="0"/>
              <a:buChar char="•"/>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M.S.U.Sarwar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Sharin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M.R. Khan,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H.Imtiaz</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S.A. Fattah, “A face recognition scheme based on spatial correlation function,” IEEE Region 10 Conference, pp. 671-674, 2010.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Calibri" panose="020F050202020403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[2] P.N.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Belhumeur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J.P.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Hespanha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and D.J. Kriegman, “Eigenfaces vs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Fisherfaces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recognition using class specific linear projection,” IEEE Trans. on Pattern Analysis and Machine Intelligence, 28(12), pp 2037-2041, 2006.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Calibri" panose="020F050202020403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M.I.Razzak</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M.K.Khan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K.Alghathbar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R.Yousaf</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“Face recognition using layered linear discriminant analysis and small subspace,” Proceedings of IEEE 10th International Conference on Computer and Information Technology, pp. 1407-1412, 2010.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Calibri" panose="020F050202020403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[4] H.M.EI-</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Bakry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M.Hamada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“Fast principal component analysis for face detection using cross-correlation and image decomposition,” Proceedings of the International Conference on Neural Networks, pp. 148-153, 2009.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Calibri" panose="020F050202020403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Z.Shi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J. Hu, “Local linear discriminant analysis with composite kernel for face recognition,” Proceedings of the International Joint Conference on Neural Networks, pp. 1-5, 2012.</a:t>
            </a:r>
            <a:endParaRPr lang="en-US" sz="1400" dirty="0">
              <a:latin typeface="Times New Roman" pitchFamily="18" charset="0"/>
              <a:cs typeface="Times New Roman" pitchFamily="18" charset="0"/>
            </a:endParaRPr>
          </a:p>
          <a:p>
            <a:pPr algn="just">
              <a:spcBef>
                <a:spcPts val="0"/>
              </a:spcBef>
            </a:pPr>
            <a:endParaRPr lang="en-US" sz="1600" dirty="0">
              <a:latin typeface="Times New Roman" pitchFamily="18" charset="0"/>
              <a:cs typeface="Times New Roman" pitchFamily="18" charset="0"/>
            </a:endParaRPr>
          </a:p>
          <a:p>
            <a:endParaRPr lang="en-US" sz="1600" dirty="0"/>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b="1" dirty="0">
                <a:solidFill>
                  <a:schemeClr val="tx1">
                    <a:lumMod val="95000"/>
                    <a:lumOff val="5000"/>
                  </a:schemeClr>
                </a:solidFill>
              </a:rPr>
              <a:t>References</a:t>
            </a:r>
          </a:p>
        </p:txBody>
      </p:sp>
      <p:sp>
        <p:nvSpPr>
          <p:cNvPr id="12" name="Rectangle 11"/>
          <p:cNvSpPr/>
          <p:nvPr/>
        </p:nvSpPr>
        <p:spPr>
          <a:xfrm>
            <a:off x="4795838" y="1"/>
            <a:ext cx="4343400" cy="19049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Data Flow Diagrams/Algorithms/Techniques</a:t>
            </a:r>
          </a:p>
          <a:p>
            <a:pPr fontAlgn="auto">
              <a:spcBef>
                <a:spcPts val="0"/>
              </a:spcBef>
              <a:spcAft>
                <a:spcPts val="0"/>
              </a:spcAft>
              <a:defRPr/>
            </a:pPr>
            <a:r>
              <a:rPr lang="en-US" sz="1400" b="1" dirty="0">
                <a:solidFill>
                  <a:schemeClr val="tx1"/>
                </a:solidFill>
                <a:latin typeface="Bookman Old Style" panose="02050604050505020204" pitchFamily="18" charset="0"/>
              </a:rPr>
              <a:t>References</a:t>
            </a:r>
          </a:p>
        </p:txBody>
      </p:sp>
    </p:spTree>
    <p:extLst>
      <p:ext uri="{BB962C8B-B14F-4D97-AF65-F5344CB8AC3E}">
        <p14:creationId xmlns:p14="http://schemas.microsoft.com/office/powerpoint/2010/main" val="74336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0600"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Rectangle 7"/>
          <p:cNvSpPr/>
          <p:nvPr/>
        </p:nvSpPr>
        <p:spPr>
          <a:xfrm>
            <a:off x="0"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10246" name="TextBox 1"/>
          <p:cNvSpPr txBox="1">
            <a:spLocks noChangeArrowheads="1"/>
          </p:cNvSpPr>
          <p:nvPr/>
        </p:nvSpPr>
        <p:spPr bwMode="auto">
          <a:xfrm>
            <a:off x="685800" y="2520821"/>
            <a:ext cx="7848600" cy="2508379"/>
          </a:xfrm>
          <a:prstGeom prst="rect">
            <a:avLst/>
          </a:prstGeom>
          <a:noFill/>
          <a:ln w="9525">
            <a:noFill/>
            <a:miter lim="800000"/>
            <a:headEnd/>
            <a:tailEnd/>
          </a:ln>
        </p:spPr>
        <p:txBody>
          <a:bodyPr wrap="square">
            <a:spAutoFit/>
          </a:bodyPr>
          <a:lstStyle/>
          <a:p>
            <a:pPr algn="ctr"/>
            <a:r>
              <a:rPr lang="en-US" sz="8500" dirty="0">
                <a:latin typeface="Bookman Old Style" pitchFamily="18" charset="0"/>
                <a:cs typeface="Times New Roman" pitchFamily="18" charset="0"/>
              </a:rPr>
              <a:t>Thank you</a:t>
            </a:r>
          </a:p>
          <a:p>
            <a:pPr algn="ctr"/>
            <a:r>
              <a:rPr lang="en-US" sz="7200" dirty="0">
                <a:latin typeface="Bookman Old Style" pitchFamily="18" charset="0"/>
                <a:cs typeface="Times New Roman" pitchFamily="18" charset="0"/>
              </a:rPr>
              <a:t>Any Questions?</a:t>
            </a:r>
          </a:p>
        </p:txBody>
      </p:sp>
      <p:sp>
        <p:nvSpPr>
          <p:cNvPr id="10" name="TextBox 9"/>
          <p:cNvSpPr txBox="1"/>
          <p:nvPr/>
        </p:nvSpPr>
        <p:spPr>
          <a:xfrm>
            <a:off x="0" y="6553200"/>
            <a:ext cx="9144000" cy="307975"/>
          </a:xfrm>
          <a:prstGeom prst="rect">
            <a:avLst/>
          </a:prstGeom>
          <a:solidFill>
            <a:srgbClr val="04064C"/>
          </a:solidFill>
        </p:spPr>
        <p:txBody>
          <a:bodyPr wrap="square">
            <a:spAutoFit/>
          </a:bodyPr>
          <a:lstStyle/>
          <a:p>
            <a:pPr algn="r" fontAlgn="auto">
              <a:spcBef>
                <a:spcPts val="0"/>
              </a:spcBef>
              <a:spcAft>
                <a:spcPts val="0"/>
              </a:spcAft>
              <a:defRPr/>
            </a:pPr>
            <a:endParaRPr lang="en-US" sz="1350" b="1" dirty="0">
              <a:solidFill>
                <a:schemeClr val="bg1"/>
              </a:solidFill>
              <a:latin typeface="Bookman Old Style" pitchFamily="18"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4" name="Rectangle 3"/>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Data Flow Diagrams/Algorithms/Techniques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
        <p:nvSpPr>
          <p:cNvPr id="5" name="Rectangle 4"/>
          <p:cNvSpPr/>
          <p:nvPr/>
        </p:nvSpPr>
        <p:spPr>
          <a:xfrm>
            <a:off x="0" y="0"/>
            <a:ext cx="4795838" cy="198119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itchFamily="18" charset="0"/>
                <a:cs typeface="Times New Roman" panose="02020603050405020304" pitchFamily="18" charset="0"/>
              </a:rPr>
              <a:t>Abstract</a:t>
            </a:r>
          </a:p>
        </p:txBody>
      </p:sp>
      <p:sp>
        <p:nvSpPr>
          <p:cNvPr id="6" name="Content Placeholder 2"/>
          <p:cNvSpPr txBox="1">
            <a:spLocks/>
          </p:cNvSpPr>
          <p:nvPr/>
        </p:nvSpPr>
        <p:spPr bwMode="auto">
          <a:xfrm>
            <a:off x="300535" y="2225984"/>
            <a:ext cx="8542930" cy="39624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algn="just">
              <a:defRPr/>
            </a:pPr>
            <a:r>
              <a:rPr lang="en-IN" sz="2000" dirty="0">
                <a:latin typeface="Times New Roman" panose="02020603050405020304" pitchFamily="18" charset="0"/>
                <a:ea typeface="Times New Roman" panose="02020603050405020304" pitchFamily="18" charset="0"/>
              </a:rPr>
              <a:t>Detecting impersonators in examination halls is important to provide a better way of examination handling system which can help in reducing malpractices happening in examination centres.  </a:t>
            </a:r>
          </a:p>
          <a:p>
            <a:pPr marL="457200" algn="just">
              <a:defRPr/>
            </a:pPr>
            <a:r>
              <a:rPr lang="en-IN" sz="2000" dirty="0">
                <a:latin typeface="Times New Roman" panose="02020603050405020304" pitchFamily="18" charset="0"/>
                <a:ea typeface="Times New Roman" panose="02020603050405020304" pitchFamily="18" charset="0"/>
              </a:rPr>
              <a:t>In this project we are developing an AI system where images of students are collected with names and hall ticket numbers are pre-trained using the </a:t>
            </a:r>
            <a:r>
              <a:rPr lang="en-IN" sz="2000" dirty="0" err="1">
                <a:latin typeface="Times New Roman" panose="02020603050405020304" pitchFamily="18" charset="0"/>
                <a:ea typeface="Times New Roman" panose="02020603050405020304" pitchFamily="18" charset="0"/>
              </a:rPr>
              <a:t>KDTree</a:t>
            </a:r>
            <a:r>
              <a:rPr lang="en-IN" sz="2000" dirty="0">
                <a:latin typeface="Times New Roman" panose="02020603050405020304" pitchFamily="18" charset="0"/>
                <a:ea typeface="Times New Roman" panose="02020603050405020304" pitchFamily="18" charset="0"/>
              </a:rPr>
              <a:t> algorithm and the model is saved. Whenever a student enters into classroom, the student should look at the camera and enter class, after the given time or class is filled with student’s information will store in a video file with student name</a:t>
            </a:r>
          </a:p>
          <a:p>
            <a:pPr marL="457200" algn="just">
              <a:defRPr/>
            </a:pPr>
            <a:endParaRPr lang="en-IN" sz="2000" dirty="0">
              <a:latin typeface="Times New Roman" panose="02020603050405020304" pitchFamily="18" charset="0"/>
              <a:ea typeface="Times New Roman" panose="02020603050405020304" pitchFamily="18" charset="0"/>
            </a:endParaRPr>
          </a:p>
          <a:p>
            <a:pPr marL="457200" algn="just">
              <a:defRPr/>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0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41137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4" name="Rectangle 3"/>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Data Flow Diagrams/Algorithms/Techniques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
        <p:nvSpPr>
          <p:cNvPr id="5" name="Rectangle 4"/>
          <p:cNvSpPr/>
          <p:nvPr/>
        </p:nvSpPr>
        <p:spPr>
          <a:xfrm>
            <a:off x="0" y="0"/>
            <a:ext cx="4795838" cy="198119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itchFamily="18" charset="0"/>
                <a:cs typeface="Times New Roman" panose="02020603050405020304" pitchFamily="18" charset="0"/>
              </a:rPr>
              <a:t>Abstract</a:t>
            </a:r>
          </a:p>
        </p:txBody>
      </p:sp>
      <p:sp>
        <p:nvSpPr>
          <p:cNvPr id="6" name="Content Placeholder 2"/>
          <p:cNvSpPr txBox="1">
            <a:spLocks/>
          </p:cNvSpPr>
          <p:nvPr/>
        </p:nvSpPr>
        <p:spPr bwMode="auto">
          <a:xfrm>
            <a:off x="300535" y="2225984"/>
            <a:ext cx="8542930" cy="39624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algn="just">
              <a:defRPr/>
            </a:pPr>
            <a:r>
              <a:rPr lang="en-IN" sz="2000" dirty="0">
                <a:latin typeface="Times New Roman" panose="02020603050405020304" pitchFamily="18" charset="0"/>
                <a:ea typeface="Times New Roman" panose="02020603050405020304" pitchFamily="18" charset="0"/>
              </a:rPr>
              <a:t>The video will have a user with hall ticket no and name on each face. If admin finds any unknown user tag on face admin can recheck and trace impersonators.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0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55779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Introduction</a:t>
            </a:r>
            <a:endParaRPr lang="en-GB" sz="3600" dirty="0">
              <a:latin typeface="Bookman Old Style" pitchFamily="18" charset="0"/>
              <a:cs typeface="Times New Roman" pitchFamily="18" charset="0"/>
            </a:endParaRPr>
          </a:p>
        </p:txBody>
      </p:sp>
      <p:sp>
        <p:nvSpPr>
          <p:cNvPr id="3" name="Content Placeholder 2"/>
          <p:cNvSpPr>
            <a:spLocks noGrp="1"/>
          </p:cNvSpPr>
          <p:nvPr>
            <p:ph idx="1"/>
          </p:nvPr>
        </p:nvSpPr>
        <p:spPr>
          <a:xfrm>
            <a:off x="342900" y="2133601"/>
            <a:ext cx="8542930" cy="4343400"/>
          </a:xfrm>
        </p:spPr>
        <p:txBody>
          <a:bodyPr/>
          <a:lstStyle/>
          <a:p>
            <a:pPr algn="just"/>
            <a:r>
              <a:rPr lang="en-US" sz="2000" b="1" dirty="0">
                <a:latin typeface="Bookman Old Style" pitchFamily="18" charset="0"/>
                <a:cs typeface="Times New Roman" pitchFamily="18" charset="0"/>
              </a:rPr>
              <a:t> </a:t>
            </a:r>
            <a:r>
              <a:rPr lang="en-IN" sz="2000" dirty="0">
                <a:latin typeface="Times New Roman" panose="02020603050405020304" pitchFamily="18" charset="0"/>
                <a:ea typeface="Times New Roman" panose="02020603050405020304" pitchFamily="18" charset="0"/>
              </a:rPr>
              <a:t>According to the latest news reports, 56 JEE candidates who are potential impersonators were detected by a national testing agency.</a:t>
            </a:r>
          </a:p>
          <a:p>
            <a:pPr algn="just"/>
            <a:r>
              <a:rPr lang="en-IN" sz="2000" dirty="0">
                <a:latin typeface="Times New Roman" panose="02020603050405020304" pitchFamily="18" charset="0"/>
                <a:ea typeface="Times New Roman" panose="02020603050405020304" pitchFamily="18" charset="0"/>
              </a:rPr>
              <a:t> In order to solve this problem, an effective method is required with less manpower. With the advancement of machine learning and AI technology, it is easy to solve this problem.</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Lately the proliferation of social networks has given rise to a myriad of fraudulent strategies aimed at getting some sort of benefit from the attacked individual. Despite most of them being exclusively driven by economic interests, the so called impersonation, masquerading attack or identity fraud hinges on stealing the credentials of the victim and assuming his/her identity to get access to resources </a:t>
            </a:r>
            <a:endParaRPr lang="en-US"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Data Flow Diagrams/Algorithms/Techniques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331"/>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anose="02020603050405020304" pitchFamily="18" charset="0"/>
              </a:rPr>
              <a:t>Existing System</a:t>
            </a:r>
            <a:endParaRPr lang="en-GB" sz="3600" dirty="0">
              <a:latin typeface="Bookman Old Style" pitchFamily="18" charset="0"/>
              <a:cs typeface="Times New Roman" panose="02020603050405020304" pitchFamily="18" charset="0"/>
            </a:endParaRP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381000" y="2062103"/>
            <a:ext cx="8437634" cy="4414897"/>
          </a:xfrm>
        </p:spPr>
        <p:txBody>
          <a:bodyPr/>
          <a:lstStyle/>
          <a:p>
            <a:pPr eaLnBrk="1" fontAlgn="auto" hangingPunct="1">
              <a:spcAft>
                <a:spcPts val="0"/>
              </a:spcAft>
              <a:defRPr/>
            </a:pP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Information given in the hall ticket is used as verification to check if student is exact person or not.  Manual security checks are performed with are not perfect and some time  students can change image from hall ticket.</a:t>
            </a:r>
            <a:endParaRPr lang="en-IN" sz="1800" dirty="0">
              <a:ea typeface="Calibri" panose="020F0502020204030204" pitchFamily="34" charset="0"/>
              <a:cs typeface="Times New Roman" panose="02020603050405020304" pitchFamily="18" charset="0"/>
            </a:endParaRPr>
          </a:p>
          <a:p>
            <a:pPr marL="0" lvl="0" indent="0" algn="just">
              <a:lnSpc>
                <a:spcPct val="150000"/>
              </a:lnSpc>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0"/>
              </a:spcBef>
            </a:pPr>
            <a:endParaRPr lang="en-US" sz="1800" dirty="0">
              <a:latin typeface="Bookman Old Style" pitchFamily="18" charset="0"/>
              <a:cs typeface="Times New Roman" pitchFamily="18" charset="0"/>
            </a:endParaRPr>
          </a:p>
          <a:p>
            <a:endParaRPr lang="en-US" sz="1800" dirty="0">
              <a:latin typeface="Bookman Old Style"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b="1"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1" name="Rectangle 10"/>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Data Flow Diagrams/Algorithms/Techniques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331"/>
          </a:xfrm>
          <a:prstGeom prst="rect">
            <a:avLst/>
          </a:prstGeom>
          <a:noFill/>
        </p:spPr>
        <p:txBody>
          <a:bodyPr>
            <a:spAutoFit/>
          </a:bodyPr>
          <a:lstStyle/>
          <a:p>
            <a:pPr algn="ctr" fontAlgn="auto">
              <a:spcBef>
                <a:spcPts val="0"/>
              </a:spcBef>
              <a:spcAft>
                <a:spcPts val="0"/>
              </a:spcAft>
              <a:defRPr/>
            </a:pPr>
            <a:r>
              <a:rPr lang="en-GB" sz="3600" b="1" dirty="0">
                <a:latin typeface="Bookman Old Style" pitchFamily="18" charset="0"/>
                <a:cs typeface="Times New Roman" pitchFamily="18" charset="0"/>
              </a:rPr>
              <a:t>Proposed System</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381000" y="2062103"/>
            <a:ext cx="8437634" cy="4414897"/>
          </a:xfrm>
        </p:spPr>
        <p:txBody>
          <a:bodyPr/>
          <a:lstStyle/>
          <a:p>
            <a:pPr marL="342900" lvl="0" indent="-342900" algn="just">
              <a:lnSpc>
                <a:spcPct val="150000"/>
              </a:lnSpc>
              <a:buFont typeface="Symbol" panose="05050102010706020507" pitchFamily="18" charset="2"/>
              <a:buChar char=""/>
            </a:pPr>
            <a:r>
              <a:rPr lang="en-US" sz="1800" dirty="0">
                <a:latin typeface="Bookman Old Style" pitchFamily="18" charset="0"/>
                <a:cs typeface="Times New Roman"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In proposed system initially images of each student are collected and each dataset consists of 50 images of each student. These images are trained using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kdtree</a:t>
            </a:r>
            <a:r>
              <a:rPr lang="en-US" sz="1800" dirty="0">
                <a:latin typeface="Times New Roman" panose="02020603050405020304" pitchFamily="18" charset="0"/>
                <a:ea typeface="Calibri" panose="020F0502020204030204" pitchFamily="34" charset="0"/>
                <a:cs typeface="Times New Roman" panose="02020603050405020304" pitchFamily="18" charset="0"/>
              </a:rPr>
              <a:t> algorithm using image processing technique and model is saved in system this model can be used for automatic prediction of student in exam halls from live video or images.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0"/>
              </a:spcBef>
            </a:pPr>
            <a:endParaRPr lang="en-US" sz="1800" dirty="0">
              <a:latin typeface="Bookman Old Style" pitchFamily="18" charset="0"/>
              <a:cs typeface="Times New Roman" pitchFamily="18" charset="0"/>
            </a:endParaRPr>
          </a:p>
          <a:p>
            <a:pPr algn="just">
              <a:spcBef>
                <a:spcPts val="0"/>
              </a:spcBef>
            </a:pPr>
            <a:endParaRPr lang="en-US" sz="1800" dirty="0">
              <a:latin typeface="Bookman Old Style" pitchFamily="18" charset="0"/>
              <a:cs typeface="Times New Roman" pitchFamily="18" charset="0"/>
            </a:endParaRPr>
          </a:p>
          <a:p>
            <a:pPr algn="just"/>
            <a:endParaRPr lang="en-US" sz="1800" dirty="0">
              <a:latin typeface="Bookman Old Style"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2" name="Rectangle 11"/>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Data Flow Diagrams/Algorithms/Techniques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3262568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58148" y="609600"/>
            <a:ext cx="4795838" cy="530594"/>
          </a:xfrm>
          <a:prstGeom prst="rect">
            <a:avLst/>
          </a:prstGeom>
          <a:noFill/>
        </p:spPr>
        <p:txBody>
          <a:bodyPr>
            <a:spAutoFit/>
          </a:bodyPr>
          <a:lstStyle/>
          <a:p>
            <a:pPr marL="457200">
              <a:lnSpc>
                <a:spcPct val="107000"/>
              </a:lnSpc>
              <a:spcAft>
                <a:spcPts val="800"/>
              </a:spcAft>
            </a:pPr>
            <a:r>
              <a:rPr lang="en-IN"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381000" y="2062103"/>
            <a:ext cx="8437634" cy="4414897"/>
          </a:xfrm>
        </p:spPr>
        <p:txBody>
          <a:bodyPr/>
          <a:lstStyle/>
          <a:p>
            <a:pPr marL="457200">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Manual verification methods are used for checking personally for each student which is not possible to check each student personally.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Chances of changing images from hall ticket is possible which doesn’t have verification method.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buNone/>
            </a:pPr>
            <a:r>
              <a:rPr lang="en-US" sz="1800" dirty="0">
                <a:latin typeface="Bookman Old Style" pitchFamily="18" charset="0"/>
                <a:cs typeface="Times New Roman"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0"/>
              </a:spcBef>
            </a:pPr>
            <a:endParaRPr lang="en-US" sz="1800" dirty="0">
              <a:latin typeface="Bookman Old Style" pitchFamily="18" charset="0"/>
              <a:cs typeface="Times New Roman" pitchFamily="18" charset="0"/>
            </a:endParaRPr>
          </a:p>
          <a:p>
            <a:pPr algn="just">
              <a:spcBef>
                <a:spcPts val="0"/>
              </a:spcBef>
            </a:pPr>
            <a:endParaRPr lang="en-US" sz="1800" dirty="0">
              <a:latin typeface="Bookman Old Style" pitchFamily="18" charset="0"/>
              <a:cs typeface="Times New Roman" pitchFamily="18" charset="0"/>
            </a:endParaRPr>
          </a:p>
          <a:p>
            <a:pPr algn="just"/>
            <a:endParaRPr lang="en-US" sz="1800" dirty="0">
              <a:latin typeface="Bookman Old Style"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2" name="Rectangle 11"/>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Data Flow Diagrams/Algorithms/Techniques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2067204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85800"/>
            <a:ext cx="4795838" cy="954107"/>
          </a:xfrm>
          <a:prstGeom prst="rect">
            <a:avLst/>
          </a:prstGeom>
          <a:noFill/>
        </p:spPr>
        <p:txBody>
          <a:bodyPr>
            <a:spAutoFit/>
          </a:bodyPr>
          <a:lstStyle/>
          <a:p>
            <a:pPr algn="ctr" fontAlgn="auto">
              <a:spcBef>
                <a:spcPts val="0"/>
              </a:spcBef>
              <a:spcAft>
                <a:spcPts val="0"/>
              </a:spcAft>
              <a:defRPr/>
            </a:pPr>
            <a:r>
              <a:rPr lang="en-GB" sz="2800" b="1" dirty="0">
                <a:latin typeface="Bookman Old Style" pitchFamily="18" charset="0"/>
                <a:cs typeface="Times New Roman" pitchFamily="18" charset="0"/>
              </a:rPr>
              <a:t>Software &amp; Hardware Requirements</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381000" y="2062103"/>
            <a:ext cx="8437634" cy="4414897"/>
          </a:xfrm>
        </p:spPr>
        <p:txBody>
          <a:bodyPr/>
          <a:lstStyle/>
          <a:p>
            <a:pPr marL="297180" indent="0" algn="just">
              <a:lnSpc>
                <a:spcPct val="150000"/>
              </a:lnSpc>
              <a:spcBef>
                <a:spcPts val="285"/>
              </a:spcBef>
              <a:spcAft>
                <a:spcPts val="0"/>
              </a:spcAft>
              <a:buNone/>
            </a:pPr>
            <a:r>
              <a:rPr lang="en-US" sz="1800" b="1" dirty="0">
                <a:solidFill>
                  <a:srgbClr val="000000"/>
                </a:solidFill>
                <a:effectLst/>
                <a:latin typeface="Times New Roman" panose="02020603050405020304" pitchFamily="18" charset="0"/>
                <a:ea typeface="Times New Roman" panose="02020603050405020304" pitchFamily="18" charset="0"/>
              </a:rPr>
              <a:t>HARDWARE REQUIREMENTS: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System		 : intel core i3</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Hard Disk 	 : 500 GB.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Monitor	 : 15 VGA Color.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Mouse	: Logitech.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RAM		 : 2 GB. </a:t>
            </a:r>
            <a:endParaRPr lang="en-IN" sz="1800" b="1" dirty="0">
              <a:effectLst/>
              <a:latin typeface="Times New Roman" panose="02020603050405020304" pitchFamily="18" charset="0"/>
              <a:ea typeface="Times New Roman" panose="02020603050405020304" pitchFamily="18" charset="0"/>
            </a:endParaRPr>
          </a:p>
          <a:p>
            <a:pPr marL="297180" indent="0" algn="just">
              <a:lnSpc>
                <a:spcPct val="150000"/>
              </a:lnSpc>
              <a:spcBef>
                <a:spcPts val="285"/>
              </a:spcBef>
              <a:spcAft>
                <a:spcPts val="0"/>
              </a:spcAft>
              <a:buNone/>
            </a:pPr>
            <a:r>
              <a:rPr lang="en-US" sz="1800" b="0" dirty="0">
                <a:solidFill>
                  <a:srgbClr val="000000"/>
                </a:solidFill>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algn="just">
              <a:spcBef>
                <a:spcPts val="0"/>
              </a:spcBef>
            </a:pPr>
            <a:endParaRPr lang="en-US" sz="1800" dirty="0">
              <a:latin typeface="Bookman Old Style" pitchFamily="18" charset="0"/>
              <a:cs typeface="Times New Roman" pitchFamily="18" charset="0"/>
            </a:endParaRPr>
          </a:p>
          <a:p>
            <a:endParaRPr lang="en-US" sz="1800" dirty="0">
              <a:latin typeface="Bookman Old Style"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b="1"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2" name="Rectangle 11"/>
          <p:cNvSpPr/>
          <p:nvPr/>
        </p:nvSpPr>
        <p:spPr>
          <a:xfrm>
            <a:off x="4795838" y="0"/>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Data Flow Diagrams/Algorithms/Techniques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1888603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85800"/>
            <a:ext cx="4795838" cy="954107"/>
          </a:xfrm>
          <a:prstGeom prst="rect">
            <a:avLst/>
          </a:prstGeom>
          <a:noFill/>
        </p:spPr>
        <p:txBody>
          <a:bodyPr>
            <a:spAutoFit/>
          </a:bodyPr>
          <a:lstStyle/>
          <a:p>
            <a:pPr algn="ctr" fontAlgn="auto">
              <a:spcBef>
                <a:spcPts val="0"/>
              </a:spcBef>
              <a:spcAft>
                <a:spcPts val="0"/>
              </a:spcAft>
              <a:defRPr/>
            </a:pPr>
            <a:r>
              <a:rPr lang="en-GB" sz="2800" b="1" dirty="0">
                <a:latin typeface="Bookman Old Style" pitchFamily="18" charset="0"/>
                <a:cs typeface="Times New Roman" pitchFamily="18" charset="0"/>
              </a:rPr>
              <a:t>Software &amp; Hardware Requirements</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381000" y="2062103"/>
            <a:ext cx="8437634" cy="4414897"/>
          </a:xfrm>
        </p:spPr>
        <p:txBody>
          <a:bodyPr/>
          <a:lstStyle/>
          <a:p>
            <a:pPr marL="182880" indent="0" algn="just" eaLnBrk="1" hangingPunct="1">
              <a:lnSpc>
                <a:spcPct val="150000"/>
              </a:lnSpc>
              <a:spcBef>
                <a:spcPts val="285"/>
              </a:spcBef>
              <a:spcAft>
                <a:spcPts val="0"/>
              </a:spcAft>
              <a:buFont typeface="Arial" panose="020B0604020202020204" pitchFamily="34" charset="0"/>
              <a:buNone/>
              <a:defRPr/>
            </a:pPr>
            <a:r>
              <a:rPr lang="en-US" sz="1800" b="1" dirty="0">
                <a:solidFill>
                  <a:srgbClr val="000000"/>
                </a:solidFill>
                <a:latin typeface="Times New Roman" panose="02020603050405020304" pitchFamily="18" charset="0"/>
                <a:ea typeface="Times New Roman" panose="02020603050405020304" pitchFamily="18" charset="0"/>
              </a:rPr>
              <a:t>SOFTWARE REQUIREMENTS:</a:t>
            </a:r>
            <a:r>
              <a:rPr lang="en-US" sz="1800" dirty="0">
                <a:latin typeface="Times New Roman" panose="02020603050405020304" pitchFamily="18" charset="0"/>
                <a:ea typeface="Times New Roman" panose="02020603050405020304" pitchFamily="18" charset="0"/>
              </a:rPr>
              <a:t> </a:t>
            </a:r>
            <a:endParaRPr lang="en-IN" sz="1800" b="1" dirty="0">
              <a:latin typeface="Times New Roman" panose="02020603050405020304" pitchFamily="18" charset="0"/>
              <a:ea typeface="Times New Roman" panose="02020603050405020304" pitchFamily="18" charset="0"/>
            </a:endParaRPr>
          </a:p>
          <a:p>
            <a:pPr algn="just">
              <a:lnSpc>
                <a:spcPct val="150000"/>
              </a:lnSpc>
              <a:spcBef>
                <a:spcPts val="725"/>
              </a:spcBef>
              <a:spcAft>
                <a:spcPts val="0"/>
              </a:spcAft>
              <a:buFont typeface="Wingdings" panose="05000000000000000000" pitchFamily="2" charset="2"/>
              <a:buChar char=""/>
              <a:tabLst>
                <a:tab pos="285750" algn="l"/>
                <a:tab pos="342900" algn="l"/>
                <a:tab pos="400050" algn="l"/>
                <a:tab pos="628650" algn="l"/>
                <a:tab pos="848995" algn="l"/>
              </a:tabLst>
              <a:defRPr/>
            </a:pPr>
            <a:r>
              <a:rPr lang="en-US" sz="1800" dirty="0">
                <a:latin typeface="Times New Roman" panose="02020603050405020304" pitchFamily="18" charset="0"/>
                <a:ea typeface="Times New Roman" panose="02020603050405020304" pitchFamily="18" charset="0"/>
              </a:rPr>
              <a:t>Operating system 	: 	Windows XP/7/10</a:t>
            </a:r>
            <a:endParaRPr lang="en-IN" sz="1800" b="1" dirty="0">
              <a:latin typeface="Times New Roman" panose="02020603050405020304" pitchFamily="18" charset="0"/>
              <a:ea typeface="Times New Roman" panose="02020603050405020304" pitchFamily="18" charset="0"/>
            </a:endParaRPr>
          </a:p>
          <a:p>
            <a:pPr algn="just">
              <a:lnSpc>
                <a:spcPct val="150000"/>
              </a:lnSpc>
              <a:spcBef>
                <a:spcPts val="680"/>
              </a:spcBef>
              <a:spcAft>
                <a:spcPts val="800"/>
              </a:spcAft>
              <a:buFont typeface="Wingdings" panose="05000000000000000000" pitchFamily="2" charset="2"/>
              <a:buChar char=""/>
              <a:defRPr/>
            </a:pPr>
            <a:r>
              <a:rPr lang="en-IN" sz="1800" dirty="0">
                <a:ea typeface="Calibri" panose="020F0502020204030204" pitchFamily="34" charset="0"/>
                <a:cs typeface="Times New Roman" panose="02020603050405020304" pitchFamily="18" charset="0"/>
              </a:rPr>
              <a:t>Coding Language	: 	python</a:t>
            </a:r>
          </a:p>
          <a:p>
            <a:pPr algn="just">
              <a:lnSpc>
                <a:spcPct val="150000"/>
              </a:lnSpc>
              <a:spcAft>
                <a:spcPts val="600"/>
              </a:spcAft>
              <a:buFont typeface="Wingdings" panose="05000000000000000000" pitchFamily="2" charset="2"/>
              <a:buChar char=""/>
              <a:defRPr/>
            </a:pPr>
            <a:r>
              <a:rPr lang="en-US" sz="1800" dirty="0">
                <a:latin typeface="Times New Roman" panose="02020603050405020304" pitchFamily="18" charset="0"/>
                <a:ea typeface="Times New Roman" panose="02020603050405020304" pitchFamily="18" charset="0"/>
              </a:rPr>
              <a:t>Development Kit         	:	 anaconda</a:t>
            </a:r>
            <a:endParaRPr lang="en-IN" sz="1800" dirty="0">
              <a:latin typeface="Times New Roman" panose="02020603050405020304" pitchFamily="18" charset="0"/>
              <a:ea typeface="Times New Roman" panose="02020603050405020304" pitchFamily="18" charset="0"/>
            </a:endParaRPr>
          </a:p>
          <a:p>
            <a:pPr algn="just">
              <a:lnSpc>
                <a:spcPct val="150000"/>
              </a:lnSpc>
              <a:spcAft>
                <a:spcPts val="600"/>
              </a:spcAft>
              <a:buFont typeface="Wingdings" panose="05000000000000000000" pitchFamily="2" charset="2"/>
              <a:buChar char=""/>
              <a:defRPr/>
            </a:pPr>
            <a:r>
              <a:rPr lang="en-US" sz="1800" dirty="0">
                <a:latin typeface="Times New Roman" panose="02020603050405020304" pitchFamily="18" charset="0"/>
                <a:ea typeface="Times New Roman" panose="02020603050405020304" pitchFamily="18" charset="0"/>
              </a:rPr>
              <a:t>Library		:     	</a:t>
            </a:r>
            <a:r>
              <a:rPr lang="en-US" sz="1800" dirty="0" err="1">
                <a:latin typeface="Times New Roman" panose="02020603050405020304" pitchFamily="18" charset="0"/>
                <a:ea typeface="Times New Roman" panose="02020603050405020304" pitchFamily="18" charset="0"/>
              </a:rPr>
              <a:t>keras</a:t>
            </a:r>
            <a:r>
              <a:rPr lang="en-US" sz="1800" dirty="0">
                <a:latin typeface="Times New Roman" panose="02020603050405020304" pitchFamily="18" charset="0"/>
                <a:ea typeface="Times New Roman" panose="02020603050405020304" pitchFamily="18" charset="0"/>
              </a:rPr>
              <a:t>, OpenCV</a:t>
            </a:r>
            <a:endParaRPr lang="en-IN" sz="1800" dirty="0">
              <a:latin typeface="Times New Roman" panose="02020603050405020304" pitchFamily="18" charset="0"/>
              <a:ea typeface="Times New Roman" panose="02020603050405020304" pitchFamily="18" charset="0"/>
            </a:endParaRPr>
          </a:p>
          <a:p>
            <a:pPr algn="just">
              <a:lnSpc>
                <a:spcPct val="150000"/>
              </a:lnSpc>
              <a:spcBef>
                <a:spcPts val="680"/>
              </a:spcBef>
              <a:spcAft>
                <a:spcPts val="800"/>
              </a:spcAft>
              <a:buFont typeface="Wingdings" panose="05000000000000000000" pitchFamily="2" charset="2"/>
              <a:buChar char=""/>
              <a:defRPr/>
            </a:pPr>
            <a:r>
              <a:rPr lang="en-IN" sz="1800" dirty="0">
                <a:ea typeface="Calibri" panose="020F0502020204030204" pitchFamily="34" charset="0"/>
                <a:cs typeface="Times New Roman" panose="02020603050405020304" pitchFamily="18" charset="0"/>
              </a:rPr>
              <a:t> Dataset 		:</a:t>
            </a:r>
            <a:r>
              <a:rPr lang="en-IN" sz="1800" dirty="0">
                <a:solidFill>
                  <a:srgbClr val="323232"/>
                </a:solidFill>
                <a:latin typeface="Arial" panose="020B0604020202020204" pitchFamily="34" charset="0"/>
              </a:rPr>
              <a:t> </a:t>
            </a:r>
            <a:r>
              <a:rPr lang="en-IN" sz="1800" dirty="0">
                <a:solidFill>
                  <a:srgbClr val="323232"/>
                </a:solidFill>
                <a:cs typeface="Times New Roman" panose="02020603050405020304" pitchFamily="18" charset="0"/>
              </a:rPr>
              <a:t>  	any student’s dataset</a:t>
            </a:r>
            <a:endParaRPr lang="en-IN" sz="1800" dirty="0">
              <a:ea typeface="Calibri" panose="020F0502020204030204" pitchFamily="34" charset="0"/>
              <a:cs typeface="Times New Roman" panose="02020603050405020304" pitchFamily="18" charset="0"/>
            </a:endParaRPr>
          </a:p>
          <a:p>
            <a:pPr marL="297180" indent="0" algn="just">
              <a:lnSpc>
                <a:spcPct val="150000"/>
              </a:lnSpc>
              <a:spcBef>
                <a:spcPts val="285"/>
              </a:spcBef>
              <a:spcAft>
                <a:spcPts val="0"/>
              </a:spcAft>
              <a:buNone/>
            </a:pPr>
            <a:r>
              <a:rPr lang="en-US" sz="1800" b="0" dirty="0">
                <a:solidFill>
                  <a:srgbClr val="000000"/>
                </a:solidFill>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algn="just">
              <a:spcBef>
                <a:spcPts val="0"/>
              </a:spcBef>
            </a:pPr>
            <a:endParaRPr lang="en-US" sz="1800" dirty="0">
              <a:latin typeface="Bookman Old Style" pitchFamily="18" charset="0"/>
              <a:cs typeface="Times New Roman" pitchFamily="18" charset="0"/>
            </a:endParaRPr>
          </a:p>
          <a:p>
            <a:endParaRPr lang="en-US" sz="1800" dirty="0">
              <a:latin typeface="Bookman Old Style"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b="1"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2" name="Rectangle 11"/>
          <p:cNvSpPr/>
          <p:nvPr/>
        </p:nvSpPr>
        <p:spPr>
          <a:xfrm>
            <a:off x="4795838" y="0"/>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Data Flow Diagrams/Algorithms/Techniques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2557155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TotalTime>
  <Words>1400</Words>
  <Application>Microsoft Office PowerPoint</Application>
  <PresentationFormat>On-screen Show (4:3)</PresentationFormat>
  <Paragraphs>321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Symbol</vt:lpstr>
      <vt:lpstr>Times New Roman</vt:lpstr>
      <vt:lpstr>Wingdings</vt:lpstr>
      <vt:lpstr>Office Theme</vt:lpstr>
      <vt:lpstr>Detecting Impersonators in Examination Centres using AI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kasarla shanthan</cp:lastModifiedBy>
  <cp:revision>197</cp:revision>
  <dcterms:created xsi:type="dcterms:W3CDTF">2013-05-08T19:42:37Z</dcterms:created>
  <dcterms:modified xsi:type="dcterms:W3CDTF">2021-03-26T11:12:45Z</dcterms:modified>
</cp:coreProperties>
</file>