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2" r:id="rId2"/>
  </p:sldMasterIdLst>
  <p:notesMasterIdLst>
    <p:notesMasterId r:id="rId10"/>
  </p:notesMasterIdLst>
  <p:sldIdLst>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8T09:34:57.56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7918 1143,'-780'-2,"687"-10,1-5,0-4,2-3,0-5,2-4,2-3,-43-26,-29-8,-223-120,335 171,0 3,-1 1,0 3,-1 1,-42-3,21 3,-607-69,103-27,492 91</inkml:trace>
  <inkml:trace contextRef="#ctx0" brushRef="#br0" timeOffset="3921.728">4446 42,'-14'-6,"1"0,-1 1,1 1,-1 0,0 1,-1 0,1 1,-1 1,1 0,-1 1,1 0,-1 2,1 0,0 0,0 1,0 1,0 0,0 1,1 0,-1 1,1 1,1 0,0 1,0 0,0 1,1 0,-4 5,2-3,1 1,1 1,-1-1,2 2,0 0,1 0,0 0,1 1,0 1,2-1,0 1,0 0,2 1,0-1,0 1,2 0,0 0,1 0,1-1,0 1,2 0,0 0,0 0,2 0,0-1,1 1,0-1,3 4,7 3,1 0,1 0,1-2,1 0,0-1,2-1,0-1,1-1,1-1,1-1,0-1,0 0,2-3,-1 0,2-1,-1-1,6-1,303 33,-248-37</inkml:trace>
  <inkml:trace contextRef="#ctx0" brushRef="#br0" timeOffset="32746.937">1 0,'3'22,"0"-1,2 0,1 0,0 0,1-1,2 0,0 0,1-1,1 0,-4-4,63 107,4-4,6-2,28 24,26 40,286 437,-99-260,115 49,-38 25,210 271,43 125,-575-727,-17-26</inkml:trace>
  <inkml:trace contextRef="#ctx0" brushRef="#br0" timeOffset="33856.279">1017 253,'0'20,"-1"352,-33 204,-57 131,11-385,15-91,36-63,-46 168,-146 218,180-435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8T09:37:28.9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363 382,'271'41,"640"68,-479-65,436 92,-633-96,1-9,1-11,128-9,-324-11,456-27,83-16,-219 1,-266 29,155-43,-211 39</inkml:trace>
  <inkml:trace contextRef="#ctx0" brushRef="#br0" timeOffset="2079.347">785 1,'-61'79,"46"-66,-10 11,-1-2,-1-1,0-1,-2-1,0-2,-1 0,-1-2,-4 0,-317 105,266-46,85-72,-1 0,1 1,0-1,0 1,-1 0,2-1,-1 1,0 0,0 0,1 0,0-1,-1 1,1 0,0 0,1 0,-1 0,0 0,1-1,-1 1,1 0,0 0,0-1,0 1,0 0,1-1,-1 1,1-1,0 0,-1 1,1-1,0 0,0 0,0 0,1 0,-1-1,0 1,3 1,27 16,2-1,0-1,1-2,1-1,0-2,24 4,10 6,407 124,-398-118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F10A50-9A69-48D5-92A7-93FA6389F205}" type="datetimeFigureOut">
              <a:rPr lang="en-US" smtClean="0"/>
              <a:pPr/>
              <a:t>2/18/2023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1E4CEB-1E20-4A41-8A4B-4822DCC059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B53EE7E-EE30-4885-BFF5-549AF9E32FDC}" type="datetime1">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A9EB-5A6A-410E-ACA8-25286E7D59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D59FBC-749D-42E0-945A-C7AE563174E5}" type="datetime1">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A9EB-5A6A-410E-ACA8-25286E7D59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0BE859-C82A-437F-9F99-76CF293F6B64}" type="datetime1">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A9EB-5A6A-410E-ACA8-25286E7D597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B53EE7E-EE30-4885-BFF5-549AF9E32FDC}" type="datetime1">
              <a:rPr lang="en-US" smtClean="0"/>
              <a:pPr/>
              <a:t>2/18/2023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A0AA9EB-5A6A-410E-ACA8-25286E7D597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5761D8C-811F-423A-9A96-2EA6C248DEB1}" type="datetime1">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A9EB-5A6A-410E-ACA8-25286E7D597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DF61E55-8546-46C1-97BA-59CCBA71033A}" type="datetime1">
              <a:rPr lang="en-US" smtClean="0"/>
              <a:pPr/>
              <a:t>2/18/2023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A0AA9EB-5A6A-410E-ACA8-25286E7D59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BF7DED0-C936-470A-8A65-43F811A25588}" type="datetime1">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AA9EB-5A6A-410E-ACA8-25286E7D597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8B7A620-EFDC-498A-B3D9-93E8B6F71659}" type="datetime1">
              <a:rPr lang="en-US" smtClean="0"/>
              <a:pPr/>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AA9EB-5A6A-410E-ACA8-25286E7D597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5E578A7-1823-43F3-B1A8-D91D4ED462D2}" type="datetime1">
              <a:rPr lang="en-US" smtClean="0"/>
              <a:pPr/>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AA9EB-5A6A-410E-ACA8-25286E7D5971}"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456E4-4B5E-44CC-9168-B6C260A4A641}" type="datetime1">
              <a:rPr lang="en-US" smtClean="0"/>
              <a:pPr/>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AA9EB-5A6A-410E-ACA8-25286E7D5971}"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DE5B34D-004D-4E03-B48C-EC017921BA90}" type="datetime1">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AA9EB-5A6A-410E-ACA8-25286E7D597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761D8C-811F-423A-9A96-2EA6C248DEB1}" type="datetime1">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A9EB-5A6A-410E-ACA8-25286E7D597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12B5CF2-2126-4514-B303-375E1D024904}" type="datetime1">
              <a:rPr lang="en-US" smtClean="0"/>
              <a:pPr/>
              <a:t>2/18/2023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A0AA9EB-5A6A-410E-ACA8-25286E7D597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D59FBC-749D-42E0-945A-C7AE563174E5}" type="datetime1">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A9EB-5A6A-410E-ACA8-25286E7D5971}"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0BE859-C82A-437F-9F99-76CF293F6B64}" type="datetime1">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A9EB-5A6A-410E-ACA8-25286E7D59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F61E55-8546-46C1-97BA-59CCBA71033A}" type="datetime1">
              <a:rPr lang="en-US" smtClean="0"/>
              <a:pPr/>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A9EB-5A6A-410E-ACA8-25286E7D59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F7DED0-C936-470A-8A65-43F811A25588}" type="datetime1">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AA9EB-5A6A-410E-ACA8-25286E7D59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B7A620-EFDC-498A-B3D9-93E8B6F71659}" type="datetime1">
              <a:rPr lang="en-US" smtClean="0"/>
              <a:pPr/>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AA9EB-5A6A-410E-ACA8-25286E7D59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E578A7-1823-43F3-B1A8-D91D4ED462D2}" type="datetime1">
              <a:rPr lang="en-US" smtClean="0"/>
              <a:pPr/>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AA9EB-5A6A-410E-ACA8-25286E7D59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456E4-4B5E-44CC-9168-B6C260A4A641}" type="datetime1">
              <a:rPr lang="en-US" smtClean="0"/>
              <a:pPr/>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AA9EB-5A6A-410E-ACA8-25286E7D59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E5B34D-004D-4E03-B48C-EC017921BA90}" type="datetime1">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AA9EB-5A6A-410E-ACA8-25286E7D59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2B5CF2-2126-4514-B303-375E1D024904}" type="datetime1">
              <a:rPr lang="en-US" smtClean="0"/>
              <a:pPr/>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AA9EB-5A6A-410E-ACA8-25286E7D59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22B4D-6B2F-453B-BBEE-0BF779F2A243}" type="datetime1">
              <a:rPr lang="en-US" smtClean="0"/>
              <a:pPr/>
              <a:t>2/18/2023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AA9EB-5A6A-410E-ACA8-25286E7D59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E922B4D-6B2F-453B-BBEE-0BF779F2A243}" type="datetime1">
              <a:rPr lang="en-US" smtClean="0"/>
              <a:pPr/>
              <a:t>2/18/2023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A0AA9EB-5A6A-410E-ACA8-25286E7D59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JAVA FRAME WORKS</a:t>
            </a:r>
          </a:p>
        </p:txBody>
      </p:sp>
      <p:sp>
        <p:nvSpPr>
          <p:cNvPr id="3" name="Content Placeholder 2"/>
          <p:cNvSpPr>
            <a:spLocks noGrp="1"/>
          </p:cNvSpPr>
          <p:nvPr>
            <p:ph sz="quarter" idx="1"/>
          </p:nvPr>
        </p:nvSpPr>
        <p:spPr/>
        <p:txBody>
          <a:bodyPr/>
          <a:lstStyle/>
          <a:p>
            <a:pPr>
              <a:buNone/>
            </a:pPr>
            <a:r>
              <a:rPr lang="en-US" sz="2400" dirty="0"/>
              <a:t>    </a:t>
            </a:r>
            <a:r>
              <a:rPr lang="en-US" sz="2400" b="1" dirty="0"/>
              <a:t>Following are the list of java frame works</a:t>
            </a:r>
          </a:p>
          <a:p>
            <a:pPr>
              <a:buNone/>
            </a:pPr>
            <a:endParaRPr lang="en-US" sz="2000" b="1" dirty="0"/>
          </a:p>
          <a:p>
            <a:r>
              <a:rPr lang="en-US" sz="2000" b="1" dirty="0"/>
              <a:t>Spring boot</a:t>
            </a:r>
          </a:p>
          <a:p>
            <a:r>
              <a:rPr lang="en-US" sz="2000" b="1" dirty="0"/>
              <a:t>Mvc frame work</a:t>
            </a:r>
          </a:p>
          <a:p>
            <a:r>
              <a:rPr lang="en-US" sz="2000" b="1" dirty="0"/>
              <a:t>JPA/Hibernate</a:t>
            </a:r>
          </a:p>
          <a:p>
            <a:r>
              <a:rPr lang="en-US" sz="2000" b="1" dirty="0"/>
              <a:t>Rest API </a:t>
            </a:r>
          </a:p>
          <a:p>
            <a:r>
              <a:rPr lang="en-US" sz="2000" b="1" dirty="0"/>
              <a:t>API CRUD</a:t>
            </a:r>
          </a:p>
          <a:p>
            <a:r>
              <a:rPr lang="en-US" sz="2000" b="1" dirty="0"/>
              <a:t>Data base</a:t>
            </a:r>
          </a:p>
          <a:p>
            <a:r>
              <a:rPr lang="en-US" sz="2000" b="1" dirty="0"/>
              <a:t>Object relational mapping (ORM)</a:t>
            </a:r>
          </a:p>
          <a:p>
            <a:endParaRPr lang="en-US" sz="2000" b="1" dirty="0"/>
          </a:p>
          <a:p>
            <a:endParaRPr lang="en-US" sz="20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MVC ARCHTECTURE</a:t>
            </a:r>
            <a:br>
              <a:rPr lang="en-US" dirty="0"/>
            </a:br>
            <a:r>
              <a:rPr lang="en-US" sz="2400" dirty="0"/>
              <a:t>Block Diagram of MVC</a:t>
            </a:r>
            <a:endParaRPr lang="en-US" dirty="0"/>
          </a:p>
        </p:txBody>
      </p:sp>
      <p:pic>
        <p:nvPicPr>
          <p:cNvPr id="1026" name="Picture 2" descr="C:\Users\hp pc\Desktop\mvc archtecture.jpg"/>
          <p:cNvPicPr>
            <a:picLocks noGrp="1" noChangeAspect="1" noChangeArrowheads="1"/>
          </p:cNvPicPr>
          <p:nvPr>
            <p:ph sz="quarter" idx="1"/>
          </p:nvPr>
        </p:nvPicPr>
        <p:blipFill>
          <a:blip r:embed="rId2"/>
          <a:stretch>
            <a:fillRect/>
          </a:stretch>
        </p:blipFill>
        <p:spPr bwMode="auto">
          <a:xfrm>
            <a:off x="487680" y="1417638"/>
            <a:ext cx="7772400" cy="4371975"/>
          </a:xfrm>
          <a:prstGeom prst="rect">
            <a:avLst/>
          </a:prstGeom>
          <a:noFill/>
        </p:spPr>
      </p:pic>
      <mc:AlternateContent xmlns:mc="http://schemas.openxmlformats.org/markup-compatibility/2006">
        <mc:Choice xmlns:p14="http://schemas.microsoft.com/office/powerpoint/2010/main" Requires="p14">
          <p:contentPart p14:bwMode="auto" r:id="rId3">
            <p14:nvContentPartPr>
              <p14:cNvPr id="20" name="Ink 19">
                <a:extLst>
                  <a:ext uri="{FF2B5EF4-FFF2-40B4-BE49-F238E27FC236}">
                    <a16:creationId xmlns:a16="http://schemas.microsoft.com/office/drawing/2014/main" id="{9F10CF45-2218-49C2-A717-8D247051D60C}"/>
                  </a:ext>
                </a:extLst>
              </p14:cNvPr>
              <p14:cNvContentPartPr/>
              <p14:nvPr/>
            </p14:nvContentPartPr>
            <p14:xfrm>
              <a:off x="2544600" y="4099440"/>
              <a:ext cx="2850480" cy="1587600"/>
            </p14:xfrm>
          </p:contentPart>
        </mc:Choice>
        <mc:Fallback>
          <p:pic>
            <p:nvPicPr>
              <p:cNvPr id="20" name="Ink 19">
                <a:extLst>
                  <a:ext uri="{FF2B5EF4-FFF2-40B4-BE49-F238E27FC236}">
                    <a16:creationId xmlns:a16="http://schemas.microsoft.com/office/drawing/2014/main" id="{9F10CF45-2218-49C2-A717-8D247051D60C}"/>
                  </a:ext>
                </a:extLst>
              </p:cNvPr>
              <p:cNvPicPr/>
              <p:nvPr/>
            </p:nvPicPr>
            <p:blipFill>
              <a:blip r:embed="rId4"/>
              <a:stretch>
                <a:fillRect/>
              </a:stretch>
            </p:blipFill>
            <p:spPr>
              <a:xfrm>
                <a:off x="2535960" y="4090440"/>
                <a:ext cx="2868120" cy="1605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8" name="Ink 27">
                <a:extLst>
                  <a:ext uri="{FF2B5EF4-FFF2-40B4-BE49-F238E27FC236}">
                    <a16:creationId xmlns:a16="http://schemas.microsoft.com/office/drawing/2014/main" id="{DC6ECFE8-25F2-4EB4-9D3E-936DC791FE0A}"/>
                  </a:ext>
                </a:extLst>
              </p14:cNvPr>
              <p14:cNvContentPartPr/>
              <p14:nvPr/>
            </p14:nvContentPartPr>
            <p14:xfrm>
              <a:off x="1439040" y="2803800"/>
              <a:ext cx="2081160" cy="309960"/>
            </p14:xfrm>
          </p:contentPart>
        </mc:Choice>
        <mc:Fallback>
          <p:pic>
            <p:nvPicPr>
              <p:cNvPr id="28" name="Ink 27">
                <a:extLst>
                  <a:ext uri="{FF2B5EF4-FFF2-40B4-BE49-F238E27FC236}">
                    <a16:creationId xmlns:a16="http://schemas.microsoft.com/office/drawing/2014/main" id="{DC6ECFE8-25F2-4EB4-9D3E-936DC791FE0A}"/>
                  </a:ext>
                </a:extLst>
              </p:cNvPr>
              <p:cNvPicPr/>
              <p:nvPr/>
            </p:nvPicPr>
            <p:blipFill>
              <a:blip r:embed="rId6"/>
              <a:stretch>
                <a:fillRect/>
              </a:stretch>
            </p:blipFill>
            <p:spPr>
              <a:xfrm>
                <a:off x="1430042" y="2795160"/>
                <a:ext cx="2098797" cy="3276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endParaRPr lang="en-US" dirty="0"/>
          </a:p>
        </p:txBody>
      </p:sp>
      <p:sp>
        <p:nvSpPr>
          <p:cNvPr id="3" name="Content Placeholder 2"/>
          <p:cNvSpPr>
            <a:spLocks noGrp="1"/>
          </p:cNvSpPr>
          <p:nvPr>
            <p:ph sz="quarter" idx="1"/>
          </p:nvPr>
        </p:nvSpPr>
        <p:spPr>
          <a:xfrm>
            <a:off x="228600" y="304800"/>
            <a:ext cx="8458200" cy="5821363"/>
          </a:xfrm>
        </p:spPr>
        <p:txBody>
          <a:bodyPr>
            <a:normAutofit/>
          </a:bodyPr>
          <a:lstStyle/>
          <a:p>
            <a:pPr>
              <a:buNone/>
            </a:pPr>
            <a:endParaRPr lang="en-US" sz="2000" dirty="0"/>
          </a:p>
          <a:p>
            <a:r>
              <a:rPr lang="en-US" sz="2000" dirty="0"/>
              <a:t>As per the above block diagram mvc stands for model view controller.</a:t>
            </a:r>
          </a:p>
          <a:p>
            <a:r>
              <a:rPr lang="en-US" sz="2000" dirty="0"/>
              <a:t>Its is an architectural pattern.</a:t>
            </a:r>
          </a:p>
          <a:p>
            <a:r>
              <a:rPr lang="en-US" sz="2000" dirty="0"/>
              <a:t>Mvc divides a software application in 3 parts :- model, view &amp; controller.</a:t>
            </a:r>
          </a:p>
          <a:p>
            <a:r>
              <a:rPr lang="en-US" sz="2000" dirty="0"/>
              <a:t>The MVC pattern helps you break up the frontend and backend code into separate components. This way, it's much easier to manage and make changes to either side without them interfering with each other.</a:t>
            </a:r>
          </a:p>
          <a:p>
            <a:r>
              <a:rPr lang="en-US" sz="2000" dirty="0"/>
              <a:t>Faster development process: MVC supports rapid and parallel development.</a:t>
            </a:r>
          </a:p>
          <a:p>
            <a:r>
              <a:rPr lang="en-US" sz="2000" dirty="0"/>
              <a:t>Ability to provide multiple views.</a:t>
            </a:r>
          </a:p>
          <a:p>
            <a:r>
              <a:rPr lang="en-US" sz="2000" dirty="0"/>
              <a:t>The modification does not affect the entire mode.</a:t>
            </a:r>
          </a:p>
          <a:p>
            <a:r>
              <a:rPr lang="en-US" sz="2000" dirty="0"/>
              <a:t>MVC model returns the data without formatting.</a:t>
            </a:r>
          </a:p>
          <a:p>
            <a:endParaRPr lang="en-US" sz="2000" dirty="0"/>
          </a:p>
          <a:p>
            <a:endParaRPr lang="en-US" sz="2000" dirty="0"/>
          </a:p>
          <a:p>
            <a:endParaRPr lang="en-US" sz="2000" dirty="0"/>
          </a:p>
          <a:p>
            <a:pPr>
              <a:buNone/>
            </a:pPr>
            <a:endParaRPr lang="en-US" sz="2000" b="1" dirty="0"/>
          </a:p>
          <a:p>
            <a:pPr>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01000" cy="762000"/>
          </a:xfrm>
        </p:spPr>
        <p:txBody>
          <a:bodyPr>
            <a:normAutofit/>
          </a:bodyPr>
          <a:lstStyle/>
          <a:p>
            <a:r>
              <a:rPr lang="en-US" sz="2400" dirty="0"/>
              <a:t>FOLLOWING ARE THE MAJOR ELEMENTS OF MVC</a:t>
            </a:r>
          </a:p>
        </p:txBody>
      </p:sp>
      <p:sp>
        <p:nvSpPr>
          <p:cNvPr id="3" name="Content Placeholder 2"/>
          <p:cNvSpPr>
            <a:spLocks noGrp="1"/>
          </p:cNvSpPr>
          <p:nvPr>
            <p:ph sz="quarter" idx="1"/>
          </p:nvPr>
        </p:nvSpPr>
        <p:spPr>
          <a:xfrm>
            <a:off x="0" y="990600"/>
            <a:ext cx="9144000" cy="5867400"/>
          </a:xfrm>
        </p:spPr>
        <p:txBody>
          <a:bodyPr>
            <a:normAutofit fontScale="25000" lnSpcReduction="20000"/>
          </a:bodyPr>
          <a:lstStyle/>
          <a:p>
            <a:r>
              <a:rPr lang="en-US" sz="9600" b="1" dirty="0"/>
              <a:t>Model</a:t>
            </a:r>
          </a:p>
          <a:p>
            <a:r>
              <a:rPr lang="en-US" sz="9600" b="1" dirty="0"/>
              <a:t>View </a:t>
            </a:r>
          </a:p>
          <a:p>
            <a:r>
              <a:rPr lang="en-US" sz="9600" b="1" dirty="0"/>
              <a:t>Controller</a:t>
            </a:r>
          </a:p>
          <a:p>
            <a:endParaRPr lang="en-US" sz="6200" dirty="0"/>
          </a:p>
          <a:p>
            <a:pPr>
              <a:buNone/>
            </a:pPr>
            <a:r>
              <a:rPr lang="en-US" sz="7200" b="1" dirty="0"/>
              <a:t>        Model (data)</a:t>
            </a:r>
          </a:p>
          <a:p>
            <a:pPr>
              <a:buNone/>
            </a:pPr>
            <a:endParaRPr lang="en-US" sz="7200" b="1" dirty="0"/>
          </a:p>
          <a:p>
            <a:pPr fontAlgn="base">
              <a:buNone/>
            </a:pPr>
            <a:r>
              <a:rPr lang="en-US" sz="7200" dirty="0"/>
              <a:t>        The model's job is to simply manage the data. Whether the data is from a database, API, or a JSON object, the model is responsible for managing it.</a:t>
            </a:r>
          </a:p>
          <a:p>
            <a:pPr fontAlgn="base">
              <a:buNone/>
            </a:pPr>
            <a:endParaRPr lang="en-US" sz="7200" dirty="0"/>
          </a:p>
          <a:p>
            <a:pPr fontAlgn="base">
              <a:buNone/>
            </a:pPr>
            <a:r>
              <a:rPr lang="en-US" sz="7200" b="1" dirty="0"/>
              <a:t>      Views (UI)</a:t>
            </a:r>
          </a:p>
          <a:p>
            <a:pPr fontAlgn="base">
              <a:buNone/>
            </a:pPr>
            <a:endParaRPr lang="en-US" sz="7200" b="1" dirty="0"/>
          </a:p>
          <a:p>
            <a:pPr fontAlgn="base">
              <a:buNone/>
            </a:pPr>
            <a:r>
              <a:rPr lang="en-US" sz="7200" dirty="0"/>
              <a:t>      The view's job is to decide what the user will see on their screen and generates UI for user.</a:t>
            </a:r>
          </a:p>
          <a:p>
            <a:pPr fontAlgn="base">
              <a:buNone/>
            </a:pPr>
            <a:endParaRPr lang="en-US" sz="7200" dirty="0"/>
          </a:p>
          <a:p>
            <a:pPr fontAlgn="base">
              <a:buNone/>
            </a:pPr>
            <a:r>
              <a:rPr lang="en-US" sz="7200" dirty="0"/>
              <a:t>      </a:t>
            </a:r>
            <a:r>
              <a:rPr lang="en-US" sz="7200" b="1" dirty="0"/>
              <a:t>Controller (Brain)</a:t>
            </a:r>
          </a:p>
          <a:p>
            <a:pPr fontAlgn="base"/>
            <a:endParaRPr lang="en-US" sz="7200" b="1" dirty="0"/>
          </a:p>
          <a:p>
            <a:pPr fontAlgn="base">
              <a:buNone/>
            </a:pPr>
            <a:r>
              <a:rPr lang="en-US" sz="7200" dirty="0"/>
              <a:t>       The controller's responsibility is to pull, modify, and provide data to the user. Essentially, the     controller is the link between the view and model.</a:t>
            </a:r>
          </a:p>
          <a:p>
            <a:pPr fontAlgn="base">
              <a:buNone/>
            </a:pPr>
            <a:r>
              <a:rPr lang="en-US" sz="7200" dirty="0"/>
              <a:t>       Through getter and setter functions, the controller pulls data from the model and initializes the views.</a:t>
            </a:r>
          </a:p>
          <a:p>
            <a:pPr fontAlgn="base">
              <a:buNone/>
            </a:pPr>
            <a:r>
              <a:rPr lang="en-US" sz="7200" dirty="0"/>
              <a:t>       If there are any updates from the views, it modifies the data with a setter function.</a:t>
            </a:r>
          </a:p>
          <a:p>
            <a:endParaRPr lang="en-US" sz="6200" dirty="0"/>
          </a:p>
          <a:p>
            <a:pPr fontAlgn="base">
              <a:buNone/>
            </a:pPr>
            <a:r>
              <a:rPr lang="en-US" sz="6200" dirty="0"/>
              <a:t>       </a:t>
            </a:r>
          </a:p>
          <a:p>
            <a:pPr fontAlgn="base">
              <a:buNone/>
            </a:pPr>
            <a:r>
              <a:rPr lang="en-US" sz="6200" dirty="0"/>
              <a:t>      </a:t>
            </a:r>
          </a:p>
          <a:p>
            <a:pPr fontAlgn="base">
              <a:buNone/>
            </a:pPr>
            <a:r>
              <a:rPr lang="en-US" sz="6200" dirty="0"/>
              <a:t>       </a:t>
            </a:r>
          </a:p>
          <a:p>
            <a:pPr fontAlgn="base">
              <a:buNone/>
            </a:pPr>
            <a:r>
              <a:rPr lang="en-US" sz="2000" dirty="0"/>
              <a:t>       </a:t>
            </a:r>
          </a:p>
          <a:p>
            <a:pPr fontAlgn="base">
              <a:buNone/>
            </a:pPr>
            <a:endParaRPr lang="en-US" sz="2000" dirty="0"/>
          </a:p>
          <a:p>
            <a:pPr fontAlgn="base">
              <a:buNone/>
            </a:pPr>
            <a:endParaRPr lang="en-US" sz="2000" dirty="0"/>
          </a:p>
          <a:p>
            <a:pPr fontAlgn="base">
              <a:buNone/>
            </a:pPr>
            <a:endParaRPr lang="en-US" sz="2000" dirty="0"/>
          </a:p>
          <a:p>
            <a:pPr>
              <a:buNone/>
            </a:pPr>
            <a:r>
              <a:rPr lang="en-US" sz="2000" dirty="0"/>
              <a:t>  </a:t>
            </a:r>
          </a:p>
          <a:p>
            <a:pPr>
              <a:buNone/>
            </a:pPr>
            <a:endParaRPr lang="en-US" sz="2000" dirty="0"/>
          </a:p>
          <a:p>
            <a:pPr>
              <a:buNone/>
            </a:pPr>
            <a:r>
              <a:rPr lang="en-US" sz="2000" dirty="0"/>
              <a:t>    </a:t>
            </a: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IMPORTANT KEY WORDS IN JAVA</a:t>
            </a:r>
          </a:p>
        </p:txBody>
      </p:sp>
      <p:sp>
        <p:nvSpPr>
          <p:cNvPr id="3" name="Content Placeholder 2"/>
          <p:cNvSpPr>
            <a:spLocks noGrp="1"/>
          </p:cNvSpPr>
          <p:nvPr>
            <p:ph sz="quarter" idx="1"/>
          </p:nvPr>
        </p:nvSpPr>
        <p:spPr/>
        <p:txBody>
          <a:bodyPr>
            <a:normAutofit/>
          </a:bodyPr>
          <a:lstStyle/>
          <a:p>
            <a:pPr>
              <a:buNone/>
            </a:pPr>
            <a:r>
              <a:rPr lang="en-US" sz="2400" dirty="0"/>
              <a:t>      Following are the  important keywords in java</a:t>
            </a:r>
          </a:p>
          <a:p>
            <a:r>
              <a:rPr lang="en-US" sz="2000" dirty="0"/>
              <a:t>web server</a:t>
            </a:r>
          </a:p>
          <a:p>
            <a:r>
              <a:rPr lang="en-US" sz="2000" dirty="0"/>
              <a:t>Web frame work</a:t>
            </a:r>
          </a:p>
          <a:p>
            <a:r>
              <a:rPr lang="en-US" sz="2000" dirty="0"/>
              <a:t>Hypertext transfer protocol (HTTP)</a:t>
            </a:r>
          </a:p>
          <a:p>
            <a:r>
              <a:rPr lang="en-US" sz="2000" dirty="0"/>
              <a:t>Application programming interface (API)</a:t>
            </a:r>
          </a:p>
          <a:p>
            <a:r>
              <a:rPr lang="en-US" sz="2000" dirty="0"/>
              <a:t>Integrated development environment (IDE)</a:t>
            </a:r>
          </a:p>
          <a:p>
            <a:r>
              <a:rPr lang="en-US" sz="2000" dirty="0"/>
              <a:t>JSON</a:t>
            </a:r>
          </a:p>
          <a:p>
            <a:r>
              <a:rPr lang="en-US" sz="2000" dirty="0"/>
              <a:t>Uniform resource locators (URL)</a:t>
            </a:r>
          </a:p>
          <a:p>
            <a:pPr>
              <a:buNone/>
            </a:pPr>
            <a:endParaRPr lang="en-US" sz="2000" dirty="0"/>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9144000" cy="6858000"/>
          </a:xfrm>
        </p:spPr>
        <p:txBody>
          <a:bodyPr>
            <a:normAutofit lnSpcReduction="10000"/>
          </a:bodyPr>
          <a:lstStyle/>
          <a:p>
            <a:pPr>
              <a:buNone/>
            </a:pPr>
            <a:r>
              <a:rPr lang="en-US" sz="2400" b="1" dirty="0"/>
              <a:t>   </a:t>
            </a:r>
          </a:p>
          <a:p>
            <a:pPr>
              <a:buNone/>
            </a:pPr>
            <a:r>
              <a:rPr lang="en-US" sz="2400" b="1" dirty="0"/>
              <a:t>     Web server</a:t>
            </a:r>
          </a:p>
          <a:p>
            <a:pPr>
              <a:buNone/>
            </a:pPr>
            <a:r>
              <a:rPr lang="en-US" sz="1900" dirty="0"/>
              <a:t>       Web server is a software &amp; hardware that uses (Http) &amp; other protocols to respond to client requests made over world wide.</a:t>
            </a:r>
          </a:p>
          <a:p>
            <a:pPr>
              <a:buNone/>
            </a:pPr>
            <a:r>
              <a:rPr lang="en-US" sz="1900" dirty="0"/>
              <a:t>       The main job of web server is to display website content through storing processing &amp; delivering WebPages to users</a:t>
            </a:r>
            <a:r>
              <a:rPr lang="en-US" sz="2000" dirty="0"/>
              <a:t>. </a:t>
            </a:r>
          </a:p>
          <a:p>
            <a:endParaRPr lang="en-US" sz="2000" dirty="0"/>
          </a:p>
          <a:p>
            <a:pPr>
              <a:buNone/>
            </a:pPr>
            <a:r>
              <a:rPr lang="en-US" sz="2400" b="1" dirty="0"/>
              <a:t>     Web frame work</a:t>
            </a:r>
          </a:p>
          <a:p>
            <a:pPr>
              <a:buNone/>
            </a:pPr>
            <a:r>
              <a:rPr lang="en-US" sz="1800" dirty="0"/>
              <a:t>      </a:t>
            </a:r>
            <a:r>
              <a:rPr lang="en-US" sz="2000" dirty="0"/>
              <a:t>Web frame work is a software library that enables developers to write software that runs on the web.</a:t>
            </a:r>
          </a:p>
          <a:p>
            <a:pPr>
              <a:buNone/>
            </a:pPr>
            <a:endParaRPr lang="en-US" sz="2000" dirty="0"/>
          </a:p>
          <a:p>
            <a:pPr>
              <a:buNone/>
            </a:pPr>
            <a:r>
              <a:rPr lang="en-US" sz="2400" b="1" dirty="0"/>
              <a:t>     HTTP</a:t>
            </a:r>
          </a:p>
          <a:p>
            <a:pPr>
              <a:buNone/>
            </a:pPr>
            <a:r>
              <a:rPr lang="en-US" sz="2000" dirty="0"/>
              <a:t>       Hypertext Transfer Protocol (HTTP) is </a:t>
            </a:r>
            <a:r>
              <a:rPr lang="en-US" sz="2000" b="1" dirty="0"/>
              <a:t>an application-layer protocol for     transmitting hypermedia documents, such as HTML</a:t>
            </a:r>
            <a:r>
              <a:rPr lang="en-US" sz="2000" dirty="0"/>
              <a:t>. It was designed for communication between web browsers and web servers, but it can also be used for other purposes.</a:t>
            </a:r>
          </a:p>
          <a:p>
            <a:pPr>
              <a:buNone/>
            </a:pPr>
            <a:endParaRPr lang="en-US" sz="1800" dirty="0"/>
          </a:p>
          <a:p>
            <a:pPr>
              <a:buNone/>
            </a:pPr>
            <a:r>
              <a:rPr lang="en-US" sz="2400" b="1" dirty="0"/>
              <a:t>     API</a:t>
            </a:r>
          </a:p>
          <a:p>
            <a:pPr>
              <a:buNone/>
            </a:pPr>
            <a:r>
              <a:rPr lang="en-US" sz="2000" dirty="0"/>
              <a:t>      Api define the way of communication among various activities like database connection ,networking &amp;much more.</a:t>
            </a:r>
          </a:p>
          <a:p>
            <a:endParaRPr lang="en-US" sz="2400" dirty="0"/>
          </a:p>
          <a:p>
            <a:endParaRPr lang="en-US" sz="2600" dirty="0"/>
          </a:p>
          <a:p>
            <a:endParaRPr lang="en-US" sz="2400" dirty="0"/>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9144000" cy="6858000"/>
          </a:xfrm>
        </p:spPr>
        <p:txBody>
          <a:bodyPr>
            <a:normAutofit/>
          </a:bodyPr>
          <a:lstStyle/>
          <a:p>
            <a:pPr>
              <a:buNone/>
            </a:pPr>
            <a:r>
              <a:rPr lang="en-US" sz="2400" b="1" dirty="0"/>
              <a:t> </a:t>
            </a:r>
          </a:p>
          <a:p>
            <a:pPr>
              <a:buNone/>
            </a:pPr>
            <a:r>
              <a:rPr lang="en-US" sz="2400" b="1" dirty="0"/>
              <a:t> </a:t>
            </a:r>
          </a:p>
          <a:p>
            <a:pPr>
              <a:buNone/>
            </a:pPr>
            <a:r>
              <a:rPr lang="en-US" sz="2400" b="1" dirty="0"/>
              <a:t>     Integrated development environment (IDE</a:t>
            </a:r>
            <a:r>
              <a:rPr lang="en-US" sz="2400" dirty="0"/>
              <a:t>)</a:t>
            </a:r>
          </a:p>
          <a:p>
            <a:pPr>
              <a:buNone/>
            </a:pPr>
            <a:r>
              <a:rPr lang="en-US" sz="2000" dirty="0"/>
              <a:t>      An </a:t>
            </a:r>
            <a:r>
              <a:rPr lang="en-US" sz="2000" b="1" dirty="0"/>
              <a:t>integrated development environment</a:t>
            </a:r>
            <a:r>
              <a:rPr lang="en-US" sz="2000" dirty="0"/>
              <a:t> (IDE) is a software application that helps programmers develop software code efficiently. It increases developer productivity by combining capabilities such as software editing, building, testing, and packaging in an easy-to-use application.</a:t>
            </a:r>
          </a:p>
          <a:p>
            <a:pPr>
              <a:buNone/>
            </a:pPr>
            <a:endParaRPr lang="en-US" sz="2000" dirty="0"/>
          </a:p>
          <a:p>
            <a:pPr>
              <a:buNone/>
            </a:pPr>
            <a:r>
              <a:rPr lang="en-US" sz="2400" dirty="0"/>
              <a:t>      </a:t>
            </a:r>
            <a:r>
              <a:rPr lang="en-US" sz="2400" b="1" dirty="0"/>
              <a:t>JSON</a:t>
            </a:r>
          </a:p>
          <a:p>
            <a:pPr>
              <a:buNone/>
            </a:pPr>
            <a:r>
              <a:rPr lang="en-US" sz="1800" b="1" dirty="0"/>
              <a:t>       JSON</a:t>
            </a:r>
            <a:r>
              <a:rPr lang="en-US" sz="1800" dirty="0"/>
              <a:t> stands for JavaScript Object Notation . </a:t>
            </a:r>
            <a:r>
              <a:rPr lang="en-US" sz="1800" b="1" dirty="0"/>
              <a:t>JSON</a:t>
            </a:r>
            <a:r>
              <a:rPr lang="en-US" sz="1800" dirty="0"/>
              <a:t> is a lightweight data-interchange format . </a:t>
            </a:r>
            <a:r>
              <a:rPr lang="en-US" sz="1800" b="1" dirty="0"/>
              <a:t>JSON</a:t>
            </a:r>
            <a:r>
              <a:rPr lang="en-US" sz="1800" dirty="0"/>
              <a:t> is plain text written in JavaScript object notation.</a:t>
            </a:r>
          </a:p>
          <a:p>
            <a:pPr>
              <a:buNone/>
            </a:pPr>
            <a:r>
              <a:rPr lang="en-US" sz="1800" dirty="0"/>
              <a:t> </a:t>
            </a:r>
          </a:p>
          <a:p>
            <a:pPr>
              <a:buNone/>
            </a:pPr>
            <a:r>
              <a:rPr lang="en-US" sz="2400" b="1" dirty="0"/>
              <a:t>     Uniform resource locators (URL)</a:t>
            </a:r>
          </a:p>
          <a:p>
            <a:pPr>
              <a:buNone/>
            </a:pPr>
            <a:r>
              <a:rPr lang="en-US" sz="2000" b="1" dirty="0"/>
              <a:t>      URL</a:t>
            </a:r>
            <a:r>
              <a:rPr lang="en-US" sz="2000" dirty="0"/>
              <a:t> stands for </a:t>
            </a:r>
            <a:r>
              <a:rPr lang="en-US" sz="2000" b="1" dirty="0"/>
              <a:t>Uniform Resource Locator</a:t>
            </a:r>
            <a:r>
              <a:rPr lang="en-US" sz="2000" dirty="0"/>
              <a:t>. A </a:t>
            </a:r>
            <a:r>
              <a:rPr lang="en-US" sz="2000" b="1" dirty="0"/>
              <a:t>URL</a:t>
            </a:r>
            <a:r>
              <a:rPr lang="en-US" sz="2000" dirty="0"/>
              <a:t> is nothing more than the address of a given unique resource on the Web. In theory, each valid </a:t>
            </a:r>
            <a:r>
              <a:rPr lang="en-US" sz="2000" b="1" dirty="0"/>
              <a:t>URL</a:t>
            </a:r>
            <a:r>
              <a:rPr lang="en-US" sz="2400" dirty="0"/>
              <a:t> .</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460</TotalTime>
  <Words>618</Words>
  <Application>Microsoft Office PowerPoint</Application>
  <PresentationFormat>On-screen Show (4:3)</PresentationFormat>
  <Paragraphs>99</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Franklin Gothic Book</vt:lpstr>
      <vt:lpstr>Perpetua</vt:lpstr>
      <vt:lpstr>Wingdings 2</vt:lpstr>
      <vt:lpstr>Custom Design</vt:lpstr>
      <vt:lpstr>Equity</vt:lpstr>
      <vt:lpstr>LIST OF JAVA FRAME WORKS</vt:lpstr>
      <vt:lpstr>MVC ARCHTECTURE Block Diagram of MVC</vt:lpstr>
      <vt:lpstr>  </vt:lpstr>
      <vt:lpstr>FOLLOWING ARE THE MAJOR ELEMENTS OF MVC</vt:lpstr>
      <vt:lpstr>IMPORTANT KEY WORDS IN JAVA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 pc</dc:creator>
  <cp:lastModifiedBy>pc</cp:lastModifiedBy>
  <cp:revision>36</cp:revision>
  <dcterms:created xsi:type="dcterms:W3CDTF">2023-02-11T15:19:50Z</dcterms:created>
  <dcterms:modified xsi:type="dcterms:W3CDTF">2023-02-18T09:37:37Z</dcterms:modified>
</cp:coreProperties>
</file>