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301" r:id="rId3"/>
    <p:sldId id="290" r:id="rId4"/>
    <p:sldId id="300" r:id="rId5"/>
    <p:sldId id="298" r:id="rId6"/>
    <p:sldId id="299"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84" y="10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9/27/2025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BC0CD7-7854-11E2-8A9F-0FEC76A886E8}"/>
            </a:ext>
          </a:extLst>
        </p:cNvPr>
        <p:cNvGrpSpPr/>
        <p:nvPr/>
      </p:nvGrpSpPr>
      <p:grpSpPr>
        <a:xfrm>
          <a:off x="0" y="0"/>
          <a:ext cx="0" cy="0"/>
          <a:chOff x="0" y="0"/>
          <a:chExt cx="0" cy="0"/>
        </a:xfrm>
      </p:grpSpPr>
      <p:sp>
        <p:nvSpPr>
          <p:cNvPr id="18433" name="Slide Image Placeholder 1">
            <a:extLst>
              <a:ext uri="{FF2B5EF4-FFF2-40B4-BE49-F238E27FC236}">
                <a16:creationId xmlns:a16="http://schemas.microsoft.com/office/drawing/2014/main" id="{A1B3256B-996D-963F-ECD3-8FEA43A9F17D}"/>
              </a:ext>
            </a:extLst>
          </p:cNvPr>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a:extLst>
              <a:ext uri="{FF2B5EF4-FFF2-40B4-BE49-F238E27FC236}">
                <a16:creationId xmlns:a16="http://schemas.microsoft.com/office/drawing/2014/main" id="{78E8BDF3-1F4E-3815-9F31-EC017EE349D0}"/>
              </a:ext>
            </a:extLst>
          </p:cNvPr>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a:extLst>
              <a:ext uri="{FF2B5EF4-FFF2-40B4-BE49-F238E27FC236}">
                <a16:creationId xmlns:a16="http://schemas.microsoft.com/office/drawing/2014/main" id="{807D79A4-C096-E905-873C-6258EBB46FCE}"/>
              </a:ext>
            </a:extLst>
          </p:cNvPr>
          <p:cNvSpPr>
            <a:spLocks noGrp="1"/>
          </p:cNvSpPr>
          <p:nvPr>
            <p:ph type="sldNum" sz="quarter" idx="5"/>
          </p:nvPr>
        </p:nvSpPr>
        <p:spPr bwMode="auto">
          <a:noFill/>
          <a:ln>
            <a:miter lim="800000"/>
            <a:headEnd/>
            <a:tailEnd/>
          </a:ln>
        </p:spPr>
        <p:txBody>
          <a:bodyPr/>
          <a:lstStyle/>
          <a:p>
            <a:fld id="{0CA7B74D-3791-4AC6-8451-F10DBCCCDD9A}" type="slidenum">
              <a:rPr lang="en-US"/>
              <a:pPr/>
              <a:t>2</a:t>
            </a:fld>
            <a:endParaRPr lang="en-US"/>
          </a:p>
        </p:txBody>
      </p:sp>
    </p:spTree>
    <p:extLst>
      <p:ext uri="{BB962C8B-B14F-4D97-AF65-F5344CB8AC3E}">
        <p14:creationId xmlns:p14="http://schemas.microsoft.com/office/powerpoint/2010/main" val="23989425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7322822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a:defRPr/>
            </a:pPr>
            <a:fld id="{0CA7B74D-3791-4AC6-8451-F10DBCCCDD9A}" type="slidenum">
              <a:rPr lang="en-US">
                <a:solidFill>
                  <a:prstClr val="black"/>
                </a:solidFill>
              </a:rPr>
              <a:pPr>
                <a:defRPr/>
              </a:pPr>
              <a:t>4</a:t>
            </a:fld>
            <a:endParaRPr lang="en-US">
              <a:solidFill>
                <a:prstClr val="black"/>
              </a:solidFill>
            </a:endParaRPr>
          </a:p>
        </p:txBody>
      </p:sp>
    </p:spTree>
    <p:extLst>
      <p:ext uri="{BB962C8B-B14F-4D97-AF65-F5344CB8AC3E}">
        <p14:creationId xmlns:p14="http://schemas.microsoft.com/office/powerpoint/2010/main" val="16628365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2116878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ea typeface="ＭＳ Ｐゴシック" pitchFamily="1" charset="-128"/>
            </a:endParaRPr>
          </a:p>
          <a:p>
            <a:pPr eaLnBrk="1" hangingPunct="1">
              <a:spcBef>
                <a:spcPct val="0"/>
              </a:spcBef>
            </a:pPr>
            <a:endParaRPr lang="en-US" dirty="0">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7058178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9/27/2025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9/27/2025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9/27/2025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9/27/2025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9/27/2025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9/27/2025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9/27/2025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9/27/2025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9/27/2025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9/27/2025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9/27/2025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9/27/2025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276105" y="-166095"/>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76105" y="1665317"/>
            <a:ext cx="6432123" cy="4551952"/>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SIH25031</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Crowd-Sourced Civic Issue Reporting and Resolution System</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 Clean and Green Technology</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- 93</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 </a:t>
            </a:r>
            <a:r>
              <a:rPr lang="en-US" sz="2000" b="1" dirty="0" err="1">
                <a:latin typeface="Arial" panose="020B0604020202020204" pitchFamily="34" charset="0"/>
                <a:cs typeface="Arial" panose="020B0604020202020204" pitchFamily="34" charset="0"/>
              </a:rPr>
              <a:t>NexUrban</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5735C2-71D8-BFF6-B78D-2911736C7543}"/>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03BE4FB7-382A-874A-9E81-D5D489DED1D8}"/>
              </a:ext>
            </a:extLst>
          </p:cNvPr>
          <p:cNvSpPr>
            <a:spLocks noChangeArrowheads="1"/>
          </p:cNvSpPr>
          <p:nvPr/>
        </p:nvSpPr>
        <p:spPr bwMode="auto">
          <a:xfrm>
            <a:off x="7883"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a:extLst>
              <a:ext uri="{FF2B5EF4-FFF2-40B4-BE49-F238E27FC236}">
                <a16:creationId xmlns:a16="http://schemas.microsoft.com/office/drawing/2014/main" id="{6A246212-7225-597A-B457-94335E29FFA5}"/>
              </a:ext>
            </a:extLst>
          </p:cNvPr>
          <p:cNvSpPr>
            <a:spLocks noGrp="1"/>
          </p:cNvSpPr>
          <p:nvPr>
            <p:ph type="title"/>
          </p:nvPr>
        </p:nvSpPr>
        <p:spPr>
          <a:xfrm>
            <a:off x="609599" y="180358"/>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IDEA </a:t>
            </a:r>
          </a:p>
        </p:txBody>
      </p:sp>
      <p:sp>
        <p:nvSpPr>
          <p:cNvPr id="6" name="Slide Number Placeholder 5">
            <a:extLst>
              <a:ext uri="{FF2B5EF4-FFF2-40B4-BE49-F238E27FC236}">
                <a16:creationId xmlns:a16="http://schemas.microsoft.com/office/drawing/2014/main" id="{9ED46097-9EFE-8BC1-C40F-7C6C3E691A8F}"/>
              </a:ext>
            </a:extLst>
          </p:cNvPr>
          <p:cNvSpPr>
            <a:spLocks noGrp="1"/>
          </p:cNvSpPr>
          <p:nvPr>
            <p:ph type="sldNum" sz="quarter" idx="12"/>
          </p:nvPr>
        </p:nvSpPr>
        <p:spPr/>
        <p:txBody>
          <a:bodyPr/>
          <a:lstStyle/>
          <a:p>
            <a:fld id="{677C3CE7-23F7-4828-823C-E0205DF2CF97}" type="slidenum">
              <a:rPr lang="en-US" b="1">
                <a:solidFill>
                  <a:schemeClr val="bg1"/>
                </a:solidFill>
              </a:rPr>
              <a:pPr/>
              <a:t>2</a:t>
            </a:fld>
            <a:endParaRPr lang="en-US" b="1" dirty="0">
              <a:solidFill>
                <a:schemeClr val="bg1"/>
              </a:solidFill>
            </a:endParaRPr>
          </a:p>
        </p:txBody>
      </p:sp>
      <p:sp>
        <p:nvSpPr>
          <p:cNvPr id="11" name="Oval 10" descr="Your startup LOGO">
            <a:extLst>
              <a:ext uri="{FF2B5EF4-FFF2-40B4-BE49-F238E27FC236}">
                <a16:creationId xmlns:a16="http://schemas.microsoft.com/office/drawing/2014/main" id="{1C57E70E-01BF-9177-E759-796262DD448B}"/>
              </a:ext>
              <a:ext uri="{C183D7F6-B498-43B3-948B-1728B52AA6E4}">
                <adec:decorative xmlns:adec="http://schemas.microsoft.com/office/drawing/2017/decorative" val="0"/>
              </a:ext>
            </a:extLst>
          </p:cNvPr>
          <p:cNvSpPr/>
          <p:nvPr/>
        </p:nvSpPr>
        <p:spPr>
          <a:xfrm>
            <a:off x="329772" y="252246"/>
            <a:ext cx="182222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NEXURBAN</a:t>
            </a:r>
          </a:p>
        </p:txBody>
      </p:sp>
      <p:pic>
        <p:nvPicPr>
          <p:cNvPr id="9" name="Picture 2" descr="https://www.sih.gov.in/img1/SIH-Logo.png">
            <a:extLst>
              <a:ext uri="{FF2B5EF4-FFF2-40B4-BE49-F238E27FC236}">
                <a16:creationId xmlns:a16="http://schemas.microsoft.com/office/drawing/2014/main" id="{E50BB949-D2A8-D3D2-83AC-EF0ECA10BF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132F89B1-574B-B347-69A3-CD98A4923068}"/>
              </a:ext>
            </a:extLst>
          </p:cNvPr>
          <p:cNvSpPr txBox="1"/>
          <p:nvPr/>
        </p:nvSpPr>
        <p:spPr>
          <a:xfrm>
            <a:off x="609600" y="1474073"/>
            <a:ext cx="6863255" cy="5047536"/>
          </a:xfrm>
          <a:prstGeom prst="rect">
            <a:avLst/>
          </a:prstGeom>
          <a:noFill/>
        </p:spPr>
        <p:txBody>
          <a:bodyPr wrap="square" rtlCol="0">
            <a:spAutoFit/>
          </a:bodyPr>
          <a:lstStyle/>
          <a:p>
            <a:r>
              <a:rPr lang="en-US" b="1" dirty="0"/>
              <a:t>Key Components:</a:t>
            </a:r>
            <a:endParaRPr lang="en-US" dirty="0"/>
          </a:p>
          <a:p>
            <a:pPr marL="151287" indent="-151287">
              <a:buFont typeface="Arial" panose="020B0604020202020204" pitchFamily="34" charset="0"/>
              <a:buChar char="•"/>
            </a:pPr>
            <a:r>
              <a:rPr lang="en-US" dirty="0"/>
              <a:t>Citizen Application: Application to report issues with photo, description &amp; GPS, track status.</a:t>
            </a:r>
          </a:p>
          <a:p>
            <a:pPr marL="151287" indent="-151287">
              <a:buFont typeface="Arial" panose="020B0604020202020204" pitchFamily="34" charset="0"/>
              <a:buChar char="•"/>
            </a:pPr>
            <a:r>
              <a:rPr lang="en-US" dirty="0"/>
              <a:t>Authority Dashboard: Officials panel for auto-categorization, assignment, escalation &amp; resolution.</a:t>
            </a:r>
          </a:p>
          <a:p>
            <a:pPr marL="151287" indent="-151287">
              <a:buFont typeface="Arial" panose="020B0604020202020204" pitchFamily="34" charset="0"/>
              <a:buChar char="•"/>
            </a:pPr>
            <a:r>
              <a:rPr lang="en-US" dirty="0"/>
              <a:t>Community Features: Public issue map, voting to prioritize, citizen feedback post-resolution.</a:t>
            </a:r>
          </a:p>
          <a:p>
            <a:r>
              <a:rPr lang="en-US" b="1" dirty="0"/>
              <a:t>Problem Solution:</a:t>
            </a:r>
            <a:endParaRPr lang="en-US" dirty="0"/>
          </a:p>
          <a:p>
            <a:pPr marL="151287" indent="-151287">
              <a:buFont typeface="Arial" panose="020B0604020202020204" pitchFamily="34" charset="0"/>
              <a:buChar char="•"/>
            </a:pPr>
            <a:r>
              <a:rPr lang="en-US" dirty="0"/>
              <a:t>Creating a user-friendly reporting &amp; monitoring system.</a:t>
            </a:r>
          </a:p>
          <a:p>
            <a:pPr marL="151287" indent="-151287">
              <a:buFont typeface="Arial" panose="020B0604020202020204" pitchFamily="34" charset="0"/>
              <a:buChar char="•"/>
            </a:pPr>
            <a:r>
              <a:rPr lang="en-US" dirty="0"/>
              <a:t>Transparency via public dashboards &amp; live tracking.</a:t>
            </a:r>
          </a:p>
          <a:p>
            <a:pPr marL="151287" indent="-151287">
              <a:buFont typeface="Arial" panose="020B0604020202020204" pitchFamily="34" charset="0"/>
              <a:buChar char="•"/>
            </a:pPr>
            <a:r>
              <a:rPr lang="en-US" dirty="0"/>
              <a:t>Faster response with auto-routing &amp; escalation.</a:t>
            </a:r>
          </a:p>
          <a:p>
            <a:pPr marL="151287" indent="-151287">
              <a:buFont typeface="Arial" panose="020B0604020202020204" pitchFamily="34" charset="0"/>
              <a:buChar char="•"/>
            </a:pPr>
            <a:r>
              <a:rPr lang="en-US" dirty="0"/>
              <a:t>Data-driven governance &amp; preventive planning.</a:t>
            </a:r>
          </a:p>
          <a:p>
            <a:r>
              <a:rPr lang="en-US" b="1" dirty="0"/>
              <a:t>Innovation &amp; Uniqueness:</a:t>
            </a:r>
            <a:endParaRPr lang="en-US" dirty="0"/>
          </a:p>
          <a:p>
            <a:pPr marL="151287" indent="-151287">
              <a:buFont typeface="Arial" panose="020B0604020202020204" pitchFamily="34" charset="0"/>
              <a:buChar char="•"/>
            </a:pPr>
            <a:r>
              <a:rPr lang="en-US" dirty="0"/>
              <a:t>Crowdsourced Governance: Empowers citizens beyond inspections.</a:t>
            </a:r>
          </a:p>
          <a:p>
            <a:pPr marL="151287" indent="-151287">
              <a:buFont typeface="Arial" panose="020B0604020202020204" pitchFamily="34" charset="0"/>
              <a:buChar char="•"/>
            </a:pPr>
            <a:r>
              <a:rPr lang="en-US" dirty="0"/>
              <a:t>Transparency by Design: Public visibility ensures accountability.</a:t>
            </a:r>
          </a:p>
          <a:p>
            <a:pPr marL="151287" indent="-151287">
              <a:buFont typeface="Arial" panose="020B0604020202020204" pitchFamily="34" charset="0"/>
              <a:buChar char="•"/>
            </a:pPr>
            <a:r>
              <a:rPr lang="en-US" dirty="0"/>
              <a:t>Prioritization based on voting : Public voting for prioritization.</a:t>
            </a:r>
          </a:p>
          <a:p>
            <a:pPr marL="151287" indent="-151287">
              <a:buFont typeface="Arial" panose="020B0604020202020204" pitchFamily="34" charset="0"/>
              <a:buChar char="•"/>
            </a:pPr>
            <a:r>
              <a:rPr lang="en-US" dirty="0"/>
              <a:t>Community Voting: Citizens support boosts priority of urgent issues.</a:t>
            </a:r>
          </a:p>
          <a:p>
            <a:endParaRPr lang="en-IN" sz="1600" dirty="0"/>
          </a:p>
        </p:txBody>
      </p:sp>
      <p:pic>
        <p:nvPicPr>
          <p:cNvPr id="4" name="Picture 3">
            <a:extLst>
              <a:ext uri="{FF2B5EF4-FFF2-40B4-BE49-F238E27FC236}">
                <a16:creationId xmlns:a16="http://schemas.microsoft.com/office/drawing/2014/main" id="{FA3511ED-3E50-6801-4497-1631D5A2899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1870" y="1179965"/>
            <a:ext cx="3530702" cy="4926177"/>
          </a:xfrm>
          <a:prstGeom prst="rect">
            <a:avLst/>
          </a:prstGeom>
        </p:spPr>
      </p:pic>
    </p:spTree>
    <p:extLst>
      <p:ext uri="{BB962C8B-B14F-4D97-AF65-F5344CB8AC3E}">
        <p14:creationId xmlns:p14="http://schemas.microsoft.com/office/powerpoint/2010/main" val="131047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2" y="252246"/>
            <a:ext cx="1822221"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dirty="0"/>
              <a:t>NEXURBAN</a:t>
            </a: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66BDA56-F28C-F0FB-94E8-D35309D7C00D}"/>
              </a:ext>
            </a:extLst>
          </p:cNvPr>
          <p:cNvSpPr txBox="1"/>
          <p:nvPr/>
        </p:nvSpPr>
        <p:spPr>
          <a:xfrm>
            <a:off x="5929899" y="1008909"/>
            <a:ext cx="2950808"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Architecture :</a:t>
            </a:r>
          </a:p>
        </p:txBody>
      </p:sp>
      <p:sp>
        <p:nvSpPr>
          <p:cNvPr id="3" name="TextBox 2">
            <a:extLst>
              <a:ext uri="{FF2B5EF4-FFF2-40B4-BE49-F238E27FC236}">
                <a16:creationId xmlns:a16="http://schemas.microsoft.com/office/drawing/2014/main" id="{AAF199AD-9CDE-18DE-DA76-3F52C749174B}"/>
              </a:ext>
            </a:extLst>
          </p:cNvPr>
          <p:cNvSpPr txBox="1"/>
          <p:nvPr/>
        </p:nvSpPr>
        <p:spPr>
          <a:xfrm>
            <a:off x="472966" y="1300654"/>
            <a:ext cx="4066434" cy="646331"/>
          </a:xfrm>
          <a:prstGeom prst="rect">
            <a:avLst/>
          </a:prstGeom>
          <a:noFill/>
        </p:spPr>
        <p:txBody>
          <a:bodyPr wrap="none" rtlCol="0">
            <a:spAutoFit/>
          </a:bodyPr>
          <a:lstStyle/>
          <a:p>
            <a:r>
              <a:rPr lang="en-IN" sz="3600" b="1" dirty="0">
                <a:latin typeface="Times New Roman" panose="02020603050405020304" pitchFamily="18" charset="0"/>
                <a:cs typeface="Times New Roman" panose="02020603050405020304" pitchFamily="18" charset="0"/>
              </a:rPr>
              <a:t>Technologies Used :</a:t>
            </a:r>
          </a:p>
        </p:txBody>
      </p:sp>
      <p:pic>
        <p:nvPicPr>
          <p:cNvPr id="12" name="Picture 11">
            <a:extLst>
              <a:ext uri="{FF2B5EF4-FFF2-40B4-BE49-F238E27FC236}">
                <a16:creationId xmlns:a16="http://schemas.microsoft.com/office/drawing/2014/main" id="{CD1717B9-ED97-F83A-B84D-E904A17A34A0}"/>
              </a:ext>
            </a:extLst>
          </p:cNvPr>
          <p:cNvPicPr>
            <a:picLocks noChangeAspect="1"/>
          </p:cNvPicPr>
          <p:nvPr/>
        </p:nvPicPr>
        <p:blipFill>
          <a:blip r:embed="rId4"/>
          <a:stretch>
            <a:fillRect/>
          </a:stretch>
        </p:blipFill>
        <p:spPr>
          <a:xfrm>
            <a:off x="5376042" y="1655240"/>
            <a:ext cx="6535552" cy="4614932"/>
          </a:xfrm>
          <a:prstGeom prst="rect">
            <a:avLst/>
          </a:prstGeom>
        </p:spPr>
      </p:pic>
      <p:sp>
        <p:nvSpPr>
          <p:cNvPr id="13" name="Rectangle 12">
            <a:extLst>
              <a:ext uri="{FF2B5EF4-FFF2-40B4-BE49-F238E27FC236}">
                <a16:creationId xmlns:a16="http://schemas.microsoft.com/office/drawing/2014/main" id="{344D06BC-6566-2EFA-D56F-BC29597B31B7}"/>
              </a:ext>
            </a:extLst>
          </p:cNvPr>
          <p:cNvSpPr/>
          <p:nvPr/>
        </p:nvSpPr>
        <p:spPr>
          <a:xfrm>
            <a:off x="609600" y="2088931"/>
            <a:ext cx="4183117" cy="4043855"/>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IN" sz="2400" b="1" dirty="0">
                <a:solidFill>
                  <a:schemeClr val="tx1"/>
                </a:solidFill>
              </a:rPr>
              <a:t>Frontend</a:t>
            </a:r>
          </a:p>
          <a:p>
            <a:pPr algn="ctr"/>
            <a:r>
              <a:rPr lang="en-IN" sz="2000" dirty="0">
                <a:solidFill>
                  <a:schemeClr val="tx1"/>
                </a:solidFill>
              </a:rPr>
              <a:t>Flutter</a:t>
            </a:r>
            <a:br>
              <a:rPr lang="en-IN" sz="2000" dirty="0">
                <a:solidFill>
                  <a:schemeClr val="tx1"/>
                </a:solidFill>
              </a:rPr>
            </a:br>
            <a:r>
              <a:rPr lang="en-IN" sz="2000" dirty="0">
                <a:solidFill>
                  <a:schemeClr val="tx1"/>
                </a:solidFill>
              </a:rPr>
              <a:t>React.js</a:t>
            </a:r>
            <a:br>
              <a:rPr lang="en-IN" sz="2000" dirty="0">
                <a:solidFill>
                  <a:schemeClr val="tx1"/>
                </a:solidFill>
              </a:rPr>
            </a:br>
            <a:r>
              <a:rPr lang="en-IN" sz="2400" b="1" dirty="0">
                <a:solidFill>
                  <a:schemeClr val="tx1"/>
                </a:solidFill>
              </a:rPr>
              <a:t>Backend</a:t>
            </a:r>
            <a:endParaRPr lang="en-IN" sz="2000" b="1" dirty="0">
              <a:solidFill>
                <a:schemeClr val="tx1"/>
              </a:solidFill>
            </a:endParaRPr>
          </a:p>
          <a:p>
            <a:pPr algn="ctr"/>
            <a:r>
              <a:rPr lang="en-IN" sz="2000" dirty="0">
                <a:solidFill>
                  <a:schemeClr val="tx1"/>
                </a:solidFill>
              </a:rPr>
              <a:t>Node.js</a:t>
            </a:r>
          </a:p>
          <a:p>
            <a:pPr algn="ctr"/>
            <a:r>
              <a:rPr lang="en-IN" sz="2400" b="1" dirty="0">
                <a:solidFill>
                  <a:schemeClr val="tx1"/>
                </a:solidFill>
              </a:rPr>
              <a:t>Storage and Database</a:t>
            </a:r>
          </a:p>
          <a:p>
            <a:pPr algn="ctr"/>
            <a:r>
              <a:rPr lang="en-IN" sz="2000" dirty="0">
                <a:solidFill>
                  <a:schemeClr val="tx1"/>
                </a:solidFill>
              </a:rPr>
              <a:t>RDS</a:t>
            </a:r>
          </a:p>
          <a:p>
            <a:pPr algn="ctr"/>
            <a:r>
              <a:rPr lang="en-IN" sz="2000" dirty="0">
                <a:solidFill>
                  <a:schemeClr val="tx1"/>
                </a:solidFill>
              </a:rPr>
              <a:t>S3</a:t>
            </a:r>
          </a:p>
          <a:p>
            <a:pPr algn="ctr"/>
            <a:r>
              <a:rPr lang="en-IN" sz="2400" b="1" dirty="0">
                <a:solidFill>
                  <a:schemeClr val="tx1"/>
                </a:solidFill>
              </a:rPr>
              <a:t>Services</a:t>
            </a:r>
            <a:br>
              <a:rPr lang="en-IN" sz="2000" dirty="0">
                <a:solidFill>
                  <a:schemeClr val="tx1"/>
                </a:solidFill>
              </a:rPr>
            </a:br>
            <a:r>
              <a:rPr lang="en-IN" sz="2000" dirty="0">
                <a:solidFill>
                  <a:schemeClr val="tx1"/>
                </a:solidFill>
              </a:rPr>
              <a:t>SNS</a:t>
            </a:r>
          </a:p>
          <a:p>
            <a:pPr algn="ctr"/>
            <a:r>
              <a:rPr lang="en-IN" sz="2000" dirty="0">
                <a:solidFill>
                  <a:schemeClr val="tx1"/>
                </a:solidFill>
              </a:rPr>
              <a:t>SES</a:t>
            </a:r>
            <a:br>
              <a:rPr lang="en-IN" sz="2000" dirty="0">
                <a:solidFill>
                  <a:schemeClr val="tx1"/>
                </a:solidFill>
              </a:rPr>
            </a:br>
            <a:r>
              <a:rPr lang="en-IN" sz="2000" dirty="0">
                <a:solidFill>
                  <a:schemeClr val="tx1"/>
                </a:solidFill>
              </a:rPr>
              <a:t>AWS Location</a:t>
            </a:r>
          </a:p>
        </p:txBody>
      </p:sp>
    </p:spTree>
    <p:extLst>
      <p:ext uri="{BB962C8B-B14F-4D97-AF65-F5344CB8AC3E}">
        <p14:creationId xmlns:p14="http://schemas.microsoft.com/office/powerpoint/2010/main" val="408670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rgbClr val="C0504D">
                  <a:lumMod val="75000"/>
                </a:srgbClr>
              </a:solidFill>
              <a:latin typeface="Calibri"/>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a:defRPr/>
            </a:pPr>
            <a:fld id="{677C3CE7-23F7-4828-823C-E0205DF2CF97}" type="slidenum">
              <a:rPr lang="en-US" b="1">
                <a:solidFill>
                  <a:prstClr val="white"/>
                </a:solidFill>
              </a:rPr>
              <a:pPr>
                <a:defRPr/>
              </a:pPr>
              <a:t>4</a:t>
            </a:fld>
            <a:endParaRPr lang="en-US" b="1" dirty="0">
              <a:solidFill>
                <a:prstClr val="white"/>
              </a:solidFill>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85354"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prstClr val="black"/>
                </a:solidFill>
              </a:rPr>
              <a:t>NEXURBAN</a:t>
            </a:r>
            <a:endParaRPr lang="en-IN" dirty="0">
              <a:solidFill>
                <a:prstClr val="black"/>
              </a:solidFill>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Rounded Rectangle 1"/>
          <p:cNvSpPr/>
          <p:nvPr/>
        </p:nvSpPr>
        <p:spPr>
          <a:xfrm>
            <a:off x="4199732" y="943466"/>
            <a:ext cx="3362036" cy="355106"/>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sz="2400" dirty="0">
                <a:ln w="0"/>
                <a:solidFill>
                  <a:schemeClr val="accent1"/>
                </a:solidFill>
                <a:effectLst>
                  <a:glow rad="101600">
                    <a:schemeClr val="accent3">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   </a:t>
            </a:r>
            <a:r>
              <a:rPr lang="en-US" sz="2400" dirty="0">
                <a:ln w="0"/>
                <a:solidFill>
                  <a:schemeClr val="tx1"/>
                </a:solidFill>
                <a:effectLst>
                  <a:glow rad="101600">
                    <a:schemeClr val="accent3">
                      <a:satMod val="175000"/>
                      <a:alpha val="40000"/>
                    </a:schemeClr>
                  </a:glow>
                  <a:outerShdw blurRad="38100" dist="25400" dir="5400000" algn="ctr" rotWithShape="0">
                    <a:srgbClr val="6E747A">
                      <a:alpha val="43000"/>
                    </a:srgbClr>
                  </a:outerShdw>
                </a:effectLst>
                <a:latin typeface="Times New Roman" panose="02020603050405020304" pitchFamily="18" charset="0"/>
                <a:cs typeface="Times New Roman" panose="02020603050405020304" pitchFamily="18" charset="0"/>
              </a:rPr>
              <a:t>Feasibility of the Idea</a:t>
            </a:r>
          </a:p>
        </p:txBody>
      </p:sp>
      <p:sp>
        <p:nvSpPr>
          <p:cNvPr id="3" name="Down Arrow 2"/>
          <p:cNvSpPr/>
          <p:nvPr/>
        </p:nvSpPr>
        <p:spPr>
          <a:xfrm>
            <a:off x="5642136" y="1309105"/>
            <a:ext cx="453863" cy="376160"/>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cxnSp>
        <p:nvCxnSpPr>
          <p:cNvPr id="8" name="Straight Connector 7"/>
          <p:cNvCxnSpPr/>
          <p:nvPr/>
        </p:nvCxnSpPr>
        <p:spPr>
          <a:xfrm>
            <a:off x="3833091" y="2355273"/>
            <a:ext cx="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2012885" y="3926217"/>
            <a:ext cx="8147115" cy="19406"/>
          </a:xfrm>
          <a:prstGeom prst="line">
            <a:avLst/>
          </a:prstGeom>
        </p:spPr>
        <p:style>
          <a:lnRef idx="2">
            <a:schemeClr val="accent1"/>
          </a:lnRef>
          <a:fillRef idx="0">
            <a:schemeClr val="accent1"/>
          </a:fillRef>
          <a:effectRef idx="1">
            <a:schemeClr val="accent1"/>
          </a:effectRef>
          <a:fontRef idx="minor">
            <a:schemeClr val="tx1"/>
          </a:fontRef>
        </p:style>
      </p:cxnSp>
      <p:sp>
        <p:nvSpPr>
          <p:cNvPr id="14" name="Down Arrow 13"/>
          <p:cNvSpPr/>
          <p:nvPr/>
        </p:nvSpPr>
        <p:spPr>
          <a:xfrm>
            <a:off x="5663695" y="3443478"/>
            <a:ext cx="434110" cy="491612"/>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5" name="Down Arrow 14"/>
          <p:cNvSpPr/>
          <p:nvPr/>
        </p:nvSpPr>
        <p:spPr>
          <a:xfrm>
            <a:off x="1802435" y="3926217"/>
            <a:ext cx="420900" cy="508856"/>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19" name="Rounded Rectangle 18"/>
          <p:cNvSpPr/>
          <p:nvPr/>
        </p:nvSpPr>
        <p:spPr>
          <a:xfrm>
            <a:off x="324382" y="4435073"/>
            <a:ext cx="3969832" cy="173230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US" b="1" dirty="0">
                <a:solidFill>
                  <a:prstClr val="black"/>
                </a:solidFill>
                <a:latin typeface="Times New Roman" panose="02020603050405020304" pitchFamily="18" charset="0"/>
                <a:cs typeface="Times New Roman" panose="02020603050405020304" pitchFamily="18" charset="0"/>
              </a:rPr>
              <a:t>Technical Risks/Challenges</a:t>
            </a:r>
          </a:p>
          <a:p>
            <a:endParaRPr lang="en-US" b="1" dirty="0">
              <a:solidFill>
                <a:prstClr val="black"/>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Fake reports/GPS errors</a:t>
            </a:r>
          </a:p>
          <a:p>
            <a:pPr marL="285750" indent="-285750">
              <a:buFont typeface="Arial" panose="020B0604020202020204" pitchFamily="34" charset="0"/>
              <a:buChar char="•"/>
            </a:pPr>
            <a:r>
              <a:rPr lang="en-US" dirty="0" err="1">
                <a:solidFill>
                  <a:prstClr val="black"/>
                </a:solidFill>
                <a:latin typeface="Times New Roman" panose="02020603050405020304" pitchFamily="18" charset="0"/>
                <a:cs typeface="Times New Roman" panose="02020603050405020304" pitchFamily="18" charset="0"/>
              </a:rPr>
              <a:t>Maintainance</a:t>
            </a:r>
            <a:r>
              <a:rPr lang="en-US" dirty="0">
                <a:solidFill>
                  <a:prstClr val="black"/>
                </a:solidFill>
                <a:latin typeface="Times New Roman" panose="02020603050405020304" pitchFamily="18" charset="0"/>
                <a:cs typeface="Times New Roman" panose="02020603050405020304" pitchFamily="18" charset="0"/>
              </a:rPr>
              <a:t> cost</a:t>
            </a: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Rural connectivity</a:t>
            </a: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Citizen engagement</a:t>
            </a:r>
          </a:p>
        </p:txBody>
      </p:sp>
      <p:sp>
        <p:nvSpPr>
          <p:cNvPr id="21" name="Flowchart: Connector 20"/>
          <p:cNvSpPr/>
          <p:nvPr/>
        </p:nvSpPr>
        <p:spPr>
          <a:xfrm>
            <a:off x="3818273" y="1670594"/>
            <a:ext cx="4245072" cy="1785409"/>
          </a:xfrm>
          <a:prstGeom prst="flowChartConnector">
            <a:avLst/>
          </a:prstGeom>
        </p:spPr>
        <p:style>
          <a:lnRef idx="1">
            <a:schemeClr val="accent4"/>
          </a:lnRef>
          <a:fillRef idx="3">
            <a:schemeClr val="accent4"/>
          </a:fillRef>
          <a:effectRef idx="2">
            <a:schemeClr val="accent4"/>
          </a:effectRef>
          <a:fontRef idx="minor">
            <a:schemeClr val="lt1"/>
          </a:fontRef>
        </p:style>
        <p:txBody>
          <a:bodyPr rtlCol="0" anchor="ctr"/>
          <a:lstStyle/>
          <a:p>
            <a:pPr marL="285750" indent="-285750">
              <a:buFont typeface="Arial" panose="020B0604020202020204" pitchFamily="34" charset="0"/>
              <a:buChar char="•"/>
            </a:pPr>
            <a:r>
              <a:rPr lang="en-US" sz="1600" dirty="0">
                <a:solidFill>
                  <a:prstClr val="white"/>
                </a:solidFill>
                <a:latin typeface="Times New Roman" panose="02020603050405020304" pitchFamily="18" charset="0"/>
                <a:cs typeface="Times New Roman" panose="02020603050405020304" pitchFamily="18" charset="0"/>
              </a:rPr>
              <a:t>GPS &amp; images</a:t>
            </a:r>
          </a:p>
          <a:p>
            <a:pPr marL="285750" indent="-285750">
              <a:buFont typeface="Arial" panose="020B0604020202020204" pitchFamily="34" charset="0"/>
              <a:buChar char="•"/>
            </a:pPr>
            <a:r>
              <a:rPr lang="en-US" sz="1600" dirty="0">
                <a:solidFill>
                  <a:prstClr val="white"/>
                </a:solidFill>
                <a:latin typeface="Times New Roman" panose="02020603050405020304" pitchFamily="18" charset="0"/>
                <a:cs typeface="Times New Roman" panose="02020603050405020304" pitchFamily="18" charset="0"/>
              </a:rPr>
              <a:t>Cloud Platform</a:t>
            </a:r>
          </a:p>
          <a:p>
            <a:pPr marL="285750" indent="-285750">
              <a:buFont typeface="Arial" panose="020B0604020202020204" pitchFamily="34" charset="0"/>
              <a:buChar char="•"/>
            </a:pPr>
            <a:r>
              <a:rPr lang="en-US" sz="1600" dirty="0">
                <a:solidFill>
                  <a:prstClr val="white"/>
                </a:solidFill>
                <a:latin typeface="Times New Roman" panose="02020603050405020304" pitchFamily="18" charset="0"/>
                <a:cs typeface="Times New Roman" panose="02020603050405020304" pitchFamily="18" charset="0"/>
              </a:rPr>
              <a:t>Smart City boost/digital adaption</a:t>
            </a:r>
          </a:p>
          <a:p>
            <a:pPr marL="285750" indent="-285750">
              <a:buFont typeface="Arial" panose="020B0604020202020204" pitchFamily="34" charset="0"/>
              <a:buChar char="•"/>
            </a:pPr>
            <a:r>
              <a:rPr lang="en-US" sz="1600" dirty="0">
                <a:solidFill>
                  <a:prstClr val="white"/>
                </a:solidFill>
                <a:latin typeface="Times New Roman" panose="02020603050405020304" pitchFamily="18" charset="0"/>
                <a:cs typeface="Times New Roman" panose="02020603050405020304" pitchFamily="18" charset="0"/>
              </a:rPr>
              <a:t>User friendly design/transparent dashboard</a:t>
            </a:r>
          </a:p>
        </p:txBody>
      </p:sp>
      <p:sp>
        <p:nvSpPr>
          <p:cNvPr id="22" name="Rounded Rectangle 21"/>
          <p:cNvSpPr/>
          <p:nvPr/>
        </p:nvSpPr>
        <p:spPr>
          <a:xfrm>
            <a:off x="7928592" y="4402752"/>
            <a:ext cx="3943927" cy="1732309"/>
          </a:xfrm>
          <a:prstGeom prst="roundRect">
            <a:avLst/>
          </a:prstGeom>
        </p:spPr>
        <p:style>
          <a:lnRef idx="1">
            <a:schemeClr val="accent3"/>
          </a:lnRef>
          <a:fillRef idx="3">
            <a:schemeClr val="accent3"/>
          </a:fillRef>
          <a:effectRef idx="2">
            <a:schemeClr val="accent3"/>
          </a:effectRef>
          <a:fontRef idx="minor">
            <a:schemeClr val="lt1"/>
          </a:fontRef>
        </p:style>
        <p:txBody>
          <a:bodyPr rtlCol="0" anchor="ctr"/>
          <a:lstStyle/>
          <a:p>
            <a:r>
              <a:rPr lang="en-IN" b="1" dirty="0">
                <a:solidFill>
                  <a:prstClr val="black"/>
                </a:solidFill>
                <a:latin typeface="Times New Roman" panose="02020603050405020304" pitchFamily="18" charset="0"/>
                <a:cs typeface="Times New Roman" panose="02020603050405020304" pitchFamily="18" charset="0"/>
              </a:rPr>
              <a:t>Strategies/Method to Overcome</a:t>
            </a:r>
          </a:p>
          <a:p>
            <a:endParaRPr lang="en-US" dirty="0">
              <a:solidFill>
                <a:prstClr val="black"/>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GPS validation</a:t>
            </a: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Cloud hosting</a:t>
            </a: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Offline support</a:t>
            </a:r>
          </a:p>
          <a:p>
            <a:pPr marL="285750" indent="-285750">
              <a:buFont typeface="Arial" panose="020B0604020202020204" pitchFamily="34" charset="0"/>
              <a:buChar char="•"/>
            </a:pPr>
            <a:r>
              <a:rPr lang="en-US" dirty="0">
                <a:solidFill>
                  <a:prstClr val="black"/>
                </a:solidFill>
                <a:latin typeface="Times New Roman" panose="02020603050405020304" pitchFamily="18" charset="0"/>
                <a:cs typeface="Times New Roman" panose="02020603050405020304" pitchFamily="18" charset="0"/>
              </a:rPr>
              <a:t>Citizen reward</a:t>
            </a:r>
          </a:p>
        </p:txBody>
      </p:sp>
      <p:sp>
        <p:nvSpPr>
          <p:cNvPr id="23" name="Down Arrow 22"/>
          <p:cNvSpPr/>
          <p:nvPr/>
        </p:nvSpPr>
        <p:spPr>
          <a:xfrm>
            <a:off x="9900556" y="3948675"/>
            <a:ext cx="434751" cy="455203"/>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13508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706545" y="3717184"/>
            <a:ext cx="9385300" cy="523220"/>
          </a:xfrm>
          <a:prstGeom prst="rect">
            <a:avLst/>
          </a:prstGeom>
          <a:noFill/>
          <a:ln w="9525">
            <a:noFill/>
            <a:miter lim="800000"/>
            <a:headEnd/>
            <a:tailEnd/>
          </a:ln>
        </p:spPr>
        <p:txBody>
          <a:bodyPr wrap="square">
            <a:spAutoFit/>
          </a:bodyPr>
          <a:lstStyle/>
          <a:p>
            <a:endParaRPr lang="en-US" sz="2800"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90689"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NEXURBAN</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grpSp>
        <p:nvGrpSpPr>
          <p:cNvPr id="22" name="Group 21">
            <a:extLst>
              <a:ext uri="{FF2B5EF4-FFF2-40B4-BE49-F238E27FC236}">
                <a16:creationId xmlns:a16="http://schemas.microsoft.com/office/drawing/2014/main" id="{5558877E-5673-4FD7-BEFD-42236EDAC256}"/>
              </a:ext>
            </a:extLst>
          </p:cNvPr>
          <p:cNvGrpSpPr/>
          <p:nvPr/>
        </p:nvGrpSpPr>
        <p:grpSpPr>
          <a:xfrm>
            <a:off x="844737" y="1315407"/>
            <a:ext cx="10502526" cy="4227187"/>
            <a:chOff x="913765" y="1560530"/>
            <a:chExt cx="10502526" cy="4227187"/>
          </a:xfrm>
        </p:grpSpPr>
        <p:grpSp>
          <p:nvGrpSpPr>
            <p:cNvPr id="23" name="Group 22">
              <a:extLst>
                <a:ext uri="{FF2B5EF4-FFF2-40B4-BE49-F238E27FC236}">
                  <a16:creationId xmlns:a16="http://schemas.microsoft.com/office/drawing/2014/main" id="{248EC8DC-683D-4E53-80F0-0EE465C6F3EA}"/>
                </a:ext>
              </a:extLst>
            </p:cNvPr>
            <p:cNvGrpSpPr/>
            <p:nvPr/>
          </p:nvGrpSpPr>
          <p:grpSpPr>
            <a:xfrm>
              <a:off x="913765" y="1560530"/>
              <a:ext cx="2332302" cy="4227187"/>
              <a:chOff x="913765" y="1560530"/>
              <a:chExt cx="2332302" cy="4227187"/>
            </a:xfrm>
          </p:grpSpPr>
          <p:sp>
            <p:nvSpPr>
              <p:cNvPr id="50" name="Rectangle 49">
                <a:extLst>
                  <a:ext uri="{FF2B5EF4-FFF2-40B4-BE49-F238E27FC236}">
                    <a16:creationId xmlns:a16="http://schemas.microsoft.com/office/drawing/2014/main" id="{BB90A114-4FC2-40D6-844B-AA3CF47087A3}"/>
                  </a:ext>
                </a:extLst>
              </p:cNvPr>
              <p:cNvSpPr/>
              <p:nvPr/>
            </p:nvSpPr>
            <p:spPr>
              <a:xfrm>
                <a:off x="913765" y="1603674"/>
                <a:ext cx="2332302" cy="418404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D" dirty="0"/>
              </a:p>
              <a:p>
                <a:pPr algn="ctr"/>
                <a:endParaRPr lang="en-IN" dirty="0"/>
              </a:p>
            </p:txBody>
          </p:sp>
          <p:sp>
            <p:nvSpPr>
              <p:cNvPr id="51" name="Block Arc 14">
                <a:extLst>
                  <a:ext uri="{FF2B5EF4-FFF2-40B4-BE49-F238E27FC236}">
                    <a16:creationId xmlns:a16="http://schemas.microsoft.com/office/drawing/2014/main" id="{B5A459D3-2EBD-4558-AA74-778B693260ED}"/>
                  </a:ext>
                </a:extLst>
              </p:cNvPr>
              <p:cNvSpPr>
                <a:spLocks noChangeAspect="1"/>
              </p:cNvSpPr>
              <p:nvPr/>
            </p:nvSpPr>
            <p:spPr>
              <a:xfrm rot="2700000">
                <a:off x="1935931" y="1286350"/>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52" name="TextBox 5">
                <a:extLst>
                  <a:ext uri="{FF2B5EF4-FFF2-40B4-BE49-F238E27FC236}">
                    <a16:creationId xmlns:a16="http://schemas.microsoft.com/office/drawing/2014/main" id="{0D1EF96D-8DD7-47A8-A939-AE87D1887BCD}"/>
                  </a:ext>
                </a:extLst>
              </p:cNvPr>
              <p:cNvSpPr txBox="1"/>
              <p:nvPr/>
            </p:nvSpPr>
            <p:spPr>
              <a:xfrm>
                <a:off x="1136968" y="2365194"/>
                <a:ext cx="1838904" cy="2508379"/>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ID" sz="1400" dirty="0">
                    <a:latin typeface="Times New Roman" panose="02020603050405020304" pitchFamily="18" charset="0"/>
                    <a:cs typeface="Times New Roman" panose="02020603050405020304" pitchFamily="18" charset="0"/>
                  </a:rPr>
                  <a:t>       </a:t>
                </a:r>
                <a:r>
                  <a:rPr lang="en-ID" sz="1600" dirty="0">
                    <a:solidFill>
                      <a:schemeClr val="bg1"/>
                    </a:solidFill>
                    <a:latin typeface="Times New Roman" panose="02020603050405020304" pitchFamily="18" charset="0"/>
                    <a:cs typeface="Times New Roman" panose="02020603050405020304" pitchFamily="18" charset="0"/>
                  </a:rPr>
                  <a:t>For Citizens</a:t>
                </a:r>
              </a:p>
              <a:p>
                <a:pPr marL="285750" indent="-285750">
                  <a:spcBef>
                    <a:spcPts val="600"/>
                  </a:spcBef>
                  <a:buFont typeface="Wingdings" panose="05000000000000000000" pitchFamily="2" charset="2"/>
                  <a:buChar char="v"/>
                </a:pPr>
                <a:endParaRPr lang="en-GB" sz="1400" dirty="0">
                  <a:solidFill>
                    <a:schemeClr val="bg1"/>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v"/>
                </a:pPr>
                <a:endParaRPr lang="en-GB" sz="1400" dirty="0">
                  <a:solidFill>
                    <a:schemeClr val="bg1"/>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v"/>
                </a:pPr>
                <a:endParaRPr lang="en-GB" sz="1400" dirty="0">
                  <a:solidFill>
                    <a:schemeClr val="bg1"/>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v"/>
                </a:pPr>
                <a:endParaRPr lang="en-GB" sz="1400" dirty="0">
                  <a:solidFill>
                    <a:schemeClr val="bg1"/>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v"/>
                </a:pPr>
                <a:r>
                  <a:rPr lang="en-GB" sz="1400" dirty="0">
                    <a:solidFill>
                      <a:schemeClr val="bg1"/>
                    </a:solidFill>
                    <a:latin typeface="Times New Roman" panose="02020603050405020304" pitchFamily="18" charset="0"/>
                    <a:cs typeface="Times New Roman" panose="02020603050405020304" pitchFamily="18" charset="0"/>
                  </a:rPr>
                  <a:t>Quick reporting</a:t>
                </a:r>
              </a:p>
              <a:p>
                <a:pPr marL="285750" indent="-285750">
                  <a:spcBef>
                    <a:spcPts val="600"/>
                  </a:spcBef>
                  <a:buFont typeface="Wingdings" panose="05000000000000000000" pitchFamily="2" charset="2"/>
                  <a:buChar char="v"/>
                </a:pPr>
                <a:r>
                  <a:rPr lang="en-GB" sz="1400" dirty="0">
                    <a:solidFill>
                      <a:schemeClr val="bg1"/>
                    </a:solidFill>
                    <a:latin typeface="Times New Roman" panose="02020603050405020304" pitchFamily="18" charset="0"/>
                    <a:cs typeface="Times New Roman" panose="02020603050405020304" pitchFamily="18" charset="0"/>
                  </a:rPr>
                  <a:t>Transparent Tracking</a:t>
                </a:r>
              </a:p>
              <a:p>
                <a:pPr marL="285750" indent="-285750">
                  <a:spcBef>
                    <a:spcPts val="600"/>
                  </a:spcBef>
                  <a:buFont typeface="Wingdings" panose="05000000000000000000" pitchFamily="2" charset="2"/>
                  <a:buChar char="v"/>
                </a:pPr>
                <a:r>
                  <a:rPr lang="en-GB" sz="1400" dirty="0">
                    <a:solidFill>
                      <a:schemeClr val="bg1"/>
                    </a:solidFill>
                    <a:latin typeface="Times New Roman" panose="02020603050405020304" pitchFamily="18" charset="0"/>
                    <a:cs typeface="Times New Roman" panose="02020603050405020304" pitchFamily="18" charset="0"/>
                  </a:rPr>
                  <a:t>Citizen  empowerment.</a:t>
                </a:r>
                <a:endParaRPr lang="en-US" sz="1400" dirty="0">
                  <a:solidFill>
                    <a:schemeClr val="bg1"/>
                  </a:solidFill>
                  <a:latin typeface="Times New Roman" panose="02020603050405020304" pitchFamily="18" charset="0"/>
                  <a:cs typeface="Times New Roman" panose="02020603050405020304" pitchFamily="18" charset="0"/>
                </a:endParaRPr>
              </a:p>
            </p:txBody>
          </p:sp>
        </p:grpSp>
        <p:grpSp>
          <p:nvGrpSpPr>
            <p:cNvPr id="24" name="Group 23">
              <a:extLst>
                <a:ext uri="{FF2B5EF4-FFF2-40B4-BE49-F238E27FC236}">
                  <a16:creationId xmlns:a16="http://schemas.microsoft.com/office/drawing/2014/main" id="{2D7B44D9-8BFB-4DB2-ADC3-89F524FAF17C}"/>
                </a:ext>
              </a:extLst>
            </p:cNvPr>
            <p:cNvGrpSpPr/>
            <p:nvPr/>
          </p:nvGrpSpPr>
          <p:grpSpPr>
            <a:xfrm>
              <a:off x="3637173" y="1560530"/>
              <a:ext cx="2332302" cy="4227187"/>
              <a:chOff x="913765" y="1560530"/>
              <a:chExt cx="2332302" cy="4227187"/>
            </a:xfrm>
          </p:grpSpPr>
          <p:sp>
            <p:nvSpPr>
              <p:cNvPr id="47" name="Rectangle 46">
                <a:extLst>
                  <a:ext uri="{FF2B5EF4-FFF2-40B4-BE49-F238E27FC236}">
                    <a16:creationId xmlns:a16="http://schemas.microsoft.com/office/drawing/2014/main" id="{A017E2EF-DEFC-484A-8862-B5DFD952E08D}"/>
                  </a:ext>
                </a:extLst>
              </p:cNvPr>
              <p:cNvSpPr/>
              <p:nvPr/>
            </p:nvSpPr>
            <p:spPr>
              <a:xfrm>
                <a:off x="913765" y="1603674"/>
                <a:ext cx="2332302" cy="41840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8" name="Block Arc 14">
                <a:extLst>
                  <a:ext uri="{FF2B5EF4-FFF2-40B4-BE49-F238E27FC236}">
                    <a16:creationId xmlns:a16="http://schemas.microsoft.com/office/drawing/2014/main" id="{C7218AA1-046E-4913-952D-09B1EABB0523}"/>
                  </a:ext>
                </a:extLst>
              </p:cNvPr>
              <p:cNvSpPr>
                <a:spLocks noChangeAspect="1"/>
              </p:cNvSpPr>
              <p:nvPr/>
            </p:nvSpPr>
            <p:spPr>
              <a:xfrm rot="2700000">
                <a:off x="1935931" y="1286350"/>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9" name="TextBox 10">
                <a:extLst>
                  <a:ext uri="{FF2B5EF4-FFF2-40B4-BE49-F238E27FC236}">
                    <a16:creationId xmlns:a16="http://schemas.microsoft.com/office/drawing/2014/main" id="{3F79D420-1499-427C-AEC9-9E70D00460D1}"/>
                  </a:ext>
                </a:extLst>
              </p:cNvPr>
              <p:cNvSpPr txBox="1"/>
              <p:nvPr/>
            </p:nvSpPr>
            <p:spPr>
              <a:xfrm>
                <a:off x="1185523" y="2365194"/>
                <a:ext cx="1682190" cy="2523768"/>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ID" dirty="0">
                    <a:solidFill>
                      <a:schemeClr val="bg1"/>
                    </a:solidFill>
                    <a:latin typeface="Times New Roman" panose="02020603050405020304" pitchFamily="18" charset="0"/>
                    <a:cs typeface="Times New Roman" panose="02020603050405020304" pitchFamily="18" charset="0"/>
                  </a:rPr>
                  <a:t>For Authorities / Government</a:t>
                </a:r>
              </a:p>
              <a:p>
                <a:pPr algn="ctr">
                  <a:spcBef>
                    <a:spcPts val="600"/>
                  </a:spcBef>
                </a:pPr>
                <a:endParaRPr lang="en-ID" sz="1400" dirty="0">
                  <a:latin typeface="Times New Roman" panose="02020603050405020304" pitchFamily="18" charset="0"/>
                  <a:cs typeface="Times New Roman" panose="02020603050405020304" pitchFamily="18" charset="0"/>
                </a:endParaRPr>
              </a:p>
              <a:p>
                <a:pPr algn="ctr">
                  <a:spcBef>
                    <a:spcPts val="600"/>
                  </a:spcBef>
                </a:pPr>
                <a:endParaRPr lang="en-ID" sz="1400" dirty="0">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spcBef>
                    <a:spcPts val="600"/>
                  </a:spcBef>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Real-time insights</a:t>
                </a:r>
              </a:p>
              <a:p>
                <a:pPr marL="285750" indent="-285750">
                  <a:spcBef>
                    <a:spcPts val="600"/>
                  </a:spcBef>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Complaint deduplication</a:t>
                </a:r>
              </a:p>
              <a:p>
                <a:pPr marL="285750" indent="-285750">
                  <a:spcBef>
                    <a:spcPts val="600"/>
                  </a:spcBef>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Policy analytics</a:t>
                </a:r>
                <a:endParaRPr lang="en-ID" sz="1400" b="1" dirty="0">
                  <a:solidFill>
                    <a:schemeClr val="bg1"/>
                  </a:solidFill>
                  <a:latin typeface="Times New Roman" panose="02020603050405020304" pitchFamily="18" charset="0"/>
                  <a:cs typeface="Times New Roman" panose="02020603050405020304" pitchFamily="18" charset="0"/>
                </a:endParaRPr>
              </a:p>
            </p:txBody>
          </p:sp>
        </p:grpSp>
        <p:grpSp>
          <p:nvGrpSpPr>
            <p:cNvPr id="25" name="Group 24">
              <a:extLst>
                <a:ext uri="{FF2B5EF4-FFF2-40B4-BE49-F238E27FC236}">
                  <a16:creationId xmlns:a16="http://schemas.microsoft.com/office/drawing/2014/main" id="{D2B9D4C9-5B4A-4CEF-8100-340BF5A199DD}"/>
                </a:ext>
              </a:extLst>
            </p:cNvPr>
            <p:cNvGrpSpPr/>
            <p:nvPr/>
          </p:nvGrpSpPr>
          <p:grpSpPr>
            <a:xfrm>
              <a:off x="6360581" y="1560530"/>
              <a:ext cx="2332302" cy="4227187"/>
              <a:chOff x="913765" y="1560530"/>
              <a:chExt cx="2332302" cy="4227187"/>
            </a:xfrm>
          </p:grpSpPr>
          <p:sp>
            <p:nvSpPr>
              <p:cNvPr id="44" name="Rectangle 43">
                <a:extLst>
                  <a:ext uri="{FF2B5EF4-FFF2-40B4-BE49-F238E27FC236}">
                    <a16:creationId xmlns:a16="http://schemas.microsoft.com/office/drawing/2014/main" id="{5CB7C36E-FA41-42B0-891F-35734A3CA7D0}"/>
                  </a:ext>
                </a:extLst>
              </p:cNvPr>
              <p:cNvSpPr/>
              <p:nvPr/>
            </p:nvSpPr>
            <p:spPr>
              <a:xfrm>
                <a:off x="913765" y="1603674"/>
                <a:ext cx="2332302" cy="418404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dirty="0"/>
              </a:p>
            </p:txBody>
          </p:sp>
          <p:sp>
            <p:nvSpPr>
              <p:cNvPr id="45" name="Block Arc 14">
                <a:extLst>
                  <a:ext uri="{FF2B5EF4-FFF2-40B4-BE49-F238E27FC236}">
                    <a16:creationId xmlns:a16="http://schemas.microsoft.com/office/drawing/2014/main" id="{0CA1D626-BD06-468B-A1C2-D3FA25658216}"/>
                  </a:ext>
                </a:extLst>
              </p:cNvPr>
              <p:cNvSpPr>
                <a:spLocks noChangeAspect="1"/>
              </p:cNvSpPr>
              <p:nvPr/>
            </p:nvSpPr>
            <p:spPr>
              <a:xfrm rot="2700000">
                <a:off x="1935931" y="1286350"/>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6" name="TextBox 14">
                <a:extLst>
                  <a:ext uri="{FF2B5EF4-FFF2-40B4-BE49-F238E27FC236}">
                    <a16:creationId xmlns:a16="http://schemas.microsoft.com/office/drawing/2014/main" id="{939A8B5F-1EA7-48AD-A206-D85B80FAC587}"/>
                  </a:ext>
                </a:extLst>
              </p:cNvPr>
              <p:cNvSpPr txBox="1"/>
              <p:nvPr/>
            </p:nvSpPr>
            <p:spPr>
              <a:xfrm>
                <a:off x="1119642" y="2365194"/>
                <a:ext cx="1682190" cy="221599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r>
                  <a:rPr lang="en-ID" dirty="0">
                    <a:solidFill>
                      <a:schemeClr val="bg1"/>
                    </a:solidFill>
                    <a:latin typeface="Times New Roman" panose="02020603050405020304" pitchFamily="18" charset="0"/>
                    <a:cs typeface="Times New Roman" panose="02020603050405020304" pitchFamily="18" charset="0"/>
                  </a:rPr>
                  <a:t> </a:t>
                </a:r>
                <a:r>
                  <a:rPr lang="en-ID" b="1" dirty="0">
                    <a:solidFill>
                      <a:schemeClr val="bg1"/>
                    </a:solidFill>
                    <a:latin typeface="Times New Roman" panose="02020603050405020304" pitchFamily="18" charset="0"/>
                    <a:cs typeface="Times New Roman" panose="02020603050405020304" pitchFamily="18" charset="0"/>
                  </a:rPr>
                  <a:t>For Society</a:t>
                </a:r>
                <a:endParaRPr lang="en-GB" sz="1600" dirty="0">
                  <a:solidFill>
                    <a:schemeClr val="bg1"/>
                  </a:solidFill>
                  <a:latin typeface="Times New Roman" panose="02020603050405020304" pitchFamily="18" charset="0"/>
                  <a:cs typeface="Times New Roman" panose="02020603050405020304" pitchFamily="18" charset="0"/>
                </a:endParaRPr>
              </a:p>
              <a:p>
                <a:pPr algn="ctr"/>
                <a:endParaRPr lang="en-GB"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Cleaner cities</a:t>
                </a:r>
              </a:p>
              <a:p>
                <a:pPr marL="285750" indent="-285750">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Better living</a:t>
                </a:r>
              </a:p>
              <a:p>
                <a:pPr marL="285750" indent="-285750">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Smart India boost</a:t>
                </a:r>
              </a:p>
            </p:txBody>
          </p:sp>
        </p:grpSp>
        <p:grpSp>
          <p:nvGrpSpPr>
            <p:cNvPr id="26" name="Group 25">
              <a:extLst>
                <a:ext uri="{FF2B5EF4-FFF2-40B4-BE49-F238E27FC236}">
                  <a16:creationId xmlns:a16="http://schemas.microsoft.com/office/drawing/2014/main" id="{8486D460-83E2-4BA1-B4B2-B97CF584390E}"/>
                </a:ext>
              </a:extLst>
            </p:cNvPr>
            <p:cNvGrpSpPr/>
            <p:nvPr/>
          </p:nvGrpSpPr>
          <p:grpSpPr>
            <a:xfrm>
              <a:off x="9083989" y="1560530"/>
              <a:ext cx="2332302" cy="4227187"/>
              <a:chOff x="913765" y="1560530"/>
              <a:chExt cx="2332302" cy="4227187"/>
            </a:xfrm>
          </p:grpSpPr>
          <p:sp>
            <p:nvSpPr>
              <p:cNvPr id="41" name="Rectangle 40">
                <a:extLst>
                  <a:ext uri="{FF2B5EF4-FFF2-40B4-BE49-F238E27FC236}">
                    <a16:creationId xmlns:a16="http://schemas.microsoft.com/office/drawing/2014/main" id="{68C0E8A5-B10C-40E8-8514-BB08F3F16ED7}"/>
                  </a:ext>
                </a:extLst>
              </p:cNvPr>
              <p:cNvSpPr/>
              <p:nvPr/>
            </p:nvSpPr>
            <p:spPr>
              <a:xfrm>
                <a:off x="913765" y="1603674"/>
                <a:ext cx="2332302" cy="418404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IN"/>
              </a:p>
            </p:txBody>
          </p:sp>
          <p:sp>
            <p:nvSpPr>
              <p:cNvPr id="42" name="Block Arc 14">
                <a:extLst>
                  <a:ext uri="{FF2B5EF4-FFF2-40B4-BE49-F238E27FC236}">
                    <a16:creationId xmlns:a16="http://schemas.microsoft.com/office/drawing/2014/main" id="{A9BD461C-ACF3-4FFA-8EE1-19D3F532D79D}"/>
                  </a:ext>
                </a:extLst>
              </p:cNvPr>
              <p:cNvSpPr>
                <a:spLocks noChangeAspect="1"/>
              </p:cNvSpPr>
              <p:nvPr/>
            </p:nvSpPr>
            <p:spPr>
              <a:xfrm rot="2700000">
                <a:off x="1935931" y="1286350"/>
                <a:ext cx="287972" cy="836332"/>
              </a:xfrm>
              <a:custGeom>
                <a:avLst/>
                <a:gdLst/>
                <a:ahLst/>
                <a:cxnLst/>
                <a:rect l="l" t="t" r="r" b="b"/>
                <a:pathLst>
                  <a:path w="287972" h="836332">
                    <a:moveTo>
                      <a:pt x="30729" y="55075"/>
                    </a:moveTo>
                    <a:cubicBezTo>
                      <a:pt x="42478" y="40106"/>
                      <a:pt x="57261" y="27376"/>
                      <a:pt x="74493" y="17880"/>
                    </a:cubicBezTo>
                    <a:cubicBezTo>
                      <a:pt x="97470" y="5219"/>
                      <a:pt x="122980" y="-693"/>
                      <a:pt x="148292" y="64"/>
                    </a:cubicBezTo>
                    <a:cubicBezTo>
                      <a:pt x="173603" y="822"/>
                      <a:pt x="198714" y="8247"/>
                      <a:pt x="220893" y="22259"/>
                    </a:cubicBezTo>
                    <a:cubicBezTo>
                      <a:pt x="261840" y="48130"/>
                      <a:pt x="286805" y="92672"/>
                      <a:pt x="287621" y="140576"/>
                    </a:cubicBezTo>
                    <a:lnTo>
                      <a:pt x="287972" y="140576"/>
                    </a:lnTo>
                    <a:lnTo>
                      <a:pt x="287972" y="752171"/>
                    </a:lnTo>
                    <a:lnTo>
                      <a:pt x="287091" y="752171"/>
                    </a:lnTo>
                    <a:cubicBezTo>
                      <a:pt x="287327" y="779980"/>
                      <a:pt x="272899" y="806109"/>
                      <a:pt x="248733" y="821844"/>
                    </a:cubicBezTo>
                    <a:cubicBezTo>
                      <a:pt x="221789" y="839389"/>
                      <a:pt x="187151" y="841125"/>
                      <a:pt x="158504" y="826368"/>
                    </a:cubicBezTo>
                    <a:cubicBezTo>
                      <a:pt x="134819" y="814168"/>
                      <a:pt x="118430" y="792350"/>
                      <a:pt x="116163" y="766892"/>
                    </a:cubicBezTo>
                    <a:lnTo>
                      <a:pt x="111480" y="734732"/>
                    </a:lnTo>
                    <a:lnTo>
                      <a:pt x="111480" y="300602"/>
                    </a:lnTo>
                    <a:cubicBezTo>
                      <a:pt x="111480" y="292074"/>
                      <a:pt x="114937" y="284352"/>
                      <a:pt x="120526" y="278763"/>
                    </a:cubicBezTo>
                    <a:cubicBezTo>
                      <a:pt x="126115" y="273174"/>
                      <a:pt x="133837" y="269717"/>
                      <a:pt x="142365" y="269717"/>
                    </a:cubicBezTo>
                    <a:cubicBezTo>
                      <a:pt x="159423" y="269717"/>
                      <a:pt x="173251" y="283545"/>
                      <a:pt x="173251" y="300602"/>
                    </a:cubicBezTo>
                    <a:lnTo>
                      <a:pt x="173251" y="751930"/>
                    </a:lnTo>
                    <a:cubicBezTo>
                      <a:pt x="173648" y="760601"/>
                      <a:pt x="179233" y="768379"/>
                      <a:pt x="187804" y="772291"/>
                    </a:cubicBezTo>
                    <a:cubicBezTo>
                      <a:pt x="196159" y="776105"/>
                      <a:pt x="206075" y="775650"/>
                      <a:pt x="213975" y="771093"/>
                    </a:cubicBezTo>
                    <a:cubicBezTo>
                      <a:pt x="221241" y="766901"/>
                      <a:pt x="225775" y="759840"/>
                      <a:pt x="226208" y="752171"/>
                    </a:cubicBezTo>
                    <a:lnTo>
                      <a:pt x="226201" y="752171"/>
                    </a:lnTo>
                    <a:lnTo>
                      <a:pt x="226201" y="148909"/>
                    </a:lnTo>
                    <a:lnTo>
                      <a:pt x="225816" y="148886"/>
                    </a:lnTo>
                    <a:cubicBezTo>
                      <a:pt x="227602" y="119067"/>
                      <a:pt x="213026" y="90638"/>
                      <a:pt x="187772" y="74682"/>
                    </a:cubicBezTo>
                    <a:cubicBezTo>
                      <a:pt x="162518" y="58727"/>
                      <a:pt x="130584" y="57771"/>
                      <a:pt x="104421" y="72189"/>
                    </a:cubicBezTo>
                    <a:cubicBezTo>
                      <a:pt x="78258" y="86606"/>
                      <a:pt x="62009" y="114114"/>
                      <a:pt x="62009" y="143986"/>
                    </a:cubicBezTo>
                    <a:lnTo>
                      <a:pt x="61771" y="143986"/>
                    </a:lnTo>
                    <a:lnTo>
                      <a:pt x="61771" y="393381"/>
                    </a:lnTo>
                    <a:lnTo>
                      <a:pt x="58623" y="371761"/>
                    </a:lnTo>
                    <a:lnTo>
                      <a:pt x="0" y="450367"/>
                    </a:lnTo>
                    <a:lnTo>
                      <a:pt x="0" y="132171"/>
                    </a:lnTo>
                    <a:lnTo>
                      <a:pt x="999" y="132171"/>
                    </a:lnTo>
                    <a:cubicBezTo>
                      <a:pt x="2830" y="103721"/>
                      <a:pt x="13525" y="76996"/>
                      <a:pt x="30729" y="55075"/>
                    </a:cubicBezTo>
                    <a:close/>
                  </a:path>
                </a:pathLst>
              </a:custGeom>
              <a:solidFill>
                <a:schemeClr val="tx1">
                  <a:lumMod val="75000"/>
                  <a:lumOff val="25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ko-KR" altLang="en-US" sz="2700">
                  <a:solidFill>
                    <a:schemeClr val="tx1"/>
                  </a:solidFill>
                </a:endParaRPr>
              </a:p>
            </p:txBody>
          </p:sp>
          <p:sp>
            <p:nvSpPr>
              <p:cNvPr id="43" name="TextBox 18">
                <a:extLst>
                  <a:ext uri="{FF2B5EF4-FFF2-40B4-BE49-F238E27FC236}">
                    <a16:creationId xmlns:a16="http://schemas.microsoft.com/office/drawing/2014/main" id="{2E0AB238-3B34-441E-A303-5B961809660D}"/>
                  </a:ext>
                </a:extLst>
              </p:cNvPr>
              <p:cNvSpPr txBox="1"/>
              <p:nvPr/>
            </p:nvSpPr>
            <p:spPr>
              <a:xfrm>
                <a:off x="1238821" y="3446162"/>
                <a:ext cx="1682190" cy="507831"/>
              </a:xfrm>
              <a:prstGeom prst="rect">
                <a:avLst/>
              </a:prstGeom>
              <a:noFill/>
            </p:spPr>
            <p:txBody>
              <a:bodyPr wrap="square" lIns="0" tIns="0" rIns="0" bIns="0"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ts val="600"/>
                  </a:spcBef>
                </a:pPr>
                <a:endParaRPr lang="en-US" sz="1400" b="1" dirty="0">
                  <a:solidFill>
                    <a:schemeClr val="bg1"/>
                  </a:solidFill>
                  <a:latin typeface="Georgia" panose="02040502050405020303" pitchFamily="18" charset="0"/>
                </a:endParaRPr>
              </a:p>
              <a:p>
                <a:pPr algn="ctr">
                  <a:spcBef>
                    <a:spcPts val="600"/>
                  </a:spcBef>
                </a:pPr>
                <a:r>
                  <a:rPr lang="en-GB" sz="1400" dirty="0">
                    <a:solidFill>
                      <a:schemeClr val="bg1"/>
                    </a:solidFill>
                    <a:latin typeface="Georgia Pro Light" panose="02040302050405020303" pitchFamily="18" charset="0"/>
                  </a:rPr>
                  <a:t>.</a:t>
                </a:r>
                <a:endParaRPr lang="en-US" sz="1400" dirty="0">
                  <a:solidFill>
                    <a:schemeClr val="bg1"/>
                  </a:solidFill>
                  <a:latin typeface="Georgia Pro Light" panose="02040302050405020303" pitchFamily="18" charset="0"/>
                </a:endParaRPr>
              </a:p>
            </p:txBody>
          </p:sp>
        </p:grpSp>
        <p:sp>
          <p:nvSpPr>
            <p:cNvPr id="36" name="Google Shape;11949;p87">
              <a:extLst>
                <a:ext uri="{FF2B5EF4-FFF2-40B4-BE49-F238E27FC236}">
                  <a16:creationId xmlns:a16="http://schemas.microsoft.com/office/drawing/2014/main" id="{E8315ADA-03FB-4723-B8F1-686D63650FC3}"/>
                </a:ext>
              </a:extLst>
            </p:cNvPr>
            <p:cNvSpPr/>
            <p:nvPr/>
          </p:nvSpPr>
          <p:spPr>
            <a:xfrm>
              <a:off x="7540583" y="2844731"/>
              <a:ext cx="27612" cy="28885"/>
            </a:xfrm>
            <a:custGeom>
              <a:avLst/>
              <a:gdLst/>
              <a:ahLst/>
              <a:cxnLst/>
              <a:rect l="l" t="t" r="r" b="b"/>
              <a:pathLst>
                <a:path w="694" h="726" extrusionOk="0">
                  <a:moveTo>
                    <a:pt x="347" y="1"/>
                  </a:moveTo>
                  <a:cubicBezTo>
                    <a:pt x="158" y="1"/>
                    <a:pt x="1" y="190"/>
                    <a:pt x="1" y="379"/>
                  </a:cubicBezTo>
                  <a:cubicBezTo>
                    <a:pt x="1" y="568"/>
                    <a:pt x="158" y="725"/>
                    <a:pt x="347" y="725"/>
                  </a:cubicBezTo>
                  <a:cubicBezTo>
                    <a:pt x="536" y="725"/>
                    <a:pt x="694" y="568"/>
                    <a:pt x="694" y="379"/>
                  </a:cubicBezTo>
                  <a:cubicBezTo>
                    <a:pt x="694" y="190"/>
                    <a:pt x="536" y="1"/>
                    <a:pt x="347" y="1"/>
                  </a:cubicBezTo>
                  <a:close/>
                </a:path>
              </a:pathLst>
            </a:custGeom>
            <a:solidFill>
              <a:schemeClr val="bg1"/>
            </a:solidFill>
            <a:ln>
              <a:noFill/>
            </a:ln>
          </p:spPr>
          <p:txBody>
            <a:bodyPr spcFirstLastPara="1" wrap="square" lIns="121900" tIns="121900" rIns="121900" bIns="121900" anchor="ctr" anchorCtr="0">
              <a:no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Calibri"/>
                <a:ea typeface="+mn-ea"/>
                <a:cs typeface="+mn-cs"/>
              </a:endParaRPr>
            </a:p>
          </p:txBody>
        </p:sp>
      </p:grpSp>
      <p:sp>
        <p:nvSpPr>
          <p:cNvPr id="60" name="TextBox 59">
            <a:extLst>
              <a:ext uri="{FF2B5EF4-FFF2-40B4-BE49-F238E27FC236}">
                <a16:creationId xmlns:a16="http://schemas.microsoft.com/office/drawing/2014/main" id="{AAAC4732-23DC-E5CA-314D-925084F07B5F}"/>
              </a:ext>
            </a:extLst>
          </p:cNvPr>
          <p:cNvSpPr txBox="1"/>
          <p:nvPr/>
        </p:nvSpPr>
        <p:spPr>
          <a:xfrm>
            <a:off x="9153745" y="2120071"/>
            <a:ext cx="2070263" cy="2308324"/>
          </a:xfrm>
          <a:prstGeom prst="rect">
            <a:avLst/>
          </a:prstGeom>
          <a:noFill/>
        </p:spPr>
        <p:txBody>
          <a:bodyPr wrap="square">
            <a:spAutoFit/>
          </a:bodyPr>
          <a:lstStyle/>
          <a:p>
            <a:pPr algn="ctr">
              <a:spcBef>
                <a:spcPts val="600"/>
              </a:spcBef>
            </a:pPr>
            <a:r>
              <a:rPr lang="en-ID" sz="1600" b="1" dirty="0">
                <a:solidFill>
                  <a:schemeClr val="bg1"/>
                </a:solidFill>
                <a:latin typeface="Times New Roman" panose="02020603050405020304" pitchFamily="18" charset="0"/>
                <a:cs typeface="Times New Roman" panose="02020603050405020304" pitchFamily="18" charset="0"/>
              </a:rPr>
              <a:t>Scalability &amp; Future</a:t>
            </a:r>
            <a:endParaRPr lang="en-US" sz="1600" b="1" dirty="0">
              <a:solidFill>
                <a:schemeClr val="bg1"/>
              </a:solidFill>
              <a:latin typeface="Times New Roman" panose="02020603050405020304" pitchFamily="18" charset="0"/>
              <a:cs typeface="Times New Roman" panose="02020603050405020304" pitchFamily="18" charset="0"/>
            </a:endParaRPr>
          </a:p>
          <a:p>
            <a:pPr algn="ctr"/>
            <a:endParaRPr lang="en-GB" sz="1800" dirty="0">
              <a:solidFill>
                <a:schemeClr val="bg1"/>
              </a:solidFill>
              <a:latin typeface="Times New Roman" panose="02020603050405020304" pitchFamily="18" charset="0"/>
              <a:cs typeface="Times New Roman" panose="02020603050405020304" pitchFamily="18" charset="0"/>
            </a:endParaRPr>
          </a:p>
          <a:p>
            <a:pPr algn="ctr"/>
            <a:endParaRPr lang="en-GB" sz="1800" dirty="0">
              <a:solidFill>
                <a:schemeClr val="bg1"/>
              </a:solidFill>
              <a:latin typeface="Times New Roman" panose="02020603050405020304" pitchFamily="18" charset="0"/>
              <a:cs typeface="Times New Roman" panose="02020603050405020304" pitchFamily="18" charset="0"/>
            </a:endParaRPr>
          </a:p>
          <a:p>
            <a:pPr algn="ctr"/>
            <a:endParaRPr lang="en-GB" sz="1800" dirty="0">
              <a:solidFill>
                <a:schemeClr val="bg1"/>
              </a:solidFill>
              <a:latin typeface="Times New Roman" panose="02020603050405020304" pitchFamily="18" charset="0"/>
              <a:cs typeface="Times New Roman" panose="02020603050405020304" pitchFamily="18" charset="0"/>
            </a:endParaRPr>
          </a:p>
          <a:p>
            <a:pPr algn="ctr"/>
            <a:endParaRPr lang="en-GB" sz="18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endParaRPr lang="en-ID" sz="1400" dirty="0">
              <a:solidFill>
                <a:schemeClr val="bg1"/>
              </a:solidFill>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Nationwide expansion</a:t>
            </a:r>
          </a:p>
          <a:p>
            <a:pPr marL="285750" indent="-285750">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Centralized platform</a:t>
            </a:r>
          </a:p>
          <a:p>
            <a:pPr marL="285750" indent="-285750">
              <a:buFont typeface="Wingdings" panose="05000000000000000000" pitchFamily="2" charset="2"/>
              <a:buChar char="v"/>
            </a:pPr>
            <a:r>
              <a:rPr lang="en-ID" sz="1400" dirty="0">
                <a:solidFill>
                  <a:schemeClr val="bg1"/>
                </a:solidFill>
                <a:latin typeface="Times New Roman" panose="02020603050405020304" pitchFamily="18" charset="0"/>
                <a:cs typeface="Times New Roman" panose="02020603050405020304" pitchFamily="18" charset="0"/>
              </a:rPr>
              <a:t>Smart city integration</a:t>
            </a:r>
            <a:endParaRPr lang="en-GB" sz="14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710832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206540" y="971398"/>
            <a:ext cx="11799277" cy="5262979"/>
          </a:xfrm>
          <a:prstGeom prst="rect">
            <a:avLst/>
          </a:prstGeom>
          <a:noFill/>
          <a:ln w="9525">
            <a:noFill/>
            <a:miter lim="800000"/>
            <a:headEnd/>
            <a:tailEnd/>
          </a:ln>
        </p:spPr>
        <p:txBody>
          <a:bodyPr wrap="square">
            <a:spAutoFit/>
          </a:bodyPr>
          <a:lstStyle/>
          <a:p>
            <a:pPr marL="171450" lvl="0" indent="-171450" algn="just">
              <a:buFont typeface="Arial" panose="020B0604020202020204" pitchFamily="34" charset="0"/>
              <a:buChar char="•"/>
              <a:defRPr/>
            </a:pPr>
            <a:r>
              <a:rPr lang="en-ID" sz="1600" b="1" dirty="0">
                <a:latin typeface="Times New Roman" panose="02020603050405020304" pitchFamily="18" charset="0"/>
                <a:cs typeface="Times New Roman" panose="02020603050405020304" pitchFamily="18" charset="0"/>
              </a:rPr>
              <a:t>References</a:t>
            </a:r>
          </a:p>
          <a:p>
            <a:pPr lvl="0" algn="just">
              <a:defRPr/>
            </a:pPr>
            <a:endParaRPr lang="en-ID" sz="1600" b="1" dirty="0">
              <a:latin typeface="Times New Roman" panose="02020603050405020304" pitchFamily="18" charset="0"/>
              <a:cs typeface="Times New Roman" panose="02020603050405020304" pitchFamily="18" charset="0"/>
            </a:endParaRPr>
          </a:p>
          <a:p>
            <a:pPr lvl="0" algn="just">
              <a:defRPr/>
            </a:pPr>
            <a:r>
              <a:rPr lang="en-ID" sz="1600" b="1" dirty="0">
                <a:latin typeface="Times New Roman" panose="02020603050405020304" pitchFamily="18" charset="0"/>
                <a:cs typeface="Times New Roman" panose="02020603050405020304" pitchFamily="18" charset="0"/>
              </a:rPr>
              <a:t>[1]</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Walwadkar</a:t>
            </a:r>
            <a:r>
              <a:rPr lang="en-ID" sz="1600" dirty="0">
                <a:latin typeface="Times New Roman" panose="02020603050405020304" pitchFamily="18" charset="0"/>
                <a:cs typeface="Times New Roman" panose="02020603050405020304" pitchFamily="18" charset="0"/>
              </a:rPr>
              <a:t>, </a:t>
            </a:r>
            <a:r>
              <a:rPr lang="en-ID" sz="1600" dirty="0" err="1">
                <a:latin typeface="Times New Roman" panose="02020603050405020304" pitchFamily="18" charset="0"/>
                <a:cs typeface="Times New Roman" panose="02020603050405020304" pitchFamily="18" charset="0"/>
              </a:rPr>
              <a:t>Dnyanesh</a:t>
            </a:r>
            <a:r>
              <a:rPr lang="en-ID" sz="1600" dirty="0">
                <a:latin typeface="Times New Roman" panose="02020603050405020304" pitchFamily="18" charset="0"/>
                <a:cs typeface="Times New Roman" panose="02020603050405020304" pitchFamily="18" charset="0"/>
              </a:rPr>
              <a:t>, Jayesh Patil, Mujahid Hussain, and Saurav Yadav. "Smart Civic Issue Reporting System.”</a:t>
            </a:r>
          </a:p>
          <a:p>
            <a:pPr marL="285750" lvl="0" indent="-285750" algn="just">
              <a:buFont typeface="Wingdings" panose="05000000000000000000" pitchFamily="2" charset="2"/>
              <a:buChar char="§"/>
              <a:defRPr/>
            </a:pPr>
            <a:r>
              <a:rPr lang="en-US" sz="1600" dirty="0">
                <a:latin typeface="Times New Roman" panose="02020603050405020304" pitchFamily="18" charset="0"/>
                <a:cs typeface="Times New Roman" panose="02020603050405020304" pitchFamily="18" charset="0"/>
              </a:rPr>
              <a:t>A mobile </a:t>
            </a:r>
            <a:r>
              <a:rPr lang="en-US" sz="1600" b="1" dirty="0">
                <a:latin typeface="Times New Roman" panose="02020603050405020304" pitchFamily="18" charset="0"/>
                <a:cs typeface="Times New Roman" panose="02020603050405020304" pitchFamily="18" charset="0"/>
              </a:rPr>
              <a:t>Android application</a:t>
            </a:r>
            <a:r>
              <a:rPr lang="en-US" sz="1600" dirty="0">
                <a:latin typeface="Times New Roman" panose="02020603050405020304" pitchFamily="18" charset="0"/>
                <a:cs typeface="Times New Roman" panose="02020603050405020304" pitchFamily="18" charset="0"/>
              </a:rPr>
              <a:t> through which citizens can report various infrastructure or environmental issues (road damage, street lights broken, trash overflow, etc.) to the relevant municipal authorities.</a:t>
            </a:r>
          </a:p>
          <a:p>
            <a:pPr marL="171450" lvl="0" indent="-171450" algn="just">
              <a:buFont typeface="Arial" panose="020B0604020202020204" pitchFamily="34" charset="0"/>
              <a:buChar char="•"/>
              <a:defRPr/>
            </a:pPr>
            <a:endParaRPr kumimoji="0" lang="en-US" sz="1600"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0" algn="just">
              <a:defRPr/>
            </a:pPr>
            <a:r>
              <a:rPr lang="en-US" sz="1600" b="1" dirty="0">
                <a:latin typeface="Times New Roman" panose="02020603050405020304" pitchFamily="18" charset="0"/>
                <a:cs typeface="Times New Roman" panose="02020603050405020304" pitchFamily="18" charset="0"/>
              </a:rPr>
              <a:t>[2] </a:t>
            </a:r>
            <a:r>
              <a:rPr lang="en-US" sz="1600" dirty="0">
                <a:latin typeface="Times New Roman" panose="02020603050405020304" pitchFamily="18" charset="0"/>
                <a:cs typeface="Times New Roman" panose="02020603050405020304" pitchFamily="18" charset="0"/>
              </a:rPr>
              <a:t>Flores, Carla </a:t>
            </a:r>
            <a:r>
              <a:rPr lang="en-US" sz="1600" dirty="0" err="1">
                <a:latin typeface="Times New Roman" panose="02020603050405020304" pitchFamily="18" charset="0"/>
                <a:cs typeface="Times New Roman" panose="02020603050405020304" pitchFamily="18" charset="0"/>
              </a:rPr>
              <a:t>Cavichiolo</a:t>
            </a:r>
            <a:r>
              <a:rPr lang="en-US" sz="1600" dirty="0">
                <a:latin typeface="Times New Roman" panose="02020603050405020304" pitchFamily="18" charset="0"/>
                <a:cs typeface="Times New Roman" panose="02020603050405020304" pitchFamily="18" charset="0"/>
              </a:rPr>
              <a:t>, and Denis Alcides Rezende. "Crowdsourcing framework applied to strategic digital city projects." </a:t>
            </a:r>
            <a:r>
              <a:rPr lang="en-US" sz="1600" i="1" dirty="0">
                <a:latin typeface="Times New Roman" panose="02020603050405020304" pitchFamily="18" charset="0"/>
                <a:cs typeface="Times New Roman" panose="02020603050405020304" pitchFamily="18" charset="0"/>
              </a:rPr>
              <a:t>Journal of Urban Management</a:t>
            </a:r>
            <a:r>
              <a:rPr lang="en-US" sz="1600" dirty="0">
                <a:latin typeface="Times New Roman" panose="02020603050405020304" pitchFamily="18" charset="0"/>
                <a:cs typeface="Times New Roman" panose="02020603050405020304" pitchFamily="18" charset="0"/>
              </a:rPr>
              <a:t> 11, no. 4 (2022): 467-478.</a:t>
            </a:r>
          </a:p>
          <a:p>
            <a:pPr marL="285750" lvl="0" indent="-285750" algn="just">
              <a:buFont typeface="Wingdings" panose="05000000000000000000" pitchFamily="2" charset="2"/>
              <a:buChar char="§"/>
              <a:defRPr/>
            </a:pPr>
            <a:r>
              <a:rPr lang="en-US" sz="1600" dirty="0">
                <a:latin typeface="Times New Roman" panose="02020603050405020304" pitchFamily="18" charset="0"/>
                <a:cs typeface="Times New Roman" panose="02020603050405020304" pitchFamily="18" charset="0"/>
              </a:rPr>
              <a:t>The paper aims to develop an original crowdsourcing framework specifically designed for strategic digital city projects. The focus is on enhancing civic engagement and improving urban governance through collaborative digital platforms.</a:t>
            </a:r>
          </a:p>
          <a:p>
            <a:pPr marL="171450" lvl="0" indent="-171450" algn="just">
              <a:buFont typeface="Arial" panose="020B0604020202020204" pitchFamily="34" charset="0"/>
              <a:buChar char="•"/>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0" algn="just">
              <a:defRPr/>
            </a:pPr>
            <a:r>
              <a:rPr lang="en-US" sz="1600" b="1" dirty="0">
                <a:solidFill>
                  <a:prstClr val="black"/>
                </a:solidFill>
                <a:latin typeface="Times New Roman" panose="02020603050405020304" pitchFamily="18" charset="0"/>
                <a:cs typeface="Times New Roman" panose="02020603050405020304" pitchFamily="18" charset="0"/>
              </a:rPr>
              <a:t>[3]</a:t>
            </a:r>
            <a:r>
              <a:rPr lang="en-US" sz="1600" dirty="0">
                <a:latin typeface="Times New Roman" panose="02020603050405020304" pitchFamily="18" charset="0"/>
                <a:cs typeface="Times New Roman" panose="02020603050405020304" pitchFamily="18" charset="0"/>
              </a:rPr>
              <a:t>Chakraborty, Dipanjan, Mohd Sultan Ahmad, and </a:t>
            </a:r>
            <a:r>
              <a:rPr lang="en-US" sz="1600" dirty="0" err="1">
                <a:latin typeface="Times New Roman" panose="02020603050405020304" pitchFamily="18" charset="0"/>
                <a:cs typeface="Times New Roman" panose="02020603050405020304" pitchFamily="18" charset="0"/>
              </a:rPr>
              <a:t>Aaditeshwar</a:t>
            </a:r>
            <a:r>
              <a:rPr lang="en-US" sz="1600" dirty="0">
                <a:latin typeface="Times New Roman" panose="02020603050405020304" pitchFamily="18" charset="0"/>
                <a:cs typeface="Times New Roman" panose="02020603050405020304" pitchFamily="18" charset="0"/>
              </a:rPr>
              <a:t> Seth. "Findings from a civil society mediated and technology assisted grievance redressal model in rural India." In </a:t>
            </a:r>
            <a:r>
              <a:rPr lang="en-US" sz="1600" i="1" dirty="0">
                <a:latin typeface="Times New Roman" panose="02020603050405020304" pitchFamily="18" charset="0"/>
                <a:cs typeface="Times New Roman" panose="02020603050405020304" pitchFamily="18" charset="0"/>
              </a:rPr>
              <a:t>Proceedings of the Ninth International Conference on Information and Communication Technologies and Development</a:t>
            </a:r>
            <a:r>
              <a:rPr lang="en-US" sz="1600" dirty="0">
                <a:latin typeface="Times New Roman" panose="02020603050405020304" pitchFamily="18" charset="0"/>
                <a:cs typeface="Times New Roman" panose="02020603050405020304" pitchFamily="18" charset="0"/>
              </a:rPr>
              <a:t>, pp. 1-12. 2017.</a:t>
            </a:r>
          </a:p>
          <a:p>
            <a:pPr marL="285750" lvl="0" indent="-285750" algn="just">
              <a:buFont typeface="Wingdings" panose="05000000000000000000" pitchFamily="2" charset="2"/>
              <a:buChar char="§"/>
              <a:defRPr/>
            </a:pPr>
            <a:r>
              <a:rPr lang="en-US" sz="1600" dirty="0">
                <a:latin typeface="Times New Roman" panose="02020603050405020304" pitchFamily="18" charset="0"/>
                <a:cs typeface="Times New Roman" panose="02020603050405020304" pitchFamily="18" charset="0"/>
              </a:rPr>
              <a:t>The paper aims to develop an original crowdsourcing framework specifically designed for strategic digital city projects. The focus is on enhancing civic engagement and improving urban governance through collaborative digital platforms.</a:t>
            </a:r>
          </a:p>
          <a:p>
            <a:pPr marL="171450" lvl="0" indent="-171450" algn="just">
              <a:buFont typeface="Arial" panose="020B0604020202020204" pitchFamily="34" charset="0"/>
              <a:buChar char="•"/>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lvl="0" algn="just">
              <a:defRPr/>
            </a:pPr>
            <a:r>
              <a:rPr lang="en-US" sz="1600" b="1" dirty="0">
                <a:solidFill>
                  <a:prstClr val="black"/>
                </a:solidFill>
                <a:latin typeface="Times New Roman" panose="02020603050405020304" pitchFamily="18" charset="0"/>
                <a:cs typeface="Times New Roman" panose="02020603050405020304" pitchFamily="18" charset="0"/>
              </a:rPr>
              <a:t>[4] </a:t>
            </a:r>
            <a:r>
              <a:rPr lang="en-US" sz="1600" dirty="0">
                <a:latin typeface="Times New Roman" panose="02020603050405020304" pitchFamily="18" charset="0"/>
                <a:cs typeface="Times New Roman" panose="02020603050405020304" pitchFamily="18" charset="0"/>
              </a:rPr>
              <a:t>Martin, Daniela. “Crowdsourcing the Public Participation Process for Planning Projects,”</a:t>
            </a:r>
          </a:p>
          <a:p>
            <a:pPr marL="285750" lvl="0" indent="-285750" algn="just">
              <a:buFont typeface="Wingdings" panose="05000000000000000000" pitchFamily="2" charset="2"/>
              <a:buChar char="§"/>
              <a:defRPr/>
            </a:pPr>
            <a:r>
              <a:rPr lang="en-US" sz="1600" dirty="0">
                <a:latin typeface="Times New Roman" panose="02020603050405020304" pitchFamily="18" charset="0"/>
                <a:cs typeface="Times New Roman" panose="02020603050405020304" pitchFamily="18" charset="0"/>
              </a:rPr>
              <a:t>The paper explores the potential of </a:t>
            </a:r>
            <a:r>
              <a:rPr lang="en-US" sz="1600" dirty="0" err="1">
                <a:latin typeface="Times New Roman" panose="02020603050405020304" pitchFamily="18" charset="0"/>
                <a:cs typeface="Times New Roman" panose="02020603050405020304" pitchFamily="18" charset="0"/>
              </a:rPr>
              <a:t>clowd</a:t>
            </a:r>
            <a:r>
              <a:rPr lang="en-US" sz="1600" dirty="0">
                <a:latin typeface="Times New Roman" panose="02020603050405020304" pitchFamily="18" charset="0"/>
                <a:cs typeface="Times New Roman" panose="02020603050405020304" pitchFamily="18" charset="0"/>
              </a:rPr>
              <a:t> sourcing as a model to enhance public participation in urban planning projects it examines how web  based platforms can harness collective intelligence to improve decision making processes.</a:t>
            </a:r>
          </a:p>
          <a:p>
            <a:pPr lvl="0" algn="just">
              <a:defRPr/>
            </a:pPr>
            <a:endParaRPr kumimoji="0" lang="en-US" sz="1600"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759158"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NEXURBAN</a:t>
            </a:r>
            <a:endParaRPr lang="en-IN" dirty="0"/>
          </a:p>
        </p:txBody>
      </p:sp>
      <p:pic>
        <p:nvPicPr>
          <p:cNvPr id="11"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91100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8180</TotalTime>
  <Words>572</Words>
  <Application>Microsoft Office PowerPoint</Application>
  <PresentationFormat>Widescreen</PresentationFormat>
  <Paragraphs>128</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ＭＳ Ｐゴシック</vt:lpstr>
      <vt:lpstr>Arial</vt:lpstr>
      <vt:lpstr>Calibri</vt:lpstr>
      <vt:lpstr>Garamond</vt:lpstr>
      <vt:lpstr>Georgia</vt:lpstr>
      <vt:lpstr>Georgia Pro Light</vt:lpstr>
      <vt:lpstr>Times New Roman</vt:lpstr>
      <vt:lpstr>TradeGothic</vt:lpstr>
      <vt:lpstr>Wingdings</vt:lpstr>
      <vt:lpstr>Office Theme</vt:lpstr>
      <vt:lpstr>SMART INDIA HACKATHON 2025</vt:lpstr>
      <vt:lpstr>IDEA </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kumbharkajal577@gmail.com</cp:lastModifiedBy>
  <cp:revision>156</cp:revision>
  <dcterms:created xsi:type="dcterms:W3CDTF">2013-12-12T18:46:50Z</dcterms:created>
  <dcterms:modified xsi:type="dcterms:W3CDTF">2025-09-27T08:16:29Z</dcterms:modified>
  <cp:category/>
</cp:coreProperties>
</file>