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9"/>
  </p:notesMasterIdLst>
  <p:sldIdLst>
    <p:sldId id="3825" r:id="rId5"/>
    <p:sldId id="3826" r:id="rId6"/>
    <p:sldId id="3827" r:id="rId7"/>
    <p:sldId id="3835" r:id="rId8"/>
    <p:sldId id="3836" r:id="rId9"/>
    <p:sldId id="3837" r:id="rId10"/>
    <p:sldId id="3838" r:id="rId11"/>
    <p:sldId id="3839" r:id="rId12"/>
    <p:sldId id="3841" r:id="rId13"/>
    <p:sldId id="3842" r:id="rId14"/>
    <p:sldId id="3843" r:id="rId15"/>
    <p:sldId id="3844" r:id="rId16"/>
    <p:sldId id="3845" r:id="rId17"/>
    <p:sldId id="3846" r:id="rId18"/>
    <p:sldId id="3847" r:id="rId19"/>
    <p:sldId id="3848" r:id="rId20"/>
    <p:sldId id="3849" r:id="rId21"/>
    <p:sldId id="3850" r:id="rId22"/>
    <p:sldId id="3851" r:id="rId23"/>
    <p:sldId id="3852" r:id="rId24"/>
    <p:sldId id="3853" r:id="rId25"/>
    <p:sldId id="3854" r:id="rId26"/>
    <p:sldId id="3856" r:id="rId27"/>
    <p:sldId id="3857" r:id="rId28"/>
    <p:sldId id="3858" r:id="rId29"/>
    <p:sldId id="3859" r:id="rId30"/>
    <p:sldId id="3860" r:id="rId31"/>
    <p:sldId id="3861" r:id="rId32"/>
    <p:sldId id="3862" r:id="rId33"/>
    <p:sldId id="3863" r:id="rId34"/>
    <p:sldId id="3864" r:id="rId35"/>
    <p:sldId id="3865" r:id="rId36"/>
    <p:sldId id="3866" r:id="rId37"/>
    <p:sldId id="386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Hiberenate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Vijay Kumbhar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0F64F-33C6-BFA6-CB2C-DC7A1854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11D82-C098-53BC-CDCE-EBDA2080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49DEF-3A4C-130B-F75C-6AC86ECA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A0564-9AB3-3B26-F274-102421B64DAB}"/>
              </a:ext>
            </a:extLst>
          </p:cNvPr>
          <p:cNvSpPr txBox="1"/>
          <p:nvPr/>
        </p:nvSpPr>
        <p:spPr>
          <a:xfrm>
            <a:off x="1212979" y="376088"/>
            <a:ext cx="77560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5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Spring Boot Starter web dependency </a:t>
            </a:r>
            <a:r>
              <a:rPr lang="en-US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is used to write a Rest Endpoints. Its code is</a:t>
            </a:r>
          </a:p>
          <a:p>
            <a:pPr algn="l"/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shown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below: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&lt;dependency&gt;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org.springframework.boot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&gt;spring-boot-starter-web&lt;/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&lt;/dependency&gt;</a:t>
            </a:r>
          </a:p>
          <a:p>
            <a:pPr algn="l"/>
            <a:r>
              <a:rPr lang="en-US" sz="15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Spring Boot Starter Thyme Leaf dependency </a:t>
            </a:r>
            <a:r>
              <a:rPr lang="en-US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is used to create a web application. Its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code is shown below: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&lt;dependency&gt;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org.springframework.boot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&gt;spring-boot-starter-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thymeleaf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&lt;/dependency&gt;</a:t>
            </a:r>
          </a:p>
          <a:p>
            <a:pPr algn="l"/>
            <a:r>
              <a:rPr lang="en-US" sz="15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Spring Boot Starter Test dependency </a:t>
            </a:r>
            <a:r>
              <a:rPr lang="en-US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is used for writing Test cases. Its code is shown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below: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&lt;dependency&gt;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org.springframework.boot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groupId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&gt;spring-boot-starter-test&lt;/</a:t>
            </a:r>
            <a:r>
              <a:rPr lang="en-IN" sz="1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artifactId</a:t>
            </a:r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algn="l"/>
            <a:r>
              <a:rPr lang="en-IN" sz="1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&lt;/dependency&gt;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0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8F284-C983-566E-0688-14429F14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60AA4-1999-7D9D-C8FF-D59526F2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888AF-858A-CE80-5D66-D9AEEB10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95ABA-7900-50B9-7A13-9FD4FAA505CD}"/>
              </a:ext>
            </a:extLst>
          </p:cNvPr>
          <p:cNvSpPr txBox="1"/>
          <p:nvPr/>
        </p:nvSpPr>
        <p:spPr>
          <a:xfrm>
            <a:off x="324239" y="3425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Helvetica,Bold"/>
              </a:rPr>
              <a:t>Auto Configuration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D4F5B-C6C6-B598-BBE3-0EE2F0886502}"/>
              </a:ext>
            </a:extLst>
          </p:cNvPr>
          <p:cNvSpPr txBox="1"/>
          <p:nvPr/>
        </p:nvSpPr>
        <p:spPr>
          <a:xfrm>
            <a:off x="550506" y="1582341"/>
            <a:ext cx="104782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Auto Configuration automatically configures your Spring application based on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the JAR dependencies you added in the project. For example, if MySQL database is on your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class path, but you have not configured any database connection, then Spring Boot autoconfigures</a:t>
            </a:r>
          </a:p>
          <a:p>
            <a:pPr algn="l"/>
            <a:r>
              <a:rPr lang="en-IN" sz="1800" b="0" i="0" u="none" strike="noStrike" baseline="0" dirty="0">
                <a:latin typeface="Verdana" panose="020B0604030504040204" pitchFamily="34" charset="0"/>
              </a:rPr>
              <a:t>an in-memory database.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For this purpose, you need to add </a:t>
            </a:r>
            <a:r>
              <a:rPr lang="en-US" sz="1800" b="1" i="0" u="none" strike="noStrike" baseline="0" dirty="0">
                <a:latin typeface="Verdana,Bold"/>
              </a:rPr>
              <a:t>@EnableAutoConfiguration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annotation or</a:t>
            </a:r>
          </a:p>
          <a:p>
            <a:pPr algn="l"/>
            <a:r>
              <a:rPr lang="en-US" sz="1800" b="1" i="0" u="none" strike="noStrike" baseline="0" dirty="0">
                <a:latin typeface="Verdana,Bold"/>
              </a:rPr>
              <a:t>@SpringBootApplication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annotation to your main class file. Then, your Spring Boot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application will be automatically configured.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70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AD6CE-0CED-CA32-90DA-6A3244FC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D6D30-C41C-B68F-9C58-91451F79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DABFA-13BD-A624-A21C-34BDC026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79510-911B-C193-A9A1-62668A56924E}"/>
              </a:ext>
            </a:extLst>
          </p:cNvPr>
          <p:cNvSpPr txBox="1"/>
          <p:nvPr/>
        </p:nvSpPr>
        <p:spPr>
          <a:xfrm>
            <a:off x="429208" y="311917"/>
            <a:ext cx="92466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org.springframework.boot.SpringApplication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org.springframework.boot.autoconfigure.EnableAutoConfiguration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@EnableAutoConfiguration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public class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DemoApplication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 {</a:t>
            </a:r>
          </a:p>
          <a:p>
            <a:pPr algn="l"/>
            <a:endParaRPr lang="en-IN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en-US" sz="1800" b="0" i="0" u="none" strike="noStrike" baseline="0" dirty="0">
                <a:latin typeface="Consolas" panose="020B0609020204030204" pitchFamily="49" charset="0"/>
              </a:rPr>
              <a:t>public static void main(String[] 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SpringApplication.run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DemoApplication.class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, 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args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4A51C-FF94-B472-1A9D-6726F2B0D058}"/>
              </a:ext>
            </a:extLst>
          </p:cNvPr>
          <p:cNvSpPr txBox="1"/>
          <p:nvPr/>
        </p:nvSpPr>
        <p:spPr>
          <a:xfrm>
            <a:off x="1250302" y="4090816"/>
            <a:ext cx="98531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The entry point of the Spring Boot Application is the class contains</a:t>
            </a:r>
          </a:p>
          <a:p>
            <a:pPr algn="l"/>
            <a:r>
              <a:rPr lang="en-US" sz="1400" b="1" i="0" u="none" strike="noStrike" baseline="0" dirty="0">
                <a:latin typeface="Verdana,Bold"/>
              </a:rPr>
              <a:t>@SpringBootApplication 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annotation. 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This class should have the main method to run the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Spring Boot application. </a:t>
            </a:r>
            <a:r>
              <a:rPr lang="en-US" sz="1400" b="1" i="0" u="none" strike="noStrike" baseline="0" dirty="0">
                <a:latin typeface="Verdana,Bold"/>
              </a:rPr>
              <a:t>@SpringBootApplication 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annotation includes Auto-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Configuration, Component Scan, and Spring Boot Configuration.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If you added </a:t>
            </a:r>
            <a:r>
              <a:rPr lang="en-US" sz="1400" b="1" i="0" u="none" strike="noStrike" baseline="0" dirty="0">
                <a:latin typeface="Verdana,Bold"/>
              </a:rPr>
              <a:t>@SpringBootApplication 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annotation to the class, you do not need to add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the </a:t>
            </a:r>
            <a:r>
              <a:rPr lang="en-US" sz="1400" b="1" i="0" u="none" strike="noStrike" baseline="0" dirty="0">
                <a:latin typeface="Verdana,Bold"/>
              </a:rPr>
              <a:t>@EnableAutoConfiguration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, </a:t>
            </a:r>
            <a:r>
              <a:rPr lang="en-US" sz="1400" b="1" i="0" u="none" strike="noStrike" baseline="0" dirty="0">
                <a:latin typeface="Verdana,Bold"/>
              </a:rPr>
              <a:t>@ComponentScan 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and </a:t>
            </a:r>
            <a:r>
              <a:rPr lang="en-US" sz="1400" b="1" i="0" u="none" strike="noStrike" baseline="0" dirty="0">
                <a:latin typeface="Verdana,Bold"/>
              </a:rPr>
              <a:t>@SpringBootConfiguration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annotation. The </a:t>
            </a:r>
            <a:r>
              <a:rPr lang="en-US" sz="1400" b="1" i="0" u="none" strike="noStrike" baseline="0" dirty="0">
                <a:latin typeface="Verdana,Bold"/>
              </a:rPr>
              <a:t>@SpringBootApplication 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annotation includes all other annotations.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6310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2CEDD-E016-5319-8229-3AE65517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B448C-A9F9-8A93-A174-A6D5F161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C07E-9A58-7B34-A2C3-03A133F2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B7592-B7E1-3032-B96A-37B7AD58D19C}"/>
              </a:ext>
            </a:extLst>
          </p:cNvPr>
          <p:cNvSpPr txBox="1"/>
          <p:nvPr/>
        </p:nvSpPr>
        <p:spPr>
          <a:xfrm>
            <a:off x="513184" y="1166843"/>
            <a:ext cx="116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Helvetica,Bold"/>
              </a:rPr>
              <a:t>Component Scan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6436C-9CD3-FF7B-92E3-562B8FDA773C}"/>
              </a:ext>
            </a:extLst>
          </p:cNvPr>
          <p:cNvSpPr txBox="1"/>
          <p:nvPr/>
        </p:nvSpPr>
        <p:spPr>
          <a:xfrm>
            <a:off x="614265" y="1833380"/>
            <a:ext cx="10591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application scans all the beans and package declarations when the application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initializes. You need to add the </a:t>
            </a:r>
            <a:r>
              <a:rPr lang="en-US" sz="1800" b="1" i="0" u="none" strike="noStrike" baseline="0" dirty="0">
                <a:latin typeface="Verdana,Bold"/>
              </a:rPr>
              <a:t>@ComponentScan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annotation for your class file to scan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your components added in your project.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E082F-20FB-4784-9635-421D99A280E3}"/>
              </a:ext>
            </a:extLst>
          </p:cNvPr>
          <p:cNvSpPr txBox="1"/>
          <p:nvPr/>
        </p:nvSpPr>
        <p:spPr>
          <a:xfrm>
            <a:off x="1175657" y="3438331"/>
            <a:ext cx="920931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IN" sz="16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org.springframework.boot.SpringApplication</a:t>
            </a:r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algn="l"/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IN" sz="16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org.springframework.context.annotation.ComponentScan</a:t>
            </a:r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algn="l"/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@ComponentScan</a:t>
            </a:r>
          </a:p>
          <a:p>
            <a:pPr algn="l"/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public class </a:t>
            </a:r>
            <a:r>
              <a:rPr lang="en-IN" sz="16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DemoApplication</a:t>
            </a:r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{</a:t>
            </a:r>
          </a:p>
          <a:p>
            <a:pPr algn="l"/>
            <a:endParaRPr lang="en-IN" sz="16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public static void main(String[] </a:t>
            </a:r>
            <a:r>
              <a:rPr lang="en-US" sz="16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args</a:t>
            </a:r>
            <a:r>
              <a:rPr lang="en-US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) {</a:t>
            </a:r>
          </a:p>
          <a:p>
            <a:pPr algn="l"/>
            <a:endParaRPr lang="en-US" sz="16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6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SpringApplication.run</a:t>
            </a:r>
            <a:r>
              <a:rPr lang="en-US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6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DemoApplication.class</a:t>
            </a:r>
            <a:r>
              <a:rPr lang="en-US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args</a:t>
            </a:r>
            <a:r>
              <a:rPr lang="en-US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algn="l"/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algn="l"/>
            <a:endParaRPr lang="en-IN" sz="16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N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1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7D88C-183C-B836-1A33-455E2BA7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D92FD-E6DE-7906-77EF-902333EC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41760-353C-A3FE-DF5F-3839D080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EF65B-D955-59E9-1939-A10851E8D48B}"/>
              </a:ext>
            </a:extLst>
          </p:cNvPr>
          <p:cNvSpPr txBox="1"/>
          <p:nvPr/>
        </p:nvSpPr>
        <p:spPr>
          <a:xfrm>
            <a:off x="333570" y="33318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FFFFFF"/>
                </a:solidFill>
                <a:highlight>
                  <a:srgbClr val="800000"/>
                </a:highlight>
                <a:latin typeface="Calibri,Bold"/>
              </a:rPr>
              <a:t>Spring Boot – Quick Start</a:t>
            </a:r>
            <a:endParaRPr lang="en-IN" dirty="0">
              <a:highlight>
                <a:srgbClr val="8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1B19C-EE2E-2362-5A16-6442AB6C1F7E}"/>
              </a:ext>
            </a:extLst>
          </p:cNvPr>
          <p:cNvSpPr txBox="1"/>
          <p:nvPr/>
        </p:nvSpPr>
        <p:spPr>
          <a:xfrm>
            <a:off x="587828" y="1010826"/>
            <a:ext cx="77560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Helvetica,Bold"/>
              </a:rPr>
              <a:t>Prerequisites 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Java 1.8 and Above</a:t>
            </a:r>
          </a:p>
          <a:p>
            <a:pPr marL="285750" indent="-285750" algn="l">
              <a:buFont typeface="Symbol" panose="05050102010706020507" pitchFamily="18" charset="2"/>
              <a:buChar char="·"/>
            </a:pPr>
            <a:r>
              <a:rPr lang="en-IN" sz="1800" b="0" i="0" u="none" strike="noStrike" baseline="0" dirty="0">
                <a:latin typeface="Verdana" panose="020B0604030504040204" pitchFamily="34" charset="0"/>
              </a:rPr>
              <a:t>Maven 3.2 and Above</a:t>
            </a:r>
          </a:p>
          <a:p>
            <a:pPr marL="285750" indent="-285750" algn="l">
              <a:buFont typeface="Symbol" panose="05050102010706020507" pitchFamily="18" charset="2"/>
              <a:buChar char="·"/>
            </a:pPr>
            <a:endParaRPr lang="en-IN" dirty="0">
              <a:latin typeface="Verdana" panose="020B0604030504040204" pitchFamily="34" charset="0"/>
            </a:endParaRPr>
          </a:p>
          <a:p>
            <a:pPr marL="285750" indent="-285750" algn="l">
              <a:buFont typeface="Symbol" panose="05050102010706020507" pitchFamily="18" charset="2"/>
              <a:buChar char="·"/>
            </a:pPr>
            <a:r>
              <a:rPr lang="en-IN" dirty="0">
                <a:latin typeface="Verdana" panose="020B0604030504040204" pitchFamily="34" charset="0"/>
              </a:rPr>
              <a:t>Tools</a:t>
            </a:r>
          </a:p>
          <a:p>
            <a:pPr marL="742950" lvl="1" indent="-285750">
              <a:buFont typeface="Symbol" panose="05050102010706020507" pitchFamily="18" charset="2"/>
              <a:buChar char="·"/>
            </a:pPr>
            <a:r>
              <a:rPr lang="en-IN" dirty="0">
                <a:latin typeface="Verdana" panose="020B0604030504040204" pitchFamily="34" charset="0"/>
              </a:rPr>
              <a:t>Eclipse</a:t>
            </a:r>
          </a:p>
          <a:p>
            <a:pPr marL="742950" lvl="1" indent="-285750">
              <a:buFont typeface="Symbol" panose="05050102010706020507" pitchFamily="18" charset="2"/>
              <a:buChar char="·"/>
            </a:pPr>
            <a:r>
              <a:rPr lang="en-IN" dirty="0" err="1">
                <a:latin typeface="Verdana" panose="020B0604030504040204" pitchFamily="34" charset="0"/>
              </a:rPr>
              <a:t>Intelli</a:t>
            </a:r>
            <a:r>
              <a:rPr lang="en-IN" dirty="0">
                <a:latin typeface="Verdana" panose="020B0604030504040204" pitchFamily="34" charset="0"/>
              </a:rPr>
              <a:t> J</a:t>
            </a:r>
          </a:p>
          <a:p>
            <a:pPr marL="742950" lvl="1" indent="-285750">
              <a:buFont typeface="Symbol" panose="05050102010706020507" pitchFamily="18" charset="2"/>
              <a:buChar char="·"/>
            </a:pPr>
            <a:r>
              <a:rPr lang="en-IN" dirty="0">
                <a:latin typeface="Verdana" panose="020B0604030504040204" pitchFamily="34" charset="0"/>
              </a:rPr>
              <a:t>VS Code</a:t>
            </a:r>
          </a:p>
          <a:p>
            <a:pPr marL="742950" lvl="1" indent="-285750">
              <a:buFont typeface="Symbol" panose="05050102010706020507" pitchFamily="18" charset="2"/>
              <a:buChar char="·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0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09903-EFC4-9D59-5535-3ECA8355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3983A-8584-24FB-E6F6-F3BB2AA8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666FD-1554-218B-9124-9CF31A26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B8CA6-2DC0-E0BE-72A1-40059B0F1A47}"/>
              </a:ext>
            </a:extLst>
          </p:cNvPr>
          <p:cNvSpPr txBox="1"/>
          <p:nvPr/>
        </p:nvSpPr>
        <p:spPr>
          <a:xfrm>
            <a:off x="532623" y="53845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Helvetica,Bold"/>
              </a:rPr>
              <a:t>Spring Boot CLI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9DEA7-32A2-CBB3-DEA0-9E3B7774FC80}"/>
              </a:ext>
            </a:extLst>
          </p:cNvPr>
          <p:cNvSpPr txBox="1"/>
          <p:nvPr/>
        </p:nvSpPr>
        <p:spPr>
          <a:xfrm>
            <a:off x="838200" y="1166842"/>
            <a:ext cx="108903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The Spring Boot CLI is a command line tool and it allows us to run the Groovy scripts. This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is the easiest way to create a Spring Boot application by using the Spring Boot Command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Line Interface. You can create, run and test the application in command prompt itself.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This section explains you the steps involved in manual installation of Spring Boot CLI . For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further help, you can use the following link: </a:t>
            </a:r>
            <a:r>
              <a:rPr lang="en-US" sz="1800" b="0" i="0" u="none" strike="noStrike" baseline="0" dirty="0">
                <a:solidFill>
                  <a:srgbClr val="0563C2"/>
                </a:solidFill>
                <a:latin typeface="Verdana" panose="020B0604030504040204" pitchFamily="34" charset="0"/>
              </a:rPr>
              <a:t>https://docs.spring.io/springboot/</a:t>
            </a:r>
          </a:p>
          <a:p>
            <a:pPr algn="l"/>
            <a:r>
              <a:rPr lang="en-US" sz="1800" b="0" i="0" u="none" strike="noStrike" baseline="0" dirty="0">
                <a:solidFill>
                  <a:srgbClr val="0563C2"/>
                </a:solidFill>
                <a:latin typeface="Verdana" panose="020B0604030504040204" pitchFamily="34" charset="0"/>
              </a:rPr>
              <a:t>docs/current-SNAPSHOT/reference/</a:t>
            </a:r>
            <a:r>
              <a:rPr lang="en-US" sz="1800" b="0" i="0" u="none" strike="noStrike" baseline="0" dirty="0" err="1">
                <a:solidFill>
                  <a:srgbClr val="0563C2"/>
                </a:solidFill>
                <a:latin typeface="Verdana" panose="020B0604030504040204" pitchFamily="34" charset="0"/>
              </a:rPr>
              <a:t>htmlsingle</a:t>
            </a:r>
            <a:r>
              <a:rPr lang="en-US" sz="1800" b="0" i="0" u="none" strike="noStrike" baseline="0" dirty="0">
                <a:solidFill>
                  <a:srgbClr val="0563C2"/>
                </a:solidFill>
                <a:latin typeface="Verdana" panose="020B0604030504040204" pitchFamily="34" charset="0"/>
              </a:rPr>
              <a:t>/#getting-started-installing-springboot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You can also download the Spring CLI distribution from the Spring Software repository at:</a:t>
            </a:r>
          </a:p>
          <a:p>
            <a:pPr algn="l"/>
            <a:r>
              <a:rPr lang="en-IN" sz="1800" b="0" i="0" u="none" strike="noStrike" baseline="0" dirty="0">
                <a:solidFill>
                  <a:srgbClr val="0563C2"/>
                </a:solidFill>
                <a:latin typeface="Verdana" panose="020B0604030504040204" pitchFamily="34" charset="0"/>
              </a:rPr>
              <a:t>https://docs.spring.io/spring-boot/docs/current-</a:t>
            </a:r>
          </a:p>
          <a:p>
            <a:pPr algn="l"/>
            <a:r>
              <a:rPr lang="en-IN" sz="1800" b="0" i="0" u="none" strike="noStrike" baseline="0" dirty="0">
                <a:solidFill>
                  <a:srgbClr val="0563C2"/>
                </a:solidFill>
                <a:latin typeface="Verdana" panose="020B0604030504040204" pitchFamily="34" charset="0"/>
              </a:rPr>
              <a:t>SNAPSHOT/reference/</a:t>
            </a:r>
            <a:r>
              <a:rPr lang="en-IN" sz="1800" b="0" i="0" u="none" strike="noStrike" baseline="0" dirty="0" err="1">
                <a:solidFill>
                  <a:srgbClr val="0563C2"/>
                </a:solidFill>
                <a:latin typeface="Verdana" panose="020B0604030504040204" pitchFamily="34" charset="0"/>
              </a:rPr>
              <a:t>htmlsingle</a:t>
            </a:r>
            <a:r>
              <a:rPr lang="en-IN" sz="1800" b="0" i="0" u="none" strike="noStrike" baseline="0" dirty="0">
                <a:solidFill>
                  <a:srgbClr val="0563C2"/>
                </a:solidFill>
                <a:latin typeface="Verdana" panose="020B0604030504040204" pitchFamily="34" charset="0"/>
              </a:rPr>
              <a:t>/#getting-started-manual-cli-installation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For manual installation, you need to use the following two folders: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Verdana,Bold"/>
              </a:rPr>
              <a:t>spring-boot-cli-2.0.0.BUILD-SNAPSHOT-bin.zip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Verdana,Bold"/>
              </a:rPr>
              <a:t>spring-boot-cli-2.0.0.BUILD-SNAPSHOT-bin.tar.gz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After the download, unpack the archive file and follow the steps given in the install.txt file.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Not that it does not require any environment setup.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In Windows, go to the Spring Boot CLI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,Bold"/>
              </a:rPr>
              <a:t>bin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directory in the command prompt and run the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command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,Bold"/>
              </a:rPr>
              <a:t>spring –-version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to make sure spring CLI is installed correctly.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849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A5415-85B8-3FE0-3D25-E892BE14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64D99-8BBD-88A1-D029-6B08C1E0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FA08C-984E-3326-4AE7-D581C717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0A388-612B-9B0F-BE37-63390677B74C}"/>
              </a:ext>
            </a:extLst>
          </p:cNvPr>
          <p:cNvSpPr txBox="1"/>
          <p:nvPr/>
        </p:nvSpPr>
        <p:spPr>
          <a:xfrm>
            <a:off x="146958" y="26786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FFFFFF"/>
                </a:solidFill>
                <a:highlight>
                  <a:srgbClr val="800000"/>
                </a:highlight>
                <a:latin typeface="Calibri,Bold"/>
              </a:rPr>
              <a:t>Spring Boot – </a:t>
            </a:r>
            <a:r>
              <a:rPr lang="en-IN" sz="1800" b="1" i="0" u="none" strike="noStrike" baseline="0" dirty="0" err="1">
                <a:solidFill>
                  <a:srgbClr val="FFFFFF"/>
                </a:solidFill>
                <a:highlight>
                  <a:srgbClr val="800000"/>
                </a:highlight>
                <a:latin typeface="Calibri,Bold"/>
              </a:rPr>
              <a:t>BootstrappingSpring</a:t>
            </a:r>
            <a:r>
              <a:rPr lang="en-IN" sz="1800" b="1" i="0" u="none" strike="noStrike" baseline="0" dirty="0">
                <a:solidFill>
                  <a:srgbClr val="FFFFFF"/>
                </a:solidFill>
                <a:highlight>
                  <a:srgbClr val="800000"/>
                </a:highlight>
                <a:latin typeface="Calibri,Bold"/>
              </a:rPr>
              <a:t> Boot – Bootstrapping</a:t>
            </a:r>
            <a:endParaRPr lang="en-IN" dirty="0">
              <a:highlight>
                <a:srgbClr val="8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68963-4499-947E-10D4-BA3309676908}"/>
              </a:ext>
            </a:extLst>
          </p:cNvPr>
          <p:cNvSpPr txBox="1"/>
          <p:nvPr/>
        </p:nvSpPr>
        <p:spPr>
          <a:xfrm>
            <a:off x="373224" y="1011714"/>
            <a:ext cx="106275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One of the ways to Bootstrapping a Spring Boot application is by using Spring Initializer.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To do this, you will have to visit the Spring Initializer web page </a:t>
            </a:r>
            <a:r>
              <a:rPr lang="en-US" sz="1800" b="0" i="0" u="none" strike="noStrike" baseline="0" dirty="0">
                <a:solidFill>
                  <a:srgbClr val="0563C2"/>
                </a:solidFill>
                <a:latin typeface="Verdana" panose="020B0604030504040204" pitchFamily="34" charset="0"/>
              </a:rPr>
              <a:t>http://start.spring.io/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choose your Build, Spring Boot Version and platform. Also, you need to provide a Group,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Artifact and required dependencies to run the application.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Observe the following screenshot that shows an example where we added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Verdana,Bold"/>
              </a:rPr>
              <a:t>springboot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,Bold"/>
              </a:rPr>
              <a:t>-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Verdana,Bold"/>
              </a:rPr>
              <a:t>starter-web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dependency to write REST Endpoints.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E07903-B46F-541E-F467-FDDE6F87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59" y="3429000"/>
            <a:ext cx="5524453" cy="2803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BDB82C-7C3C-44F4-432A-F8A34ECE1736}"/>
              </a:ext>
            </a:extLst>
          </p:cNvPr>
          <p:cNvSpPr txBox="1"/>
          <p:nvPr/>
        </p:nvSpPr>
        <p:spPr>
          <a:xfrm>
            <a:off x="6615401" y="3910013"/>
            <a:ext cx="55244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Once you provided the Group, Artifact, Dependencies, Build Project, Platform and Version,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click </a:t>
            </a:r>
            <a:r>
              <a:rPr lang="en-US" sz="1400" b="1" i="0" u="none" strike="noStrike" baseline="0" dirty="0">
                <a:latin typeface="Verdana,Bold"/>
              </a:rPr>
              <a:t>Generate Project 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button. The zip file will download 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and the files will be extracted.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13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6FDD2-ED0F-82D9-45B5-61E9DB53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0FCF1-073F-3348-229F-35B77155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BA955-E3B4-0697-85FF-3A741769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1B518-9D56-3793-29F2-1D71014C2293}"/>
              </a:ext>
            </a:extLst>
          </p:cNvPr>
          <p:cNvSpPr txBox="1"/>
          <p:nvPr/>
        </p:nvSpPr>
        <p:spPr>
          <a:xfrm>
            <a:off x="342901" y="3145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Helvetica,Bold"/>
              </a:rPr>
              <a:t>Write a Rest Endpoint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16325-2FF4-C974-5112-D55A15FC378F}"/>
              </a:ext>
            </a:extLst>
          </p:cNvPr>
          <p:cNvSpPr txBox="1"/>
          <p:nvPr/>
        </p:nvSpPr>
        <p:spPr>
          <a:xfrm>
            <a:off x="455645" y="783400"/>
            <a:ext cx="83081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To write a simple Hello World Rest Endpoint in the Spring Boot Application main class file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itself, follow the steps shown below: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Firstly, add the </a:t>
            </a:r>
            <a:r>
              <a:rPr lang="en-US" sz="1800" b="1" i="0" u="none" strike="noStrike" baseline="0" dirty="0">
                <a:latin typeface="Verdana,Bold"/>
              </a:rPr>
              <a:t>@RestController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annotation at the top of the class.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Now, write a Request URI method with </a:t>
            </a:r>
            <a:r>
              <a:rPr lang="en-US" sz="1800" b="1" i="0" u="none" strike="noStrike" baseline="0" dirty="0">
                <a:latin typeface="Verdana,Bold"/>
              </a:rPr>
              <a:t>@RequestMapping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annotation.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Then, the Request URI method should return the </a:t>
            </a:r>
            <a:r>
              <a:rPr lang="en-US" sz="1800" b="1" i="0" u="none" strike="noStrike" baseline="0" dirty="0">
                <a:latin typeface="Verdana,Bold"/>
              </a:rPr>
              <a:t>Hello World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string.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14B82-A853-9606-745B-E069C7BAEDF2}"/>
              </a:ext>
            </a:extLst>
          </p:cNvPr>
          <p:cNvSpPr txBox="1"/>
          <p:nvPr/>
        </p:nvSpPr>
        <p:spPr>
          <a:xfrm>
            <a:off x="2553479" y="2846600"/>
            <a:ext cx="880032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400" b="0" i="0" u="none" strike="noStrike" baseline="0" dirty="0" err="1">
                <a:latin typeface="Consolas" panose="020B0609020204030204" pitchFamily="49" charset="0"/>
              </a:rPr>
              <a:t>org.springframework.boot.SpringApplication</a:t>
            </a:r>
            <a:r>
              <a:rPr lang="en-IN" sz="14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400" b="0" i="0" u="none" strike="noStrike" baseline="0" dirty="0" err="1">
                <a:latin typeface="Consolas" panose="020B0609020204030204" pitchFamily="49" charset="0"/>
              </a:rPr>
              <a:t>org.springframework.boot.autoconfigure.SpringBootApplication</a:t>
            </a:r>
            <a:r>
              <a:rPr lang="en-IN" sz="14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400" b="0" i="0" u="none" strike="noStrike" baseline="0" dirty="0" err="1">
                <a:latin typeface="Consolas" panose="020B0609020204030204" pitchFamily="49" charset="0"/>
              </a:rPr>
              <a:t>org.springframework.web.bind.annotation.RequestMapping</a:t>
            </a:r>
            <a:r>
              <a:rPr lang="en-IN" sz="14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400" b="0" i="0" u="none" strike="noStrike" baseline="0" dirty="0" err="1">
                <a:latin typeface="Consolas" panose="020B0609020204030204" pitchFamily="49" charset="0"/>
              </a:rPr>
              <a:t>org.springframework.web.bind.annotation.RestController</a:t>
            </a:r>
            <a:r>
              <a:rPr lang="en-IN" sz="14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@SpringBootApplication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@RestController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public class </a:t>
            </a:r>
            <a:r>
              <a:rPr lang="en-IN" sz="1400" b="0" i="0" u="none" strike="noStrike" baseline="0" dirty="0" err="1">
                <a:latin typeface="Consolas" panose="020B0609020204030204" pitchFamily="49" charset="0"/>
              </a:rPr>
              <a:t>DemoApplication</a:t>
            </a:r>
            <a:r>
              <a:rPr lang="en-IN" sz="1400" b="0" i="0" u="none" strike="noStrike" baseline="0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IN" sz="1400" b="0" i="0" u="none" strike="noStrike" baseline="0" dirty="0">
                <a:latin typeface="Verdana" panose="020B0604030504040204" pitchFamily="34" charset="0"/>
              </a:rPr>
              <a:t>Spring Boot</a:t>
            </a:r>
          </a:p>
          <a:p>
            <a:pPr algn="l"/>
            <a:r>
              <a:rPr lang="en-IN" sz="1400" b="0" i="0" u="none" strike="noStrike" baseline="0" dirty="0">
                <a:latin typeface="Verdana" panose="020B0604030504040204" pitchFamily="34" charset="0"/>
              </a:rPr>
              <a:t>13</a:t>
            </a:r>
          </a:p>
          <a:p>
            <a:pPr algn="l"/>
            <a:r>
              <a:rPr lang="en-US" sz="1400" b="0" i="0" u="none" strike="noStrike" baseline="0" dirty="0">
                <a:latin typeface="Consolas" panose="020B0609020204030204" pitchFamily="49" charset="0"/>
              </a:rPr>
              <a:t>public static void main(String[] </a:t>
            </a:r>
            <a:r>
              <a:rPr lang="en-US" sz="1400" b="0" i="0" u="none" strike="noStrike" baseline="0" dirty="0" err="1">
                <a:latin typeface="Consolas" panose="020B0609020204030204" pitchFamily="49" charset="0"/>
              </a:rPr>
              <a:t>args</a:t>
            </a:r>
            <a:r>
              <a:rPr lang="en-US" sz="1400" b="0" i="0" u="none" strike="noStrike" baseline="0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b="0" i="0" u="none" strike="noStrike" baseline="0" dirty="0" err="1">
                <a:latin typeface="Consolas" panose="020B0609020204030204" pitchFamily="49" charset="0"/>
              </a:rPr>
              <a:t>SpringApplication.run</a:t>
            </a:r>
            <a:r>
              <a:rPr lang="en-US" sz="14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1400" b="0" i="0" u="none" strike="noStrike" baseline="0" dirty="0" err="1">
                <a:latin typeface="Consolas" panose="020B0609020204030204" pitchFamily="49" charset="0"/>
              </a:rPr>
              <a:t>DemoApplication.class</a:t>
            </a:r>
            <a:r>
              <a:rPr lang="en-US" sz="1400" b="0" i="0" u="none" strike="noStrike" baseline="0" dirty="0">
                <a:latin typeface="Consolas" panose="020B0609020204030204" pitchFamily="49" charset="0"/>
              </a:rPr>
              <a:t>, </a:t>
            </a:r>
            <a:r>
              <a:rPr lang="en-US" sz="1400" b="0" i="0" u="none" strike="noStrike" baseline="0" dirty="0" err="1">
                <a:latin typeface="Consolas" panose="020B0609020204030204" pitchFamily="49" charset="0"/>
              </a:rPr>
              <a:t>args</a:t>
            </a:r>
            <a:r>
              <a:rPr lang="en-US" sz="1400" b="0" i="0" u="none" strike="noStrike" baseline="0" dirty="0"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@RequestMapping(value="/")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public String hello() {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return "Hello World";</a:t>
            </a:r>
          </a:p>
          <a:p>
            <a:pPr algn="l"/>
            <a:r>
              <a:rPr lang="en-IN" sz="1400" b="0" i="0" u="none" strike="noStrike" baseline="0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400" dirty="0">
                <a:latin typeface="Consolas" panose="020B0609020204030204" pitchFamily="49" charset="0"/>
              </a:rPr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0241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C011D-FFA1-E756-DB28-F31A6C4D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3" y="1512674"/>
            <a:ext cx="4555700" cy="905299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71007-4D9C-750D-99CB-2B03407E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3" y="4377969"/>
            <a:ext cx="4555700" cy="1029412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5683A-3830-0BA4-F166-E91ED417892A}"/>
              </a:ext>
            </a:extLst>
          </p:cNvPr>
          <p:cNvSpPr txBox="1"/>
          <p:nvPr/>
        </p:nvSpPr>
        <p:spPr>
          <a:xfrm>
            <a:off x="6151294" y="1946684"/>
            <a:ext cx="5397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Creating JAR File for created Project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u="none" strike="noStrike" baseline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create an executable JAR file to run the Spring Boot application by using Maven on command Prompt/Terminal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mvn clean install Or Using Eclipse Plugin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BD2CF-5D89-820B-A54F-033347BF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C15B8-5054-129F-F52B-517DFFDF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0FCF0-CBB6-503B-E633-4407C50A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0542A-DBF7-D928-B15A-0D2E72A5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843C6-CF58-FD13-6540-FC07AD91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29D3-CF3D-1A92-7D23-0C167164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F360C-745E-58C7-AC8C-09F9E9EE3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24" y="1985790"/>
            <a:ext cx="4450814" cy="2886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0B325A-D5FA-92D1-6B88-176AFD27DAD0}"/>
              </a:ext>
            </a:extLst>
          </p:cNvPr>
          <p:cNvSpPr txBox="1"/>
          <p:nvPr/>
        </p:nvSpPr>
        <p:spPr>
          <a:xfrm>
            <a:off x="989823" y="662674"/>
            <a:ext cx="11037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Once you have created an executable JAR file, you can find it under the following</a:t>
            </a:r>
          </a:p>
          <a:p>
            <a:pPr algn="l"/>
            <a:r>
              <a:rPr lang="en-IN" sz="1800" b="0" i="0" u="none" strike="noStrike" baseline="0" dirty="0">
                <a:latin typeface="Verdana" panose="020B0604030504040204" pitchFamily="34" charset="0"/>
              </a:rPr>
              <a:t>directories.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1659C-9427-14C6-3E0A-48E281824E9A}"/>
              </a:ext>
            </a:extLst>
          </p:cNvPr>
          <p:cNvSpPr txBox="1"/>
          <p:nvPr/>
        </p:nvSpPr>
        <p:spPr>
          <a:xfrm>
            <a:off x="5718167" y="199226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Now, run the JAR file by using the command </a:t>
            </a:r>
            <a:r>
              <a:rPr lang="en-US" sz="1400" b="1" i="0" u="none" strike="noStrike" baseline="0" dirty="0">
                <a:latin typeface="Verdana,Bold"/>
              </a:rPr>
              <a:t>java –jar &lt;JARFILE&gt;</a:t>
            </a:r>
            <a:r>
              <a:rPr lang="en-US" sz="1400" b="0" i="0" u="none" strike="noStrike" baseline="0" dirty="0">
                <a:latin typeface="Verdana" panose="020B0604030504040204" pitchFamily="34" charset="0"/>
              </a:rPr>
              <a:t>. Observe that in the</a:t>
            </a:r>
          </a:p>
          <a:p>
            <a:pPr algn="l"/>
            <a:r>
              <a:rPr lang="en-US" sz="1400" b="0" i="0" u="none" strike="noStrike" baseline="0" dirty="0">
                <a:latin typeface="Verdana" panose="020B0604030504040204" pitchFamily="34" charset="0"/>
              </a:rPr>
              <a:t>above example, the JAR file is named </a:t>
            </a:r>
            <a:r>
              <a:rPr lang="en-US" sz="1400" b="1" i="0" u="none" strike="noStrike" baseline="0" dirty="0">
                <a:latin typeface="Verdana,Bold"/>
              </a:rPr>
              <a:t>demo-0.0.1-SNAPSHOT.jar</a:t>
            </a:r>
            <a:endParaRPr lang="en-IN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78AFC0-9E75-32E5-0CD2-081A8A6F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17" y="3183873"/>
            <a:ext cx="4257720" cy="9541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1BFCBB-A9F5-657B-B084-6A7B4EE6CEF4}"/>
              </a:ext>
            </a:extLst>
          </p:cNvPr>
          <p:cNvSpPr txBox="1"/>
          <p:nvPr/>
        </p:nvSpPr>
        <p:spPr>
          <a:xfrm>
            <a:off x="989823" y="503863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Verdana" panose="020B0604030504040204" pitchFamily="34" charset="0"/>
              </a:rPr>
              <a:t>Once you run the jar file, you can see the output in the console window as shown below: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41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565648" cy="3931920"/>
          </a:xfrm>
        </p:spPr>
        <p:txBody>
          <a:bodyPr>
            <a:normAutofit/>
          </a:bodyPr>
          <a:lstStyle/>
          <a:p>
            <a:r>
              <a:rPr lang="en-IN" sz="2000" dirty="0"/>
              <a:t>Spring Boot – Introduction</a:t>
            </a:r>
          </a:p>
          <a:p>
            <a:r>
              <a:rPr lang="en-IN" sz="2000" dirty="0"/>
              <a:t>Spring Boot – Quick Start</a:t>
            </a:r>
          </a:p>
          <a:p>
            <a:r>
              <a:rPr lang="en-IN" sz="2000" dirty="0"/>
              <a:t>SPRING BOOT – BOOTSTRAPPING</a:t>
            </a:r>
          </a:p>
          <a:p>
            <a:r>
              <a:rPr lang="en-IN" sz="2000" b="0" i="0" u="none" strike="noStrike" baseline="0" dirty="0"/>
              <a:t>SPRING BOOT – TOMCAT DEPLOYMENT</a:t>
            </a:r>
          </a:p>
          <a:p>
            <a:r>
              <a:rPr lang="en-IN" sz="2000" b="0" i="0" u="none" strike="noStrike" baseline="0" dirty="0"/>
              <a:t>SPRING BOOT – BUILD SYSTEMS</a:t>
            </a:r>
            <a:endParaRPr lang="en-IN" sz="20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F7DE7-D089-D085-F528-E7F38245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709203"/>
            <a:ext cx="4777381" cy="126984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B7DCE9-2BA5-05CC-D16B-DD90A58E4F6A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Now, look at the console, Tomcat started on port 8080 (http). Now, go to the web browser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and hit the URL http://localhost:8080/ and you can see the output as shown below:</a:t>
            </a:r>
            <a:endParaRPr lang="en-US"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042E5-57CE-231E-EDDE-332AA33D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AC250-782B-D66D-C922-9E8D4A91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6C3D-A265-7AF7-A972-61FE031E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426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79D80-8661-B147-BEE4-C684FC82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805D1-2E5E-6912-7F85-E429B1C4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C298A-4AAE-E0D7-6D13-B7D8EEC4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A7EDF-7235-9940-3103-1FBD0F6EEFB0}"/>
              </a:ext>
            </a:extLst>
          </p:cNvPr>
          <p:cNvSpPr txBox="1"/>
          <p:nvPr/>
        </p:nvSpPr>
        <p:spPr>
          <a:xfrm>
            <a:off x="604158" y="47314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Helvetica,Bold"/>
              </a:rPr>
              <a:t>Update packaging JAR into WAR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26E15-F906-9D92-42BF-9B60F345E3D4}"/>
              </a:ext>
            </a:extLst>
          </p:cNvPr>
          <p:cNvSpPr txBox="1"/>
          <p:nvPr/>
        </p:nvSpPr>
        <p:spPr>
          <a:xfrm>
            <a:off x="604157" y="1250502"/>
            <a:ext cx="10629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We have to update the packaging JAR into WAR using the following pieces of code: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For Maven, add the packaging as WAR in </a:t>
            </a:r>
            <a:r>
              <a:rPr lang="en-US" sz="1800" b="1" i="0" u="none" strike="noStrike" baseline="0" dirty="0">
                <a:latin typeface="Verdana,Bold"/>
              </a:rPr>
              <a:t>pom.xml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F0C7C-4640-3E02-B446-E23CCD653042}"/>
              </a:ext>
            </a:extLst>
          </p:cNvPr>
          <p:cNvSpPr txBox="1"/>
          <p:nvPr/>
        </p:nvSpPr>
        <p:spPr>
          <a:xfrm>
            <a:off x="2055846" y="231568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onsolas" panose="020B0609020204030204" pitchFamily="49" charset="0"/>
              </a:rPr>
              <a:t>&lt;packaging&gt;war&lt;/packaging&gt;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DA8CD-D0F3-A4DA-E6B7-CD2A43D90F44}"/>
              </a:ext>
            </a:extLst>
          </p:cNvPr>
          <p:cNvSpPr txBox="1"/>
          <p:nvPr/>
        </p:nvSpPr>
        <p:spPr>
          <a:xfrm>
            <a:off x="697464" y="3103859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Now, create a WAR file to deploy into the Tomcat server by using Maven and Gradle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commands for packaging your application as given below: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For Maven, use the command </a:t>
            </a:r>
            <a:r>
              <a:rPr lang="en-US" sz="1800" b="1" i="0" u="none" strike="noStrike" baseline="0" dirty="0" err="1">
                <a:latin typeface="Verdana,Bold"/>
              </a:rPr>
              <a:t>mvn</a:t>
            </a:r>
            <a:r>
              <a:rPr lang="en-US" sz="1800" b="1" i="0" u="none" strike="noStrike" baseline="0" dirty="0">
                <a:latin typeface="Verdana,Bold"/>
              </a:rPr>
              <a:t> package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for packaging your application. Then, the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WAR file will be created and you can find it in the target directory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E243E7-84F7-89B3-EB9C-BA6ADF6F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868" y="3629179"/>
            <a:ext cx="4114800" cy="113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61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A5A6F-584B-967F-610F-DB628A48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65FB6-B9AB-76F2-616C-59C38C36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2C928-EAA6-959D-8175-E56BAE81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61AC11-7A47-F939-710E-4E7E1026B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85496"/>
              </p:ext>
            </p:extLst>
          </p:nvPr>
        </p:nvGraphicFramePr>
        <p:xfrm>
          <a:off x="2124076" y="952500"/>
          <a:ext cx="8201025" cy="5292866"/>
        </p:xfrm>
        <a:graphic>
          <a:graphicData uri="http://schemas.openxmlformats.org/drawingml/2006/table">
            <a:tbl>
              <a:tblPr/>
              <a:tblGrid>
                <a:gridCol w="2733675">
                  <a:extLst>
                    <a:ext uri="{9D8B030D-6E8A-4147-A177-3AD203B41FA5}">
                      <a16:colId xmlns:a16="http://schemas.microsoft.com/office/drawing/2014/main" val="1218034113"/>
                    </a:ext>
                  </a:extLst>
                </a:gridCol>
                <a:gridCol w="2733675">
                  <a:extLst>
                    <a:ext uri="{9D8B030D-6E8A-4147-A177-3AD203B41FA5}">
                      <a16:colId xmlns:a16="http://schemas.microsoft.com/office/drawing/2014/main" val="3563549982"/>
                    </a:ext>
                  </a:extLst>
                </a:gridCol>
                <a:gridCol w="2733675">
                  <a:extLst>
                    <a:ext uri="{9D8B030D-6E8A-4147-A177-3AD203B41FA5}">
                      <a16:colId xmlns:a16="http://schemas.microsoft.com/office/drawing/2014/main" val="3655888466"/>
                    </a:ext>
                  </a:extLst>
                </a:gridCol>
              </a:tblGrid>
              <a:tr h="209021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35281" marR="35281" marT="35281" marB="35281">
                    <a:lnL w="7620" cap="flat" cmpd="sng" algn="ctr">
                      <a:solidFill>
                        <a:srgbClr val="C0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SOAP</a:t>
                      </a:r>
                    </a:p>
                  </a:txBody>
                  <a:tcPr marL="35281" marR="35281" marT="35281" marB="35281">
                    <a:lnL w="7620" cap="flat" cmpd="sng" algn="ctr">
                      <a:solidFill>
                        <a:srgbClr val="C0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REST</a:t>
                      </a:r>
                    </a:p>
                  </a:txBody>
                  <a:tcPr marL="35281" marR="35281" marT="35281" marB="35281">
                    <a:lnL w="7620" cap="flat" cmpd="sng" algn="ctr">
                      <a:solidFill>
                        <a:srgbClr val="C0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69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55809"/>
                  </a:ext>
                </a:extLst>
              </a:tr>
              <a:tr h="4329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SOAP is a </a:t>
                      </a:r>
                      <a:r>
                        <a:rPr lang="en-IN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protocol</a:t>
                      </a:r>
                      <a:r>
                        <a:rPr lang="en-IN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REST is an </a:t>
                      </a:r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architectural style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49371"/>
                  </a:ext>
                </a:extLst>
              </a:tr>
              <a:tr h="4329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SOAP stands for </a:t>
                      </a:r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Simple Object Access Protocol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REST stands for </a:t>
                      </a:r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REpresentational State Transfer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172316"/>
                  </a:ext>
                </a:extLst>
              </a:tr>
              <a:tr h="81032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SOAP </a:t>
                      </a:r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can't use REST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because it is a protocol.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REST </a:t>
                      </a:r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can use SOAP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web services because it is a concept and can use any protocol like HTTP, SOAP.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83632"/>
                  </a:ext>
                </a:extLst>
              </a:tr>
              <a:tr h="4329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SOAP </a:t>
                      </a:r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uses services interfaces to expose the business logic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REST </a:t>
                      </a:r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uses URI to expose business logic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704677"/>
                  </a:ext>
                </a:extLst>
              </a:tr>
              <a:tr h="4329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5)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JAX-WS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is the java API for SOAP web services.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JAX-RS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is the java API for RESTful web services.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55862"/>
                  </a:ext>
                </a:extLst>
              </a:tr>
              <a:tr h="4329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6)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SOAP </a:t>
                      </a:r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defines standards 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 be strictly followed.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REST does not define too much standards like SOAP.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933681"/>
                  </a:ext>
                </a:extLst>
              </a:tr>
              <a:tr h="43290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7)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SOAP </a:t>
                      </a:r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requires more bandwidth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and resource than REST.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REST </a:t>
                      </a:r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requires less bandwidth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and resource than SOAP.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176537"/>
                  </a:ext>
                </a:extLst>
              </a:tr>
              <a:tr h="68451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8)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SOAP </a:t>
                      </a:r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defines its own security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RESTful web services </a:t>
                      </a:r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inherits security measures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from the underlying transport.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826546"/>
                  </a:ext>
                </a:extLst>
              </a:tr>
              <a:tr h="68451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9)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SOAP </a:t>
                      </a:r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permits XML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data format only.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REST </a:t>
                      </a:r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permits different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data format such as Plain text, HTML, XML, JSON etc.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26775"/>
                  </a:ext>
                </a:extLst>
              </a:tr>
              <a:tr h="30709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10)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SOAP is </a:t>
                      </a:r>
                      <a:r>
                        <a:rPr lang="en-US" sz="7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less preferred</a:t>
                      </a:r>
                      <a:r>
                        <a:rPr lang="en-US" sz="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than REST.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REST </a:t>
                      </a:r>
                      <a:r>
                        <a:rPr lang="en-US" sz="7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more preferred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than SOAP.</a:t>
                      </a:r>
                    </a:p>
                  </a:txBody>
                  <a:tcPr marL="23521" marR="23521" marT="23521" marB="2352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1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179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3E6C1-6A9B-54A4-6C4B-3A56B07F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6DD93-545D-29CA-E91F-F30AD275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97CEA-979C-B20E-97DD-696111C0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FA058-B4E2-49CB-7AB4-E3F34686ECFE}"/>
              </a:ext>
            </a:extLst>
          </p:cNvPr>
          <p:cNvSpPr txBox="1"/>
          <p:nvPr/>
        </p:nvSpPr>
        <p:spPr>
          <a:xfrm>
            <a:off x="838200" y="625151"/>
            <a:ext cx="83081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@Autowired: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Spring provides annotation-based auto-wiring by providing @Autowired annotation. It is used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autowire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spring bean on setter methods, instance variable, and constructor. When we use @Autowired annotation, the spring container auto-wires the bean by matching data-type.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042E7-731A-506A-18A6-D9749936A87C}"/>
              </a:ext>
            </a:extLst>
          </p:cNvPr>
          <p:cNvSpPr txBox="1"/>
          <p:nvPr/>
        </p:nvSpPr>
        <p:spPr>
          <a:xfrm>
            <a:off x="1968759" y="1997839"/>
            <a:ext cx="71775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@Component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Customer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private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Person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person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	@Autowired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Customer(Person person)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</a:t>
            </a:r>
            <a:r>
              <a:rPr lang="en-IN" b="1" i="0" dirty="0" err="1">
                <a:solidFill>
                  <a:srgbClr val="006699"/>
                </a:solidFill>
                <a:effectLst/>
                <a:latin typeface="inter-regular"/>
              </a:rPr>
              <a:t>this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.person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=person;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70011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2FA05-432F-3396-2B19-9B4127EA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0B320-DCFA-D1A9-4AF1-CAF99089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6C496-39E4-2FA9-E48A-AFF02A46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28331-905B-0F80-DD5A-1F66C99CD82C}"/>
              </a:ext>
            </a:extLst>
          </p:cNvPr>
          <p:cNvSpPr txBox="1"/>
          <p:nvPr/>
        </p:nvSpPr>
        <p:spPr>
          <a:xfrm>
            <a:off x="989823" y="727988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@Configuration: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is a class-level annotation. The class annotated with @Configuration used by Spring Containers as a source of bean definitions.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73F1D-9B85-6F1D-3B86-0E64E9BAFCA6}"/>
              </a:ext>
            </a:extLst>
          </p:cNvPr>
          <p:cNvSpPr txBox="1"/>
          <p:nvPr/>
        </p:nvSpPr>
        <p:spPr>
          <a:xfrm>
            <a:off x="746449" y="2274838"/>
            <a:ext cx="83998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@Configuration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Vehicle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	@BeanVehicle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engine()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Vehicle();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264879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22421-58FC-928C-C276-3CDA5429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990C1-11BE-6358-8311-3F2001E6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7371E-A5F6-24DF-D254-6332C149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4FF76-A6E1-E405-B240-268B669FAED2}"/>
              </a:ext>
            </a:extLst>
          </p:cNvPr>
          <p:cNvSpPr txBox="1"/>
          <p:nvPr/>
        </p:nvSpPr>
        <p:spPr>
          <a:xfrm>
            <a:off x="1182656" y="133301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@ComponentScan: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is used when we want to scan a package for beans. It is used with the annotation @Configuration. 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255CC-00AE-B3B8-4DA6-4C8B90D87050}"/>
              </a:ext>
            </a:extLst>
          </p:cNvPr>
          <p:cNvSpPr txBox="1"/>
          <p:nvPr/>
        </p:nvSpPr>
        <p:spPr>
          <a:xfrm>
            <a:off x="3048778" y="2551837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@ComponentScan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(basePackages =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com.javatpoint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/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@Configuration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ScanComponent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	// ...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726167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963E8-5BCE-ED37-CB09-C60EE629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11E24-D1C8-10BE-A8AD-7B0E3308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257C-36CD-C7FF-E876-F6810E37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95A7E-34B6-E8B7-0AD8-473C9A2ED9A0}"/>
              </a:ext>
            </a:extLst>
          </p:cNvPr>
          <p:cNvSpPr txBox="1"/>
          <p:nvPr/>
        </p:nvSpPr>
        <p:spPr>
          <a:xfrm>
            <a:off x="1499896" y="1119874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@Bean: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is a method-level annotation. It is an alternative of XML &lt;bean&gt; tag. It tells the method to produce a bean to be managed by Spring Container.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04511-6C47-350F-3790-8AB6AA5853FC}"/>
              </a:ext>
            </a:extLst>
          </p:cNvPr>
          <p:cNvSpPr txBox="1"/>
          <p:nvPr/>
        </p:nvSpPr>
        <p:spPr>
          <a:xfrm>
            <a:off x="1565211" y="2722449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@Bean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BeanExample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beanExample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BeanExample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3517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CF85D-8F5A-1B69-48AF-C10CECA8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4865E-DFCC-236B-A60F-265011B1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22822-FFE5-8512-86B3-E224764C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F28A6-36B7-D608-678C-193128B4F890}"/>
              </a:ext>
            </a:extLst>
          </p:cNvPr>
          <p:cNvSpPr txBox="1"/>
          <p:nvPr/>
        </p:nvSpPr>
        <p:spPr>
          <a:xfrm>
            <a:off x="838200" y="60377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Spring Framework Stereotype Annotations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F386-5A2B-28ED-EE35-72EE17419487}"/>
              </a:ext>
            </a:extLst>
          </p:cNvPr>
          <p:cNvSpPr txBox="1"/>
          <p:nvPr/>
        </p:nvSpPr>
        <p:spPr>
          <a:xfrm>
            <a:off x="838200" y="1225430"/>
            <a:ext cx="77000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@Component: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is a class-level annotation. It is used to mark a Java class as a bean. A Java class annotated with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@Component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found during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classpath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The Spring Framework pick it up and configure it in the application context as a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Spring Bean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D5B46-B1B2-8C22-D41E-67E96D90516D}"/>
              </a:ext>
            </a:extLst>
          </p:cNvPr>
          <p:cNvSpPr txBox="1"/>
          <p:nvPr/>
        </p:nvSpPr>
        <p:spPr>
          <a:xfrm>
            <a:off x="921399" y="2678086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@Component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Student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.......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568017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BAAE9-BF46-1288-34C0-67CBEB9C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E13A9-F9E4-530C-5894-1F32A628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DD9C-5900-56EE-A953-C60332D2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B8EA5-FD64-5927-A3A9-D920050ABE44}"/>
              </a:ext>
            </a:extLst>
          </p:cNvPr>
          <p:cNvSpPr txBox="1"/>
          <p:nvPr/>
        </p:nvSpPr>
        <p:spPr>
          <a:xfrm>
            <a:off x="1145333" y="964173"/>
            <a:ext cx="9081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@Controller: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The @Controller is a class-level annotation. It is a specialization of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@Component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It marks a class as a web request handler. It is often used to serve web pages. By default, it returns a string that indicates which route to redirect. It is mostly used with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@RequestMapping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annotation.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BC3A0-9E7D-72E6-3595-7E4983FBBA97}"/>
              </a:ext>
            </a:extLst>
          </p:cNvPr>
          <p:cNvSpPr txBox="1"/>
          <p:nvPr/>
        </p:nvSpPr>
        <p:spPr>
          <a:xfrm>
            <a:off x="1854459" y="2484491"/>
            <a:ext cx="80733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@Controller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@RequestMapping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"books"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BooksController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lvl="1" algn="just"/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@RequestMapping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(value =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"/{name}"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method 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RequestMethod.GET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lvl="1"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Employee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getBooksByName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   </a:t>
            </a:r>
          </a:p>
          <a:p>
            <a:pPr lvl="1"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booksTemplate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     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972997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262CF-7401-0528-1BF3-F7E1083F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B75EB-34F0-B601-2B3B-4F5ACA5F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4E1DE-4024-2977-6B39-3A882200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D9A4A-C93A-9783-B7FF-0DEED56248FD}"/>
              </a:ext>
            </a:extLst>
          </p:cNvPr>
          <p:cNvSpPr txBox="1"/>
          <p:nvPr/>
        </p:nvSpPr>
        <p:spPr>
          <a:xfrm>
            <a:off x="989822" y="997117"/>
            <a:ext cx="940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@Service: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is also used at class level. It tells the Spring that class contains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business logic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75F8B-505B-6694-BBD1-ECEFCA60A4ED}"/>
              </a:ext>
            </a:extLst>
          </p:cNvPr>
          <p:cNvSpPr txBox="1"/>
          <p:nvPr/>
        </p:nvSpPr>
        <p:spPr>
          <a:xfrm>
            <a:off x="1089349" y="2097556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@Service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TestService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service1()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{  </a:t>
            </a:r>
          </a:p>
          <a:p>
            <a:pPr algn="just"/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		//business code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76155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is an open source Java-based framework used to create a micro Service. It is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developed by Pivotal Team and is used to build stand-alone and production ready spring</a:t>
            </a:r>
          </a:p>
          <a:p>
            <a:pPr algn="l"/>
            <a:r>
              <a:rPr lang="en-IN" sz="1800" b="0" i="0" u="none" strike="noStrike" baseline="0" dirty="0">
                <a:latin typeface="Verdana" panose="020B0604030504040204" pitchFamily="34" charset="0"/>
              </a:rPr>
              <a:t>Applications</a:t>
            </a:r>
          </a:p>
          <a:p>
            <a:pPr algn="l"/>
            <a:endParaRPr lang="en-US" dirty="0"/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0CD38-994A-948C-D6F7-1E6072DF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F1108-0716-10D7-B8B9-47511475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BE980-1C85-B804-DFA5-A527D946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B517E-5356-B123-43E2-062741EC5966}"/>
              </a:ext>
            </a:extLst>
          </p:cNvPr>
          <p:cNvSpPr txBox="1"/>
          <p:nvPr/>
        </p:nvSpPr>
        <p:spPr>
          <a:xfrm>
            <a:off x="989822" y="774641"/>
            <a:ext cx="9703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@Repository: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is a class-level annotation. The repository is a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DAOs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(Data Access Object) that access the database directly. The repository does all the operations related to the database.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A5F1C-84AF-56EA-50DE-DD3F59AAD1B7}"/>
              </a:ext>
            </a:extLst>
          </p:cNvPr>
          <p:cNvSpPr txBox="1"/>
          <p:nvPr/>
        </p:nvSpPr>
        <p:spPr>
          <a:xfrm>
            <a:off x="1726163" y="2274838"/>
            <a:ext cx="74201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@Repository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TestRepository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delete()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{     </a:t>
            </a:r>
          </a:p>
          <a:p>
            <a:pPr algn="just"/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		//persistence code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99249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D168C-C265-561F-CFFF-04667D63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6CA62-A49F-3351-A152-5B32B1DF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1C97F-A975-F15D-9CE5-4A51C16F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5CEC1-C47D-7CAB-2613-2B68E3DDA774}"/>
              </a:ext>
            </a:extLst>
          </p:cNvPr>
          <p:cNvSpPr txBox="1"/>
          <p:nvPr/>
        </p:nvSpPr>
        <p:spPr>
          <a:xfrm>
            <a:off x="989823" y="57577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Spring Boot Annotations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A5E84-F55C-A1EC-0CFE-F02BC23A61FB}"/>
              </a:ext>
            </a:extLst>
          </p:cNvPr>
          <p:cNvSpPr txBox="1"/>
          <p:nvPr/>
        </p:nvSpPr>
        <p:spPr>
          <a:xfrm>
            <a:off x="915178" y="1481736"/>
            <a:ext cx="98710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@EnableAutoConfiguration: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auto-configures the bean that is present in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classpath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and configures it to run the methods. The use of this annotation is reduced in Spring Boot 1.2.0 release because developers provided an alternative of the annotation, i.e.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@SpringBootApplication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@SpringBootApplication: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a combination of three annotations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@EnableAutoConfiguration, @ComponentScan,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@Configuration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569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5D9E4-9EE5-88FF-05FD-15F34B20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EC2DB-DAD1-29FB-B483-77041F8C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A159C-241C-F362-91D3-6B93EE41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E1574-C3EC-EC36-5CF0-42712D2CE03B}"/>
              </a:ext>
            </a:extLst>
          </p:cNvPr>
          <p:cNvSpPr txBox="1"/>
          <p:nvPr/>
        </p:nvSpPr>
        <p:spPr>
          <a:xfrm>
            <a:off x="989823" y="594440"/>
            <a:ext cx="9759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>
                <a:solidFill>
                  <a:srgbClr val="000000"/>
                </a:solidFill>
                <a:effectLst/>
                <a:latin typeface="inter-bold"/>
              </a:rPr>
              <a:t>@RequestMapping: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 It is used to map the </a:t>
            </a:r>
            <a:r>
              <a:rPr lang="en-US" b="1" i="0">
                <a:solidFill>
                  <a:srgbClr val="000000"/>
                </a:solidFill>
                <a:effectLst/>
                <a:latin typeface="inter-bold"/>
              </a:rPr>
              <a:t>web requests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. It has many optional elements like </a:t>
            </a:r>
            <a:r>
              <a:rPr lang="en-US" b="1" i="0">
                <a:solidFill>
                  <a:srgbClr val="000000"/>
                </a:solidFill>
                <a:effectLst/>
                <a:latin typeface="inter-bold"/>
              </a:rPr>
              <a:t>consumes, header, method, name, params, path, produces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, and </a:t>
            </a:r>
            <a:r>
              <a:rPr lang="en-US" b="1" i="0">
                <a:solidFill>
                  <a:srgbClr val="000000"/>
                </a:solidFill>
                <a:effectLst/>
                <a:latin typeface="inter-bold"/>
              </a:rPr>
              <a:t>value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. We use it with the class as well as the method.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252BD-CF16-EB1F-56C3-314949FD0A6D}"/>
              </a:ext>
            </a:extLst>
          </p:cNvPr>
          <p:cNvSpPr txBox="1"/>
          <p:nvPr/>
        </p:nvSpPr>
        <p:spPr>
          <a:xfrm>
            <a:off x="1726163" y="2136339"/>
            <a:ext cx="74201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@Controller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BooksController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646464"/>
                </a:solidFill>
                <a:effectLst/>
                <a:latin typeface="inter-regular"/>
              </a:rPr>
              <a:t>	@RequestMapping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"/computer-science/books"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getAllBooks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(Model model)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{  </a:t>
            </a:r>
            <a:endParaRPr lang="en-IN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bookList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}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4852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25F69-2418-E407-7752-8EC031A6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8234E-B78F-EBF7-7EB9-DF615609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EC933-1CEB-FE21-4C0A-CDCAE12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1F297-7027-ACE3-427F-68C4C24B7978}"/>
              </a:ext>
            </a:extLst>
          </p:cNvPr>
          <p:cNvSpPr txBox="1"/>
          <p:nvPr/>
        </p:nvSpPr>
        <p:spPr>
          <a:xfrm>
            <a:off x="961054" y="836837"/>
            <a:ext cx="105995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@GetMapping: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maps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HTTP GET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requests on the specific handler method. It is used to create a web service endpoint that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fetches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instead of using: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@RequestMapping(method =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RequestMethod.GET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@PostMapping: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maps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HTTP POST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requests on the specific handler method. It is used to create a web service endpoint that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creates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instead of using: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@RequestMapping(method =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RequestMethod.POST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@PutMapping: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maps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HTTP PUT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requests on the specific handler method. It is used to create a web service endpoint that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creates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updates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instead of using: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@RequestMapping(method =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RequestMethod.PUT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@DeleteMapping: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maps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HTTP DELETE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requests on the specific handler method. It is used to create a web service endpoint that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deletes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resource. It is used instead of using: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@RequestMapping(method =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RequestMethod.DELETE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@PatchMapping: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maps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HTTP PATCH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requests on the specific handler method. It is used instead of using: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@RequestMapping(method =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RequestMethod.PATCH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@RequestBody: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bind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HTTP request with an object in a method parameter. Internally it uses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HTTP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MessageConverters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to convert the body of the request. When we annotate a method parameter with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@RequestBody,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the Spring framework binds the incoming HTTP request body to that parameter.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@ResponseBody: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binds the method return value to the response body. It tells the Spring Boot Framework to serialize a return an object into JSON and XML format.</a:t>
            </a:r>
          </a:p>
        </p:txBody>
      </p:sp>
    </p:spTree>
    <p:extLst>
      <p:ext uri="{BB962C8B-B14F-4D97-AF65-F5344CB8AC3E}">
        <p14:creationId xmlns:p14="http://schemas.microsoft.com/office/powerpoint/2010/main" val="3395504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CD201-7DFD-EFFB-BA16-1F237E6A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B1722-3846-126B-B5DF-3CCF9EB8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D70C2-38B0-1EC0-0B96-E3792633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DAA4C-AFE2-31DD-71A5-AEA0F373A31A}"/>
              </a:ext>
            </a:extLst>
          </p:cNvPr>
          <p:cNvSpPr txBox="1"/>
          <p:nvPr/>
        </p:nvSpPr>
        <p:spPr>
          <a:xfrm>
            <a:off x="1287623" y="1028343"/>
            <a:ext cx="894805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@PathVariable: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extract the values from the URI. It is most suitable for the RESTful web service, where the URL contains a path variable. We can define multiple @PathVariable in a method.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@RequestParam: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extract the query parameters form the URL. It is also known as a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query parameter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 It is most suitable for web applications. It can specify default values if the query parameter is not present in the URL.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@RequestHeader: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used to get the details about the HTTP request headers. We use this annotation as a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method parameter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 The optional elements of the annotation are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name, required, value,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defaultValue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.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For each detail in the header, we should specify separate annotations. We can use it multiple time in a method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@RestController: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can be considered as a combination of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@Controller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@ResponseBody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annotations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The @RestController annotation is itself annotated with the @ResponseBody annotation. It eliminates the need for annotating each method with @ResponseBody.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@RequestAttribute: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binds a method parameter to request attribute. It provides convenient access to the request attributes from a controller method. With the help of @RequestAttribute annotation, we can access objects that are populated on the server-side.</a:t>
            </a:r>
          </a:p>
        </p:txBody>
      </p:sp>
    </p:spTree>
    <p:extLst>
      <p:ext uri="{BB962C8B-B14F-4D97-AF65-F5344CB8AC3E}">
        <p14:creationId xmlns:p14="http://schemas.microsoft.com/office/powerpoint/2010/main" val="312647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4046144-E15E-821A-0F2B-F55B5EE07A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B2467-8E0E-FCD0-CC2B-0076601A5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5988F-7585-0944-BEC6-443288EF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MicroService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0302D5-FD87-4AD5-316E-FE24B4A9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Micro Service is an architecture that allows the developers to develop and deploy services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independently. Each service running has its own process and this achieves the lightweight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model to support business applications.</a:t>
            </a:r>
          </a:p>
          <a:p>
            <a:pPr algn="l"/>
            <a:r>
              <a:rPr lang="en-IN" sz="1800" b="1" i="0" u="none" strike="noStrike" baseline="0" dirty="0">
                <a:latin typeface="Arial" panose="020B0604020202020204" pitchFamily="34" charset="0"/>
              </a:rPr>
              <a:t>Advantages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Micro services offers the following advantages to its developers: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Easy deployment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Simple scalability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Compatible with Containers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Minimum configuration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Lesser production time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011853-5AA9-3803-451D-D53D68D3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FC1364-0A01-B2EA-3E90-EFFA1D81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B55954-3F95-BFA8-908F-A723FC02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5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E9E69C-83C6-4C4D-506F-D75B5FEF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latin typeface="Helvetica,Bold"/>
              </a:rPr>
              <a:t>What is Spring Boot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7C676F-53E8-1CF5-B909-5BC26AA60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6747712" cy="435254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provides a good platform for Java developers to develop a stand-alone and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production-grade spring application that you can </a:t>
            </a:r>
            <a:r>
              <a:rPr lang="en-US" sz="1800" b="1" i="0" u="none" strike="noStrike" baseline="0" dirty="0">
                <a:latin typeface="Verdana,Bold"/>
              </a:rPr>
              <a:t>just run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. You can get started with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minimum configurations without the need for an entire Spring configuration setup.</a:t>
            </a:r>
          </a:p>
          <a:p>
            <a:pPr algn="l"/>
            <a:r>
              <a:rPr lang="en-IN" sz="1800" b="1" i="0" u="none" strike="noStrike" baseline="0" dirty="0">
                <a:latin typeface="Arial" panose="020B0604020202020204" pitchFamily="34" charset="0"/>
              </a:rPr>
              <a:t>Advantages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offers the following advantages to its developers: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Easy to understand and develop spring applications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Increases productivity</a:t>
            </a:r>
          </a:p>
          <a:p>
            <a:pPr algn="l"/>
            <a:r>
              <a:rPr lang="en-IN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Reduces the development time</a:t>
            </a:r>
          </a:p>
          <a:p>
            <a:pPr algn="l"/>
            <a:r>
              <a:rPr lang="en-IN" sz="1800" b="1" i="0" u="none" strike="noStrike" baseline="0" dirty="0">
                <a:latin typeface="Arial" panose="020B0604020202020204" pitchFamily="34" charset="0"/>
              </a:rPr>
              <a:t>Goals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is designed with the following goals: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To avoid complex XML configuration in Spring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To develop a production ready Spring applications in an easier way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To reduce the development time and run the application independently</a:t>
            </a:r>
          </a:p>
          <a:p>
            <a:pPr algn="l"/>
            <a:r>
              <a:rPr lang="en-US" sz="1800" b="0" i="0" u="none" strike="noStrike" baseline="0" dirty="0">
                <a:latin typeface="Symbol" panose="05050102010706020507" pitchFamily="18" charset="2"/>
              </a:rPr>
              <a:t>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Offer an easier way of getting started with the application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6CC3E8-781B-143C-78FB-DC495EB2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315926-3945-78D0-6E8F-A4475554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DD43AD-05F4-BA39-A9D1-C36380DF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6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19B73CC-8039-C9D9-B0D6-62CB11816D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F8486-38C9-156C-211F-8BE9F3F23D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8F8A27-90BD-5261-5D91-7E6AFA8D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latin typeface="Helvetica,Bold"/>
              </a:rPr>
              <a:t>Why Spring Boot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BEBFD3-C7FE-6B43-E172-3AC7A8249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It provides a flexible way to configure Java Beans, XML configurations, and 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Verdana" panose="020B0604030504040204" pitchFamily="34" charset="0"/>
              </a:rPr>
              <a:t>Transactions.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It provides a powerful batch processing and manages REST endpoints.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In Spring Boot, everything is auto configured; no manual configurations are needed.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It offers annotation-based spring application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Verdana" panose="020B0604030504040204" pitchFamily="34" charset="0"/>
              </a:rPr>
              <a:t>Eases dependency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It includes Embedded Servlet Container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804AE1-89FE-A15F-87E8-5F9507B8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ACF90C-9BB5-9500-E42E-9378B889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352567-9F49-D5E0-0803-A49BD65E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0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03CA28-3BDF-E374-F8CA-E38D7770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latin typeface="Helvetica,Bold"/>
              </a:rPr>
              <a:t>How does it work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F06037-D8FF-C8F3-FE81-C32BC452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825625"/>
            <a:ext cx="10265353" cy="4352544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automatically configures your application based on the dependencies you have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added to the project by using </a:t>
            </a:r>
            <a:r>
              <a:rPr lang="en-US" sz="1800" b="1" i="0" u="none" strike="noStrike" baseline="0" dirty="0">
                <a:latin typeface="Verdana,Bold"/>
              </a:rPr>
              <a:t>@EnableAutoConfiguration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annotation. For example, if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MySQL database is on your </a:t>
            </a:r>
            <a:r>
              <a:rPr lang="en-US" sz="1800" b="0" i="0" u="none" strike="noStrike" baseline="0" dirty="0" err="1">
                <a:latin typeface="Verdana" panose="020B0604030504040204" pitchFamily="34" charset="0"/>
              </a:rPr>
              <a:t>classpath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, but you have not configured any database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connection, then Spring Boot auto-configures an in-memory database.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The entry point of the spring boot application is the class contains</a:t>
            </a:r>
          </a:p>
          <a:p>
            <a:pPr algn="l"/>
            <a:r>
              <a:rPr lang="en-US" sz="1800" b="1" i="0" u="none" strike="noStrike" baseline="0" dirty="0">
                <a:latin typeface="Verdana,Bold"/>
              </a:rPr>
              <a:t>@SpringBootApplication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annotation and the main method.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Spring Boot automatically scans all the components included in the project by using</a:t>
            </a:r>
          </a:p>
          <a:p>
            <a:pPr algn="l"/>
            <a:r>
              <a:rPr lang="en-IN" sz="1800" b="1" i="0" u="none" strike="noStrike" baseline="0" dirty="0">
                <a:latin typeface="Verdana,Bold"/>
              </a:rPr>
              <a:t>@ComponentScan </a:t>
            </a:r>
            <a:r>
              <a:rPr lang="en-IN" sz="1800" b="0" i="0" u="none" strike="noStrike" baseline="0" dirty="0">
                <a:latin typeface="Verdana" panose="020B0604030504040204" pitchFamily="34" charset="0"/>
              </a:rPr>
              <a:t>annotation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274011-1EBB-E215-B297-F0B2B3EE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3466F9-6C18-38E8-AB91-CC4BEC34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71BCC5-7BBA-9D86-33C1-BB823300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6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0AD560F-0C41-6E3C-1812-AA7601583B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ABF04-C794-D890-DA15-EBF8A4C485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345A14-86E8-FD60-FD20-F3722BF0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latin typeface="Helvetica,Bold"/>
              </a:rPr>
              <a:t>Spring Boot Starters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509750-8985-9BE8-DC9F-46B568AB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Handling dependency management is a difficult task for big projects. Spring Boot resolves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this problem by providing a set of dependencies for developers convenience.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For example, if you want to use Spring and JPA for database access, it is sufficient if you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include </a:t>
            </a:r>
            <a:r>
              <a:rPr lang="en-US" sz="1800" b="1" i="0" u="none" strike="noStrike" baseline="0" dirty="0">
                <a:latin typeface="Verdana,Bold"/>
              </a:rPr>
              <a:t>spring-boot-starter-data-</a:t>
            </a:r>
            <a:r>
              <a:rPr lang="en-US" sz="1800" b="1" i="0" u="none" strike="noStrike" baseline="0" dirty="0" err="1">
                <a:latin typeface="Verdana,Bold"/>
              </a:rPr>
              <a:t>jpa</a:t>
            </a:r>
            <a:r>
              <a:rPr lang="en-US" sz="1800" b="1" i="0" u="none" strike="noStrike" baseline="0" dirty="0">
                <a:latin typeface="Verdana,Bold"/>
              </a:rPr>
              <a:t>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dependency in your project.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Note that all Spring Boot starters follow the same naming pattern </a:t>
            </a:r>
            <a:r>
              <a:rPr lang="en-US" sz="1800" b="1" i="0" u="none" strike="noStrike" baseline="0" dirty="0">
                <a:latin typeface="Verdana,Bold"/>
              </a:rPr>
              <a:t>spring-boot-starter-</a:t>
            </a:r>
          </a:p>
          <a:p>
            <a:pPr algn="l"/>
            <a:r>
              <a:rPr lang="en-US" sz="1800" b="1" i="0" u="none" strike="noStrike" baseline="0" dirty="0">
                <a:latin typeface="Verdana,Bold"/>
              </a:rPr>
              <a:t>*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, where </a:t>
            </a:r>
            <a:r>
              <a:rPr lang="en-US" sz="1800" b="1" i="0" u="none" strike="noStrike" baseline="0" dirty="0">
                <a:latin typeface="Verdana,Bold"/>
              </a:rPr>
              <a:t>*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indicates that it is a type of the application.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1A4C3C-0EB0-7634-9160-1527D816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ABC98D-E484-56E2-00A6-9E2C0000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1DC458-59AA-C8A5-F140-4E4FA9B4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8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7A586-BCA3-3EBE-DF35-34F0D7D1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9FEDF-5A7A-62F6-C97D-D0790E6A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6412C-89D1-C944-E240-BEB6844B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1BC1A-FF0A-59A3-B9EA-6BE95D76ADEF}"/>
              </a:ext>
            </a:extLst>
          </p:cNvPr>
          <p:cNvSpPr txBox="1"/>
          <p:nvPr/>
        </p:nvSpPr>
        <p:spPr>
          <a:xfrm>
            <a:off x="755778" y="1810580"/>
            <a:ext cx="93212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b="1" i="0" u="none" strike="noStrike" baseline="0" dirty="0">
                <a:latin typeface="Arial" panose="020B0604020202020204" pitchFamily="34" charset="0"/>
              </a:rPr>
              <a:t>Examples</a:t>
            </a:r>
          </a:p>
          <a:p>
            <a:pPr algn="l"/>
            <a:r>
              <a:rPr lang="en-US" sz="1600" b="1" i="0" u="none" strike="noStrike" baseline="0" dirty="0">
                <a:latin typeface="Verdana,Bold"/>
              </a:rPr>
              <a:t>Spring Boot Starter Actuator dependency </a:t>
            </a:r>
            <a:r>
              <a:rPr lang="en-US" sz="1600" b="0" i="0" u="none" strike="noStrike" baseline="0" dirty="0">
                <a:latin typeface="Verdana" panose="020B0604030504040204" pitchFamily="34" charset="0"/>
              </a:rPr>
              <a:t>is used to monitor and manage your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&lt;dependency&gt;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groupId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org.springframework.boot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&lt;/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groupId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artifactId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&gt;spring-boot-starter-actuator&lt;/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artifactId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&lt;/dependency&gt;</a:t>
            </a:r>
          </a:p>
          <a:p>
            <a:pPr algn="l"/>
            <a:endParaRPr lang="en-US" sz="1600" b="1" i="0" u="none" strike="noStrike" baseline="0" dirty="0">
              <a:latin typeface="Verdana,Bold"/>
            </a:endParaRPr>
          </a:p>
          <a:p>
            <a:pPr algn="l"/>
            <a:r>
              <a:rPr lang="en-US" sz="1600" b="1" i="0" u="none" strike="noStrike" baseline="0" dirty="0">
                <a:latin typeface="Verdana,Bold"/>
              </a:rPr>
              <a:t>Spring Boot Starter Security dependency </a:t>
            </a:r>
            <a:r>
              <a:rPr lang="en-US" sz="1600" b="0" i="0" u="none" strike="noStrike" baseline="0" dirty="0">
                <a:latin typeface="Verdana" panose="020B0604030504040204" pitchFamily="34" charset="0"/>
              </a:rPr>
              <a:t>is used for Spring Security. Its code is shown</a:t>
            </a:r>
          </a:p>
          <a:p>
            <a:pPr algn="l"/>
            <a:r>
              <a:rPr lang="en-IN" sz="1600" b="0" i="0" u="none" strike="noStrike" baseline="0" dirty="0">
                <a:latin typeface="Verdana" panose="020B0604030504040204" pitchFamily="34" charset="0"/>
              </a:rPr>
              <a:t>below: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&lt;dependency&gt;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groupId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org.springframework.boot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&lt;/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groupId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artifactId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&gt;spring-boot-starter-security&lt;/</a:t>
            </a:r>
            <a:r>
              <a:rPr lang="en-IN" sz="1600" b="0" i="0" u="none" strike="noStrike" baseline="0" dirty="0" err="1">
                <a:latin typeface="Consolas" panose="020B0609020204030204" pitchFamily="49" charset="0"/>
              </a:rPr>
              <a:t>artifactId</a:t>
            </a:r>
            <a:r>
              <a:rPr lang="en-IN" sz="1600" b="0" i="0" u="none" strike="noStrike" baseline="0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600" b="0" i="0" u="none" strike="noStrike" baseline="0" dirty="0">
                <a:latin typeface="Consolas" panose="020B0609020204030204" pitchFamily="49" charset="0"/>
              </a:rPr>
              <a:t>&lt;/dependency&gt;</a:t>
            </a:r>
          </a:p>
          <a:p>
            <a:pPr algn="l"/>
            <a:endParaRPr lang="en-US" sz="1600" b="1" i="0" u="none" strike="noStrike" baseline="0" dirty="0">
              <a:latin typeface="Verdana,Bold"/>
            </a:endParaRPr>
          </a:p>
        </p:txBody>
      </p:sp>
    </p:spTree>
    <p:extLst>
      <p:ext uri="{BB962C8B-B14F-4D97-AF65-F5344CB8AC3E}">
        <p14:creationId xmlns:p14="http://schemas.microsoft.com/office/powerpoint/2010/main" val="158471130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{9F2E9009-2D1E-4120-95D7-ADDD1EA32942}tf78504181_win32</Template>
  <TotalTime>1677</TotalTime>
  <Words>3260</Words>
  <Application>Microsoft Office PowerPoint</Application>
  <PresentationFormat>Widescreen</PresentationFormat>
  <Paragraphs>441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Arial</vt:lpstr>
      <vt:lpstr>Avenir Next LT Pro</vt:lpstr>
      <vt:lpstr>Calibri</vt:lpstr>
      <vt:lpstr>Calibri,Bold</vt:lpstr>
      <vt:lpstr>Cambria</vt:lpstr>
      <vt:lpstr>Consolas</vt:lpstr>
      <vt:lpstr>erdana</vt:lpstr>
      <vt:lpstr>Helvetica,Bold</vt:lpstr>
      <vt:lpstr>inter-bold</vt:lpstr>
      <vt:lpstr>inter-regular</vt:lpstr>
      <vt:lpstr>Symbol</vt:lpstr>
      <vt:lpstr>times new roman</vt:lpstr>
      <vt:lpstr>Tw Cen MT</vt:lpstr>
      <vt:lpstr>Verdana</vt:lpstr>
      <vt:lpstr>Verdana,Bold</vt:lpstr>
      <vt:lpstr>ShapesVTI</vt:lpstr>
      <vt:lpstr>Hiberenate</vt:lpstr>
      <vt:lpstr>Agenda</vt:lpstr>
      <vt:lpstr>Introduction</vt:lpstr>
      <vt:lpstr>What is MicroService</vt:lpstr>
      <vt:lpstr>What is Spring Boot</vt:lpstr>
      <vt:lpstr>Why Spring Boot</vt:lpstr>
      <vt:lpstr>How does it work</vt:lpstr>
      <vt:lpstr>Spring Boot Starters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Vijay Kumbhar</dc:creator>
  <cp:lastModifiedBy>Vijay Kumbhar</cp:lastModifiedBy>
  <cp:revision>13</cp:revision>
  <dcterms:created xsi:type="dcterms:W3CDTF">2023-03-14T13:17:42Z</dcterms:created>
  <dcterms:modified xsi:type="dcterms:W3CDTF">2023-03-27T14:18:48Z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