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1EF6A3-F530-4EEA-83B5-E16E0A93CC31}"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39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EF6A3-F530-4EEA-83B5-E16E0A93CC31}"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6653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EF6A3-F530-4EEA-83B5-E16E0A93CC31}"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199441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EF6A3-F530-4EEA-83B5-E16E0A93CC31}"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342440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EF6A3-F530-4EEA-83B5-E16E0A93CC31}"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6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EF6A3-F530-4EEA-83B5-E16E0A93CC31}" type="datetimeFigureOut">
              <a:rPr lang="en-IN" smtClean="0"/>
              <a:t>26-10-2022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378084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EF6A3-F530-4EEA-83B5-E16E0A93CC31}" type="datetimeFigureOut">
              <a:rPr lang="en-IN" smtClean="0"/>
              <a:t>26-10-2022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356966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EF6A3-F530-4EEA-83B5-E16E0A93CC31}" type="datetimeFigureOut">
              <a:rPr lang="en-IN" smtClean="0"/>
              <a:t>26-10-2022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91874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1EF6A3-F530-4EEA-83B5-E16E0A93CC31}" type="datetimeFigureOut">
              <a:rPr lang="en-IN" smtClean="0"/>
              <a:t>26-10-2022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157933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1EF6A3-F530-4EEA-83B5-E16E0A93CC31}" type="datetimeFigureOut">
              <a:rPr lang="en-IN" smtClean="0"/>
              <a:t>26-10-2022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E5A8DE-E2C9-4D82-A3C6-833594FE1996}" type="slidenum">
              <a:rPr lang="en-IN" smtClean="0"/>
              <a:t>‹#›</a:t>
            </a:fld>
            <a:endParaRPr lang="en-IN"/>
          </a:p>
        </p:txBody>
      </p:sp>
    </p:spTree>
    <p:extLst>
      <p:ext uri="{BB962C8B-B14F-4D97-AF65-F5344CB8AC3E}">
        <p14:creationId xmlns:p14="http://schemas.microsoft.com/office/powerpoint/2010/main" val="409258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EF6A3-F530-4EEA-83B5-E16E0A93CC31}" type="datetimeFigureOut">
              <a:rPr lang="en-IN" smtClean="0"/>
              <a:t>26-10-2022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372859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1EF6A3-F530-4EEA-83B5-E16E0A93CC31}" type="datetimeFigureOut">
              <a:rPr lang="en-IN" smtClean="0"/>
              <a:t>26-10-2022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E5A8DE-E2C9-4D82-A3C6-833594FE199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676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http://localhost:8080/store/"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0FE0-E4A9-458E-8384-E5BDA1D515A1}"/>
              </a:ext>
            </a:extLst>
          </p:cNvPr>
          <p:cNvSpPr>
            <a:spLocks noGrp="1"/>
          </p:cNvSpPr>
          <p:nvPr>
            <p:ph type="ctrTitle"/>
          </p:nvPr>
        </p:nvSpPr>
        <p:spPr/>
        <p:txBody>
          <a:bodyPr/>
          <a:lstStyle/>
          <a:p>
            <a:r>
              <a:rPr lang="en-US" altLang="en-US" dirty="0"/>
              <a:t>Server-Side Development: </a:t>
            </a:r>
            <a:endParaRPr lang="en-IN" dirty="0"/>
          </a:p>
        </p:txBody>
      </p:sp>
      <p:sp>
        <p:nvSpPr>
          <p:cNvPr id="3" name="Subtitle 2">
            <a:extLst>
              <a:ext uri="{FF2B5EF4-FFF2-40B4-BE49-F238E27FC236}">
                <a16:creationId xmlns:a16="http://schemas.microsoft.com/office/drawing/2014/main" id="{A6608F74-0631-4423-95D6-6C50ADB0EEFE}"/>
              </a:ext>
            </a:extLst>
          </p:cNvPr>
          <p:cNvSpPr>
            <a:spLocks noGrp="1"/>
          </p:cNvSpPr>
          <p:nvPr>
            <p:ph type="subTitle" idx="1"/>
          </p:nvPr>
        </p:nvSpPr>
        <p:spPr/>
        <p:txBody>
          <a:bodyPr>
            <a:normAutofit fontScale="62500" lnSpcReduction="20000"/>
          </a:bodyPr>
          <a:lstStyle/>
          <a:p>
            <a:r>
              <a:rPr lang="en-US" altLang="en-US" sz="9600" dirty="0"/>
              <a:t>Servlets</a:t>
            </a:r>
          </a:p>
          <a:p>
            <a:r>
              <a:rPr lang="en-US" altLang="en-US" b="1" dirty="0">
                <a:solidFill>
                  <a:schemeClr val="accent2"/>
                </a:solidFill>
              </a:rPr>
              <a:t>Enterprise Application Development</a:t>
            </a:r>
            <a:endParaRPr lang="en-US" altLang="en-US" b="1" dirty="0">
              <a:solidFill>
                <a:srgbClr val="CC0000"/>
              </a:solidFill>
            </a:endParaRPr>
          </a:p>
          <a:p>
            <a:endParaRPr lang="en-IN" dirty="0"/>
          </a:p>
        </p:txBody>
      </p:sp>
    </p:spTree>
    <p:extLst>
      <p:ext uri="{BB962C8B-B14F-4D97-AF65-F5344CB8AC3E}">
        <p14:creationId xmlns:p14="http://schemas.microsoft.com/office/powerpoint/2010/main" val="291783286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a:extLst>
              <a:ext uri="{FF2B5EF4-FFF2-40B4-BE49-F238E27FC236}">
                <a16:creationId xmlns:a16="http://schemas.microsoft.com/office/drawing/2014/main" id="{9211E4AB-C74D-4C73-8623-E4355B898C4F}"/>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a:t>
            </a:r>
            <a:br>
              <a:rPr lang="en-US" altLang="en-US" dirty="0">
                <a:effectLst/>
              </a:rPr>
            </a:br>
            <a:r>
              <a:rPr lang="en-US" altLang="en-US" sz="2400" dirty="0">
                <a:solidFill>
                  <a:srgbClr val="003399"/>
                </a:solidFill>
                <a:effectLst/>
                <a:latin typeface="Arial" panose="020B0604020202020204" pitchFamily="34" charset="0"/>
              </a:rPr>
              <a:t>GET and POST</a:t>
            </a:r>
          </a:p>
        </p:txBody>
      </p:sp>
      <p:sp>
        <p:nvSpPr>
          <p:cNvPr id="3" name="Rectangle 2050">
            <a:extLst>
              <a:ext uri="{FF2B5EF4-FFF2-40B4-BE49-F238E27FC236}">
                <a16:creationId xmlns:a16="http://schemas.microsoft.com/office/drawing/2014/main" id="{3E448DB4-C1F2-4B0E-AFDF-9C3207D37472}"/>
              </a:ext>
            </a:extLst>
          </p:cNvPr>
          <p:cNvSpPr txBox="1">
            <a:spLocks noChangeArrowheads="1"/>
          </p:cNvSpPr>
          <p:nvPr/>
        </p:nvSpPr>
        <p:spPr>
          <a:xfrm>
            <a:off x="304800" y="1219200"/>
            <a:ext cx="10843846" cy="52578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200">
                <a:solidFill>
                  <a:srgbClr val="000000"/>
                </a:solidFill>
                <a:ea typeface="Arial Unicode MS" pitchFamily="34" charset="-128"/>
              </a:rPr>
              <a:t>GET and POST allow information to be sent back to the web server from a browser </a:t>
            </a:r>
          </a:p>
          <a:p>
            <a:pPr marL="1100138" lvl="1" indent="-533400"/>
            <a:r>
              <a:rPr lang="en-US" altLang="en-US" sz="2000">
                <a:solidFill>
                  <a:srgbClr val="000000"/>
                </a:solidFill>
                <a:ea typeface="Arial Unicode MS" pitchFamily="34" charset="-128"/>
              </a:rPr>
              <a:t>e.g. when you click on the “submit” button of a form the data in the form is send back to the server, as "name=value" pairs. </a:t>
            </a:r>
          </a:p>
          <a:p>
            <a:pPr marL="609600" indent="-609600"/>
            <a:r>
              <a:rPr lang="en-US" altLang="en-US" sz="2200">
                <a:solidFill>
                  <a:srgbClr val="000000"/>
                </a:solidFill>
                <a:ea typeface="Arial Unicode MS" pitchFamily="34" charset="-128"/>
              </a:rPr>
              <a:t>Choosing GET as the "method" will append all of the data to the URL and it will show up in the URL bar of your browser. </a:t>
            </a:r>
          </a:p>
          <a:p>
            <a:pPr marL="1100138" lvl="1" indent="-533400"/>
            <a:r>
              <a:rPr lang="en-US" altLang="en-US" sz="2000">
                <a:solidFill>
                  <a:srgbClr val="000000"/>
                </a:solidFill>
                <a:ea typeface="Arial Unicode MS" pitchFamily="34" charset="-128"/>
              </a:rPr>
              <a:t>The amount of information you can send back using a GET is restricted as URLs can only be 1024 characters. </a:t>
            </a:r>
          </a:p>
          <a:p>
            <a:pPr marL="609600" indent="-609600"/>
            <a:r>
              <a:rPr lang="en-US" altLang="en-US" sz="2200">
                <a:solidFill>
                  <a:srgbClr val="000000"/>
                </a:solidFill>
                <a:ea typeface="Arial Unicode MS" pitchFamily="34" charset="-128"/>
              </a:rPr>
              <a:t>A POST sends the information through a socket back to the webserver and it won't show up in the URL bar. </a:t>
            </a:r>
          </a:p>
          <a:p>
            <a:pPr marL="1100138" lvl="1" indent="-533400"/>
            <a:r>
              <a:rPr lang="en-US" altLang="en-US" sz="2000">
                <a:solidFill>
                  <a:srgbClr val="000000"/>
                </a:solidFill>
                <a:ea typeface="Arial Unicode MS" pitchFamily="34" charset="-128"/>
              </a:rPr>
              <a:t>This allows a lot more information to be sent to the server</a:t>
            </a:r>
          </a:p>
          <a:p>
            <a:pPr marL="1100138" lvl="1" indent="-533400"/>
            <a:r>
              <a:rPr lang="en-US" altLang="en-US" sz="2000">
                <a:solidFill>
                  <a:srgbClr val="000000"/>
                </a:solidFill>
                <a:ea typeface="Arial Unicode MS" pitchFamily="34" charset="-128"/>
              </a:rPr>
              <a:t>The data sent back is not restricted to textual data and it is possible to send files and binary data such as serialized Java objects.</a:t>
            </a:r>
            <a:endParaRPr lang="en-US" altLang="en-US" sz="2000" dirty="0">
              <a:solidFill>
                <a:srgbClr val="000000"/>
              </a:solidFill>
              <a:ea typeface="Arial Unicode MS" pitchFamily="34" charset="-128"/>
            </a:endParaRPr>
          </a:p>
        </p:txBody>
      </p:sp>
    </p:spTree>
    <p:extLst>
      <p:ext uri="{BB962C8B-B14F-4D97-AF65-F5344CB8AC3E}">
        <p14:creationId xmlns:p14="http://schemas.microsoft.com/office/powerpoint/2010/main" val="31424516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D58BF18-7F17-4E06-9A40-F26A240E7EF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a:t>
            </a:r>
            <a:br>
              <a:rPr lang="en-US" altLang="en-US" dirty="0">
                <a:effectLst/>
              </a:rPr>
            </a:br>
            <a:r>
              <a:rPr lang="en-US" altLang="en-US" sz="2400" dirty="0" err="1">
                <a:solidFill>
                  <a:srgbClr val="003399"/>
                </a:solidFill>
                <a:effectLst/>
                <a:latin typeface="Arial" panose="020B0604020202020204" pitchFamily="34" charset="0"/>
              </a:rPr>
              <a:t>HTTP</a:t>
            </a:r>
            <a:r>
              <a:rPr lang="en-US" altLang="en-US" sz="2400" dirty="0">
                <a:solidFill>
                  <a:srgbClr val="003399"/>
                </a:solidFill>
                <a:effectLst/>
                <a:latin typeface="Arial" panose="020B0604020202020204" pitchFamily="34" charset="0"/>
              </a:rPr>
              <a:t> Headers</a:t>
            </a:r>
          </a:p>
        </p:txBody>
      </p:sp>
      <p:sp>
        <p:nvSpPr>
          <p:cNvPr id="3" name="Rectangle 2">
            <a:extLst>
              <a:ext uri="{FF2B5EF4-FFF2-40B4-BE49-F238E27FC236}">
                <a16:creationId xmlns:a16="http://schemas.microsoft.com/office/drawing/2014/main" id="{67F7EEC1-19AF-409E-8524-D000A354926B}"/>
              </a:ext>
            </a:extLst>
          </p:cNvPr>
          <p:cNvSpPr txBox="1">
            <a:spLocks noChangeArrowheads="1"/>
          </p:cNvSpPr>
          <p:nvPr/>
        </p:nvSpPr>
        <p:spPr>
          <a:xfrm>
            <a:off x="685800" y="1521070"/>
            <a:ext cx="10896600" cy="44958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200">
                <a:solidFill>
                  <a:srgbClr val="000000"/>
                </a:solidFill>
                <a:ea typeface="Arial Unicode MS" pitchFamily="34" charset="-128"/>
              </a:rPr>
              <a:t>Contains information about client and the request</a:t>
            </a:r>
          </a:p>
          <a:p>
            <a:pPr marL="609600" indent="-609600"/>
            <a:r>
              <a:rPr lang="en-US" altLang="en-US" sz="2200">
                <a:solidFill>
                  <a:srgbClr val="000000"/>
                </a:solidFill>
                <a:ea typeface="Arial Unicode MS" pitchFamily="34" charset="-128"/>
              </a:rPr>
              <a:t>Four categories of header information</a:t>
            </a:r>
          </a:p>
          <a:p>
            <a:pPr marL="1100138" lvl="1" indent="-533400"/>
            <a:r>
              <a:rPr lang="en-US" altLang="en-US" sz="2000">
                <a:solidFill>
                  <a:srgbClr val="000000"/>
                </a:solidFill>
                <a:ea typeface="Arial Unicode MS" pitchFamily="34" charset="-128"/>
              </a:rPr>
              <a:t>General Information: Date, caching information, warnings etc.</a:t>
            </a:r>
          </a:p>
          <a:p>
            <a:pPr marL="1100138" lvl="1" indent="-533400"/>
            <a:r>
              <a:rPr lang="en-US" altLang="en-US" sz="2000">
                <a:solidFill>
                  <a:srgbClr val="000000"/>
                </a:solidFill>
                <a:ea typeface="Arial Unicode MS" pitchFamily="34" charset="-128"/>
              </a:rPr>
              <a:t>Entity Information: Body of the request or response e.g. MIME type, length etc.</a:t>
            </a:r>
          </a:p>
          <a:p>
            <a:pPr marL="1100138" lvl="1" indent="-533400"/>
            <a:r>
              <a:rPr lang="en-US" altLang="en-US" sz="2000">
                <a:solidFill>
                  <a:srgbClr val="000000"/>
                </a:solidFill>
                <a:ea typeface="Arial Unicode MS" pitchFamily="34" charset="-128"/>
              </a:rPr>
              <a:t>Request Information: Information about client e.g. cookies, types of acceptable responses etc.</a:t>
            </a:r>
          </a:p>
          <a:p>
            <a:pPr marL="1100138" lvl="1" indent="-533400"/>
            <a:r>
              <a:rPr lang="en-US" altLang="en-US" sz="2000">
                <a:solidFill>
                  <a:srgbClr val="000000"/>
                </a:solidFill>
                <a:ea typeface="Arial Unicode MS" pitchFamily="34" charset="-128"/>
              </a:rPr>
              <a:t>Response Information: Information about server e.g. cookies, authentication information etc.</a:t>
            </a:r>
          </a:p>
          <a:p>
            <a:pPr marL="609600" indent="-609600"/>
            <a:r>
              <a:rPr lang="en-US" altLang="en-US" sz="2200">
                <a:solidFill>
                  <a:srgbClr val="000000"/>
                </a:solidFill>
                <a:ea typeface="Arial Unicode MS" pitchFamily="34" charset="-128"/>
              </a:rPr>
              <a:t>General &amp; Entity information used for both client &amp; server</a:t>
            </a:r>
          </a:p>
          <a:p>
            <a:pPr marL="609600" indent="-609600"/>
            <a:r>
              <a:rPr lang="en-US" altLang="en-US" sz="2200">
                <a:solidFill>
                  <a:srgbClr val="000000"/>
                </a:solidFill>
                <a:ea typeface="Arial Unicode MS" pitchFamily="34" charset="-128"/>
              </a:rPr>
              <a:t>Request information included by client</a:t>
            </a:r>
          </a:p>
          <a:p>
            <a:pPr marL="609600" indent="-609600"/>
            <a:r>
              <a:rPr lang="en-US" altLang="en-US" sz="2200">
                <a:solidFill>
                  <a:srgbClr val="000000"/>
                </a:solidFill>
                <a:ea typeface="Arial Unicode MS" pitchFamily="34" charset="-128"/>
              </a:rPr>
              <a:t>Response information included by server</a:t>
            </a:r>
            <a:endParaRPr lang="en-US" altLang="en-US" sz="2400" dirty="0">
              <a:solidFill>
                <a:srgbClr val="000000"/>
              </a:solidFill>
              <a:ea typeface="Arial Unicode MS" pitchFamily="34" charset="-128"/>
            </a:endParaRPr>
          </a:p>
        </p:txBody>
      </p:sp>
    </p:spTree>
    <p:extLst>
      <p:ext uri="{BB962C8B-B14F-4D97-AF65-F5344CB8AC3E}">
        <p14:creationId xmlns:p14="http://schemas.microsoft.com/office/powerpoint/2010/main" val="235357742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23B94C8-9718-474C-A33A-EA1833A54112}"/>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a:t>
            </a:r>
            <a:br>
              <a:rPr lang="en-US" altLang="en-US" dirty="0">
                <a:effectLst/>
              </a:rPr>
            </a:br>
            <a:r>
              <a:rPr lang="en-US" altLang="en-US" sz="2400" dirty="0">
                <a:solidFill>
                  <a:srgbClr val="003399"/>
                </a:solidFill>
                <a:effectLst/>
                <a:latin typeface="Arial" panose="020B0604020202020204" pitchFamily="34" charset="0"/>
              </a:rPr>
              <a:t>Protocol</a:t>
            </a:r>
          </a:p>
        </p:txBody>
      </p:sp>
      <p:sp>
        <p:nvSpPr>
          <p:cNvPr id="3" name="Rectangle 2">
            <a:extLst>
              <a:ext uri="{FF2B5EF4-FFF2-40B4-BE49-F238E27FC236}">
                <a16:creationId xmlns:a16="http://schemas.microsoft.com/office/drawing/2014/main" id="{DC457D63-BECA-44C6-857E-FAEEC1533FB7}"/>
              </a:ext>
            </a:extLst>
          </p:cNvPr>
          <p:cNvSpPr txBox="1">
            <a:spLocks noChangeArrowheads="1"/>
          </p:cNvSpPr>
          <p:nvPr/>
        </p:nvSpPr>
        <p:spPr>
          <a:xfrm>
            <a:off x="304800" y="1143000"/>
            <a:ext cx="11201400" cy="44196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dirty="0">
                <a:cs typeface="Times New Roman" panose="02020603050405020304" pitchFamily="18" charset="0"/>
              </a:rPr>
              <a:t>HTTP is a stateless protocol</a:t>
            </a:r>
          </a:p>
          <a:p>
            <a:pPr marL="1100138" lvl="1" indent="-533400"/>
            <a:r>
              <a:rPr lang="en-US" altLang="en-US" sz="2000" dirty="0">
                <a:cs typeface="Times New Roman" panose="02020603050405020304" pitchFamily="18" charset="0"/>
              </a:rPr>
              <a:t>Request/Response occurs across a single network connection</a:t>
            </a:r>
          </a:p>
          <a:p>
            <a:pPr marL="1100138" lvl="1" indent="-533400"/>
            <a:r>
              <a:rPr lang="en-US" altLang="en-US" sz="2000" dirty="0">
                <a:cs typeface="Times New Roman" panose="02020603050405020304" pitchFamily="18" charset="0"/>
              </a:rPr>
              <a:t>At the end of the exchange the connection is closed</a:t>
            </a:r>
          </a:p>
          <a:p>
            <a:pPr marL="1100138" lvl="1" indent="-533400"/>
            <a:r>
              <a:rPr lang="en-US" altLang="en-US" sz="2000" dirty="0">
                <a:cs typeface="Times New Roman" panose="02020603050405020304" pitchFamily="18" charset="0"/>
              </a:rPr>
              <a:t>This is required to make the server more scalable</a:t>
            </a:r>
          </a:p>
          <a:p>
            <a:pPr marL="609600" indent="-609600"/>
            <a:r>
              <a:rPr lang="en-US" altLang="en-US" sz="2400" dirty="0">
                <a:cs typeface="Times New Roman" panose="02020603050405020304" pitchFamily="18" charset="0"/>
              </a:rPr>
              <a:t>Web Sites maintain persistent authentication, so user does not have to authenticate repeatedly</a:t>
            </a:r>
          </a:p>
          <a:p>
            <a:pPr marL="609600" indent="-609600"/>
            <a:r>
              <a:rPr lang="en-US" altLang="en-US" sz="2400" dirty="0">
                <a:cs typeface="Times New Roman" panose="02020603050405020304" pitchFamily="18" charset="0"/>
              </a:rPr>
              <a:t>While using HTTP persistent authentication is maintained using a token exchange mechanism</a:t>
            </a:r>
          </a:p>
          <a:p>
            <a:pPr marL="609600" indent="-609600"/>
            <a:r>
              <a:rPr lang="en-US" altLang="en-US" sz="2400" dirty="0">
                <a:cs typeface="Times New Roman" panose="02020603050405020304" pitchFamily="18" charset="0"/>
              </a:rPr>
              <a:t>HTTP 1.1 has a special feature (keep-alive) which allows clients to use same connection over multiple requests</a:t>
            </a:r>
          </a:p>
          <a:p>
            <a:pPr marL="1100138" lvl="1" indent="-533400"/>
            <a:r>
              <a:rPr lang="en-US" altLang="en-US" sz="2000" dirty="0">
                <a:cs typeface="Times New Roman" panose="02020603050405020304" pitchFamily="18" charset="0"/>
              </a:rPr>
              <a:t>Not many servers support this</a:t>
            </a:r>
          </a:p>
          <a:p>
            <a:pPr marL="1100138" lvl="1" indent="-533400"/>
            <a:r>
              <a:rPr lang="en-US" altLang="en-US" sz="2000" dirty="0">
                <a:cs typeface="Times New Roman" panose="02020603050405020304" pitchFamily="18" charset="0"/>
              </a:rPr>
              <a:t>Requests have to be in quick succession</a:t>
            </a:r>
          </a:p>
        </p:txBody>
      </p:sp>
    </p:spTree>
    <p:extLst>
      <p:ext uri="{BB962C8B-B14F-4D97-AF65-F5344CB8AC3E}">
        <p14:creationId xmlns:p14="http://schemas.microsoft.com/office/powerpoint/2010/main" val="3843372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C0B4267-E0AC-40BF-8EC1-84A96ED0AE3A}"/>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HTTP</a:t>
            </a:r>
            <a:br>
              <a:rPr lang="en-US" altLang="en-US">
                <a:effectLst/>
              </a:rPr>
            </a:br>
            <a:r>
              <a:rPr lang="en-US" altLang="en-US" sz="2400">
                <a:solidFill>
                  <a:srgbClr val="003399"/>
                </a:solidFill>
                <a:effectLst/>
                <a:latin typeface="Arial" panose="020B0604020202020204" pitchFamily="34" charset="0"/>
              </a:rPr>
              <a:t>Tracking State</a:t>
            </a:r>
          </a:p>
        </p:txBody>
      </p:sp>
      <p:sp>
        <p:nvSpPr>
          <p:cNvPr id="4" name="Rectangle 2">
            <a:extLst>
              <a:ext uri="{FF2B5EF4-FFF2-40B4-BE49-F238E27FC236}">
                <a16:creationId xmlns:a16="http://schemas.microsoft.com/office/drawing/2014/main" id="{CA0963DA-A5DF-44B2-BB78-9AB9F236228B}"/>
              </a:ext>
            </a:extLst>
          </p:cNvPr>
          <p:cNvSpPr txBox="1">
            <a:spLocks noChangeArrowheads="1"/>
          </p:cNvSpPr>
          <p:nvPr/>
        </p:nvSpPr>
        <p:spPr>
          <a:xfrm>
            <a:off x="419100" y="1433146"/>
            <a:ext cx="8610600" cy="28956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dirty="0">
                <a:cs typeface="Times New Roman" panose="02020603050405020304" pitchFamily="18" charset="0"/>
              </a:rPr>
              <a:t>Three types of tracking methods are used:  </a:t>
            </a:r>
          </a:p>
          <a:p>
            <a:pPr marL="1100138" lvl="1" indent="-533400"/>
            <a:r>
              <a:rPr lang="en-US" altLang="en-US" sz="2400" dirty="0">
                <a:cs typeface="Times New Roman" panose="02020603050405020304" pitchFamily="18" charset="0"/>
              </a:rPr>
              <a:t>Cookies: Line of text with ID on the user's cookie file</a:t>
            </a:r>
          </a:p>
          <a:p>
            <a:pPr marL="1100138" lvl="1" indent="-533400"/>
            <a:r>
              <a:rPr lang="en-US" altLang="en-US" sz="2400" dirty="0">
                <a:cs typeface="Times New Roman" panose="02020603050405020304" pitchFamily="18" charset="0"/>
              </a:rPr>
              <a:t>URL Session Tracking: An id is appended to all the links in the website web pages.</a:t>
            </a:r>
          </a:p>
          <a:p>
            <a:pPr marL="1100138" lvl="1" indent="-533400"/>
            <a:r>
              <a:rPr lang="en-US" altLang="en-US" sz="2400" dirty="0">
                <a:cs typeface="Times New Roman" panose="02020603050405020304" pitchFamily="18" charset="0"/>
              </a:rPr>
              <a:t>Hidden Form Elements: An ID is hidden in form elements which are not visible to user</a:t>
            </a:r>
          </a:p>
          <a:p>
            <a:pPr marL="609600" indent="-609600"/>
            <a:r>
              <a:rPr lang="en-US" altLang="en-US" sz="2800" dirty="0">
                <a:cs typeface="Times New Roman" panose="02020603050405020304" pitchFamily="18" charset="0"/>
              </a:rPr>
              <a:t>Custom html page allows the state to be tracked</a:t>
            </a:r>
          </a:p>
        </p:txBody>
      </p:sp>
    </p:spTree>
    <p:extLst>
      <p:ext uri="{BB962C8B-B14F-4D97-AF65-F5344CB8AC3E}">
        <p14:creationId xmlns:p14="http://schemas.microsoft.com/office/powerpoint/2010/main" val="150499594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21E6EA0-3CE5-4213-8931-D9A70070FDFF}"/>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a:t>
            </a:r>
            <a:br>
              <a:rPr lang="en-US" altLang="en-US" dirty="0">
                <a:effectLst/>
              </a:rPr>
            </a:br>
            <a:r>
              <a:rPr lang="en-US" altLang="en-US" sz="2400" dirty="0" err="1">
                <a:solidFill>
                  <a:srgbClr val="003399"/>
                </a:solidFill>
                <a:effectLst/>
                <a:latin typeface="Arial" panose="020B0604020202020204" pitchFamily="34" charset="0"/>
              </a:rPr>
              <a:t>HTTP</a:t>
            </a:r>
            <a:r>
              <a:rPr lang="en-US" altLang="en-US" sz="2400" dirty="0">
                <a:solidFill>
                  <a:srgbClr val="003399"/>
                </a:solidFill>
                <a:effectLst/>
                <a:latin typeface="Arial" panose="020B0604020202020204" pitchFamily="34" charset="0"/>
              </a:rPr>
              <a:t> Status Codes</a:t>
            </a:r>
          </a:p>
        </p:txBody>
      </p:sp>
      <p:sp>
        <p:nvSpPr>
          <p:cNvPr id="3" name="Rectangle 2">
            <a:extLst>
              <a:ext uri="{FF2B5EF4-FFF2-40B4-BE49-F238E27FC236}">
                <a16:creationId xmlns:a16="http://schemas.microsoft.com/office/drawing/2014/main" id="{396CE117-0818-4EBE-9CCA-C7A8F2AE251F}"/>
              </a:ext>
            </a:extLst>
          </p:cNvPr>
          <p:cNvSpPr txBox="1">
            <a:spLocks noChangeArrowheads="1"/>
          </p:cNvSpPr>
          <p:nvPr/>
        </p:nvSpPr>
        <p:spPr>
          <a:xfrm>
            <a:off x="304800" y="1450730"/>
            <a:ext cx="10052538" cy="5026269"/>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pPr>
            <a:r>
              <a:rPr lang="en-US" altLang="en-US" sz="2400">
                <a:solidFill>
                  <a:srgbClr val="000000"/>
                </a:solidFill>
                <a:ea typeface="Arial Unicode MS" pitchFamily="34" charset="-128"/>
              </a:rPr>
              <a:t>When a server responds to a request it provides a status code</a:t>
            </a:r>
          </a:p>
          <a:p>
            <a:pPr marL="609600" indent="-609600">
              <a:lnSpc>
                <a:spcPct val="80000"/>
              </a:lnSpc>
            </a:pPr>
            <a:r>
              <a:rPr lang="en-US" altLang="en-US" sz="2400">
                <a:solidFill>
                  <a:srgbClr val="000000"/>
                </a:solidFill>
                <a:ea typeface="Arial Unicode MS" pitchFamily="34" charset="-128"/>
              </a:rPr>
              <a:t>Web Container automatically handles setting of status codes</a:t>
            </a:r>
          </a:p>
          <a:p>
            <a:pPr marL="609600" indent="-609600">
              <a:lnSpc>
                <a:spcPct val="80000"/>
              </a:lnSpc>
            </a:pPr>
            <a:r>
              <a:rPr lang="en-US" altLang="en-US" sz="2400">
                <a:solidFill>
                  <a:srgbClr val="000000"/>
                </a:solidFill>
                <a:ea typeface="Arial Unicode MS" pitchFamily="34" charset="-128"/>
              </a:rPr>
              <a:t>Five categories of status codes</a:t>
            </a:r>
          </a:p>
          <a:p>
            <a:pPr marL="1100138" lvl="1" indent="-533400">
              <a:lnSpc>
                <a:spcPct val="80000"/>
              </a:lnSpc>
            </a:pPr>
            <a:r>
              <a:rPr lang="en-US" altLang="en-US" sz="2000">
                <a:solidFill>
                  <a:srgbClr val="000000"/>
                </a:solidFill>
                <a:ea typeface="Arial Unicode MS" pitchFamily="34" charset="-128"/>
              </a:rPr>
              <a:t>Informational</a:t>
            </a:r>
          </a:p>
          <a:p>
            <a:pPr marL="1100138" lvl="1" indent="-533400">
              <a:lnSpc>
                <a:spcPct val="80000"/>
              </a:lnSpc>
            </a:pPr>
            <a:r>
              <a:rPr lang="en-US" altLang="en-US" sz="2000">
                <a:solidFill>
                  <a:srgbClr val="000000"/>
                </a:solidFill>
                <a:ea typeface="Arial Unicode MS" pitchFamily="34" charset="-128"/>
              </a:rPr>
              <a:t>Success</a:t>
            </a:r>
          </a:p>
          <a:p>
            <a:pPr marL="1100138" lvl="1" indent="-533400">
              <a:lnSpc>
                <a:spcPct val="80000"/>
              </a:lnSpc>
            </a:pPr>
            <a:r>
              <a:rPr lang="en-US" altLang="en-US" sz="2000">
                <a:solidFill>
                  <a:srgbClr val="000000"/>
                </a:solidFill>
                <a:ea typeface="Arial Unicode MS" pitchFamily="34" charset="-128"/>
              </a:rPr>
              <a:t>Redirection</a:t>
            </a:r>
          </a:p>
          <a:p>
            <a:pPr marL="1100138" lvl="1" indent="-533400">
              <a:lnSpc>
                <a:spcPct val="80000"/>
              </a:lnSpc>
            </a:pPr>
            <a:r>
              <a:rPr lang="en-US" altLang="en-US" sz="2000">
                <a:solidFill>
                  <a:srgbClr val="000000"/>
                </a:solidFill>
                <a:ea typeface="Arial Unicode MS" pitchFamily="34" charset="-128"/>
              </a:rPr>
              <a:t>Client error</a:t>
            </a:r>
          </a:p>
          <a:p>
            <a:pPr marL="1100138" lvl="1" indent="-533400">
              <a:lnSpc>
                <a:spcPct val="80000"/>
              </a:lnSpc>
            </a:pPr>
            <a:r>
              <a:rPr lang="en-US" altLang="en-US" sz="2000">
                <a:solidFill>
                  <a:srgbClr val="000000"/>
                </a:solidFill>
                <a:ea typeface="Arial Unicode MS" pitchFamily="34" charset="-128"/>
              </a:rPr>
              <a:t>Server error</a:t>
            </a:r>
          </a:p>
          <a:p>
            <a:pPr marL="609600" indent="-609600">
              <a:lnSpc>
                <a:spcPct val="80000"/>
              </a:lnSpc>
            </a:pPr>
            <a:r>
              <a:rPr lang="en-US" altLang="en-US" sz="2400">
                <a:solidFill>
                  <a:srgbClr val="000000"/>
                </a:solidFill>
                <a:ea typeface="Arial Unicode MS" pitchFamily="34" charset="-128"/>
              </a:rPr>
              <a:t>Common Status Codes</a:t>
            </a:r>
          </a:p>
          <a:p>
            <a:pPr marL="1100138" lvl="1" indent="-533400">
              <a:lnSpc>
                <a:spcPct val="80000"/>
              </a:lnSpc>
            </a:pPr>
            <a:r>
              <a:rPr lang="en-US" altLang="en-US" sz="2000">
                <a:solidFill>
                  <a:srgbClr val="000000"/>
                </a:solidFill>
                <a:ea typeface="Arial Unicode MS" pitchFamily="34" charset="-128"/>
              </a:rPr>
              <a:t>200 – Request was processed normally</a:t>
            </a:r>
          </a:p>
          <a:p>
            <a:pPr marL="1100138" lvl="1" indent="-533400">
              <a:lnSpc>
                <a:spcPct val="80000"/>
              </a:lnSpc>
            </a:pPr>
            <a:r>
              <a:rPr lang="en-US" altLang="en-US" sz="2000">
                <a:solidFill>
                  <a:srgbClr val="000000"/>
                </a:solidFill>
                <a:ea typeface="Arial Unicode MS" pitchFamily="34" charset="-128"/>
              </a:rPr>
              <a:t>401 – Unauthorized access</a:t>
            </a:r>
          </a:p>
          <a:p>
            <a:pPr marL="1100138" lvl="1" indent="-533400">
              <a:lnSpc>
                <a:spcPct val="80000"/>
              </a:lnSpc>
            </a:pPr>
            <a:r>
              <a:rPr lang="en-US" altLang="en-US" sz="2000">
                <a:solidFill>
                  <a:srgbClr val="000000"/>
                </a:solidFill>
                <a:ea typeface="Arial Unicode MS" pitchFamily="34" charset="-128"/>
              </a:rPr>
              <a:t>403 – Forbidden </a:t>
            </a:r>
          </a:p>
          <a:p>
            <a:pPr marL="1100138" lvl="1" indent="-533400">
              <a:lnSpc>
                <a:spcPct val="80000"/>
              </a:lnSpc>
            </a:pPr>
            <a:r>
              <a:rPr lang="en-US" altLang="en-US" sz="2000">
                <a:solidFill>
                  <a:srgbClr val="000000"/>
                </a:solidFill>
                <a:ea typeface="Arial Unicode MS" pitchFamily="34" charset="-128"/>
              </a:rPr>
              <a:t>404 – Requested resource not found on server</a:t>
            </a:r>
          </a:p>
          <a:p>
            <a:pPr marL="1100138" lvl="1" indent="-533400">
              <a:lnSpc>
                <a:spcPct val="80000"/>
              </a:lnSpc>
            </a:pPr>
            <a:r>
              <a:rPr lang="en-US" altLang="en-US" sz="2000">
                <a:solidFill>
                  <a:srgbClr val="000000"/>
                </a:solidFill>
                <a:ea typeface="Arial Unicode MS" pitchFamily="34" charset="-128"/>
              </a:rPr>
              <a:t>405 – Method Not allowed</a:t>
            </a:r>
          </a:p>
          <a:p>
            <a:pPr marL="1100138" lvl="1" indent="-533400">
              <a:lnSpc>
                <a:spcPct val="80000"/>
              </a:lnSpc>
            </a:pPr>
            <a:r>
              <a:rPr lang="en-US" altLang="en-US" sz="2000">
                <a:solidFill>
                  <a:srgbClr val="000000"/>
                </a:solidFill>
                <a:ea typeface="Arial Unicode MS" pitchFamily="34" charset="-128"/>
              </a:rPr>
              <a:t>500 – Internal server error</a:t>
            </a:r>
            <a:endParaRPr lang="en-US" altLang="en-US" sz="2000" dirty="0">
              <a:solidFill>
                <a:srgbClr val="000000"/>
              </a:solidFill>
              <a:ea typeface="Arial Unicode MS" pitchFamily="34" charset="-128"/>
            </a:endParaRPr>
          </a:p>
        </p:txBody>
      </p:sp>
    </p:spTree>
    <p:extLst>
      <p:ext uri="{BB962C8B-B14F-4D97-AF65-F5344CB8AC3E}">
        <p14:creationId xmlns:p14="http://schemas.microsoft.com/office/powerpoint/2010/main" val="420704641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5D9AE4D7-8E92-4B49-9578-0873071D908B}"/>
              </a:ext>
            </a:extLst>
          </p:cNvPr>
          <p:cNvSpPr txBox="1">
            <a:spLocks noChangeArrowheads="1"/>
          </p:cNvSpPr>
          <p:nvPr/>
        </p:nvSpPr>
        <p:spPr>
          <a:xfrm>
            <a:off x="609600" y="2286000"/>
            <a:ext cx="10468708" cy="167640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5400" b="1"/>
              <a:t>J2EE Architecture</a:t>
            </a:r>
            <a:endParaRPr lang="en-US" altLang="en-US" sz="5400" b="1" dirty="0"/>
          </a:p>
        </p:txBody>
      </p:sp>
    </p:spTree>
    <p:extLst>
      <p:ext uri="{BB962C8B-B14F-4D97-AF65-F5344CB8AC3E}">
        <p14:creationId xmlns:p14="http://schemas.microsoft.com/office/powerpoint/2010/main" val="408544811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5">
            <a:extLst>
              <a:ext uri="{FF2B5EF4-FFF2-40B4-BE49-F238E27FC236}">
                <a16:creationId xmlns:a16="http://schemas.microsoft.com/office/drawing/2014/main" id="{66AB8015-0AD1-456A-8B72-2C88A2613A8D}"/>
              </a:ext>
            </a:extLst>
          </p:cNvPr>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J2EE – Container Architecture, cont’d.</a:t>
            </a:r>
          </a:p>
        </p:txBody>
      </p:sp>
      <p:grpSp>
        <p:nvGrpSpPr>
          <p:cNvPr id="68" name="Group 117">
            <a:extLst>
              <a:ext uri="{FF2B5EF4-FFF2-40B4-BE49-F238E27FC236}">
                <a16:creationId xmlns:a16="http://schemas.microsoft.com/office/drawing/2014/main" id="{C8233F22-D0D8-4B83-8A99-78C8331B7678}"/>
              </a:ext>
            </a:extLst>
          </p:cNvPr>
          <p:cNvGrpSpPr>
            <a:grpSpLocks/>
          </p:cNvGrpSpPr>
          <p:nvPr/>
        </p:nvGrpSpPr>
        <p:grpSpPr bwMode="auto">
          <a:xfrm>
            <a:off x="1363419" y="983395"/>
            <a:ext cx="1600200" cy="5484812"/>
            <a:chOff x="96" y="184"/>
            <a:chExt cx="1008" cy="3936"/>
          </a:xfrm>
        </p:grpSpPr>
        <p:sp>
          <p:nvSpPr>
            <p:cNvPr id="69" name="Rectangle 2">
              <a:extLst>
                <a:ext uri="{FF2B5EF4-FFF2-40B4-BE49-F238E27FC236}">
                  <a16:creationId xmlns:a16="http://schemas.microsoft.com/office/drawing/2014/main" id="{C9E212C8-8665-43E9-B240-77F95AB6672F}"/>
                </a:ext>
              </a:extLst>
            </p:cNvPr>
            <p:cNvSpPr>
              <a:spLocks noChangeArrowheads="1"/>
            </p:cNvSpPr>
            <p:nvPr/>
          </p:nvSpPr>
          <p:spPr bwMode="auto">
            <a:xfrm>
              <a:off x="96" y="184"/>
              <a:ext cx="1008" cy="3936"/>
            </a:xfrm>
            <a:prstGeom prst="rect">
              <a:avLst/>
            </a:prstGeom>
            <a:solidFill>
              <a:srgbClr val="FFFF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Rectangle 3">
              <a:extLst>
                <a:ext uri="{FF2B5EF4-FFF2-40B4-BE49-F238E27FC236}">
                  <a16:creationId xmlns:a16="http://schemas.microsoft.com/office/drawing/2014/main" id="{1D0BCB85-5AF7-4BAC-92FD-9FA2E3FB4313}"/>
                </a:ext>
              </a:extLst>
            </p:cNvPr>
            <p:cNvSpPr>
              <a:spLocks noChangeArrowheads="1"/>
            </p:cNvSpPr>
            <p:nvPr/>
          </p:nvSpPr>
          <p:spPr bwMode="auto">
            <a:xfrm>
              <a:off x="155" y="412"/>
              <a:ext cx="890" cy="201"/>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Applet</a:t>
              </a:r>
              <a:r>
                <a:rPr lang="en-US" altLang="en-US" sz="1000" b="0">
                  <a:solidFill>
                    <a:schemeClr val="bg1"/>
                  </a:solidFill>
                  <a:effectLst/>
                  <a:latin typeface="Times New Roman" panose="02020603050405020304" pitchFamily="18" charset="0"/>
                </a:rPr>
                <a:t> Container</a:t>
              </a:r>
            </a:p>
          </p:txBody>
        </p:sp>
        <p:sp>
          <p:nvSpPr>
            <p:cNvPr id="71" name="Rectangle 4">
              <a:extLst>
                <a:ext uri="{FF2B5EF4-FFF2-40B4-BE49-F238E27FC236}">
                  <a16:creationId xmlns:a16="http://schemas.microsoft.com/office/drawing/2014/main" id="{B2588C44-5456-42AF-8101-BDED9A7F9323}"/>
                </a:ext>
              </a:extLst>
            </p:cNvPr>
            <p:cNvSpPr>
              <a:spLocks noChangeArrowheads="1"/>
            </p:cNvSpPr>
            <p:nvPr/>
          </p:nvSpPr>
          <p:spPr bwMode="auto">
            <a:xfrm>
              <a:off x="155" y="613"/>
              <a:ext cx="890" cy="4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AutoShape 5">
              <a:extLst>
                <a:ext uri="{FF2B5EF4-FFF2-40B4-BE49-F238E27FC236}">
                  <a16:creationId xmlns:a16="http://schemas.microsoft.com/office/drawing/2014/main" id="{A6247366-9E8E-48D6-80BA-B099DC4DD2DC}"/>
                </a:ext>
              </a:extLst>
            </p:cNvPr>
            <p:cNvSpPr>
              <a:spLocks noChangeArrowheads="1"/>
            </p:cNvSpPr>
            <p:nvPr/>
          </p:nvSpPr>
          <p:spPr bwMode="auto">
            <a:xfrm>
              <a:off x="260" y="738"/>
              <a:ext cx="683" cy="20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Text Box 6">
              <a:extLst>
                <a:ext uri="{FF2B5EF4-FFF2-40B4-BE49-F238E27FC236}">
                  <a16:creationId xmlns:a16="http://schemas.microsoft.com/office/drawing/2014/main" id="{A911368F-FEA4-422F-B311-4FE426C9CEC8}"/>
                </a:ext>
              </a:extLst>
            </p:cNvPr>
            <p:cNvSpPr txBox="1">
              <a:spLocks noChangeArrowheads="1"/>
            </p:cNvSpPr>
            <p:nvPr/>
          </p:nvSpPr>
          <p:spPr bwMode="auto">
            <a:xfrm>
              <a:off x="438" y="752"/>
              <a:ext cx="45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Applet</a:t>
              </a:r>
            </a:p>
          </p:txBody>
        </p:sp>
        <p:grpSp>
          <p:nvGrpSpPr>
            <p:cNvPr id="74" name="Group 7">
              <a:extLst>
                <a:ext uri="{FF2B5EF4-FFF2-40B4-BE49-F238E27FC236}">
                  <a16:creationId xmlns:a16="http://schemas.microsoft.com/office/drawing/2014/main" id="{5D7F1DB5-F5CC-4FEA-ABCC-E7FCD65CF987}"/>
                </a:ext>
              </a:extLst>
            </p:cNvPr>
            <p:cNvGrpSpPr>
              <a:grpSpLocks/>
            </p:cNvGrpSpPr>
            <p:nvPr/>
          </p:nvGrpSpPr>
          <p:grpSpPr bwMode="auto">
            <a:xfrm>
              <a:off x="155" y="1180"/>
              <a:ext cx="896" cy="1232"/>
              <a:chOff x="260" y="1820"/>
              <a:chExt cx="1023" cy="1247"/>
            </a:xfrm>
          </p:grpSpPr>
          <p:sp>
            <p:nvSpPr>
              <p:cNvPr id="90" name="Rectangle 8">
                <a:extLst>
                  <a:ext uri="{FF2B5EF4-FFF2-40B4-BE49-F238E27FC236}">
                    <a16:creationId xmlns:a16="http://schemas.microsoft.com/office/drawing/2014/main" id="{CD0FE380-9687-422A-9620-696899082875}"/>
                  </a:ext>
                </a:extLst>
              </p:cNvPr>
              <p:cNvSpPr>
                <a:spLocks noChangeArrowheads="1"/>
              </p:cNvSpPr>
              <p:nvPr/>
            </p:nvSpPr>
            <p:spPr bwMode="auto">
              <a:xfrm>
                <a:off x="260" y="1820"/>
                <a:ext cx="1016" cy="203"/>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Application</a:t>
                </a:r>
                <a:r>
                  <a:rPr lang="en-US" altLang="en-US" sz="1000" b="0">
                    <a:solidFill>
                      <a:schemeClr val="bg1"/>
                    </a:solidFill>
                    <a:effectLst/>
                    <a:latin typeface="Times New Roman" panose="02020603050405020304" pitchFamily="18" charset="0"/>
                  </a:rPr>
                  <a:t> Container</a:t>
                </a:r>
              </a:p>
            </p:txBody>
          </p:sp>
          <p:sp>
            <p:nvSpPr>
              <p:cNvPr id="91" name="Rectangle 9">
                <a:extLst>
                  <a:ext uri="{FF2B5EF4-FFF2-40B4-BE49-F238E27FC236}">
                    <a16:creationId xmlns:a16="http://schemas.microsoft.com/office/drawing/2014/main" id="{29793DB8-1FA6-4DE5-8B9B-74D6517C6A54}"/>
                  </a:ext>
                </a:extLst>
              </p:cNvPr>
              <p:cNvSpPr>
                <a:spLocks noChangeArrowheads="1"/>
              </p:cNvSpPr>
              <p:nvPr/>
            </p:nvSpPr>
            <p:spPr bwMode="auto">
              <a:xfrm>
                <a:off x="267" y="2016"/>
                <a:ext cx="1016" cy="5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AutoShape 10">
                <a:extLst>
                  <a:ext uri="{FF2B5EF4-FFF2-40B4-BE49-F238E27FC236}">
                    <a16:creationId xmlns:a16="http://schemas.microsoft.com/office/drawing/2014/main" id="{6FC37F60-58CD-4F1C-9093-35242BEFBC21}"/>
                  </a:ext>
                </a:extLst>
              </p:cNvPr>
              <p:cNvSpPr>
                <a:spLocks noChangeArrowheads="1"/>
              </p:cNvSpPr>
              <p:nvPr/>
            </p:nvSpPr>
            <p:spPr bwMode="auto">
              <a:xfrm>
                <a:off x="380" y="2211"/>
                <a:ext cx="780" cy="203"/>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Text Box 11">
                <a:extLst>
                  <a:ext uri="{FF2B5EF4-FFF2-40B4-BE49-F238E27FC236}">
                    <a16:creationId xmlns:a16="http://schemas.microsoft.com/office/drawing/2014/main" id="{6F73231D-8C12-4C60-B3E9-C2AFB5D0B729}"/>
                  </a:ext>
                </a:extLst>
              </p:cNvPr>
              <p:cNvSpPr txBox="1">
                <a:spLocks noChangeArrowheads="1"/>
              </p:cNvSpPr>
              <p:nvPr/>
            </p:nvSpPr>
            <p:spPr bwMode="auto">
              <a:xfrm>
                <a:off x="501" y="2217"/>
                <a:ext cx="674"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Application</a:t>
                </a:r>
              </a:p>
            </p:txBody>
          </p:sp>
          <p:sp>
            <p:nvSpPr>
              <p:cNvPr id="94" name="Rectangle 12">
                <a:extLst>
                  <a:ext uri="{FF2B5EF4-FFF2-40B4-BE49-F238E27FC236}">
                    <a16:creationId xmlns:a16="http://schemas.microsoft.com/office/drawing/2014/main" id="{30C63B09-6CBA-43C4-BACB-626B5669A9EE}"/>
                  </a:ext>
                </a:extLst>
              </p:cNvPr>
              <p:cNvSpPr>
                <a:spLocks noChangeArrowheads="1"/>
              </p:cNvSpPr>
              <p:nvPr/>
            </p:nvSpPr>
            <p:spPr bwMode="auto">
              <a:xfrm>
                <a:off x="495" y="2497"/>
                <a:ext cx="135" cy="5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Text Box 13">
                <a:extLst>
                  <a:ext uri="{FF2B5EF4-FFF2-40B4-BE49-F238E27FC236}">
                    <a16:creationId xmlns:a16="http://schemas.microsoft.com/office/drawing/2014/main" id="{2C8B710E-D07F-4D65-BAE1-775DA29C53FF}"/>
                  </a:ext>
                </a:extLst>
              </p:cNvPr>
              <p:cNvSpPr txBox="1">
                <a:spLocks noChangeArrowheads="1"/>
              </p:cNvSpPr>
              <p:nvPr/>
            </p:nvSpPr>
            <p:spPr bwMode="auto">
              <a:xfrm>
                <a:off x="481" y="2558"/>
                <a:ext cx="17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JDBC</a:t>
                </a:r>
              </a:p>
            </p:txBody>
          </p:sp>
          <p:sp>
            <p:nvSpPr>
              <p:cNvPr id="96" name="Rectangle 14">
                <a:extLst>
                  <a:ext uri="{FF2B5EF4-FFF2-40B4-BE49-F238E27FC236}">
                    <a16:creationId xmlns:a16="http://schemas.microsoft.com/office/drawing/2014/main" id="{3F709912-7673-42E1-ABB9-E37FD2CEEA5F}"/>
                  </a:ext>
                </a:extLst>
              </p:cNvPr>
              <p:cNvSpPr>
                <a:spLocks noChangeArrowheads="1"/>
              </p:cNvSpPr>
              <p:nvPr/>
            </p:nvSpPr>
            <p:spPr bwMode="auto">
              <a:xfrm>
                <a:off x="630" y="2497"/>
                <a:ext cx="136" cy="5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Rectangle 15">
                <a:extLst>
                  <a:ext uri="{FF2B5EF4-FFF2-40B4-BE49-F238E27FC236}">
                    <a16:creationId xmlns:a16="http://schemas.microsoft.com/office/drawing/2014/main" id="{BB79089F-6E9A-49CA-90D6-3F31CBD265AB}"/>
                  </a:ext>
                </a:extLst>
              </p:cNvPr>
              <p:cNvSpPr>
                <a:spLocks noChangeArrowheads="1"/>
              </p:cNvSpPr>
              <p:nvPr/>
            </p:nvSpPr>
            <p:spPr bwMode="auto">
              <a:xfrm>
                <a:off x="901" y="2497"/>
                <a:ext cx="136" cy="5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Rectangle 16">
                <a:extLst>
                  <a:ext uri="{FF2B5EF4-FFF2-40B4-BE49-F238E27FC236}">
                    <a16:creationId xmlns:a16="http://schemas.microsoft.com/office/drawing/2014/main" id="{16A816C9-0D34-48D0-BF83-DEFCBF2C9635}"/>
                  </a:ext>
                </a:extLst>
              </p:cNvPr>
              <p:cNvSpPr>
                <a:spLocks noChangeArrowheads="1"/>
              </p:cNvSpPr>
              <p:nvPr/>
            </p:nvSpPr>
            <p:spPr bwMode="auto">
              <a:xfrm>
                <a:off x="766" y="2497"/>
                <a:ext cx="135" cy="5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Text Box 17">
                <a:extLst>
                  <a:ext uri="{FF2B5EF4-FFF2-40B4-BE49-F238E27FC236}">
                    <a16:creationId xmlns:a16="http://schemas.microsoft.com/office/drawing/2014/main" id="{F945FBEF-D9E0-4F8B-B896-2D92F6CB6CA1}"/>
                  </a:ext>
                </a:extLst>
              </p:cNvPr>
              <p:cNvSpPr txBox="1">
                <a:spLocks noChangeArrowheads="1"/>
              </p:cNvSpPr>
              <p:nvPr/>
            </p:nvSpPr>
            <p:spPr bwMode="auto">
              <a:xfrm>
                <a:off x="630" y="2551"/>
                <a:ext cx="169"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JAXP</a:t>
                </a:r>
              </a:p>
            </p:txBody>
          </p:sp>
          <p:sp>
            <p:nvSpPr>
              <p:cNvPr id="100" name="Text Box 18">
                <a:extLst>
                  <a:ext uri="{FF2B5EF4-FFF2-40B4-BE49-F238E27FC236}">
                    <a16:creationId xmlns:a16="http://schemas.microsoft.com/office/drawing/2014/main" id="{23B9FC15-7B07-406F-ACD1-8162E5B0311A}"/>
                  </a:ext>
                </a:extLst>
              </p:cNvPr>
              <p:cNvSpPr txBox="1">
                <a:spLocks noChangeArrowheads="1"/>
              </p:cNvSpPr>
              <p:nvPr/>
            </p:nvSpPr>
            <p:spPr bwMode="auto">
              <a:xfrm>
                <a:off x="748" y="2551"/>
                <a:ext cx="13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JAAS</a:t>
                </a:r>
              </a:p>
            </p:txBody>
          </p:sp>
          <p:sp>
            <p:nvSpPr>
              <p:cNvPr id="101" name="Text Box 19">
                <a:extLst>
                  <a:ext uri="{FF2B5EF4-FFF2-40B4-BE49-F238E27FC236}">
                    <a16:creationId xmlns:a16="http://schemas.microsoft.com/office/drawing/2014/main" id="{F3E58072-E673-4E77-8166-70989A2C40F8}"/>
                  </a:ext>
                </a:extLst>
              </p:cNvPr>
              <p:cNvSpPr txBox="1">
                <a:spLocks noChangeArrowheads="1"/>
              </p:cNvSpPr>
              <p:nvPr/>
            </p:nvSpPr>
            <p:spPr bwMode="auto">
              <a:xfrm>
                <a:off x="873" y="2552"/>
                <a:ext cx="144"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1000" b="0">
                    <a:solidFill>
                      <a:schemeClr val="tx1"/>
                    </a:solidFill>
                    <a:effectLst/>
                    <a:latin typeface="Times New Roman" panose="02020603050405020304" pitchFamily="18" charset="0"/>
                  </a:rPr>
                  <a:t>J</a:t>
                </a:r>
              </a:p>
              <a:p>
                <a:pPr>
                  <a:spcBef>
                    <a:spcPct val="0"/>
                  </a:spcBef>
                </a:pPr>
                <a:r>
                  <a:rPr lang="en-US" altLang="en-US" sz="1000" b="0">
                    <a:solidFill>
                      <a:schemeClr val="tx1"/>
                    </a:solidFill>
                    <a:effectLst/>
                    <a:latin typeface="Times New Roman" panose="02020603050405020304" pitchFamily="18" charset="0"/>
                  </a:rPr>
                  <a:t>M</a:t>
                </a:r>
              </a:p>
              <a:p>
                <a:pPr>
                  <a:spcBef>
                    <a:spcPct val="0"/>
                  </a:spcBef>
                </a:pPr>
                <a:r>
                  <a:rPr lang="en-US" altLang="en-US" sz="1000" b="0">
                    <a:solidFill>
                      <a:schemeClr val="tx1"/>
                    </a:solidFill>
                    <a:effectLst/>
                    <a:latin typeface="Times New Roman" panose="02020603050405020304" pitchFamily="18" charset="0"/>
                  </a:rPr>
                  <a:t>S</a:t>
                </a:r>
              </a:p>
            </p:txBody>
          </p:sp>
        </p:grpSp>
        <p:sp>
          <p:nvSpPr>
            <p:cNvPr id="75" name="Text Box 20">
              <a:extLst>
                <a:ext uri="{FF2B5EF4-FFF2-40B4-BE49-F238E27FC236}">
                  <a16:creationId xmlns:a16="http://schemas.microsoft.com/office/drawing/2014/main" id="{79F15F76-CC3B-4742-85D8-CB149B3D85D7}"/>
                </a:ext>
              </a:extLst>
            </p:cNvPr>
            <p:cNvSpPr txBox="1">
              <a:spLocks noChangeArrowheads="1"/>
            </p:cNvSpPr>
            <p:nvPr/>
          </p:nvSpPr>
          <p:spPr bwMode="auto">
            <a:xfrm>
              <a:off x="144" y="203"/>
              <a:ext cx="91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solidFill>
                    <a:schemeClr val="tx1"/>
                  </a:solidFill>
                  <a:effectLst/>
                </a:rPr>
                <a:t>Client Tier</a:t>
              </a:r>
              <a:r>
                <a:rPr lang="en-US" altLang="en-US" sz="1000">
                  <a:solidFill>
                    <a:schemeClr val="tx1"/>
                  </a:solidFill>
                  <a:effectLst/>
                </a:rPr>
                <a:t> </a:t>
              </a:r>
            </a:p>
          </p:txBody>
        </p:sp>
        <p:sp>
          <p:nvSpPr>
            <p:cNvPr id="76" name="Rectangle 21">
              <a:extLst>
                <a:ext uri="{FF2B5EF4-FFF2-40B4-BE49-F238E27FC236}">
                  <a16:creationId xmlns:a16="http://schemas.microsoft.com/office/drawing/2014/main" id="{F861307F-1180-4FC6-8C96-56ACFF2EACB8}"/>
                </a:ext>
              </a:extLst>
            </p:cNvPr>
            <p:cNvSpPr>
              <a:spLocks noChangeArrowheads="1"/>
            </p:cNvSpPr>
            <p:nvPr/>
          </p:nvSpPr>
          <p:spPr bwMode="auto">
            <a:xfrm>
              <a:off x="138" y="990"/>
              <a:ext cx="88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22">
              <a:extLst>
                <a:ext uri="{FF2B5EF4-FFF2-40B4-BE49-F238E27FC236}">
                  <a16:creationId xmlns:a16="http://schemas.microsoft.com/office/drawing/2014/main" id="{9F0B6A04-9122-4141-BC20-21FDACA9688A}"/>
                </a:ext>
              </a:extLst>
            </p:cNvPr>
            <p:cNvSpPr>
              <a:spLocks noChangeArrowheads="1"/>
            </p:cNvSpPr>
            <p:nvPr/>
          </p:nvSpPr>
          <p:spPr bwMode="auto">
            <a:xfrm>
              <a:off x="180" y="2366"/>
              <a:ext cx="88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8" name="Group 23">
              <a:extLst>
                <a:ext uri="{FF2B5EF4-FFF2-40B4-BE49-F238E27FC236}">
                  <a16:creationId xmlns:a16="http://schemas.microsoft.com/office/drawing/2014/main" id="{74838EC5-D3F8-4078-BFF0-778C16B44A25}"/>
                </a:ext>
              </a:extLst>
            </p:cNvPr>
            <p:cNvGrpSpPr>
              <a:grpSpLocks/>
            </p:cNvGrpSpPr>
            <p:nvPr/>
          </p:nvGrpSpPr>
          <p:grpSpPr bwMode="auto">
            <a:xfrm>
              <a:off x="170" y="3053"/>
              <a:ext cx="882" cy="433"/>
              <a:chOff x="261" y="2544"/>
              <a:chExt cx="1008" cy="438"/>
            </a:xfrm>
          </p:grpSpPr>
          <p:sp>
            <p:nvSpPr>
              <p:cNvPr id="88" name="Rectangle 24">
                <a:extLst>
                  <a:ext uri="{FF2B5EF4-FFF2-40B4-BE49-F238E27FC236}">
                    <a16:creationId xmlns:a16="http://schemas.microsoft.com/office/drawing/2014/main" id="{BB51D69D-E520-4410-BD21-1E7A413D0004}"/>
                  </a:ext>
                </a:extLst>
              </p:cNvPr>
              <p:cNvSpPr>
                <a:spLocks noChangeArrowheads="1"/>
              </p:cNvSpPr>
              <p:nvPr/>
            </p:nvSpPr>
            <p:spPr bwMode="auto">
              <a:xfrm>
                <a:off x="261" y="2544"/>
                <a:ext cx="1008" cy="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25">
                <a:extLst>
                  <a:ext uri="{FF2B5EF4-FFF2-40B4-BE49-F238E27FC236}">
                    <a16:creationId xmlns:a16="http://schemas.microsoft.com/office/drawing/2014/main" id="{E23ABABC-9746-4FC9-AA71-FD42B8AA8EDD}"/>
                  </a:ext>
                </a:extLst>
              </p:cNvPr>
              <p:cNvSpPr>
                <a:spLocks noChangeShapeType="1"/>
              </p:cNvSpPr>
              <p:nvPr/>
            </p:nvSpPr>
            <p:spPr bwMode="auto">
              <a:xfrm>
                <a:off x="261" y="2757"/>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9" name="Group 26">
              <a:extLst>
                <a:ext uri="{FF2B5EF4-FFF2-40B4-BE49-F238E27FC236}">
                  <a16:creationId xmlns:a16="http://schemas.microsoft.com/office/drawing/2014/main" id="{C34DE2F7-E120-4D6A-B1AA-3C0461EA561D}"/>
                </a:ext>
              </a:extLst>
            </p:cNvPr>
            <p:cNvGrpSpPr>
              <a:grpSpLocks/>
            </p:cNvGrpSpPr>
            <p:nvPr/>
          </p:nvGrpSpPr>
          <p:grpSpPr bwMode="auto">
            <a:xfrm>
              <a:off x="165" y="2499"/>
              <a:ext cx="882" cy="432"/>
              <a:chOff x="165" y="2499"/>
              <a:chExt cx="882" cy="432"/>
            </a:xfrm>
          </p:grpSpPr>
          <p:grpSp>
            <p:nvGrpSpPr>
              <p:cNvPr id="84" name="Group 27">
                <a:extLst>
                  <a:ext uri="{FF2B5EF4-FFF2-40B4-BE49-F238E27FC236}">
                    <a16:creationId xmlns:a16="http://schemas.microsoft.com/office/drawing/2014/main" id="{F2848820-403A-4C5F-80A8-6EE801F3A16B}"/>
                  </a:ext>
                </a:extLst>
              </p:cNvPr>
              <p:cNvGrpSpPr>
                <a:grpSpLocks/>
              </p:cNvGrpSpPr>
              <p:nvPr/>
            </p:nvGrpSpPr>
            <p:grpSpPr bwMode="auto">
              <a:xfrm>
                <a:off x="165" y="2499"/>
                <a:ext cx="882" cy="432"/>
                <a:chOff x="261" y="2544"/>
                <a:chExt cx="1008" cy="438"/>
              </a:xfrm>
            </p:grpSpPr>
            <p:sp>
              <p:nvSpPr>
                <p:cNvPr id="86" name="Rectangle 28">
                  <a:extLst>
                    <a:ext uri="{FF2B5EF4-FFF2-40B4-BE49-F238E27FC236}">
                      <a16:creationId xmlns:a16="http://schemas.microsoft.com/office/drawing/2014/main" id="{5DA7A9F4-12C2-4859-B364-630CE7C3D80E}"/>
                    </a:ext>
                  </a:extLst>
                </p:cNvPr>
                <p:cNvSpPr>
                  <a:spLocks noChangeArrowheads="1"/>
                </p:cNvSpPr>
                <p:nvPr/>
              </p:nvSpPr>
              <p:spPr bwMode="auto">
                <a:xfrm>
                  <a:off x="261" y="2544"/>
                  <a:ext cx="1008" cy="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29">
                  <a:extLst>
                    <a:ext uri="{FF2B5EF4-FFF2-40B4-BE49-F238E27FC236}">
                      <a16:creationId xmlns:a16="http://schemas.microsoft.com/office/drawing/2014/main" id="{024139DA-407C-4E74-80E8-E1836D32B5E1}"/>
                    </a:ext>
                  </a:extLst>
                </p:cNvPr>
                <p:cNvSpPr>
                  <a:spLocks noChangeShapeType="1"/>
                </p:cNvSpPr>
                <p:nvPr/>
              </p:nvSpPr>
              <p:spPr bwMode="auto">
                <a:xfrm>
                  <a:off x="261" y="2757"/>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85" name="Text Box 30">
                <a:extLst>
                  <a:ext uri="{FF2B5EF4-FFF2-40B4-BE49-F238E27FC236}">
                    <a16:creationId xmlns:a16="http://schemas.microsoft.com/office/drawing/2014/main" id="{D20E427B-1954-4AA7-8BDD-068EEF57D8F3}"/>
                  </a:ext>
                </a:extLst>
              </p:cNvPr>
              <p:cNvSpPr txBox="1">
                <a:spLocks noChangeArrowheads="1"/>
              </p:cNvSpPr>
              <p:nvPr/>
            </p:nvSpPr>
            <p:spPr bwMode="auto">
              <a:xfrm>
                <a:off x="327" y="2527"/>
                <a:ext cx="6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J2EE Server</a:t>
                </a:r>
              </a:p>
            </p:txBody>
          </p:sp>
        </p:grpSp>
        <p:sp>
          <p:nvSpPr>
            <p:cNvPr id="80" name="Text Box 31">
              <a:extLst>
                <a:ext uri="{FF2B5EF4-FFF2-40B4-BE49-F238E27FC236}">
                  <a16:creationId xmlns:a16="http://schemas.microsoft.com/office/drawing/2014/main" id="{0C83C7BD-9932-4B48-AA51-39A0B438E0C4}"/>
                </a:ext>
              </a:extLst>
            </p:cNvPr>
            <p:cNvSpPr txBox="1">
              <a:spLocks noChangeArrowheads="1"/>
            </p:cNvSpPr>
            <p:nvPr/>
          </p:nvSpPr>
          <p:spPr bwMode="auto">
            <a:xfrm>
              <a:off x="364" y="3076"/>
              <a:ext cx="58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J2ME App</a:t>
              </a:r>
            </a:p>
          </p:txBody>
        </p:sp>
        <p:grpSp>
          <p:nvGrpSpPr>
            <p:cNvPr id="81" name="Group 32">
              <a:extLst>
                <a:ext uri="{FF2B5EF4-FFF2-40B4-BE49-F238E27FC236}">
                  <a16:creationId xmlns:a16="http://schemas.microsoft.com/office/drawing/2014/main" id="{78453A58-0FF8-4394-9465-F56E30773144}"/>
                </a:ext>
              </a:extLst>
            </p:cNvPr>
            <p:cNvGrpSpPr>
              <a:grpSpLocks/>
            </p:cNvGrpSpPr>
            <p:nvPr/>
          </p:nvGrpSpPr>
          <p:grpSpPr bwMode="auto">
            <a:xfrm>
              <a:off x="170" y="3614"/>
              <a:ext cx="882" cy="432"/>
              <a:chOff x="170" y="3614"/>
              <a:chExt cx="882" cy="432"/>
            </a:xfrm>
          </p:grpSpPr>
          <p:sp>
            <p:nvSpPr>
              <p:cNvPr id="82" name="Rectangle 33">
                <a:extLst>
                  <a:ext uri="{FF2B5EF4-FFF2-40B4-BE49-F238E27FC236}">
                    <a16:creationId xmlns:a16="http://schemas.microsoft.com/office/drawing/2014/main" id="{F081A136-526B-44F0-93EA-A067B3A8903B}"/>
                  </a:ext>
                </a:extLst>
              </p:cNvPr>
              <p:cNvSpPr>
                <a:spLocks noChangeArrowheads="1"/>
              </p:cNvSpPr>
              <p:nvPr/>
            </p:nvSpPr>
            <p:spPr bwMode="auto">
              <a:xfrm>
                <a:off x="170" y="3614"/>
                <a:ext cx="88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Text Box 34">
                <a:extLst>
                  <a:ext uri="{FF2B5EF4-FFF2-40B4-BE49-F238E27FC236}">
                    <a16:creationId xmlns:a16="http://schemas.microsoft.com/office/drawing/2014/main" id="{0D7E1354-2693-48E4-B24B-B14414D7BFF6}"/>
                  </a:ext>
                </a:extLst>
              </p:cNvPr>
              <p:cNvSpPr txBox="1">
                <a:spLocks noChangeArrowheads="1"/>
              </p:cNvSpPr>
              <p:nvPr/>
            </p:nvSpPr>
            <p:spPr bwMode="auto">
              <a:xfrm>
                <a:off x="303" y="3645"/>
                <a:ext cx="63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0">
                    <a:solidFill>
                      <a:schemeClr val="tx1"/>
                    </a:solidFill>
                    <a:effectLst/>
                  </a:rPr>
                  <a:t>Other Application or Server</a:t>
                </a:r>
              </a:p>
            </p:txBody>
          </p:sp>
        </p:grpSp>
      </p:grpSp>
      <p:sp>
        <p:nvSpPr>
          <p:cNvPr id="102" name="Oval 36">
            <a:extLst>
              <a:ext uri="{FF2B5EF4-FFF2-40B4-BE49-F238E27FC236}">
                <a16:creationId xmlns:a16="http://schemas.microsoft.com/office/drawing/2014/main" id="{099756EF-C9E6-4A07-802D-5F4111EE1A13}"/>
              </a:ext>
            </a:extLst>
          </p:cNvPr>
          <p:cNvSpPr>
            <a:spLocks noChangeArrowheads="1"/>
          </p:cNvSpPr>
          <p:nvPr/>
        </p:nvSpPr>
        <p:spPr bwMode="auto">
          <a:xfrm>
            <a:off x="3344619" y="3507520"/>
            <a:ext cx="381000" cy="304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Oval 37">
            <a:extLst>
              <a:ext uri="{FF2B5EF4-FFF2-40B4-BE49-F238E27FC236}">
                <a16:creationId xmlns:a16="http://schemas.microsoft.com/office/drawing/2014/main" id="{A2C09BEB-A6A0-470A-AAEF-A2D05D73DE78}"/>
              </a:ext>
            </a:extLst>
          </p:cNvPr>
          <p:cNvSpPr>
            <a:spLocks noChangeArrowheads="1"/>
          </p:cNvSpPr>
          <p:nvPr/>
        </p:nvSpPr>
        <p:spPr bwMode="auto">
          <a:xfrm>
            <a:off x="3077919" y="3345595"/>
            <a:ext cx="685800" cy="457200"/>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Oval 38">
            <a:extLst>
              <a:ext uri="{FF2B5EF4-FFF2-40B4-BE49-F238E27FC236}">
                <a16:creationId xmlns:a16="http://schemas.microsoft.com/office/drawing/2014/main" id="{FA50F6A4-FD6B-46D0-8624-4C8FE588277F}"/>
              </a:ext>
            </a:extLst>
          </p:cNvPr>
          <p:cNvSpPr>
            <a:spLocks noChangeArrowheads="1"/>
          </p:cNvSpPr>
          <p:nvPr/>
        </p:nvSpPr>
        <p:spPr bwMode="auto">
          <a:xfrm>
            <a:off x="7584831" y="3358295"/>
            <a:ext cx="6858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5" name="Group 118">
            <a:extLst>
              <a:ext uri="{FF2B5EF4-FFF2-40B4-BE49-F238E27FC236}">
                <a16:creationId xmlns:a16="http://schemas.microsoft.com/office/drawing/2014/main" id="{8E9DD4CB-A2E5-4C47-9F1E-20282DCCA20C}"/>
              </a:ext>
            </a:extLst>
          </p:cNvPr>
          <p:cNvGrpSpPr>
            <a:grpSpLocks/>
          </p:cNvGrpSpPr>
          <p:nvPr/>
        </p:nvGrpSpPr>
        <p:grpSpPr bwMode="auto">
          <a:xfrm>
            <a:off x="8359531" y="983395"/>
            <a:ext cx="1612900" cy="5484812"/>
            <a:chOff x="4656" y="192"/>
            <a:chExt cx="1016" cy="3936"/>
          </a:xfrm>
        </p:grpSpPr>
        <p:sp>
          <p:nvSpPr>
            <p:cNvPr id="106" name="Rectangle 41">
              <a:extLst>
                <a:ext uri="{FF2B5EF4-FFF2-40B4-BE49-F238E27FC236}">
                  <a16:creationId xmlns:a16="http://schemas.microsoft.com/office/drawing/2014/main" id="{299BCBC0-5540-4F22-93C3-2ADD32D278B9}"/>
                </a:ext>
              </a:extLst>
            </p:cNvPr>
            <p:cNvSpPr>
              <a:spLocks noChangeArrowheads="1"/>
            </p:cNvSpPr>
            <p:nvPr/>
          </p:nvSpPr>
          <p:spPr bwMode="auto">
            <a:xfrm>
              <a:off x="4656" y="192"/>
              <a:ext cx="1008" cy="3936"/>
            </a:xfrm>
            <a:prstGeom prst="rect">
              <a:avLst/>
            </a:prstGeom>
            <a:solidFill>
              <a:srgbClr val="FFFF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AutoShape 42">
              <a:extLst>
                <a:ext uri="{FF2B5EF4-FFF2-40B4-BE49-F238E27FC236}">
                  <a16:creationId xmlns:a16="http://schemas.microsoft.com/office/drawing/2014/main" id="{757DC2CA-D7FA-4A79-B736-5AAD397191BB}"/>
                </a:ext>
              </a:extLst>
            </p:cNvPr>
            <p:cNvSpPr>
              <a:spLocks noChangeArrowheads="1"/>
            </p:cNvSpPr>
            <p:nvPr/>
          </p:nvSpPr>
          <p:spPr bwMode="auto">
            <a:xfrm>
              <a:off x="4832" y="576"/>
              <a:ext cx="672" cy="912"/>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8" name="Group 43">
              <a:extLst>
                <a:ext uri="{FF2B5EF4-FFF2-40B4-BE49-F238E27FC236}">
                  <a16:creationId xmlns:a16="http://schemas.microsoft.com/office/drawing/2014/main" id="{67115CD0-C3CB-4EBE-BF12-B361018BB155}"/>
                </a:ext>
              </a:extLst>
            </p:cNvPr>
            <p:cNvGrpSpPr>
              <a:grpSpLocks/>
            </p:cNvGrpSpPr>
            <p:nvPr/>
          </p:nvGrpSpPr>
          <p:grpSpPr bwMode="auto">
            <a:xfrm>
              <a:off x="4720" y="2784"/>
              <a:ext cx="882" cy="432"/>
              <a:chOff x="165" y="2499"/>
              <a:chExt cx="882" cy="432"/>
            </a:xfrm>
          </p:grpSpPr>
          <p:grpSp>
            <p:nvGrpSpPr>
              <p:cNvPr id="118" name="Group 44">
                <a:extLst>
                  <a:ext uri="{FF2B5EF4-FFF2-40B4-BE49-F238E27FC236}">
                    <a16:creationId xmlns:a16="http://schemas.microsoft.com/office/drawing/2014/main" id="{EA0FCB7D-95CF-44D6-9D4D-ED099B299106}"/>
                  </a:ext>
                </a:extLst>
              </p:cNvPr>
              <p:cNvGrpSpPr>
                <a:grpSpLocks/>
              </p:cNvGrpSpPr>
              <p:nvPr/>
            </p:nvGrpSpPr>
            <p:grpSpPr bwMode="auto">
              <a:xfrm>
                <a:off x="165" y="2499"/>
                <a:ext cx="882" cy="432"/>
                <a:chOff x="261" y="2544"/>
                <a:chExt cx="1008" cy="438"/>
              </a:xfrm>
            </p:grpSpPr>
            <p:sp>
              <p:nvSpPr>
                <p:cNvPr id="120" name="Rectangle 45">
                  <a:extLst>
                    <a:ext uri="{FF2B5EF4-FFF2-40B4-BE49-F238E27FC236}">
                      <a16:creationId xmlns:a16="http://schemas.microsoft.com/office/drawing/2014/main" id="{E6B1460B-ADB3-4013-8C18-48CF411BF93A}"/>
                    </a:ext>
                  </a:extLst>
                </p:cNvPr>
                <p:cNvSpPr>
                  <a:spLocks noChangeArrowheads="1"/>
                </p:cNvSpPr>
                <p:nvPr/>
              </p:nvSpPr>
              <p:spPr bwMode="auto">
                <a:xfrm>
                  <a:off x="261" y="2544"/>
                  <a:ext cx="1008" cy="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Line 46">
                  <a:extLst>
                    <a:ext uri="{FF2B5EF4-FFF2-40B4-BE49-F238E27FC236}">
                      <a16:creationId xmlns:a16="http://schemas.microsoft.com/office/drawing/2014/main" id="{26B37BAB-2456-4307-BF8C-7158915C7872}"/>
                    </a:ext>
                  </a:extLst>
                </p:cNvPr>
                <p:cNvSpPr>
                  <a:spLocks noChangeShapeType="1"/>
                </p:cNvSpPr>
                <p:nvPr/>
              </p:nvSpPr>
              <p:spPr bwMode="auto">
                <a:xfrm>
                  <a:off x="261" y="2757"/>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9" name="Text Box 47">
                <a:extLst>
                  <a:ext uri="{FF2B5EF4-FFF2-40B4-BE49-F238E27FC236}">
                    <a16:creationId xmlns:a16="http://schemas.microsoft.com/office/drawing/2014/main" id="{1AAF545D-6952-4341-A416-5948E6CFFFB1}"/>
                  </a:ext>
                </a:extLst>
              </p:cNvPr>
              <p:cNvSpPr txBox="1">
                <a:spLocks noChangeArrowheads="1"/>
              </p:cNvSpPr>
              <p:nvPr/>
            </p:nvSpPr>
            <p:spPr bwMode="auto">
              <a:xfrm>
                <a:off x="327" y="2527"/>
                <a:ext cx="6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J2EE Server</a:t>
                </a:r>
              </a:p>
            </p:txBody>
          </p:sp>
        </p:grpSp>
        <p:grpSp>
          <p:nvGrpSpPr>
            <p:cNvPr id="109" name="Group 48">
              <a:extLst>
                <a:ext uri="{FF2B5EF4-FFF2-40B4-BE49-F238E27FC236}">
                  <a16:creationId xmlns:a16="http://schemas.microsoft.com/office/drawing/2014/main" id="{410F8531-DD2A-4BE1-ADBF-A2E46561E2F4}"/>
                </a:ext>
              </a:extLst>
            </p:cNvPr>
            <p:cNvGrpSpPr>
              <a:grpSpLocks/>
            </p:cNvGrpSpPr>
            <p:nvPr/>
          </p:nvGrpSpPr>
          <p:grpSpPr bwMode="auto">
            <a:xfrm>
              <a:off x="4720" y="2096"/>
              <a:ext cx="882" cy="432"/>
              <a:chOff x="170" y="3614"/>
              <a:chExt cx="882" cy="432"/>
            </a:xfrm>
          </p:grpSpPr>
          <p:sp>
            <p:nvSpPr>
              <p:cNvPr id="116" name="Rectangle 49">
                <a:extLst>
                  <a:ext uri="{FF2B5EF4-FFF2-40B4-BE49-F238E27FC236}">
                    <a16:creationId xmlns:a16="http://schemas.microsoft.com/office/drawing/2014/main" id="{584E9B2E-4E1E-430F-ABF3-03613BC094B2}"/>
                  </a:ext>
                </a:extLst>
              </p:cNvPr>
              <p:cNvSpPr>
                <a:spLocks noChangeArrowheads="1"/>
              </p:cNvSpPr>
              <p:nvPr/>
            </p:nvSpPr>
            <p:spPr bwMode="auto">
              <a:xfrm>
                <a:off x="170" y="3614"/>
                <a:ext cx="88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Text Box 50">
                <a:extLst>
                  <a:ext uri="{FF2B5EF4-FFF2-40B4-BE49-F238E27FC236}">
                    <a16:creationId xmlns:a16="http://schemas.microsoft.com/office/drawing/2014/main" id="{2DA9B107-93A9-4EF6-BBE4-75E09F93595D}"/>
                  </a:ext>
                </a:extLst>
              </p:cNvPr>
              <p:cNvSpPr txBox="1">
                <a:spLocks noChangeArrowheads="1"/>
              </p:cNvSpPr>
              <p:nvPr/>
            </p:nvSpPr>
            <p:spPr bwMode="auto">
              <a:xfrm>
                <a:off x="303" y="3646"/>
                <a:ext cx="63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0">
                    <a:solidFill>
                      <a:schemeClr val="tx1"/>
                    </a:solidFill>
                    <a:effectLst/>
                  </a:rPr>
                  <a:t>Enterprise Information System</a:t>
                </a:r>
              </a:p>
            </p:txBody>
          </p:sp>
        </p:grpSp>
        <p:grpSp>
          <p:nvGrpSpPr>
            <p:cNvPr id="110" name="Group 51">
              <a:extLst>
                <a:ext uri="{FF2B5EF4-FFF2-40B4-BE49-F238E27FC236}">
                  <a16:creationId xmlns:a16="http://schemas.microsoft.com/office/drawing/2014/main" id="{F63EA80C-A7DB-4155-9EE6-A3C42EDFF3FE}"/>
                </a:ext>
              </a:extLst>
            </p:cNvPr>
            <p:cNvGrpSpPr>
              <a:grpSpLocks/>
            </p:cNvGrpSpPr>
            <p:nvPr/>
          </p:nvGrpSpPr>
          <p:grpSpPr bwMode="auto">
            <a:xfrm>
              <a:off x="4718" y="3472"/>
              <a:ext cx="882" cy="432"/>
              <a:chOff x="261" y="2544"/>
              <a:chExt cx="1008" cy="438"/>
            </a:xfrm>
          </p:grpSpPr>
          <p:sp>
            <p:nvSpPr>
              <p:cNvPr id="114" name="Rectangle 52">
                <a:extLst>
                  <a:ext uri="{FF2B5EF4-FFF2-40B4-BE49-F238E27FC236}">
                    <a16:creationId xmlns:a16="http://schemas.microsoft.com/office/drawing/2014/main" id="{3AF2F615-511B-444E-A769-4C5A60B1D939}"/>
                  </a:ext>
                </a:extLst>
              </p:cNvPr>
              <p:cNvSpPr>
                <a:spLocks noChangeArrowheads="1"/>
              </p:cNvSpPr>
              <p:nvPr/>
            </p:nvSpPr>
            <p:spPr bwMode="auto">
              <a:xfrm>
                <a:off x="261" y="2544"/>
                <a:ext cx="1008" cy="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Line 53">
                <a:extLst>
                  <a:ext uri="{FF2B5EF4-FFF2-40B4-BE49-F238E27FC236}">
                    <a16:creationId xmlns:a16="http://schemas.microsoft.com/office/drawing/2014/main" id="{58542E8C-ACBB-43ED-A470-904E8CF2FFC4}"/>
                  </a:ext>
                </a:extLst>
              </p:cNvPr>
              <p:cNvSpPr>
                <a:spLocks noChangeShapeType="1"/>
              </p:cNvSpPr>
              <p:nvPr/>
            </p:nvSpPr>
            <p:spPr bwMode="auto">
              <a:xfrm>
                <a:off x="261" y="2757"/>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1" name="Text Box 54">
              <a:extLst>
                <a:ext uri="{FF2B5EF4-FFF2-40B4-BE49-F238E27FC236}">
                  <a16:creationId xmlns:a16="http://schemas.microsoft.com/office/drawing/2014/main" id="{9BCBE573-04F6-427F-9CA2-107E7431A774}"/>
                </a:ext>
              </a:extLst>
            </p:cNvPr>
            <p:cNvSpPr txBox="1">
              <a:spLocks noChangeArrowheads="1"/>
            </p:cNvSpPr>
            <p:nvPr/>
          </p:nvSpPr>
          <p:spPr bwMode="auto">
            <a:xfrm>
              <a:off x="4824" y="3500"/>
              <a:ext cx="84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Non-Java Sever</a:t>
              </a:r>
            </a:p>
          </p:txBody>
        </p:sp>
        <p:sp>
          <p:nvSpPr>
            <p:cNvPr id="112" name="Text Box 55">
              <a:extLst>
                <a:ext uri="{FF2B5EF4-FFF2-40B4-BE49-F238E27FC236}">
                  <a16:creationId xmlns:a16="http://schemas.microsoft.com/office/drawing/2014/main" id="{CF6FA73F-269F-4972-BD44-A6A7C6034270}"/>
                </a:ext>
              </a:extLst>
            </p:cNvPr>
            <p:cNvSpPr txBox="1">
              <a:spLocks noChangeArrowheads="1"/>
            </p:cNvSpPr>
            <p:nvPr/>
          </p:nvSpPr>
          <p:spPr bwMode="auto">
            <a:xfrm>
              <a:off x="4960" y="1488"/>
              <a:ext cx="48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chemeClr val="tx1"/>
                  </a:solidFill>
                  <a:effectLst/>
                </a:rPr>
                <a:t>Database</a:t>
              </a:r>
            </a:p>
          </p:txBody>
        </p:sp>
        <p:sp>
          <p:nvSpPr>
            <p:cNvPr id="113" name="Text Box 56">
              <a:extLst>
                <a:ext uri="{FF2B5EF4-FFF2-40B4-BE49-F238E27FC236}">
                  <a16:creationId xmlns:a16="http://schemas.microsoft.com/office/drawing/2014/main" id="{64418294-5EA5-4E94-908B-286FA3859C12}"/>
                </a:ext>
              </a:extLst>
            </p:cNvPr>
            <p:cNvSpPr txBox="1">
              <a:spLocks noChangeArrowheads="1"/>
            </p:cNvSpPr>
            <p:nvPr/>
          </p:nvSpPr>
          <p:spPr bwMode="auto">
            <a:xfrm>
              <a:off x="4704" y="239"/>
              <a:ext cx="91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tx1"/>
                  </a:solidFill>
                  <a:effectLst/>
                </a:rPr>
                <a:t>3</a:t>
              </a:r>
              <a:r>
                <a:rPr lang="en-US" altLang="en-US" sz="1400" baseline="30000">
                  <a:solidFill>
                    <a:schemeClr val="tx1"/>
                  </a:solidFill>
                  <a:effectLst/>
                </a:rPr>
                <a:t>rd</a:t>
              </a:r>
              <a:r>
                <a:rPr lang="en-US" altLang="en-US" sz="1400">
                  <a:solidFill>
                    <a:schemeClr val="tx1"/>
                  </a:solidFill>
                  <a:effectLst/>
                </a:rPr>
                <a:t> &amp; Nth Tiers</a:t>
              </a:r>
            </a:p>
          </p:txBody>
        </p:sp>
      </p:grpSp>
      <p:grpSp>
        <p:nvGrpSpPr>
          <p:cNvPr id="122" name="Group 119">
            <a:extLst>
              <a:ext uri="{FF2B5EF4-FFF2-40B4-BE49-F238E27FC236}">
                <a16:creationId xmlns:a16="http://schemas.microsoft.com/office/drawing/2014/main" id="{DA51C7AE-3F56-47C9-8995-FE1ABC46C861}"/>
              </a:ext>
            </a:extLst>
          </p:cNvPr>
          <p:cNvGrpSpPr>
            <a:grpSpLocks/>
          </p:cNvGrpSpPr>
          <p:nvPr/>
        </p:nvGrpSpPr>
        <p:grpSpPr bwMode="auto">
          <a:xfrm>
            <a:off x="3852619" y="2326420"/>
            <a:ext cx="3656012" cy="2667000"/>
            <a:chOff x="1664" y="1326"/>
            <a:chExt cx="2303" cy="1680"/>
          </a:xfrm>
        </p:grpSpPr>
        <p:sp>
          <p:nvSpPr>
            <p:cNvPr id="123" name="Rectangle 35">
              <a:extLst>
                <a:ext uri="{FF2B5EF4-FFF2-40B4-BE49-F238E27FC236}">
                  <a16:creationId xmlns:a16="http://schemas.microsoft.com/office/drawing/2014/main" id="{72C80FBE-67A5-4721-81D8-AF04994265CD}"/>
                </a:ext>
              </a:extLst>
            </p:cNvPr>
            <p:cNvSpPr>
              <a:spLocks noChangeArrowheads="1"/>
            </p:cNvSpPr>
            <p:nvPr/>
          </p:nvSpPr>
          <p:spPr bwMode="auto">
            <a:xfrm>
              <a:off x="1664" y="1326"/>
              <a:ext cx="2303" cy="168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endParaRPr>
            </a:p>
          </p:txBody>
        </p:sp>
        <p:sp>
          <p:nvSpPr>
            <p:cNvPr id="124" name="Rectangle 39">
              <a:extLst>
                <a:ext uri="{FF2B5EF4-FFF2-40B4-BE49-F238E27FC236}">
                  <a16:creationId xmlns:a16="http://schemas.microsoft.com/office/drawing/2014/main" id="{0E879F80-6477-4E32-ABF3-34656D949AF7}"/>
                </a:ext>
              </a:extLst>
            </p:cNvPr>
            <p:cNvSpPr>
              <a:spLocks noChangeArrowheads="1"/>
            </p:cNvSpPr>
            <p:nvPr/>
          </p:nvSpPr>
          <p:spPr bwMode="auto">
            <a:xfrm>
              <a:off x="1724" y="1720"/>
              <a:ext cx="2183" cy="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40">
              <a:extLst>
                <a:ext uri="{FF2B5EF4-FFF2-40B4-BE49-F238E27FC236}">
                  <a16:creationId xmlns:a16="http://schemas.microsoft.com/office/drawing/2014/main" id="{19BE9AEF-9BAF-432D-899E-6E2AC5EC6689}"/>
                </a:ext>
              </a:extLst>
            </p:cNvPr>
            <p:cNvSpPr>
              <a:spLocks noChangeShapeType="1"/>
            </p:cNvSpPr>
            <p:nvPr/>
          </p:nvSpPr>
          <p:spPr bwMode="auto">
            <a:xfrm>
              <a:off x="1732" y="1864"/>
              <a:ext cx="21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6" name="Group 57">
              <a:extLst>
                <a:ext uri="{FF2B5EF4-FFF2-40B4-BE49-F238E27FC236}">
                  <a16:creationId xmlns:a16="http://schemas.microsoft.com/office/drawing/2014/main" id="{775BBC39-3C4C-4123-B2B5-5A386891555A}"/>
                </a:ext>
              </a:extLst>
            </p:cNvPr>
            <p:cNvGrpSpPr>
              <a:grpSpLocks/>
            </p:cNvGrpSpPr>
            <p:nvPr/>
          </p:nvGrpSpPr>
          <p:grpSpPr bwMode="auto">
            <a:xfrm>
              <a:off x="1754" y="1984"/>
              <a:ext cx="1039" cy="982"/>
              <a:chOff x="1760" y="1984"/>
              <a:chExt cx="1104" cy="982"/>
            </a:xfrm>
          </p:grpSpPr>
          <p:sp>
            <p:nvSpPr>
              <p:cNvPr id="153" name="Rectangle 58">
                <a:extLst>
                  <a:ext uri="{FF2B5EF4-FFF2-40B4-BE49-F238E27FC236}">
                    <a16:creationId xmlns:a16="http://schemas.microsoft.com/office/drawing/2014/main" id="{A9854314-83B7-4C04-8BA4-2608ADC3DFF2}"/>
                  </a:ext>
                </a:extLst>
              </p:cNvPr>
              <p:cNvSpPr>
                <a:spLocks noChangeArrowheads="1"/>
              </p:cNvSpPr>
              <p:nvPr/>
            </p:nvSpPr>
            <p:spPr bwMode="auto">
              <a:xfrm>
                <a:off x="1760" y="1984"/>
                <a:ext cx="1104" cy="12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effectLst/>
                  </a:rPr>
                  <a:t>Web </a:t>
                </a:r>
                <a:r>
                  <a:rPr lang="en-US" altLang="en-US" sz="1000" b="0">
                    <a:solidFill>
                      <a:schemeClr val="bg1"/>
                    </a:solidFill>
                    <a:effectLst/>
                  </a:rPr>
                  <a:t>Container</a:t>
                </a:r>
                <a:endParaRPr lang="en-US" altLang="en-US" sz="1000">
                  <a:solidFill>
                    <a:schemeClr val="bg1"/>
                  </a:solidFill>
                  <a:effectLst/>
                </a:endParaRPr>
              </a:p>
            </p:txBody>
          </p:sp>
          <p:sp>
            <p:nvSpPr>
              <p:cNvPr id="154" name="Rectangle 59">
                <a:extLst>
                  <a:ext uri="{FF2B5EF4-FFF2-40B4-BE49-F238E27FC236}">
                    <a16:creationId xmlns:a16="http://schemas.microsoft.com/office/drawing/2014/main" id="{BD9C7DEA-AE7C-4C92-B99A-8BF043CC4A81}"/>
                  </a:ext>
                </a:extLst>
              </p:cNvPr>
              <p:cNvSpPr>
                <a:spLocks noChangeArrowheads="1"/>
              </p:cNvSpPr>
              <p:nvPr/>
            </p:nvSpPr>
            <p:spPr bwMode="auto">
              <a:xfrm>
                <a:off x="1760" y="2112"/>
                <a:ext cx="1104"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5" name="Group 60">
                <a:extLst>
                  <a:ext uri="{FF2B5EF4-FFF2-40B4-BE49-F238E27FC236}">
                    <a16:creationId xmlns:a16="http://schemas.microsoft.com/office/drawing/2014/main" id="{1D949963-77FF-4A6E-B337-B789A5FE2D74}"/>
                  </a:ext>
                </a:extLst>
              </p:cNvPr>
              <p:cNvGrpSpPr>
                <a:grpSpLocks/>
              </p:cNvGrpSpPr>
              <p:nvPr/>
            </p:nvGrpSpPr>
            <p:grpSpPr bwMode="auto">
              <a:xfrm>
                <a:off x="1824" y="2160"/>
                <a:ext cx="432" cy="240"/>
                <a:chOff x="1776" y="3552"/>
                <a:chExt cx="432" cy="240"/>
              </a:xfrm>
            </p:grpSpPr>
            <p:sp>
              <p:nvSpPr>
                <p:cNvPr id="175" name="AutoShape 61">
                  <a:extLst>
                    <a:ext uri="{FF2B5EF4-FFF2-40B4-BE49-F238E27FC236}">
                      <a16:creationId xmlns:a16="http://schemas.microsoft.com/office/drawing/2014/main" id="{B8AB7B31-BF21-4779-A335-35AD8853EAB8}"/>
                    </a:ext>
                  </a:extLst>
                </p:cNvPr>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AutoShape 62">
                  <a:extLst>
                    <a:ext uri="{FF2B5EF4-FFF2-40B4-BE49-F238E27FC236}">
                      <a16:creationId xmlns:a16="http://schemas.microsoft.com/office/drawing/2014/main" id="{87924EA9-4443-424E-800B-DDB825600DD2}"/>
                    </a:ext>
                  </a:extLst>
                </p:cNvPr>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AutoShape 63">
                  <a:extLst>
                    <a:ext uri="{FF2B5EF4-FFF2-40B4-BE49-F238E27FC236}">
                      <a16:creationId xmlns:a16="http://schemas.microsoft.com/office/drawing/2014/main" id="{2E2D5BD7-A0D5-4AEB-BE54-D36E61490714}"/>
                    </a:ext>
                  </a:extLst>
                </p:cNvPr>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6" name="Group 64">
                <a:extLst>
                  <a:ext uri="{FF2B5EF4-FFF2-40B4-BE49-F238E27FC236}">
                    <a16:creationId xmlns:a16="http://schemas.microsoft.com/office/drawing/2014/main" id="{294C57B9-C938-471C-BE29-4D1669A6209D}"/>
                  </a:ext>
                </a:extLst>
              </p:cNvPr>
              <p:cNvGrpSpPr>
                <a:grpSpLocks/>
              </p:cNvGrpSpPr>
              <p:nvPr/>
            </p:nvGrpSpPr>
            <p:grpSpPr bwMode="auto">
              <a:xfrm>
                <a:off x="2384" y="2160"/>
                <a:ext cx="432" cy="240"/>
                <a:chOff x="1776" y="3552"/>
                <a:chExt cx="432" cy="240"/>
              </a:xfrm>
            </p:grpSpPr>
            <p:sp>
              <p:nvSpPr>
                <p:cNvPr id="172" name="AutoShape 65">
                  <a:extLst>
                    <a:ext uri="{FF2B5EF4-FFF2-40B4-BE49-F238E27FC236}">
                      <a16:creationId xmlns:a16="http://schemas.microsoft.com/office/drawing/2014/main" id="{3154ED69-9C7D-4874-8969-03490E8F7D54}"/>
                    </a:ext>
                  </a:extLst>
                </p:cNvPr>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 name="AutoShape 66">
                  <a:extLst>
                    <a:ext uri="{FF2B5EF4-FFF2-40B4-BE49-F238E27FC236}">
                      <a16:creationId xmlns:a16="http://schemas.microsoft.com/office/drawing/2014/main" id="{0DAD28B4-D1F3-4A1D-A7E2-2D829D3A7E94}"/>
                    </a:ext>
                  </a:extLst>
                </p:cNvPr>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AutoShape 67">
                  <a:extLst>
                    <a:ext uri="{FF2B5EF4-FFF2-40B4-BE49-F238E27FC236}">
                      <a16:creationId xmlns:a16="http://schemas.microsoft.com/office/drawing/2014/main" id="{9F654C63-1AD4-4537-956E-FAC1BD843B29}"/>
                    </a:ext>
                  </a:extLst>
                </p:cNvPr>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7" name="Group 68">
                <a:extLst>
                  <a:ext uri="{FF2B5EF4-FFF2-40B4-BE49-F238E27FC236}">
                    <a16:creationId xmlns:a16="http://schemas.microsoft.com/office/drawing/2014/main" id="{27E54046-21B7-43F3-8814-2EEF7467106C}"/>
                  </a:ext>
                </a:extLst>
              </p:cNvPr>
              <p:cNvGrpSpPr>
                <a:grpSpLocks/>
              </p:cNvGrpSpPr>
              <p:nvPr/>
            </p:nvGrpSpPr>
            <p:grpSpPr bwMode="auto">
              <a:xfrm>
                <a:off x="1984" y="2448"/>
                <a:ext cx="672" cy="384"/>
                <a:chOff x="1968" y="2448"/>
                <a:chExt cx="672" cy="384"/>
              </a:xfrm>
            </p:grpSpPr>
            <p:sp>
              <p:nvSpPr>
                <p:cNvPr id="165" name="Rectangle 69">
                  <a:extLst>
                    <a:ext uri="{FF2B5EF4-FFF2-40B4-BE49-F238E27FC236}">
                      <a16:creationId xmlns:a16="http://schemas.microsoft.com/office/drawing/2014/main" id="{045E4F9C-37C5-4D69-8942-B78DBD602EA5}"/>
                    </a:ext>
                  </a:extLst>
                </p:cNvPr>
                <p:cNvSpPr>
                  <a:spLocks noChangeArrowheads="1"/>
                </p:cNvSpPr>
                <p:nvPr/>
              </p:nvSpPr>
              <p:spPr bwMode="auto">
                <a:xfrm>
                  <a:off x="1968"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 name="Rectangle 70">
                  <a:extLst>
                    <a:ext uri="{FF2B5EF4-FFF2-40B4-BE49-F238E27FC236}">
                      <a16:creationId xmlns:a16="http://schemas.microsoft.com/office/drawing/2014/main" id="{4A8B33B8-EF5D-413B-BF84-EEF6F1BDFE25}"/>
                    </a:ext>
                  </a:extLst>
                </p:cNvPr>
                <p:cNvSpPr>
                  <a:spLocks noChangeArrowheads="1"/>
                </p:cNvSpPr>
                <p:nvPr/>
              </p:nvSpPr>
              <p:spPr bwMode="auto">
                <a:xfrm>
                  <a:off x="2064"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 name="Rectangle 71">
                  <a:extLst>
                    <a:ext uri="{FF2B5EF4-FFF2-40B4-BE49-F238E27FC236}">
                      <a16:creationId xmlns:a16="http://schemas.microsoft.com/office/drawing/2014/main" id="{407DADAF-A703-4501-B3B9-87C7694F9C6E}"/>
                    </a:ext>
                  </a:extLst>
                </p:cNvPr>
                <p:cNvSpPr>
                  <a:spLocks noChangeArrowheads="1"/>
                </p:cNvSpPr>
                <p:nvPr/>
              </p:nvSpPr>
              <p:spPr bwMode="auto">
                <a:xfrm>
                  <a:off x="2160"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 name="Rectangle 72">
                  <a:extLst>
                    <a:ext uri="{FF2B5EF4-FFF2-40B4-BE49-F238E27FC236}">
                      <a16:creationId xmlns:a16="http://schemas.microsoft.com/office/drawing/2014/main" id="{F1CE1F8E-7B7C-4C4D-8962-8A0158288CEC}"/>
                    </a:ext>
                  </a:extLst>
                </p:cNvPr>
                <p:cNvSpPr>
                  <a:spLocks noChangeArrowheads="1"/>
                </p:cNvSpPr>
                <p:nvPr/>
              </p:nvSpPr>
              <p:spPr bwMode="auto">
                <a:xfrm>
                  <a:off x="2256"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9" name="Rectangle 73">
                  <a:extLst>
                    <a:ext uri="{FF2B5EF4-FFF2-40B4-BE49-F238E27FC236}">
                      <a16:creationId xmlns:a16="http://schemas.microsoft.com/office/drawing/2014/main" id="{872E6F44-6FDB-4662-9BC4-EDDEE4B4B8B2}"/>
                    </a:ext>
                  </a:extLst>
                </p:cNvPr>
                <p:cNvSpPr>
                  <a:spLocks noChangeArrowheads="1"/>
                </p:cNvSpPr>
                <p:nvPr/>
              </p:nvSpPr>
              <p:spPr bwMode="auto">
                <a:xfrm>
                  <a:off x="2352"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0" name="Rectangle 74">
                  <a:extLst>
                    <a:ext uri="{FF2B5EF4-FFF2-40B4-BE49-F238E27FC236}">
                      <a16:creationId xmlns:a16="http://schemas.microsoft.com/office/drawing/2014/main" id="{D37EA45B-E76E-4521-8B0F-74BE3B56BF26}"/>
                    </a:ext>
                  </a:extLst>
                </p:cNvPr>
                <p:cNvSpPr>
                  <a:spLocks noChangeArrowheads="1"/>
                </p:cNvSpPr>
                <p:nvPr/>
              </p:nvSpPr>
              <p:spPr bwMode="auto">
                <a:xfrm>
                  <a:off x="2448"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Rectangle 75">
                  <a:extLst>
                    <a:ext uri="{FF2B5EF4-FFF2-40B4-BE49-F238E27FC236}">
                      <a16:creationId xmlns:a16="http://schemas.microsoft.com/office/drawing/2014/main" id="{B7F9BDD9-52C7-4DF1-913C-722FC4E09981}"/>
                    </a:ext>
                  </a:extLst>
                </p:cNvPr>
                <p:cNvSpPr>
                  <a:spLocks noChangeArrowheads="1"/>
                </p:cNvSpPr>
                <p:nvPr/>
              </p:nvSpPr>
              <p:spPr bwMode="auto">
                <a:xfrm>
                  <a:off x="2544"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8" name="Text Box 76">
                <a:extLst>
                  <a:ext uri="{FF2B5EF4-FFF2-40B4-BE49-F238E27FC236}">
                    <a16:creationId xmlns:a16="http://schemas.microsoft.com/office/drawing/2014/main" id="{72FA3044-855D-4E68-8289-2151F964A5C9}"/>
                  </a:ext>
                </a:extLst>
              </p:cNvPr>
              <p:cNvSpPr txBox="1">
                <a:spLocks noChangeArrowheads="1"/>
              </p:cNvSpPr>
              <p:nvPr/>
            </p:nvSpPr>
            <p:spPr bwMode="auto">
              <a:xfrm rot="5400000">
                <a:off x="2369" y="2563"/>
                <a:ext cx="474"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0">
                    <a:solidFill>
                      <a:schemeClr val="tx1"/>
                    </a:solidFill>
                    <a:effectLst/>
                  </a:rPr>
                  <a:t>Connections</a:t>
                </a:r>
              </a:p>
            </p:txBody>
          </p:sp>
          <p:sp>
            <p:nvSpPr>
              <p:cNvPr id="159" name="Text Box 77">
                <a:extLst>
                  <a:ext uri="{FF2B5EF4-FFF2-40B4-BE49-F238E27FC236}">
                    <a16:creationId xmlns:a16="http://schemas.microsoft.com/office/drawing/2014/main" id="{BB474EE1-8F4F-4F62-9F08-50E52EAEDA7B}"/>
                  </a:ext>
                </a:extLst>
              </p:cNvPr>
              <p:cNvSpPr txBox="1">
                <a:spLocks noChangeArrowheads="1"/>
              </p:cNvSpPr>
              <p:nvPr/>
            </p:nvSpPr>
            <p:spPr bwMode="auto">
              <a:xfrm rot="5400000">
                <a:off x="2298" y="2601"/>
                <a:ext cx="432"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solidFill>
                      <a:schemeClr val="tx1"/>
                    </a:solidFill>
                    <a:effectLst/>
                  </a:rPr>
                  <a:t>JDBC</a:t>
                </a:r>
              </a:p>
            </p:txBody>
          </p:sp>
          <p:sp>
            <p:nvSpPr>
              <p:cNvPr id="160" name="Text Box 78">
                <a:extLst>
                  <a:ext uri="{FF2B5EF4-FFF2-40B4-BE49-F238E27FC236}">
                    <a16:creationId xmlns:a16="http://schemas.microsoft.com/office/drawing/2014/main" id="{5EEB805D-0BDE-466D-9D3E-59BD358D4F44}"/>
                  </a:ext>
                </a:extLst>
              </p:cNvPr>
              <p:cNvSpPr txBox="1">
                <a:spLocks noChangeArrowheads="1"/>
              </p:cNvSpPr>
              <p:nvPr/>
            </p:nvSpPr>
            <p:spPr bwMode="auto">
              <a:xfrm rot="5400000">
                <a:off x="2251" y="2538"/>
                <a:ext cx="317"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solidFill>
                      <a:schemeClr val="tx1"/>
                    </a:solidFill>
                    <a:effectLst/>
                  </a:rPr>
                  <a:t>JAXP</a:t>
                </a:r>
              </a:p>
            </p:txBody>
          </p:sp>
          <p:sp>
            <p:nvSpPr>
              <p:cNvPr id="161" name="Text Box 79">
                <a:extLst>
                  <a:ext uri="{FF2B5EF4-FFF2-40B4-BE49-F238E27FC236}">
                    <a16:creationId xmlns:a16="http://schemas.microsoft.com/office/drawing/2014/main" id="{A0E66E03-8B1C-4487-8945-32382A5409F5}"/>
                  </a:ext>
                </a:extLst>
              </p:cNvPr>
              <p:cNvSpPr txBox="1">
                <a:spLocks noChangeArrowheads="1"/>
              </p:cNvSpPr>
              <p:nvPr/>
            </p:nvSpPr>
            <p:spPr bwMode="auto">
              <a:xfrm rot="5400000">
                <a:off x="2029" y="2606"/>
                <a:ext cx="5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0">
                    <a:solidFill>
                      <a:schemeClr val="tx1"/>
                    </a:solidFill>
                    <a:effectLst/>
                  </a:rPr>
                  <a:t>JavaMail/JAF</a:t>
                </a:r>
              </a:p>
            </p:txBody>
          </p:sp>
          <p:sp>
            <p:nvSpPr>
              <p:cNvPr id="162" name="Text Box 80">
                <a:extLst>
                  <a:ext uri="{FF2B5EF4-FFF2-40B4-BE49-F238E27FC236}">
                    <a16:creationId xmlns:a16="http://schemas.microsoft.com/office/drawing/2014/main" id="{1FE2E939-929C-4C45-8E77-024743E01B5B}"/>
                  </a:ext>
                </a:extLst>
              </p:cNvPr>
              <p:cNvSpPr txBox="1">
                <a:spLocks noChangeArrowheads="1"/>
              </p:cNvSpPr>
              <p:nvPr/>
            </p:nvSpPr>
            <p:spPr bwMode="auto">
              <a:xfrm rot="5400000">
                <a:off x="2032" y="2604"/>
                <a:ext cx="37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JTA</a:t>
                </a:r>
              </a:p>
            </p:txBody>
          </p:sp>
          <p:sp>
            <p:nvSpPr>
              <p:cNvPr id="163" name="Text Box 81">
                <a:extLst>
                  <a:ext uri="{FF2B5EF4-FFF2-40B4-BE49-F238E27FC236}">
                    <a16:creationId xmlns:a16="http://schemas.microsoft.com/office/drawing/2014/main" id="{36558226-6EE6-4271-9973-FD1FC3FBB959}"/>
                  </a:ext>
                </a:extLst>
              </p:cNvPr>
              <p:cNvSpPr txBox="1">
                <a:spLocks noChangeArrowheads="1"/>
              </p:cNvSpPr>
              <p:nvPr/>
            </p:nvSpPr>
            <p:spPr bwMode="auto">
              <a:xfrm rot="5400000">
                <a:off x="1937" y="2585"/>
                <a:ext cx="37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JAAS</a:t>
                </a:r>
              </a:p>
            </p:txBody>
          </p:sp>
          <p:sp>
            <p:nvSpPr>
              <p:cNvPr id="164" name="Text Box 82">
                <a:extLst>
                  <a:ext uri="{FF2B5EF4-FFF2-40B4-BE49-F238E27FC236}">
                    <a16:creationId xmlns:a16="http://schemas.microsoft.com/office/drawing/2014/main" id="{96CA83B3-928F-4775-9A8B-09C3365C3025}"/>
                  </a:ext>
                </a:extLst>
              </p:cNvPr>
              <p:cNvSpPr txBox="1">
                <a:spLocks noChangeArrowheads="1"/>
              </p:cNvSpPr>
              <p:nvPr/>
            </p:nvSpPr>
            <p:spPr bwMode="auto">
              <a:xfrm rot="5400000">
                <a:off x="1840" y="2604"/>
                <a:ext cx="37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JMS</a:t>
                </a:r>
              </a:p>
            </p:txBody>
          </p:sp>
        </p:grpSp>
        <p:sp>
          <p:nvSpPr>
            <p:cNvPr id="127" name="Rectangle 83">
              <a:extLst>
                <a:ext uri="{FF2B5EF4-FFF2-40B4-BE49-F238E27FC236}">
                  <a16:creationId xmlns:a16="http://schemas.microsoft.com/office/drawing/2014/main" id="{CB5A63F9-D603-42C4-BE72-A9F3F3D2851A}"/>
                </a:ext>
              </a:extLst>
            </p:cNvPr>
            <p:cNvSpPr>
              <a:spLocks noChangeArrowheads="1"/>
            </p:cNvSpPr>
            <p:nvPr/>
          </p:nvSpPr>
          <p:spPr bwMode="auto">
            <a:xfrm>
              <a:off x="2838" y="1984"/>
              <a:ext cx="1039" cy="12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effectLst/>
                </a:rPr>
                <a:t>Web </a:t>
              </a:r>
              <a:r>
                <a:rPr lang="en-US" altLang="en-US" sz="1000" b="0">
                  <a:solidFill>
                    <a:schemeClr val="bg1"/>
                  </a:solidFill>
                  <a:effectLst/>
                </a:rPr>
                <a:t>Container</a:t>
              </a:r>
              <a:endParaRPr lang="en-US" altLang="en-US" sz="1000">
                <a:solidFill>
                  <a:schemeClr val="bg1"/>
                </a:solidFill>
                <a:effectLst/>
              </a:endParaRPr>
            </a:p>
          </p:txBody>
        </p:sp>
        <p:sp>
          <p:nvSpPr>
            <p:cNvPr id="128" name="Rectangle 84">
              <a:extLst>
                <a:ext uri="{FF2B5EF4-FFF2-40B4-BE49-F238E27FC236}">
                  <a16:creationId xmlns:a16="http://schemas.microsoft.com/office/drawing/2014/main" id="{2E8F8D39-C990-49DF-B966-C1480484A876}"/>
                </a:ext>
              </a:extLst>
            </p:cNvPr>
            <p:cNvSpPr>
              <a:spLocks noChangeArrowheads="1"/>
            </p:cNvSpPr>
            <p:nvPr/>
          </p:nvSpPr>
          <p:spPr bwMode="auto">
            <a:xfrm>
              <a:off x="2838" y="2112"/>
              <a:ext cx="1039"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9" name="Group 85">
              <a:extLst>
                <a:ext uri="{FF2B5EF4-FFF2-40B4-BE49-F238E27FC236}">
                  <a16:creationId xmlns:a16="http://schemas.microsoft.com/office/drawing/2014/main" id="{2D4A1ABE-C3CB-4980-B679-EEC84D4952C5}"/>
                </a:ext>
              </a:extLst>
            </p:cNvPr>
            <p:cNvGrpSpPr>
              <a:grpSpLocks/>
            </p:cNvGrpSpPr>
            <p:nvPr/>
          </p:nvGrpSpPr>
          <p:grpSpPr bwMode="auto">
            <a:xfrm>
              <a:off x="3162" y="2160"/>
              <a:ext cx="406" cy="240"/>
              <a:chOff x="1776" y="3552"/>
              <a:chExt cx="432" cy="240"/>
            </a:xfrm>
          </p:grpSpPr>
          <p:sp>
            <p:nvSpPr>
              <p:cNvPr id="150" name="AutoShape 86">
                <a:extLst>
                  <a:ext uri="{FF2B5EF4-FFF2-40B4-BE49-F238E27FC236}">
                    <a16:creationId xmlns:a16="http://schemas.microsoft.com/office/drawing/2014/main" id="{9A1E2264-D150-48CC-A0E6-E0F1DB64B83A}"/>
                  </a:ext>
                </a:extLst>
              </p:cNvPr>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AutoShape 87">
                <a:extLst>
                  <a:ext uri="{FF2B5EF4-FFF2-40B4-BE49-F238E27FC236}">
                    <a16:creationId xmlns:a16="http://schemas.microsoft.com/office/drawing/2014/main" id="{B7513391-61BF-41C8-86A4-398E57B3ABA6}"/>
                  </a:ext>
                </a:extLst>
              </p:cNvPr>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 name="AutoShape 88">
                <a:extLst>
                  <a:ext uri="{FF2B5EF4-FFF2-40B4-BE49-F238E27FC236}">
                    <a16:creationId xmlns:a16="http://schemas.microsoft.com/office/drawing/2014/main" id="{C820BF2B-6416-4ACF-AD5D-E19138380F71}"/>
                  </a:ext>
                </a:extLst>
              </p:cNvPr>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0" name="Group 89">
              <a:extLst>
                <a:ext uri="{FF2B5EF4-FFF2-40B4-BE49-F238E27FC236}">
                  <a16:creationId xmlns:a16="http://schemas.microsoft.com/office/drawing/2014/main" id="{A3549E8F-BC04-47E9-8C71-D127104BB4E0}"/>
                </a:ext>
              </a:extLst>
            </p:cNvPr>
            <p:cNvGrpSpPr>
              <a:grpSpLocks/>
            </p:cNvGrpSpPr>
            <p:nvPr/>
          </p:nvGrpSpPr>
          <p:grpSpPr bwMode="auto">
            <a:xfrm>
              <a:off x="3049" y="2448"/>
              <a:ext cx="632" cy="384"/>
              <a:chOff x="1968" y="2448"/>
              <a:chExt cx="672" cy="384"/>
            </a:xfrm>
          </p:grpSpPr>
          <p:sp>
            <p:nvSpPr>
              <p:cNvPr id="143" name="Rectangle 90">
                <a:extLst>
                  <a:ext uri="{FF2B5EF4-FFF2-40B4-BE49-F238E27FC236}">
                    <a16:creationId xmlns:a16="http://schemas.microsoft.com/office/drawing/2014/main" id="{A0C19FF1-82B8-46EC-BA12-4924CBE3CC7A}"/>
                  </a:ext>
                </a:extLst>
              </p:cNvPr>
              <p:cNvSpPr>
                <a:spLocks noChangeArrowheads="1"/>
              </p:cNvSpPr>
              <p:nvPr/>
            </p:nvSpPr>
            <p:spPr bwMode="auto">
              <a:xfrm>
                <a:off x="1968"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4" name="Rectangle 91">
                <a:extLst>
                  <a:ext uri="{FF2B5EF4-FFF2-40B4-BE49-F238E27FC236}">
                    <a16:creationId xmlns:a16="http://schemas.microsoft.com/office/drawing/2014/main" id="{3AA0D41E-C936-4513-9530-7D33919A4499}"/>
                  </a:ext>
                </a:extLst>
              </p:cNvPr>
              <p:cNvSpPr>
                <a:spLocks noChangeArrowheads="1"/>
              </p:cNvSpPr>
              <p:nvPr/>
            </p:nvSpPr>
            <p:spPr bwMode="auto">
              <a:xfrm>
                <a:off x="2064"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Rectangle 92">
                <a:extLst>
                  <a:ext uri="{FF2B5EF4-FFF2-40B4-BE49-F238E27FC236}">
                    <a16:creationId xmlns:a16="http://schemas.microsoft.com/office/drawing/2014/main" id="{78AB6D51-FA66-4213-9721-CD0E872DE4A4}"/>
                  </a:ext>
                </a:extLst>
              </p:cNvPr>
              <p:cNvSpPr>
                <a:spLocks noChangeArrowheads="1"/>
              </p:cNvSpPr>
              <p:nvPr/>
            </p:nvSpPr>
            <p:spPr bwMode="auto">
              <a:xfrm>
                <a:off x="2160"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Rectangle 93">
                <a:extLst>
                  <a:ext uri="{FF2B5EF4-FFF2-40B4-BE49-F238E27FC236}">
                    <a16:creationId xmlns:a16="http://schemas.microsoft.com/office/drawing/2014/main" id="{0147EBEA-B7FF-4C92-804F-9095AAA59DD0}"/>
                  </a:ext>
                </a:extLst>
              </p:cNvPr>
              <p:cNvSpPr>
                <a:spLocks noChangeArrowheads="1"/>
              </p:cNvSpPr>
              <p:nvPr/>
            </p:nvSpPr>
            <p:spPr bwMode="auto">
              <a:xfrm>
                <a:off x="2256"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Rectangle 94">
                <a:extLst>
                  <a:ext uri="{FF2B5EF4-FFF2-40B4-BE49-F238E27FC236}">
                    <a16:creationId xmlns:a16="http://schemas.microsoft.com/office/drawing/2014/main" id="{A78FD8B2-6FA2-42AB-8A98-9FE8DFA181F8}"/>
                  </a:ext>
                </a:extLst>
              </p:cNvPr>
              <p:cNvSpPr>
                <a:spLocks noChangeArrowheads="1"/>
              </p:cNvSpPr>
              <p:nvPr/>
            </p:nvSpPr>
            <p:spPr bwMode="auto">
              <a:xfrm>
                <a:off x="2352"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Rectangle 95">
                <a:extLst>
                  <a:ext uri="{FF2B5EF4-FFF2-40B4-BE49-F238E27FC236}">
                    <a16:creationId xmlns:a16="http://schemas.microsoft.com/office/drawing/2014/main" id="{E9BC4A44-6751-48FD-AFAE-B79A555D0C6E}"/>
                  </a:ext>
                </a:extLst>
              </p:cNvPr>
              <p:cNvSpPr>
                <a:spLocks noChangeArrowheads="1"/>
              </p:cNvSpPr>
              <p:nvPr/>
            </p:nvSpPr>
            <p:spPr bwMode="auto">
              <a:xfrm>
                <a:off x="2448"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 name="Rectangle 96">
                <a:extLst>
                  <a:ext uri="{FF2B5EF4-FFF2-40B4-BE49-F238E27FC236}">
                    <a16:creationId xmlns:a16="http://schemas.microsoft.com/office/drawing/2014/main" id="{49E7E9AF-18AB-4F37-A12C-13A0B93E8F46}"/>
                  </a:ext>
                </a:extLst>
              </p:cNvPr>
              <p:cNvSpPr>
                <a:spLocks noChangeArrowheads="1"/>
              </p:cNvSpPr>
              <p:nvPr/>
            </p:nvSpPr>
            <p:spPr bwMode="auto">
              <a:xfrm>
                <a:off x="2544"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 name="Text Box 97">
              <a:extLst>
                <a:ext uri="{FF2B5EF4-FFF2-40B4-BE49-F238E27FC236}">
                  <a16:creationId xmlns:a16="http://schemas.microsoft.com/office/drawing/2014/main" id="{C55DA5B8-2E03-4636-BAA9-623CFD701503}"/>
                </a:ext>
              </a:extLst>
            </p:cNvPr>
            <p:cNvSpPr txBox="1">
              <a:spLocks noChangeArrowheads="1"/>
            </p:cNvSpPr>
            <p:nvPr/>
          </p:nvSpPr>
          <p:spPr bwMode="auto">
            <a:xfrm rot="5400000">
              <a:off x="3397" y="2567"/>
              <a:ext cx="47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0">
                  <a:solidFill>
                    <a:schemeClr val="tx1"/>
                  </a:solidFill>
                  <a:effectLst/>
                </a:rPr>
                <a:t>Connections</a:t>
              </a:r>
            </a:p>
          </p:txBody>
        </p:sp>
        <p:sp>
          <p:nvSpPr>
            <p:cNvPr id="132" name="Text Box 98">
              <a:extLst>
                <a:ext uri="{FF2B5EF4-FFF2-40B4-BE49-F238E27FC236}">
                  <a16:creationId xmlns:a16="http://schemas.microsoft.com/office/drawing/2014/main" id="{52CDE871-EA1E-475D-928F-272AD2FAC47D}"/>
                </a:ext>
              </a:extLst>
            </p:cNvPr>
            <p:cNvSpPr txBox="1">
              <a:spLocks noChangeArrowheads="1"/>
            </p:cNvSpPr>
            <p:nvPr/>
          </p:nvSpPr>
          <p:spPr bwMode="auto">
            <a:xfrm rot="5400000">
              <a:off x="3331" y="2606"/>
              <a:ext cx="43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solidFill>
                    <a:schemeClr val="tx1"/>
                  </a:solidFill>
                  <a:effectLst/>
                </a:rPr>
                <a:t>JDBC</a:t>
              </a:r>
            </a:p>
          </p:txBody>
        </p:sp>
        <p:sp>
          <p:nvSpPr>
            <p:cNvPr id="133" name="Text Box 99">
              <a:extLst>
                <a:ext uri="{FF2B5EF4-FFF2-40B4-BE49-F238E27FC236}">
                  <a16:creationId xmlns:a16="http://schemas.microsoft.com/office/drawing/2014/main" id="{994DA045-3C18-4BB0-B715-553515AB92CB}"/>
                </a:ext>
              </a:extLst>
            </p:cNvPr>
            <p:cNvSpPr txBox="1">
              <a:spLocks noChangeArrowheads="1"/>
            </p:cNvSpPr>
            <p:nvPr/>
          </p:nvSpPr>
          <p:spPr bwMode="auto">
            <a:xfrm rot="5400000">
              <a:off x="3290" y="2543"/>
              <a:ext cx="31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solidFill>
                    <a:schemeClr val="tx1"/>
                  </a:solidFill>
                  <a:effectLst/>
                </a:rPr>
                <a:t>JAXP</a:t>
              </a:r>
            </a:p>
          </p:txBody>
        </p:sp>
        <p:sp>
          <p:nvSpPr>
            <p:cNvPr id="134" name="Text Box 100">
              <a:extLst>
                <a:ext uri="{FF2B5EF4-FFF2-40B4-BE49-F238E27FC236}">
                  <a16:creationId xmlns:a16="http://schemas.microsoft.com/office/drawing/2014/main" id="{AB52A953-443E-4FA8-AAA0-21371BB3885C}"/>
                </a:ext>
              </a:extLst>
            </p:cNvPr>
            <p:cNvSpPr txBox="1">
              <a:spLocks noChangeArrowheads="1"/>
            </p:cNvSpPr>
            <p:nvPr/>
          </p:nvSpPr>
          <p:spPr bwMode="auto">
            <a:xfrm rot="5400000">
              <a:off x="3075" y="2610"/>
              <a:ext cx="5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0">
                  <a:solidFill>
                    <a:schemeClr val="tx1"/>
                  </a:solidFill>
                  <a:effectLst/>
                </a:rPr>
                <a:t>JavaMail/JAF</a:t>
              </a:r>
            </a:p>
          </p:txBody>
        </p:sp>
        <p:sp>
          <p:nvSpPr>
            <p:cNvPr id="135" name="Text Box 101">
              <a:extLst>
                <a:ext uri="{FF2B5EF4-FFF2-40B4-BE49-F238E27FC236}">
                  <a16:creationId xmlns:a16="http://schemas.microsoft.com/office/drawing/2014/main" id="{1689DDE5-CF50-47D3-AB53-02F084CB60F8}"/>
                </a:ext>
              </a:extLst>
            </p:cNvPr>
            <p:cNvSpPr txBox="1">
              <a:spLocks noChangeArrowheads="1"/>
            </p:cNvSpPr>
            <p:nvPr/>
          </p:nvSpPr>
          <p:spPr bwMode="auto">
            <a:xfrm rot="5400000">
              <a:off x="3083" y="2609"/>
              <a:ext cx="37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JTA</a:t>
              </a:r>
            </a:p>
          </p:txBody>
        </p:sp>
        <p:sp>
          <p:nvSpPr>
            <p:cNvPr id="136" name="Text Box 102">
              <a:extLst>
                <a:ext uri="{FF2B5EF4-FFF2-40B4-BE49-F238E27FC236}">
                  <a16:creationId xmlns:a16="http://schemas.microsoft.com/office/drawing/2014/main" id="{13E9F38D-4629-4B2D-9009-191CC29CB8A0}"/>
                </a:ext>
              </a:extLst>
            </p:cNvPr>
            <p:cNvSpPr txBox="1">
              <a:spLocks noChangeArrowheads="1"/>
            </p:cNvSpPr>
            <p:nvPr/>
          </p:nvSpPr>
          <p:spPr bwMode="auto">
            <a:xfrm rot="5400000">
              <a:off x="2992" y="2590"/>
              <a:ext cx="37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JAAS</a:t>
              </a:r>
            </a:p>
          </p:txBody>
        </p:sp>
        <p:sp>
          <p:nvSpPr>
            <p:cNvPr id="137" name="Text Box 103">
              <a:extLst>
                <a:ext uri="{FF2B5EF4-FFF2-40B4-BE49-F238E27FC236}">
                  <a16:creationId xmlns:a16="http://schemas.microsoft.com/office/drawing/2014/main" id="{5DB797C8-4733-47AC-904B-ADDD562241A8}"/>
                </a:ext>
              </a:extLst>
            </p:cNvPr>
            <p:cNvSpPr txBox="1">
              <a:spLocks noChangeArrowheads="1"/>
            </p:cNvSpPr>
            <p:nvPr/>
          </p:nvSpPr>
          <p:spPr bwMode="auto">
            <a:xfrm rot="5400000">
              <a:off x="2902" y="2609"/>
              <a:ext cx="37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JMS</a:t>
              </a:r>
            </a:p>
          </p:txBody>
        </p:sp>
        <p:sp>
          <p:nvSpPr>
            <p:cNvPr id="138" name="Text Box 104">
              <a:extLst>
                <a:ext uri="{FF2B5EF4-FFF2-40B4-BE49-F238E27FC236}">
                  <a16:creationId xmlns:a16="http://schemas.microsoft.com/office/drawing/2014/main" id="{364B18C5-5617-49D8-B3B1-B61558E3E735}"/>
                </a:ext>
              </a:extLst>
            </p:cNvPr>
            <p:cNvSpPr txBox="1">
              <a:spLocks noChangeArrowheads="1"/>
            </p:cNvSpPr>
            <p:nvPr/>
          </p:nvSpPr>
          <p:spPr bwMode="auto">
            <a:xfrm>
              <a:off x="2417" y="2152"/>
              <a:ext cx="36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JSPs </a:t>
              </a:r>
            </a:p>
          </p:txBody>
        </p:sp>
        <p:sp>
          <p:nvSpPr>
            <p:cNvPr id="139" name="Text Box 105">
              <a:extLst>
                <a:ext uri="{FF2B5EF4-FFF2-40B4-BE49-F238E27FC236}">
                  <a16:creationId xmlns:a16="http://schemas.microsoft.com/office/drawing/2014/main" id="{547BFCAF-2F5F-44F6-A897-CE874BF5ABD4}"/>
                </a:ext>
              </a:extLst>
            </p:cNvPr>
            <p:cNvSpPr txBox="1">
              <a:spLocks noChangeArrowheads="1"/>
            </p:cNvSpPr>
            <p:nvPr/>
          </p:nvSpPr>
          <p:spPr bwMode="auto">
            <a:xfrm>
              <a:off x="1830" y="2144"/>
              <a:ext cx="45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Servlets </a:t>
              </a:r>
            </a:p>
          </p:txBody>
        </p:sp>
        <p:sp>
          <p:nvSpPr>
            <p:cNvPr id="140" name="Text Box 106">
              <a:extLst>
                <a:ext uri="{FF2B5EF4-FFF2-40B4-BE49-F238E27FC236}">
                  <a16:creationId xmlns:a16="http://schemas.microsoft.com/office/drawing/2014/main" id="{4C22FC44-A0DF-4C8C-B91E-233138B913F1}"/>
                </a:ext>
              </a:extLst>
            </p:cNvPr>
            <p:cNvSpPr txBox="1">
              <a:spLocks noChangeArrowheads="1"/>
            </p:cNvSpPr>
            <p:nvPr/>
          </p:nvSpPr>
          <p:spPr bwMode="auto">
            <a:xfrm>
              <a:off x="3222" y="2152"/>
              <a:ext cx="31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EJBs</a:t>
              </a:r>
            </a:p>
          </p:txBody>
        </p:sp>
        <p:sp>
          <p:nvSpPr>
            <p:cNvPr id="141" name="Text Box 107">
              <a:extLst>
                <a:ext uri="{FF2B5EF4-FFF2-40B4-BE49-F238E27FC236}">
                  <a16:creationId xmlns:a16="http://schemas.microsoft.com/office/drawing/2014/main" id="{F85F8F44-7698-4B7F-8CF1-8C6D152E985F}"/>
                </a:ext>
              </a:extLst>
            </p:cNvPr>
            <p:cNvSpPr txBox="1">
              <a:spLocks noChangeArrowheads="1"/>
            </p:cNvSpPr>
            <p:nvPr/>
          </p:nvSpPr>
          <p:spPr bwMode="auto">
            <a:xfrm>
              <a:off x="2507" y="1704"/>
              <a:ext cx="7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tx1"/>
                  </a:solidFill>
                  <a:effectLst/>
                </a:rPr>
                <a:t>J2EE Server</a:t>
              </a:r>
            </a:p>
          </p:txBody>
        </p:sp>
        <p:sp>
          <p:nvSpPr>
            <p:cNvPr id="142" name="Text Box 108">
              <a:extLst>
                <a:ext uri="{FF2B5EF4-FFF2-40B4-BE49-F238E27FC236}">
                  <a16:creationId xmlns:a16="http://schemas.microsoft.com/office/drawing/2014/main" id="{5C1CBD67-EE01-474E-9DAE-CD19EC0C7CBB}"/>
                </a:ext>
              </a:extLst>
            </p:cNvPr>
            <p:cNvSpPr txBox="1">
              <a:spLocks noChangeArrowheads="1"/>
            </p:cNvSpPr>
            <p:nvPr/>
          </p:nvSpPr>
          <p:spPr bwMode="auto">
            <a:xfrm>
              <a:off x="2469" y="1392"/>
              <a:ext cx="7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tx1"/>
                  </a:solidFill>
                  <a:effectLst/>
                  <a:latin typeface="Garamond" panose="02020404030301010803" pitchFamily="18" charset="0"/>
                </a:rPr>
                <a:t>Middle Tier</a:t>
              </a:r>
              <a:r>
                <a:rPr lang="en-US" altLang="en-US" sz="1400" b="0">
                  <a:solidFill>
                    <a:schemeClr val="tx1"/>
                  </a:solidFill>
                  <a:effectLst/>
                </a:rPr>
                <a:t> </a:t>
              </a:r>
            </a:p>
          </p:txBody>
        </p:sp>
      </p:grpSp>
      <p:sp>
        <p:nvSpPr>
          <p:cNvPr id="178" name="Text Box 109">
            <a:extLst>
              <a:ext uri="{FF2B5EF4-FFF2-40B4-BE49-F238E27FC236}">
                <a16:creationId xmlns:a16="http://schemas.microsoft.com/office/drawing/2014/main" id="{9AA76633-E84A-466B-B3CE-53C865FE78A8}"/>
              </a:ext>
            </a:extLst>
          </p:cNvPr>
          <p:cNvSpPr txBox="1">
            <a:spLocks noChangeArrowheads="1"/>
          </p:cNvSpPr>
          <p:nvPr/>
        </p:nvSpPr>
        <p:spPr bwMode="auto">
          <a:xfrm>
            <a:off x="3116019" y="3440845"/>
            <a:ext cx="762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100" b="0">
                <a:solidFill>
                  <a:schemeClr val="tx1"/>
                </a:solidFill>
                <a:effectLst/>
              </a:rPr>
              <a:t>internet</a:t>
            </a:r>
          </a:p>
        </p:txBody>
      </p:sp>
      <p:sp>
        <p:nvSpPr>
          <p:cNvPr id="179" name="Text Box 110">
            <a:extLst>
              <a:ext uri="{FF2B5EF4-FFF2-40B4-BE49-F238E27FC236}">
                <a16:creationId xmlns:a16="http://schemas.microsoft.com/office/drawing/2014/main" id="{42271FA0-8839-4A52-AD7F-DB2F0E77AC39}"/>
              </a:ext>
            </a:extLst>
          </p:cNvPr>
          <p:cNvSpPr txBox="1">
            <a:spLocks noChangeArrowheads="1"/>
          </p:cNvSpPr>
          <p:nvPr/>
        </p:nvSpPr>
        <p:spPr bwMode="auto">
          <a:xfrm>
            <a:off x="7622931" y="3459895"/>
            <a:ext cx="762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100" b="0">
                <a:solidFill>
                  <a:schemeClr val="tx1"/>
                </a:solidFill>
                <a:effectLst/>
              </a:rPr>
              <a:t>internet</a:t>
            </a:r>
          </a:p>
        </p:txBody>
      </p:sp>
      <p:sp>
        <p:nvSpPr>
          <p:cNvPr id="180" name="Line 111">
            <a:extLst>
              <a:ext uri="{FF2B5EF4-FFF2-40B4-BE49-F238E27FC236}">
                <a16:creationId xmlns:a16="http://schemas.microsoft.com/office/drawing/2014/main" id="{8EF57C0B-9EF2-44C9-96D8-45C7B712E22A}"/>
              </a:ext>
            </a:extLst>
          </p:cNvPr>
          <p:cNvSpPr>
            <a:spLocks noChangeShapeType="1"/>
          </p:cNvSpPr>
          <p:nvPr/>
        </p:nvSpPr>
        <p:spPr bwMode="auto">
          <a:xfrm>
            <a:off x="2976319" y="357419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1" name="Line 112">
            <a:extLst>
              <a:ext uri="{FF2B5EF4-FFF2-40B4-BE49-F238E27FC236}">
                <a16:creationId xmlns:a16="http://schemas.microsoft.com/office/drawing/2014/main" id="{E5F53714-F415-47C0-878A-2358DA6CD502}"/>
              </a:ext>
            </a:extLst>
          </p:cNvPr>
          <p:cNvSpPr>
            <a:spLocks noChangeShapeType="1"/>
          </p:cNvSpPr>
          <p:nvPr/>
        </p:nvSpPr>
        <p:spPr bwMode="auto">
          <a:xfrm flipH="1">
            <a:off x="3776419" y="357419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2" name="Line 113">
            <a:extLst>
              <a:ext uri="{FF2B5EF4-FFF2-40B4-BE49-F238E27FC236}">
                <a16:creationId xmlns:a16="http://schemas.microsoft.com/office/drawing/2014/main" id="{5E1C3897-2F68-40FA-AC4E-1FA51429D12B}"/>
              </a:ext>
            </a:extLst>
          </p:cNvPr>
          <p:cNvSpPr>
            <a:spLocks noChangeShapeType="1"/>
          </p:cNvSpPr>
          <p:nvPr/>
        </p:nvSpPr>
        <p:spPr bwMode="auto">
          <a:xfrm>
            <a:off x="7508631" y="357419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3" name="Line 114">
            <a:extLst>
              <a:ext uri="{FF2B5EF4-FFF2-40B4-BE49-F238E27FC236}">
                <a16:creationId xmlns:a16="http://schemas.microsoft.com/office/drawing/2014/main" id="{C59D1F06-F8DD-493D-9650-6D0583E9EB35}"/>
              </a:ext>
            </a:extLst>
          </p:cNvPr>
          <p:cNvSpPr>
            <a:spLocks noChangeShapeType="1"/>
          </p:cNvSpPr>
          <p:nvPr/>
        </p:nvSpPr>
        <p:spPr bwMode="auto">
          <a:xfrm flipH="1">
            <a:off x="8283331" y="357419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87888955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CE70CA9-11CB-45E7-97CA-BD22384C67A3}"/>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Client Tier</a:t>
            </a:r>
          </a:p>
        </p:txBody>
      </p:sp>
      <p:sp>
        <p:nvSpPr>
          <p:cNvPr id="3" name="Rectangle 2">
            <a:extLst>
              <a:ext uri="{FF2B5EF4-FFF2-40B4-BE49-F238E27FC236}">
                <a16:creationId xmlns:a16="http://schemas.microsoft.com/office/drawing/2014/main" id="{FF505844-C38E-4CA7-9995-0C75570228D6}"/>
              </a:ext>
            </a:extLst>
          </p:cNvPr>
          <p:cNvSpPr txBox="1">
            <a:spLocks noChangeArrowheads="1"/>
          </p:cNvSpPr>
          <p:nvPr/>
        </p:nvSpPr>
        <p:spPr>
          <a:xfrm>
            <a:off x="5756031" y="2113085"/>
            <a:ext cx="2971800" cy="381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buFontTx/>
              <a:buNone/>
            </a:pPr>
            <a:r>
              <a:rPr lang="en-US" altLang="en-US">
                <a:solidFill>
                  <a:srgbClr val="000000"/>
                </a:solidFill>
                <a:latin typeface="Verdana" panose="020B0604030504040204" pitchFamily="34" charset="0"/>
                <a:ea typeface="Arial Unicode MS" pitchFamily="34" charset="-128"/>
              </a:rPr>
              <a:t>Application Container</a:t>
            </a:r>
          </a:p>
        </p:txBody>
      </p:sp>
      <p:sp>
        <p:nvSpPr>
          <p:cNvPr id="4" name="Rectangle 6">
            <a:extLst>
              <a:ext uri="{FF2B5EF4-FFF2-40B4-BE49-F238E27FC236}">
                <a16:creationId xmlns:a16="http://schemas.microsoft.com/office/drawing/2014/main" id="{E5AEA79D-C58A-4ECD-92E8-8138362C467F}"/>
              </a:ext>
            </a:extLst>
          </p:cNvPr>
          <p:cNvSpPr>
            <a:spLocks noChangeArrowheads="1"/>
          </p:cNvSpPr>
          <p:nvPr/>
        </p:nvSpPr>
        <p:spPr bwMode="auto">
          <a:xfrm>
            <a:off x="1565031" y="1427285"/>
            <a:ext cx="2286000" cy="4572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Applet</a:t>
            </a:r>
            <a:r>
              <a:rPr lang="en-US" altLang="en-US" sz="1400" b="0">
                <a:solidFill>
                  <a:schemeClr val="bg1"/>
                </a:solidFill>
                <a:effectLst/>
                <a:latin typeface="Times New Roman" panose="02020603050405020304" pitchFamily="18" charset="0"/>
              </a:rPr>
              <a:t> Container</a:t>
            </a:r>
          </a:p>
        </p:txBody>
      </p:sp>
      <p:sp>
        <p:nvSpPr>
          <p:cNvPr id="5" name="Rectangle 7">
            <a:extLst>
              <a:ext uri="{FF2B5EF4-FFF2-40B4-BE49-F238E27FC236}">
                <a16:creationId xmlns:a16="http://schemas.microsoft.com/office/drawing/2014/main" id="{C4372ECF-CFD5-4BFB-AE4D-925C9B98054F}"/>
              </a:ext>
            </a:extLst>
          </p:cNvPr>
          <p:cNvSpPr>
            <a:spLocks noChangeArrowheads="1"/>
          </p:cNvSpPr>
          <p:nvPr/>
        </p:nvSpPr>
        <p:spPr bwMode="auto">
          <a:xfrm>
            <a:off x="1565031" y="1884485"/>
            <a:ext cx="2286000" cy="10477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AutoShape 8">
            <a:extLst>
              <a:ext uri="{FF2B5EF4-FFF2-40B4-BE49-F238E27FC236}">
                <a16:creationId xmlns:a16="http://schemas.microsoft.com/office/drawing/2014/main" id="{79676B0B-2505-4609-ACFB-51006A994057}"/>
              </a:ext>
            </a:extLst>
          </p:cNvPr>
          <p:cNvSpPr>
            <a:spLocks noChangeArrowheads="1"/>
          </p:cNvSpPr>
          <p:nvPr/>
        </p:nvSpPr>
        <p:spPr bwMode="auto">
          <a:xfrm>
            <a:off x="1836494" y="2170235"/>
            <a:ext cx="1752600" cy="4572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 name="Text Box 9">
            <a:extLst>
              <a:ext uri="{FF2B5EF4-FFF2-40B4-BE49-F238E27FC236}">
                <a16:creationId xmlns:a16="http://schemas.microsoft.com/office/drawing/2014/main" id="{0C236229-D5EA-412D-A94E-71611A51C77F}"/>
              </a:ext>
            </a:extLst>
          </p:cNvPr>
          <p:cNvSpPr txBox="1">
            <a:spLocks noChangeArrowheads="1"/>
          </p:cNvSpPr>
          <p:nvPr/>
        </p:nvSpPr>
        <p:spPr bwMode="auto">
          <a:xfrm>
            <a:off x="2327031" y="2265485"/>
            <a:ext cx="738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Applet</a:t>
            </a:r>
          </a:p>
        </p:txBody>
      </p:sp>
      <p:sp>
        <p:nvSpPr>
          <p:cNvPr id="8" name="Rectangle 10">
            <a:extLst>
              <a:ext uri="{FF2B5EF4-FFF2-40B4-BE49-F238E27FC236}">
                <a16:creationId xmlns:a16="http://schemas.microsoft.com/office/drawing/2014/main" id="{23C5A3CC-D6DA-4108-BD62-A84F93E56B8F}"/>
              </a:ext>
            </a:extLst>
          </p:cNvPr>
          <p:cNvSpPr>
            <a:spLocks noChangeArrowheads="1"/>
          </p:cNvSpPr>
          <p:nvPr/>
        </p:nvSpPr>
        <p:spPr bwMode="auto">
          <a:xfrm>
            <a:off x="1565031" y="3275135"/>
            <a:ext cx="2286000" cy="4572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Application</a:t>
            </a:r>
            <a:r>
              <a:rPr lang="en-US" altLang="en-US" sz="1400" b="0">
                <a:solidFill>
                  <a:schemeClr val="bg1"/>
                </a:solidFill>
                <a:effectLst/>
                <a:latin typeface="Times New Roman" panose="02020603050405020304" pitchFamily="18" charset="0"/>
              </a:rPr>
              <a:t> Container</a:t>
            </a:r>
          </a:p>
        </p:txBody>
      </p:sp>
      <p:sp>
        <p:nvSpPr>
          <p:cNvPr id="9" name="Rectangle 11">
            <a:extLst>
              <a:ext uri="{FF2B5EF4-FFF2-40B4-BE49-F238E27FC236}">
                <a16:creationId xmlns:a16="http://schemas.microsoft.com/office/drawing/2014/main" id="{56FE5128-C100-4208-A192-2248EDE8043E}"/>
              </a:ext>
            </a:extLst>
          </p:cNvPr>
          <p:cNvSpPr>
            <a:spLocks noChangeArrowheads="1"/>
          </p:cNvSpPr>
          <p:nvPr/>
        </p:nvSpPr>
        <p:spPr bwMode="auto">
          <a:xfrm>
            <a:off x="1565031" y="3732335"/>
            <a:ext cx="2286000" cy="12954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AutoShape 12">
            <a:extLst>
              <a:ext uri="{FF2B5EF4-FFF2-40B4-BE49-F238E27FC236}">
                <a16:creationId xmlns:a16="http://schemas.microsoft.com/office/drawing/2014/main" id="{F1A15CD5-3849-4B79-8270-A993E01968B5}"/>
              </a:ext>
            </a:extLst>
          </p:cNvPr>
          <p:cNvSpPr>
            <a:spLocks noChangeArrowheads="1"/>
          </p:cNvSpPr>
          <p:nvPr/>
        </p:nvSpPr>
        <p:spPr bwMode="auto">
          <a:xfrm>
            <a:off x="1836494" y="4156198"/>
            <a:ext cx="1752600" cy="4572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Text Box 13">
            <a:extLst>
              <a:ext uri="{FF2B5EF4-FFF2-40B4-BE49-F238E27FC236}">
                <a16:creationId xmlns:a16="http://schemas.microsoft.com/office/drawing/2014/main" id="{4DC8443B-6BE2-450A-9D7B-6193164BEBE9}"/>
              </a:ext>
            </a:extLst>
          </p:cNvPr>
          <p:cNvSpPr txBox="1">
            <a:spLocks noChangeArrowheads="1"/>
          </p:cNvSpPr>
          <p:nvPr/>
        </p:nvSpPr>
        <p:spPr bwMode="auto">
          <a:xfrm>
            <a:off x="2227019" y="4218110"/>
            <a:ext cx="1247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Application</a:t>
            </a:r>
          </a:p>
        </p:txBody>
      </p:sp>
      <p:sp>
        <p:nvSpPr>
          <p:cNvPr id="12" name="Rectangle 14">
            <a:extLst>
              <a:ext uri="{FF2B5EF4-FFF2-40B4-BE49-F238E27FC236}">
                <a16:creationId xmlns:a16="http://schemas.microsoft.com/office/drawing/2014/main" id="{B1FBE9DA-AB53-4FCE-B0DA-20D7348D5F20}"/>
              </a:ext>
            </a:extLst>
          </p:cNvPr>
          <p:cNvSpPr>
            <a:spLocks noChangeArrowheads="1"/>
          </p:cNvSpPr>
          <p:nvPr/>
        </p:nvSpPr>
        <p:spPr bwMode="auto">
          <a:xfrm>
            <a:off x="2093669" y="4799135"/>
            <a:ext cx="304800" cy="1219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 Box 15">
            <a:extLst>
              <a:ext uri="{FF2B5EF4-FFF2-40B4-BE49-F238E27FC236}">
                <a16:creationId xmlns:a16="http://schemas.microsoft.com/office/drawing/2014/main" id="{9266694F-B02B-4A77-A425-04067AFDB2A1}"/>
              </a:ext>
            </a:extLst>
          </p:cNvPr>
          <p:cNvSpPr txBox="1">
            <a:spLocks noChangeArrowheads="1"/>
          </p:cNvSpPr>
          <p:nvPr/>
        </p:nvSpPr>
        <p:spPr bwMode="auto">
          <a:xfrm>
            <a:off x="2107956" y="4932485"/>
            <a:ext cx="381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JDBC</a:t>
            </a:r>
          </a:p>
        </p:txBody>
      </p:sp>
      <p:sp>
        <p:nvSpPr>
          <p:cNvPr id="14" name="Rectangle 16">
            <a:extLst>
              <a:ext uri="{FF2B5EF4-FFF2-40B4-BE49-F238E27FC236}">
                <a16:creationId xmlns:a16="http://schemas.microsoft.com/office/drawing/2014/main" id="{FE022DB7-599D-4468-8CC8-1B9B6498ED68}"/>
              </a:ext>
            </a:extLst>
          </p:cNvPr>
          <p:cNvSpPr>
            <a:spLocks noChangeArrowheads="1"/>
          </p:cNvSpPr>
          <p:nvPr/>
        </p:nvSpPr>
        <p:spPr bwMode="auto">
          <a:xfrm>
            <a:off x="2398469" y="4799135"/>
            <a:ext cx="304800" cy="1219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17">
            <a:extLst>
              <a:ext uri="{FF2B5EF4-FFF2-40B4-BE49-F238E27FC236}">
                <a16:creationId xmlns:a16="http://schemas.microsoft.com/office/drawing/2014/main" id="{C3B705D0-5FE7-48C2-A145-D07D724F89B7}"/>
              </a:ext>
            </a:extLst>
          </p:cNvPr>
          <p:cNvSpPr>
            <a:spLocks noChangeArrowheads="1"/>
          </p:cNvSpPr>
          <p:nvPr/>
        </p:nvSpPr>
        <p:spPr bwMode="auto">
          <a:xfrm>
            <a:off x="3008069" y="4799135"/>
            <a:ext cx="304800" cy="1219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18">
            <a:extLst>
              <a:ext uri="{FF2B5EF4-FFF2-40B4-BE49-F238E27FC236}">
                <a16:creationId xmlns:a16="http://schemas.microsoft.com/office/drawing/2014/main" id="{B629F15B-2C86-4DD1-B627-7A0FDFF5A742}"/>
              </a:ext>
            </a:extLst>
          </p:cNvPr>
          <p:cNvSpPr>
            <a:spLocks noChangeArrowheads="1"/>
          </p:cNvSpPr>
          <p:nvPr/>
        </p:nvSpPr>
        <p:spPr bwMode="auto">
          <a:xfrm>
            <a:off x="2703269" y="4799135"/>
            <a:ext cx="304800" cy="1219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Text Box 19">
            <a:extLst>
              <a:ext uri="{FF2B5EF4-FFF2-40B4-BE49-F238E27FC236}">
                <a16:creationId xmlns:a16="http://schemas.microsoft.com/office/drawing/2014/main" id="{858C45A1-6C4C-4737-9C86-392F0877F03A}"/>
              </a:ext>
            </a:extLst>
          </p:cNvPr>
          <p:cNvSpPr txBox="1">
            <a:spLocks noChangeArrowheads="1"/>
          </p:cNvSpPr>
          <p:nvPr/>
        </p:nvSpPr>
        <p:spPr bwMode="auto">
          <a:xfrm>
            <a:off x="2398469" y="4922960"/>
            <a:ext cx="381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JAXP</a:t>
            </a:r>
          </a:p>
        </p:txBody>
      </p:sp>
      <p:sp>
        <p:nvSpPr>
          <p:cNvPr id="18" name="Text Box 20">
            <a:extLst>
              <a:ext uri="{FF2B5EF4-FFF2-40B4-BE49-F238E27FC236}">
                <a16:creationId xmlns:a16="http://schemas.microsoft.com/office/drawing/2014/main" id="{637E1C49-E756-4EB5-8D3A-23F88F22F2BB}"/>
              </a:ext>
            </a:extLst>
          </p:cNvPr>
          <p:cNvSpPr txBox="1">
            <a:spLocks noChangeArrowheads="1"/>
          </p:cNvSpPr>
          <p:nvPr/>
        </p:nvSpPr>
        <p:spPr bwMode="auto">
          <a:xfrm>
            <a:off x="2703269" y="4922960"/>
            <a:ext cx="3048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JAAS</a:t>
            </a:r>
          </a:p>
        </p:txBody>
      </p:sp>
      <p:sp>
        <p:nvSpPr>
          <p:cNvPr id="19" name="Text Box 21">
            <a:extLst>
              <a:ext uri="{FF2B5EF4-FFF2-40B4-BE49-F238E27FC236}">
                <a16:creationId xmlns:a16="http://schemas.microsoft.com/office/drawing/2014/main" id="{CD25FFDF-DE22-42C3-8486-309CE51AC52A}"/>
              </a:ext>
            </a:extLst>
          </p:cNvPr>
          <p:cNvSpPr txBox="1">
            <a:spLocks noChangeArrowheads="1"/>
          </p:cNvSpPr>
          <p:nvPr/>
        </p:nvSpPr>
        <p:spPr bwMode="auto">
          <a:xfrm>
            <a:off x="3008069" y="4927723"/>
            <a:ext cx="2444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1400" b="0">
                <a:solidFill>
                  <a:schemeClr val="tx1"/>
                </a:solidFill>
                <a:effectLst/>
                <a:latin typeface="Times New Roman" panose="02020603050405020304" pitchFamily="18" charset="0"/>
              </a:rPr>
              <a:t>J</a:t>
            </a:r>
          </a:p>
          <a:p>
            <a:pPr algn="ctr">
              <a:spcBef>
                <a:spcPct val="0"/>
              </a:spcBef>
            </a:pPr>
            <a:r>
              <a:rPr lang="en-US" altLang="en-US" sz="1400" b="0">
                <a:solidFill>
                  <a:schemeClr val="tx1"/>
                </a:solidFill>
                <a:effectLst/>
                <a:latin typeface="Times New Roman" panose="02020603050405020304" pitchFamily="18" charset="0"/>
              </a:rPr>
              <a:t>M</a:t>
            </a:r>
          </a:p>
          <a:p>
            <a:pPr>
              <a:spcBef>
                <a:spcPct val="0"/>
              </a:spcBef>
            </a:pPr>
            <a:r>
              <a:rPr lang="en-US" altLang="en-US" sz="1400" b="0">
                <a:solidFill>
                  <a:schemeClr val="tx1"/>
                </a:solidFill>
                <a:effectLst/>
                <a:latin typeface="Times New Roman" panose="02020603050405020304" pitchFamily="18" charset="0"/>
              </a:rPr>
              <a:t>S</a:t>
            </a:r>
          </a:p>
        </p:txBody>
      </p:sp>
      <p:sp>
        <p:nvSpPr>
          <p:cNvPr id="20" name="AutoShape 22">
            <a:extLst>
              <a:ext uri="{FF2B5EF4-FFF2-40B4-BE49-F238E27FC236}">
                <a16:creationId xmlns:a16="http://schemas.microsoft.com/office/drawing/2014/main" id="{65DB9B40-F520-4646-915F-C974EEA650A5}"/>
              </a:ext>
            </a:extLst>
          </p:cNvPr>
          <p:cNvSpPr>
            <a:spLocks noChangeArrowheads="1"/>
          </p:cNvSpPr>
          <p:nvPr/>
        </p:nvSpPr>
        <p:spPr bwMode="auto">
          <a:xfrm>
            <a:off x="4689231" y="2494085"/>
            <a:ext cx="5334000" cy="33528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Text Box 23">
            <a:extLst>
              <a:ext uri="{FF2B5EF4-FFF2-40B4-BE49-F238E27FC236}">
                <a16:creationId xmlns:a16="http://schemas.microsoft.com/office/drawing/2014/main" id="{FB5CD1A0-CD9A-4F44-9102-D48C31D5DB98}"/>
              </a:ext>
            </a:extLst>
          </p:cNvPr>
          <p:cNvSpPr txBox="1">
            <a:spLocks noChangeArrowheads="1"/>
          </p:cNvSpPr>
          <p:nvPr/>
        </p:nvSpPr>
        <p:spPr bwMode="auto">
          <a:xfrm>
            <a:off x="6803781" y="2646485"/>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tx1"/>
                </a:solidFill>
                <a:effectLst/>
                <a:latin typeface="Times New Roman" panose="02020603050405020304" pitchFamily="18" charset="0"/>
              </a:rPr>
              <a:t>ClientApp (JAR file)</a:t>
            </a:r>
          </a:p>
        </p:txBody>
      </p:sp>
      <p:sp>
        <p:nvSpPr>
          <p:cNvPr id="22" name="AutoShape 24">
            <a:extLst>
              <a:ext uri="{FF2B5EF4-FFF2-40B4-BE49-F238E27FC236}">
                <a16:creationId xmlns:a16="http://schemas.microsoft.com/office/drawing/2014/main" id="{278ED389-9E5B-4E1B-A293-6BCE58753703}"/>
              </a:ext>
            </a:extLst>
          </p:cNvPr>
          <p:cNvSpPr>
            <a:spLocks noChangeArrowheads="1"/>
          </p:cNvSpPr>
          <p:nvPr/>
        </p:nvSpPr>
        <p:spPr bwMode="auto">
          <a:xfrm>
            <a:off x="5832231" y="3741860"/>
            <a:ext cx="3124200" cy="8382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25">
            <a:extLst>
              <a:ext uri="{FF2B5EF4-FFF2-40B4-BE49-F238E27FC236}">
                <a16:creationId xmlns:a16="http://schemas.microsoft.com/office/drawing/2014/main" id="{7DF42E30-E41E-469E-9793-35FDA5396DAC}"/>
              </a:ext>
            </a:extLst>
          </p:cNvPr>
          <p:cNvSpPr>
            <a:spLocks noChangeArrowheads="1"/>
          </p:cNvSpPr>
          <p:nvPr/>
        </p:nvSpPr>
        <p:spPr bwMode="auto">
          <a:xfrm>
            <a:off x="5222631" y="3408485"/>
            <a:ext cx="381000" cy="1447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Text Box 26">
            <a:extLst>
              <a:ext uri="{FF2B5EF4-FFF2-40B4-BE49-F238E27FC236}">
                <a16:creationId xmlns:a16="http://schemas.microsoft.com/office/drawing/2014/main" id="{E7EDCBA6-4A17-4642-AD4B-33C9439EC00F}"/>
              </a:ext>
            </a:extLst>
          </p:cNvPr>
          <p:cNvSpPr txBox="1">
            <a:spLocks noChangeArrowheads="1"/>
          </p:cNvSpPr>
          <p:nvPr/>
        </p:nvSpPr>
        <p:spPr bwMode="auto">
          <a:xfrm>
            <a:off x="5889381" y="3789485"/>
            <a:ext cx="304800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300" b="0">
                <a:solidFill>
                  <a:schemeClr val="tx1"/>
                </a:solidFill>
                <a:effectLst/>
                <a:latin typeface="Times New Roman" panose="02020603050405020304" pitchFamily="18" charset="0"/>
              </a:rPr>
              <a:t>Main AppClass</a:t>
            </a:r>
          </a:p>
          <a:p>
            <a:pPr algn="ctr">
              <a:spcBef>
                <a:spcPct val="50000"/>
              </a:spcBef>
            </a:pPr>
            <a:r>
              <a:rPr lang="en-US" altLang="en-US" sz="1300" b="0">
                <a:solidFill>
                  <a:schemeClr val="tx1"/>
                </a:solidFill>
                <a:effectLst/>
                <a:latin typeface="Times New Roman" panose="02020603050405020304" pitchFamily="18" charset="0"/>
              </a:rPr>
              <a:t>Public static void main (String args[ ] )</a:t>
            </a:r>
          </a:p>
        </p:txBody>
      </p:sp>
      <p:grpSp>
        <p:nvGrpSpPr>
          <p:cNvPr id="25" name="Group 27">
            <a:extLst>
              <a:ext uri="{FF2B5EF4-FFF2-40B4-BE49-F238E27FC236}">
                <a16:creationId xmlns:a16="http://schemas.microsoft.com/office/drawing/2014/main" id="{5BEC5B1B-3A14-4A7B-84A6-CF72713D47E4}"/>
              </a:ext>
            </a:extLst>
          </p:cNvPr>
          <p:cNvGrpSpPr>
            <a:grpSpLocks/>
          </p:cNvGrpSpPr>
          <p:nvPr/>
        </p:nvGrpSpPr>
        <p:grpSpPr bwMode="auto">
          <a:xfrm>
            <a:off x="6822831" y="4932485"/>
            <a:ext cx="2057400" cy="762000"/>
            <a:chOff x="3792" y="3264"/>
            <a:chExt cx="1296" cy="480"/>
          </a:xfrm>
        </p:grpSpPr>
        <p:sp>
          <p:nvSpPr>
            <p:cNvPr id="26" name="AutoShape 28">
              <a:extLst>
                <a:ext uri="{FF2B5EF4-FFF2-40B4-BE49-F238E27FC236}">
                  <a16:creationId xmlns:a16="http://schemas.microsoft.com/office/drawing/2014/main" id="{B0B5CBCC-EE53-4597-9C77-AB7FD643DCD9}"/>
                </a:ext>
              </a:extLst>
            </p:cNvPr>
            <p:cNvSpPr>
              <a:spLocks noChangeArrowheads="1"/>
            </p:cNvSpPr>
            <p:nvPr/>
          </p:nvSpPr>
          <p:spPr bwMode="auto">
            <a:xfrm>
              <a:off x="3984" y="3456"/>
              <a:ext cx="1104" cy="288"/>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AutoShape 29">
              <a:extLst>
                <a:ext uri="{FF2B5EF4-FFF2-40B4-BE49-F238E27FC236}">
                  <a16:creationId xmlns:a16="http://schemas.microsoft.com/office/drawing/2014/main" id="{C1CC1DD1-3956-406A-A1DF-A8963E9E5C7B}"/>
                </a:ext>
              </a:extLst>
            </p:cNvPr>
            <p:cNvSpPr>
              <a:spLocks noChangeArrowheads="1"/>
            </p:cNvSpPr>
            <p:nvPr/>
          </p:nvSpPr>
          <p:spPr bwMode="auto">
            <a:xfrm>
              <a:off x="3888" y="3360"/>
              <a:ext cx="1104" cy="288"/>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AutoShape 30">
              <a:extLst>
                <a:ext uri="{FF2B5EF4-FFF2-40B4-BE49-F238E27FC236}">
                  <a16:creationId xmlns:a16="http://schemas.microsoft.com/office/drawing/2014/main" id="{B7F07DE8-061E-48A7-A310-A66677CDB221}"/>
                </a:ext>
              </a:extLst>
            </p:cNvPr>
            <p:cNvSpPr>
              <a:spLocks noChangeArrowheads="1"/>
            </p:cNvSpPr>
            <p:nvPr/>
          </p:nvSpPr>
          <p:spPr bwMode="auto">
            <a:xfrm>
              <a:off x="3792" y="3264"/>
              <a:ext cx="1104" cy="288"/>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9" name="Text Box 31">
            <a:extLst>
              <a:ext uri="{FF2B5EF4-FFF2-40B4-BE49-F238E27FC236}">
                <a16:creationId xmlns:a16="http://schemas.microsoft.com/office/drawing/2014/main" id="{D2A0D1CE-FA37-49AC-9936-83425D1A15FA}"/>
              </a:ext>
            </a:extLst>
          </p:cNvPr>
          <p:cNvSpPr txBox="1">
            <a:spLocks noChangeArrowheads="1"/>
          </p:cNvSpPr>
          <p:nvPr/>
        </p:nvSpPr>
        <p:spPr bwMode="auto">
          <a:xfrm>
            <a:off x="7051431" y="4899148"/>
            <a:ext cx="1447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Times New Roman" panose="02020603050405020304" pitchFamily="18" charset="0"/>
              </a:rPr>
              <a:t>Java Packages, </a:t>
            </a:r>
          </a:p>
          <a:p>
            <a:pPr algn="ctr">
              <a:spcBef>
                <a:spcPct val="50000"/>
              </a:spcBef>
            </a:pPr>
            <a:r>
              <a:rPr lang="en-US" altLang="en-US" sz="1200" b="0">
                <a:solidFill>
                  <a:schemeClr val="tx1"/>
                </a:solidFill>
                <a:effectLst/>
                <a:latin typeface="Times New Roman" panose="02020603050405020304" pitchFamily="18" charset="0"/>
              </a:rPr>
              <a:t>Classes, Libraries</a:t>
            </a:r>
          </a:p>
        </p:txBody>
      </p:sp>
      <p:sp>
        <p:nvSpPr>
          <p:cNvPr id="30" name="Text Box 34">
            <a:extLst>
              <a:ext uri="{FF2B5EF4-FFF2-40B4-BE49-F238E27FC236}">
                <a16:creationId xmlns:a16="http://schemas.microsoft.com/office/drawing/2014/main" id="{AD69F371-0372-4509-A67F-8599609B2B2C}"/>
              </a:ext>
            </a:extLst>
          </p:cNvPr>
          <p:cNvSpPr txBox="1">
            <a:spLocks noChangeArrowheads="1"/>
          </p:cNvSpPr>
          <p:nvPr/>
        </p:nvSpPr>
        <p:spPr bwMode="auto">
          <a:xfrm rot="5400000">
            <a:off x="4927356" y="392283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Times New Roman" panose="02020603050405020304" pitchFamily="18" charset="0"/>
              </a:rPr>
              <a:t>Deployment Descriptor</a:t>
            </a:r>
          </a:p>
        </p:txBody>
      </p:sp>
      <p:sp>
        <p:nvSpPr>
          <p:cNvPr id="31" name="Line 35">
            <a:extLst>
              <a:ext uri="{FF2B5EF4-FFF2-40B4-BE49-F238E27FC236}">
                <a16:creationId xmlns:a16="http://schemas.microsoft.com/office/drawing/2014/main" id="{6048218D-4D18-4CAD-AC5C-16D508314177}"/>
              </a:ext>
            </a:extLst>
          </p:cNvPr>
          <p:cNvSpPr>
            <a:spLocks noChangeShapeType="1"/>
          </p:cNvSpPr>
          <p:nvPr/>
        </p:nvSpPr>
        <p:spPr bwMode="auto">
          <a:xfrm flipH="1">
            <a:off x="3241431" y="2494085"/>
            <a:ext cx="2514600" cy="1676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6">
            <a:extLst>
              <a:ext uri="{FF2B5EF4-FFF2-40B4-BE49-F238E27FC236}">
                <a16:creationId xmlns:a16="http://schemas.microsoft.com/office/drawing/2014/main" id="{B4B45641-D1EB-40CD-BEE2-788AFC5C809B}"/>
              </a:ext>
            </a:extLst>
          </p:cNvPr>
          <p:cNvSpPr>
            <a:spLocks noChangeShapeType="1"/>
          </p:cNvSpPr>
          <p:nvPr/>
        </p:nvSpPr>
        <p:spPr bwMode="auto">
          <a:xfrm>
            <a:off x="3241431" y="4627685"/>
            <a:ext cx="2514600" cy="12192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Rectangle 37">
            <a:extLst>
              <a:ext uri="{FF2B5EF4-FFF2-40B4-BE49-F238E27FC236}">
                <a16:creationId xmlns:a16="http://schemas.microsoft.com/office/drawing/2014/main" id="{F8D2C4AD-ECFC-4FE6-BB62-5BFEC64837CB}"/>
              </a:ext>
            </a:extLst>
          </p:cNvPr>
          <p:cNvSpPr>
            <a:spLocks noChangeArrowheads="1"/>
          </p:cNvSpPr>
          <p:nvPr/>
        </p:nvSpPr>
        <p:spPr bwMode="auto">
          <a:xfrm>
            <a:off x="4271719" y="1122485"/>
            <a:ext cx="55943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600" b="0">
                <a:solidFill>
                  <a:srgbClr val="000000"/>
                </a:solidFill>
                <a:effectLst/>
                <a:latin typeface="Verdana" panose="020B0604030504040204" pitchFamily="34" charset="0"/>
                <a:ea typeface="Arial Unicode MS" pitchFamily="34" charset="-128"/>
              </a:rPr>
              <a:t> Client Container has a contract with applications</a:t>
            </a:r>
          </a:p>
          <a:p>
            <a:r>
              <a:rPr lang="en-US" altLang="en-US" sz="1600" b="0">
                <a:solidFill>
                  <a:srgbClr val="000000"/>
                </a:solidFill>
                <a:effectLst/>
                <a:latin typeface="Verdana" panose="020B0604030504040204" pitchFamily="34" charset="0"/>
                <a:ea typeface="Arial Unicode MS" pitchFamily="34" charset="-128"/>
              </a:rPr>
              <a:t>   to provide certain functionality to the components </a:t>
            </a:r>
          </a:p>
          <a:p>
            <a:r>
              <a:rPr lang="en-US" altLang="en-US" sz="1600" b="0">
                <a:solidFill>
                  <a:srgbClr val="000000"/>
                </a:solidFill>
                <a:effectLst/>
                <a:latin typeface="Verdana" panose="020B0604030504040204" pitchFamily="34" charset="0"/>
                <a:ea typeface="Arial Unicode MS" pitchFamily="34" charset="-128"/>
              </a:rPr>
              <a:t>   in the application</a:t>
            </a:r>
          </a:p>
        </p:txBody>
      </p:sp>
    </p:spTree>
    <p:extLst>
      <p:ext uri="{BB962C8B-B14F-4D97-AF65-F5344CB8AC3E}">
        <p14:creationId xmlns:p14="http://schemas.microsoft.com/office/powerpoint/2010/main" val="74463608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2DBFAFC-DC2B-45FC-A8AF-DCDA295ED0C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Middle Tier Container</a:t>
            </a:r>
          </a:p>
        </p:txBody>
      </p:sp>
      <p:sp>
        <p:nvSpPr>
          <p:cNvPr id="3" name="Rectangle 2">
            <a:extLst>
              <a:ext uri="{FF2B5EF4-FFF2-40B4-BE49-F238E27FC236}">
                <a16:creationId xmlns:a16="http://schemas.microsoft.com/office/drawing/2014/main" id="{6C695261-F813-4457-878C-63F4EE20B431}"/>
              </a:ext>
            </a:extLst>
          </p:cNvPr>
          <p:cNvSpPr txBox="1">
            <a:spLocks noChangeArrowheads="1"/>
          </p:cNvSpPr>
          <p:nvPr/>
        </p:nvSpPr>
        <p:spPr>
          <a:xfrm>
            <a:off x="524608" y="1219200"/>
            <a:ext cx="10729546"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600">
                <a:solidFill>
                  <a:srgbClr val="000000"/>
                </a:solidFill>
                <a:ea typeface="Arial Unicode MS" pitchFamily="34" charset="-128"/>
              </a:rPr>
              <a:t>Web Container</a:t>
            </a:r>
          </a:p>
          <a:p>
            <a:pPr marL="1100138" lvl="1" indent="-533400"/>
            <a:r>
              <a:rPr lang="en-US" altLang="en-US" sz="2200">
                <a:solidFill>
                  <a:srgbClr val="000000"/>
                </a:solidFill>
                <a:ea typeface="Arial Unicode MS" pitchFamily="34" charset="-128"/>
              </a:rPr>
              <a:t>Manages execution of servlets and JSPs</a:t>
            </a:r>
          </a:p>
          <a:p>
            <a:pPr marL="1100138" lvl="1" indent="-533400"/>
            <a:r>
              <a:rPr lang="en-US" altLang="en-US" sz="2200">
                <a:solidFill>
                  <a:srgbClr val="000000"/>
                </a:solidFill>
                <a:ea typeface="Arial Unicode MS" pitchFamily="34" charset="-128"/>
              </a:rPr>
              <a:t>Part of web or application server</a:t>
            </a:r>
          </a:p>
          <a:p>
            <a:pPr marL="1100138" lvl="1" indent="-533400"/>
            <a:r>
              <a:rPr lang="en-US" altLang="en-US" sz="2200">
                <a:solidFill>
                  <a:srgbClr val="000000"/>
                </a:solidFill>
                <a:ea typeface="Arial Unicode MS" pitchFamily="34" charset="-128"/>
              </a:rPr>
              <a:t>Supports HTTP </a:t>
            </a:r>
          </a:p>
          <a:p>
            <a:pPr marL="609600" indent="-609600"/>
            <a:r>
              <a:rPr lang="en-US" altLang="en-US" sz="2600">
                <a:solidFill>
                  <a:srgbClr val="000000"/>
                </a:solidFill>
                <a:ea typeface="Arial Unicode MS" pitchFamily="34" charset="-128"/>
              </a:rPr>
              <a:t>EJB Container</a:t>
            </a:r>
          </a:p>
          <a:p>
            <a:pPr marL="1100138" lvl="1" indent="-533400"/>
            <a:r>
              <a:rPr lang="en-US" altLang="en-US" sz="2200">
                <a:solidFill>
                  <a:srgbClr val="000000"/>
                </a:solidFill>
                <a:ea typeface="Arial Unicode MS" pitchFamily="34" charset="-128"/>
              </a:rPr>
              <a:t>Business Components that contain business logic or rules</a:t>
            </a:r>
          </a:p>
          <a:p>
            <a:pPr marL="1100138" lvl="1" indent="-533400"/>
            <a:r>
              <a:rPr lang="en-US" altLang="en-US" sz="2200">
                <a:solidFill>
                  <a:srgbClr val="000000"/>
                </a:solidFill>
                <a:ea typeface="Arial Unicode MS" pitchFamily="34" charset="-128"/>
              </a:rPr>
              <a:t>Two types of EJBs</a:t>
            </a:r>
          </a:p>
          <a:p>
            <a:pPr marL="1366838" lvl="2" indent="-457200"/>
            <a:r>
              <a:rPr lang="en-US" altLang="en-US" sz="2000">
                <a:solidFill>
                  <a:srgbClr val="000000"/>
                </a:solidFill>
                <a:ea typeface="Arial Unicode MS" pitchFamily="34" charset="-128"/>
              </a:rPr>
              <a:t>Session Beans – Logic Oriented and deal with handling client requests and data processing</a:t>
            </a:r>
          </a:p>
          <a:p>
            <a:pPr marL="1366838" lvl="2" indent="-457200"/>
            <a:r>
              <a:rPr lang="en-US" altLang="en-US" sz="2000">
                <a:solidFill>
                  <a:srgbClr val="000000"/>
                </a:solidFill>
                <a:ea typeface="Arial Unicode MS" pitchFamily="34" charset="-128"/>
              </a:rPr>
              <a:t>Entity Beand – Strongly coupled with data and deal with data access and persistence</a:t>
            </a:r>
            <a:endParaRPr lang="en-US" altLang="en-US" sz="2000" dirty="0">
              <a:solidFill>
                <a:srgbClr val="000000"/>
              </a:solidFill>
              <a:ea typeface="Arial Unicode MS" pitchFamily="34" charset="-128"/>
            </a:endParaRPr>
          </a:p>
        </p:txBody>
      </p:sp>
    </p:spTree>
    <p:extLst>
      <p:ext uri="{BB962C8B-B14F-4D97-AF65-F5344CB8AC3E}">
        <p14:creationId xmlns:p14="http://schemas.microsoft.com/office/powerpoint/2010/main" val="109580567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455AD7-BA11-4EE0-A116-4DCCC65BC40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E-Commerce Scenario</a:t>
            </a:r>
          </a:p>
        </p:txBody>
      </p:sp>
      <p:sp>
        <p:nvSpPr>
          <p:cNvPr id="78" name="Rectangle 3">
            <a:extLst>
              <a:ext uri="{FF2B5EF4-FFF2-40B4-BE49-F238E27FC236}">
                <a16:creationId xmlns:a16="http://schemas.microsoft.com/office/drawing/2014/main" id="{7DAAC0BE-2292-48A2-AFE3-9AEAD109E77D}"/>
              </a:ext>
            </a:extLst>
          </p:cNvPr>
          <p:cNvSpPr>
            <a:spLocks noChangeArrowheads="1"/>
          </p:cNvSpPr>
          <p:nvPr/>
        </p:nvSpPr>
        <p:spPr bwMode="auto">
          <a:xfrm>
            <a:off x="4832350" y="1665409"/>
            <a:ext cx="2209800" cy="37623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a:t>
            </a:r>
          </a:p>
        </p:txBody>
      </p:sp>
      <p:sp>
        <p:nvSpPr>
          <p:cNvPr id="79" name="Rectangle 4">
            <a:extLst>
              <a:ext uri="{FF2B5EF4-FFF2-40B4-BE49-F238E27FC236}">
                <a16:creationId xmlns:a16="http://schemas.microsoft.com/office/drawing/2014/main" id="{F0FE3203-E0AB-446B-BCB2-9FC2FED030AC}"/>
              </a:ext>
            </a:extLst>
          </p:cNvPr>
          <p:cNvSpPr>
            <a:spLocks noChangeArrowheads="1"/>
          </p:cNvSpPr>
          <p:nvPr/>
        </p:nvSpPr>
        <p:spPr bwMode="auto">
          <a:xfrm>
            <a:off x="152400" y="1646359"/>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Rectangle 5">
            <a:extLst>
              <a:ext uri="{FF2B5EF4-FFF2-40B4-BE49-F238E27FC236}">
                <a16:creationId xmlns:a16="http://schemas.microsoft.com/office/drawing/2014/main" id="{42A0FA80-BB93-4109-B544-8460E8D6ECFB}"/>
              </a:ext>
            </a:extLst>
          </p:cNvPr>
          <p:cNvSpPr>
            <a:spLocks noChangeArrowheads="1"/>
          </p:cNvSpPr>
          <p:nvPr/>
        </p:nvSpPr>
        <p:spPr bwMode="auto">
          <a:xfrm>
            <a:off x="4832350" y="2046409"/>
            <a:ext cx="2209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 </a:t>
            </a:r>
          </a:p>
        </p:txBody>
      </p:sp>
      <p:sp>
        <p:nvSpPr>
          <p:cNvPr id="81" name="AutoShape 6">
            <a:extLst>
              <a:ext uri="{FF2B5EF4-FFF2-40B4-BE49-F238E27FC236}">
                <a16:creationId xmlns:a16="http://schemas.microsoft.com/office/drawing/2014/main" id="{034B742B-C126-49BC-89B2-4DE21362F5B4}"/>
              </a:ext>
            </a:extLst>
          </p:cNvPr>
          <p:cNvSpPr>
            <a:spLocks noChangeArrowheads="1"/>
          </p:cNvSpPr>
          <p:nvPr/>
        </p:nvSpPr>
        <p:spPr bwMode="auto">
          <a:xfrm>
            <a:off x="4949825" y="2198809"/>
            <a:ext cx="2057400" cy="9906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ctr"/>
            <a:r>
              <a:rPr lang="en-US" altLang="en-US" sz="1000">
                <a:solidFill>
                  <a:schemeClr val="tx1"/>
                </a:solidFill>
                <a:effectLst/>
              </a:rPr>
              <a:t>OrderManager Application</a:t>
            </a:r>
          </a:p>
        </p:txBody>
      </p:sp>
      <p:grpSp>
        <p:nvGrpSpPr>
          <p:cNvPr id="82" name="Group 7">
            <a:extLst>
              <a:ext uri="{FF2B5EF4-FFF2-40B4-BE49-F238E27FC236}">
                <a16:creationId xmlns:a16="http://schemas.microsoft.com/office/drawing/2014/main" id="{E7A6B73F-CA1C-458F-A6FA-D1CEE8F88F5C}"/>
              </a:ext>
            </a:extLst>
          </p:cNvPr>
          <p:cNvGrpSpPr>
            <a:grpSpLocks/>
          </p:cNvGrpSpPr>
          <p:nvPr/>
        </p:nvGrpSpPr>
        <p:grpSpPr bwMode="auto">
          <a:xfrm>
            <a:off x="76200" y="2294059"/>
            <a:ext cx="1371600" cy="838200"/>
            <a:chOff x="96" y="1776"/>
            <a:chExt cx="1008" cy="528"/>
          </a:xfrm>
        </p:grpSpPr>
        <p:sp>
          <p:nvSpPr>
            <p:cNvPr id="83" name="Rectangle 8">
              <a:extLst>
                <a:ext uri="{FF2B5EF4-FFF2-40B4-BE49-F238E27FC236}">
                  <a16:creationId xmlns:a16="http://schemas.microsoft.com/office/drawing/2014/main" id="{14B86E30-8D33-4B08-B939-81DA8A970EEA}"/>
                </a:ext>
              </a:extLst>
            </p:cNvPr>
            <p:cNvSpPr>
              <a:spLocks noChangeArrowheads="1"/>
            </p:cNvSpPr>
            <p:nvPr/>
          </p:nvSpPr>
          <p:spPr bwMode="auto">
            <a:xfrm>
              <a:off x="96" y="1776"/>
              <a:ext cx="1008" cy="19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effectLst/>
                </a:rPr>
                <a:t>Application</a:t>
              </a:r>
              <a:r>
                <a:rPr lang="en-US" altLang="en-US" sz="1000">
                  <a:effectLst/>
                </a:rPr>
                <a:t> </a:t>
              </a:r>
              <a:r>
                <a:rPr lang="en-US" altLang="en-US" sz="1000">
                  <a:solidFill>
                    <a:schemeClr val="bg1"/>
                  </a:solidFill>
                  <a:effectLst/>
                </a:rPr>
                <a:t>Container</a:t>
              </a:r>
            </a:p>
          </p:txBody>
        </p:sp>
        <p:sp>
          <p:nvSpPr>
            <p:cNvPr id="84" name="Rectangle 9">
              <a:extLst>
                <a:ext uri="{FF2B5EF4-FFF2-40B4-BE49-F238E27FC236}">
                  <a16:creationId xmlns:a16="http://schemas.microsoft.com/office/drawing/2014/main" id="{A7993ECA-8ECA-4600-B7F0-FC47D2302816}"/>
                </a:ext>
              </a:extLst>
            </p:cNvPr>
            <p:cNvSpPr>
              <a:spLocks noChangeArrowheads="1"/>
            </p:cNvSpPr>
            <p:nvPr/>
          </p:nvSpPr>
          <p:spPr bwMode="auto">
            <a:xfrm>
              <a:off x="96" y="1968"/>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utoShape 10">
              <a:extLst>
                <a:ext uri="{FF2B5EF4-FFF2-40B4-BE49-F238E27FC236}">
                  <a16:creationId xmlns:a16="http://schemas.microsoft.com/office/drawing/2014/main" id="{67CF0626-8582-428F-AA39-01F31744CEFA}"/>
                </a:ext>
              </a:extLst>
            </p:cNvPr>
            <p:cNvSpPr>
              <a:spLocks noChangeArrowheads="1"/>
            </p:cNvSpPr>
            <p:nvPr/>
          </p:nvSpPr>
          <p:spPr bwMode="auto">
            <a:xfrm>
              <a:off x="144" y="2016"/>
              <a:ext cx="877" cy="24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0">
                  <a:solidFill>
                    <a:schemeClr val="tx1"/>
                  </a:solidFill>
                  <a:effectLst/>
                </a:rPr>
                <a:t>ClientApp</a:t>
              </a:r>
            </a:p>
          </p:txBody>
        </p:sp>
        <p:sp>
          <p:nvSpPr>
            <p:cNvPr id="86" name="Line 11">
              <a:extLst>
                <a:ext uri="{FF2B5EF4-FFF2-40B4-BE49-F238E27FC236}">
                  <a16:creationId xmlns:a16="http://schemas.microsoft.com/office/drawing/2014/main" id="{DA14EC4C-A1F4-4CCF-AF51-9D4C75436505}"/>
                </a:ext>
              </a:extLst>
            </p:cNvPr>
            <p:cNvSpPr>
              <a:spLocks noChangeShapeType="1"/>
            </p:cNvSpPr>
            <p:nvPr/>
          </p:nvSpPr>
          <p:spPr bwMode="auto">
            <a:xfrm>
              <a:off x="1008" y="2112"/>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grpSp>
      <p:sp>
        <p:nvSpPr>
          <p:cNvPr id="87" name="Rectangle 12">
            <a:extLst>
              <a:ext uri="{FF2B5EF4-FFF2-40B4-BE49-F238E27FC236}">
                <a16:creationId xmlns:a16="http://schemas.microsoft.com/office/drawing/2014/main" id="{8E2E9711-5F45-4DF7-A41A-18C0C13C6745}"/>
              </a:ext>
            </a:extLst>
          </p:cNvPr>
          <p:cNvSpPr>
            <a:spLocks noChangeArrowheads="1"/>
          </p:cNvSpPr>
          <p:nvPr/>
        </p:nvSpPr>
        <p:spPr bwMode="auto">
          <a:xfrm>
            <a:off x="2022475" y="1155822"/>
            <a:ext cx="2632075" cy="37623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a:t>
            </a:r>
          </a:p>
        </p:txBody>
      </p:sp>
      <p:sp>
        <p:nvSpPr>
          <p:cNvPr id="88" name="Rectangle 13">
            <a:extLst>
              <a:ext uri="{FF2B5EF4-FFF2-40B4-BE49-F238E27FC236}">
                <a16:creationId xmlns:a16="http://schemas.microsoft.com/office/drawing/2014/main" id="{4A3681B4-DD52-4A66-8F0D-13A27E2D4DBF}"/>
              </a:ext>
            </a:extLst>
          </p:cNvPr>
          <p:cNvSpPr>
            <a:spLocks noChangeArrowheads="1"/>
          </p:cNvSpPr>
          <p:nvPr/>
        </p:nvSpPr>
        <p:spPr bwMode="auto">
          <a:xfrm>
            <a:off x="2022475" y="1493959"/>
            <a:ext cx="2632075" cy="2409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a:t>
            </a:r>
          </a:p>
        </p:txBody>
      </p:sp>
      <p:sp>
        <p:nvSpPr>
          <p:cNvPr id="89" name="AutoShape 14">
            <a:extLst>
              <a:ext uri="{FF2B5EF4-FFF2-40B4-BE49-F238E27FC236}">
                <a16:creationId xmlns:a16="http://schemas.microsoft.com/office/drawing/2014/main" id="{F730410A-1D38-42C3-B947-620264EB5236}"/>
              </a:ext>
            </a:extLst>
          </p:cNvPr>
          <p:cNvSpPr>
            <a:spLocks noChangeArrowheads="1"/>
          </p:cNvSpPr>
          <p:nvPr/>
        </p:nvSpPr>
        <p:spPr bwMode="auto">
          <a:xfrm>
            <a:off x="2209800" y="1646359"/>
            <a:ext cx="1974850" cy="2105025"/>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solidFill>
                  <a:schemeClr val="tx1"/>
                </a:solidFill>
                <a:effectLst/>
              </a:rPr>
              <a:t>Shopping Cart Application</a:t>
            </a:r>
          </a:p>
        </p:txBody>
      </p:sp>
      <p:sp>
        <p:nvSpPr>
          <p:cNvPr id="90" name="AutoShape 15">
            <a:extLst>
              <a:ext uri="{FF2B5EF4-FFF2-40B4-BE49-F238E27FC236}">
                <a16:creationId xmlns:a16="http://schemas.microsoft.com/office/drawing/2014/main" id="{4B13B548-BF46-424D-B77E-7FDE334242B3}"/>
              </a:ext>
            </a:extLst>
          </p:cNvPr>
          <p:cNvSpPr>
            <a:spLocks noChangeArrowheads="1"/>
          </p:cNvSpPr>
          <p:nvPr/>
        </p:nvSpPr>
        <p:spPr bwMode="auto">
          <a:xfrm>
            <a:off x="2581275" y="2676647"/>
            <a:ext cx="1243013" cy="2730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tx1"/>
                </a:solidFill>
                <a:effectLst/>
              </a:rPr>
              <a:t>Process Servlet</a:t>
            </a:r>
          </a:p>
        </p:txBody>
      </p:sp>
      <p:sp>
        <p:nvSpPr>
          <p:cNvPr id="91" name="Text Box 16">
            <a:extLst>
              <a:ext uri="{FF2B5EF4-FFF2-40B4-BE49-F238E27FC236}">
                <a16:creationId xmlns:a16="http://schemas.microsoft.com/office/drawing/2014/main" id="{F25D5592-BCD9-4DFE-9B56-9E23823ADE2F}"/>
              </a:ext>
            </a:extLst>
          </p:cNvPr>
          <p:cNvSpPr txBox="1">
            <a:spLocks noChangeArrowheads="1"/>
          </p:cNvSpPr>
          <p:nvPr/>
        </p:nvSpPr>
        <p:spPr bwMode="auto">
          <a:xfrm>
            <a:off x="1470025" y="2509959"/>
            <a:ext cx="528638"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a:solidFill>
                  <a:schemeClr val="tx1"/>
                </a:solidFill>
                <a:effectLst/>
              </a:rPr>
              <a:t>Order</a:t>
            </a:r>
          </a:p>
        </p:txBody>
      </p:sp>
      <p:sp>
        <p:nvSpPr>
          <p:cNvPr id="92" name="Line 17">
            <a:extLst>
              <a:ext uri="{FF2B5EF4-FFF2-40B4-BE49-F238E27FC236}">
                <a16:creationId xmlns:a16="http://schemas.microsoft.com/office/drawing/2014/main" id="{E280E74E-384C-45DA-8C33-E022A1A1F011}"/>
              </a:ext>
            </a:extLst>
          </p:cNvPr>
          <p:cNvSpPr>
            <a:spLocks noChangeShapeType="1"/>
          </p:cNvSpPr>
          <p:nvPr/>
        </p:nvSpPr>
        <p:spPr bwMode="auto">
          <a:xfrm>
            <a:off x="2057400" y="3446584"/>
            <a:ext cx="1447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93" name="Line 18">
            <a:extLst>
              <a:ext uri="{FF2B5EF4-FFF2-40B4-BE49-F238E27FC236}">
                <a16:creationId xmlns:a16="http://schemas.microsoft.com/office/drawing/2014/main" id="{88020B6D-D6E5-4161-B931-42B3A1D56277}"/>
              </a:ext>
            </a:extLst>
          </p:cNvPr>
          <p:cNvSpPr>
            <a:spLocks noChangeShapeType="1"/>
          </p:cNvSpPr>
          <p:nvPr/>
        </p:nvSpPr>
        <p:spPr bwMode="auto">
          <a:xfrm>
            <a:off x="1447800" y="2713159"/>
            <a:ext cx="762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4" name="Rectangle 20">
            <a:extLst>
              <a:ext uri="{FF2B5EF4-FFF2-40B4-BE49-F238E27FC236}">
                <a16:creationId xmlns:a16="http://schemas.microsoft.com/office/drawing/2014/main" id="{1B3CD8AB-A0C3-43A7-B519-F3263AE06D29}"/>
              </a:ext>
            </a:extLst>
          </p:cNvPr>
          <p:cNvSpPr>
            <a:spLocks noChangeArrowheads="1"/>
          </p:cNvSpPr>
          <p:nvPr/>
        </p:nvSpPr>
        <p:spPr bwMode="auto">
          <a:xfrm>
            <a:off x="4756150" y="1160584"/>
            <a:ext cx="2362200" cy="352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tx1"/>
                </a:solidFill>
                <a:effectLst/>
                <a:latin typeface="Times New Roman" panose="02020603050405020304" pitchFamily="18" charset="0"/>
              </a:rPr>
              <a:t>J2EE Server</a:t>
            </a:r>
          </a:p>
        </p:txBody>
      </p:sp>
      <p:sp>
        <p:nvSpPr>
          <p:cNvPr id="95" name="Rectangle 21">
            <a:extLst>
              <a:ext uri="{FF2B5EF4-FFF2-40B4-BE49-F238E27FC236}">
                <a16:creationId xmlns:a16="http://schemas.microsoft.com/office/drawing/2014/main" id="{F41E38B5-8AA4-4368-B9D9-3EA18A793A1C}"/>
              </a:ext>
            </a:extLst>
          </p:cNvPr>
          <p:cNvSpPr>
            <a:spLocks noChangeArrowheads="1"/>
          </p:cNvSpPr>
          <p:nvPr/>
        </p:nvSpPr>
        <p:spPr bwMode="auto">
          <a:xfrm>
            <a:off x="4756150" y="1513009"/>
            <a:ext cx="2362200" cy="350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Rectangle 22">
            <a:extLst>
              <a:ext uri="{FF2B5EF4-FFF2-40B4-BE49-F238E27FC236}">
                <a16:creationId xmlns:a16="http://schemas.microsoft.com/office/drawing/2014/main" id="{0A00C639-F122-4076-9C75-E4C6392859F6}"/>
              </a:ext>
            </a:extLst>
          </p:cNvPr>
          <p:cNvSpPr>
            <a:spLocks noChangeArrowheads="1"/>
          </p:cNvSpPr>
          <p:nvPr/>
        </p:nvSpPr>
        <p:spPr bwMode="auto">
          <a:xfrm>
            <a:off x="4832350" y="3341809"/>
            <a:ext cx="2209800" cy="3810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EJB </a:t>
            </a:r>
            <a:r>
              <a:rPr lang="en-US" altLang="en-US" sz="1400" b="0">
                <a:solidFill>
                  <a:schemeClr val="bg1"/>
                </a:solidFill>
                <a:effectLst/>
                <a:latin typeface="Times New Roman" panose="02020603050405020304" pitchFamily="18" charset="0"/>
              </a:rPr>
              <a:t>Container</a:t>
            </a:r>
          </a:p>
        </p:txBody>
      </p:sp>
      <p:sp>
        <p:nvSpPr>
          <p:cNvPr id="97" name="Rectangle 23">
            <a:extLst>
              <a:ext uri="{FF2B5EF4-FFF2-40B4-BE49-F238E27FC236}">
                <a16:creationId xmlns:a16="http://schemas.microsoft.com/office/drawing/2014/main" id="{549D96A7-72C2-4A30-A34E-4CE23D7D0CF4}"/>
              </a:ext>
            </a:extLst>
          </p:cNvPr>
          <p:cNvSpPr>
            <a:spLocks noChangeArrowheads="1"/>
          </p:cNvSpPr>
          <p:nvPr/>
        </p:nvSpPr>
        <p:spPr bwMode="auto">
          <a:xfrm>
            <a:off x="4832350" y="3722809"/>
            <a:ext cx="2209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 </a:t>
            </a:r>
          </a:p>
        </p:txBody>
      </p:sp>
      <p:sp>
        <p:nvSpPr>
          <p:cNvPr id="98" name="AutoShape 24">
            <a:extLst>
              <a:ext uri="{FF2B5EF4-FFF2-40B4-BE49-F238E27FC236}">
                <a16:creationId xmlns:a16="http://schemas.microsoft.com/office/drawing/2014/main" id="{DA085C49-6413-4604-8CDC-D8160F767F71}"/>
              </a:ext>
            </a:extLst>
          </p:cNvPr>
          <p:cNvSpPr>
            <a:spLocks noChangeArrowheads="1"/>
          </p:cNvSpPr>
          <p:nvPr/>
        </p:nvSpPr>
        <p:spPr bwMode="auto">
          <a:xfrm>
            <a:off x="4908550" y="3799009"/>
            <a:ext cx="2057400" cy="10668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b="0">
              <a:solidFill>
                <a:schemeClr val="tx1"/>
              </a:solidFill>
              <a:effectLst/>
            </a:endParaRPr>
          </a:p>
        </p:txBody>
      </p:sp>
      <p:sp>
        <p:nvSpPr>
          <p:cNvPr id="99" name="AutoShape 25">
            <a:extLst>
              <a:ext uri="{FF2B5EF4-FFF2-40B4-BE49-F238E27FC236}">
                <a16:creationId xmlns:a16="http://schemas.microsoft.com/office/drawing/2014/main" id="{A727E377-740D-4C88-B3E3-2CFD29CC0CC1}"/>
              </a:ext>
            </a:extLst>
          </p:cNvPr>
          <p:cNvSpPr>
            <a:spLocks noChangeArrowheads="1"/>
          </p:cNvSpPr>
          <p:nvPr/>
        </p:nvSpPr>
        <p:spPr bwMode="auto">
          <a:xfrm>
            <a:off x="5300663" y="4407022"/>
            <a:ext cx="1273175" cy="30638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200" b="0">
                <a:solidFill>
                  <a:schemeClr val="tx1"/>
                </a:solidFill>
                <a:effectLst/>
              </a:rPr>
              <a:t>Order EJB</a:t>
            </a:r>
          </a:p>
        </p:txBody>
      </p:sp>
      <p:sp>
        <p:nvSpPr>
          <p:cNvPr id="100" name="Text Box 26">
            <a:extLst>
              <a:ext uri="{FF2B5EF4-FFF2-40B4-BE49-F238E27FC236}">
                <a16:creationId xmlns:a16="http://schemas.microsoft.com/office/drawing/2014/main" id="{CAEBA95F-07C3-4474-80DF-E0D2452C7C3E}"/>
              </a:ext>
            </a:extLst>
          </p:cNvPr>
          <p:cNvSpPr txBox="1">
            <a:spLocks noChangeArrowheads="1"/>
          </p:cNvSpPr>
          <p:nvPr/>
        </p:nvSpPr>
        <p:spPr bwMode="auto">
          <a:xfrm>
            <a:off x="5349875" y="4027609"/>
            <a:ext cx="1158875" cy="3048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endParaRPr lang="en-US" altLang="en-US" sz="1400">
              <a:solidFill>
                <a:schemeClr val="bg1"/>
              </a:solidFill>
              <a:effectLst/>
              <a:latin typeface="Times New Roman" panose="02020603050405020304" pitchFamily="18" charset="0"/>
            </a:endParaRPr>
          </a:p>
        </p:txBody>
      </p:sp>
      <p:sp>
        <p:nvSpPr>
          <p:cNvPr id="101" name="Text Box 27">
            <a:extLst>
              <a:ext uri="{FF2B5EF4-FFF2-40B4-BE49-F238E27FC236}">
                <a16:creationId xmlns:a16="http://schemas.microsoft.com/office/drawing/2014/main" id="{4F030028-7D7D-4647-B258-678B8F1E98AE}"/>
              </a:ext>
            </a:extLst>
          </p:cNvPr>
          <p:cNvSpPr txBox="1">
            <a:spLocks noChangeArrowheads="1"/>
          </p:cNvSpPr>
          <p:nvPr/>
        </p:nvSpPr>
        <p:spPr bwMode="auto">
          <a:xfrm>
            <a:off x="5365750" y="3845047"/>
            <a:ext cx="114300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a:solidFill>
                  <a:schemeClr val="tx1"/>
                </a:solidFill>
                <a:effectLst/>
                <a:latin typeface="Times New Roman" panose="02020603050405020304" pitchFamily="18" charset="0"/>
              </a:rPr>
              <a:t>Order Manager EJBApplication</a:t>
            </a:r>
          </a:p>
        </p:txBody>
      </p:sp>
      <p:sp>
        <p:nvSpPr>
          <p:cNvPr id="102" name="Rectangle 28">
            <a:extLst>
              <a:ext uri="{FF2B5EF4-FFF2-40B4-BE49-F238E27FC236}">
                <a16:creationId xmlns:a16="http://schemas.microsoft.com/office/drawing/2014/main" id="{6A075943-EBCB-4533-AD8C-9D6D5D70D22D}"/>
              </a:ext>
            </a:extLst>
          </p:cNvPr>
          <p:cNvSpPr>
            <a:spLocks noChangeArrowheads="1"/>
          </p:cNvSpPr>
          <p:nvPr/>
        </p:nvSpPr>
        <p:spPr bwMode="auto">
          <a:xfrm>
            <a:off x="8010525" y="2284534"/>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tx1"/>
                </a:solidFill>
                <a:effectLst/>
                <a:latin typeface="Times New Roman" panose="02020603050405020304" pitchFamily="18" charset="0"/>
              </a:rPr>
              <a:t>Supplier Server</a:t>
            </a:r>
          </a:p>
        </p:txBody>
      </p:sp>
      <p:sp>
        <p:nvSpPr>
          <p:cNvPr id="103" name="AutoShape 29">
            <a:extLst>
              <a:ext uri="{FF2B5EF4-FFF2-40B4-BE49-F238E27FC236}">
                <a16:creationId xmlns:a16="http://schemas.microsoft.com/office/drawing/2014/main" id="{884CED99-7B23-4B44-99FE-7BC8E5C0FE43}"/>
              </a:ext>
            </a:extLst>
          </p:cNvPr>
          <p:cNvSpPr>
            <a:spLocks noChangeArrowheads="1"/>
          </p:cNvSpPr>
          <p:nvPr/>
        </p:nvSpPr>
        <p:spPr bwMode="auto">
          <a:xfrm>
            <a:off x="5324475" y="2636959"/>
            <a:ext cx="1308100" cy="474663"/>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tx1"/>
                </a:solidFill>
                <a:effectLst/>
              </a:rPr>
              <a:t>Order Manager</a:t>
            </a:r>
          </a:p>
          <a:p>
            <a:pPr algn="ctr"/>
            <a:r>
              <a:rPr lang="en-US" altLang="en-US" sz="1000">
                <a:solidFill>
                  <a:schemeClr val="tx1"/>
                </a:solidFill>
                <a:effectLst/>
              </a:rPr>
              <a:t>Servlet</a:t>
            </a:r>
          </a:p>
        </p:txBody>
      </p:sp>
      <p:sp>
        <p:nvSpPr>
          <p:cNvPr id="104" name="Rectangle 30">
            <a:extLst>
              <a:ext uri="{FF2B5EF4-FFF2-40B4-BE49-F238E27FC236}">
                <a16:creationId xmlns:a16="http://schemas.microsoft.com/office/drawing/2014/main" id="{A9CDCE64-8D37-45F8-B895-39C811C6B47C}"/>
              </a:ext>
            </a:extLst>
          </p:cNvPr>
          <p:cNvSpPr>
            <a:spLocks noChangeArrowheads="1"/>
          </p:cNvSpPr>
          <p:nvPr/>
        </p:nvSpPr>
        <p:spPr bwMode="auto">
          <a:xfrm>
            <a:off x="8010525" y="2665534"/>
            <a:ext cx="914400" cy="333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31">
            <a:extLst>
              <a:ext uri="{FF2B5EF4-FFF2-40B4-BE49-F238E27FC236}">
                <a16:creationId xmlns:a16="http://schemas.microsoft.com/office/drawing/2014/main" id="{B8F51002-6368-4548-9365-B68E9B2E8CFF}"/>
              </a:ext>
            </a:extLst>
          </p:cNvPr>
          <p:cNvSpPr>
            <a:spLocks noChangeShapeType="1"/>
          </p:cNvSpPr>
          <p:nvPr/>
        </p:nvSpPr>
        <p:spPr bwMode="auto">
          <a:xfrm>
            <a:off x="5934075" y="3037009"/>
            <a:ext cx="0" cy="1371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Line 32">
            <a:extLst>
              <a:ext uri="{FF2B5EF4-FFF2-40B4-BE49-F238E27FC236}">
                <a16:creationId xmlns:a16="http://schemas.microsoft.com/office/drawing/2014/main" id="{F1280BA9-8DAD-4F71-8E06-83F6C63FF6AD}"/>
              </a:ext>
            </a:extLst>
          </p:cNvPr>
          <p:cNvSpPr>
            <a:spLocks noChangeShapeType="1"/>
          </p:cNvSpPr>
          <p:nvPr/>
        </p:nvSpPr>
        <p:spPr bwMode="auto">
          <a:xfrm rot="1160373" flipV="1">
            <a:off x="4198938" y="2902072"/>
            <a:ext cx="895350" cy="1828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Text Box 33">
            <a:extLst>
              <a:ext uri="{FF2B5EF4-FFF2-40B4-BE49-F238E27FC236}">
                <a16:creationId xmlns:a16="http://schemas.microsoft.com/office/drawing/2014/main" id="{2234E98E-851D-4634-B222-03B8C7C21845}"/>
              </a:ext>
            </a:extLst>
          </p:cNvPr>
          <p:cNvSpPr txBox="1">
            <a:spLocks noChangeArrowheads="1"/>
          </p:cNvSpPr>
          <p:nvPr/>
        </p:nvSpPr>
        <p:spPr bwMode="auto">
          <a:xfrm>
            <a:off x="7164388" y="2490909"/>
            <a:ext cx="873125" cy="3968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en-US" sz="1000">
                <a:solidFill>
                  <a:schemeClr val="tx1"/>
                </a:solidFill>
                <a:effectLst/>
              </a:rPr>
              <a:t>StockOrder</a:t>
            </a:r>
          </a:p>
          <a:p>
            <a:pPr algn="ctr">
              <a:spcBef>
                <a:spcPct val="0"/>
              </a:spcBef>
            </a:pPr>
            <a:r>
              <a:rPr lang="en-US" altLang="en-US" sz="1000">
                <a:solidFill>
                  <a:schemeClr val="tx1"/>
                </a:solidFill>
                <a:effectLst/>
              </a:rPr>
              <a:t>(XML)</a:t>
            </a:r>
          </a:p>
        </p:txBody>
      </p:sp>
      <p:sp>
        <p:nvSpPr>
          <p:cNvPr id="108" name="AutoShape 34">
            <a:extLst>
              <a:ext uri="{FF2B5EF4-FFF2-40B4-BE49-F238E27FC236}">
                <a16:creationId xmlns:a16="http://schemas.microsoft.com/office/drawing/2014/main" id="{406AB353-9625-4B74-8807-7A1586F70CF4}"/>
              </a:ext>
            </a:extLst>
          </p:cNvPr>
          <p:cNvSpPr>
            <a:spLocks noChangeArrowheads="1"/>
          </p:cNvSpPr>
          <p:nvPr/>
        </p:nvSpPr>
        <p:spPr bwMode="auto">
          <a:xfrm>
            <a:off x="2943225" y="4284784"/>
            <a:ext cx="990600" cy="762000"/>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tx1"/>
                </a:solidFill>
                <a:effectLst/>
                <a:latin typeface="Times New Roman" panose="02020603050405020304" pitchFamily="18" charset="0"/>
              </a:rPr>
              <a:t>Database</a:t>
            </a:r>
          </a:p>
        </p:txBody>
      </p:sp>
      <p:sp>
        <p:nvSpPr>
          <p:cNvPr id="109" name="Line 35">
            <a:extLst>
              <a:ext uri="{FF2B5EF4-FFF2-40B4-BE49-F238E27FC236}">
                <a16:creationId xmlns:a16="http://schemas.microsoft.com/office/drawing/2014/main" id="{FF404FA3-0AE1-43A0-B9D2-D51B8163A116}"/>
              </a:ext>
            </a:extLst>
          </p:cNvPr>
          <p:cNvSpPr>
            <a:spLocks noChangeShapeType="1"/>
          </p:cNvSpPr>
          <p:nvPr/>
        </p:nvSpPr>
        <p:spPr bwMode="auto">
          <a:xfrm flipV="1">
            <a:off x="7010400" y="2692522"/>
            <a:ext cx="1000125" cy="15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0" name="Line 36">
            <a:extLst>
              <a:ext uri="{FF2B5EF4-FFF2-40B4-BE49-F238E27FC236}">
                <a16:creationId xmlns:a16="http://schemas.microsoft.com/office/drawing/2014/main" id="{B2587673-0C98-4710-88AD-52F7EB2A3373}"/>
              </a:ext>
            </a:extLst>
          </p:cNvPr>
          <p:cNvSpPr>
            <a:spLocks noChangeShapeType="1"/>
          </p:cNvSpPr>
          <p:nvPr/>
        </p:nvSpPr>
        <p:spPr bwMode="auto">
          <a:xfrm>
            <a:off x="3933825" y="4589584"/>
            <a:ext cx="1371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1" name="AutoShape 37">
            <a:extLst>
              <a:ext uri="{FF2B5EF4-FFF2-40B4-BE49-F238E27FC236}">
                <a16:creationId xmlns:a16="http://schemas.microsoft.com/office/drawing/2014/main" id="{D2ED3FD5-E39A-4C31-8AB7-EA6D5676B139}"/>
              </a:ext>
            </a:extLst>
          </p:cNvPr>
          <p:cNvSpPr>
            <a:spLocks noChangeArrowheads="1"/>
          </p:cNvSpPr>
          <p:nvPr/>
        </p:nvSpPr>
        <p:spPr bwMode="auto">
          <a:xfrm>
            <a:off x="2581275" y="2067047"/>
            <a:ext cx="1243013" cy="2730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tx1"/>
                </a:solidFill>
                <a:effectLst/>
              </a:rPr>
              <a:t>Catalog Servlet</a:t>
            </a:r>
          </a:p>
        </p:txBody>
      </p:sp>
      <p:sp>
        <p:nvSpPr>
          <p:cNvPr id="112" name="AutoShape 38">
            <a:extLst>
              <a:ext uri="{FF2B5EF4-FFF2-40B4-BE49-F238E27FC236}">
                <a16:creationId xmlns:a16="http://schemas.microsoft.com/office/drawing/2014/main" id="{73CD55A4-97D7-438D-B831-80B006B10B1A}"/>
              </a:ext>
            </a:extLst>
          </p:cNvPr>
          <p:cNvSpPr>
            <a:spLocks noChangeArrowheads="1"/>
          </p:cNvSpPr>
          <p:nvPr/>
        </p:nvSpPr>
        <p:spPr bwMode="auto">
          <a:xfrm>
            <a:off x="2581275" y="2371847"/>
            <a:ext cx="1243013" cy="2730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tx1"/>
                </a:solidFill>
                <a:effectLst/>
              </a:rPr>
              <a:t>Cart Servlet</a:t>
            </a:r>
          </a:p>
        </p:txBody>
      </p:sp>
      <p:sp>
        <p:nvSpPr>
          <p:cNvPr id="113" name="Line 40">
            <a:extLst>
              <a:ext uri="{FF2B5EF4-FFF2-40B4-BE49-F238E27FC236}">
                <a16:creationId xmlns:a16="http://schemas.microsoft.com/office/drawing/2014/main" id="{E1A30669-2EF1-4C5B-A87E-C4B34D4E1ACC}"/>
              </a:ext>
            </a:extLst>
          </p:cNvPr>
          <p:cNvSpPr>
            <a:spLocks noChangeShapeType="1"/>
          </p:cNvSpPr>
          <p:nvPr/>
        </p:nvSpPr>
        <p:spPr bwMode="auto">
          <a:xfrm>
            <a:off x="4181475" y="2694109"/>
            <a:ext cx="762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4" name="AutoShape 41">
            <a:extLst>
              <a:ext uri="{FF2B5EF4-FFF2-40B4-BE49-F238E27FC236}">
                <a16:creationId xmlns:a16="http://schemas.microsoft.com/office/drawing/2014/main" id="{64C21E42-BA25-4A67-BBAA-D3B3DEA95003}"/>
              </a:ext>
            </a:extLst>
          </p:cNvPr>
          <p:cNvSpPr>
            <a:spLocks noChangeArrowheads="1"/>
          </p:cNvSpPr>
          <p:nvPr/>
        </p:nvSpPr>
        <p:spPr bwMode="auto">
          <a:xfrm>
            <a:off x="2895600" y="3065584"/>
            <a:ext cx="304800" cy="38100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15" name="AutoShape 42">
            <a:extLst>
              <a:ext uri="{FF2B5EF4-FFF2-40B4-BE49-F238E27FC236}">
                <a16:creationId xmlns:a16="http://schemas.microsoft.com/office/drawing/2014/main" id="{4E36F38E-68B1-4506-82F4-4A4F0C7914A0}"/>
              </a:ext>
            </a:extLst>
          </p:cNvPr>
          <p:cNvSpPr>
            <a:spLocks noChangeArrowheads="1"/>
          </p:cNvSpPr>
          <p:nvPr/>
        </p:nvSpPr>
        <p:spPr bwMode="auto">
          <a:xfrm>
            <a:off x="2971800" y="3141784"/>
            <a:ext cx="304800" cy="38100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16" name="AutoShape 43">
            <a:extLst>
              <a:ext uri="{FF2B5EF4-FFF2-40B4-BE49-F238E27FC236}">
                <a16:creationId xmlns:a16="http://schemas.microsoft.com/office/drawing/2014/main" id="{054995E0-051C-46CE-A303-EC0CDB568E4F}"/>
              </a:ext>
            </a:extLst>
          </p:cNvPr>
          <p:cNvSpPr>
            <a:spLocks noChangeArrowheads="1"/>
          </p:cNvSpPr>
          <p:nvPr/>
        </p:nvSpPr>
        <p:spPr bwMode="auto">
          <a:xfrm>
            <a:off x="3048000" y="3217984"/>
            <a:ext cx="304800" cy="38100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17" name="AutoShape 44">
            <a:extLst>
              <a:ext uri="{FF2B5EF4-FFF2-40B4-BE49-F238E27FC236}">
                <a16:creationId xmlns:a16="http://schemas.microsoft.com/office/drawing/2014/main" id="{ECAA5724-7501-4B6A-9922-9FBDF1D6A5F5}"/>
              </a:ext>
            </a:extLst>
          </p:cNvPr>
          <p:cNvSpPr>
            <a:spLocks noChangeArrowheads="1"/>
          </p:cNvSpPr>
          <p:nvPr/>
        </p:nvSpPr>
        <p:spPr bwMode="auto">
          <a:xfrm>
            <a:off x="3124200" y="3294184"/>
            <a:ext cx="304800" cy="38100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pPr>
            <a:r>
              <a:rPr lang="en-US" altLang="en-US" sz="800">
                <a:solidFill>
                  <a:schemeClr val="tx1"/>
                </a:solidFill>
                <a:effectLst/>
                <a:latin typeface="Times New Roman" panose="02020603050405020304" pitchFamily="18" charset="0"/>
              </a:rPr>
              <a:t>Static</a:t>
            </a:r>
          </a:p>
          <a:p>
            <a:pPr algn="ctr">
              <a:spcBef>
                <a:spcPct val="0"/>
              </a:spcBef>
            </a:pPr>
            <a:r>
              <a:rPr lang="en-US" altLang="en-US" sz="800">
                <a:solidFill>
                  <a:schemeClr val="tx1"/>
                </a:solidFill>
                <a:effectLst/>
                <a:latin typeface="Times New Roman" panose="02020603050405020304" pitchFamily="18" charset="0"/>
              </a:rPr>
              <a:t> Pages</a:t>
            </a:r>
          </a:p>
        </p:txBody>
      </p:sp>
      <p:sp>
        <p:nvSpPr>
          <p:cNvPr id="118" name="Rectangle 39">
            <a:extLst>
              <a:ext uri="{FF2B5EF4-FFF2-40B4-BE49-F238E27FC236}">
                <a16:creationId xmlns:a16="http://schemas.microsoft.com/office/drawing/2014/main" id="{03B2724C-F060-4BD7-9590-7589B5674CB6}"/>
              </a:ext>
            </a:extLst>
          </p:cNvPr>
          <p:cNvSpPr txBox="1">
            <a:spLocks noChangeArrowheads="1"/>
          </p:cNvSpPr>
          <p:nvPr/>
        </p:nvSpPr>
        <p:spPr>
          <a:xfrm>
            <a:off x="957263" y="5286496"/>
            <a:ext cx="8686800" cy="1143000"/>
          </a:xfrm>
          <a:prstGeom prst="rect">
            <a:avLst/>
          </a:prstGeom>
          <a:noFill/>
          <a:ln/>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dirty="0">
                <a:solidFill>
                  <a:srgbClr val="000000"/>
                </a:solidFill>
                <a:latin typeface="Verdana" panose="020B0604030504040204" pitchFamily="34" charset="0"/>
                <a:ea typeface="Arial Unicode MS" pitchFamily="34" charset="-128"/>
              </a:rPr>
              <a:t>Two distinct parts of the applications</a:t>
            </a:r>
          </a:p>
          <a:p>
            <a:pPr marL="1100138" lvl="1" indent="-533400"/>
            <a:r>
              <a:rPr lang="en-US" altLang="en-US" dirty="0">
                <a:solidFill>
                  <a:srgbClr val="000000"/>
                </a:solidFill>
                <a:latin typeface="Verdana" panose="020B0604030504040204" pitchFamily="34" charset="0"/>
                <a:ea typeface="Arial Unicode MS" pitchFamily="34" charset="-128"/>
              </a:rPr>
              <a:t>Shopping Cart: Handles consumer side of the store</a:t>
            </a:r>
          </a:p>
          <a:p>
            <a:pPr marL="1100138" lvl="1" indent="-533400"/>
            <a:r>
              <a:rPr lang="en-US" altLang="en-US" dirty="0">
                <a:solidFill>
                  <a:srgbClr val="000000"/>
                </a:solidFill>
                <a:latin typeface="Verdana" panose="020B0604030504040204" pitchFamily="34" charset="0"/>
                <a:ea typeface="Arial Unicode MS" pitchFamily="34" charset="-128"/>
              </a:rPr>
              <a:t>Order Manager: Handles backend processing</a:t>
            </a:r>
          </a:p>
        </p:txBody>
      </p:sp>
    </p:spTree>
    <p:extLst>
      <p:ext uri="{BB962C8B-B14F-4D97-AF65-F5344CB8AC3E}">
        <p14:creationId xmlns:p14="http://schemas.microsoft.com/office/powerpoint/2010/main" val="28795901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C0F98C-4D26-4ABE-BEA3-71EFA7493AFE}"/>
              </a:ext>
            </a:extLst>
          </p:cNvPr>
          <p:cNvSpPr>
            <a:spLocks noChangeArrowheads="1"/>
          </p:cNvSpPr>
          <p:nvPr/>
        </p:nvSpPr>
        <p:spPr bwMode="auto">
          <a:xfrm>
            <a:off x="688820" y="54011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Server Side Development</a:t>
            </a:r>
            <a:br>
              <a:rPr lang="en-US" altLang="en-US">
                <a:effectLst/>
              </a:rPr>
            </a:br>
            <a:r>
              <a:rPr lang="en-US" altLang="en-US" sz="2400">
                <a:solidFill>
                  <a:srgbClr val="003399"/>
                </a:solidFill>
                <a:effectLst/>
                <a:latin typeface="Arial" panose="020B0604020202020204" pitchFamily="34" charset="0"/>
              </a:rPr>
              <a:t>Outline</a:t>
            </a:r>
            <a:endParaRPr lang="en-US" altLang="en-US" b="0">
              <a:effectLst/>
              <a:latin typeface="Arial-BoldMT" charset="0"/>
            </a:endParaRPr>
          </a:p>
        </p:txBody>
      </p:sp>
      <p:sp>
        <p:nvSpPr>
          <p:cNvPr id="5" name="Rectangle 4">
            <a:extLst>
              <a:ext uri="{FF2B5EF4-FFF2-40B4-BE49-F238E27FC236}">
                <a16:creationId xmlns:a16="http://schemas.microsoft.com/office/drawing/2014/main" id="{FBB1B722-27CE-416A-AD10-D0DFA5BD3D8C}"/>
              </a:ext>
            </a:extLst>
          </p:cNvPr>
          <p:cNvSpPr/>
          <p:nvPr/>
        </p:nvSpPr>
        <p:spPr>
          <a:xfrm>
            <a:off x="1184030" y="1936283"/>
            <a:ext cx="6096000" cy="2985433"/>
          </a:xfrm>
          <a:prstGeom prst="rect">
            <a:avLst/>
          </a:prstGeom>
        </p:spPr>
        <p:txBody>
          <a:bodyPr>
            <a:spAutoFit/>
          </a:bodyPr>
          <a:lstStyle/>
          <a:p>
            <a:pPr marL="609600" indent="-609600"/>
            <a:r>
              <a:rPr lang="en-US" altLang="en-US" sz="2800" dirty="0">
                <a:solidFill>
                  <a:srgbClr val="000000"/>
                </a:solidFill>
                <a:ea typeface="Arial Unicode MS" pitchFamily="34" charset="-128"/>
              </a:rPr>
              <a:t>Container Architecture</a:t>
            </a:r>
          </a:p>
          <a:p>
            <a:pPr marL="609600" indent="-609600"/>
            <a:r>
              <a:rPr lang="en-US" altLang="en-US" sz="2800" dirty="0">
                <a:solidFill>
                  <a:srgbClr val="000000"/>
                </a:solidFill>
                <a:ea typeface="Arial Unicode MS" pitchFamily="34" charset="-128"/>
              </a:rPr>
              <a:t>Web Components</a:t>
            </a:r>
          </a:p>
          <a:p>
            <a:pPr marL="609600" indent="-609600"/>
            <a:r>
              <a:rPr lang="en-US" altLang="en-US" sz="2800" dirty="0">
                <a:solidFill>
                  <a:srgbClr val="000000"/>
                </a:solidFill>
                <a:ea typeface="Arial Unicode MS" pitchFamily="34" charset="-128"/>
              </a:rPr>
              <a:t>Servlets and Servlet Applications</a:t>
            </a:r>
          </a:p>
          <a:p>
            <a:pPr marL="609600" indent="-609600"/>
            <a:r>
              <a:rPr lang="en-US" altLang="en-US" sz="2800" dirty="0">
                <a:solidFill>
                  <a:srgbClr val="000000"/>
                </a:solidFill>
                <a:ea typeface="Arial Unicode MS" pitchFamily="34" charset="-128"/>
              </a:rPr>
              <a:t>Servlet API</a:t>
            </a:r>
          </a:p>
          <a:p>
            <a:pPr marL="1100138" lvl="1" indent="-533400"/>
            <a:r>
              <a:rPr lang="en-US" altLang="en-US" sz="2400" dirty="0" err="1">
                <a:solidFill>
                  <a:srgbClr val="000000"/>
                </a:solidFill>
                <a:ea typeface="Arial Unicode MS" pitchFamily="34" charset="-128"/>
              </a:rPr>
              <a:t>Javax.servlet</a:t>
            </a:r>
            <a:endParaRPr lang="en-US" altLang="en-US" sz="2400" dirty="0">
              <a:solidFill>
                <a:srgbClr val="000000"/>
              </a:solidFill>
              <a:ea typeface="Arial Unicode MS" pitchFamily="34" charset="-128"/>
            </a:endParaRPr>
          </a:p>
          <a:p>
            <a:pPr marL="1100138" lvl="1" indent="-533400"/>
            <a:r>
              <a:rPr lang="en-US" altLang="en-US" sz="2400" dirty="0" err="1">
                <a:solidFill>
                  <a:srgbClr val="000000"/>
                </a:solidFill>
                <a:ea typeface="Arial Unicode MS" pitchFamily="34" charset="-128"/>
              </a:rPr>
              <a:t>Javax.servlet.http</a:t>
            </a:r>
            <a:r>
              <a:rPr lang="en-US" altLang="en-US" sz="2400" dirty="0">
                <a:solidFill>
                  <a:srgbClr val="000000"/>
                </a:solidFill>
                <a:ea typeface="Arial Unicode MS" pitchFamily="34" charset="-128"/>
              </a:rPr>
              <a:t>	</a:t>
            </a:r>
          </a:p>
          <a:p>
            <a:pPr marL="609600" indent="-609600"/>
            <a:r>
              <a:rPr lang="en-US" altLang="en-US" sz="2800" dirty="0">
                <a:solidFill>
                  <a:srgbClr val="000000"/>
                </a:solidFill>
                <a:ea typeface="Arial Unicode MS" pitchFamily="34" charset="-128"/>
              </a:rPr>
              <a:t>Deploying an Application</a:t>
            </a:r>
          </a:p>
        </p:txBody>
      </p:sp>
    </p:spTree>
    <p:extLst>
      <p:ext uri="{BB962C8B-B14F-4D97-AF65-F5344CB8AC3E}">
        <p14:creationId xmlns:p14="http://schemas.microsoft.com/office/powerpoint/2010/main" val="36436179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50AE60F-182D-49E0-A340-46AB83F2F1A1}"/>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E-Commerce</a:t>
            </a:r>
          </a:p>
        </p:txBody>
      </p:sp>
      <p:sp>
        <p:nvSpPr>
          <p:cNvPr id="3" name="Rectangle 2">
            <a:extLst>
              <a:ext uri="{FF2B5EF4-FFF2-40B4-BE49-F238E27FC236}">
                <a16:creationId xmlns:a16="http://schemas.microsoft.com/office/drawing/2014/main" id="{F4D4DAA8-1560-4D2E-9626-C62F17E0AFE8}"/>
              </a:ext>
            </a:extLst>
          </p:cNvPr>
          <p:cNvSpPr txBox="1">
            <a:spLocks noChangeArrowheads="1"/>
          </p:cNvSpPr>
          <p:nvPr/>
        </p:nvSpPr>
        <p:spPr>
          <a:xfrm>
            <a:off x="304799" y="1336430"/>
            <a:ext cx="9665677" cy="514056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600">
                <a:solidFill>
                  <a:srgbClr val="000000"/>
                </a:solidFill>
                <a:ea typeface="Arial Unicode MS" pitchFamily="34" charset="-128"/>
              </a:rPr>
              <a:t>Cart Application</a:t>
            </a:r>
          </a:p>
          <a:p>
            <a:pPr marL="1100138" lvl="1" indent="-533400"/>
            <a:r>
              <a:rPr lang="en-US" altLang="en-US" sz="2200">
                <a:solidFill>
                  <a:srgbClr val="000000"/>
                </a:solidFill>
                <a:ea typeface="Arial Unicode MS" pitchFamily="34" charset="-128"/>
              </a:rPr>
              <a:t>Catalog servlet gets product data from the database</a:t>
            </a:r>
          </a:p>
          <a:p>
            <a:pPr marL="1100138" lvl="1" indent="-533400"/>
            <a:r>
              <a:rPr lang="en-US" altLang="en-US" sz="2200">
                <a:solidFill>
                  <a:srgbClr val="000000"/>
                </a:solidFill>
                <a:ea typeface="Arial Unicode MS" pitchFamily="34" charset="-128"/>
              </a:rPr>
              <a:t>Cart servlet keeps track of the customer purchase</a:t>
            </a:r>
          </a:p>
          <a:p>
            <a:pPr marL="1100138" lvl="1" indent="-533400"/>
            <a:r>
              <a:rPr lang="en-US" altLang="en-US" sz="2200">
                <a:solidFill>
                  <a:srgbClr val="000000"/>
                </a:solidFill>
                <a:ea typeface="Arial Unicode MS" pitchFamily="34" charset="-128"/>
              </a:rPr>
              <a:t>Process servlet processes the order</a:t>
            </a:r>
          </a:p>
          <a:p>
            <a:pPr marL="609600" indent="-609600"/>
            <a:r>
              <a:rPr lang="en-US" altLang="en-US" sz="2600">
                <a:solidFill>
                  <a:srgbClr val="000000"/>
                </a:solidFill>
                <a:ea typeface="Arial Unicode MS" pitchFamily="34" charset="-128"/>
              </a:rPr>
              <a:t>Order Process Application</a:t>
            </a:r>
          </a:p>
          <a:p>
            <a:pPr marL="1100138" lvl="1" indent="-533400"/>
            <a:r>
              <a:rPr lang="en-US" altLang="en-US" sz="2200">
                <a:solidFill>
                  <a:srgbClr val="000000"/>
                </a:solidFill>
                <a:ea typeface="Arial Unicode MS" pitchFamily="34" charset="-128"/>
              </a:rPr>
              <a:t>Processes customer order</a:t>
            </a:r>
          </a:p>
          <a:p>
            <a:pPr marL="1100138" lvl="1" indent="-533400"/>
            <a:r>
              <a:rPr lang="en-US" altLang="en-US" sz="2200">
                <a:solidFill>
                  <a:srgbClr val="000000"/>
                </a:solidFill>
                <a:ea typeface="Arial Unicode MS" pitchFamily="34" charset="-128"/>
              </a:rPr>
              <a:t>Checks inventory levels (</a:t>
            </a:r>
            <a:r>
              <a:rPr lang="en-US" altLang="en-US" sz="2400">
                <a:cs typeface="Times New Roman" panose="02020603050405020304" pitchFamily="18" charset="0"/>
              </a:rPr>
              <a:t>orders new parts from Suppliers)</a:t>
            </a:r>
          </a:p>
          <a:p>
            <a:pPr marL="1100138" lvl="1" indent="-533400"/>
            <a:r>
              <a:rPr lang="en-US" altLang="en-US" sz="2200">
                <a:solidFill>
                  <a:srgbClr val="000000"/>
                </a:solidFill>
                <a:ea typeface="Arial Unicode MS" pitchFamily="34" charset="-128"/>
              </a:rPr>
              <a:t>Processes payments</a:t>
            </a:r>
          </a:p>
          <a:p>
            <a:pPr marL="1100138" lvl="1" indent="-533400"/>
            <a:r>
              <a:rPr lang="en-US" altLang="en-US" sz="2200">
                <a:solidFill>
                  <a:srgbClr val="000000"/>
                </a:solidFill>
                <a:ea typeface="Arial Unicode MS" pitchFamily="34" charset="-128"/>
              </a:rPr>
              <a:t>Sends acknowledgement to the client</a:t>
            </a:r>
          </a:p>
          <a:p>
            <a:pPr marL="1100138" lvl="1" indent="-533400"/>
            <a:endParaRPr lang="en-US" altLang="en-US" sz="2200">
              <a:solidFill>
                <a:srgbClr val="000000"/>
              </a:solidFill>
              <a:latin typeface="Verdana" panose="020B0604030504040204" pitchFamily="34" charset="0"/>
              <a:ea typeface="Arial Unicode MS" pitchFamily="34" charset="-128"/>
            </a:endParaRPr>
          </a:p>
          <a:p>
            <a:pPr marL="1100138" lvl="1" indent="-533400"/>
            <a:endParaRPr lang="en-US" altLang="en-US" sz="220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39825132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6E74DB-B878-427D-AD19-D90F86B3AE04}"/>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E-Auctions</a:t>
            </a:r>
          </a:p>
        </p:txBody>
      </p:sp>
      <p:sp>
        <p:nvSpPr>
          <p:cNvPr id="45" name="Line 13">
            <a:extLst>
              <a:ext uri="{FF2B5EF4-FFF2-40B4-BE49-F238E27FC236}">
                <a16:creationId xmlns:a16="http://schemas.microsoft.com/office/drawing/2014/main" id="{C65D2D67-F5F5-40BB-851C-86EFDAFEB6A3}"/>
              </a:ext>
            </a:extLst>
          </p:cNvPr>
          <p:cNvSpPr>
            <a:spLocks noChangeShapeType="1"/>
          </p:cNvSpPr>
          <p:nvPr/>
        </p:nvSpPr>
        <p:spPr bwMode="auto">
          <a:xfrm>
            <a:off x="2066192" y="3719146"/>
            <a:ext cx="1447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nvGrpSpPr>
          <p:cNvPr id="46" name="Group 69">
            <a:extLst>
              <a:ext uri="{FF2B5EF4-FFF2-40B4-BE49-F238E27FC236}">
                <a16:creationId xmlns:a16="http://schemas.microsoft.com/office/drawing/2014/main" id="{9931E53B-E4A0-423A-8DD3-AB1AC0B199D1}"/>
              </a:ext>
            </a:extLst>
          </p:cNvPr>
          <p:cNvGrpSpPr>
            <a:grpSpLocks/>
          </p:cNvGrpSpPr>
          <p:nvPr/>
        </p:nvGrpSpPr>
        <p:grpSpPr bwMode="auto">
          <a:xfrm>
            <a:off x="846992" y="1585546"/>
            <a:ext cx="7772400" cy="3970338"/>
            <a:chOff x="384" y="889"/>
            <a:chExt cx="4896" cy="2501"/>
          </a:xfrm>
        </p:grpSpPr>
        <p:grpSp>
          <p:nvGrpSpPr>
            <p:cNvPr id="47" name="Group 66">
              <a:extLst>
                <a:ext uri="{FF2B5EF4-FFF2-40B4-BE49-F238E27FC236}">
                  <a16:creationId xmlns:a16="http://schemas.microsoft.com/office/drawing/2014/main" id="{2F03035F-D099-4B66-A71F-1F817811260D}"/>
                </a:ext>
              </a:extLst>
            </p:cNvPr>
            <p:cNvGrpSpPr>
              <a:grpSpLocks/>
            </p:cNvGrpSpPr>
            <p:nvPr/>
          </p:nvGrpSpPr>
          <p:grpSpPr bwMode="auto">
            <a:xfrm>
              <a:off x="3888" y="1074"/>
              <a:ext cx="1056" cy="528"/>
              <a:chOff x="3888" y="720"/>
              <a:chExt cx="1056" cy="720"/>
            </a:xfrm>
          </p:grpSpPr>
          <p:sp>
            <p:nvSpPr>
              <p:cNvPr id="81" name="Rectangle 4">
                <a:extLst>
                  <a:ext uri="{FF2B5EF4-FFF2-40B4-BE49-F238E27FC236}">
                    <a16:creationId xmlns:a16="http://schemas.microsoft.com/office/drawing/2014/main" id="{D5960405-B069-47EE-9E07-609B2759EDBA}"/>
                  </a:ext>
                </a:extLst>
              </p:cNvPr>
              <p:cNvSpPr>
                <a:spLocks noChangeArrowheads="1"/>
              </p:cNvSpPr>
              <p:nvPr/>
            </p:nvSpPr>
            <p:spPr bwMode="auto">
              <a:xfrm>
                <a:off x="3888" y="720"/>
                <a:ext cx="105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Rectangle 5">
                <a:extLst>
                  <a:ext uri="{FF2B5EF4-FFF2-40B4-BE49-F238E27FC236}">
                    <a16:creationId xmlns:a16="http://schemas.microsoft.com/office/drawing/2014/main" id="{46AC14BC-DA3C-429E-B615-150178DC97BF}"/>
                  </a:ext>
                </a:extLst>
              </p:cNvPr>
              <p:cNvSpPr>
                <a:spLocks noChangeArrowheads="1"/>
              </p:cNvSpPr>
              <p:nvPr/>
            </p:nvSpPr>
            <p:spPr bwMode="auto">
              <a:xfrm>
                <a:off x="3912" y="816"/>
                <a:ext cx="1008" cy="19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effectLst/>
                  </a:rPr>
                  <a:t>Applet</a:t>
                </a:r>
                <a:r>
                  <a:rPr lang="en-US" altLang="en-US" sz="1200">
                    <a:effectLst/>
                  </a:rPr>
                  <a:t> </a:t>
                </a:r>
                <a:r>
                  <a:rPr lang="en-US" altLang="en-US" sz="1200">
                    <a:solidFill>
                      <a:schemeClr val="bg1"/>
                    </a:solidFill>
                    <a:effectLst/>
                  </a:rPr>
                  <a:t>Container</a:t>
                </a:r>
              </a:p>
            </p:txBody>
          </p:sp>
          <p:sp>
            <p:nvSpPr>
              <p:cNvPr id="83" name="Rectangle 6">
                <a:extLst>
                  <a:ext uri="{FF2B5EF4-FFF2-40B4-BE49-F238E27FC236}">
                    <a16:creationId xmlns:a16="http://schemas.microsoft.com/office/drawing/2014/main" id="{451D3CF3-FC97-4AE2-A7F9-2D41DBC4BE81}"/>
                  </a:ext>
                </a:extLst>
              </p:cNvPr>
              <p:cNvSpPr>
                <a:spLocks noChangeArrowheads="1"/>
              </p:cNvSpPr>
              <p:nvPr/>
            </p:nvSpPr>
            <p:spPr bwMode="auto">
              <a:xfrm>
                <a:off x="3912" y="1008"/>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AutoShape 7">
                <a:extLst>
                  <a:ext uri="{FF2B5EF4-FFF2-40B4-BE49-F238E27FC236}">
                    <a16:creationId xmlns:a16="http://schemas.microsoft.com/office/drawing/2014/main" id="{FD1BE58F-043B-40B6-9428-C580FB315C21}"/>
                  </a:ext>
                </a:extLst>
              </p:cNvPr>
              <p:cNvSpPr>
                <a:spLocks noChangeArrowheads="1"/>
              </p:cNvSpPr>
              <p:nvPr/>
            </p:nvSpPr>
            <p:spPr bwMode="auto">
              <a:xfrm>
                <a:off x="3977" y="1056"/>
                <a:ext cx="877" cy="24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0">
                    <a:solidFill>
                      <a:schemeClr val="tx1"/>
                    </a:solidFill>
                    <a:effectLst/>
                  </a:rPr>
                  <a:t>PaymentApplet</a:t>
                </a:r>
              </a:p>
            </p:txBody>
          </p:sp>
          <p:sp>
            <p:nvSpPr>
              <p:cNvPr id="85" name="Line 11">
                <a:extLst>
                  <a:ext uri="{FF2B5EF4-FFF2-40B4-BE49-F238E27FC236}">
                    <a16:creationId xmlns:a16="http://schemas.microsoft.com/office/drawing/2014/main" id="{B86CA037-55E9-495F-90B5-7C447C562572}"/>
                  </a:ext>
                </a:extLst>
              </p:cNvPr>
              <p:cNvSpPr>
                <a:spLocks noChangeShapeType="1"/>
              </p:cNvSpPr>
              <p:nvPr/>
            </p:nvSpPr>
            <p:spPr bwMode="auto">
              <a:xfrm>
                <a:off x="4392" y="1152"/>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grpSp>
        <p:grpSp>
          <p:nvGrpSpPr>
            <p:cNvPr id="48" name="Group 68">
              <a:extLst>
                <a:ext uri="{FF2B5EF4-FFF2-40B4-BE49-F238E27FC236}">
                  <a16:creationId xmlns:a16="http://schemas.microsoft.com/office/drawing/2014/main" id="{BBA92BDB-8683-4DA7-AF8B-F518DF320327}"/>
                </a:ext>
              </a:extLst>
            </p:cNvPr>
            <p:cNvGrpSpPr>
              <a:grpSpLocks/>
            </p:cNvGrpSpPr>
            <p:nvPr/>
          </p:nvGrpSpPr>
          <p:grpSpPr bwMode="auto">
            <a:xfrm>
              <a:off x="384" y="889"/>
              <a:ext cx="192" cy="2501"/>
              <a:chOff x="384" y="960"/>
              <a:chExt cx="192" cy="2501"/>
            </a:xfrm>
          </p:grpSpPr>
          <p:sp>
            <p:nvSpPr>
              <p:cNvPr id="78" name="Rectangle 30">
                <a:extLst>
                  <a:ext uri="{FF2B5EF4-FFF2-40B4-BE49-F238E27FC236}">
                    <a16:creationId xmlns:a16="http://schemas.microsoft.com/office/drawing/2014/main" id="{075F74BD-AD17-4B5C-B567-8EF4B9D2A3BC}"/>
                  </a:ext>
                </a:extLst>
              </p:cNvPr>
              <p:cNvSpPr>
                <a:spLocks noChangeArrowheads="1"/>
              </p:cNvSpPr>
              <p:nvPr/>
            </p:nvSpPr>
            <p:spPr bwMode="auto">
              <a:xfrm>
                <a:off x="384" y="960"/>
                <a:ext cx="192" cy="8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pPr>
                <a:r>
                  <a:rPr lang="en-US" altLang="en-US" sz="1400">
                    <a:solidFill>
                      <a:schemeClr val="tx1"/>
                    </a:solidFill>
                    <a:effectLst/>
                    <a:latin typeface="Times New Roman" panose="02020603050405020304" pitchFamily="18" charset="0"/>
                  </a:rPr>
                  <a:t>Client Tier</a:t>
                </a:r>
              </a:p>
            </p:txBody>
          </p:sp>
          <p:sp>
            <p:nvSpPr>
              <p:cNvPr id="79" name="Rectangle 31">
                <a:extLst>
                  <a:ext uri="{FF2B5EF4-FFF2-40B4-BE49-F238E27FC236}">
                    <a16:creationId xmlns:a16="http://schemas.microsoft.com/office/drawing/2014/main" id="{0AE62CF2-B9A7-4D2B-A845-958573631CBA}"/>
                  </a:ext>
                </a:extLst>
              </p:cNvPr>
              <p:cNvSpPr>
                <a:spLocks noChangeArrowheads="1"/>
              </p:cNvSpPr>
              <p:nvPr/>
            </p:nvSpPr>
            <p:spPr bwMode="auto">
              <a:xfrm>
                <a:off x="384" y="1817"/>
                <a:ext cx="192" cy="8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pPr>
                <a:r>
                  <a:rPr lang="en-US" altLang="en-US" sz="1400">
                    <a:solidFill>
                      <a:schemeClr val="tx1"/>
                    </a:solidFill>
                    <a:effectLst/>
                    <a:latin typeface="Times New Roman" panose="02020603050405020304" pitchFamily="18" charset="0"/>
                  </a:rPr>
                  <a:t>Middle Tier</a:t>
                </a:r>
              </a:p>
            </p:txBody>
          </p:sp>
          <p:sp>
            <p:nvSpPr>
              <p:cNvPr id="80" name="Rectangle 32">
                <a:extLst>
                  <a:ext uri="{FF2B5EF4-FFF2-40B4-BE49-F238E27FC236}">
                    <a16:creationId xmlns:a16="http://schemas.microsoft.com/office/drawing/2014/main" id="{39B38584-861A-4D7A-9C94-2CAD8749AAEF}"/>
                  </a:ext>
                </a:extLst>
              </p:cNvPr>
              <p:cNvSpPr>
                <a:spLocks noChangeArrowheads="1"/>
              </p:cNvSpPr>
              <p:nvPr/>
            </p:nvSpPr>
            <p:spPr bwMode="auto">
              <a:xfrm>
                <a:off x="384" y="2638"/>
                <a:ext cx="192" cy="8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pPr>
                <a:r>
                  <a:rPr lang="en-US" altLang="en-US" sz="1400">
                    <a:solidFill>
                      <a:schemeClr val="tx1"/>
                    </a:solidFill>
                    <a:effectLst/>
                    <a:latin typeface="Times New Roman" panose="02020603050405020304" pitchFamily="18" charset="0"/>
                  </a:rPr>
                  <a:t>Database Tier</a:t>
                </a:r>
              </a:p>
            </p:txBody>
          </p:sp>
        </p:grpSp>
        <p:sp>
          <p:nvSpPr>
            <p:cNvPr id="49" name="Text Box 34">
              <a:extLst>
                <a:ext uri="{FF2B5EF4-FFF2-40B4-BE49-F238E27FC236}">
                  <a16:creationId xmlns:a16="http://schemas.microsoft.com/office/drawing/2014/main" id="{40B1B225-2528-4BE3-9E80-8C6D82A0F491}"/>
                </a:ext>
              </a:extLst>
            </p:cNvPr>
            <p:cNvSpPr txBox="1">
              <a:spLocks noChangeArrowheads="1"/>
            </p:cNvSpPr>
            <p:nvPr/>
          </p:nvSpPr>
          <p:spPr bwMode="auto">
            <a:xfrm>
              <a:off x="3110" y="1728"/>
              <a:ext cx="346" cy="86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0"/>
                </a:spcBef>
              </a:pPr>
              <a:r>
                <a:rPr lang="en-US" altLang="en-US" sz="1200">
                  <a:solidFill>
                    <a:schemeClr val="tx1"/>
                  </a:solidFill>
                  <a:effectLst/>
                  <a:latin typeface="Times New Roman" panose="02020603050405020304" pitchFamily="18" charset="0"/>
                </a:rPr>
                <a:t>Sales &amp; Auction Cluster</a:t>
              </a:r>
            </a:p>
          </p:txBody>
        </p:sp>
        <p:grpSp>
          <p:nvGrpSpPr>
            <p:cNvPr id="50" name="Group 63">
              <a:extLst>
                <a:ext uri="{FF2B5EF4-FFF2-40B4-BE49-F238E27FC236}">
                  <a16:creationId xmlns:a16="http://schemas.microsoft.com/office/drawing/2014/main" id="{A61C8670-51A4-4FCC-8D7A-1C359FE07D93}"/>
                </a:ext>
              </a:extLst>
            </p:cNvPr>
            <p:cNvGrpSpPr>
              <a:grpSpLocks/>
            </p:cNvGrpSpPr>
            <p:nvPr/>
          </p:nvGrpSpPr>
          <p:grpSpPr bwMode="auto">
            <a:xfrm>
              <a:off x="3552" y="1728"/>
              <a:ext cx="1728" cy="864"/>
              <a:chOff x="3504" y="1728"/>
              <a:chExt cx="2112" cy="864"/>
            </a:xfrm>
          </p:grpSpPr>
          <p:sp>
            <p:nvSpPr>
              <p:cNvPr id="70" name="Rectangle 35">
                <a:extLst>
                  <a:ext uri="{FF2B5EF4-FFF2-40B4-BE49-F238E27FC236}">
                    <a16:creationId xmlns:a16="http://schemas.microsoft.com/office/drawing/2014/main" id="{9ACCD510-1D05-4516-94D1-7B302985CBD6}"/>
                  </a:ext>
                </a:extLst>
              </p:cNvPr>
              <p:cNvSpPr>
                <a:spLocks noChangeArrowheads="1"/>
              </p:cNvSpPr>
              <p:nvPr/>
            </p:nvSpPr>
            <p:spPr bwMode="auto">
              <a:xfrm>
                <a:off x="3504" y="1728"/>
                <a:ext cx="211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71" name="Rectangle 42">
                <a:extLst>
                  <a:ext uri="{FF2B5EF4-FFF2-40B4-BE49-F238E27FC236}">
                    <a16:creationId xmlns:a16="http://schemas.microsoft.com/office/drawing/2014/main" id="{D8E7406D-2EF8-4032-81CE-B173F563A4D4}"/>
                  </a:ext>
                </a:extLst>
              </p:cNvPr>
              <p:cNvSpPr>
                <a:spLocks noChangeArrowheads="1"/>
              </p:cNvSpPr>
              <p:nvPr/>
            </p:nvSpPr>
            <p:spPr bwMode="auto">
              <a:xfrm>
                <a:off x="3552"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72" name="Rectangle 43">
                <a:extLst>
                  <a:ext uri="{FF2B5EF4-FFF2-40B4-BE49-F238E27FC236}">
                    <a16:creationId xmlns:a16="http://schemas.microsoft.com/office/drawing/2014/main" id="{BA4BD251-6DCE-432A-9E08-D1BE0D7C5A6F}"/>
                  </a:ext>
                </a:extLst>
              </p:cNvPr>
              <p:cNvSpPr>
                <a:spLocks noChangeArrowheads="1"/>
              </p:cNvSpPr>
              <p:nvPr/>
            </p:nvSpPr>
            <p:spPr bwMode="auto">
              <a:xfrm>
                <a:off x="3552"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73" name="AutoShape 44">
                <a:extLst>
                  <a:ext uri="{FF2B5EF4-FFF2-40B4-BE49-F238E27FC236}">
                    <a16:creationId xmlns:a16="http://schemas.microsoft.com/office/drawing/2014/main" id="{582613D5-BA6F-458E-A412-570C81DB6C1E}"/>
                  </a:ext>
                </a:extLst>
              </p:cNvPr>
              <p:cNvSpPr>
                <a:spLocks noChangeArrowheads="1"/>
              </p:cNvSpPr>
              <p:nvPr/>
            </p:nvSpPr>
            <p:spPr bwMode="auto">
              <a:xfrm>
                <a:off x="3565"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rPr>
                  <a:t>Payment </a:t>
                </a:r>
              </a:p>
              <a:p>
                <a:pPr algn="ctr"/>
                <a:r>
                  <a:rPr lang="en-US" altLang="en-US" sz="1000">
                    <a:solidFill>
                      <a:schemeClr val="tx1"/>
                    </a:solidFill>
                    <a:effectLst/>
                  </a:rPr>
                  <a:t>Application</a:t>
                </a:r>
              </a:p>
            </p:txBody>
          </p:sp>
          <p:sp>
            <p:nvSpPr>
              <p:cNvPr id="74" name="Rectangle 45">
                <a:extLst>
                  <a:ext uri="{FF2B5EF4-FFF2-40B4-BE49-F238E27FC236}">
                    <a16:creationId xmlns:a16="http://schemas.microsoft.com/office/drawing/2014/main" id="{53F094D4-F178-4B56-9EE7-86313A05FC89}"/>
                  </a:ext>
                </a:extLst>
              </p:cNvPr>
              <p:cNvSpPr>
                <a:spLocks noChangeArrowheads="1"/>
              </p:cNvSpPr>
              <p:nvPr/>
            </p:nvSpPr>
            <p:spPr bwMode="auto">
              <a:xfrm>
                <a:off x="4464"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75" name="Rectangle 46">
                <a:extLst>
                  <a:ext uri="{FF2B5EF4-FFF2-40B4-BE49-F238E27FC236}">
                    <a16:creationId xmlns:a16="http://schemas.microsoft.com/office/drawing/2014/main" id="{440E77A0-ADDE-4258-916E-CEB21235C883}"/>
                  </a:ext>
                </a:extLst>
              </p:cNvPr>
              <p:cNvSpPr>
                <a:spLocks noChangeArrowheads="1"/>
              </p:cNvSpPr>
              <p:nvPr/>
            </p:nvSpPr>
            <p:spPr bwMode="auto">
              <a:xfrm>
                <a:off x="4464"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76" name="AutoShape 47">
                <a:extLst>
                  <a:ext uri="{FF2B5EF4-FFF2-40B4-BE49-F238E27FC236}">
                    <a16:creationId xmlns:a16="http://schemas.microsoft.com/office/drawing/2014/main" id="{631CBC3A-12F0-4AF4-A13F-40DA854713D7}"/>
                  </a:ext>
                </a:extLst>
              </p:cNvPr>
              <p:cNvSpPr>
                <a:spLocks noChangeArrowheads="1"/>
              </p:cNvSpPr>
              <p:nvPr/>
            </p:nvSpPr>
            <p:spPr bwMode="auto">
              <a:xfrm>
                <a:off x="4477"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rPr>
                  <a:t>Payment </a:t>
                </a:r>
              </a:p>
              <a:p>
                <a:pPr algn="ctr"/>
                <a:r>
                  <a:rPr lang="en-US" altLang="en-US" sz="1000">
                    <a:solidFill>
                      <a:schemeClr val="tx1"/>
                    </a:solidFill>
                    <a:effectLst/>
                  </a:rPr>
                  <a:t>Application</a:t>
                </a:r>
              </a:p>
            </p:txBody>
          </p:sp>
          <p:sp>
            <p:nvSpPr>
              <p:cNvPr id="77" name="Text Box 48">
                <a:extLst>
                  <a:ext uri="{FF2B5EF4-FFF2-40B4-BE49-F238E27FC236}">
                    <a16:creationId xmlns:a16="http://schemas.microsoft.com/office/drawing/2014/main" id="{1E9EEDEC-72D6-4588-A18F-B0FA0897274F}"/>
                  </a:ext>
                </a:extLst>
              </p:cNvPr>
              <p:cNvSpPr txBox="1">
                <a:spLocks noChangeArrowheads="1"/>
              </p:cNvSpPr>
              <p:nvPr/>
            </p:nvSpPr>
            <p:spPr bwMode="auto">
              <a:xfrm>
                <a:off x="5318" y="1758"/>
                <a:ext cx="282" cy="8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0"/>
                  </a:spcBef>
                </a:pPr>
                <a:r>
                  <a:rPr lang="en-US" altLang="en-US" sz="1200">
                    <a:solidFill>
                      <a:schemeClr val="tx1"/>
                    </a:solidFill>
                    <a:effectLst/>
                    <a:latin typeface="Times New Roman" panose="02020603050405020304" pitchFamily="18" charset="0"/>
                  </a:rPr>
                  <a:t>Payment Cluster</a:t>
                </a:r>
              </a:p>
            </p:txBody>
          </p:sp>
        </p:grpSp>
        <p:grpSp>
          <p:nvGrpSpPr>
            <p:cNvPr id="51" name="Group 62">
              <a:extLst>
                <a:ext uri="{FF2B5EF4-FFF2-40B4-BE49-F238E27FC236}">
                  <a16:creationId xmlns:a16="http://schemas.microsoft.com/office/drawing/2014/main" id="{4A9BD3D6-DB45-45C1-B1F7-3948F83D1D89}"/>
                </a:ext>
              </a:extLst>
            </p:cNvPr>
            <p:cNvGrpSpPr>
              <a:grpSpLocks/>
            </p:cNvGrpSpPr>
            <p:nvPr/>
          </p:nvGrpSpPr>
          <p:grpSpPr bwMode="auto">
            <a:xfrm>
              <a:off x="720" y="1728"/>
              <a:ext cx="2688" cy="864"/>
              <a:chOff x="336" y="1728"/>
              <a:chExt cx="3072" cy="864"/>
            </a:xfrm>
          </p:grpSpPr>
          <p:sp>
            <p:nvSpPr>
              <p:cNvPr id="60" name="Rectangle 33">
                <a:extLst>
                  <a:ext uri="{FF2B5EF4-FFF2-40B4-BE49-F238E27FC236}">
                    <a16:creationId xmlns:a16="http://schemas.microsoft.com/office/drawing/2014/main" id="{B048BCD9-44EC-4ADA-ABD4-F98C6404DE62}"/>
                  </a:ext>
                </a:extLst>
              </p:cNvPr>
              <p:cNvSpPr>
                <a:spLocks noChangeArrowheads="1"/>
              </p:cNvSpPr>
              <p:nvPr/>
            </p:nvSpPr>
            <p:spPr bwMode="auto">
              <a:xfrm>
                <a:off x="336" y="1728"/>
                <a:ext cx="307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000" b="0">
                  <a:solidFill>
                    <a:schemeClr val="bg1"/>
                  </a:solidFill>
                  <a:effectLst/>
                  <a:latin typeface="Times New Roman" panose="02020603050405020304" pitchFamily="18" charset="0"/>
                </a:endParaRPr>
              </a:p>
            </p:txBody>
          </p:sp>
          <p:sp>
            <p:nvSpPr>
              <p:cNvPr id="61" name="Rectangle 36">
                <a:extLst>
                  <a:ext uri="{FF2B5EF4-FFF2-40B4-BE49-F238E27FC236}">
                    <a16:creationId xmlns:a16="http://schemas.microsoft.com/office/drawing/2014/main" id="{6EC48FFA-1F09-44BC-A6F5-318667F82CD6}"/>
                  </a:ext>
                </a:extLst>
              </p:cNvPr>
              <p:cNvSpPr>
                <a:spLocks noChangeArrowheads="1"/>
              </p:cNvSpPr>
              <p:nvPr/>
            </p:nvSpPr>
            <p:spPr bwMode="auto">
              <a:xfrm>
                <a:off x="1326"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2" name="Rectangle 37">
                <a:extLst>
                  <a:ext uri="{FF2B5EF4-FFF2-40B4-BE49-F238E27FC236}">
                    <a16:creationId xmlns:a16="http://schemas.microsoft.com/office/drawing/2014/main" id="{C0A80F0B-409F-46D9-AE94-60B699477D3D}"/>
                  </a:ext>
                </a:extLst>
              </p:cNvPr>
              <p:cNvSpPr>
                <a:spLocks noChangeArrowheads="1"/>
              </p:cNvSpPr>
              <p:nvPr/>
            </p:nvSpPr>
            <p:spPr bwMode="auto">
              <a:xfrm>
                <a:off x="1326"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3" name="AutoShape 38">
                <a:extLst>
                  <a:ext uri="{FF2B5EF4-FFF2-40B4-BE49-F238E27FC236}">
                    <a16:creationId xmlns:a16="http://schemas.microsoft.com/office/drawing/2014/main" id="{5A8E0110-0C40-4889-876E-709A5129E11B}"/>
                  </a:ext>
                </a:extLst>
              </p:cNvPr>
              <p:cNvSpPr>
                <a:spLocks noChangeArrowheads="1"/>
              </p:cNvSpPr>
              <p:nvPr/>
            </p:nvSpPr>
            <p:spPr bwMode="auto">
              <a:xfrm>
                <a:off x="1345"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rPr>
                  <a:t>Sales/Auction</a:t>
                </a:r>
              </a:p>
              <a:p>
                <a:pPr algn="ctr"/>
                <a:r>
                  <a:rPr lang="en-US" altLang="en-US" sz="1000">
                    <a:solidFill>
                      <a:schemeClr val="tx1"/>
                    </a:solidFill>
                    <a:effectLst/>
                  </a:rPr>
                  <a:t>Application</a:t>
                </a:r>
              </a:p>
            </p:txBody>
          </p:sp>
          <p:sp>
            <p:nvSpPr>
              <p:cNvPr id="64" name="Rectangle 39">
                <a:extLst>
                  <a:ext uri="{FF2B5EF4-FFF2-40B4-BE49-F238E27FC236}">
                    <a16:creationId xmlns:a16="http://schemas.microsoft.com/office/drawing/2014/main" id="{4AF4F772-1AFA-44F5-87DF-C17A4FB88198}"/>
                  </a:ext>
                </a:extLst>
              </p:cNvPr>
              <p:cNvSpPr>
                <a:spLocks noChangeArrowheads="1"/>
              </p:cNvSpPr>
              <p:nvPr/>
            </p:nvSpPr>
            <p:spPr bwMode="auto">
              <a:xfrm>
                <a:off x="2262"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5" name="Rectangle 40">
                <a:extLst>
                  <a:ext uri="{FF2B5EF4-FFF2-40B4-BE49-F238E27FC236}">
                    <a16:creationId xmlns:a16="http://schemas.microsoft.com/office/drawing/2014/main" id="{9C0F27B3-1B7C-4E98-9F59-0CED5BCC6034}"/>
                  </a:ext>
                </a:extLst>
              </p:cNvPr>
              <p:cNvSpPr>
                <a:spLocks noChangeArrowheads="1"/>
              </p:cNvSpPr>
              <p:nvPr/>
            </p:nvSpPr>
            <p:spPr bwMode="auto">
              <a:xfrm>
                <a:off x="2262"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6" name="AutoShape 41">
                <a:extLst>
                  <a:ext uri="{FF2B5EF4-FFF2-40B4-BE49-F238E27FC236}">
                    <a16:creationId xmlns:a16="http://schemas.microsoft.com/office/drawing/2014/main" id="{2939107E-A6E1-4616-AFF1-79E4279EDB71}"/>
                  </a:ext>
                </a:extLst>
              </p:cNvPr>
              <p:cNvSpPr>
                <a:spLocks noChangeArrowheads="1"/>
              </p:cNvSpPr>
              <p:nvPr/>
            </p:nvSpPr>
            <p:spPr bwMode="auto">
              <a:xfrm>
                <a:off x="2275"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a:solidFill>
                    <a:schemeClr val="tx1"/>
                  </a:solidFill>
                  <a:effectLst/>
                </a:endParaRPr>
              </a:p>
              <a:p>
                <a:pPr algn="ctr"/>
                <a:r>
                  <a:rPr lang="en-US" altLang="en-US" sz="1000">
                    <a:solidFill>
                      <a:schemeClr val="tx1"/>
                    </a:solidFill>
                    <a:effectLst/>
                  </a:rPr>
                  <a:t>Sales/Auction</a:t>
                </a:r>
              </a:p>
              <a:p>
                <a:pPr algn="ctr"/>
                <a:r>
                  <a:rPr lang="en-US" altLang="en-US" sz="1000">
                    <a:solidFill>
                      <a:schemeClr val="tx1"/>
                    </a:solidFill>
                    <a:effectLst/>
                  </a:rPr>
                  <a:t>Application</a:t>
                </a:r>
              </a:p>
              <a:p>
                <a:pPr algn="ctr"/>
                <a:endParaRPr lang="en-US" altLang="en-US" sz="1000">
                  <a:solidFill>
                    <a:schemeClr val="tx1"/>
                  </a:solidFill>
                  <a:effectLst/>
                </a:endParaRPr>
              </a:p>
            </p:txBody>
          </p:sp>
          <p:sp>
            <p:nvSpPr>
              <p:cNvPr id="67" name="Rectangle 49">
                <a:extLst>
                  <a:ext uri="{FF2B5EF4-FFF2-40B4-BE49-F238E27FC236}">
                    <a16:creationId xmlns:a16="http://schemas.microsoft.com/office/drawing/2014/main" id="{CE9A30FB-4712-49F7-8956-52E2ECAE7BFC}"/>
                  </a:ext>
                </a:extLst>
              </p:cNvPr>
              <p:cNvSpPr>
                <a:spLocks noChangeArrowheads="1"/>
              </p:cNvSpPr>
              <p:nvPr/>
            </p:nvSpPr>
            <p:spPr bwMode="auto">
              <a:xfrm>
                <a:off x="402"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8" name="Rectangle 50">
                <a:extLst>
                  <a:ext uri="{FF2B5EF4-FFF2-40B4-BE49-F238E27FC236}">
                    <a16:creationId xmlns:a16="http://schemas.microsoft.com/office/drawing/2014/main" id="{120EA02F-A808-43D3-A5BF-FA9686B04EBA}"/>
                  </a:ext>
                </a:extLst>
              </p:cNvPr>
              <p:cNvSpPr>
                <a:spLocks noChangeArrowheads="1"/>
              </p:cNvSpPr>
              <p:nvPr/>
            </p:nvSpPr>
            <p:spPr bwMode="auto">
              <a:xfrm>
                <a:off x="402"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9" name="AutoShape 51">
                <a:extLst>
                  <a:ext uri="{FF2B5EF4-FFF2-40B4-BE49-F238E27FC236}">
                    <a16:creationId xmlns:a16="http://schemas.microsoft.com/office/drawing/2014/main" id="{430F4FB1-9716-449B-BD61-5A8D8DC840FF}"/>
                  </a:ext>
                </a:extLst>
              </p:cNvPr>
              <p:cNvSpPr>
                <a:spLocks noChangeArrowheads="1"/>
              </p:cNvSpPr>
              <p:nvPr/>
            </p:nvSpPr>
            <p:spPr bwMode="auto">
              <a:xfrm>
                <a:off x="415"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rPr>
                  <a:t>Sales/Auction</a:t>
                </a:r>
              </a:p>
              <a:p>
                <a:pPr algn="ctr"/>
                <a:r>
                  <a:rPr lang="en-US" altLang="en-US" sz="1000">
                    <a:solidFill>
                      <a:schemeClr val="tx1"/>
                    </a:solidFill>
                    <a:effectLst/>
                  </a:rPr>
                  <a:t>Application</a:t>
                </a:r>
              </a:p>
            </p:txBody>
          </p:sp>
        </p:grpSp>
        <p:sp>
          <p:nvSpPr>
            <p:cNvPr id="52" name="AutoShape 54">
              <a:extLst>
                <a:ext uri="{FF2B5EF4-FFF2-40B4-BE49-F238E27FC236}">
                  <a16:creationId xmlns:a16="http://schemas.microsoft.com/office/drawing/2014/main" id="{A67ED86A-EFC3-4922-B2F4-1285DAD0DA29}"/>
                </a:ext>
              </a:extLst>
            </p:cNvPr>
            <p:cNvSpPr>
              <a:spLocks noChangeArrowheads="1"/>
            </p:cNvSpPr>
            <p:nvPr/>
          </p:nvSpPr>
          <p:spPr bwMode="auto">
            <a:xfrm>
              <a:off x="1704" y="2784"/>
              <a:ext cx="720" cy="432"/>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pPr>
              <a:r>
                <a:rPr lang="en-US" altLang="en-US" sz="1000">
                  <a:solidFill>
                    <a:schemeClr val="tx1"/>
                  </a:solidFill>
                  <a:effectLst/>
                  <a:latin typeface="Times New Roman" panose="02020603050405020304" pitchFamily="18" charset="0"/>
                </a:rPr>
                <a:t>Sales &amp; Auction Database</a:t>
              </a:r>
            </a:p>
          </p:txBody>
        </p:sp>
        <p:sp>
          <p:nvSpPr>
            <p:cNvPr id="53" name="Line 56">
              <a:extLst>
                <a:ext uri="{FF2B5EF4-FFF2-40B4-BE49-F238E27FC236}">
                  <a16:creationId xmlns:a16="http://schemas.microsoft.com/office/drawing/2014/main" id="{7323A46B-6211-4893-BFC4-90DF5A6C14E7}"/>
                </a:ext>
              </a:extLst>
            </p:cNvPr>
            <p:cNvSpPr>
              <a:spLocks noChangeShapeType="1"/>
            </p:cNvSpPr>
            <p:nvPr/>
          </p:nvSpPr>
          <p:spPr bwMode="auto">
            <a:xfrm>
              <a:off x="4416" y="2592"/>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4" name="Line 57">
              <a:extLst>
                <a:ext uri="{FF2B5EF4-FFF2-40B4-BE49-F238E27FC236}">
                  <a16:creationId xmlns:a16="http://schemas.microsoft.com/office/drawing/2014/main" id="{082CC092-3F24-4A5C-BA16-429658B53783}"/>
                </a:ext>
              </a:extLst>
            </p:cNvPr>
            <p:cNvSpPr>
              <a:spLocks noChangeShapeType="1"/>
            </p:cNvSpPr>
            <p:nvPr/>
          </p:nvSpPr>
          <p:spPr bwMode="auto">
            <a:xfrm>
              <a:off x="2064" y="2592"/>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5" name="AutoShape 58">
              <a:extLst>
                <a:ext uri="{FF2B5EF4-FFF2-40B4-BE49-F238E27FC236}">
                  <a16:creationId xmlns:a16="http://schemas.microsoft.com/office/drawing/2014/main" id="{B877011A-1B22-4F6F-B6B3-2DC6B448A949}"/>
                </a:ext>
              </a:extLst>
            </p:cNvPr>
            <p:cNvSpPr>
              <a:spLocks noChangeArrowheads="1"/>
            </p:cNvSpPr>
            <p:nvPr/>
          </p:nvSpPr>
          <p:spPr bwMode="auto">
            <a:xfrm>
              <a:off x="4056" y="2784"/>
              <a:ext cx="720" cy="342"/>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pPr>
              <a:r>
                <a:rPr lang="en-US" altLang="en-US" sz="1000">
                  <a:solidFill>
                    <a:schemeClr val="tx1"/>
                  </a:solidFill>
                  <a:effectLst/>
                  <a:latin typeface="Times New Roman" panose="02020603050405020304" pitchFamily="18" charset="0"/>
                </a:rPr>
                <a:t>Payment Database</a:t>
              </a:r>
            </a:p>
          </p:txBody>
        </p:sp>
        <p:sp>
          <p:nvSpPr>
            <p:cNvPr id="56" name="Line 60">
              <a:extLst>
                <a:ext uri="{FF2B5EF4-FFF2-40B4-BE49-F238E27FC236}">
                  <a16:creationId xmlns:a16="http://schemas.microsoft.com/office/drawing/2014/main" id="{23304646-2672-482A-8CAC-E2581301F01E}"/>
                </a:ext>
              </a:extLst>
            </p:cNvPr>
            <p:cNvSpPr>
              <a:spLocks noChangeShapeType="1"/>
            </p:cNvSpPr>
            <p:nvPr/>
          </p:nvSpPr>
          <p:spPr bwMode="auto">
            <a:xfrm>
              <a:off x="4416" y="1536"/>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7" name="Rectangle 52">
              <a:extLst>
                <a:ext uri="{FF2B5EF4-FFF2-40B4-BE49-F238E27FC236}">
                  <a16:creationId xmlns:a16="http://schemas.microsoft.com/office/drawing/2014/main" id="{C8FFAEC5-0E28-4B30-ACBB-D1C331A21878}"/>
                </a:ext>
              </a:extLst>
            </p:cNvPr>
            <p:cNvSpPr>
              <a:spLocks noChangeArrowheads="1"/>
            </p:cNvSpPr>
            <p:nvPr/>
          </p:nvSpPr>
          <p:spPr bwMode="auto">
            <a:xfrm>
              <a:off x="1656" y="1194"/>
              <a:ext cx="816" cy="1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pPr>
              <a:r>
                <a:rPr lang="en-US" altLang="en-US" sz="1200">
                  <a:solidFill>
                    <a:schemeClr val="tx1"/>
                  </a:solidFill>
                  <a:effectLst/>
                  <a:latin typeface="Times New Roman" panose="02020603050405020304" pitchFamily="18" charset="0"/>
                </a:rPr>
                <a:t>Browser</a:t>
              </a:r>
            </a:p>
          </p:txBody>
        </p:sp>
        <p:sp>
          <p:nvSpPr>
            <p:cNvPr id="58" name="Rectangle 53">
              <a:extLst>
                <a:ext uri="{FF2B5EF4-FFF2-40B4-BE49-F238E27FC236}">
                  <a16:creationId xmlns:a16="http://schemas.microsoft.com/office/drawing/2014/main" id="{FD6779D3-4945-4C87-BDB2-7EC1A91546CD}"/>
                </a:ext>
              </a:extLst>
            </p:cNvPr>
            <p:cNvSpPr>
              <a:spLocks noChangeArrowheads="1"/>
            </p:cNvSpPr>
            <p:nvPr/>
          </p:nvSpPr>
          <p:spPr bwMode="auto">
            <a:xfrm>
              <a:off x="1656" y="1376"/>
              <a:ext cx="816" cy="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pPr>
              <a:endParaRPr lang="en-US" altLang="en-US" sz="1000" b="0">
                <a:solidFill>
                  <a:schemeClr val="tx1"/>
                </a:solidFill>
                <a:effectLst/>
                <a:latin typeface="Times New Roman" panose="02020603050405020304" pitchFamily="18" charset="0"/>
              </a:endParaRPr>
            </a:p>
          </p:txBody>
        </p:sp>
        <p:sp>
          <p:nvSpPr>
            <p:cNvPr id="59" name="Line 61">
              <a:extLst>
                <a:ext uri="{FF2B5EF4-FFF2-40B4-BE49-F238E27FC236}">
                  <a16:creationId xmlns:a16="http://schemas.microsoft.com/office/drawing/2014/main" id="{2D030D78-BB0E-4F01-BD01-0C5FEDCDD1AF}"/>
                </a:ext>
              </a:extLst>
            </p:cNvPr>
            <p:cNvSpPr>
              <a:spLocks noChangeShapeType="1"/>
            </p:cNvSpPr>
            <p:nvPr/>
          </p:nvSpPr>
          <p:spPr bwMode="auto">
            <a:xfrm>
              <a:off x="2064" y="1536"/>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spTree>
    <p:extLst>
      <p:ext uri="{BB962C8B-B14F-4D97-AF65-F5344CB8AC3E}">
        <p14:creationId xmlns:p14="http://schemas.microsoft.com/office/powerpoint/2010/main" val="115746064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EC68AF6-666A-45F8-BE18-FA007F23589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E-Auctions – Container Ideas</a:t>
            </a:r>
          </a:p>
        </p:txBody>
      </p:sp>
      <p:grpSp>
        <p:nvGrpSpPr>
          <p:cNvPr id="3" name="Group 87">
            <a:extLst>
              <a:ext uri="{FF2B5EF4-FFF2-40B4-BE49-F238E27FC236}">
                <a16:creationId xmlns:a16="http://schemas.microsoft.com/office/drawing/2014/main" id="{7DD95ABD-A98D-4356-B26E-BE0C44C15C5F}"/>
              </a:ext>
            </a:extLst>
          </p:cNvPr>
          <p:cNvGrpSpPr>
            <a:grpSpLocks/>
          </p:cNvGrpSpPr>
          <p:nvPr/>
        </p:nvGrpSpPr>
        <p:grpSpPr bwMode="auto">
          <a:xfrm>
            <a:off x="762000" y="1219200"/>
            <a:ext cx="7772400" cy="3427413"/>
            <a:chOff x="96" y="768"/>
            <a:chExt cx="5568" cy="2256"/>
          </a:xfrm>
        </p:grpSpPr>
        <p:sp>
          <p:nvSpPr>
            <p:cNvPr id="4" name="AutoShape 21">
              <a:extLst>
                <a:ext uri="{FF2B5EF4-FFF2-40B4-BE49-F238E27FC236}">
                  <a16:creationId xmlns:a16="http://schemas.microsoft.com/office/drawing/2014/main" id="{87CF08ED-9010-440E-896D-BA5313930DB1}"/>
                </a:ext>
              </a:extLst>
            </p:cNvPr>
            <p:cNvSpPr>
              <a:spLocks noChangeArrowheads="1"/>
            </p:cNvSpPr>
            <p:nvPr/>
          </p:nvSpPr>
          <p:spPr bwMode="auto">
            <a:xfrm>
              <a:off x="2448" y="1104"/>
              <a:ext cx="3120" cy="1824"/>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ctr"/>
              <a:r>
                <a:rPr lang="en-US" altLang="en-US" sz="1200">
                  <a:solidFill>
                    <a:schemeClr val="tx1"/>
                  </a:solidFill>
                  <a:effectLst/>
                  <a:latin typeface="Garamond" panose="02020404030301010803" pitchFamily="18" charset="0"/>
                </a:rPr>
                <a:t>Auction Application</a:t>
              </a:r>
            </a:p>
          </p:txBody>
        </p:sp>
        <p:sp>
          <p:nvSpPr>
            <p:cNvPr id="5" name="AutoShape 23">
              <a:extLst>
                <a:ext uri="{FF2B5EF4-FFF2-40B4-BE49-F238E27FC236}">
                  <a16:creationId xmlns:a16="http://schemas.microsoft.com/office/drawing/2014/main" id="{D4CD51B1-8F0B-458D-8569-2653A9EA00B7}"/>
                </a:ext>
              </a:extLst>
            </p:cNvPr>
            <p:cNvSpPr>
              <a:spLocks noChangeArrowheads="1"/>
            </p:cNvSpPr>
            <p:nvPr/>
          </p:nvSpPr>
          <p:spPr bwMode="auto">
            <a:xfrm>
              <a:off x="3161" y="1323"/>
              <a:ext cx="936" cy="14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Registration</a:t>
              </a:r>
            </a:p>
          </p:txBody>
        </p:sp>
        <p:sp>
          <p:nvSpPr>
            <p:cNvPr id="6" name="Rectangle 24">
              <a:extLst>
                <a:ext uri="{FF2B5EF4-FFF2-40B4-BE49-F238E27FC236}">
                  <a16:creationId xmlns:a16="http://schemas.microsoft.com/office/drawing/2014/main" id="{B4E4F30B-4C46-4AF0-B914-AB3EDEBEF831}"/>
                </a:ext>
              </a:extLst>
            </p:cNvPr>
            <p:cNvSpPr>
              <a:spLocks noChangeArrowheads="1"/>
            </p:cNvSpPr>
            <p:nvPr/>
          </p:nvSpPr>
          <p:spPr bwMode="auto">
            <a:xfrm>
              <a:off x="2774" y="1699"/>
              <a:ext cx="222" cy="76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ctr"/>
              <a:r>
                <a:rPr lang="en-US" altLang="en-US" sz="1000">
                  <a:solidFill>
                    <a:schemeClr val="tx1"/>
                  </a:solidFill>
                  <a:effectLst/>
                  <a:latin typeface="Garamond" panose="02020404030301010803" pitchFamily="18" charset="0"/>
                </a:rPr>
                <a:t>Deployment Descriptor</a:t>
              </a:r>
            </a:p>
          </p:txBody>
        </p:sp>
        <p:grpSp>
          <p:nvGrpSpPr>
            <p:cNvPr id="7" name="Group 40">
              <a:extLst>
                <a:ext uri="{FF2B5EF4-FFF2-40B4-BE49-F238E27FC236}">
                  <a16:creationId xmlns:a16="http://schemas.microsoft.com/office/drawing/2014/main" id="{6B5E3D5E-AFAA-4665-B059-3571F7CCAAE0}"/>
                </a:ext>
              </a:extLst>
            </p:cNvPr>
            <p:cNvGrpSpPr>
              <a:grpSpLocks/>
            </p:cNvGrpSpPr>
            <p:nvPr/>
          </p:nvGrpSpPr>
          <p:grpSpPr bwMode="auto">
            <a:xfrm>
              <a:off x="4231" y="1364"/>
              <a:ext cx="758" cy="282"/>
              <a:chOff x="4368" y="2064"/>
              <a:chExt cx="1008" cy="309"/>
            </a:xfrm>
          </p:grpSpPr>
          <p:sp>
            <p:nvSpPr>
              <p:cNvPr id="41" name="AutoShape 27">
                <a:extLst>
                  <a:ext uri="{FF2B5EF4-FFF2-40B4-BE49-F238E27FC236}">
                    <a16:creationId xmlns:a16="http://schemas.microsoft.com/office/drawing/2014/main" id="{282CDC19-69A9-43DE-919C-5E01E22DF29C}"/>
                  </a:ext>
                </a:extLst>
              </p:cNvPr>
              <p:cNvSpPr>
                <a:spLocks noChangeArrowheads="1"/>
              </p:cNvSpPr>
              <p:nvPr/>
            </p:nvSpPr>
            <p:spPr bwMode="auto">
              <a:xfrm>
                <a:off x="4517" y="2188"/>
                <a:ext cx="859"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utoShape 28">
                <a:extLst>
                  <a:ext uri="{FF2B5EF4-FFF2-40B4-BE49-F238E27FC236}">
                    <a16:creationId xmlns:a16="http://schemas.microsoft.com/office/drawing/2014/main" id="{F323ABCF-DEA8-49DC-BE2B-595190CAE365}"/>
                  </a:ext>
                </a:extLst>
              </p:cNvPr>
              <p:cNvSpPr>
                <a:spLocks noChangeArrowheads="1"/>
              </p:cNvSpPr>
              <p:nvPr/>
            </p:nvSpPr>
            <p:spPr bwMode="auto">
              <a:xfrm>
                <a:off x="4443" y="2126"/>
                <a:ext cx="858"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AutoShape 29">
                <a:extLst>
                  <a:ext uri="{FF2B5EF4-FFF2-40B4-BE49-F238E27FC236}">
                    <a16:creationId xmlns:a16="http://schemas.microsoft.com/office/drawing/2014/main" id="{E36E6886-E8AB-492B-A366-50F0DDCA93C3}"/>
                  </a:ext>
                </a:extLst>
              </p:cNvPr>
              <p:cNvSpPr>
                <a:spLocks noChangeArrowheads="1"/>
              </p:cNvSpPr>
              <p:nvPr/>
            </p:nvSpPr>
            <p:spPr bwMode="auto">
              <a:xfrm>
                <a:off x="4368" y="2064"/>
                <a:ext cx="859"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Java Package</a:t>
                </a:r>
              </a:p>
            </p:txBody>
          </p:sp>
        </p:grpSp>
        <p:sp>
          <p:nvSpPr>
            <p:cNvPr id="8" name="AutoShape 34">
              <a:extLst>
                <a:ext uri="{FF2B5EF4-FFF2-40B4-BE49-F238E27FC236}">
                  <a16:creationId xmlns:a16="http://schemas.microsoft.com/office/drawing/2014/main" id="{3D31100B-F96F-4C25-B5CD-169DE000D2D4}"/>
                </a:ext>
              </a:extLst>
            </p:cNvPr>
            <p:cNvSpPr>
              <a:spLocks noChangeArrowheads="1"/>
            </p:cNvSpPr>
            <p:nvPr/>
          </p:nvSpPr>
          <p:spPr bwMode="auto">
            <a:xfrm>
              <a:off x="3161" y="1540"/>
              <a:ext cx="936" cy="14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Post</a:t>
              </a:r>
            </a:p>
          </p:txBody>
        </p:sp>
        <p:sp>
          <p:nvSpPr>
            <p:cNvPr id="9" name="AutoShape 35">
              <a:extLst>
                <a:ext uri="{FF2B5EF4-FFF2-40B4-BE49-F238E27FC236}">
                  <a16:creationId xmlns:a16="http://schemas.microsoft.com/office/drawing/2014/main" id="{A3C77A97-DA3A-494F-B902-602BC9ED4733}"/>
                </a:ext>
              </a:extLst>
            </p:cNvPr>
            <p:cNvSpPr>
              <a:spLocks noChangeArrowheads="1"/>
            </p:cNvSpPr>
            <p:nvPr/>
          </p:nvSpPr>
          <p:spPr bwMode="auto">
            <a:xfrm>
              <a:off x="3161" y="1783"/>
              <a:ext cx="936" cy="146"/>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Search</a:t>
              </a:r>
            </a:p>
          </p:txBody>
        </p:sp>
        <p:sp>
          <p:nvSpPr>
            <p:cNvPr id="10" name="AutoShape 36">
              <a:extLst>
                <a:ext uri="{FF2B5EF4-FFF2-40B4-BE49-F238E27FC236}">
                  <a16:creationId xmlns:a16="http://schemas.microsoft.com/office/drawing/2014/main" id="{B283A292-FAFD-42E2-8694-5C9485663ABA}"/>
                </a:ext>
              </a:extLst>
            </p:cNvPr>
            <p:cNvSpPr>
              <a:spLocks noChangeArrowheads="1"/>
            </p:cNvSpPr>
            <p:nvPr/>
          </p:nvSpPr>
          <p:spPr bwMode="auto">
            <a:xfrm>
              <a:off x="3161" y="2025"/>
              <a:ext cx="936" cy="146"/>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Bid</a:t>
              </a:r>
            </a:p>
          </p:txBody>
        </p:sp>
        <p:sp>
          <p:nvSpPr>
            <p:cNvPr id="11" name="AutoShape 37">
              <a:extLst>
                <a:ext uri="{FF2B5EF4-FFF2-40B4-BE49-F238E27FC236}">
                  <a16:creationId xmlns:a16="http://schemas.microsoft.com/office/drawing/2014/main" id="{5EF68CBE-D85E-4231-913A-FC02B0E6D50D}"/>
                </a:ext>
              </a:extLst>
            </p:cNvPr>
            <p:cNvSpPr>
              <a:spLocks noChangeArrowheads="1"/>
            </p:cNvSpPr>
            <p:nvPr/>
          </p:nvSpPr>
          <p:spPr bwMode="auto">
            <a:xfrm>
              <a:off x="3161" y="2267"/>
              <a:ext cx="936" cy="146"/>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Purchase</a:t>
              </a:r>
            </a:p>
          </p:txBody>
        </p:sp>
        <p:sp>
          <p:nvSpPr>
            <p:cNvPr id="12" name="AutoShape 38">
              <a:extLst>
                <a:ext uri="{FF2B5EF4-FFF2-40B4-BE49-F238E27FC236}">
                  <a16:creationId xmlns:a16="http://schemas.microsoft.com/office/drawing/2014/main" id="{6D82D0C5-EA9D-49BE-BC54-08650B01B2C8}"/>
                </a:ext>
              </a:extLst>
            </p:cNvPr>
            <p:cNvSpPr>
              <a:spLocks noChangeArrowheads="1"/>
            </p:cNvSpPr>
            <p:nvPr/>
          </p:nvSpPr>
          <p:spPr bwMode="auto">
            <a:xfrm>
              <a:off x="3161" y="2509"/>
              <a:ext cx="936" cy="146"/>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History</a:t>
              </a:r>
            </a:p>
          </p:txBody>
        </p:sp>
        <p:sp>
          <p:nvSpPr>
            <p:cNvPr id="13" name="AutoShape 39">
              <a:extLst>
                <a:ext uri="{FF2B5EF4-FFF2-40B4-BE49-F238E27FC236}">
                  <a16:creationId xmlns:a16="http://schemas.microsoft.com/office/drawing/2014/main" id="{B8B09023-CE6F-44C9-B6CD-51EE813CE468}"/>
                </a:ext>
              </a:extLst>
            </p:cNvPr>
            <p:cNvSpPr>
              <a:spLocks noChangeArrowheads="1"/>
            </p:cNvSpPr>
            <p:nvPr/>
          </p:nvSpPr>
          <p:spPr bwMode="auto">
            <a:xfrm>
              <a:off x="3161" y="2751"/>
              <a:ext cx="936" cy="14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Payment</a:t>
              </a:r>
            </a:p>
          </p:txBody>
        </p:sp>
        <p:grpSp>
          <p:nvGrpSpPr>
            <p:cNvPr id="14" name="Group 44">
              <a:extLst>
                <a:ext uri="{FF2B5EF4-FFF2-40B4-BE49-F238E27FC236}">
                  <a16:creationId xmlns:a16="http://schemas.microsoft.com/office/drawing/2014/main" id="{6340180C-512A-4888-BB54-202554DABCA0}"/>
                </a:ext>
              </a:extLst>
            </p:cNvPr>
            <p:cNvGrpSpPr>
              <a:grpSpLocks/>
            </p:cNvGrpSpPr>
            <p:nvPr/>
          </p:nvGrpSpPr>
          <p:grpSpPr bwMode="auto">
            <a:xfrm>
              <a:off x="4097" y="2338"/>
              <a:ext cx="179" cy="242"/>
              <a:chOff x="3984" y="3072"/>
              <a:chExt cx="192" cy="288"/>
            </a:xfrm>
          </p:grpSpPr>
          <p:sp>
            <p:nvSpPr>
              <p:cNvPr id="38" name="Line 41">
                <a:extLst>
                  <a:ext uri="{FF2B5EF4-FFF2-40B4-BE49-F238E27FC236}">
                    <a16:creationId xmlns:a16="http://schemas.microsoft.com/office/drawing/2014/main" id="{411B9B63-F29F-407A-AD95-C980B0382C1F}"/>
                  </a:ext>
                </a:extLst>
              </p:cNvPr>
              <p:cNvSpPr>
                <a:spLocks noChangeShapeType="1"/>
              </p:cNvSpPr>
              <p:nvPr/>
            </p:nvSpPr>
            <p:spPr bwMode="auto">
              <a:xfrm>
                <a:off x="3984" y="3072"/>
                <a:ext cx="19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42">
                <a:extLst>
                  <a:ext uri="{FF2B5EF4-FFF2-40B4-BE49-F238E27FC236}">
                    <a16:creationId xmlns:a16="http://schemas.microsoft.com/office/drawing/2014/main" id="{4E4DE720-2B16-4B21-B670-8DFC3718D5A3}"/>
                  </a:ext>
                </a:extLst>
              </p:cNvPr>
              <p:cNvSpPr>
                <a:spLocks noChangeShapeType="1"/>
              </p:cNvSpPr>
              <p:nvPr/>
            </p:nvSpPr>
            <p:spPr bwMode="auto">
              <a:xfrm>
                <a:off x="3984" y="3360"/>
                <a:ext cx="19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43">
                <a:extLst>
                  <a:ext uri="{FF2B5EF4-FFF2-40B4-BE49-F238E27FC236}">
                    <a16:creationId xmlns:a16="http://schemas.microsoft.com/office/drawing/2014/main" id="{C5295471-E2B0-40CC-B629-57399DB9082A}"/>
                  </a:ext>
                </a:extLst>
              </p:cNvPr>
              <p:cNvSpPr>
                <a:spLocks noChangeShapeType="1"/>
              </p:cNvSpPr>
              <p:nvPr/>
            </p:nvSpPr>
            <p:spPr bwMode="auto">
              <a:xfrm flipV="1">
                <a:off x="4176" y="3072"/>
                <a:ext cx="0" cy="28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5" name="Line 45">
              <a:extLst>
                <a:ext uri="{FF2B5EF4-FFF2-40B4-BE49-F238E27FC236}">
                  <a16:creationId xmlns:a16="http://schemas.microsoft.com/office/drawing/2014/main" id="{77DC6B1F-903C-476C-B8C4-B796734B3BDF}"/>
                </a:ext>
              </a:extLst>
            </p:cNvPr>
            <p:cNvSpPr>
              <a:spLocks noChangeShapeType="1"/>
            </p:cNvSpPr>
            <p:nvPr/>
          </p:nvSpPr>
          <p:spPr bwMode="auto">
            <a:xfrm>
              <a:off x="4276" y="2454"/>
              <a:ext cx="177"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AutoShape 46">
              <a:extLst>
                <a:ext uri="{FF2B5EF4-FFF2-40B4-BE49-F238E27FC236}">
                  <a16:creationId xmlns:a16="http://schemas.microsoft.com/office/drawing/2014/main" id="{8437E99F-C86B-4A5D-8FAC-E9840299A6EF}"/>
                </a:ext>
              </a:extLst>
            </p:cNvPr>
            <p:cNvSpPr>
              <a:spLocks noChangeArrowheads="1"/>
            </p:cNvSpPr>
            <p:nvPr/>
          </p:nvSpPr>
          <p:spPr bwMode="auto">
            <a:xfrm>
              <a:off x="4459" y="2378"/>
              <a:ext cx="708" cy="15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Offer</a:t>
              </a:r>
            </a:p>
          </p:txBody>
        </p:sp>
        <p:grpSp>
          <p:nvGrpSpPr>
            <p:cNvPr id="17" name="Group 52">
              <a:extLst>
                <a:ext uri="{FF2B5EF4-FFF2-40B4-BE49-F238E27FC236}">
                  <a16:creationId xmlns:a16="http://schemas.microsoft.com/office/drawing/2014/main" id="{B647909B-BAD9-4346-9B3C-A16445FB4CA1}"/>
                </a:ext>
              </a:extLst>
            </p:cNvPr>
            <p:cNvGrpSpPr>
              <a:grpSpLocks/>
            </p:cNvGrpSpPr>
            <p:nvPr/>
          </p:nvGrpSpPr>
          <p:grpSpPr bwMode="auto">
            <a:xfrm>
              <a:off x="4365" y="1727"/>
              <a:ext cx="490" cy="525"/>
              <a:chOff x="4272" y="2352"/>
              <a:chExt cx="480" cy="624"/>
            </a:xfrm>
          </p:grpSpPr>
          <p:sp>
            <p:nvSpPr>
              <p:cNvPr id="34" name="AutoShape 47">
                <a:extLst>
                  <a:ext uri="{FF2B5EF4-FFF2-40B4-BE49-F238E27FC236}">
                    <a16:creationId xmlns:a16="http://schemas.microsoft.com/office/drawing/2014/main" id="{D69E2CF0-FCE8-49D9-88D3-21969904C98E}"/>
                  </a:ext>
                </a:extLst>
              </p:cNvPr>
              <p:cNvSpPr>
                <a:spLocks noChangeArrowheads="1"/>
              </p:cNvSpPr>
              <p:nvPr/>
            </p:nvSpPr>
            <p:spPr bwMode="auto">
              <a:xfrm>
                <a:off x="4272" y="2352"/>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5" name="AutoShape 48">
                <a:extLst>
                  <a:ext uri="{FF2B5EF4-FFF2-40B4-BE49-F238E27FC236}">
                    <a16:creationId xmlns:a16="http://schemas.microsoft.com/office/drawing/2014/main" id="{7AEC84DF-293F-4611-9A90-FAC460879C3F}"/>
                  </a:ext>
                </a:extLst>
              </p:cNvPr>
              <p:cNvSpPr>
                <a:spLocks noChangeArrowheads="1"/>
              </p:cNvSpPr>
              <p:nvPr/>
            </p:nvSpPr>
            <p:spPr bwMode="auto">
              <a:xfrm>
                <a:off x="4341" y="2430"/>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6" name="AutoShape 49">
                <a:extLst>
                  <a:ext uri="{FF2B5EF4-FFF2-40B4-BE49-F238E27FC236}">
                    <a16:creationId xmlns:a16="http://schemas.microsoft.com/office/drawing/2014/main" id="{062EDECC-E3BD-490D-B565-E624A71AEB59}"/>
                  </a:ext>
                </a:extLst>
              </p:cNvPr>
              <p:cNvSpPr>
                <a:spLocks noChangeArrowheads="1"/>
              </p:cNvSpPr>
              <p:nvPr/>
            </p:nvSpPr>
            <p:spPr bwMode="auto">
              <a:xfrm>
                <a:off x="4409" y="2508"/>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7" name="AutoShape 50">
                <a:extLst>
                  <a:ext uri="{FF2B5EF4-FFF2-40B4-BE49-F238E27FC236}">
                    <a16:creationId xmlns:a16="http://schemas.microsoft.com/office/drawing/2014/main" id="{A98493A7-1A1A-4727-BA75-8800F209E12D}"/>
                  </a:ext>
                </a:extLst>
              </p:cNvPr>
              <p:cNvSpPr>
                <a:spLocks noChangeArrowheads="1"/>
              </p:cNvSpPr>
              <p:nvPr/>
            </p:nvSpPr>
            <p:spPr bwMode="auto">
              <a:xfrm>
                <a:off x="4478" y="2586"/>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pPr>
                <a:r>
                  <a:rPr lang="en-US" altLang="en-US" sz="1000">
                    <a:solidFill>
                      <a:schemeClr val="tx1"/>
                    </a:solidFill>
                    <a:effectLst/>
                    <a:latin typeface="Garamond" panose="02020404030301010803" pitchFamily="18" charset="0"/>
                  </a:rPr>
                  <a:t>Static</a:t>
                </a:r>
              </a:p>
              <a:p>
                <a:pPr algn="ctr">
                  <a:spcBef>
                    <a:spcPct val="0"/>
                  </a:spcBef>
                </a:pPr>
                <a:r>
                  <a:rPr lang="en-US" altLang="en-US" sz="1000">
                    <a:solidFill>
                      <a:schemeClr val="tx1"/>
                    </a:solidFill>
                    <a:effectLst/>
                    <a:latin typeface="Garamond" panose="02020404030301010803" pitchFamily="18" charset="0"/>
                  </a:rPr>
                  <a:t> Pages</a:t>
                </a:r>
              </a:p>
            </p:txBody>
          </p:sp>
        </p:grpSp>
        <p:sp>
          <p:nvSpPr>
            <p:cNvPr id="18" name="AutoShape 56">
              <a:extLst>
                <a:ext uri="{FF2B5EF4-FFF2-40B4-BE49-F238E27FC236}">
                  <a16:creationId xmlns:a16="http://schemas.microsoft.com/office/drawing/2014/main" id="{CAD166A8-8714-446A-8585-1EC293A286D9}"/>
                </a:ext>
              </a:extLst>
            </p:cNvPr>
            <p:cNvSpPr>
              <a:spLocks noChangeArrowheads="1"/>
            </p:cNvSpPr>
            <p:nvPr/>
          </p:nvSpPr>
          <p:spPr bwMode="auto">
            <a:xfrm>
              <a:off x="336" y="1296"/>
              <a:ext cx="1968" cy="144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ctr"/>
              <a:r>
                <a:rPr lang="en-US" altLang="en-US" sz="1200">
                  <a:solidFill>
                    <a:schemeClr val="tx1"/>
                  </a:solidFill>
                  <a:effectLst/>
                  <a:latin typeface="Garamond" panose="02020404030301010803" pitchFamily="18" charset="0"/>
                </a:rPr>
                <a:t>Payment Application</a:t>
              </a:r>
            </a:p>
          </p:txBody>
        </p:sp>
        <p:grpSp>
          <p:nvGrpSpPr>
            <p:cNvPr id="19" name="Group 57">
              <a:extLst>
                <a:ext uri="{FF2B5EF4-FFF2-40B4-BE49-F238E27FC236}">
                  <a16:creationId xmlns:a16="http://schemas.microsoft.com/office/drawing/2014/main" id="{3AF0D8AB-7E2A-454C-9F90-3CC098E1B555}"/>
                </a:ext>
              </a:extLst>
            </p:cNvPr>
            <p:cNvGrpSpPr>
              <a:grpSpLocks/>
            </p:cNvGrpSpPr>
            <p:nvPr/>
          </p:nvGrpSpPr>
          <p:grpSpPr bwMode="auto">
            <a:xfrm>
              <a:off x="1200" y="2400"/>
              <a:ext cx="667" cy="264"/>
              <a:chOff x="4368" y="2064"/>
              <a:chExt cx="1008" cy="309"/>
            </a:xfrm>
          </p:grpSpPr>
          <p:sp>
            <p:nvSpPr>
              <p:cNvPr id="31" name="AutoShape 58">
                <a:extLst>
                  <a:ext uri="{FF2B5EF4-FFF2-40B4-BE49-F238E27FC236}">
                    <a16:creationId xmlns:a16="http://schemas.microsoft.com/office/drawing/2014/main" id="{DD7F9ACD-2C31-4C7A-B68D-5BB57B62B036}"/>
                  </a:ext>
                </a:extLst>
              </p:cNvPr>
              <p:cNvSpPr>
                <a:spLocks noChangeArrowheads="1"/>
              </p:cNvSpPr>
              <p:nvPr/>
            </p:nvSpPr>
            <p:spPr bwMode="auto">
              <a:xfrm>
                <a:off x="4517" y="2188"/>
                <a:ext cx="859"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utoShape 59">
                <a:extLst>
                  <a:ext uri="{FF2B5EF4-FFF2-40B4-BE49-F238E27FC236}">
                    <a16:creationId xmlns:a16="http://schemas.microsoft.com/office/drawing/2014/main" id="{F1C668CD-4060-4B76-ABC6-F07D55C176DB}"/>
                  </a:ext>
                </a:extLst>
              </p:cNvPr>
              <p:cNvSpPr>
                <a:spLocks noChangeArrowheads="1"/>
              </p:cNvSpPr>
              <p:nvPr/>
            </p:nvSpPr>
            <p:spPr bwMode="auto">
              <a:xfrm>
                <a:off x="4443" y="2126"/>
                <a:ext cx="858"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utoShape 60">
                <a:extLst>
                  <a:ext uri="{FF2B5EF4-FFF2-40B4-BE49-F238E27FC236}">
                    <a16:creationId xmlns:a16="http://schemas.microsoft.com/office/drawing/2014/main" id="{8341A305-4C77-4D6E-9CAF-F5B8FBD2DF8D}"/>
                  </a:ext>
                </a:extLst>
              </p:cNvPr>
              <p:cNvSpPr>
                <a:spLocks noChangeArrowheads="1"/>
              </p:cNvSpPr>
              <p:nvPr/>
            </p:nvSpPr>
            <p:spPr bwMode="auto">
              <a:xfrm>
                <a:off x="4368" y="2064"/>
                <a:ext cx="859"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Java Package</a:t>
                </a:r>
              </a:p>
            </p:txBody>
          </p:sp>
        </p:grpSp>
        <p:grpSp>
          <p:nvGrpSpPr>
            <p:cNvPr id="20" name="Group 67">
              <a:extLst>
                <a:ext uri="{FF2B5EF4-FFF2-40B4-BE49-F238E27FC236}">
                  <a16:creationId xmlns:a16="http://schemas.microsoft.com/office/drawing/2014/main" id="{E9F92E40-61D6-4867-B27A-67F9C7DFE595}"/>
                </a:ext>
              </a:extLst>
            </p:cNvPr>
            <p:cNvGrpSpPr>
              <a:grpSpLocks/>
            </p:cNvGrpSpPr>
            <p:nvPr/>
          </p:nvGrpSpPr>
          <p:grpSpPr bwMode="auto">
            <a:xfrm>
              <a:off x="528" y="1968"/>
              <a:ext cx="431" cy="492"/>
              <a:chOff x="4272" y="2352"/>
              <a:chExt cx="480" cy="624"/>
            </a:xfrm>
          </p:grpSpPr>
          <p:sp>
            <p:nvSpPr>
              <p:cNvPr id="27" name="AutoShape 68">
                <a:extLst>
                  <a:ext uri="{FF2B5EF4-FFF2-40B4-BE49-F238E27FC236}">
                    <a16:creationId xmlns:a16="http://schemas.microsoft.com/office/drawing/2014/main" id="{70CA38EB-33EA-464F-92F6-4148DDA029F0}"/>
                  </a:ext>
                </a:extLst>
              </p:cNvPr>
              <p:cNvSpPr>
                <a:spLocks noChangeArrowheads="1"/>
              </p:cNvSpPr>
              <p:nvPr/>
            </p:nvSpPr>
            <p:spPr bwMode="auto">
              <a:xfrm>
                <a:off x="4272" y="2352"/>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8" name="AutoShape 69">
                <a:extLst>
                  <a:ext uri="{FF2B5EF4-FFF2-40B4-BE49-F238E27FC236}">
                    <a16:creationId xmlns:a16="http://schemas.microsoft.com/office/drawing/2014/main" id="{39DF5CED-81C1-4199-B6A7-56A04A29FAB2}"/>
                  </a:ext>
                </a:extLst>
              </p:cNvPr>
              <p:cNvSpPr>
                <a:spLocks noChangeArrowheads="1"/>
              </p:cNvSpPr>
              <p:nvPr/>
            </p:nvSpPr>
            <p:spPr bwMode="auto">
              <a:xfrm>
                <a:off x="4341" y="2430"/>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9" name="AutoShape 70">
                <a:extLst>
                  <a:ext uri="{FF2B5EF4-FFF2-40B4-BE49-F238E27FC236}">
                    <a16:creationId xmlns:a16="http://schemas.microsoft.com/office/drawing/2014/main" id="{09376F3B-AB96-46BA-A3C7-8C815A26DB3D}"/>
                  </a:ext>
                </a:extLst>
              </p:cNvPr>
              <p:cNvSpPr>
                <a:spLocks noChangeArrowheads="1"/>
              </p:cNvSpPr>
              <p:nvPr/>
            </p:nvSpPr>
            <p:spPr bwMode="auto">
              <a:xfrm>
                <a:off x="4409" y="2508"/>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0" name="AutoShape 71">
                <a:extLst>
                  <a:ext uri="{FF2B5EF4-FFF2-40B4-BE49-F238E27FC236}">
                    <a16:creationId xmlns:a16="http://schemas.microsoft.com/office/drawing/2014/main" id="{AD399341-4F45-4523-92B5-155532863B3F}"/>
                  </a:ext>
                </a:extLst>
              </p:cNvPr>
              <p:cNvSpPr>
                <a:spLocks noChangeArrowheads="1"/>
              </p:cNvSpPr>
              <p:nvPr/>
            </p:nvSpPr>
            <p:spPr bwMode="auto">
              <a:xfrm>
                <a:off x="4478" y="2586"/>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pPr>
                <a:r>
                  <a:rPr lang="en-US" altLang="en-US" sz="1000">
                    <a:solidFill>
                      <a:schemeClr val="tx1"/>
                    </a:solidFill>
                    <a:effectLst/>
                    <a:latin typeface="Garamond" panose="02020404030301010803" pitchFamily="18" charset="0"/>
                  </a:rPr>
                  <a:t>Static</a:t>
                </a:r>
              </a:p>
              <a:p>
                <a:pPr algn="ctr">
                  <a:spcBef>
                    <a:spcPct val="0"/>
                  </a:spcBef>
                </a:pPr>
                <a:r>
                  <a:rPr lang="en-US" altLang="en-US" sz="1000">
                    <a:solidFill>
                      <a:schemeClr val="tx1"/>
                    </a:solidFill>
                    <a:effectLst/>
                    <a:latin typeface="Garamond" panose="02020404030301010803" pitchFamily="18" charset="0"/>
                  </a:rPr>
                  <a:t> Pages</a:t>
                </a:r>
              </a:p>
            </p:txBody>
          </p:sp>
        </p:grpSp>
        <p:sp>
          <p:nvSpPr>
            <p:cNvPr id="21" name="AutoShape 72">
              <a:extLst>
                <a:ext uri="{FF2B5EF4-FFF2-40B4-BE49-F238E27FC236}">
                  <a16:creationId xmlns:a16="http://schemas.microsoft.com/office/drawing/2014/main" id="{B4A2E233-4468-4955-9848-F05C6A519CAC}"/>
                </a:ext>
              </a:extLst>
            </p:cNvPr>
            <p:cNvSpPr>
              <a:spLocks noChangeArrowheads="1"/>
            </p:cNvSpPr>
            <p:nvPr/>
          </p:nvSpPr>
          <p:spPr bwMode="auto">
            <a:xfrm>
              <a:off x="901" y="1791"/>
              <a:ext cx="706" cy="18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Payment</a:t>
              </a:r>
            </a:p>
          </p:txBody>
        </p:sp>
        <p:sp>
          <p:nvSpPr>
            <p:cNvPr id="22" name="Rectangle 73">
              <a:extLst>
                <a:ext uri="{FF2B5EF4-FFF2-40B4-BE49-F238E27FC236}">
                  <a16:creationId xmlns:a16="http://schemas.microsoft.com/office/drawing/2014/main" id="{930B0DCC-B79C-4BA4-A86D-BF2CBDEEB6A6}"/>
                </a:ext>
              </a:extLst>
            </p:cNvPr>
            <p:cNvSpPr>
              <a:spLocks noChangeArrowheads="1"/>
            </p:cNvSpPr>
            <p:nvPr/>
          </p:nvSpPr>
          <p:spPr bwMode="auto">
            <a:xfrm>
              <a:off x="1812" y="1656"/>
              <a:ext cx="196" cy="7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ctr"/>
              <a:r>
                <a:rPr lang="en-US" altLang="en-US" sz="1000">
                  <a:solidFill>
                    <a:schemeClr val="tx1"/>
                  </a:solidFill>
                  <a:effectLst/>
                  <a:latin typeface="Garamond" panose="02020404030301010803" pitchFamily="18" charset="0"/>
                </a:rPr>
                <a:t>Deployment Descriptor</a:t>
              </a:r>
            </a:p>
          </p:txBody>
        </p:sp>
        <p:sp>
          <p:nvSpPr>
            <p:cNvPr id="23" name="Rectangle 76">
              <a:extLst>
                <a:ext uri="{FF2B5EF4-FFF2-40B4-BE49-F238E27FC236}">
                  <a16:creationId xmlns:a16="http://schemas.microsoft.com/office/drawing/2014/main" id="{C8F44900-73FE-44E2-9D00-FD925A0DD889}"/>
                </a:ext>
              </a:extLst>
            </p:cNvPr>
            <p:cNvSpPr>
              <a:spLocks noChangeArrowheads="1"/>
            </p:cNvSpPr>
            <p:nvPr/>
          </p:nvSpPr>
          <p:spPr bwMode="auto">
            <a:xfrm>
              <a:off x="96" y="768"/>
              <a:ext cx="5568" cy="225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77">
              <a:extLst>
                <a:ext uri="{FF2B5EF4-FFF2-40B4-BE49-F238E27FC236}">
                  <a16:creationId xmlns:a16="http://schemas.microsoft.com/office/drawing/2014/main" id="{68B9C360-8A89-4D40-AB02-9A52B36589D4}"/>
                </a:ext>
              </a:extLst>
            </p:cNvPr>
            <p:cNvSpPr>
              <a:spLocks noChangeArrowheads="1"/>
            </p:cNvSpPr>
            <p:nvPr/>
          </p:nvSpPr>
          <p:spPr bwMode="auto">
            <a:xfrm>
              <a:off x="144" y="816"/>
              <a:ext cx="5472" cy="216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78">
              <a:extLst>
                <a:ext uri="{FF2B5EF4-FFF2-40B4-BE49-F238E27FC236}">
                  <a16:creationId xmlns:a16="http://schemas.microsoft.com/office/drawing/2014/main" id="{83BBF397-EFF1-4B60-B336-728C506C2916}"/>
                </a:ext>
              </a:extLst>
            </p:cNvPr>
            <p:cNvSpPr>
              <a:spLocks noChangeArrowheads="1"/>
            </p:cNvSpPr>
            <p:nvPr/>
          </p:nvSpPr>
          <p:spPr bwMode="auto">
            <a:xfrm>
              <a:off x="144" y="816"/>
              <a:ext cx="5472" cy="24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effectLst/>
                  <a:latin typeface="Garamond" panose="02020404030301010803" pitchFamily="18" charset="0"/>
                </a:rPr>
                <a:t>Web Container</a:t>
              </a:r>
            </a:p>
          </p:txBody>
        </p:sp>
        <p:sp>
          <p:nvSpPr>
            <p:cNvPr id="26" name="Rectangle 79">
              <a:extLst>
                <a:ext uri="{FF2B5EF4-FFF2-40B4-BE49-F238E27FC236}">
                  <a16:creationId xmlns:a16="http://schemas.microsoft.com/office/drawing/2014/main" id="{D1E12A97-33EC-461E-A514-22F5B8FA2B6A}"/>
                </a:ext>
              </a:extLst>
            </p:cNvPr>
            <p:cNvSpPr>
              <a:spLocks noChangeArrowheads="1"/>
            </p:cNvSpPr>
            <p:nvPr/>
          </p:nvSpPr>
          <p:spPr bwMode="auto">
            <a:xfrm>
              <a:off x="96" y="1026"/>
              <a:ext cx="105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4" name="Group 80">
            <a:extLst>
              <a:ext uri="{FF2B5EF4-FFF2-40B4-BE49-F238E27FC236}">
                <a16:creationId xmlns:a16="http://schemas.microsoft.com/office/drawing/2014/main" id="{97670D75-178C-4C95-817E-527989F5FB2D}"/>
              </a:ext>
            </a:extLst>
          </p:cNvPr>
          <p:cNvGrpSpPr>
            <a:grpSpLocks/>
          </p:cNvGrpSpPr>
          <p:nvPr/>
        </p:nvGrpSpPr>
        <p:grpSpPr bwMode="auto">
          <a:xfrm>
            <a:off x="914400" y="4981575"/>
            <a:ext cx="1371600" cy="838200"/>
            <a:chOff x="96" y="1776"/>
            <a:chExt cx="1008" cy="528"/>
          </a:xfrm>
        </p:grpSpPr>
        <p:sp>
          <p:nvSpPr>
            <p:cNvPr id="45" name="Rectangle 81">
              <a:extLst>
                <a:ext uri="{FF2B5EF4-FFF2-40B4-BE49-F238E27FC236}">
                  <a16:creationId xmlns:a16="http://schemas.microsoft.com/office/drawing/2014/main" id="{C4984E14-D3BD-43EE-8752-99239AAA4183}"/>
                </a:ext>
              </a:extLst>
            </p:cNvPr>
            <p:cNvSpPr>
              <a:spLocks noChangeArrowheads="1"/>
            </p:cNvSpPr>
            <p:nvPr/>
          </p:nvSpPr>
          <p:spPr bwMode="auto">
            <a:xfrm>
              <a:off x="96" y="1776"/>
              <a:ext cx="1008" cy="19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effectLst/>
                </a:rPr>
                <a:t>Application</a:t>
              </a:r>
              <a:r>
                <a:rPr lang="en-US" altLang="en-US" sz="1000">
                  <a:effectLst/>
                </a:rPr>
                <a:t> </a:t>
              </a:r>
              <a:r>
                <a:rPr lang="en-US" altLang="en-US" sz="1000">
                  <a:solidFill>
                    <a:schemeClr val="bg1"/>
                  </a:solidFill>
                  <a:effectLst/>
                </a:rPr>
                <a:t>Container</a:t>
              </a:r>
            </a:p>
          </p:txBody>
        </p:sp>
        <p:sp>
          <p:nvSpPr>
            <p:cNvPr id="46" name="Rectangle 82">
              <a:extLst>
                <a:ext uri="{FF2B5EF4-FFF2-40B4-BE49-F238E27FC236}">
                  <a16:creationId xmlns:a16="http://schemas.microsoft.com/office/drawing/2014/main" id="{9290DB6C-D9F4-4A6A-B251-80F1DC5E555E}"/>
                </a:ext>
              </a:extLst>
            </p:cNvPr>
            <p:cNvSpPr>
              <a:spLocks noChangeArrowheads="1"/>
            </p:cNvSpPr>
            <p:nvPr/>
          </p:nvSpPr>
          <p:spPr bwMode="auto">
            <a:xfrm>
              <a:off x="96" y="1968"/>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AutoShape 83">
              <a:extLst>
                <a:ext uri="{FF2B5EF4-FFF2-40B4-BE49-F238E27FC236}">
                  <a16:creationId xmlns:a16="http://schemas.microsoft.com/office/drawing/2014/main" id="{3683735B-6368-4822-BDCF-421414F6DEC8}"/>
                </a:ext>
              </a:extLst>
            </p:cNvPr>
            <p:cNvSpPr>
              <a:spLocks noChangeArrowheads="1"/>
            </p:cNvSpPr>
            <p:nvPr/>
          </p:nvSpPr>
          <p:spPr bwMode="auto">
            <a:xfrm>
              <a:off x="144" y="2016"/>
              <a:ext cx="877" cy="24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0">
                  <a:solidFill>
                    <a:schemeClr val="tx1"/>
                  </a:solidFill>
                  <a:effectLst/>
                </a:rPr>
                <a:t>ClientApp</a:t>
              </a:r>
            </a:p>
          </p:txBody>
        </p:sp>
        <p:sp>
          <p:nvSpPr>
            <p:cNvPr id="48" name="Line 84">
              <a:extLst>
                <a:ext uri="{FF2B5EF4-FFF2-40B4-BE49-F238E27FC236}">
                  <a16:creationId xmlns:a16="http://schemas.microsoft.com/office/drawing/2014/main" id="{4996EB1C-A1C2-4B2C-AC2D-53BC4E675E3A}"/>
                </a:ext>
              </a:extLst>
            </p:cNvPr>
            <p:cNvSpPr>
              <a:spLocks noChangeShapeType="1"/>
            </p:cNvSpPr>
            <p:nvPr/>
          </p:nvSpPr>
          <p:spPr bwMode="auto">
            <a:xfrm>
              <a:off x="1008" y="2112"/>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grpSp>
      <p:sp>
        <p:nvSpPr>
          <p:cNvPr id="49" name="Line 86">
            <a:extLst>
              <a:ext uri="{FF2B5EF4-FFF2-40B4-BE49-F238E27FC236}">
                <a16:creationId xmlns:a16="http://schemas.microsoft.com/office/drawing/2014/main" id="{ECC09084-6710-432D-98FD-06F6565B485E}"/>
              </a:ext>
            </a:extLst>
          </p:cNvPr>
          <p:cNvSpPr>
            <a:spLocks noChangeShapeType="1"/>
          </p:cNvSpPr>
          <p:nvPr/>
        </p:nvSpPr>
        <p:spPr bwMode="auto">
          <a:xfrm rot="5400000">
            <a:off x="1428750" y="4819650"/>
            <a:ext cx="3429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0" name="Rectangle 2">
            <a:extLst>
              <a:ext uri="{FF2B5EF4-FFF2-40B4-BE49-F238E27FC236}">
                <a16:creationId xmlns:a16="http://schemas.microsoft.com/office/drawing/2014/main" id="{6CEC4B21-FC3C-4D4A-998D-B7E3FACE880A}"/>
              </a:ext>
            </a:extLst>
          </p:cNvPr>
          <p:cNvSpPr txBox="1">
            <a:spLocks noChangeArrowheads="1"/>
          </p:cNvSpPr>
          <p:nvPr/>
        </p:nvSpPr>
        <p:spPr>
          <a:xfrm>
            <a:off x="2907115" y="4868422"/>
            <a:ext cx="6477000" cy="14478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pPr>
            <a:r>
              <a:rPr lang="en-US" altLang="en-US" sz="2400">
                <a:solidFill>
                  <a:srgbClr val="000000"/>
                </a:solidFill>
                <a:ea typeface="Arial Unicode MS" pitchFamily="34" charset="-128"/>
              </a:rPr>
              <a:t>Two separate applications</a:t>
            </a:r>
          </a:p>
          <a:p>
            <a:pPr marL="1100138" lvl="1" indent="-533400">
              <a:lnSpc>
                <a:spcPct val="80000"/>
              </a:lnSpc>
            </a:pPr>
            <a:r>
              <a:rPr lang="en-US" altLang="en-US" sz="2000">
                <a:solidFill>
                  <a:srgbClr val="000000"/>
                </a:solidFill>
                <a:ea typeface="Arial Unicode MS" pitchFamily="34" charset="-128"/>
              </a:rPr>
              <a:t>Auction: Deals with bidding and searching</a:t>
            </a:r>
          </a:p>
          <a:p>
            <a:pPr marL="1100138" lvl="1" indent="-533400">
              <a:lnSpc>
                <a:spcPct val="80000"/>
              </a:lnSpc>
            </a:pPr>
            <a:r>
              <a:rPr lang="en-US" altLang="en-US" sz="2000">
                <a:solidFill>
                  <a:srgbClr val="000000"/>
                </a:solidFill>
                <a:ea typeface="Arial Unicode MS" pitchFamily="34" charset="-128"/>
              </a:rPr>
              <a:t>Payment – Deals with backend financial processing</a:t>
            </a:r>
            <a:endParaRPr lang="en-US" altLang="en-US" sz="2000" dirty="0">
              <a:solidFill>
                <a:srgbClr val="000000"/>
              </a:solidFill>
              <a:latin typeface="Verdana" panose="020B0604030504040204" pitchFamily="34" charset="0"/>
              <a:ea typeface="Arial Unicode MS" pitchFamily="34" charset="-128"/>
            </a:endParaRPr>
          </a:p>
        </p:txBody>
      </p:sp>
    </p:spTree>
    <p:extLst>
      <p:ext uri="{BB962C8B-B14F-4D97-AF65-F5344CB8AC3E}">
        <p14:creationId xmlns:p14="http://schemas.microsoft.com/office/powerpoint/2010/main" val="184120380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441268E-E42E-42AB-A47E-7A472CED10FC}"/>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J2EE Architecture</a:t>
            </a:r>
            <a:br>
              <a:rPr lang="en-US" altLang="en-US">
                <a:effectLst/>
              </a:rPr>
            </a:br>
            <a:r>
              <a:rPr lang="en-US" altLang="en-US" sz="2400">
                <a:solidFill>
                  <a:srgbClr val="003399"/>
                </a:solidFill>
                <a:effectLst/>
                <a:latin typeface="Arial" panose="020B0604020202020204" pitchFamily="34" charset="0"/>
              </a:rPr>
              <a:t>E-Auctions</a:t>
            </a:r>
          </a:p>
        </p:txBody>
      </p:sp>
      <p:sp>
        <p:nvSpPr>
          <p:cNvPr id="3" name="Rectangle 2">
            <a:extLst>
              <a:ext uri="{FF2B5EF4-FFF2-40B4-BE49-F238E27FC236}">
                <a16:creationId xmlns:a16="http://schemas.microsoft.com/office/drawing/2014/main" id="{4EAA8D10-2A18-4583-90E4-669A7622C68B}"/>
              </a:ext>
            </a:extLst>
          </p:cNvPr>
          <p:cNvSpPr txBox="1">
            <a:spLocks noChangeArrowheads="1"/>
          </p:cNvSpPr>
          <p:nvPr/>
        </p:nvSpPr>
        <p:spPr>
          <a:xfrm>
            <a:off x="304800" y="1450730"/>
            <a:ext cx="9797562" cy="4950069"/>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600">
                <a:solidFill>
                  <a:srgbClr val="000000"/>
                </a:solidFill>
                <a:ea typeface="Arial Unicode MS" pitchFamily="34" charset="-128"/>
              </a:rPr>
              <a:t>Client Side uses a web browser to view store</a:t>
            </a:r>
          </a:p>
          <a:p>
            <a:pPr marL="609600" indent="-609600"/>
            <a:r>
              <a:rPr lang="en-US" altLang="en-US" sz="2600">
                <a:solidFill>
                  <a:srgbClr val="000000"/>
                </a:solidFill>
                <a:ea typeface="Arial Unicode MS" pitchFamily="34" charset="-128"/>
              </a:rPr>
              <a:t>Auction Application</a:t>
            </a:r>
          </a:p>
          <a:p>
            <a:pPr marL="1100138" lvl="1" indent="-533400"/>
            <a:r>
              <a:rPr lang="en-US" altLang="en-US" sz="2200">
                <a:solidFill>
                  <a:srgbClr val="000000"/>
                </a:solidFill>
                <a:ea typeface="Arial Unicode MS" pitchFamily="34" charset="-128"/>
              </a:rPr>
              <a:t>Registration Servlet: Registers new users</a:t>
            </a:r>
          </a:p>
          <a:p>
            <a:pPr marL="1100138" lvl="1" indent="-533400"/>
            <a:r>
              <a:rPr lang="en-US" altLang="en-US" sz="2200">
                <a:solidFill>
                  <a:srgbClr val="000000"/>
                </a:solidFill>
                <a:ea typeface="Arial Unicode MS" pitchFamily="34" charset="-128"/>
              </a:rPr>
              <a:t>Post servlet: Accepts new items for auction</a:t>
            </a:r>
          </a:p>
          <a:p>
            <a:pPr marL="1100138" lvl="1" indent="-533400"/>
            <a:r>
              <a:rPr lang="en-US" altLang="en-US" sz="2200">
                <a:solidFill>
                  <a:srgbClr val="000000"/>
                </a:solidFill>
                <a:ea typeface="Arial Unicode MS" pitchFamily="34" charset="-128"/>
              </a:rPr>
              <a:t>Search servlet: Allows buyers to search database</a:t>
            </a:r>
          </a:p>
          <a:p>
            <a:pPr marL="1100138" lvl="1" indent="-533400"/>
            <a:r>
              <a:rPr lang="en-US" altLang="en-US" sz="2200">
                <a:solidFill>
                  <a:srgbClr val="000000"/>
                </a:solidFill>
                <a:ea typeface="Arial Unicode MS" pitchFamily="34" charset="-128"/>
              </a:rPr>
              <a:t>Bid servlet: Allows users to bid on pending items</a:t>
            </a:r>
          </a:p>
          <a:p>
            <a:pPr marL="1366838" lvl="2" indent="-457200"/>
            <a:r>
              <a:rPr lang="en-US" altLang="en-US" sz="2000">
                <a:solidFill>
                  <a:srgbClr val="000000"/>
                </a:solidFill>
                <a:ea typeface="Arial Unicode MS" pitchFamily="34" charset="-128"/>
              </a:rPr>
              <a:t>Informs the seller of the bid (e-mail)</a:t>
            </a:r>
          </a:p>
          <a:p>
            <a:pPr marL="1100138" lvl="1" indent="-533400"/>
            <a:r>
              <a:rPr lang="en-US" altLang="en-US" sz="2200">
                <a:solidFill>
                  <a:srgbClr val="000000"/>
                </a:solidFill>
                <a:ea typeface="Arial Unicode MS" pitchFamily="34" charset="-128"/>
              </a:rPr>
              <a:t>Purchase servlet: Processes sales</a:t>
            </a:r>
          </a:p>
          <a:p>
            <a:pPr marL="1100138" lvl="1" indent="-533400"/>
            <a:r>
              <a:rPr lang="en-US" altLang="en-US" sz="2200">
                <a:solidFill>
                  <a:srgbClr val="000000"/>
                </a:solidFill>
                <a:ea typeface="Arial Unicode MS" pitchFamily="34" charset="-128"/>
              </a:rPr>
              <a:t>History Servlet: Allows bidder/seller to review history of any item on auction</a:t>
            </a:r>
          </a:p>
          <a:p>
            <a:pPr marL="609600" indent="-609600"/>
            <a:r>
              <a:rPr lang="en-US" altLang="en-US" sz="2600">
                <a:solidFill>
                  <a:srgbClr val="000000"/>
                </a:solidFill>
                <a:ea typeface="Arial Unicode MS" pitchFamily="34" charset="-128"/>
              </a:rPr>
              <a:t>Payment Application</a:t>
            </a:r>
          </a:p>
          <a:p>
            <a:pPr marL="1100138" lvl="1" indent="-533400"/>
            <a:r>
              <a:rPr lang="en-US" altLang="en-US" sz="2200">
                <a:solidFill>
                  <a:srgbClr val="000000"/>
                </a:solidFill>
                <a:ea typeface="Arial Unicode MS" pitchFamily="34" charset="-128"/>
              </a:rPr>
              <a:t>Payment Servlet: Credits the buyer and Debits the seller (Credit card transactions)</a:t>
            </a:r>
            <a:endParaRPr lang="en-US" altLang="en-US" sz="2200" dirty="0">
              <a:cs typeface="Times New Roman" panose="02020603050405020304" pitchFamily="18" charset="0"/>
            </a:endParaRPr>
          </a:p>
        </p:txBody>
      </p:sp>
    </p:spTree>
    <p:extLst>
      <p:ext uri="{BB962C8B-B14F-4D97-AF65-F5344CB8AC3E}">
        <p14:creationId xmlns:p14="http://schemas.microsoft.com/office/powerpoint/2010/main" val="249806442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23D584B-BE62-41C8-9EEB-3F79E9A05B2E}"/>
              </a:ext>
            </a:extLst>
          </p:cNvPr>
          <p:cNvSpPr txBox="1">
            <a:spLocks noChangeArrowheads="1"/>
          </p:cNvSpPr>
          <p:nvPr/>
        </p:nvSpPr>
        <p:spPr>
          <a:xfrm>
            <a:off x="609600" y="2286000"/>
            <a:ext cx="11286392" cy="167640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5400" b="1"/>
              <a:t>Servlets</a:t>
            </a:r>
            <a:endParaRPr lang="en-US" altLang="en-US" sz="5400" b="1" dirty="0"/>
          </a:p>
        </p:txBody>
      </p:sp>
    </p:spTree>
    <p:extLst>
      <p:ext uri="{BB962C8B-B14F-4D97-AF65-F5344CB8AC3E}">
        <p14:creationId xmlns:p14="http://schemas.microsoft.com/office/powerpoint/2010/main" val="294771518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F2B7EC7-172C-4971-B779-8B3A9BD85158}"/>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Introduction</a:t>
            </a:r>
          </a:p>
        </p:txBody>
      </p:sp>
      <p:sp>
        <p:nvSpPr>
          <p:cNvPr id="3" name="Rectangle 2">
            <a:extLst>
              <a:ext uri="{FF2B5EF4-FFF2-40B4-BE49-F238E27FC236}">
                <a16:creationId xmlns:a16="http://schemas.microsoft.com/office/drawing/2014/main" id="{AC09E2D7-31D0-4A3B-BD0C-738F6B891E35}"/>
              </a:ext>
            </a:extLst>
          </p:cNvPr>
          <p:cNvSpPr txBox="1">
            <a:spLocks noChangeArrowheads="1"/>
          </p:cNvSpPr>
          <p:nvPr/>
        </p:nvSpPr>
        <p:spPr>
          <a:xfrm>
            <a:off x="457200" y="1354014"/>
            <a:ext cx="11034346" cy="504678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200">
                <a:solidFill>
                  <a:srgbClr val="000000"/>
                </a:solidFill>
                <a:ea typeface="Arial Unicode MS" pitchFamily="34" charset="-128"/>
              </a:rPr>
              <a:t>Classes that dynamically process requests and construct responses</a:t>
            </a:r>
          </a:p>
          <a:p>
            <a:pPr marL="1100138" lvl="1" indent="-533400"/>
            <a:r>
              <a:rPr lang="en-US" altLang="en-US" sz="2000">
                <a:cs typeface="Times New Roman" panose="02020603050405020304" pitchFamily="18" charset="0"/>
              </a:rPr>
              <a:t>Dynamically generate html pages in response to requests</a:t>
            </a:r>
          </a:p>
          <a:p>
            <a:pPr marL="1100138" lvl="1" indent="-533400"/>
            <a:r>
              <a:rPr lang="en-US" altLang="en-US" sz="2000">
                <a:cs typeface="Times New Roman" panose="02020603050405020304" pitchFamily="18" charset="0"/>
              </a:rPr>
              <a:t>May also send data in other forms like XML or serialized Java objects</a:t>
            </a:r>
          </a:p>
          <a:p>
            <a:pPr marL="1100138" lvl="1" indent="-533400"/>
            <a:r>
              <a:rPr lang="en-US" altLang="en-US" sz="2000">
                <a:cs typeface="Times New Roman" panose="02020603050405020304" pitchFamily="18" charset="0"/>
              </a:rPr>
              <a:t>Run in a servlet container and have access to services that the container provides</a:t>
            </a:r>
          </a:p>
          <a:p>
            <a:pPr marL="609600" indent="-609600"/>
            <a:r>
              <a:rPr lang="en-US" altLang="en-US" sz="2200">
                <a:cs typeface="Times New Roman" panose="02020603050405020304" pitchFamily="18" charset="0"/>
              </a:rPr>
              <a:t>In an application processing of each request will normally be done by a different servlet.</a:t>
            </a:r>
          </a:p>
          <a:p>
            <a:pPr marL="1100138" lvl="1" indent="-533400"/>
            <a:r>
              <a:rPr lang="en-US" altLang="en-US" sz="2000">
                <a:cs typeface="Times New Roman" panose="02020603050405020304" pitchFamily="18" charset="0"/>
              </a:rPr>
              <a:t>e.g. search catalog, check out, confirm order etc.</a:t>
            </a:r>
          </a:p>
          <a:p>
            <a:pPr marL="609600" indent="-609600"/>
            <a:r>
              <a:rPr lang="en-US" altLang="en-US" sz="2200">
                <a:cs typeface="Times New Roman" panose="02020603050405020304" pitchFamily="18" charset="0"/>
              </a:rPr>
              <a:t>Client of the servlet can be any of the following</a:t>
            </a:r>
          </a:p>
          <a:p>
            <a:pPr marL="1100138" lvl="1" indent="-533400"/>
            <a:r>
              <a:rPr lang="en-US" altLang="en-US" sz="2000">
                <a:cs typeface="Times New Roman" panose="02020603050405020304" pitchFamily="18" charset="0"/>
              </a:rPr>
              <a:t>Browser</a:t>
            </a:r>
          </a:p>
          <a:p>
            <a:pPr marL="1100138" lvl="1" indent="-533400"/>
            <a:r>
              <a:rPr lang="en-US" altLang="en-US" sz="2000">
                <a:cs typeface="Times New Roman" panose="02020603050405020304" pitchFamily="18" charset="0"/>
              </a:rPr>
              <a:t>Applet</a:t>
            </a:r>
          </a:p>
          <a:p>
            <a:pPr marL="1100138" lvl="1" indent="-533400"/>
            <a:r>
              <a:rPr lang="en-US" altLang="en-US" sz="2000">
                <a:cs typeface="Times New Roman" panose="02020603050405020304" pitchFamily="18" charset="0"/>
              </a:rPr>
              <a:t>Java Application</a:t>
            </a:r>
            <a:endParaRPr lang="en-US" altLang="en-US" sz="2000" dirty="0">
              <a:cs typeface="Times New Roman" panose="02020603050405020304" pitchFamily="18" charset="0"/>
            </a:endParaRPr>
          </a:p>
        </p:txBody>
      </p:sp>
    </p:spTree>
    <p:extLst>
      <p:ext uri="{BB962C8B-B14F-4D97-AF65-F5344CB8AC3E}">
        <p14:creationId xmlns:p14="http://schemas.microsoft.com/office/powerpoint/2010/main" val="162170107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5">
            <a:extLst>
              <a:ext uri="{FF2B5EF4-FFF2-40B4-BE49-F238E27FC236}">
                <a16:creationId xmlns:a16="http://schemas.microsoft.com/office/drawing/2014/main" id="{9357A957-C836-4CFA-BF11-6D87890D468B}"/>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Servlet Lifecycle</a:t>
            </a:r>
          </a:p>
        </p:txBody>
      </p:sp>
      <p:grpSp>
        <p:nvGrpSpPr>
          <p:cNvPr id="4" name="Group 68">
            <a:extLst>
              <a:ext uri="{FF2B5EF4-FFF2-40B4-BE49-F238E27FC236}">
                <a16:creationId xmlns:a16="http://schemas.microsoft.com/office/drawing/2014/main" id="{15345FC0-93C0-4BAD-B4FF-0E8F0D8F85C4}"/>
              </a:ext>
            </a:extLst>
          </p:cNvPr>
          <p:cNvGrpSpPr>
            <a:grpSpLocks/>
          </p:cNvGrpSpPr>
          <p:nvPr/>
        </p:nvGrpSpPr>
        <p:grpSpPr bwMode="auto">
          <a:xfrm>
            <a:off x="304800" y="1143000"/>
            <a:ext cx="9885485" cy="4892675"/>
            <a:chOff x="192" y="720"/>
            <a:chExt cx="5478" cy="3082"/>
          </a:xfrm>
        </p:grpSpPr>
        <p:sp>
          <p:nvSpPr>
            <p:cNvPr id="5" name="Line 2">
              <a:extLst>
                <a:ext uri="{FF2B5EF4-FFF2-40B4-BE49-F238E27FC236}">
                  <a16:creationId xmlns:a16="http://schemas.microsoft.com/office/drawing/2014/main" id="{995B871B-D57D-44F1-A3B9-6C38D93351EB}"/>
                </a:ext>
              </a:extLst>
            </p:cNvPr>
            <p:cNvSpPr>
              <a:spLocks noChangeShapeType="1"/>
            </p:cNvSpPr>
            <p:nvPr/>
          </p:nvSpPr>
          <p:spPr bwMode="auto">
            <a:xfrm>
              <a:off x="912" y="1026"/>
              <a:ext cx="0" cy="276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Text Box 3">
              <a:extLst>
                <a:ext uri="{FF2B5EF4-FFF2-40B4-BE49-F238E27FC236}">
                  <a16:creationId xmlns:a16="http://schemas.microsoft.com/office/drawing/2014/main" id="{604BFA9D-B4A0-40D5-B80C-118CB97FCDF0}"/>
                </a:ext>
              </a:extLst>
            </p:cNvPr>
            <p:cNvSpPr txBox="1">
              <a:spLocks noChangeArrowheads="1"/>
            </p:cNvSpPr>
            <p:nvPr/>
          </p:nvSpPr>
          <p:spPr bwMode="auto">
            <a:xfrm>
              <a:off x="590" y="720"/>
              <a:ext cx="64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Times New Roman" panose="02020603050405020304" pitchFamily="18" charset="0"/>
                </a:rPr>
                <a:t>Servlet Container</a:t>
              </a:r>
            </a:p>
          </p:txBody>
        </p:sp>
        <p:sp>
          <p:nvSpPr>
            <p:cNvPr id="7" name="Line 4">
              <a:extLst>
                <a:ext uri="{FF2B5EF4-FFF2-40B4-BE49-F238E27FC236}">
                  <a16:creationId xmlns:a16="http://schemas.microsoft.com/office/drawing/2014/main" id="{48A171BD-7F57-4F66-804D-B17519750D40}"/>
                </a:ext>
              </a:extLst>
            </p:cNvPr>
            <p:cNvSpPr>
              <a:spLocks noChangeShapeType="1"/>
            </p:cNvSpPr>
            <p:nvPr/>
          </p:nvSpPr>
          <p:spPr bwMode="auto">
            <a:xfrm>
              <a:off x="912" y="1561"/>
              <a:ext cx="31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5">
              <a:extLst>
                <a:ext uri="{FF2B5EF4-FFF2-40B4-BE49-F238E27FC236}">
                  <a16:creationId xmlns:a16="http://schemas.microsoft.com/office/drawing/2014/main" id="{118045DB-0517-4913-B3A6-9EF11C1887F5}"/>
                </a:ext>
              </a:extLst>
            </p:cNvPr>
            <p:cNvSpPr>
              <a:spLocks noChangeShapeType="1"/>
            </p:cNvSpPr>
            <p:nvPr/>
          </p:nvSpPr>
          <p:spPr bwMode="auto">
            <a:xfrm>
              <a:off x="912" y="1236"/>
              <a:ext cx="12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6">
              <a:extLst>
                <a:ext uri="{FF2B5EF4-FFF2-40B4-BE49-F238E27FC236}">
                  <a16:creationId xmlns:a16="http://schemas.microsoft.com/office/drawing/2014/main" id="{545F0864-F92B-485E-BCF8-B3B02A891E10}"/>
                </a:ext>
              </a:extLst>
            </p:cNvPr>
            <p:cNvSpPr>
              <a:spLocks noChangeShapeType="1"/>
            </p:cNvSpPr>
            <p:nvPr/>
          </p:nvSpPr>
          <p:spPr bwMode="auto">
            <a:xfrm>
              <a:off x="2496" y="1310"/>
              <a:ext cx="0" cy="1750"/>
            </a:xfrm>
            <a:prstGeom prst="line">
              <a:avLst/>
            </a:prstGeom>
            <a:noFill/>
            <a:ln w="9525">
              <a:solidFill>
                <a:schemeClr val="tx1"/>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7">
              <a:extLst>
                <a:ext uri="{FF2B5EF4-FFF2-40B4-BE49-F238E27FC236}">
                  <a16:creationId xmlns:a16="http://schemas.microsoft.com/office/drawing/2014/main" id="{27A8D108-5FCC-4545-A6CB-9F08C05177A4}"/>
                </a:ext>
              </a:extLst>
            </p:cNvPr>
            <p:cNvSpPr>
              <a:spLocks noChangeShapeType="1"/>
            </p:cNvSpPr>
            <p:nvPr/>
          </p:nvSpPr>
          <p:spPr bwMode="auto">
            <a:xfrm>
              <a:off x="2880" y="1276"/>
              <a:ext cx="0" cy="1784"/>
            </a:xfrm>
            <a:prstGeom prst="line">
              <a:avLst/>
            </a:prstGeom>
            <a:noFill/>
            <a:ln w="9525">
              <a:solidFill>
                <a:schemeClr val="tx1"/>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Oval 8">
              <a:extLst>
                <a:ext uri="{FF2B5EF4-FFF2-40B4-BE49-F238E27FC236}">
                  <a16:creationId xmlns:a16="http://schemas.microsoft.com/office/drawing/2014/main" id="{E24A04E6-02C9-494B-9537-38363F956EC8}"/>
                </a:ext>
              </a:extLst>
            </p:cNvPr>
            <p:cNvSpPr>
              <a:spLocks noChangeArrowheads="1"/>
            </p:cNvSpPr>
            <p:nvPr/>
          </p:nvSpPr>
          <p:spPr bwMode="auto">
            <a:xfrm>
              <a:off x="2208" y="1032"/>
              <a:ext cx="960" cy="36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Text Box 9">
              <a:extLst>
                <a:ext uri="{FF2B5EF4-FFF2-40B4-BE49-F238E27FC236}">
                  <a16:creationId xmlns:a16="http://schemas.microsoft.com/office/drawing/2014/main" id="{CB822607-C69E-4629-8D4E-66544319D98D}"/>
                </a:ext>
              </a:extLst>
            </p:cNvPr>
            <p:cNvSpPr txBox="1">
              <a:spLocks noChangeArrowheads="1"/>
            </p:cNvSpPr>
            <p:nvPr/>
          </p:nvSpPr>
          <p:spPr bwMode="auto">
            <a:xfrm>
              <a:off x="2310" y="1125"/>
              <a:ext cx="384" cy="17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100" b="0">
                  <a:solidFill>
                    <a:schemeClr val="tx1"/>
                  </a:solidFill>
                  <a:effectLst/>
                  <a:latin typeface="Times New Roman" panose="02020603050405020304" pitchFamily="18" charset="0"/>
                </a:rPr>
                <a:t>Thread </a:t>
              </a:r>
            </a:p>
          </p:txBody>
        </p:sp>
        <p:sp>
          <p:nvSpPr>
            <p:cNvPr id="13" name="Text Box 10">
              <a:extLst>
                <a:ext uri="{FF2B5EF4-FFF2-40B4-BE49-F238E27FC236}">
                  <a16:creationId xmlns:a16="http://schemas.microsoft.com/office/drawing/2014/main" id="{03B77111-E931-4061-825A-6C0FD535002D}"/>
                </a:ext>
              </a:extLst>
            </p:cNvPr>
            <p:cNvSpPr txBox="1">
              <a:spLocks noChangeArrowheads="1"/>
            </p:cNvSpPr>
            <p:nvPr/>
          </p:nvSpPr>
          <p:spPr bwMode="auto">
            <a:xfrm>
              <a:off x="2656" y="1103"/>
              <a:ext cx="384" cy="17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100" b="0">
                  <a:solidFill>
                    <a:schemeClr val="tx1"/>
                  </a:solidFill>
                  <a:effectLst/>
                  <a:latin typeface="Times New Roman" panose="02020603050405020304" pitchFamily="18" charset="0"/>
                </a:rPr>
                <a:t>Thread </a:t>
              </a:r>
            </a:p>
          </p:txBody>
        </p:sp>
        <p:sp>
          <p:nvSpPr>
            <p:cNvPr id="14" name="Text Box 11">
              <a:extLst>
                <a:ext uri="{FF2B5EF4-FFF2-40B4-BE49-F238E27FC236}">
                  <a16:creationId xmlns:a16="http://schemas.microsoft.com/office/drawing/2014/main" id="{4CBEBCD8-3830-4608-ADE3-F3E3C0438EB9}"/>
                </a:ext>
              </a:extLst>
            </p:cNvPr>
            <p:cNvSpPr txBox="1">
              <a:spLocks noChangeArrowheads="1"/>
            </p:cNvSpPr>
            <p:nvPr/>
          </p:nvSpPr>
          <p:spPr bwMode="auto">
            <a:xfrm>
              <a:off x="4088" y="1480"/>
              <a:ext cx="432" cy="17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Servlet</a:t>
              </a:r>
            </a:p>
          </p:txBody>
        </p:sp>
        <p:sp>
          <p:nvSpPr>
            <p:cNvPr id="15" name="Line 12">
              <a:extLst>
                <a:ext uri="{FF2B5EF4-FFF2-40B4-BE49-F238E27FC236}">
                  <a16:creationId xmlns:a16="http://schemas.microsoft.com/office/drawing/2014/main" id="{B966B0D2-3DFE-42B0-8855-A2892CF26342}"/>
                </a:ext>
              </a:extLst>
            </p:cNvPr>
            <p:cNvSpPr>
              <a:spLocks noChangeShapeType="1"/>
            </p:cNvSpPr>
            <p:nvPr/>
          </p:nvSpPr>
          <p:spPr bwMode="auto">
            <a:xfrm>
              <a:off x="926" y="1805"/>
              <a:ext cx="33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3">
              <a:extLst>
                <a:ext uri="{FF2B5EF4-FFF2-40B4-BE49-F238E27FC236}">
                  <a16:creationId xmlns:a16="http://schemas.microsoft.com/office/drawing/2014/main" id="{7AE938AE-4810-4D8B-8284-98FF378AD9AE}"/>
                </a:ext>
              </a:extLst>
            </p:cNvPr>
            <p:cNvSpPr>
              <a:spLocks noChangeShapeType="1"/>
            </p:cNvSpPr>
            <p:nvPr/>
          </p:nvSpPr>
          <p:spPr bwMode="auto">
            <a:xfrm>
              <a:off x="912" y="2009"/>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4">
              <a:extLst>
                <a:ext uri="{FF2B5EF4-FFF2-40B4-BE49-F238E27FC236}">
                  <a16:creationId xmlns:a16="http://schemas.microsoft.com/office/drawing/2014/main" id="{A2CE9025-BE03-49F6-B6D8-E93AE7E1EDFA}"/>
                </a:ext>
              </a:extLst>
            </p:cNvPr>
            <p:cNvSpPr>
              <a:spLocks noChangeShapeType="1"/>
            </p:cNvSpPr>
            <p:nvPr/>
          </p:nvSpPr>
          <p:spPr bwMode="auto">
            <a:xfrm flipV="1">
              <a:off x="2496" y="2009"/>
              <a:ext cx="17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5">
              <a:extLst>
                <a:ext uri="{FF2B5EF4-FFF2-40B4-BE49-F238E27FC236}">
                  <a16:creationId xmlns:a16="http://schemas.microsoft.com/office/drawing/2014/main" id="{37ABDBCB-9167-4734-B0B9-7E0D468CE5FA}"/>
                </a:ext>
              </a:extLst>
            </p:cNvPr>
            <p:cNvSpPr>
              <a:spLocks noChangeShapeType="1"/>
            </p:cNvSpPr>
            <p:nvPr/>
          </p:nvSpPr>
          <p:spPr bwMode="auto">
            <a:xfrm>
              <a:off x="912" y="2334"/>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16">
              <a:extLst>
                <a:ext uri="{FF2B5EF4-FFF2-40B4-BE49-F238E27FC236}">
                  <a16:creationId xmlns:a16="http://schemas.microsoft.com/office/drawing/2014/main" id="{3611E544-63EB-48F7-B00C-F63A71F5BFFD}"/>
                </a:ext>
              </a:extLst>
            </p:cNvPr>
            <p:cNvSpPr>
              <a:spLocks noChangeShapeType="1"/>
            </p:cNvSpPr>
            <p:nvPr/>
          </p:nvSpPr>
          <p:spPr bwMode="auto">
            <a:xfrm>
              <a:off x="2880" y="2334"/>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AutoShape 17">
              <a:extLst>
                <a:ext uri="{FF2B5EF4-FFF2-40B4-BE49-F238E27FC236}">
                  <a16:creationId xmlns:a16="http://schemas.microsoft.com/office/drawing/2014/main" id="{F303446B-4BA3-4D3C-9CFD-C07647EC53D7}"/>
                </a:ext>
              </a:extLst>
            </p:cNvPr>
            <p:cNvSpPr>
              <a:spLocks/>
            </p:cNvSpPr>
            <p:nvPr/>
          </p:nvSpPr>
          <p:spPr bwMode="auto">
            <a:xfrm>
              <a:off x="4848" y="2009"/>
              <a:ext cx="48" cy="529"/>
            </a:xfrm>
            <a:prstGeom prst="rightBracket">
              <a:avLst>
                <a:gd name="adj" fmla="val 9184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8">
              <a:extLst>
                <a:ext uri="{FF2B5EF4-FFF2-40B4-BE49-F238E27FC236}">
                  <a16:creationId xmlns:a16="http://schemas.microsoft.com/office/drawing/2014/main" id="{1539E04E-0100-4DD2-9F58-030C694A03CC}"/>
                </a:ext>
              </a:extLst>
            </p:cNvPr>
            <p:cNvSpPr>
              <a:spLocks noChangeShapeType="1"/>
            </p:cNvSpPr>
            <p:nvPr/>
          </p:nvSpPr>
          <p:spPr bwMode="auto">
            <a:xfrm>
              <a:off x="4224" y="2009"/>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19">
              <a:extLst>
                <a:ext uri="{FF2B5EF4-FFF2-40B4-BE49-F238E27FC236}">
                  <a16:creationId xmlns:a16="http://schemas.microsoft.com/office/drawing/2014/main" id="{843E1160-DE81-4F35-BC6B-408E1142AB05}"/>
                </a:ext>
              </a:extLst>
            </p:cNvPr>
            <p:cNvSpPr>
              <a:spLocks noChangeShapeType="1"/>
            </p:cNvSpPr>
            <p:nvPr/>
          </p:nvSpPr>
          <p:spPr bwMode="auto">
            <a:xfrm>
              <a:off x="4224" y="253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20">
              <a:extLst>
                <a:ext uri="{FF2B5EF4-FFF2-40B4-BE49-F238E27FC236}">
                  <a16:creationId xmlns:a16="http://schemas.microsoft.com/office/drawing/2014/main" id="{2610ACFE-202F-442F-AEEA-75024CB2D5E4}"/>
                </a:ext>
              </a:extLst>
            </p:cNvPr>
            <p:cNvSpPr>
              <a:spLocks noChangeShapeType="1"/>
            </p:cNvSpPr>
            <p:nvPr/>
          </p:nvSpPr>
          <p:spPr bwMode="auto">
            <a:xfrm flipH="1">
              <a:off x="912" y="2538"/>
              <a:ext cx="3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AutoShape 21">
              <a:extLst>
                <a:ext uri="{FF2B5EF4-FFF2-40B4-BE49-F238E27FC236}">
                  <a16:creationId xmlns:a16="http://schemas.microsoft.com/office/drawing/2014/main" id="{68CF195E-6248-4358-9C33-33863857B66F}"/>
                </a:ext>
              </a:extLst>
            </p:cNvPr>
            <p:cNvSpPr>
              <a:spLocks/>
            </p:cNvSpPr>
            <p:nvPr/>
          </p:nvSpPr>
          <p:spPr bwMode="auto">
            <a:xfrm>
              <a:off x="4656" y="2334"/>
              <a:ext cx="48" cy="529"/>
            </a:xfrm>
            <a:prstGeom prst="rightBracket">
              <a:avLst>
                <a:gd name="adj" fmla="val 9184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22">
              <a:extLst>
                <a:ext uri="{FF2B5EF4-FFF2-40B4-BE49-F238E27FC236}">
                  <a16:creationId xmlns:a16="http://schemas.microsoft.com/office/drawing/2014/main" id="{AE03896F-DE32-4E71-A04C-9B09CD9CA007}"/>
                </a:ext>
              </a:extLst>
            </p:cNvPr>
            <p:cNvSpPr>
              <a:spLocks noChangeShapeType="1"/>
            </p:cNvSpPr>
            <p:nvPr/>
          </p:nvSpPr>
          <p:spPr bwMode="auto">
            <a:xfrm>
              <a:off x="4279" y="2334"/>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3">
              <a:extLst>
                <a:ext uri="{FF2B5EF4-FFF2-40B4-BE49-F238E27FC236}">
                  <a16:creationId xmlns:a16="http://schemas.microsoft.com/office/drawing/2014/main" id="{A6546F0A-64E8-4A5A-B4B3-8C0994BE0878}"/>
                </a:ext>
              </a:extLst>
            </p:cNvPr>
            <p:cNvSpPr>
              <a:spLocks noChangeShapeType="1"/>
            </p:cNvSpPr>
            <p:nvPr/>
          </p:nvSpPr>
          <p:spPr bwMode="auto">
            <a:xfrm flipH="1">
              <a:off x="4320" y="2863"/>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4">
              <a:extLst>
                <a:ext uri="{FF2B5EF4-FFF2-40B4-BE49-F238E27FC236}">
                  <a16:creationId xmlns:a16="http://schemas.microsoft.com/office/drawing/2014/main" id="{A9F1DFDE-F52A-4326-9845-1F4665784EEF}"/>
                </a:ext>
              </a:extLst>
            </p:cNvPr>
            <p:cNvSpPr>
              <a:spLocks noChangeShapeType="1"/>
            </p:cNvSpPr>
            <p:nvPr/>
          </p:nvSpPr>
          <p:spPr bwMode="auto">
            <a:xfrm flipH="1" flipV="1">
              <a:off x="899" y="2863"/>
              <a:ext cx="3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5">
              <a:extLst>
                <a:ext uri="{FF2B5EF4-FFF2-40B4-BE49-F238E27FC236}">
                  <a16:creationId xmlns:a16="http://schemas.microsoft.com/office/drawing/2014/main" id="{9DE261FE-51C1-4602-8F2C-E25B35A4533B}"/>
                </a:ext>
              </a:extLst>
            </p:cNvPr>
            <p:cNvSpPr>
              <a:spLocks noChangeShapeType="1"/>
            </p:cNvSpPr>
            <p:nvPr/>
          </p:nvSpPr>
          <p:spPr bwMode="auto">
            <a:xfrm>
              <a:off x="912" y="3066"/>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6">
              <a:extLst>
                <a:ext uri="{FF2B5EF4-FFF2-40B4-BE49-F238E27FC236}">
                  <a16:creationId xmlns:a16="http://schemas.microsoft.com/office/drawing/2014/main" id="{3247130E-0D8C-486A-9040-50631B1E117B}"/>
                </a:ext>
              </a:extLst>
            </p:cNvPr>
            <p:cNvSpPr>
              <a:spLocks noChangeShapeType="1"/>
            </p:cNvSpPr>
            <p:nvPr/>
          </p:nvSpPr>
          <p:spPr bwMode="auto">
            <a:xfrm>
              <a:off x="2496" y="306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7">
              <a:extLst>
                <a:ext uri="{FF2B5EF4-FFF2-40B4-BE49-F238E27FC236}">
                  <a16:creationId xmlns:a16="http://schemas.microsoft.com/office/drawing/2014/main" id="{B22BDEBC-D61F-4CE8-B52D-4ECE5B556207}"/>
                </a:ext>
              </a:extLst>
            </p:cNvPr>
            <p:cNvSpPr>
              <a:spLocks noChangeShapeType="1"/>
            </p:cNvSpPr>
            <p:nvPr/>
          </p:nvSpPr>
          <p:spPr bwMode="auto">
            <a:xfrm>
              <a:off x="912" y="3293"/>
              <a:ext cx="3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28">
              <a:extLst>
                <a:ext uri="{FF2B5EF4-FFF2-40B4-BE49-F238E27FC236}">
                  <a16:creationId xmlns:a16="http://schemas.microsoft.com/office/drawing/2014/main" id="{0213EABD-6C84-47B8-9F1F-10DD8FBE927C}"/>
                </a:ext>
              </a:extLst>
            </p:cNvPr>
            <p:cNvSpPr>
              <a:spLocks noChangeShapeType="1"/>
            </p:cNvSpPr>
            <p:nvPr/>
          </p:nvSpPr>
          <p:spPr bwMode="auto">
            <a:xfrm>
              <a:off x="912" y="3513"/>
              <a:ext cx="3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29">
              <a:extLst>
                <a:ext uri="{FF2B5EF4-FFF2-40B4-BE49-F238E27FC236}">
                  <a16:creationId xmlns:a16="http://schemas.microsoft.com/office/drawing/2014/main" id="{27BAF754-1250-4AC3-A07B-8EA1C5D0E53F}"/>
                </a:ext>
              </a:extLst>
            </p:cNvPr>
            <p:cNvSpPr>
              <a:spLocks noChangeShapeType="1"/>
            </p:cNvSpPr>
            <p:nvPr/>
          </p:nvSpPr>
          <p:spPr bwMode="auto">
            <a:xfrm>
              <a:off x="4314" y="1636"/>
              <a:ext cx="0" cy="1871"/>
            </a:xfrm>
            <a:prstGeom prst="line">
              <a:avLst/>
            </a:prstGeom>
            <a:noFill/>
            <a:ln w="9525">
              <a:solidFill>
                <a:schemeClr val="tx1"/>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Text Box 30">
              <a:extLst>
                <a:ext uri="{FF2B5EF4-FFF2-40B4-BE49-F238E27FC236}">
                  <a16:creationId xmlns:a16="http://schemas.microsoft.com/office/drawing/2014/main" id="{EF59B1BB-E2B9-4E2E-B624-41154D567B04}"/>
                </a:ext>
              </a:extLst>
            </p:cNvPr>
            <p:cNvSpPr txBox="1">
              <a:spLocks noChangeArrowheads="1"/>
            </p:cNvSpPr>
            <p:nvPr/>
          </p:nvSpPr>
          <p:spPr bwMode="auto">
            <a:xfrm>
              <a:off x="889" y="1053"/>
              <a:ext cx="9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Create Thread Pool</a:t>
              </a:r>
            </a:p>
          </p:txBody>
        </p:sp>
        <p:sp>
          <p:nvSpPr>
            <p:cNvPr id="34" name="Text Box 31">
              <a:extLst>
                <a:ext uri="{FF2B5EF4-FFF2-40B4-BE49-F238E27FC236}">
                  <a16:creationId xmlns:a16="http://schemas.microsoft.com/office/drawing/2014/main" id="{92664D04-AD61-4366-AD0A-932E89EE3027}"/>
                </a:ext>
              </a:extLst>
            </p:cNvPr>
            <p:cNvSpPr txBox="1">
              <a:spLocks noChangeArrowheads="1"/>
            </p:cNvSpPr>
            <p:nvPr/>
          </p:nvSpPr>
          <p:spPr bwMode="auto">
            <a:xfrm>
              <a:off x="869" y="1404"/>
              <a:ext cx="9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Instantiate servlet</a:t>
              </a:r>
            </a:p>
          </p:txBody>
        </p:sp>
        <p:sp>
          <p:nvSpPr>
            <p:cNvPr id="35" name="Text Box 32">
              <a:extLst>
                <a:ext uri="{FF2B5EF4-FFF2-40B4-BE49-F238E27FC236}">
                  <a16:creationId xmlns:a16="http://schemas.microsoft.com/office/drawing/2014/main" id="{4425196F-ECB3-4DA8-BEBB-623F192E88B6}"/>
                </a:ext>
              </a:extLst>
            </p:cNvPr>
            <p:cNvSpPr txBox="1">
              <a:spLocks noChangeArrowheads="1"/>
            </p:cNvSpPr>
            <p:nvPr/>
          </p:nvSpPr>
          <p:spPr bwMode="auto">
            <a:xfrm>
              <a:off x="871" y="1655"/>
              <a:ext cx="9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Call init (  ) method</a:t>
              </a:r>
            </a:p>
          </p:txBody>
        </p:sp>
        <p:sp>
          <p:nvSpPr>
            <p:cNvPr id="36" name="Text Box 33">
              <a:extLst>
                <a:ext uri="{FF2B5EF4-FFF2-40B4-BE49-F238E27FC236}">
                  <a16:creationId xmlns:a16="http://schemas.microsoft.com/office/drawing/2014/main" id="{CDA587CB-2415-4C68-988B-BB5AF3A5C252}"/>
                </a:ext>
              </a:extLst>
            </p:cNvPr>
            <p:cNvSpPr txBox="1">
              <a:spLocks noChangeArrowheads="1"/>
            </p:cNvSpPr>
            <p:nvPr/>
          </p:nvSpPr>
          <p:spPr bwMode="auto">
            <a:xfrm>
              <a:off x="864" y="1859"/>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Allocate request to thread </a:t>
              </a:r>
            </a:p>
          </p:txBody>
        </p:sp>
        <p:sp>
          <p:nvSpPr>
            <p:cNvPr id="37" name="Text Box 35">
              <a:extLst>
                <a:ext uri="{FF2B5EF4-FFF2-40B4-BE49-F238E27FC236}">
                  <a16:creationId xmlns:a16="http://schemas.microsoft.com/office/drawing/2014/main" id="{45BCA78E-1E1D-4CE0-88EA-281D99B8E5FF}"/>
                </a:ext>
              </a:extLst>
            </p:cNvPr>
            <p:cNvSpPr txBox="1">
              <a:spLocks noChangeArrowheads="1"/>
            </p:cNvSpPr>
            <p:nvPr/>
          </p:nvSpPr>
          <p:spPr bwMode="auto">
            <a:xfrm>
              <a:off x="864" y="2183"/>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Allocate request to thread </a:t>
              </a:r>
            </a:p>
          </p:txBody>
        </p:sp>
        <p:sp>
          <p:nvSpPr>
            <p:cNvPr id="38" name="Text Box 36">
              <a:extLst>
                <a:ext uri="{FF2B5EF4-FFF2-40B4-BE49-F238E27FC236}">
                  <a16:creationId xmlns:a16="http://schemas.microsoft.com/office/drawing/2014/main" id="{632C3142-505C-4796-8FF8-866608B2DE11}"/>
                </a:ext>
              </a:extLst>
            </p:cNvPr>
            <p:cNvSpPr txBox="1">
              <a:spLocks noChangeArrowheads="1"/>
            </p:cNvSpPr>
            <p:nvPr/>
          </p:nvSpPr>
          <p:spPr bwMode="auto">
            <a:xfrm>
              <a:off x="911" y="2543"/>
              <a:ext cx="1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Block all further requests Wait for active threads to end </a:t>
              </a:r>
            </a:p>
          </p:txBody>
        </p:sp>
        <p:sp>
          <p:nvSpPr>
            <p:cNvPr id="39" name="Text Box 37">
              <a:extLst>
                <a:ext uri="{FF2B5EF4-FFF2-40B4-BE49-F238E27FC236}">
                  <a16:creationId xmlns:a16="http://schemas.microsoft.com/office/drawing/2014/main" id="{BA22F69F-FCB6-42FB-A548-4AB1D11906DF}"/>
                </a:ext>
              </a:extLst>
            </p:cNvPr>
            <p:cNvSpPr txBox="1">
              <a:spLocks noChangeArrowheads="1"/>
            </p:cNvSpPr>
            <p:nvPr/>
          </p:nvSpPr>
          <p:spPr bwMode="auto">
            <a:xfrm>
              <a:off x="1056" y="2049"/>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a:t>
              </a:r>
            </a:p>
          </p:txBody>
        </p:sp>
        <p:sp>
          <p:nvSpPr>
            <p:cNvPr id="40" name="Text Box 38">
              <a:extLst>
                <a:ext uri="{FF2B5EF4-FFF2-40B4-BE49-F238E27FC236}">
                  <a16:creationId xmlns:a16="http://schemas.microsoft.com/office/drawing/2014/main" id="{8DC9E88F-3E23-4640-AAAF-125768052A9B}"/>
                </a:ext>
              </a:extLst>
            </p:cNvPr>
            <p:cNvSpPr txBox="1">
              <a:spLocks noChangeArrowheads="1"/>
            </p:cNvSpPr>
            <p:nvPr/>
          </p:nvSpPr>
          <p:spPr bwMode="auto">
            <a:xfrm>
              <a:off x="891" y="2900"/>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Terminate thread pool</a:t>
              </a:r>
            </a:p>
          </p:txBody>
        </p:sp>
        <p:sp>
          <p:nvSpPr>
            <p:cNvPr id="41" name="Text Box 39">
              <a:extLst>
                <a:ext uri="{FF2B5EF4-FFF2-40B4-BE49-F238E27FC236}">
                  <a16:creationId xmlns:a16="http://schemas.microsoft.com/office/drawing/2014/main" id="{6CA27018-CF50-4B25-A4A6-F549C68F3935}"/>
                </a:ext>
              </a:extLst>
            </p:cNvPr>
            <p:cNvSpPr txBox="1">
              <a:spLocks noChangeArrowheads="1"/>
            </p:cNvSpPr>
            <p:nvPr/>
          </p:nvSpPr>
          <p:spPr bwMode="auto">
            <a:xfrm>
              <a:off x="864" y="3132"/>
              <a:ext cx="10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call destroy (  ) method</a:t>
              </a:r>
            </a:p>
          </p:txBody>
        </p:sp>
        <p:sp>
          <p:nvSpPr>
            <p:cNvPr id="42" name="Text Box 40">
              <a:extLst>
                <a:ext uri="{FF2B5EF4-FFF2-40B4-BE49-F238E27FC236}">
                  <a16:creationId xmlns:a16="http://schemas.microsoft.com/office/drawing/2014/main" id="{A0D45823-9BC9-4AD8-8435-BA86357F1B24}"/>
                </a:ext>
              </a:extLst>
            </p:cNvPr>
            <p:cNvSpPr txBox="1">
              <a:spLocks noChangeArrowheads="1"/>
            </p:cNvSpPr>
            <p:nvPr/>
          </p:nvSpPr>
          <p:spPr bwMode="auto">
            <a:xfrm>
              <a:off x="864" y="3358"/>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terminate servlet</a:t>
              </a:r>
            </a:p>
          </p:txBody>
        </p:sp>
        <p:sp>
          <p:nvSpPr>
            <p:cNvPr id="43" name="Text Box 41">
              <a:extLst>
                <a:ext uri="{FF2B5EF4-FFF2-40B4-BE49-F238E27FC236}">
                  <a16:creationId xmlns:a16="http://schemas.microsoft.com/office/drawing/2014/main" id="{0747F65E-1ED1-4E2B-B231-BF71D922C23B}"/>
                </a:ext>
              </a:extLst>
            </p:cNvPr>
            <p:cNvSpPr txBox="1">
              <a:spLocks noChangeArrowheads="1"/>
            </p:cNvSpPr>
            <p:nvPr/>
          </p:nvSpPr>
          <p:spPr bwMode="auto">
            <a:xfrm>
              <a:off x="1200" y="3629"/>
              <a:ext cx="9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Container shutdown</a:t>
              </a:r>
            </a:p>
          </p:txBody>
        </p:sp>
        <p:sp>
          <p:nvSpPr>
            <p:cNvPr id="44" name="Text Box 42">
              <a:extLst>
                <a:ext uri="{FF2B5EF4-FFF2-40B4-BE49-F238E27FC236}">
                  <a16:creationId xmlns:a16="http://schemas.microsoft.com/office/drawing/2014/main" id="{45CD33FD-572B-4039-B2C4-C09713442C95}"/>
                </a:ext>
              </a:extLst>
            </p:cNvPr>
            <p:cNvSpPr txBox="1">
              <a:spLocks noChangeArrowheads="1"/>
            </p:cNvSpPr>
            <p:nvPr/>
          </p:nvSpPr>
          <p:spPr bwMode="auto">
            <a:xfrm>
              <a:off x="1152" y="2129"/>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a:t>
              </a:r>
            </a:p>
          </p:txBody>
        </p:sp>
        <p:sp>
          <p:nvSpPr>
            <p:cNvPr id="45" name="Text Box 43">
              <a:extLst>
                <a:ext uri="{FF2B5EF4-FFF2-40B4-BE49-F238E27FC236}">
                  <a16:creationId xmlns:a16="http://schemas.microsoft.com/office/drawing/2014/main" id="{6EFAE4D7-3CE8-4E7E-A083-FFF572C736BA}"/>
                </a:ext>
              </a:extLst>
            </p:cNvPr>
            <p:cNvSpPr txBox="1">
              <a:spLocks noChangeArrowheads="1"/>
            </p:cNvSpPr>
            <p:nvPr/>
          </p:nvSpPr>
          <p:spPr bwMode="auto">
            <a:xfrm>
              <a:off x="2928" y="1880"/>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a:t>
              </a:r>
            </a:p>
          </p:txBody>
        </p:sp>
        <p:sp>
          <p:nvSpPr>
            <p:cNvPr id="46" name="Text Box 44">
              <a:extLst>
                <a:ext uri="{FF2B5EF4-FFF2-40B4-BE49-F238E27FC236}">
                  <a16:creationId xmlns:a16="http://schemas.microsoft.com/office/drawing/2014/main" id="{A6EEC7D3-0324-4BF6-AA24-DE5DCCFA7670}"/>
                </a:ext>
              </a:extLst>
            </p:cNvPr>
            <p:cNvSpPr txBox="1">
              <a:spLocks noChangeArrowheads="1"/>
            </p:cNvSpPr>
            <p:nvPr/>
          </p:nvSpPr>
          <p:spPr bwMode="auto">
            <a:xfrm>
              <a:off x="2867" y="1836"/>
              <a:ext cx="10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Call service (  ) method</a:t>
              </a:r>
            </a:p>
          </p:txBody>
        </p:sp>
        <p:sp>
          <p:nvSpPr>
            <p:cNvPr id="47" name="Text Box 45">
              <a:extLst>
                <a:ext uri="{FF2B5EF4-FFF2-40B4-BE49-F238E27FC236}">
                  <a16:creationId xmlns:a16="http://schemas.microsoft.com/office/drawing/2014/main" id="{C7665320-68A0-46F9-A4B4-5BF1575A2190}"/>
                </a:ext>
              </a:extLst>
            </p:cNvPr>
            <p:cNvSpPr txBox="1">
              <a:spLocks noChangeArrowheads="1"/>
            </p:cNvSpPr>
            <p:nvPr/>
          </p:nvSpPr>
          <p:spPr bwMode="auto">
            <a:xfrm>
              <a:off x="2867" y="2157"/>
              <a:ext cx="10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Call service (  ) method</a:t>
              </a:r>
            </a:p>
          </p:txBody>
        </p:sp>
        <p:sp>
          <p:nvSpPr>
            <p:cNvPr id="48" name="Text Box 46">
              <a:extLst>
                <a:ext uri="{FF2B5EF4-FFF2-40B4-BE49-F238E27FC236}">
                  <a16:creationId xmlns:a16="http://schemas.microsoft.com/office/drawing/2014/main" id="{7C645B80-1F00-449D-9A1E-7FC68A7C699E}"/>
                </a:ext>
              </a:extLst>
            </p:cNvPr>
            <p:cNvSpPr txBox="1">
              <a:spLocks noChangeArrowheads="1"/>
            </p:cNvSpPr>
            <p:nvPr/>
          </p:nvSpPr>
          <p:spPr bwMode="auto">
            <a:xfrm>
              <a:off x="4128" y="1718"/>
              <a:ext cx="10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a:t>
              </a:r>
            </a:p>
          </p:txBody>
        </p:sp>
        <p:sp>
          <p:nvSpPr>
            <p:cNvPr id="49" name="Text Box 47">
              <a:extLst>
                <a:ext uri="{FF2B5EF4-FFF2-40B4-BE49-F238E27FC236}">
                  <a16:creationId xmlns:a16="http://schemas.microsoft.com/office/drawing/2014/main" id="{B34BCD8E-E75B-489E-97B9-5E30117A9DBC}"/>
                </a:ext>
              </a:extLst>
            </p:cNvPr>
            <p:cNvSpPr txBox="1">
              <a:spLocks noChangeArrowheads="1"/>
            </p:cNvSpPr>
            <p:nvPr/>
          </p:nvSpPr>
          <p:spPr bwMode="auto">
            <a:xfrm>
              <a:off x="4560" y="1677"/>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Perform Initialization </a:t>
              </a:r>
            </a:p>
          </p:txBody>
        </p:sp>
        <p:sp>
          <p:nvSpPr>
            <p:cNvPr id="50" name="Text Box 48">
              <a:extLst>
                <a:ext uri="{FF2B5EF4-FFF2-40B4-BE49-F238E27FC236}">
                  <a16:creationId xmlns:a16="http://schemas.microsoft.com/office/drawing/2014/main" id="{EE5676FC-156E-496F-8277-33ACDBF7A22D}"/>
                </a:ext>
              </a:extLst>
            </p:cNvPr>
            <p:cNvSpPr txBox="1">
              <a:spLocks noChangeArrowheads="1"/>
            </p:cNvSpPr>
            <p:nvPr/>
          </p:nvSpPr>
          <p:spPr bwMode="auto">
            <a:xfrm>
              <a:off x="4854" y="2199"/>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Perform Service</a:t>
              </a:r>
            </a:p>
          </p:txBody>
        </p:sp>
        <p:sp>
          <p:nvSpPr>
            <p:cNvPr id="51" name="Text Box 49">
              <a:extLst>
                <a:ext uri="{FF2B5EF4-FFF2-40B4-BE49-F238E27FC236}">
                  <a16:creationId xmlns:a16="http://schemas.microsoft.com/office/drawing/2014/main" id="{6408CC06-2DCE-4280-A6BF-E9E45888F080}"/>
                </a:ext>
              </a:extLst>
            </p:cNvPr>
            <p:cNvSpPr txBox="1">
              <a:spLocks noChangeArrowheads="1"/>
            </p:cNvSpPr>
            <p:nvPr/>
          </p:nvSpPr>
          <p:spPr bwMode="auto">
            <a:xfrm>
              <a:off x="4585" y="321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Perform cleanup </a:t>
              </a:r>
            </a:p>
          </p:txBody>
        </p:sp>
        <p:sp>
          <p:nvSpPr>
            <p:cNvPr id="52" name="Text Box 50">
              <a:extLst>
                <a:ext uri="{FF2B5EF4-FFF2-40B4-BE49-F238E27FC236}">
                  <a16:creationId xmlns:a16="http://schemas.microsoft.com/office/drawing/2014/main" id="{D22FBED5-CD26-4C5D-98AB-EA0B67E47A63}"/>
                </a:ext>
              </a:extLst>
            </p:cNvPr>
            <p:cNvSpPr txBox="1">
              <a:spLocks noChangeArrowheads="1"/>
            </p:cNvSpPr>
            <p:nvPr/>
          </p:nvSpPr>
          <p:spPr bwMode="auto">
            <a:xfrm>
              <a:off x="4306" y="3426"/>
              <a:ext cx="9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Servlet destroyed &amp; garbage collected</a:t>
              </a:r>
            </a:p>
          </p:txBody>
        </p:sp>
        <p:sp>
          <p:nvSpPr>
            <p:cNvPr id="53" name="Text Box 51">
              <a:extLst>
                <a:ext uri="{FF2B5EF4-FFF2-40B4-BE49-F238E27FC236}">
                  <a16:creationId xmlns:a16="http://schemas.microsoft.com/office/drawing/2014/main" id="{6E9AB66F-1F68-4349-9998-7E73DDCC6918}"/>
                </a:ext>
              </a:extLst>
            </p:cNvPr>
            <p:cNvSpPr txBox="1">
              <a:spLocks noChangeArrowheads="1"/>
            </p:cNvSpPr>
            <p:nvPr/>
          </p:nvSpPr>
          <p:spPr bwMode="auto">
            <a:xfrm>
              <a:off x="4656" y="2618"/>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Perform Service</a:t>
              </a:r>
            </a:p>
          </p:txBody>
        </p:sp>
        <p:sp>
          <p:nvSpPr>
            <p:cNvPr id="54" name="Text Box 52">
              <a:extLst>
                <a:ext uri="{FF2B5EF4-FFF2-40B4-BE49-F238E27FC236}">
                  <a16:creationId xmlns:a16="http://schemas.microsoft.com/office/drawing/2014/main" id="{14C15316-106E-4AC0-ACF7-A62C0301BB2B}"/>
                </a:ext>
              </a:extLst>
            </p:cNvPr>
            <p:cNvSpPr txBox="1">
              <a:spLocks noChangeArrowheads="1"/>
            </p:cNvSpPr>
            <p:nvPr/>
          </p:nvSpPr>
          <p:spPr bwMode="auto">
            <a:xfrm>
              <a:off x="192" y="2124"/>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 </a:t>
              </a:r>
            </a:p>
          </p:txBody>
        </p:sp>
        <p:sp>
          <p:nvSpPr>
            <p:cNvPr id="55" name="Text Box 53">
              <a:extLst>
                <a:ext uri="{FF2B5EF4-FFF2-40B4-BE49-F238E27FC236}">
                  <a16:creationId xmlns:a16="http://schemas.microsoft.com/office/drawing/2014/main" id="{31A609BE-F0AA-432D-B111-36F8DA482FBF}"/>
                </a:ext>
              </a:extLst>
            </p:cNvPr>
            <p:cNvSpPr txBox="1">
              <a:spLocks noChangeArrowheads="1"/>
            </p:cNvSpPr>
            <p:nvPr/>
          </p:nvSpPr>
          <p:spPr bwMode="auto">
            <a:xfrm>
              <a:off x="234" y="2356"/>
              <a:ext cx="52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Shutdown Initiated</a:t>
              </a:r>
            </a:p>
          </p:txBody>
        </p:sp>
        <p:sp>
          <p:nvSpPr>
            <p:cNvPr id="56" name="Text Box 54">
              <a:extLst>
                <a:ext uri="{FF2B5EF4-FFF2-40B4-BE49-F238E27FC236}">
                  <a16:creationId xmlns:a16="http://schemas.microsoft.com/office/drawing/2014/main" id="{BECC210A-9684-453B-A627-F707EA8AA97A}"/>
                </a:ext>
              </a:extLst>
            </p:cNvPr>
            <p:cNvSpPr txBox="1">
              <a:spLocks noChangeArrowheads="1"/>
            </p:cNvSpPr>
            <p:nvPr/>
          </p:nvSpPr>
          <p:spPr bwMode="auto">
            <a:xfrm>
              <a:off x="234" y="1770"/>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HTTP Request 1</a:t>
              </a:r>
            </a:p>
          </p:txBody>
        </p:sp>
        <p:sp>
          <p:nvSpPr>
            <p:cNvPr id="57" name="Text Box 55">
              <a:extLst>
                <a:ext uri="{FF2B5EF4-FFF2-40B4-BE49-F238E27FC236}">
                  <a16:creationId xmlns:a16="http://schemas.microsoft.com/office/drawing/2014/main" id="{7CB5A150-D79B-41C8-8BD6-32F5287BC49A}"/>
                </a:ext>
              </a:extLst>
            </p:cNvPr>
            <p:cNvSpPr txBox="1">
              <a:spLocks noChangeArrowheads="1"/>
            </p:cNvSpPr>
            <p:nvPr/>
          </p:nvSpPr>
          <p:spPr bwMode="auto">
            <a:xfrm>
              <a:off x="234" y="2094"/>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HTTP Request 2</a:t>
              </a:r>
            </a:p>
          </p:txBody>
        </p:sp>
        <p:sp>
          <p:nvSpPr>
            <p:cNvPr id="58" name="Text Box 56">
              <a:extLst>
                <a:ext uri="{FF2B5EF4-FFF2-40B4-BE49-F238E27FC236}">
                  <a16:creationId xmlns:a16="http://schemas.microsoft.com/office/drawing/2014/main" id="{4D38C9A6-E538-43FB-9FD4-D425F1BDFBA0}"/>
                </a:ext>
              </a:extLst>
            </p:cNvPr>
            <p:cNvSpPr txBox="1">
              <a:spLocks noChangeArrowheads="1"/>
            </p:cNvSpPr>
            <p:nvPr/>
          </p:nvSpPr>
          <p:spPr bwMode="auto">
            <a:xfrm>
              <a:off x="227" y="2636"/>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HTTP Response 1</a:t>
              </a:r>
            </a:p>
          </p:txBody>
        </p:sp>
        <p:sp>
          <p:nvSpPr>
            <p:cNvPr id="59" name="Text Box 57">
              <a:extLst>
                <a:ext uri="{FF2B5EF4-FFF2-40B4-BE49-F238E27FC236}">
                  <a16:creationId xmlns:a16="http://schemas.microsoft.com/office/drawing/2014/main" id="{95A46151-DE7C-4E54-916F-03C59CF53B8E}"/>
                </a:ext>
              </a:extLst>
            </p:cNvPr>
            <p:cNvSpPr txBox="1">
              <a:spLocks noChangeArrowheads="1"/>
            </p:cNvSpPr>
            <p:nvPr/>
          </p:nvSpPr>
          <p:spPr bwMode="auto">
            <a:xfrm>
              <a:off x="230" y="3176"/>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solidFill>
                    <a:schemeClr val="tx1"/>
                  </a:solidFill>
                  <a:effectLst/>
                  <a:latin typeface="Times New Roman" panose="02020603050405020304" pitchFamily="18" charset="0"/>
                </a:rPr>
                <a:t>HTTP Response 2</a:t>
              </a:r>
            </a:p>
          </p:txBody>
        </p:sp>
        <p:sp>
          <p:nvSpPr>
            <p:cNvPr id="60" name="Line 58">
              <a:extLst>
                <a:ext uri="{FF2B5EF4-FFF2-40B4-BE49-F238E27FC236}">
                  <a16:creationId xmlns:a16="http://schemas.microsoft.com/office/drawing/2014/main" id="{CB9D9851-EF94-4163-81C1-F0A33EE5FE4D}"/>
                </a:ext>
              </a:extLst>
            </p:cNvPr>
            <p:cNvSpPr>
              <a:spLocks noChangeShapeType="1"/>
            </p:cNvSpPr>
            <p:nvPr/>
          </p:nvSpPr>
          <p:spPr bwMode="auto">
            <a:xfrm flipH="1">
              <a:off x="576" y="2856"/>
              <a:ext cx="336" cy="4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59">
              <a:extLst>
                <a:ext uri="{FF2B5EF4-FFF2-40B4-BE49-F238E27FC236}">
                  <a16:creationId xmlns:a16="http://schemas.microsoft.com/office/drawing/2014/main" id="{32F46654-ACE9-4324-A309-2041C9C01C1C}"/>
                </a:ext>
              </a:extLst>
            </p:cNvPr>
            <p:cNvSpPr>
              <a:spLocks noChangeShapeType="1"/>
            </p:cNvSpPr>
            <p:nvPr/>
          </p:nvSpPr>
          <p:spPr bwMode="auto">
            <a:xfrm flipH="1">
              <a:off x="576" y="2531"/>
              <a:ext cx="336" cy="2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60">
              <a:extLst>
                <a:ext uri="{FF2B5EF4-FFF2-40B4-BE49-F238E27FC236}">
                  <a16:creationId xmlns:a16="http://schemas.microsoft.com/office/drawing/2014/main" id="{72EAEC80-EFBA-4B9D-AA48-ECC608356F81}"/>
                </a:ext>
              </a:extLst>
            </p:cNvPr>
            <p:cNvSpPr>
              <a:spLocks noChangeShapeType="1"/>
            </p:cNvSpPr>
            <p:nvPr/>
          </p:nvSpPr>
          <p:spPr bwMode="auto">
            <a:xfrm>
              <a:off x="672" y="1921"/>
              <a:ext cx="240"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61">
              <a:extLst>
                <a:ext uri="{FF2B5EF4-FFF2-40B4-BE49-F238E27FC236}">
                  <a16:creationId xmlns:a16="http://schemas.microsoft.com/office/drawing/2014/main" id="{3EF8EF6B-1312-401E-BE46-7714C69C1E6E}"/>
                </a:ext>
              </a:extLst>
            </p:cNvPr>
            <p:cNvSpPr>
              <a:spLocks noChangeShapeType="1"/>
            </p:cNvSpPr>
            <p:nvPr/>
          </p:nvSpPr>
          <p:spPr bwMode="auto">
            <a:xfrm>
              <a:off x="672" y="2246"/>
              <a:ext cx="240"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Arc 62">
              <a:extLst>
                <a:ext uri="{FF2B5EF4-FFF2-40B4-BE49-F238E27FC236}">
                  <a16:creationId xmlns:a16="http://schemas.microsoft.com/office/drawing/2014/main" id="{1D95BAA7-165D-4838-AF80-6BEF46644182}"/>
                </a:ext>
              </a:extLst>
            </p:cNvPr>
            <p:cNvSpPr>
              <a:spLocks/>
            </p:cNvSpPr>
            <p:nvPr/>
          </p:nvSpPr>
          <p:spPr bwMode="auto">
            <a:xfrm>
              <a:off x="4313" y="1803"/>
              <a:ext cx="295" cy="16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0"/>
                    <a:pt x="5001" y="0"/>
                  </a:cubicBezTo>
                  <a:cubicBezTo>
                    <a:pt x="16930" y="0"/>
                    <a:pt x="26601" y="9670"/>
                    <a:pt x="26601" y="21600"/>
                  </a:cubicBezTo>
                  <a:cubicBezTo>
                    <a:pt x="26601" y="33529"/>
                    <a:pt x="16930" y="43200"/>
                    <a:pt x="5001" y="43200"/>
                  </a:cubicBezTo>
                  <a:cubicBezTo>
                    <a:pt x="3593" y="43199"/>
                    <a:pt x="2190" y="43062"/>
                    <a:pt x="809" y="42789"/>
                  </a:cubicBezTo>
                </a:path>
                <a:path w="26601" h="43200" stroke="0" extrusionOk="0">
                  <a:moveTo>
                    <a:pt x="-1" y="586"/>
                  </a:moveTo>
                  <a:cubicBezTo>
                    <a:pt x="1638" y="196"/>
                    <a:pt x="3316" y="0"/>
                    <a:pt x="5001" y="0"/>
                  </a:cubicBezTo>
                  <a:cubicBezTo>
                    <a:pt x="16930" y="0"/>
                    <a:pt x="26601" y="9670"/>
                    <a:pt x="26601" y="21600"/>
                  </a:cubicBezTo>
                  <a:cubicBezTo>
                    <a:pt x="26601" y="33529"/>
                    <a:pt x="16930" y="43200"/>
                    <a:pt x="5001" y="43200"/>
                  </a:cubicBezTo>
                  <a:cubicBezTo>
                    <a:pt x="3593" y="43199"/>
                    <a:pt x="2190" y="43062"/>
                    <a:pt x="809" y="42789"/>
                  </a:cubicBezTo>
                  <a:lnTo>
                    <a:pt x="5001"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Arc 63">
              <a:extLst>
                <a:ext uri="{FF2B5EF4-FFF2-40B4-BE49-F238E27FC236}">
                  <a16:creationId xmlns:a16="http://schemas.microsoft.com/office/drawing/2014/main" id="{EC434F1D-96EE-4A79-9122-81FC5C83E434}"/>
                </a:ext>
              </a:extLst>
            </p:cNvPr>
            <p:cNvSpPr>
              <a:spLocks/>
            </p:cNvSpPr>
            <p:nvPr/>
          </p:nvSpPr>
          <p:spPr bwMode="auto">
            <a:xfrm>
              <a:off x="4313" y="3295"/>
              <a:ext cx="295" cy="12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0"/>
                    <a:pt x="5001" y="0"/>
                  </a:cubicBezTo>
                  <a:cubicBezTo>
                    <a:pt x="16930" y="0"/>
                    <a:pt x="26601" y="9670"/>
                    <a:pt x="26601" y="21600"/>
                  </a:cubicBezTo>
                  <a:cubicBezTo>
                    <a:pt x="26601" y="33529"/>
                    <a:pt x="16930" y="43200"/>
                    <a:pt x="5001" y="43200"/>
                  </a:cubicBezTo>
                  <a:cubicBezTo>
                    <a:pt x="3593" y="43199"/>
                    <a:pt x="2190" y="43062"/>
                    <a:pt x="809" y="42789"/>
                  </a:cubicBezTo>
                </a:path>
                <a:path w="26601" h="43200" stroke="0" extrusionOk="0">
                  <a:moveTo>
                    <a:pt x="-1" y="586"/>
                  </a:moveTo>
                  <a:cubicBezTo>
                    <a:pt x="1638" y="196"/>
                    <a:pt x="3316" y="0"/>
                    <a:pt x="5001" y="0"/>
                  </a:cubicBezTo>
                  <a:cubicBezTo>
                    <a:pt x="16930" y="0"/>
                    <a:pt x="26601" y="9670"/>
                    <a:pt x="26601" y="21600"/>
                  </a:cubicBezTo>
                  <a:cubicBezTo>
                    <a:pt x="26601" y="33529"/>
                    <a:pt x="16930" y="43200"/>
                    <a:pt x="5001" y="43200"/>
                  </a:cubicBezTo>
                  <a:cubicBezTo>
                    <a:pt x="3593" y="43199"/>
                    <a:pt x="2190" y="43062"/>
                    <a:pt x="809" y="42789"/>
                  </a:cubicBezTo>
                  <a:lnTo>
                    <a:pt x="5001"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Arc 64">
              <a:extLst>
                <a:ext uri="{FF2B5EF4-FFF2-40B4-BE49-F238E27FC236}">
                  <a16:creationId xmlns:a16="http://schemas.microsoft.com/office/drawing/2014/main" id="{B78B58DC-FA0C-4753-96FC-8270D23CF7BE}"/>
                </a:ext>
              </a:extLst>
            </p:cNvPr>
            <p:cNvSpPr>
              <a:spLocks/>
            </p:cNvSpPr>
            <p:nvPr/>
          </p:nvSpPr>
          <p:spPr bwMode="auto">
            <a:xfrm>
              <a:off x="910" y="3621"/>
              <a:ext cx="295" cy="16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0"/>
                    <a:pt x="5001" y="0"/>
                  </a:cubicBezTo>
                  <a:cubicBezTo>
                    <a:pt x="16930" y="0"/>
                    <a:pt x="26601" y="9670"/>
                    <a:pt x="26601" y="21600"/>
                  </a:cubicBezTo>
                  <a:cubicBezTo>
                    <a:pt x="26601" y="33529"/>
                    <a:pt x="16930" y="43200"/>
                    <a:pt x="5001" y="43200"/>
                  </a:cubicBezTo>
                  <a:cubicBezTo>
                    <a:pt x="3593" y="43199"/>
                    <a:pt x="2190" y="43062"/>
                    <a:pt x="809" y="42789"/>
                  </a:cubicBezTo>
                </a:path>
                <a:path w="26601" h="43200" stroke="0" extrusionOk="0">
                  <a:moveTo>
                    <a:pt x="-1" y="586"/>
                  </a:moveTo>
                  <a:cubicBezTo>
                    <a:pt x="1638" y="196"/>
                    <a:pt x="3316" y="0"/>
                    <a:pt x="5001" y="0"/>
                  </a:cubicBezTo>
                  <a:cubicBezTo>
                    <a:pt x="16930" y="0"/>
                    <a:pt x="26601" y="9670"/>
                    <a:pt x="26601" y="21600"/>
                  </a:cubicBezTo>
                  <a:cubicBezTo>
                    <a:pt x="26601" y="33529"/>
                    <a:pt x="16930" y="43200"/>
                    <a:pt x="5001" y="43200"/>
                  </a:cubicBezTo>
                  <a:cubicBezTo>
                    <a:pt x="3593" y="43199"/>
                    <a:pt x="2190" y="43062"/>
                    <a:pt x="809" y="42789"/>
                  </a:cubicBezTo>
                  <a:lnTo>
                    <a:pt x="5001"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94363423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2E0E31C-CEF6-4E78-844E-D64AA67E702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Servlet Communication</a:t>
            </a:r>
          </a:p>
        </p:txBody>
      </p:sp>
      <p:sp>
        <p:nvSpPr>
          <p:cNvPr id="3" name="Rectangle 2">
            <a:extLst>
              <a:ext uri="{FF2B5EF4-FFF2-40B4-BE49-F238E27FC236}">
                <a16:creationId xmlns:a16="http://schemas.microsoft.com/office/drawing/2014/main" id="{D339E594-A9B4-43A4-833E-2371AD836C62}"/>
              </a:ext>
            </a:extLst>
          </p:cNvPr>
          <p:cNvSpPr txBox="1">
            <a:spLocks noChangeArrowheads="1"/>
          </p:cNvSpPr>
          <p:nvPr/>
        </p:nvSpPr>
        <p:spPr>
          <a:xfrm>
            <a:off x="304799" y="1143000"/>
            <a:ext cx="9736015"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200">
                <a:solidFill>
                  <a:srgbClr val="000000"/>
                </a:solidFill>
                <a:ea typeface="Arial Unicode MS" pitchFamily="34" charset="-128"/>
              </a:rPr>
              <a:t>Servlet can communicate with four different entities</a:t>
            </a:r>
          </a:p>
          <a:p>
            <a:pPr marL="1100138" lvl="1" indent="-533400"/>
            <a:r>
              <a:rPr lang="en-US" altLang="en-US" sz="2000">
                <a:cs typeface="Times New Roman" panose="02020603050405020304" pitchFamily="18" charset="0"/>
              </a:rPr>
              <a:t>Client during request/response cycle</a:t>
            </a:r>
          </a:p>
          <a:p>
            <a:pPr marL="1100138" lvl="1" indent="-533400"/>
            <a:r>
              <a:rPr lang="en-US" altLang="en-US" sz="2000">
                <a:cs typeface="Times New Roman" panose="02020603050405020304" pitchFamily="18" charset="0"/>
              </a:rPr>
              <a:t>With servlet container to get context/config information</a:t>
            </a:r>
          </a:p>
          <a:p>
            <a:pPr marL="1100138" lvl="1" indent="-533400"/>
            <a:r>
              <a:rPr lang="en-US" altLang="en-US" sz="2000">
                <a:cs typeface="Times New Roman" panose="02020603050405020304" pitchFamily="18" charset="0"/>
              </a:rPr>
              <a:t>With other resources on server e.g. servlets, EJBs</a:t>
            </a:r>
          </a:p>
          <a:p>
            <a:pPr marL="1100138" lvl="1" indent="-533400"/>
            <a:r>
              <a:rPr lang="en-US" altLang="en-US" sz="2000">
                <a:cs typeface="Times New Roman" panose="02020603050405020304" pitchFamily="18" charset="0"/>
              </a:rPr>
              <a:t>With external resources like databases, legacy systems, and EIS</a:t>
            </a:r>
          </a:p>
          <a:p>
            <a:pPr marL="609600" indent="-609600"/>
            <a:r>
              <a:rPr lang="en-US" altLang="en-US" sz="2200">
                <a:solidFill>
                  <a:srgbClr val="000000"/>
                </a:solidFill>
                <a:ea typeface="Arial Unicode MS" pitchFamily="34" charset="-128"/>
              </a:rPr>
              <a:t>Client communication can be in many forms</a:t>
            </a:r>
          </a:p>
          <a:p>
            <a:pPr marL="609600" indent="-609600"/>
            <a:r>
              <a:rPr lang="en-US" altLang="en-US" sz="2200">
                <a:solidFill>
                  <a:srgbClr val="000000"/>
                </a:solidFill>
                <a:ea typeface="Arial Unicode MS" pitchFamily="34" charset="-128"/>
              </a:rPr>
              <a:t>In Http communication</a:t>
            </a:r>
          </a:p>
          <a:p>
            <a:pPr marL="1100138" lvl="1" indent="-533400"/>
            <a:r>
              <a:rPr lang="en-US" altLang="en-US" sz="2000">
                <a:cs typeface="Times New Roman" panose="02020603050405020304" pitchFamily="18" charset="0"/>
              </a:rPr>
              <a:t>Request – Information parameters (as name value pairs)</a:t>
            </a:r>
          </a:p>
          <a:p>
            <a:pPr marL="1100138" lvl="1" indent="-533400"/>
            <a:r>
              <a:rPr lang="en-US" altLang="en-US" sz="2000">
                <a:cs typeface="Times New Roman" panose="02020603050405020304" pitchFamily="18" charset="0"/>
              </a:rPr>
              <a:t>Response </a:t>
            </a:r>
          </a:p>
          <a:p>
            <a:pPr marL="1366838" lvl="2" indent="-457200"/>
            <a:r>
              <a:rPr lang="en-US" altLang="en-US" sz="1800">
                <a:cs typeface="Times New Roman" panose="02020603050405020304" pitchFamily="18" charset="0"/>
              </a:rPr>
              <a:t>HTML (Browsers)</a:t>
            </a:r>
          </a:p>
          <a:p>
            <a:pPr marL="1366838" lvl="2" indent="-457200"/>
            <a:r>
              <a:rPr lang="en-US" altLang="en-US" sz="1800">
                <a:cs typeface="Times New Roman" panose="02020603050405020304" pitchFamily="18" charset="0"/>
              </a:rPr>
              <a:t>WML (Mobile Devices)</a:t>
            </a:r>
          </a:p>
          <a:p>
            <a:pPr marL="1366838" lvl="2" indent="-457200"/>
            <a:r>
              <a:rPr lang="en-US" altLang="en-US" sz="1800">
                <a:cs typeface="Times New Roman" panose="02020603050405020304" pitchFamily="18" charset="0"/>
              </a:rPr>
              <a:t>CSV (Spreadsheets)</a:t>
            </a:r>
          </a:p>
          <a:p>
            <a:pPr marL="1366838" lvl="2" indent="-457200"/>
            <a:r>
              <a:rPr lang="en-US" altLang="en-US" sz="1800">
                <a:cs typeface="Times New Roman" panose="02020603050405020304" pitchFamily="18" charset="0"/>
              </a:rPr>
              <a:t>XML (Communicating with non-java systems)</a:t>
            </a:r>
          </a:p>
          <a:p>
            <a:pPr marL="1366838" lvl="2" indent="-457200"/>
            <a:r>
              <a:rPr lang="en-US" altLang="en-US" sz="1800">
                <a:cs typeface="Times New Roman" panose="02020603050405020304" pitchFamily="18" charset="0"/>
              </a:rPr>
              <a:t>Serialized Objects</a:t>
            </a:r>
            <a:endParaRPr lang="en-US" altLang="en-US" sz="1800" dirty="0">
              <a:cs typeface="Times New Roman" panose="02020603050405020304" pitchFamily="18" charset="0"/>
            </a:endParaRPr>
          </a:p>
        </p:txBody>
      </p:sp>
    </p:spTree>
    <p:extLst>
      <p:ext uri="{BB962C8B-B14F-4D97-AF65-F5344CB8AC3E}">
        <p14:creationId xmlns:p14="http://schemas.microsoft.com/office/powerpoint/2010/main" val="399934580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9BD92FB-C6CE-448B-84EC-2A90FD8F8863}"/>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Servlet API</a:t>
            </a:r>
          </a:p>
        </p:txBody>
      </p:sp>
      <p:sp>
        <p:nvSpPr>
          <p:cNvPr id="3" name="Rectangle 2">
            <a:extLst>
              <a:ext uri="{FF2B5EF4-FFF2-40B4-BE49-F238E27FC236}">
                <a16:creationId xmlns:a16="http://schemas.microsoft.com/office/drawing/2014/main" id="{AEDD8575-6C6B-4608-A48D-1D7E15D125F9}"/>
              </a:ext>
            </a:extLst>
          </p:cNvPr>
          <p:cNvSpPr/>
          <p:nvPr/>
        </p:nvSpPr>
        <p:spPr>
          <a:xfrm>
            <a:off x="905608" y="2044006"/>
            <a:ext cx="8238392" cy="2400657"/>
          </a:xfrm>
          <a:prstGeom prst="rect">
            <a:avLst/>
          </a:prstGeom>
        </p:spPr>
        <p:txBody>
          <a:bodyPr wrap="square">
            <a:spAutoFit/>
          </a:bodyPr>
          <a:lstStyle/>
          <a:p>
            <a:pPr marL="609600" indent="-609600"/>
            <a:r>
              <a:rPr lang="en-US" altLang="en-US" sz="2600" dirty="0">
                <a:solidFill>
                  <a:srgbClr val="000000"/>
                </a:solidFill>
                <a:ea typeface="Arial Unicode MS" pitchFamily="34" charset="-128"/>
              </a:rPr>
              <a:t>Contained in two packages</a:t>
            </a:r>
          </a:p>
          <a:p>
            <a:pPr marL="1100138" lvl="1" indent="-533400"/>
            <a:r>
              <a:rPr lang="en-US" altLang="en-US" sz="2400" dirty="0" err="1">
                <a:solidFill>
                  <a:srgbClr val="000000"/>
                </a:solidFill>
                <a:ea typeface="Arial Unicode MS" pitchFamily="34" charset="-128"/>
              </a:rPr>
              <a:t>javax.servlet</a:t>
            </a:r>
            <a:endParaRPr lang="en-US" altLang="en-US" sz="2400" dirty="0">
              <a:solidFill>
                <a:srgbClr val="000000"/>
              </a:solidFill>
              <a:ea typeface="Arial Unicode MS" pitchFamily="34" charset="-128"/>
            </a:endParaRPr>
          </a:p>
          <a:p>
            <a:pPr marL="1100138" lvl="1" indent="-533400"/>
            <a:r>
              <a:rPr lang="en-US" altLang="en-US" sz="2400" dirty="0" err="1">
                <a:solidFill>
                  <a:srgbClr val="000000"/>
                </a:solidFill>
                <a:ea typeface="Arial Unicode MS" pitchFamily="34" charset="-128"/>
              </a:rPr>
              <a:t>javax.servlet.Http</a:t>
            </a:r>
            <a:endParaRPr lang="en-US" altLang="en-US" sz="2400" dirty="0">
              <a:solidFill>
                <a:srgbClr val="000000"/>
              </a:solidFill>
              <a:ea typeface="Arial Unicode MS" pitchFamily="34" charset="-128"/>
            </a:endParaRPr>
          </a:p>
          <a:p>
            <a:pPr marL="609600" indent="-609600"/>
            <a:r>
              <a:rPr lang="en-US" altLang="en-US" sz="2800" dirty="0">
                <a:solidFill>
                  <a:srgbClr val="000000"/>
                </a:solidFill>
                <a:ea typeface="Arial Unicode MS" pitchFamily="34" charset="-128"/>
              </a:rPr>
              <a:t>Contains 20 interfaces and 16 classes</a:t>
            </a:r>
          </a:p>
          <a:p>
            <a:pPr marL="1100138" lvl="1" indent="-533400"/>
            <a:r>
              <a:rPr lang="en-US" altLang="en-US" sz="2400" dirty="0">
                <a:solidFill>
                  <a:srgbClr val="000000"/>
                </a:solidFill>
                <a:ea typeface="Arial Unicode MS" pitchFamily="34" charset="-128"/>
              </a:rPr>
              <a:t>Prevalence of interfaces allows servlet implementation to be customized to container</a:t>
            </a:r>
            <a:endParaRPr lang="en-IN" dirty="0"/>
          </a:p>
        </p:txBody>
      </p:sp>
    </p:spTree>
    <p:extLst>
      <p:ext uri="{BB962C8B-B14F-4D97-AF65-F5344CB8AC3E}">
        <p14:creationId xmlns:p14="http://schemas.microsoft.com/office/powerpoint/2010/main" val="353996361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051E36F4-3D05-4DAC-88A1-D314729D9F1F}"/>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JAVA Servlets</a:t>
            </a:r>
          </a:p>
        </p:txBody>
      </p:sp>
      <p:sp>
        <p:nvSpPr>
          <p:cNvPr id="4" name="Rectangle 2">
            <a:extLst>
              <a:ext uri="{FF2B5EF4-FFF2-40B4-BE49-F238E27FC236}">
                <a16:creationId xmlns:a16="http://schemas.microsoft.com/office/drawing/2014/main" id="{97C802E2-5F23-450A-AA5A-B39FB97AD0B8}"/>
              </a:ext>
            </a:extLst>
          </p:cNvPr>
          <p:cNvSpPr txBox="1">
            <a:spLocks noChangeArrowheads="1"/>
          </p:cNvSpPr>
          <p:nvPr/>
        </p:nvSpPr>
        <p:spPr>
          <a:xfrm>
            <a:off x="304800" y="1310054"/>
            <a:ext cx="11468100" cy="531934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a:t>Javax.servlet package can be extended for use with any application layer protocol</a:t>
            </a:r>
          </a:p>
          <a:p>
            <a:pPr marL="1100138" lvl="1" indent="-533400"/>
            <a:r>
              <a:rPr lang="en-US" altLang="en-US" sz="2400"/>
              <a:t>http is the most popularly used protocol</a:t>
            </a:r>
          </a:p>
          <a:p>
            <a:pPr marL="1100138" lvl="1" indent="-533400"/>
            <a:r>
              <a:rPr lang="en-US" altLang="en-US" sz="2400"/>
              <a:t>Javax.servlet.http package is extension of the javax.servlet package for http protocol</a:t>
            </a:r>
          </a:p>
          <a:p>
            <a:pPr marL="609600" indent="-609600"/>
            <a:r>
              <a:rPr lang="en-US" altLang="en-US" sz="2200">
                <a:solidFill>
                  <a:srgbClr val="000000"/>
                </a:solidFill>
                <a:ea typeface="Arial Unicode MS" pitchFamily="34" charset="-128"/>
              </a:rPr>
              <a:t>The Servlet spec allows you to implement separate Java methods implementing each HTTP method in your subclass of HttpServlet. </a:t>
            </a:r>
          </a:p>
          <a:p>
            <a:pPr marL="1100138" lvl="1" indent="-533400"/>
            <a:r>
              <a:rPr lang="en-US" altLang="en-US" sz="2000">
                <a:solidFill>
                  <a:srgbClr val="000000"/>
                </a:solidFill>
                <a:ea typeface="Arial Unicode MS" pitchFamily="34" charset="-128"/>
              </a:rPr>
              <a:t>Override the doGet() and/or doPost() method to provide normal servlet functionality. </a:t>
            </a:r>
          </a:p>
          <a:p>
            <a:pPr marL="1100138" lvl="1" indent="-533400"/>
            <a:r>
              <a:rPr lang="en-US" altLang="en-US" sz="2000">
                <a:solidFill>
                  <a:srgbClr val="000000"/>
                </a:solidFill>
                <a:ea typeface="Arial Unicode MS" pitchFamily="34" charset="-128"/>
              </a:rPr>
              <a:t>Override doPut() or doDelete() if you want to implement these methods. </a:t>
            </a:r>
          </a:p>
          <a:p>
            <a:pPr marL="1100138" lvl="1" indent="-533400"/>
            <a:r>
              <a:rPr lang="en-US" altLang="en-US" sz="2000">
                <a:solidFill>
                  <a:srgbClr val="000000"/>
                </a:solidFill>
                <a:ea typeface="Arial Unicode MS" pitchFamily="34" charset="-128"/>
              </a:rPr>
              <a:t>There's no need to override doOptions() or doTrace().</a:t>
            </a:r>
          </a:p>
          <a:p>
            <a:pPr marL="1100138" lvl="1" indent="-533400"/>
            <a:r>
              <a:rPr lang="en-US" altLang="en-US" sz="2000">
                <a:solidFill>
                  <a:srgbClr val="000000"/>
                </a:solidFill>
                <a:ea typeface="Arial Unicode MS" pitchFamily="34" charset="-128"/>
              </a:rPr>
              <a:t>The superclass handles the HEAD method all on its own.</a:t>
            </a:r>
          </a:p>
          <a:p>
            <a:pPr marL="1100138" lvl="1" indent="-533400"/>
            <a:endParaRPr lang="en-US" altLang="en-US" sz="2400" dirty="0"/>
          </a:p>
        </p:txBody>
      </p:sp>
    </p:spTree>
    <p:extLst>
      <p:ext uri="{BB962C8B-B14F-4D97-AF65-F5344CB8AC3E}">
        <p14:creationId xmlns:p14="http://schemas.microsoft.com/office/powerpoint/2010/main" val="22359753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FBD3888-1BDC-41D3-A390-5F3C96E9D739}"/>
              </a:ext>
            </a:extLst>
          </p:cNvPr>
          <p:cNvSpPr>
            <a:spLocks noChangeArrowheads="1"/>
          </p:cNvSpPr>
          <p:nvPr/>
        </p:nvSpPr>
        <p:spPr bwMode="auto">
          <a:xfrm>
            <a:off x="465992" y="50702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Server Side Development</a:t>
            </a:r>
            <a:br>
              <a:rPr lang="en-US" altLang="en-US" dirty="0">
                <a:effectLst/>
              </a:rPr>
            </a:br>
            <a:r>
              <a:rPr lang="en-US" altLang="en-US" sz="2400" dirty="0">
                <a:solidFill>
                  <a:srgbClr val="003399"/>
                </a:solidFill>
                <a:effectLst/>
                <a:latin typeface="Arial" panose="020B0604020202020204" pitchFamily="34" charset="0"/>
              </a:rPr>
              <a:t>Tiered Architecture</a:t>
            </a:r>
          </a:p>
        </p:txBody>
      </p:sp>
      <p:sp>
        <p:nvSpPr>
          <p:cNvPr id="3" name="Rectangle 2">
            <a:extLst>
              <a:ext uri="{FF2B5EF4-FFF2-40B4-BE49-F238E27FC236}">
                <a16:creationId xmlns:a16="http://schemas.microsoft.com/office/drawing/2014/main" id="{A4825056-A224-4794-A0D8-EF67A10253CD}"/>
              </a:ext>
            </a:extLst>
          </p:cNvPr>
          <p:cNvSpPr/>
          <p:nvPr/>
        </p:nvSpPr>
        <p:spPr>
          <a:xfrm>
            <a:off x="905607" y="1571252"/>
            <a:ext cx="7992208" cy="3416320"/>
          </a:xfrm>
          <a:prstGeom prst="rect">
            <a:avLst/>
          </a:prstGeom>
        </p:spPr>
        <p:txBody>
          <a:bodyPr wrap="square">
            <a:spAutoFit/>
          </a:bodyPr>
          <a:lstStyle/>
          <a:p>
            <a:pPr marL="609600" indent="-609600"/>
            <a:r>
              <a:rPr lang="en-US" altLang="en-US" sz="2400" dirty="0">
                <a:solidFill>
                  <a:srgbClr val="000000"/>
                </a:solidFill>
                <a:ea typeface="Arial Unicode MS" pitchFamily="34" charset="-128"/>
              </a:rPr>
              <a:t>The owl two-tiered client-server model has been </a:t>
            </a:r>
            <a:r>
              <a:rPr lang="en-US" altLang="en-US" sz="2400" dirty="0" err="1">
                <a:solidFill>
                  <a:srgbClr val="000000"/>
                </a:solidFill>
                <a:ea typeface="Arial Unicode MS" pitchFamily="34" charset="-128"/>
              </a:rPr>
              <a:t>superceded</a:t>
            </a:r>
            <a:r>
              <a:rPr lang="en-US" altLang="en-US" sz="2400" dirty="0">
                <a:solidFill>
                  <a:srgbClr val="000000"/>
                </a:solidFill>
                <a:ea typeface="Arial Unicode MS" pitchFamily="34" charset="-128"/>
              </a:rPr>
              <a:t> by the multi-tiered architecture </a:t>
            </a:r>
            <a:r>
              <a:rPr lang="en-US" altLang="en-US" sz="2400" dirty="0" err="1">
                <a:solidFill>
                  <a:srgbClr val="000000"/>
                </a:solidFill>
                <a:ea typeface="Arial Unicode MS" pitchFamily="34" charset="-128"/>
              </a:rPr>
              <a:t>prevelnt</a:t>
            </a:r>
            <a:r>
              <a:rPr lang="en-US" altLang="en-US" sz="2400" dirty="0">
                <a:solidFill>
                  <a:srgbClr val="000000"/>
                </a:solidFill>
                <a:ea typeface="Arial Unicode MS" pitchFamily="34" charset="-128"/>
              </a:rPr>
              <a:t> in the enterprise applications</a:t>
            </a:r>
          </a:p>
          <a:p>
            <a:pPr marL="1100138" lvl="1" indent="-533400"/>
            <a:r>
              <a:rPr lang="en-US" altLang="en-US" sz="2000" dirty="0">
                <a:solidFill>
                  <a:srgbClr val="000000"/>
                </a:solidFill>
                <a:ea typeface="Arial Unicode MS" pitchFamily="34" charset="-128"/>
              </a:rPr>
              <a:t>Allows each layer to communicate just with layers above and below it</a:t>
            </a:r>
          </a:p>
          <a:p>
            <a:pPr marL="609600" indent="-609600"/>
            <a:r>
              <a:rPr lang="en-US" altLang="en-US" sz="2400" dirty="0">
                <a:solidFill>
                  <a:srgbClr val="000000"/>
                </a:solidFill>
                <a:ea typeface="Arial Unicode MS" pitchFamily="34" charset="-128"/>
              </a:rPr>
              <a:t>Benefits of having a tiered application</a:t>
            </a:r>
          </a:p>
          <a:p>
            <a:pPr marL="1100138" lvl="1" indent="-533400"/>
            <a:r>
              <a:rPr lang="en-US" altLang="en-US" sz="2000" dirty="0">
                <a:solidFill>
                  <a:srgbClr val="000000"/>
                </a:solidFill>
                <a:ea typeface="Arial Unicode MS" pitchFamily="34" charset="-128"/>
              </a:rPr>
              <a:t>Encapsulates rules and functionality together providing for easier maintenance &amp; development</a:t>
            </a:r>
          </a:p>
          <a:p>
            <a:pPr marL="1100138" lvl="1" indent="-533400"/>
            <a:r>
              <a:rPr lang="en-US" altLang="en-US" sz="2000" dirty="0">
                <a:solidFill>
                  <a:srgbClr val="000000"/>
                </a:solidFill>
                <a:ea typeface="Arial Unicode MS" pitchFamily="34" charset="-128"/>
              </a:rPr>
              <a:t>Enhances flexibility and reusability of logic and software components</a:t>
            </a:r>
          </a:p>
          <a:p>
            <a:pPr marL="1100138" lvl="1" indent="-533400"/>
            <a:r>
              <a:rPr lang="en-US" altLang="en-US" sz="2000" dirty="0">
                <a:solidFill>
                  <a:srgbClr val="000000"/>
                </a:solidFill>
                <a:ea typeface="Arial Unicode MS" pitchFamily="34" charset="-128"/>
              </a:rPr>
              <a:t>Allows developers to focus on the area of their </a:t>
            </a:r>
            <a:r>
              <a:rPr lang="en-US" altLang="en-US" sz="2000" dirty="0" err="1">
                <a:solidFill>
                  <a:srgbClr val="000000"/>
                </a:solidFill>
                <a:ea typeface="Arial Unicode MS" pitchFamily="34" charset="-128"/>
              </a:rPr>
              <a:t>speciality</a:t>
            </a:r>
            <a:r>
              <a:rPr lang="en-US" altLang="en-US" sz="2000" dirty="0">
                <a:solidFill>
                  <a:srgbClr val="000000"/>
                </a:solidFill>
                <a:ea typeface="Arial Unicode MS" pitchFamily="34" charset="-128"/>
              </a:rPr>
              <a:t> e.g. database, servers, web page, etc.</a:t>
            </a:r>
            <a:endParaRPr lang="en-IN" dirty="0"/>
          </a:p>
        </p:txBody>
      </p:sp>
      <p:grpSp>
        <p:nvGrpSpPr>
          <p:cNvPr id="4" name="Group 17">
            <a:extLst>
              <a:ext uri="{FF2B5EF4-FFF2-40B4-BE49-F238E27FC236}">
                <a16:creationId xmlns:a16="http://schemas.microsoft.com/office/drawing/2014/main" id="{B86537E4-4298-4C31-A1AB-196EE1554381}"/>
              </a:ext>
            </a:extLst>
          </p:cNvPr>
          <p:cNvGrpSpPr>
            <a:grpSpLocks/>
          </p:cNvGrpSpPr>
          <p:nvPr/>
        </p:nvGrpSpPr>
        <p:grpSpPr bwMode="auto">
          <a:xfrm>
            <a:off x="1262063" y="5029200"/>
            <a:ext cx="6924675" cy="1477963"/>
            <a:chOff x="795" y="2928"/>
            <a:chExt cx="4362" cy="931"/>
          </a:xfrm>
        </p:grpSpPr>
        <p:pic>
          <p:nvPicPr>
            <p:cNvPr id="5" name="Picture 4">
              <a:extLst>
                <a:ext uri="{FF2B5EF4-FFF2-40B4-BE49-F238E27FC236}">
                  <a16:creationId xmlns:a16="http://schemas.microsoft.com/office/drawing/2014/main" id="{1E1672FB-1EDA-4FF2-9CB6-1C5CC0A6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 y="2928"/>
              <a:ext cx="512" cy="51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338DF7E4-A4AB-4184-B5F6-6CD93177420D}"/>
                </a:ext>
              </a:extLst>
            </p:cNvPr>
            <p:cNvGrpSpPr>
              <a:grpSpLocks/>
            </p:cNvGrpSpPr>
            <p:nvPr/>
          </p:nvGrpSpPr>
          <p:grpSpPr bwMode="auto">
            <a:xfrm>
              <a:off x="4160" y="2943"/>
              <a:ext cx="640" cy="480"/>
              <a:chOff x="1808" y="1523"/>
              <a:chExt cx="278" cy="278"/>
            </a:xfrm>
          </p:grpSpPr>
          <p:grpSp>
            <p:nvGrpSpPr>
              <p:cNvPr id="13" name="Group 6">
                <a:extLst>
                  <a:ext uri="{FF2B5EF4-FFF2-40B4-BE49-F238E27FC236}">
                    <a16:creationId xmlns:a16="http://schemas.microsoft.com/office/drawing/2014/main" id="{1EEC69E3-33FC-4C65-B360-30E88C5DB218}"/>
                  </a:ext>
                </a:extLst>
              </p:cNvPr>
              <p:cNvGrpSpPr>
                <a:grpSpLocks/>
              </p:cNvGrpSpPr>
              <p:nvPr/>
            </p:nvGrpSpPr>
            <p:grpSpPr bwMode="auto">
              <a:xfrm>
                <a:off x="1808" y="1523"/>
                <a:ext cx="278" cy="278"/>
                <a:chOff x="1808" y="1523"/>
                <a:chExt cx="278" cy="278"/>
              </a:xfrm>
            </p:grpSpPr>
            <p:sp>
              <p:nvSpPr>
                <p:cNvPr id="15" name="Oval 7">
                  <a:extLst>
                    <a:ext uri="{FF2B5EF4-FFF2-40B4-BE49-F238E27FC236}">
                      <a16:creationId xmlns:a16="http://schemas.microsoft.com/office/drawing/2014/main" id="{8E15CB14-81C4-4AE8-9415-20B154E7D58E}"/>
                    </a:ext>
                  </a:extLst>
                </p:cNvPr>
                <p:cNvSpPr>
                  <a:spLocks noChangeArrowheads="1"/>
                </p:cNvSpPr>
                <p:nvPr/>
              </p:nvSpPr>
              <p:spPr bwMode="auto">
                <a:xfrm>
                  <a:off x="1812" y="1523"/>
                  <a:ext cx="269" cy="79"/>
                </a:xfrm>
                <a:prstGeom prst="ellipse">
                  <a:avLst/>
                </a:prstGeom>
                <a:gradFill rotWithShape="0">
                  <a:gsLst>
                    <a:gs pos="0">
                      <a:schemeClr val="tx1"/>
                    </a:gs>
                    <a:gs pos="50000">
                      <a:srgbClr val="A2C1FE"/>
                    </a:gs>
                    <a:gs pos="100000">
                      <a:schemeClr val="tx1"/>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Freeform 8">
                  <a:extLst>
                    <a:ext uri="{FF2B5EF4-FFF2-40B4-BE49-F238E27FC236}">
                      <a16:creationId xmlns:a16="http://schemas.microsoft.com/office/drawing/2014/main" id="{5F6E1548-06C0-4B77-9701-3E2A089ADF94}"/>
                    </a:ext>
                  </a:extLst>
                </p:cNvPr>
                <p:cNvSpPr>
                  <a:spLocks/>
                </p:cNvSpPr>
                <p:nvPr/>
              </p:nvSpPr>
              <p:spPr bwMode="auto">
                <a:xfrm>
                  <a:off x="1808" y="1566"/>
                  <a:ext cx="278" cy="235"/>
                </a:xfrm>
                <a:custGeom>
                  <a:avLst/>
                  <a:gdLst>
                    <a:gd name="T0" fmla="*/ 277 w 278"/>
                    <a:gd name="T1" fmla="*/ 2 h 235"/>
                    <a:gd name="T2" fmla="*/ 277 w 278"/>
                    <a:gd name="T3" fmla="*/ 193 h 235"/>
                    <a:gd name="T4" fmla="*/ 273 w 278"/>
                    <a:gd name="T5" fmla="*/ 199 h 235"/>
                    <a:gd name="T6" fmla="*/ 264 w 278"/>
                    <a:gd name="T7" fmla="*/ 206 h 235"/>
                    <a:gd name="T8" fmla="*/ 255 w 278"/>
                    <a:gd name="T9" fmla="*/ 212 h 235"/>
                    <a:gd name="T10" fmla="*/ 242 w 278"/>
                    <a:gd name="T11" fmla="*/ 218 h 235"/>
                    <a:gd name="T12" fmla="*/ 227 w 278"/>
                    <a:gd name="T13" fmla="*/ 223 h 235"/>
                    <a:gd name="T14" fmla="*/ 208 w 278"/>
                    <a:gd name="T15" fmla="*/ 227 h 235"/>
                    <a:gd name="T16" fmla="*/ 186 w 278"/>
                    <a:gd name="T17" fmla="*/ 229 h 235"/>
                    <a:gd name="T18" fmla="*/ 168 w 278"/>
                    <a:gd name="T19" fmla="*/ 231 h 235"/>
                    <a:gd name="T20" fmla="*/ 152 w 278"/>
                    <a:gd name="T21" fmla="*/ 234 h 235"/>
                    <a:gd name="T22" fmla="*/ 133 w 278"/>
                    <a:gd name="T23" fmla="*/ 234 h 235"/>
                    <a:gd name="T24" fmla="*/ 112 w 278"/>
                    <a:gd name="T25" fmla="*/ 231 h 235"/>
                    <a:gd name="T26" fmla="*/ 93 w 278"/>
                    <a:gd name="T27" fmla="*/ 231 h 235"/>
                    <a:gd name="T28" fmla="*/ 71 w 278"/>
                    <a:gd name="T29" fmla="*/ 229 h 235"/>
                    <a:gd name="T30" fmla="*/ 52 w 278"/>
                    <a:gd name="T31" fmla="*/ 225 h 235"/>
                    <a:gd name="T32" fmla="*/ 40 w 278"/>
                    <a:gd name="T33" fmla="*/ 221 h 235"/>
                    <a:gd name="T34" fmla="*/ 24 w 278"/>
                    <a:gd name="T35" fmla="*/ 214 h 235"/>
                    <a:gd name="T36" fmla="*/ 15 w 278"/>
                    <a:gd name="T37" fmla="*/ 210 h 235"/>
                    <a:gd name="T38" fmla="*/ 9 w 278"/>
                    <a:gd name="T39" fmla="*/ 206 h 235"/>
                    <a:gd name="T40" fmla="*/ 3 w 278"/>
                    <a:gd name="T41" fmla="*/ 199 h 235"/>
                    <a:gd name="T42" fmla="*/ 0 w 278"/>
                    <a:gd name="T43" fmla="*/ 193 h 235"/>
                    <a:gd name="T44" fmla="*/ 0 w 278"/>
                    <a:gd name="T45" fmla="*/ 0 h 235"/>
                    <a:gd name="T46" fmla="*/ 277 w 278"/>
                    <a:gd name="T47" fmla="*/ 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235">
                      <a:moveTo>
                        <a:pt x="277" y="2"/>
                      </a:moveTo>
                      <a:lnTo>
                        <a:pt x="277" y="193"/>
                      </a:lnTo>
                      <a:lnTo>
                        <a:pt x="273" y="199"/>
                      </a:lnTo>
                      <a:lnTo>
                        <a:pt x="264" y="206"/>
                      </a:lnTo>
                      <a:lnTo>
                        <a:pt x="255" y="212"/>
                      </a:lnTo>
                      <a:lnTo>
                        <a:pt x="242" y="218"/>
                      </a:lnTo>
                      <a:lnTo>
                        <a:pt x="227" y="223"/>
                      </a:lnTo>
                      <a:lnTo>
                        <a:pt x="208" y="227"/>
                      </a:lnTo>
                      <a:lnTo>
                        <a:pt x="186" y="229"/>
                      </a:lnTo>
                      <a:lnTo>
                        <a:pt x="168" y="231"/>
                      </a:lnTo>
                      <a:lnTo>
                        <a:pt x="152" y="234"/>
                      </a:lnTo>
                      <a:lnTo>
                        <a:pt x="133" y="234"/>
                      </a:lnTo>
                      <a:lnTo>
                        <a:pt x="112" y="231"/>
                      </a:lnTo>
                      <a:lnTo>
                        <a:pt x="93" y="231"/>
                      </a:lnTo>
                      <a:lnTo>
                        <a:pt x="71" y="229"/>
                      </a:lnTo>
                      <a:lnTo>
                        <a:pt x="52" y="225"/>
                      </a:lnTo>
                      <a:lnTo>
                        <a:pt x="40" y="221"/>
                      </a:lnTo>
                      <a:lnTo>
                        <a:pt x="24" y="214"/>
                      </a:lnTo>
                      <a:lnTo>
                        <a:pt x="15" y="210"/>
                      </a:lnTo>
                      <a:lnTo>
                        <a:pt x="9" y="206"/>
                      </a:lnTo>
                      <a:lnTo>
                        <a:pt x="3" y="199"/>
                      </a:lnTo>
                      <a:lnTo>
                        <a:pt x="0" y="193"/>
                      </a:lnTo>
                      <a:lnTo>
                        <a:pt x="0" y="0"/>
                      </a:lnTo>
                      <a:lnTo>
                        <a:pt x="277" y="2"/>
                      </a:lnTo>
                    </a:path>
                  </a:pathLst>
                </a:custGeom>
                <a:gradFill rotWithShape="0">
                  <a:gsLst>
                    <a:gs pos="0">
                      <a:schemeClr val="tx1"/>
                    </a:gs>
                    <a:gs pos="50000">
                      <a:srgbClr val="A2C1FE"/>
                    </a:gs>
                    <a:gs pos="100000">
                      <a:schemeClr val="tx1"/>
                    </a:gs>
                  </a:gsLst>
                  <a:lin ang="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4" name="Oval 9">
                <a:extLst>
                  <a:ext uri="{FF2B5EF4-FFF2-40B4-BE49-F238E27FC236}">
                    <a16:creationId xmlns:a16="http://schemas.microsoft.com/office/drawing/2014/main" id="{79FCDBF5-82BF-4ED1-ABD9-0D58EF41B8EA}"/>
                  </a:ext>
                </a:extLst>
              </p:cNvPr>
              <p:cNvSpPr>
                <a:spLocks noChangeArrowheads="1"/>
              </p:cNvSpPr>
              <p:nvPr/>
            </p:nvSpPr>
            <p:spPr bwMode="auto">
              <a:xfrm>
                <a:off x="1821" y="1528"/>
                <a:ext cx="249" cy="50"/>
              </a:xfrm>
              <a:prstGeom prst="ellipse">
                <a:avLst/>
              </a:prstGeom>
              <a:gradFill rotWithShape="0">
                <a:gsLst>
                  <a:gs pos="0">
                    <a:schemeClr val="tx2"/>
                  </a:gs>
                  <a:gs pos="100000">
                    <a:schemeClr val="folHlink"/>
                  </a:gs>
                </a:gsLst>
                <a:lin ang="5400000" scaled="1"/>
              </a:gra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 name="Text Box 11">
              <a:extLst>
                <a:ext uri="{FF2B5EF4-FFF2-40B4-BE49-F238E27FC236}">
                  <a16:creationId xmlns:a16="http://schemas.microsoft.com/office/drawing/2014/main" id="{CAA81B6F-B274-4A72-8832-4E328F941F4F}"/>
                </a:ext>
              </a:extLst>
            </p:cNvPr>
            <p:cNvSpPr txBox="1">
              <a:spLocks noChangeArrowheads="1"/>
            </p:cNvSpPr>
            <p:nvPr/>
          </p:nvSpPr>
          <p:spPr bwMode="auto">
            <a:xfrm>
              <a:off x="2517" y="3491"/>
              <a:ext cx="105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tx1"/>
                  </a:solidFill>
                  <a:effectLst/>
                  <a:latin typeface="Garamond" panose="02020404030301010803" pitchFamily="18" charset="0"/>
                </a:rPr>
                <a:t>Web Server</a:t>
              </a:r>
            </a:p>
            <a:p>
              <a:pPr algn="ctr"/>
              <a:r>
                <a:rPr lang="en-US" altLang="en-US" sz="1400">
                  <a:solidFill>
                    <a:schemeClr val="tx1"/>
                  </a:solidFill>
                  <a:effectLst/>
                  <a:latin typeface="Garamond" panose="02020404030301010803" pitchFamily="18" charset="0"/>
                </a:rPr>
                <a:t>(Application Logic)</a:t>
              </a:r>
            </a:p>
          </p:txBody>
        </p:sp>
        <p:sp>
          <p:nvSpPr>
            <p:cNvPr id="8" name="Text Box 12">
              <a:extLst>
                <a:ext uri="{FF2B5EF4-FFF2-40B4-BE49-F238E27FC236}">
                  <a16:creationId xmlns:a16="http://schemas.microsoft.com/office/drawing/2014/main" id="{1EBDEEDB-3A1F-4B67-B3BA-A018AD9C7DEC}"/>
                </a:ext>
              </a:extLst>
            </p:cNvPr>
            <p:cNvSpPr txBox="1">
              <a:spLocks noChangeArrowheads="1"/>
            </p:cNvSpPr>
            <p:nvPr/>
          </p:nvSpPr>
          <p:spPr bwMode="auto">
            <a:xfrm>
              <a:off x="3981" y="3491"/>
              <a:ext cx="117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tx1"/>
                  </a:solidFill>
                  <a:effectLst/>
                  <a:latin typeface="Garamond" panose="02020404030301010803" pitchFamily="18" charset="0"/>
                </a:rPr>
                <a:t>Database/ FileSystem</a:t>
              </a:r>
            </a:p>
            <a:p>
              <a:pPr algn="ctr"/>
              <a:r>
                <a:rPr lang="en-US" altLang="en-US" sz="1400">
                  <a:solidFill>
                    <a:schemeClr val="tx1"/>
                  </a:solidFill>
                  <a:effectLst/>
                  <a:latin typeface="Garamond" panose="02020404030301010803" pitchFamily="18" charset="0"/>
                </a:rPr>
                <a:t>(Persistent Storage)</a:t>
              </a:r>
            </a:p>
          </p:txBody>
        </p:sp>
        <p:sp>
          <p:nvSpPr>
            <p:cNvPr id="9" name="Line 13">
              <a:extLst>
                <a:ext uri="{FF2B5EF4-FFF2-40B4-BE49-F238E27FC236}">
                  <a16:creationId xmlns:a16="http://schemas.microsoft.com/office/drawing/2014/main" id="{2E12A98F-01BE-48DE-BDF0-97EB534C9B79}"/>
                </a:ext>
              </a:extLst>
            </p:cNvPr>
            <p:cNvSpPr>
              <a:spLocks noChangeShapeType="1"/>
            </p:cNvSpPr>
            <p:nvPr/>
          </p:nvSpPr>
          <p:spPr bwMode="auto">
            <a:xfrm>
              <a:off x="3408" y="3216"/>
              <a:ext cx="48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4">
              <a:extLst>
                <a:ext uri="{FF2B5EF4-FFF2-40B4-BE49-F238E27FC236}">
                  <a16:creationId xmlns:a16="http://schemas.microsoft.com/office/drawing/2014/main" id="{C32AD82D-00AF-4FF2-ADA2-3247E107B403}"/>
                </a:ext>
              </a:extLst>
            </p:cNvPr>
            <p:cNvSpPr>
              <a:spLocks noChangeShapeType="1"/>
            </p:cNvSpPr>
            <p:nvPr/>
          </p:nvSpPr>
          <p:spPr bwMode="auto">
            <a:xfrm>
              <a:off x="1920" y="3216"/>
              <a:ext cx="48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 name="Picture 15">
              <a:extLst>
                <a:ext uri="{FF2B5EF4-FFF2-40B4-BE49-F238E27FC236}">
                  <a16:creationId xmlns:a16="http://schemas.microsoft.com/office/drawing/2014/main" id="{B2F7B119-136C-4A07-AA67-B3BEB453B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976"/>
              <a:ext cx="672"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6">
              <a:extLst>
                <a:ext uri="{FF2B5EF4-FFF2-40B4-BE49-F238E27FC236}">
                  <a16:creationId xmlns:a16="http://schemas.microsoft.com/office/drawing/2014/main" id="{698474F9-806E-4F41-B45A-3275FBD4B9EF}"/>
                </a:ext>
              </a:extLst>
            </p:cNvPr>
            <p:cNvSpPr txBox="1">
              <a:spLocks noChangeArrowheads="1"/>
            </p:cNvSpPr>
            <p:nvPr/>
          </p:nvSpPr>
          <p:spPr bwMode="auto">
            <a:xfrm>
              <a:off x="795" y="3506"/>
              <a:ext cx="112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tx1"/>
                  </a:solidFill>
                  <a:effectLst/>
                  <a:latin typeface="Garamond" panose="02020404030301010803" pitchFamily="18" charset="0"/>
                </a:rPr>
                <a:t>Application/Browser</a:t>
              </a:r>
            </a:p>
            <a:p>
              <a:pPr algn="ctr"/>
              <a:r>
                <a:rPr lang="en-US" altLang="en-US" sz="1400">
                  <a:solidFill>
                    <a:schemeClr val="tx1"/>
                  </a:solidFill>
                  <a:effectLst/>
                  <a:latin typeface="Garamond" panose="02020404030301010803" pitchFamily="18" charset="0"/>
                </a:rPr>
                <a:t>(User Interface) </a:t>
              </a:r>
            </a:p>
          </p:txBody>
        </p:sp>
      </p:grpSp>
    </p:spTree>
    <p:extLst>
      <p:ext uri="{BB962C8B-B14F-4D97-AF65-F5344CB8AC3E}">
        <p14:creationId xmlns:p14="http://schemas.microsoft.com/office/powerpoint/2010/main" val="248668852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0BA0CE3-E2C8-4305-A869-9EBE030BD2E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err="1">
                <a:solidFill>
                  <a:srgbClr val="003399"/>
                </a:solidFill>
                <a:effectLst/>
                <a:latin typeface="Arial" panose="020B0604020202020204" pitchFamily="34" charset="0"/>
              </a:rPr>
              <a:t>Javax.servlet</a:t>
            </a:r>
            <a:r>
              <a:rPr lang="en-US" altLang="en-US" sz="2400" dirty="0">
                <a:solidFill>
                  <a:srgbClr val="003399"/>
                </a:solidFill>
                <a:effectLst/>
                <a:latin typeface="Arial" panose="020B0604020202020204" pitchFamily="34" charset="0"/>
              </a:rPr>
              <a:t> Package</a:t>
            </a:r>
          </a:p>
        </p:txBody>
      </p:sp>
      <p:sp>
        <p:nvSpPr>
          <p:cNvPr id="3" name="Rectangle 2">
            <a:extLst>
              <a:ext uri="{FF2B5EF4-FFF2-40B4-BE49-F238E27FC236}">
                <a16:creationId xmlns:a16="http://schemas.microsoft.com/office/drawing/2014/main" id="{ACB08778-445D-4E65-A7B1-4C11F9F215A5}"/>
              </a:ext>
            </a:extLst>
          </p:cNvPr>
          <p:cNvSpPr txBox="1">
            <a:spLocks noChangeArrowheads="1"/>
          </p:cNvSpPr>
          <p:nvPr/>
        </p:nvSpPr>
        <p:spPr>
          <a:xfrm>
            <a:off x="304799" y="1143000"/>
            <a:ext cx="10228385" cy="47244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600">
                <a:solidFill>
                  <a:srgbClr val="000000"/>
                </a:solidFill>
                <a:ea typeface="Arial Unicode MS" pitchFamily="34" charset="-128"/>
              </a:rPr>
              <a:t>Provides the contract between the servlet/web application and the web container</a:t>
            </a:r>
          </a:p>
          <a:p>
            <a:pPr marL="609600" indent="-609600"/>
            <a:r>
              <a:rPr lang="en-US" altLang="en-US" sz="2600">
                <a:solidFill>
                  <a:srgbClr val="000000"/>
                </a:solidFill>
                <a:ea typeface="Arial Unicode MS" pitchFamily="34" charset="-128"/>
              </a:rPr>
              <a:t>Used for creating protocol independent server applications</a:t>
            </a:r>
          </a:p>
          <a:p>
            <a:pPr marL="609600" indent="-609600"/>
            <a:r>
              <a:rPr lang="en-US" altLang="en-US" sz="2600">
                <a:solidFill>
                  <a:srgbClr val="000000"/>
                </a:solidFill>
                <a:ea typeface="Arial Unicode MS" pitchFamily="34" charset="-128"/>
              </a:rPr>
              <a:t>Servlet interface defines the core of the entire package</a:t>
            </a:r>
          </a:p>
          <a:p>
            <a:pPr marL="1100138" lvl="1" indent="-533400"/>
            <a:r>
              <a:rPr lang="en-US" altLang="en-US" sz="2400">
                <a:solidFill>
                  <a:srgbClr val="000000"/>
                </a:solidFill>
                <a:ea typeface="Arial Unicode MS" pitchFamily="34" charset="-128"/>
              </a:rPr>
              <a:t>Other interfaces provide additional services to the developer</a:t>
            </a:r>
          </a:p>
          <a:p>
            <a:pPr marL="609600" indent="-609600"/>
            <a:r>
              <a:rPr lang="en-US" altLang="en-US" sz="2800">
                <a:solidFill>
                  <a:srgbClr val="000000"/>
                </a:solidFill>
                <a:ea typeface="Arial Unicode MS" pitchFamily="34" charset="-128"/>
              </a:rPr>
              <a:t>Contains 12 interfaces </a:t>
            </a:r>
          </a:p>
          <a:p>
            <a:pPr marL="1100138" lvl="1" indent="-533400"/>
            <a:r>
              <a:rPr lang="en-US" altLang="en-US" sz="2400">
                <a:solidFill>
                  <a:srgbClr val="000000"/>
                </a:solidFill>
                <a:ea typeface="Arial Unicode MS" pitchFamily="34" charset="-128"/>
              </a:rPr>
              <a:t>7 interfaces implemented by the package</a:t>
            </a:r>
          </a:p>
          <a:p>
            <a:pPr marL="1100138" lvl="1" indent="-533400"/>
            <a:r>
              <a:rPr lang="en-US" altLang="en-US" sz="2400">
                <a:solidFill>
                  <a:srgbClr val="000000"/>
                </a:solidFill>
                <a:ea typeface="Arial Unicode MS" pitchFamily="34" charset="-128"/>
              </a:rPr>
              <a:t>5 interfaces implemented by the user</a:t>
            </a:r>
            <a:endParaRPr lang="en-US" altLang="en-US" sz="2400" dirty="0">
              <a:solidFill>
                <a:srgbClr val="000000"/>
              </a:solidFill>
              <a:ea typeface="Arial Unicode MS" pitchFamily="34" charset="-128"/>
            </a:endParaRPr>
          </a:p>
        </p:txBody>
      </p:sp>
    </p:spTree>
    <p:extLst>
      <p:ext uri="{BB962C8B-B14F-4D97-AF65-F5344CB8AC3E}">
        <p14:creationId xmlns:p14="http://schemas.microsoft.com/office/powerpoint/2010/main" val="327460837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65">
            <a:extLst>
              <a:ext uri="{FF2B5EF4-FFF2-40B4-BE49-F238E27FC236}">
                <a16:creationId xmlns:a16="http://schemas.microsoft.com/office/drawing/2014/main" id="{FBCA9714-910E-4877-B083-A1271088C285}"/>
              </a:ext>
            </a:extLst>
          </p:cNvPr>
          <p:cNvSpPr>
            <a:spLocks noChangeArrowheads="1"/>
          </p:cNvSpPr>
          <p:nvPr/>
        </p:nvSpPr>
        <p:spPr bwMode="auto">
          <a:xfrm>
            <a:off x="8382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Class Diagram</a:t>
            </a:r>
          </a:p>
        </p:txBody>
      </p:sp>
      <p:sp>
        <p:nvSpPr>
          <p:cNvPr id="3" name="Text Box 1027">
            <a:extLst>
              <a:ext uri="{FF2B5EF4-FFF2-40B4-BE49-F238E27FC236}">
                <a16:creationId xmlns:a16="http://schemas.microsoft.com/office/drawing/2014/main" id="{7F4FAF42-2734-4DEC-AE58-FB874D671133}"/>
              </a:ext>
            </a:extLst>
          </p:cNvPr>
          <p:cNvSpPr txBox="1">
            <a:spLocks noChangeArrowheads="1"/>
          </p:cNvSpPr>
          <p:nvPr/>
        </p:nvSpPr>
        <p:spPr bwMode="auto">
          <a:xfrm>
            <a:off x="2027238" y="2027482"/>
            <a:ext cx="1622425" cy="28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spcBef>
                <a:spcPct val="50000"/>
              </a:spcBef>
            </a:pPr>
            <a:r>
              <a:rPr lang="en-US" altLang="en-US" sz="1200">
                <a:solidFill>
                  <a:schemeClr val="tx1"/>
                </a:solidFill>
                <a:effectLst/>
                <a:latin typeface="Times New Roman" panose="02020603050405020304" pitchFamily="18" charset="0"/>
              </a:rPr>
              <a:t>UnavailableException</a:t>
            </a:r>
          </a:p>
        </p:txBody>
      </p:sp>
      <p:sp>
        <p:nvSpPr>
          <p:cNvPr id="4" name="Text Box 1028">
            <a:extLst>
              <a:ext uri="{FF2B5EF4-FFF2-40B4-BE49-F238E27FC236}">
                <a16:creationId xmlns:a16="http://schemas.microsoft.com/office/drawing/2014/main" id="{19A5703C-A714-4056-A10E-3582EB463C30}"/>
              </a:ext>
            </a:extLst>
          </p:cNvPr>
          <p:cNvSpPr txBox="1">
            <a:spLocks noChangeArrowheads="1"/>
          </p:cNvSpPr>
          <p:nvPr/>
        </p:nvSpPr>
        <p:spPr bwMode="auto">
          <a:xfrm>
            <a:off x="2462213" y="2694232"/>
            <a:ext cx="776287"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interface</a:t>
            </a:r>
          </a:p>
          <a:p>
            <a:pPr algn="ctr">
              <a:spcBef>
                <a:spcPct val="50000"/>
              </a:spcBef>
            </a:pPr>
            <a:r>
              <a:rPr lang="en-US" altLang="en-US" sz="1200">
                <a:solidFill>
                  <a:schemeClr val="tx1"/>
                </a:solidFill>
                <a:effectLst/>
                <a:latin typeface="Times New Roman" panose="02020603050405020304" pitchFamily="18" charset="0"/>
              </a:rPr>
              <a:t>Servlet</a:t>
            </a:r>
          </a:p>
        </p:txBody>
      </p:sp>
      <p:sp>
        <p:nvSpPr>
          <p:cNvPr id="5" name="Text Box 1029">
            <a:extLst>
              <a:ext uri="{FF2B5EF4-FFF2-40B4-BE49-F238E27FC236}">
                <a16:creationId xmlns:a16="http://schemas.microsoft.com/office/drawing/2014/main" id="{CCD16691-80EB-472A-A35E-2CFB8828BD4E}"/>
              </a:ext>
            </a:extLst>
          </p:cNvPr>
          <p:cNvSpPr txBox="1">
            <a:spLocks noChangeArrowheads="1"/>
          </p:cNvSpPr>
          <p:nvPr/>
        </p:nvSpPr>
        <p:spPr bwMode="auto">
          <a:xfrm>
            <a:off x="3673475" y="2694232"/>
            <a:ext cx="1128713"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interface</a:t>
            </a:r>
          </a:p>
          <a:p>
            <a:pPr algn="ctr">
              <a:spcBef>
                <a:spcPct val="50000"/>
              </a:spcBef>
            </a:pPr>
            <a:r>
              <a:rPr lang="en-US" altLang="en-US" sz="1200">
                <a:solidFill>
                  <a:schemeClr val="tx1"/>
                </a:solidFill>
                <a:effectLst/>
                <a:latin typeface="Times New Roman" panose="02020603050405020304" pitchFamily="18" charset="0"/>
              </a:rPr>
              <a:t>ServletConfig</a:t>
            </a:r>
          </a:p>
        </p:txBody>
      </p:sp>
      <p:sp>
        <p:nvSpPr>
          <p:cNvPr id="6" name="Text Box 1030">
            <a:extLst>
              <a:ext uri="{FF2B5EF4-FFF2-40B4-BE49-F238E27FC236}">
                <a16:creationId xmlns:a16="http://schemas.microsoft.com/office/drawing/2014/main" id="{33FE4675-E2E6-454A-ACC6-E91D48AB13A1}"/>
              </a:ext>
            </a:extLst>
          </p:cNvPr>
          <p:cNvSpPr txBox="1">
            <a:spLocks noChangeArrowheads="1"/>
          </p:cNvSpPr>
          <p:nvPr/>
        </p:nvSpPr>
        <p:spPr bwMode="auto">
          <a:xfrm>
            <a:off x="2814638" y="3832469"/>
            <a:ext cx="127000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Serializable</a:t>
            </a:r>
          </a:p>
          <a:p>
            <a:pPr algn="ctr">
              <a:spcBef>
                <a:spcPct val="50000"/>
              </a:spcBef>
            </a:pPr>
            <a:r>
              <a:rPr lang="en-US" altLang="en-US" sz="1200">
                <a:solidFill>
                  <a:schemeClr val="tx1"/>
                </a:solidFill>
                <a:effectLst/>
                <a:latin typeface="Times New Roman" panose="02020603050405020304" pitchFamily="18" charset="0"/>
              </a:rPr>
              <a:t>GenericServlet </a:t>
            </a:r>
          </a:p>
        </p:txBody>
      </p:sp>
      <p:sp>
        <p:nvSpPr>
          <p:cNvPr id="7" name="Text Box 1031">
            <a:extLst>
              <a:ext uri="{FF2B5EF4-FFF2-40B4-BE49-F238E27FC236}">
                <a16:creationId xmlns:a16="http://schemas.microsoft.com/office/drawing/2014/main" id="{3A6C21C5-067F-44F0-B450-EA42F4D7810E}"/>
              </a:ext>
            </a:extLst>
          </p:cNvPr>
          <p:cNvSpPr txBox="1">
            <a:spLocks noChangeArrowheads="1"/>
          </p:cNvSpPr>
          <p:nvPr/>
        </p:nvSpPr>
        <p:spPr bwMode="auto">
          <a:xfrm>
            <a:off x="2251075" y="4738932"/>
            <a:ext cx="987425"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interface</a:t>
            </a:r>
          </a:p>
          <a:p>
            <a:pPr algn="ctr">
              <a:spcBef>
                <a:spcPct val="50000"/>
              </a:spcBef>
            </a:pPr>
            <a:r>
              <a:rPr lang="en-US" altLang="en-US" sz="1200">
                <a:solidFill>
                  <a:schemeClr val="tx1"/>
                </a:solidFill>
                <a:effectLst/>
                <a:latin typeface="Times New Roman" panose="02020603050405020304" pitchFamily="18" charset="0"/>
              </a:rPr>
              <a:t>FilterConfig</a:t>
            </a:r>
          </a:p>
        </p:txBody>
      </p:sp>
      <p:sp>
        <p:nvSpPr>
          <p:cNvPr id="8" name="Text Box 1032">
            <a:extLst>
              <a:ext uri="{FF2B5EF4-FFF2-40B4-BE49-F238E27FC236}">
                <a16:creationId xmlns:a16="http://schemas.microsoft.com/office/drawing/2014/main" id="{AC497293-7794-4D36-B1C6-8582226A72B3}"/>
              </a:ext>
            </a:extLst>
          </p:cNvPr>
          <p:cNvSpPr txBox="1">
            <a:spLocks noChangeArrowheads="1"/>
          </p:cNvSpPr>
          <p:nvPr/>
        </p:nvSpPr>
        <p:spPr bwMode="auto">
          <a:xfrm>
            <a:off x="3556000" y="4738932"/>
            <a:ext cx="1128713"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interface</a:t>
            </a:r>
          </a:p>
          <a:p>
            <a:pPr>
              <a:spcBef>
                <a:spcPct val="50000"/>
              </a:spcBef>
            </a:pPr>
            <a:r>
              <a:rPr lang="en-US" altLang="en-US" sz="1200">
                <a:solidFill>
                  <a:schemeClr val="tx1"/>
                </a:solidFill>
                <a:effectLst/>
                <a:latin typeface="Times New Roman" panose="02020603050405020304" pitchFamily="18" charset="0"/>
              </a:rPr>
              <a:t>ServletContext </a:t>
            </a:r>
          </a:p>
        </p:txBody>
      </p:sp>
      <p:sp>
        <p:nvSpPr>
          <p:cNvPr id="9" name="Text Box 1033">
            <a:extLst>
              <a:ext uri="{FF2B5EF4-FFF2-40B4-BE49-F238E27FC236}">
                <a16:creationId xmlns:a16="http://schemas.microsoft.com/office/drawing/2014/main" id="{F614B36E-12F3-47E5-9D80-2CC3A5F067C7}"/>
              </a:ext>
            </a:extLst>
          </p:cNvPr>
          <p:cNvSpPr txBox="1">
            <a:spLocks noChangeArrowheads="1"/>
          </p:cNvSpPr>
          <p:nvPr/>
        </p:nvSpPr>
        <p:spPr bwMode="auto">
          <a:xfrm>
            <a:off x="2251075" y="5329482"/>
            <a:ext cx="987425"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interface</a:t>
            </a:r>
          </a:p>
          <a:p>
            <a:pPr algn="ctr">
              <a:spcBef>
                <a:spcPct val="50000"/>
              </a:spcBef>
            </a:pPr>
            <a:r>
              <a:rPr lang="en-US" altLang="en-US" sz="1200">
                <a:solidFill>
                  <a:schemeClr val="tx1"/>
                </a:solidFill>
                <a:effectLst/>
                <a:latin typeface="Times New Roman" panose="02020603050405020304" pitchFamily="18" charset="0"/>
              </a:rPr>
              <a:t>FilterChain</a:t>
            </a:r>
          </a:p>
        </p:txBody>
      </p:sp>
      <p:sp>
        <p:nvSpPr>
          <p:cNvPr id="10" name="Text Box 1034">
            <a:extLst>
              <a:ext uri="{FF2B5EF4-FFF2-40B4-BE49-F238E27FC236}">
                <a16:creationId xmlns:a16="http://schemas.microsoft.com/office/drawing/2014/main" id="{8D908DE4-F37C-442B-8698-F74372659FD6}"/>
              </a:ext>
            </a:extLst>
          </p:cNvPr>
          <p:cNvSpPr txBox="1">
            <a:spLocks noChangeArrowheads="1"/>
          </p:cNvSpPr>
          <p:nvPr/>
        </p:nvSpPr>
        <p:spPr bwMode="auto">
          <a:xfrm>
            <a:off x="5356225" y="1570282"/>
            <a:ext cx="147955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altLang="en-US" sz="1200" b="0">
                <a:solidFill>
                  <a:schemeClr val="tx1"/>
                </a:solidFill>
                <a:effectLst/>
                <a:latin typeface="Times New Roman" panose="02020603050405020304" pitchFamily="18" charset="0"/>
              </a:rPr>
              <a:t> EventObject</a:t>
            </a:r>
          </a:p>
          <a:p>
            <a:pPr algn="r">
              <a:spcBef>
                <a:spcPct val="50000"/>
              </a:spcBef>
            </a:pPr>
            <a:r>
              <a:rPr lang="en-US" altLang="en-US" sz="1200">
                <a:solidFill>
                  <a:schemeClr val="tx1"/>
                </a:solidFill>
                <a:effectLst/>
                <a:latin typeface="Times New Roman" panose="02020603050405020304" pitchFamily="18" charset="0"/>
              </a:rPr>
              <a:t>ServletContextEvent </a:t>
            </a:r>
          </a:p>
        </p:txBody>
      </p:sp>
      <p:sp>
        <p:nvSpPr>
          <p:cNvPr id="11" name="Text Box 1035">
            <a:extLst>
              <a:ext uri="{FF2B5EF4-FFF2-40B4-BE49-F238E27FC236}">
                <a16:creationId xmlns:a16="http://schemas.microsoft.com/office/drawing/2014/main" id="{DCD7FEB6-BDB6-4778-9611-4D6540AFECFC}"/>
              </a:ext>
            </a:extLst>
          </p:cNvPr>
          <p:cNvSpPr txBox="1">
            <a:spLocks noChangeArrowheads="1"/>
          </p:cNvSpPr>
          <p:nvPr/>
        </p:nvSpPr>
        <p:spPr bwMode="auto">
          <a:xfrm>
            <a:off x="5072063" y="2581519"/>
            <a:ext cx="20447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spcBef>
                <a:spcPct val="50000"/>
              </a:spcBef>
            </a:pPr>
            <a:r>
              <a:rPr lang="en-US" altLang="en-US" sz="1200" b="0">
                <a:solidFill>
                  <a:schemeClr val="tx1"/>
                </a:solidFill>
                <a:effectLst/>
                <a:latin typeface="Times New Roman" panose="02020603050405020304" pitchFamily="18" charset="0"/>
              </a:rPr>
              <a:t> </a:t>
            </a:r>
            <a:r>
              <a:rPr lang="en-US" altLang="en-US" sz="1200">
                <a:solidFill>
                  <a:schemeClr val="tx1"/>
                </a:solidFill>
                <a:effectLst/>
                <a:latin typeface="Times New Roman" panose="02020603050405020304" pitchFamily="18" charset="0"/>
              </a:rPr>
              <a:t>ServletContextAttributeEvent</a:t>
            </a:r>
            <a:r>
              <a:rPr lang="en-US" altLang="en-US" sz="1200" b="0">
                <a:solidFill>
                  <a:schemeClr val="tx1"/>
                </a:solidFill>
                <a:effectLst/>
                <a:latin typeface="Times New Roman" panose="02020603050405020304" pitchFamily="18" charset="0"/>
              </a:rPr>
              <a:t> </a:t>
            </a:r>
          </a:p>
        </p:txBody>
      </p:sp>
      <p:sp>
        <p:nvSpPr>
          <p:cNvPr id="12" name="Text Box 1036">
            <a:extLst>
              <a:ext uri="{FF2B5EF4-FFF2-40B4-BE49-F238E27FC236}">
                <a16:creationId xmlns:a16="http://schemas.microsoft.com/office/drawing/2014/main" id="{C9C66265-C47F-4B2A-983E-C370D370AF7F}"/>
              </a:ext>
            </a:extLst>
          </p:cNvPr>
          <p:cNvSpPr txBox="1">
            <a:spLocks noChangeArrowheads="1"/>
          </p:cNvSpPr>
          <p:nvPr/>
        </p:nvSpPr>
        <p:spPr bwMode="auto">
          <a:xfrm>
            <a:off x="5532438" y="3219694"/>
            <a:ext cx="1127125"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interface</a:t>
            </a:r>
          </a:p>
          <a:p>
            <a:pPr algn="ctr">
              <a:spcBef>
                <a:spcPct val="50000"/>
              </a:spcBef>
            </a:pPr>
            <a:r>
              <a:rPr lang="en-US" altLang="en-US" sz="1200">
                <a:solidFill>
                  <a:schemeClr val="tx1"/>
                </a:solidFill>
                <a:effectLst/>
                <a:latin typeface="Times New Roman" panose="02020603050405020304" pitchFamily="18" charset="0"/>
              </a:rPr>
              <a:t>ServletRequest</a:t>
            </a:r>
            <a:r>
              <a:rPr lang="en-US" altLang="en-US" sz="1200" b="0">
                <a:solidFill>
                  <a:schemeClr val="tx1"/>
                </a:solidFill>
                <a:effectLst/>
                <a:latin typeface="Times New Roman" panose="02020603050405020304" pitchFamily="18" charset="0"/>
              </a:rPr>
              <a:t> </a:t>
            </a:r>
          </a:p>
        </p:txBody>
      </p:sp>
      <p:sp>
        <p:nvSpPr>
          <p:cNvPr id="13" name="Text Box 1037">
            <a:extLst>
              <a:ext uri="{FF2B5EF4-FFF2-40B4-BE49-F238E27FC236}">
                <a16:creationId xmlns:a16="http://schemas.microsoft.com/office/drawing/2014/main" id="{2E026BF2-CF48-4BBD-B1C6-DB169D147281}"/>
              </a:ext>
            </a:extLst>
          </p:cNvPr>
          <p:cNvSpPr txBox="1">
            <a:spLocks noChangeArrowheads="1"/>
          </p:cNvSpPr>
          <p:nvPr/>
        </p:nvSpPr>
        <p:spPr bwMode="auto">
          <a:xfrm>
            <a:off x="5249863" y="4272207"/>
            <a:ext cx="1690687" cy="28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spcBef>
                <a:spcPct val="50000"/>
              </a:spcBef>
            </a:pPr>
            <a:r>
              <a:rPr lang="en-US" altLang="en-US" sz="1200" b="0">
                <a:solidFill>
                  <a:schemeClr val="tx1"/>
                </a:solidFill>
                <a:effectLst/>
                <a:latin typeface="Times New Roman" panose="02020603050405020304" pitchFamily="18" charset="0"/>
              </a:rPr>
              <a:t> </a:t>
            </a:r>
            <a:r>
              <a:rPr lang="en-US" altLang="en-US" sz="1200">
                <a:solidFill>
                  <a:schemeClr val="tx1"/>
                </a:solidFill>
                <a:effectLst/>
                <a:latin typeface="Times New Roman" panose="02020603050405020304" pitchFamily="18" charset="0"/>
              </a:rPr>
              <a:t>ServletRequestWrapper</a:t>
            </a:r>
            <a:r>
              <a:rPr lang="en-US" altLang="en-US" sz="1200" b="0">
                <a:solidFill>
                  <a:schemeClr val="tx1"/>
                </a:solidFill>
                <a:effectLst/>
                <a:latin typeface="Times New Roman" panose="02020603050405020304" pitchFamily="18" charset="0"/>
              </a:rPr>
              <a:t> </a:t>
            </a:r>
          </a:p>
        </p:txBody>
      </p:sp>
      <p:sp>
        <p:nvSpPr>
          <p:cNvPr id="14" name="Text Box 1038">
            <a:extLst>
              <a:ext uri="{FF2B5EF4-FFF2-40B4-BE49-F238E27FC236}">
                <a16:creationId xmlns:a16="http://schemas.microsoft.com/office/drawing/2014/main" id="{8814BEDB-38A2-4B85-8959-E3C8177E2F69}"/>
              </a:ext>
            </a:extLst>
          </p:cNvPr>
          <p:cNvSpPr txBox="1">
            <a:spLocks noChangeArrowheads="1"/>
          </p:cNvSpPr>
          <p:nvPr/>
        </p:nvSpPr>
        <p:spPr bwMode="auto">
          <a:xfrm>
            <a:off x="5003800" y="4738932"/>
            <a:ext cx="1408113"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interface</a:t>
            </a:r>
          </a:p>
          <a:p>
            <a:pPr algn="ctr">
              <a:spcBef>
                <a:spcPct val="50000"/>
              </a:spcBef>
            </a:pPr>
            <a:r>
              <a:rPr lang="en-US" altLang="en-US" sz="1200">
                <a:solidFill>
                  <a:schemeClr val="tx1"/>
                </a:solidFill>
                <a:effectLst/>
                <a:latin typeface="Times New Roman" panose="02020603050405020304" pitchFamily="18" charset="0"/>
              </a:rPr>
              <a:t>RequestDispatcher</a:t>
            </a:r>
            <a:r>
              <a:rPr lang="en-US" altLang="en-US" sz="1200" b="0">
                <a:solidFill>
                  <a:schemeClr val="tx1"/>
                </a:solidFill>
                <a:effectLst/>
                <a:latin typeface="Times New Roman" panose="02020603050405020304" pitchFamily="18" charset="0"/>
              </a:rPr>
              <a:t> </a:t>
            </a:r>
          </a:p>
        </p:txBody>
      </p:sp>
      <p:sp>
        <p:nvSpPr>
          <p:cNvPr id="15" name="Text Box 1039">
            <a:extLst>
              <a:ext uri="{FF2B5EF4-FFF2-40B4-BE49-F238E27FC236}">
                <a16:creationId xmlns:a16="http://schemas.microsoft.com/office/drawing/2014/main" id="{60A44C42-8327-40DD-B73B-50D2E1A66FC4}"/>
              </a:ext>
            </a:extLst>
          </p:cNvPr>
          <p:cNvSpPr txBox="1">
            <a:spLocks noChangeArrowheads="1"/>
          </p:cNvSpPr>
          <p:nvPr/>
        </p:nvSpPr>
        <p:spPr bwMode="auto">
          <a:xfrm>
            <a:off x="6731000" y="4738932"/>
            <a:ext cx="155098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altLang="en-US" sz="1200" b="0">
                <a:solidFill>
                  <a:schemeClr val="tx1"/>
                </a:solidFill>
                <a:effectLst/>
                <a:latin typeface="Times New Roman" panose="02020603050405020304" pitchFamily="18" charset="0"/>
              </a:rPr>
              <a:t> OutputStream</a:t>
            </a:r>
          </a:p>
          <a:p>
            <a:pPr algn="r">
              <a:spcBef>
                <a:spcPct val="50000"/>
              </a:spcBef>
            </a:pPr>
            <a:r>
              <a:rPr lang="en-US" altLang="en-US" sz="1200">
                <a:solidFill>
                  <a:schemeClr val="tx1"/>
                </a:solidFill>
                <a:effectLst/>
                <a:latin typeface="Times New Roman" panose="02020603050405020304" pitchFamily="18" charset="0"/>
              </a:rPr>
              <a:t>ServletOutputStream </a:t>
            </a:r>
          </a:p>
        </p:txBody>
      </p:sp>
      <p:sp>
        <p:nvSpPr>
          <p:cNvPr id="16" name="Text Box 1040">
            <a:extLst>
              <a:ext uri="{FF2B5EF4-FFF2-40B4-BE49-F238E27FC236}">
                <a16:creationId xmlns:a16="http://schemas.microsoft.com/office/drawing/2014/main" id="{24BB8AB4-E19A-4CF5-B07C-DAE816888673}"/>
              </a:ext>
            </a:extLst>
          </p:cNvPr>
          <p:cNvSpPr txBox="1">
            <a:spLocks noChangeArrowheads="1"/>
          </p:cNvSpPr>
          <p:nvPr/>
        </p:nvSpPr>
        <p:spPr bwMode="auto">
          <a:xfrm>
            <a:off x="6731000" y="5329482"/>
            <a:ext cx="155098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altLang="en-US" sz="1200" b="0">
                <a:solidFill>
                  <a:schemeClr val="tx1"/>
                </a:solidFill>
                <a:effectLst/>
                <a:latin typeface="Times New Roman" panose="02020603050405020304" pitchFamily="18" charset="0"/>
              </a:rPr>
              <a:t> InputStream</a:t>
            </a:r>
          </a:p>
          <a:p>
            <a:pPr algn="r">
              <a:spcBef>
                <a:spcPct val="50000"/>
              </a:spcBef>
            </a:pPr>
            <a:r>
              <a:rPr lang="en-US" altLang="en-US" sz="1200">
                <a:solidFill>
                  <a:schemeClr val="tx1"/>
                </a:solidFill>
                <a:effectLst/>
                <a:latin typeface="Times New Roman" panose="02020603050405020304" pitchFamily="18" charset="0"/>
              </a:rPr>
              <a:t>ServletInputStream </a:t>
            </a:r>
          </a:p>
        </p:txBody>
      </p:sp>
      <p:sp>
        <p:nvSpPr>
          <p:cNvPr id="17" name="Text Box 1042">
            <a:extLst>
              <a:ext uri="{FF2B5EF4-FFF2-40B4-BE49-F238E27FC236}">
                <a16:creationId xmlns:a16="http://schemas.microsoft.com/office/drawing/2014/main" id="{E99F8C95-3294-4A81-95C4-83FAB2E5580F}"/>
              </a:ext>
            </a:extLst>
          </p:cNvPr>
          <p:cNvSpPr txBox="1">
            <a:spLocks noChangeArrowheads="1"/>
          </p:cNvSpPr>
          <p:nvPr/>
        </p:nvSpPr>
        <p:spPr bwMode="auto">
          <a:xfrm>
            <a:off x="8281988" y="3057769"/>
            <a:ext cx="120015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interface</a:t>
            </a:r>
          </a:p>
          <a:p>
            <a:pPr algn="ctr">
              <a:spcBef>
                <a:spcPct val="50000"/>
              </a:spcBef>
            </a:pPr>
            <a:r>
              <a:rPr lang="en-US" altLang="en-US" sz="1200">
                <a:solidFill>
                  <a:schemeClr val="tx1"/>
                </a:solidFill>
                <a:effectLst/>
                <a:latin typeface="Times New Roman" panose="02020603050405020304" pitchFamily="18" charset="0"/>
              </a:rPr>
              <a:t>ServletResponse</a:t>
            </a:r>
            <a:r>
              <a:rPr lang="en-US" altLang="en-US" sz="1200" b="0">
                <a:solidFill>
                  <a:schemeClr val="tx1"/>
                </a:solidFill>
                <a:effectLst/>
                <a:latin typeface="Times New Roman" panose="02020603050405020304" pitchFamily="18" charset="0"/>
              </a:rPr>
              <a:t> </a:t>
            </a:r>
          </a:p>
        </p:txBody>
      </p:sp>
      <p:sp>
        <p:nvSpPr>
          <p:cNvPr id="18" name="Text Box 1043">
            <a:extLst>
              <a:ext uri="{FF2B5EF4-FFF2-40B4-BE49-F238E27FC236}">
                <a16:creationId xmlns:a16="http://schemas.microsoft.com/office/drawing/2014/main" id="{F9360455-E002-483E-8199-E9EED27E201F}"/>
              </a:ext>
            </a:extLst>
          </p:cNvPr>
          <p:cNvSpPr txBox="1">
            <a:spLocks noChangeArrowheads="1"/>
          </p:cNvSpPr>
          <p:nvPr/>
        </p:nvSpPr>
        <p:spPr bwMode="auto">
          <a:xfrm>
            <a:off x="8001000" y="4103932"/>
            <a:ext cx="1762125" cy="28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spcBef>
                <a:spcPct val="50000"/>
              </a:spcBef>
            </a:pPr>
            <a:r>
              <a:rPr lang="en-US" altLang="en-US" sz="1200" b="0">
                <a:solidFill>
                  <a:schemeClr val="tx1"/>
                </a:solidFill>
                <a:effectLst/>
                <a:latin typeface="Times New Roman" panose="02020603050405020304" pitchFamily="18" charset="0"/>
              </a:rPr>
              <a:t> </a:t>
            </a:r>
            <a:r>
              <a:rPr lang="en-US" altLang="en-US" sz="1200">
                <a:solidFill>
                  <a:schemeClr val="tx1"/>
                </a:solidFill>
                <a:effectLst/>
                <a:latin typeface="Times New Roman" panose="02020603050405020304" pitchFamily="18" charset="0"/>
              </a:rPr>
              <a:t>ServletResponseWrapper</a:t>
            </a:r>
            <a:r>
              <a:rPr lang="en-US" altLang="en-US" sz="1200" b="0">
                <a:solidFill>
                  <a:schemeClr val="tx1"/>
                </a:solidFill>
                <a:effectLst/>
                <a:latin typeface="Times New Roman" panose="02020603050405020304" pitchFamily="18" charset="0"/>
              </a:rPr>
              <a:t> </a:t>
            </a:r>
          </a:p>
        </p:txBody>
      </p:sp>
      <p:sp>
        <p:nvSpPr>
          <p:cNvPr id="19" name="Text Box 1044">
            <a:extLst>
              <a:ext uri="{FF2B5EF4-FFF2-40B4-BE49-F238E27FC236}">
                <a16:creationId xmlns:a16="http://schemas.microsoft.com/office/drawing/2014/main" id="{25E9D4C2-C711-41A2-84FA-18878CCBB1A6}"/>
              </a:ext>
            </a:extLst>
          </p:cNvPr>
          <p:cNvSpPr txBox="1">
            <a:spLocks noChangeArrowheads="1"/>
          </p:cNvSpPr>
          <p:nvPr/>
        </p:nvSpPr>
        <p:spPr bwMode="auto">
          <a:xfrm>
            <a:off x="8599488" y="4738932"/>
            <a:ext cx="1411287"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altLang="en-US" sz="1200" b="0">
                <a:solidFill>
                  <a:schemeClr val="tx1"/>
                </a:solidFill>
                <a:effectLst/>
                <a:latin typeface="Times New Roman" panose="02020603050405020304" pitchFamily="18" charset="0"/>
              </a:rPr>
              <a:t> interface</a:t>
            </a:r>
          </a:p>
          <a:p>
            <a:pPr algn="ctr">
              <a:spcBef>
                <a:spcPct val="50000"/>
              </a:spcBef>
            </a:pPr>
            <a:r>
              <a:rPr lang="en-US" altLang="en-US" sz="1200">
                <a:solidFill>
                  <a:schemeClr val="tx1"/>
                </a:solidFill>
                <a:effectLst/>
                <a:latin typeface="Times New Roman" panose="02020603050405020304" pitchFamily="18" charset="0"/>
              </a:rPr>
              <a:t>SingleThreadModel</a:t>
            </a:r>
            <a:r>
              <a:rPr lang="en-US" altLang="en-US" sz="1200" b="0">
                <a:solidFill>
                  <a:schemeClr val="tx1"/>
                </a:solidFill>
                <a:effectLst/>
                <a:latin typeface="Times New Roman" panose="02020603050405020304" pitchFamily="18" charset="0"/>
              </a:rPr>
              <a:t> </a:t>
            </a:r>
          </a:p>
        </p:txBody>
      </p:sp>
      <p:sp>
        <p:nvSpPr>
          <p:cNvPr id="20" name="Text Box 1045">
            <a:extLst>
              <a:ext uri="{FF2B5EF4-FFF2-40B4-BE49-F238E27FC236}">
                <a16:creationId xmlns:a16="http://schemas.microsoft.com/office/drawing/2014/main" id="{08BF824F-5432-4C91-AF8E-70E0DDB8B571}"/>
              </a:ext>
            </a:extLst>
          </p:cNvPr>
          <p:cNvSpPr txBox="1">
            <a:spLocks noChangeArrowheads="1"/>
          </p:cNvSpPr>
          <p:nvPr/>
        </p:nvSpPr>
        <p:spPr bwMode="auto">
          <a:xfrm>
            <a:off x="7753350" y="2056057"/>
            <a:ext cx="2257425" cy="833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altLang="en-US" sz="1200" b="0">
                <a:solidFill>
                  <a:schemeClr val="tx1"/>
                </a:solidFill>
                <a:effectLst/>
                <a:latin typeface="Times New Roman" panose="02020603050405020304" pitchFamily="18" charset="0"/>
              </a:rPr>
              <a:t> EventListener</a:t>
            </a:r>
          </a:p>
          <a:p>
            <a:pPr algn="ctr">
              <a:spcBef>
                <a:spcPct val="50000"/>
              </a:spcBef>
            </a:pPr>
            <a:r>
              <a:rPr lang="en-US" altLang="en-US" sz="1200" b="0">
                <a:solidFill>
                  <a:schemeClr val="tx1"/>
                </a:solidFill>
                <a:effectLst/>
                <a:latin typeface="Times New Roman" panose="02020603050405020304" pitchFamily="18" charset="0"/>
              </a:rPr>
              <a:t>interface</a:t>
            </a:r>
          </a:p>
          <a:p>
            <a:pPr>
              <a:spcBef>
                <a:spcPct val="50000"/>
              </a:spcBef>
            </a:pPr>
            <a:r>
              <a:rPr lang="en-US" altLang="en-US" sz="1200">
                <a:solidFill>
                  <a:schemeClr val="tx1"/>
                </a:solidFill>
                <a:effectLst/>
                <a:latin typeface="Times New Roman" panose="02020603050405020304" pitchFamily="18" charset="0"/>
              </a:rPr>
              <a:t>ServletContextAttributeListener</a:t>
            </a:r>
          </a:p>
        </p:txBody>
      </p:sp>
      <p:sp>
        <p:nvSpPr>
          <p:cNvPr id="21" name="Line 1046">
            <a:extLst>
              <a:ext uri="{FF2B5EF4-FFF2-40B4-BE49-F238E27FC236}">
                <a16:creationId xmlns:a16="http://schemas.microsoft.com/office/drawing/2014/main" id="{988A942B-2D9E-49D4-8E91-1201B504DE99}"/>
              </a:ext>
            </a:extLst>
          </p:cNvPr>
          <p:cNvSpPr>
            <a:spLocks noChangeShapeType="1"/>
          </p:cNvSpPr>
          <p:nvPr/>
        </p:nvSpPr>
        <p:spPr bwMode="auto">
          <a:xfrm flipV="1">
            <a:off x="2814638" y="1451219"/>
            <a:ext cx="0" cy="569913"/>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22" name="Line 1047">
            <a:extLst>
              <a:ext uri="{FF2B5EF4-FFF2-40B4-BE49-F238E27FC236}">
                <a16:creationId xmlns:a16="http://schemas.microsoft.com/office/drawing/2014/main" id="{D37EE0BC-43A3-4833-9A59-CF90B1CE7531}"/>
              </a:ext>
            </a:extLst>
          </p:cNvPr>
          <p:cNvSpPr>
            <a:spLocks noChangeShapeType="1"/>
          </p:cNvSpPr>
          <p:nvPr/>
        </p:nvSpPr>
        <p:spPr bwMode="auto">
          <a:xfrm>
            <a:off x="2814638" y="2262432"/>
            <a:ext cx="0" cy="4429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23" name="Line 1048">
            <a:extLst>
              <a:ext uri="{FF2B5EF4-FFF2-40B4-BE49-F238E27FC236}">
                <a16:creationId xmlns:a16="http://schemas.microsoft.com/office/drawing/2014/main" id="{0194B694-AAE1-46E0-8571-4E04524D9CF1}"/>
              </a:ext>
            </a:extLst>
          </p:cNvPr>
          <p:cNvSpPr>
            <a:spLocks noChangeShapeType="1"/>
          </p:cNvSpPr>
          <p:nvPr/>
        </p:nvSpPr>
        <p:spPr bwMode="auto">
          <a:xfrm flipV="1">
            <a:off x="3097213" y="3137144"/>
            <a:ext cx="0" cy="695325"/>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24" name="Line 1049">
            <a:extLst>
              <a:ext uri="{FF2B5EF4-FFF2-40B4-BE49-F238E27FC236}">
                <a16:creationId xmlns:a16="http://schemas.microsoft.com/office/drawing/2014/main" id="{6454B8A7-E091-481C-A1D6-CA2DBE5ADDE8}"/>
              </a:ext>
            </a:extLst>
          </p:cNvPr>
          <p:cNvSpPr>
            <a:spLocks noChangeShapeType="1"/>
          </p:cNvSpPr>
          <p:nvPr/>
        </p:nvSpPr>
        <p:spPr bwMode="auto">
          <a:xfrm flipV="1">
            <a:off x="3803650" y="3137144"/>
            <a:ext cx="0" cy="695325"/>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25" name="Line 1050">
            <a:extLst>
              <a:ext uri="{FF2B5EF4-FFF2-40B4-BE49-F238E27FC236}">
                <a16:creationId xmlns:a16="http://schemas.microsoft.com/office/drawing/2014/main" id="{F5EE7FDA-529B-4CDA-B7D9-C41A3728341F}"/>
              </a:ext>
            </a:extLst>
          </p:cNvPr>
          <p:cNvSpPr>
            <a:spLocks noChangeShapeType="1"/>
          </p:cNvSpPr>
          <p:nvPr/>
        </p:nvSpPr>
        <p:spPr bwMode="auto">
          <a:xfrm flipV="1">
            <a:off x="3943350" y="3200644"/>
            <a:ext cx="0" cy="63182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26" name="Line 1051">
            <a:extLst>
              <a:ext uri="{FF2B5EF4-FFF2-40B4-BE49-F238E27FC236}">
                <a16:creationId xmlns:a16="http://schemas.microsoft.com/office/drawing/2014/main" id="{5CDAD04C-07B2-4FE1-BBF6-5C749EE68ED9}"/>
              </a:ext>
            </a:extLst>
          </p:cNvPr>
          <p:cNvSpPr>
            <a:spLocks noChangeShapeType="1"/>
          </p:cNvSpPr>
          <p:nvPr/>
        </p:nvSpPr>
        <p:spPr bwMode="auto">
          <a:xfrm flipV="1">
            <a:off x="6061075" y="2075107"/>
            <a:ext cx="0" cy="50641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27" name="Line 1052">
            <a:extLst>
              <a:ext uri="{FF2B5EF4-FFF2-40B4-BE49-F238E27FC236}">
                <a16:creationId xmlns:a16="http://schemas.microsoft.com/office/drawing/2014/main" id="{BD3837D6-F3F0-40FA-B86F-0A2CBDBDE1FC}"/>
              </a:ext>
            </a:extLst>
          </p:cNvPr>
          <p:cNvSpPr>
            <a:spLocks noChangeShapeType="1"/>
          </p:cNvSpPr>
          <p:nvPr/>
        </p:nvSpPr>
        <p:spPr bwMode="auto">
          <a:xfrm flipV="1">
            <a:off x="5907088" y="3692769"/>
            <a:ext cx="0" cy="568325"/>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28" name="Line 1053">
            <a:extLst>
              <a:ext uri="{FF2B5EF4-FFF2-40B4-BE49-F238E27FC236}">
                <a16:creationId xmlns:a16="http://schemas.microsoft.com/office/drawing/2014/main" id="{31AD4317-2D86-4D88-9FC3-402CFF01F83D}"/>
              </a:ext>
            </a:extLst>
          </p:cNvPr>
          <p:cNvSpPr>
            <a:spLocks noChangeShapeType="1"/>
          </p:cNvSpPr>
          <p:nvPr/>
        </p:nvSpPr>
        <p:spPr bwMode="auto">
          <a:xfrm flipV="1">
            <a:off x="6248400" y="3692769"/>
            <a:ext cx="0" cy="568325"/>
          </a:xfrm>
          <a:prstGeom prst="line">
            <a:avLst/>
          </a:prstGeom>
          <a:noFill/>
          <a:ln w="9525">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29" name="Line 1054">
            <a:extLst>
              <a:ext uri="{FF2B5EF4-FFF2-40B4-BE49-F238E27FC236}">
                <a16:creationId xmlns:a16="http://schemas.microsoft.com/office/drawing/2014/main" id="{D48AB47C-6D5C-4CAE-B629-796AC9F42C92}"/>
              </a:ext>
            </a:extLst>
          </p:cNvPr>
          <p:cNvSpPr>
            <a:spLocks noChangeShapeType="1"/>
          </p:cNvSpPr>
          <p:nvPr/>
        </p:nvSpPr>
        <p:spPr bwMode="auto">
          <a:xfrm flipV="1">
            <a:off x="8670925" y="3516557"/>
            <a:ext cx="0" cy="569912"/>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30" name="Line 1055">
            <a:extLst>
              <a:ext uri="{FF2B5EF4-FFF2-40B4-BE49-F238E27FC236}">
                <a16:creationId xmlns:a16="http://schemas.microsoft.com/office/drawing/2014/main" id="{6AC72504-1EF3-4C5C-B64C-36997FC79495}"/>
              </a:ext>
            </a:extLst>
          </p:cNvPr>
          <p:cNvSpPr>
            <a:spLocks noChangeShapeType="1"/>
          </p:cNvSpPr>
          <p:nvPr/>
        </p:nvSpPr>
        <p:spPr bwMode="auto">
          <a:xfrm flipV="1">
            <a:off x="9093200" y="3580057"/>
            <a:ext cx="0" cy="5064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IN"/>
          </a:p>
        </p:txBody>
      </p:sp>
      <p:sp>
        <p:nvSpPr>
          <p:cNvPr id="31" name="Rectangle 1056">
            <a:extLst>
              <a:ext uri="{FF2B5EF4-FFF2-40B4-BE49-F238E27FC236}">
                <a16:creationId xmlns:a16="http://schemas.microsoft.com/office/drawing/2014/main" id="{F0DAA41A-C8CB-4A18-A470-87CB660FF619}"/>
              </a:ext>
            </a:extLst>
          </p:cNvPr>
          <p:cNvSpPr>
            <a:spLocks noChangeArrowheads="1"/>
          </p:cNvSpPr>
          <p:nvPr/>
        </p:nvSpPr>
        <p:spPr bwMode="auto">
          <a:xfrm>
            <a:off x="1933575" y="2073519"/>
            <a:ext cx="141288"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IN"/>
          </a:p>
        </p:txBody>
      </p:sp>
      <p:sp>
        <p:nvSpPr>
          <p:cNvPr id="32" name="Rectangle 1057">
            <a:extLst>
              <a:ext uri="{FF2B5EF4-FFF2-40B4-BE49-F238E27FC236}">
                <a16:creationId xmlns:a16="http://schemas.microsoft.com/office/drawing/2014/main" id="{114FD373-466B-4194-AF60-694957B27039}"/>
              </a:ext>
            </a:extLst>
          </p:cNvPr>
          <p:cNvSpPr>
            <a:spLocks noChangeArrowheads="1"/>
          </p:cNvSpPr>
          <p:nvPr/>
        </p:nvSpPr>
        <p:spPr bwMode="auto">
          <a:xfrm>
            <a:off x="2085975" y="1040057"/>
            <a:ext cx="141288"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IN"/>
          </a:p>
        </p:txBody>
      </p:sp>
      <p:sp>
        <p:nvSpPr>
          <p:cNvPr id="33" name="Rectangle 1058">
            <a:extLst>
              <a:ext uri="{FF2B5EF4-FFF2-40B4-BE49-F238E27FC236}">
                <a16:creationId xmlns:a16="http://schemas.microsoft.com/office/drawing/2014/main" id="{B5D4DA7A-F1AF-4C40-B3D8-61E8D8B21ADC}"/>
              </a:ext>
            </a:extLst>
          </p:cNvPr>
          <p:cNvSpPr>
            <a:spLocks noChangeArrowheads="1"/>
          </p:cNvSpPr>
          <p:nvPr/>
        </p:nvSpPr>
        <p:spPr bwMode="auto">
          <a:xfrm>
            <a:off x="2733675" y="3895969"/>
            <a:ext cx="139700"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IN"/>
          </a:p>
        </p:txBody>
      </p:sp>
      <p:sp>
        <p:nvSpPr>
          <p:cNvPr id="34" name="Rectangle 1059">
            <a:extLst>
              <a:ext uri="{FF2B5EF4-FFF2-40B4-BE49-F238E27FC236}">
                <a16:creationId xmlns:a16="http://schemas.microsoft.com/office/drawing/2014/main" id="{A05E290C-D2AB-424C-8586-7AED5D9C25C1}"/>
              </a:ext>
            </a:extLst>
          </p:cNvPr>
          <p:cNvSpPr>
            <a:spLocks noChangeArrowheads="1"/>
          </p:cNvSpPr>
          <p:nvPr/>
        </p:nvSpPr>
        <p:spPr bwMode="auto">
          <a:xfrm>
            <a:off x="5154613" y="4324594"/>
            <a:ext cx="141287"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IN"/>
          </a:p>
        </p:txBody>
      </p:sp>
      <p:sp>
        <p:nvSpPr>
          <p:cNvPr id="35" name="Rectangle 1060">
            <a:extLst>
              <a:ext uri="{FF2B5EF4-FFF2-40B4-BE49-F238E27FC236}">
                <a16:creationId xmlns:a16="http://schemas.microsoft.com/office/drawing/2014/main" id="{A164B70B-E67D-4591-8471-9AF3A2FD3E91}"/>
              </a:ext>
            </a:extLst>
          </p:cNvPr>
          <p:cNvSpPr>
            <a:spLocks noChangeArrowheads="1"/>
          </p:cNvSpPr>
          <p:nvPr/>
        </p:nvSpPr>
        <p:spPr bwMode="auto">
          <a:xfrm>
            <a:off x="5272088" y="1622669"/>
            <a:ext cx="141287"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IN"/>
          </a:p>
        </p:txBody>
      </p:sp>
      <p:sp>
        <p:nvSpPr>
          <p:cNvPr id="36" name="Rectangle 1061">
            <a:extLst>
              <a:ext uri="{FF2B5EF4-FFF2-40B4-BE49-F238E27FC236}">
                <a16:creationId xmlns:a16="http://schemas.microsoft.com/office/drawing/2014/main" id="{6F69D402-17D5-407F-9794-8B25D9078208}"/>
              </a:ext>
            </a:extLst>
          </p:cNvPr>
          <p:cNvSpPr>
            <a:spLocks noChangeArrowheads="1"/>
          </p:cNvSpPr>
          <p:nvPr/>
        </p:nvSpPr>
        <p:spPr bwMode="auto">
          <a:xfrm>
            <a:off x="4978400" y="2633907"/>
            <a:ext cx="141288"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IN"/>
          </a:p>
        </p:txBody>
      </p:sp>
      <p:sp>
        <p:nvSpPr>
          <p:cNvPr id="37" name="Rectangle 1062">
            <a:extLst>
              <a:ext uri="{FF2B5EF4-FFF2-40B4-BE49-F238E27FC236}">
                <a16:creationId xmlns:a16="http://schemas.microsoft.com/office/drawing/2014/main" id="{62898BF5-F36F-4605-AD82-CC3FFA6040A1}"/>
              </a:ext>
            </a:extLst>
          </p:cNvPr>
          <p:cNvSpPr>
            <a:spLocks noChangeArrowheads="1"/>
          </p:cNvSpPr>
          <p:nvPr/>
        </p:nvSpPr>
        <p:spPr bwMode="auto">
          <a:xfrm>
            <a:off x="7929563" y="4149969"/>
            <a:ext cx="141287" cy="619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IN"/>
          </a:p>
        </p:txBody>
      </p:sp>
    </p:spTree>
    <p:extLst>
      <p:ext uri="{BB962C8B-B14F-4D97-AF65-F5344CB8AC3E}">
        <p14:creationId xmlns:p14="http://schemas.microsoft.com/office/powerpoint/2010/main" val="45084585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C7BA0A4-63A3-4B5B-A2C0-5B9816ACAC4E}"/>
              </a:ext>
            </a:extLst>
          </p:cNvPr>
          <p:cNvSpPr>
            <a:spLocks noChangeArrowheads="1"/>
          </p:cNvSpPr>
          <p:nvPr/>
        </p:nvSpPr>
        <p:spPr bwMode="auto">
          <a:xfrm>
            <a:off x="8382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Classes</a:t>
            </a:r>
          </a:p>
        </p:txBody>
      </p:sp>
      <p:sp>
        <p:nvSpPr>
          <p:cNvPr id="4" name="Rectangle 2">
            <a:extLst>
              <a:ext uri="{FF2B5EF4-FFF2-40B4-BE49-F238E27FC236}">
                <a16:creationId xmlns:a16="http://schemas.microsoft.com/office/drawing/2014/main" id="{B4028BEC-6268-4197-85AA-570DA6AD8AC8}"/>
              </a:ext>
            </a:extLst>
          </p:cNvPr>
          <p:cNvSpPr txBox="1">
            <a:spLocks noChangeArrowheads="1"/>
          </p:cNvSpPr>
          <p:nvPr/>
        </p:nvSpPr>
        <p:spPr>
          <a:xfrm>
            <a:off x="647700" y="1143000"/>
            <a:ext cx="8610600"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a:solidFill>
                  <a:srgbClr val="000000"/>
                </a:solidFill>
                <a:ea typeface="Arial Unicode MS" pitchFamily="34" charset="-128"/>
              </a:rPr>
              <a:t>Servlet Classes</a:t>
            </a:r>
          </a:p>
          <a:p>
            <a:pPr marL="1100138" lvl="1" indent="-533400"/>
            <a:r>
              <a:rPr lang="en-US" altLang="en-US" sz="2000">
                <a:solidFill>
                  <a:srgbClr val="000000"/>
                </a:solidFill>
                <a:ea typeface="Arial Unicode MS" pitchFamily="34" charset="-128"/>
              </a:rPr>
              <a:t>GenericServlet</a:t>
            </a:r>
          </a:p>
          <a:p>
            <a:pPr marL="1100138" lvl="1" indent="-533400"/>
            <a:r>
              <a:rPr lang="en-US" altLang="en-US" sz="2000">
                <a:solidFill>
                  <a:srgbClr val="000000"/>
                </a:solidFill>
                <a:ea typeface="Arial Unicode MS" pitchFamily="34" charset="-128"/>
              </a:rPr>
              <a:t>ServletContextEvent</a:t>
            </a:r>
          </a:p>
          <a:p>
            <a:pPr marL="1100138" lvl="1" indent="-533400"/>
            <a:r>
              <a:rPr lang="en-US" altLang="en-US" sz="2000">
                <a:solidFill>
                  <a:srgbClr val="000000"/>
                </a:solidFill>
                <a:ea typeface="Arial Unicode MS" pitchFamily="34" charset="-128"/>
              </a:rPr>
              <a:t>ServletContextAttriubuteEvent</a:t>
            </a:r>
          </a:p>
          <a:p>
            <a:pPr marL="1100138" lvl="1" indent="-533400"/>
            <a:r>
              <a:rPr lang="en-US" altLang="en-US" sz="2000">
                <a:solidFill>
                  <a:srgbClr val="000000"/>
                </a:solidFill>
                <a:ea typeface="Arial Unicode MS" pitchFamily="34" charset="-128"/>
              </a:rPr>
              <a:t>ServletInputStream</a:t>
            </a:r>
          </a:p>
          <a:p>
            <a:pPr marL="1100138" lvl="1" indent="-533400"/>
            <a:r>
              <a:rPr lang="en-US" altLang="en-US" sz="2000">
                <a:solidFill>
                  <a:srgbClr val="000000"/>
                </a:solidFill>
                <a:ea typeface="Arial Unicode MS" pitchFamily="34" charset="-128"/>
              </a:rPr>
              <a:t>ServletOutputStream</a:t>
            </a:r>
          </a:p>
          <a:p>
            <a:pPr marL="1100138" lvl="1" indent="-533400"/>
            <a:r>
              <a:rPr lang="en-US" altLang="en-US" sz="2000">
                <a:solidFill>
                  <a:srgbClr val="000000"/>
                </a:solidFill>
                <a:ea typeface="Arial Unicode MS" pitchFamily="34" charset="-128"/>
              </a:rPr>
              <a:t>ServletRequestWrapper</a:t>
            </a:r>
          </a:p>
          <a:p>
            <a:pPr marL="1100138" lvl="1" indent="-533400"/>
            <a:r>
              <a:rPr lang="en-US" altLang="en-US" sz="2000">
                <a:solidFill>
                  <a:srgbClr val="000000"/>
                </a:solidFill>
                <a:ea typeface="Arial Unicode MS" pitchFamily="34" charset="-128"/>
              </a:rPr>
              <a:t>ServletResponseWrapper</a:t>
            </a:r>
          </a:p>
          <a:p>
            <a:pPr marL="609600" indent="-609600"/>
            <a:r>
              <a:rPr lang="en-US" altLang="en-US" sz="2400">
                <a:solidFill>
                  <a:srgbClr val="000000"/>
                </a:solidFill>
                <a:ea typeface="Arial Unicode MS" pitchFamily="34" charset="-128"/>
              </a:rPr>
              <a:t>Exception Classes</a:t>
            </a:r>
            <a:r>
              <a:rPr lang="en-US" altLang="en-US" sz="2800">
                <a:solidFill>
                  <a:srgbClr val="000000"/>
                </a:solidFill>
                <a:ea typeface="Arial Unicode MS" pitchFamily="34" charset="-128"/>
              </a:rPr>
              <a:t> </a:t>
            </a:r>
          </a:p>
          <a:p>
            <a:pPr marL="1100138" lvl="1" indent="-533400"/>
            <a:r>
              <a:rPr lang="en-US" altLang="en-US" sz="2000">
                <a:solidFill>
                  <a:srgbClr val="000000"/>
                </a:solidFill>
                <a:ea typeface="Arial Unicode MS" pitchFamily="34" charset="-128"/>
              </a:rPr>
              <a:t>ServletException</a:t>
            </a:r>
          </a:p>
          <a:p>
            <a:pPr marL="1100138" lvl="1" indent="-533400"/>
            <a:r>
              <a:rPr lang="en-US" altLang="en-US" sz="2000">
                <a:solidFill>
                  <a:srgbClr val="000000"/>
                </a:solidFill>
                <a:ea typeface="Arial Unicode MS" pitchFamily="34" charset="-128"/>
              </a:rPr>
              <a:t>UnavailableException</a:t>
            </a:r>
            <a:endParaRPr lang="en-US" altLang="en-US" sz="2000" dirty="0">
              <a:solidFill>
                <a:srgbClr val="000000"/>
              </a:solidFill>
              <a:ea typeface="Arial Unicode MS" pitchFamily="34" charset="-128"/>
            </a:endParaRPr>
          </a:p>
        </p:txBody>
      </p:sp>
    </p:spTree>
    <p:extLst>
      <p:ext uri="{BB962C8B-B14F-4D97-AF65-F5344CB8AC3E}">
        <p14:creationId xmlns:p14="http://schemas.microsoft.com/office/powerpoint/2010/main" val="276436866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1926938-DA49-497D-A71C-95D4FDFB82BF}"/>
              </a:ext>
            </a:extLst>
          </p:cNvPr>
          <p:cNvSpPr>
            <a:spLocks noChangeArrowheads="1"/>
          </p:cNvSpPr>
          <p:nvPr/>
        </p:nvSpPr>
        <p:spPr bwMode="auto">
          <a:xfrm>
            <a:off x="8382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Generic Servlet Class</a:t>
            </a:r>
          </a:p>
        </p:txBody>
      </p:sp>
      <p:sp>
        <p:nvSpPr>
          <p:cNvPr id="3" name="Rectangle 2">
            <a:extLst>
              <a:ext uri="{FF2B5EF4-FFF2-40B4-BE49-F238E27FC236}">
                <a16:creationId xmlns:a16="http://schemas.microsoft.com/office/drawing/2014/main" id="{5CC80195-C2DC-4A69-950D-5D34AFB87879}"/>
              </a:ext>
            </a:extLst>
          </p:cNvPr>
          <p:cNvSpPr txBox="1">
            <a:spLocks noChangeArrowheads="1"/>
          </p:cNvSpPr>
          <p:nvPr/>
        </p:nvSpPr>
        <p:spPr>
          <a:xfrm>
            <a:off x="304799" y="1143000"/>
            <a:ext cx="10122877"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a:solidFill>
                  <a:srgbClr val="000000"/>
                </a:solidFill>
                <a:ea typeface="Arial Unicode MS" pitchFamily="34" charset="-128"/>
              </a:rPr>
              <a:t>GenericServlet is abstract class that implements servlet interface </a:t>
            </a:r>
          </a:p>
          <a:p>
            <a:pPr marL="1100138" lvl="1" indent="-533400"/>
            <a:r>
              <a:rPr lang="en-US" altLang="en-US" sz="2000">
                <a:solidFill>
                  <a:srgbClr val="000000"/>
                </a:solidFill>
                <a:ea typeface="Arial Unicode MS" pitchFamily="34" charset="-128"/>
              </a:rPr>
              <a:t>Requires implementing the service() method</a:t>
            </a:r>
          </a:p>
          <a:p>
            <a:pPr marL="1100138" lvl="1" indent="-533400"/>
            <a:r>
              <a:rPr lang="en-US" altLang="en-US" sz="2000">
                <a:solidFill>
                  <a:srgbClr val="000000"/>
                </a:solidFill>
                <a:ea typeface="Arial Unicode MS" pitchFamily="34" charset="-128"/>
              </a:rPr>
              <a:t>Servlets normally extend from this class</a:t>
            </a:r>
          </a:p>
          <a:p>
            <a:pPr marL="609600" indent="-609600"/>
            <a:r>
              <a:rPr lang="en-US" altLang="en-US" sz="2400">
                <a:solidFill>
                  <a:srgbClr val="000000"/>
                </a:solidFill>
                <a:ea typeface="Arial Unicode MS" pitchFamily="34" charset="-128"/>
              </a:rPr>
              <a:t>Methods </a:t>
            </a:r>
          </a:p>
          <a:p>
            <a:pPr marL="1100138" lvl="1" indent="-533400"/>
            <a:r>
              <a:rPr lang="en-US" altLang="en-US" sz="2000">
                <a:solidFill>
                  <a:srgbClr val="000000"/>
                </a:solidFill>
                <a:ea typeface="Arial Unicode MS" pitchFamily="34" charset="-128"/>
              </a:rPr>
              <a:t>LifeCycle Methods</a:t>
            </a:r>
          </a:p>
          <a:p>
            <a:pPr marL="1366838" lvl="2" indent="-457200"/>
            <a:r>
              <a:rPr lang="en-US" altLang="en-US" sz="1800">
                <a:solidFill>
                  <a:srgbClr val="000000"/>
                </a:solidFill>
                <a:ea typeface="Arial Unicode MS" pitchFamily="34" charset="-128"/>
              </a:rPr>
              <a:t>init()</a:t>
            </a:r>
          </a:p>
          <a:p>
            <a:pPr marL="1366838" lvl="2" indent="-457200"/>
            <a:r>
              <a:rPr lang="en-US" altLang="en-US" sz="1800">
                <a:solidFill>
                  <a:srgbClr val="000000"/>
                </a:solidFill>
                <a:ea typeface="Arial Unicode MS" pitchFamily="34" charset="-128"/>
              </a:rPr>
              <a:t>service()</a:t>
            </a:r>
          </a:p>
          <a:p>
            <a:pPr marL="1366838" lvl="2" indent="-457200"/>
            <a:r>
              <a:rPr lang="en-US" altLang="en-US" sz="1800">
                <a:solidFill>
                  <a:srgbClr val="000000"/>
                </a:solidFill>
                <a:ea typeface="Arial Unicode MS" pitchFamily="34" charset="-128"/>
              </a:rPr>
              <a:t>destroy()</a:t>
            </a:r>
          </a:p>
          <a:p>
            <a:pPr marL="1100138" lvl="1" indent="-533400"/>
            <a:r>
              <a:rPr lang="en-US" altLang="en-US" sz="2000">
                <a:solidFill>
                  <a:srgbClr val="000000"/>
                </a:solidFill>
                <a:ea typeface="Arial Unicode MS" pitchFamily="34" charset="-128"/>
              </a:rPr>
              <a:t>Environment Methods</a:t>
            </a:r>
          </a:p>
          <a:p>
            <a:pPr marL="1366838" lvl="2" indent="-457200"/>
            <a:r>
              <a:rPr lang="en-US" altLang="en-US" sz="1800">
                <a:solidFill>
                  <a:srgbClr val="000000"/>
                </a:solidFill>
                <a:ea typeface="Arial Unicode MS" pitchFamily="34" charset="-128"/>
              </a:rPr>
              <a:t>getServletContext() </a:t>
            </a:r>
          </a:p>
          <a:p>
            <a:pPr marL="1366838" lvl="2" indent="-457200"/>
            <a:r>
              <a:rPr lang="en-US" altLang="en-US" sz="1800">
                <a:solidFill>
                  <a:srgbClr val="000000"/>
                </a:solidFill>
                <a:ea typeface="Arial Unicode MS" pitchFamily="34" charset="-128"/>
              </a:rPr>
              <a:t>getInitParameter(…)</a:t>
            </a:r>
          </a:p>
          <a:p>
            <a:pPr marL="1366838" lvl="2" indent="-457200"/>
            <a:r>
              <a:rPr lang="en-US" altLang="en-US" sz="1800">
                <a:solidFill>
                  <a:srgbClr val="000000"/>
                </a:solidFill>
                <a:ea typeface="Arial Unicode MS" pitchFamily="34" charset="-128"/>
              </a:rPr>
              <a:t>getInitParameterNames()</a:t>
            </a:r>
          </a:p>
          <a:p>
            <a:pPr marL="1100138" lvl="1" indent="-533400"/>
            <a:r>
              <a:rPr lang="en-US" altLang="en-US" sz="2000">
                <a:solidFill>
                  <a:srgbClr val="000000"/>
                </a:solidFill>
                <a:ea typeface="Arial Unicode MS" pitchFamily="34" charset="-128"/>
              </a:rPr>
              <a:t>Utility Methods</a:t>
            </a:r>
          </a:p>
          <a:p>
            <a:pPr marL="1366838" lvl="2" indent="-457200"/>
            <a:r>
              <a:rPr lang="en-US" altLang="en-US" sz="1800">
                <a:solidFill>
                  <a:srgbClr val="000000"/>
                </a:solidFill>
                <a:ea typeface="Arial Unicode MS" pitchFamily="34" charset="-128"/>
              </a:rPr>
              <a:t>log(…)</a:t>
            </a:r>
            <a:endParaRPr lang="en-US" altLang="en-US" sz="1800" dirty="0">
              <a:solidFill>
                <a:srgbClr val="000000"/>
              </a:solidFill>
              <a:ea typeface="Arial Unicode MS" pitchFamily="34" charset="-128"/>
            </a:endParaRPr>
          </a:p>
        </p:txBody>
      </p:sp>
    </p:spTree>
    <p:extLst>
      <p:ext uri="{BB962C8B-B14F-4D97-AF65-F5344CB8AC3E}">
        <p14:creationId xmlns:p14="http://schemas.microsoft.com/office/powerpoint/2010/main" val="18326347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3E99061-6FDF-4B14-BA4D-B8FA885C0E81}"/>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err="1">
                <a:solidFill>
                  <a:srgbClr val="003399"/>
                </a:solidFill>
                <a:effectLst/>
                <a:latin typeface="Arial" panose="020B0604020202020204" pitchFamily="34" charset="0"/>
              </a:rPr>
              <a:t>javax.servlet.http</a:t>
            </a:r>
            <a:endParaRPr lang="en-US" altLang="en-US" sz="2400" dirty="0">
              <a:solidFill>
                <a:srgbClr val="003399"/>
              </a:solidFill>
              <a:effectLst/>
              <a:latin typeface="Arial" panose="020B0604020202020204" pitchFamily="34" charset="0"/>
            </a:endParaRPr>
          </a:p>
        </p:txBody>
      </p:sp>
      <p:sp>
        <p:nvSpPr>
          <p:cNvPr id="3" name="Rectangle 2">
            <a:extLst>
              <a:ext uri="{FF2B5EF4-FFF2-40B4-BE49-F238E27FC236}">
                <a16:creationId xmlns:a16="http://schemas.microsoft.com/office/drawing/2014/main" id="{19782B5E-A541-4F60-8E6A-C4F447023DD8}"/>
              </a:ext>
            </a:extLst>
          </p:cNvPr>
          <p:cNvSpPr txBox="1">
            <a:spLocks noChangeArrowheads="1"/>
          </p:cNvSpPr>
          <p:nvPr/>
        </p:nvSpPr>
        <p:spPr>
          <a:xfrm>
            <a:off x="603739" y="1292470"/>
            <a:ext cx="9296400"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a:solidFill>
                  <a:srgbClr val="000000"/>
                </a:solidFill>
                <a:ea typeface="Arial Unicode MS" pitchFamily="34" charset="-128"/>
              </a:rPr>
              <a:t>Javax.servlet package provides interfaces and classes to service client requests in protocol independent manner.</a:t>
            </a:r>
          </a:p>
          <a:p>
            <a:pPr marL="1100138" lvl="1" indent="-533400"/>
            <a:r>
              <a:rPr lang="en-US" altLang="en-US" sz="2000">
                <a:solidFill>
                  <a:srgbClr val="000000"/>
                </a:solidFill>
                <a:ea typeface="Arial Unicode MS" pitchFamily="34" charset="-128"/>
              </a:rPr>
              <a:t>Javax.servlet.http package supports http-specific functions.</a:t>
            </a:r>
          </a:p>
          <a:p>
            <a:pPr marL="609600" indent="-609600"/>
            <a:r>
              <a:rPr lang="en-US" altLang="en-US" sz="2400">
                <a:solidFill>
                  <a:srgbClr val="000000"/>
                </a:solidFill>
                <a:ea typeface="Arial Unicode MS" pitchFamily="34" charset="-128"/>
              </a:rPr>
              <a:t>Several of the classes are derived from the javax.servlet packaage</a:t>
            </a:r>
          </a:p>
          <a:p>
            <a:pPr marL="609600" indent="-609600"/>
            <a:r>
              <a:rPr lang="en-US" altLang="en-US" sz="2400">
                <a:solidFill>
                  <a:srgbClr val="000000"/>
                </a:solidFill>
                <a:ea typeface="Arial Unicode MS" pitchFamily="34" charset="-128"/>
              </a:rPr>
              <a:t>Some methods from the javax.servlet package are also used</a:t>
            </a:r>
          </a:p>
          <a:p>
            <a:pPr marL="609600" indent="-609600"/>
            <a:r>
              <a:rPr lang="en-US" altLang="en-US" sz="2400">
                <a:solidFill>
                  <a:srgbClr val="000000"/>
                </a:solidFill>
                <a:ea typeface="Arial Unicode MS" pitchFamily="34" charset="-128"/>
              </a:rPr>
              <a:t>Contains </a:t>
            </a:r>
          </a:p>
          <a:p>
            <a:pPr marL="1100138" lvl="1" indent="-533400"/>
            <a:r>
              <a:rPr lang="en-US" altLang="en-US" sz="2000">
                <a:solidFill>
                  <a:srgbClr val="000000"/>
                </a:solidFill>
                <a:ea typeface="Arial Unicode MS" pitchFamily="34" charset="-128"/>
              </a:rPr>
              <a:t>8 interfaces </a:t>
            </a:r>
          </a:p>
          <a:p>
            <a:pPr marL="1100138" lvl="1" indent="-533400"/>
            <a:r>
              <a:rPr lang="en-US" altLang="en-US" sz="2000">
                <a:solidFill>
                  <a:srgbClr val="000000"/>
                </a:solidFill>
                <a:ea typeface="Arial Unicode MS" pitchFamily="34" charset="-128"/>
              </a:rPr>
              <a:t>7 classes</a:t>
            </a:r>
            <a:endParaRPr lang="en-US" altLang="en-US" sz="2000" dirty="0">
              <a:solidFill>
                <a:srgbClr val="000000"/>
              </a:solidFill>
              <a:ea typeface="Arial Unicode MS" pitchFamily="34" charset="-128"/>
            </a:endParaRPr>
          </a:p>
        </p:txBody>
      </p:sp>
    </p:spTree>
    <p:extLst>
      <p:ext uri="{BB962C8B-B14F-4D97-AF65-F5344CB8AC3E}">
        <p14:creationId xmlns:p14="http://schemas.microsoft.com/office/powerpoint/2010/main" val="421952873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FE41579-3E02-45E7-93ED-200120907468}"/>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Classes and Interfaces</a:t>
            </a:r>
          </a:p>
        </p:txBody>
      </p:sp>
      <p:sp>
        <p:nvSpPr>
          <p:cNvPr id="4" name="Rectangle 2">
            <a:extLst>
              <a:ext uri="{FF2B5EF4-FFF2-40B4-BE49-F238E27FC236}">
                <a16:creationId xmlns:a16="http://schemas.microsoft.com/office/drawing/2014/main" id="{69F594FA-ECAE-4D75-A181-32580EF956DC}"/>
              </a:ext>
            </a:extLst>
          </p:cNvPr>
          <p:cNvSpPr txBox="1">
            <a:spLocks noChangeArrowheads="1"/>
          </p:cNvSpPr>
          <p:nvPr/>
        </p:nvSpPr>
        <p:spPr>
          <a:xfrm>
            <a:off x="307731" y="1219200"/>
            <a:ext cx="4419600" cy="382465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buFontTx/>
              <a:buNone/>
            </a:pPr>
            <a:r>
              <a:rPr lang="en-US" altLang="en-US" sz="2400" b="1">
                <a:solidFill>
                  <a:srgbClr val="000000"/>
                </a:solidFill>
                <a:ea typeface="Arial Unicode MS" pitchFamily="34" charset="-128"/>
              </a:rPr>
              <a:t>Interfaces</a:t>
            </a:r>
          </a:p>
          <a:p>
            <a:pPr marL="1100138" lvl="1" indent="-533400"/>
            <a:r>
              <a:rPr lang="en-US" altLang="en-US" sz="2000">
                <a:solidFill>
                  <a:srgbClr val="000000"/>
                </a:solidFill>
                <a:ea typeface="Arial Unicode MS" pitchFamily="34" charset="-128"/>
              </a:rPr>
              <a:t>HttpSession</a:t>
            </a:r>
          </a:p>
          <a:p>
            <a:pPr marL="1100138" lvl="1" indent="-533400"/>
            <a:r>
              <a:rPr lang="en-US" altLang="en-US" sz="2000">
                <a:solidFill>
                  <a:srgbClr val="000000"/>
                </a:solidFill>
                <a:ea typeface="Arial Unicode MS" pitchFamily="34" charset="-128"/>
              </a:rPr>
              <a:t>HttpServletRequest</a:t>
            </a:r>
          </a:p>
          <a:p>
            <a:pPr marL="1100138" lvl="1" indent="-533400"/>
            <a:r>
              <a:rPr lang="en-US" altLang="en-US" sz="2000">
                <a:solidFill>
                  <a:srgbClr val="000000"/>
                </a:solidFill>
                <a:ea typeface="Arial Unicode MS" pitchFamily="34" charset="-128"/>
              </a:rPr>
              <a:t>HttpServletResponse</a:t>
            </a:r>
          </a:p>
          <a:p>
            <a:pPr marL="1100138" lvl="1" indent="-533400"/>
            <a:r>
              <a:rPr lang="en-US" altLang="en-US" sz="2000">
                <a:solidFill>
                  <a:srgbClr val="000000"/>
                </a:solidFill>
                <a:ea typeface="Arial Unicode MS" pitchFamily="34" charset="-128"/>
              </a:rPr>
              <a:t>HttpSessionAttributeListener</a:t>
            </a:r>
          </a:p>
          <a:p>
            <a:pPr marL="1100138" lvl="1" indent="-533400"/>
            <a:r>
              <a:rPr lang="en-US" altLang="en-US" sz="2000">
                <a:solidFill>
                  <a:srgbClr val="000000"/>
                </a:solidFill>
                <a:ea typeface="Arial Unicode MS" pitchFamily="34" charset="-128"/>
              </a:rPr>
              <a:t>HttpSessionActivationListener</a:t>
            </a:r>
          </a:p>
          <a:p>
            <a:pPr marL="1100138" lvl="1" indent="-533400"/>
            <a:r>
              <a:rPr lang="en-US" altLang="en-US" sz="2000">
                <a:solidFill>
                  <a:srgbClr val="000000"/>
                </a:solidFill>
                <a:ea typeface="Arial Unicode MS" pitchFamily="34" charset="-128"/>
              </a:rPr>
              <a:t>HttpSessionBindingListener</a:t>
            </a:r>
          </a:p>
          <a:p>
            <a:pPr marL="1100138" lvl="1" indent="-533400"/>
            <a:r>
              <a:rPr lang="en-US" altLang="en-US" sz="2000">
                <a:solidFill>
                  <a:srgbClr val="000000"/>
                </a:solidFill>
                <a:ea typeface="Arial Unicode MS" pitchFamily="34" charset="-128"/>
              </a:rPr>
              <a:t>HttpSessionContext</a:t>
            </a:r>
          </a:p>
          <a:p>
            <a:pPr marL="1100138" lvl="1" indent="-533400"/>
            <a:r>
              <a:rPr lang="en-US" altLang="en-US" sz="2000">
                <a:solidFill>
                  <a:srgbClr val="000000"/>
                </a:solidFill>
                <a:ea typeface="Arial Unicode MS" pitchFamily="34" charset="-128"/>
              </a:rPr>
              <a:t>HttpSessionListener</a:t>
            </a:r>
          </a:p>
          <a:p>
            <a:pPr marL="609600" indent="-609600"/>
            <a:endParaRPr lang="en-US" altLang="en-US" sz="2400" dirty="0">
              <a:solidFill>
                <a:srgbClr val="000000"/>
              </a:solidFill>
              <a:ea typeface="Arial Unicode MS" pitchFamily="34" charset="-128"/>
            </a:endParaRPr>
          </a:p>
        </p:txBody>
      </p:sp>
      <p:sp>
        <p:nvSpPr>
          <p:cNvPr id="5" name="Rectangle 4">
            <a:extLst>
              <a:ext uri="{FF2B5EF4-FFF2-40B4-BE49-F238E27FC236}">
                <a16:creationId xmlns:a16="http://schemas.microsoft.com/office/drawing/2014/main" id="{10A16F4B-3685-496D-9A7A-A844B7CD6C16}"/>
              </a:ext>
            </a:extLst>
          </p:cNvPr>
          <p:cNvSpPr>
            <a:spLocks noChangeArrowheads="1"/>
          </p:cNvSpPr>
          <p:nvPr/>
        </p:nvSpPr>
        <p:spPr bwMode="auto">
          <a:xfrm>
            <a:off x="6603024" y="1219200"/>
            <a:ext cx="4267200" cy="3824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buChar char="•"/>
              <a:defRPr sz="3200">
                <a:solidFill>
                  <a:schemeClr val="tx1"/>
                </a:solidFill>
                <a:latin typeface="Garamond" panose="02020404030301010803" pitchFamily="18" charset="0"/>
              </a:defRPr>
            </a:lvl1pPr>
            <a:lvl2pPr marL="1100138" indent="-533400">
              <a:buChar char="–"/>
              <a:defRPr sz="2800">
                <a:solidFill>
                  <a:schemeClr val="tx1"/>
                </a:solidFill>
                <a:latin typeface="Garamond" panose="02020404030301010803" pitchFamily="18" charset="0"/>
              </a:defRPr>
            </a:lvl2pPr>
            <a:lvl3pPr marL="1366838" indent="-457200">
              <a:buChar char="•"/>
              <a:defRPr sz="2400">
                <a:solidFill>
                  <a:schemeClr val="tx1"/>
                </a:solidFill>
                <a:latin typeface="Garamond" panose="02020404030301010803" pitchFamily="18" charset="0"/>
              </a:defRPr>
            </a:lvl3pPr>
            <a:lvl4pPr marL="1633538" indent="-381000">
              <a:buChar char="–"/>
              <a:defRPr sz="2000">
                <a:solidFill>
                  <a:schemeClr val="tx1"/>
                </a:solidFill>
                <a:latin typeface="Garamond" panose="02020404030301010803" pitchFamily="18" charset="0"/>
              </a:defRPr>
            </a:lvl4pPr>
            <a:lvl5pPr marL="1919288" indent="-381000">
              <a:buChar char="»"/>
              <a:defRPr sz="2000">
                <a:solidFill>
                  <a:schemeClr val="tx1"/>
                </a:solidFill>
                <a:latin typeface="Garamond" panose="02020404030301010803" pitchFamily="18" charset="0"/>
              </a:defRPr>
            </a:lvl5pPr>
            <a:lvl6pPr marL="2376488" indent="-381000" fontAlgn="base">
              <a:spcBef>
                <a:spcPct val="20000"/>
              </a:spcBef>
              <a:spcAft>
                <a:spcPct val="0"/>
              </a:spcAft>
              <a:buChar char="»"/>
              <a:defRPr sz="2000">
                <a:solidFill>
                  <a:schemeClr val="tx1"/>
                </a:solidFill>
                <a:latin typeface="Garamond" panose="02020404030301010803" pitchFamily="18" charset="0"/>
              </a:defRPr>
            </a:lvl6pPr>
            <a:lvl7pPr marL="2833688" indent="-381000" fontAlgn="base">
              <a:spcBef>
                <a:spcPct val="20000"/>
              </a:spcBef>
              <a:spcAft>
                <a:spcPct val="0"/>
              </a:spcAft>
              <a:buChar char="»"/>
              <a:defRPr sz="2000">
                <a:solidFill>
                  <a:schemeClr val="tx1"/>
                </a:solidFill>
                <a:latin typeface="Garamond" panose="02020404030301010803" pitchFamily="18" charset="0"/>
              </a:defRPr>
            </a:lvl7pPr>
            <a:lvl8pPr marL="3290888" indent="-381000" fontAlgn="base">
              <a:spcBef>
                <a:spcPct val="20000"/>
              </a:spcBef>
              <a:spcAft>
                <a:spcPct val="0"/>
              </a:spcAft>
              <a:buChar char="»"/>
              <a:defRPr sz="2000">
                <a:solidFill>
                  <a:schemeClr val="tx1"/>
                </a:solidFill>
                <a:latin typeface="Garamond" panose="02020404030301010803" pitchFamily="18" charset="0"/>
              </a:defRPr>
            </a:lvl8pPr>
            <a:lvl9pPr marL="3748088" indent="-381000" fontAlgn="base">
              <a:spcBef>
                <a:spcPct val="20000"/>
              </a:spcBef>
              <a:spcAft>
                <a:spcPct val="0"/>
              </a:spcAft>
              <a:buChar char="»"/>
              <a:defRPr sz="2000">
                <a:solidFill>
                  <a:schemeClr val="tx1"/>
                </a:solidFill>
                <a:latin typeface="Garamond" panose="02020404030301010803" pitchFamily="18" charset="0"/>
              </a:defRPr>
            </a:lvl9pPr>
          </a:lstStyle>
          <a:p>
            <a:pPr lvl="1">
              <a:lnSpc>
                <a:spcPct val="90000"/>
              </a:lnSpc>
              <a:buFontTx/>
              <a:buNone/>
            </a:pPr>
            <a:r>
              <a:rPr lang="en-US" altLang="en-US" sz="2400" dirty="0">
                <a:solidFill>
                  <a:srgbClr val="000000"/>
                </a:solidFill>
                <a:effectLst/>
                <a:ea typeface="Arial Unicode MS" pitchFamily="34" charset="-128"/>
              </a:rPr>
              <a:t>Classes</a:t>
            </a:r>
            <a:r>
              <a:rPr lang="en-US" altLang="en-US" sz="1800" b="0" dirty="0">
                <a:solidFill>
                  <a:srgbClr val="000000"/>
                </a:solidFill>
                <a:effectLst/>
                <a:ea typeface="Arial Unicode MS" pitchFamily="34" charset="-128"/>
              </a:rPr>
              <a:t> </a:t>
            </a:r>
          </a:p>
          <a:p>
            <a:pPr lvl="1">
              <a:lnSpc>
                <a:spcPct val="90000"/>
              </a:lnSpc>
            </a:pPr>
            <a:r>
              <a:rPr lang="en-US" altLang="en-US" sz="2000" b="0" dirty="0">
                <a:solidFill>
                  <a:srgbClr val="000000"/>
                </a:solidFill>
                <a:effectLst/>
                <a:ea typeface="Arial Unicode MS" pitchFamily="34" charset="-128"/>
              </a:rPr>
              <a:t>Cookie</a:t>
            </a:r>
          </a:p>
          <a:p>
            <a:pPr lvl="1">
              <a:lnSpc>
                <a:spcPct val="90000"/>
              </a:lnSpc>
            </a:pPr>
            <a:r>
              <a:rPr lang="en-US" altLang="en-US" sz="2000" b="0" dirty="0" err="1">
                <a:solidFill>
                  <a:srgbClr val="000000"/>
                </a:solidFill>
                <a:effectLst/>
                <a:ea typeface="Arial Unicode MS" pitchFamily="34" charset="-128"/>
              </a:rPr>
              <a:t>HttpServlet</a:t>
            </a:r>
            <a:endParaRPr lang="en-US" altLang="en-US" sz="2000" b="0" dirty="0">
              <a:solidFill>
                <a:srgbClr val="000000"/>
              </a:solidFill>
              <a:effectLst/>
              <a:ea typeface="Arial Unicode MS" pitchFamily="34" charset="-128"/>
            </a:endParaRPr>
          </a:p>
          <a:p>
            <a:pPr lvl="1">
              <a:lnSpc>
                <a:spcPct val="90000"/>
              </a:lnSpc>
            </a:pPr>
            <a:r>
              <a:rPr lang="en-US" altLang="en-US" sz="2000" b="0" dirty="0" err="1">
                <a:solidFill>
                  <a:srgbClr val="000000"/>
                </a:solidFill>
                <a:effectLst/>
                <a:ea typeface="Arial Unicode MS" pitchFamily="34" charset="-128"/>
              </a:rPr>
              <a:t>HttpServletRequestWrapper</a:t>
            </a:r>
            <a:endParaRPr lang="en-US" altLang="en-US" sz="2000" b="0" dirty="0">
              <a:solidFill>
                <a:srgbClr val="000000"/>
              </a:solidFill>
              <a:effectLst/>
              <a:ea typeface="Arial Unicode MS" pitchFamily="34" charset="-128"/>
            </a:endParaRPr>
          </a:p>
          <a:p>
            <a:pPr lvl="1">
              <a:lnSpc>
                <a:spcPct val="90000"/>
              </a:lnSpc>
            </a:pPr>
            <a:r>
              <a:rPr lang="en-US" altLang="en-US" sz="2000" b="0" dirty="0" err="1">
                <a:solidFill>
                  <a:srgbClr val="000000"/>
                </a:solidFill>
                <a:effectLst/>
                <a:ea typeface="Arial Unicode MS" pitchFamily="34" charset="-128"/>
              </a:rPr>
              <a:t>HttpServletResponseWrapper</a:t>
            </a:r>
            <a:endParaRPr lang="en-US" altLang="en-US" sz="2000" b="0" dirty="0">
              <a:solidFill>
                <a:srgbClr val="000000"/>
              </a:solidFill>
              <a:effectLst/>
              <a:ea typeface="Arial Unicode MS" pitchFamily="34" charset="-128"/>
            </a:endParaRPr>
          </a:p>
          <a:p>
            <a:pPr lvl="1">
              <a:lnSpc>
                <a:spcPct val="90000"/>
              </a:lnSpc>
            </a:pPr>
            <a:r>
              <a:rPr lang="en-US" altLang="en-US" sz="2000" b="0" dirty="0" err="1">
                <a:solidFill>
                  <a:srgbClr val="000000"/>
                </a:solidFill>
                <a:effectLst/>
                <a:ea typeface="Arial Unicode MS" pitchFamily="34" charset="-128"/>
              </a:rPr>
              <a:t>HttpSessionBindingEvent</a:t>
            </a:r>
            <a:endParaRPr lang="en-US" altLang="en-US" sz="2000" b="0" dirty="0">
              <a:solidFill>
                <a:srgbClr val="000000"/>
              </a:solidFill>
              <a:effectLst/>
              <a:ea typeface="Arial Unicode MS" pitchFamily="34" charset="-128"/>
            </a:endParaRPr>
          </a:p>
          <a:p>
            <a:pPr lvl="1">
              <a:lnSpc>
                <a:spcPct val="90000"/>
              </a:lnSpc>
            </a:pPr>
            <a:r>
              <a:rPr lang="en-US" altLang="en-US" sz="2000" b="0" dirty="0" err="1">
                <a:solidFill>
                  <a:srgbClr val="000000"/>
                </a:solidFill>
                <a:effectLst/>
                <a:ea typeface="Arial Unicode MS" pitchFamily="34" charset="-128"/>
              </a:rPr>
              <a:t>HttpSessionEvent</a:t>
            </a:r>
            <a:endParaRPr lang="en-US" altLang="en-US" sz="2000" b="0" dirty="0">
              <a:solidFill>
                <a:srgbClr val="000000"/>
              </a:solidFill>
              <a:effectLst/>
              <a:ea typeface="Arial Unicode MS" pitchFamily="34" charset="-128"/>
            </a:endParaRPr>
          </a:p>
          <a:p>
            <a:pPr lvl="1">
              <a:lnSpc>
                <a:spcPct val="90000"/>
              </a:lnSpc>
            </a:pPr>
            <a:r>
              <a:rPr lang="en-US" altLang="en-US" sz="2000" b="0" dirty="0" err="1">
                <a:solidFill>
                  <a:srgbClr val="000000"/>
                </a:solidFill>
                <a:effectLst/>
                <a:ea typeface="Arial Unicode MS" pitchFamily="34" charset="-128"/>
              </a:rPr>
              <a:t>HttpUtils</a:t>
            </a:r>
            <a:endParaRPr lang="en-US" altLang="en-US" sz="2000" b="0" dirty="0">
              <a:solidFill>
                <a:srgbClr val="000000"/>
              </a:solidFill>
              <a:effectLst/>
              <a:ea typeface="Arial Unicode MS" pitchFamily="34" charset="-128"/>
            </a:endParaRPr>
          </a:p>
        </p:txBody>
      </p:sp>
    </p:spTree>
    <p:extLst>
      <p:ext uri="{BB962C8B-B14F-4D97-AF65-F5344CB8AC3E}">
        <p14:creationId xmlns:p14="http://schemas.microsoft.com/office/powerpoint/2010/main" val="3436224628"/>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5">
            <a:extLst>
              <a:ext uri="{FF2B5EF4-FFF2-40B4-BE49-F238E27FC236}">
                <a16:creationId xmlns:a16="http://schemas.microsoft.com/office/drawing/2014/main" id="{2FD8E6D2-B95B-4B7D-85CD-B96B158304D5}"/>
              </a:ext>
            </a:extLst>
          </p:cNvPr>
          <p:cNvSpPr>
            <a:spLocks noChangeArrowheads="1"/>
          </p:cNvSpPr>
          <p:nvPr/>
        </p:nvSpPr>
        <p:spPr bwMode="auto">
          <a:xfrm>
            <a:off x="8382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Servlets</a:t>
            </a:r>
            <a:br>
              <a:rPr lang="en-US" altLang="en-US">
                <a:effectLst/>
              </a:rPr>
            </a:br>
            <a:r>
              <a:rPr lang="en-US" altLang="en-US" sz="2400">
                <a:solidFill>
                  <a:srgbClr val="003399"/>
                </a:solidFill>
                <a:effectLst/>
                <a:latin typeface="Arial" panose="020B0604020202020204" pitchFamily="34" charset="0"/>
              </a:rPr>
              <a:t>Class Diagram</a:t>
            </a:r>
          </a:p>
        </p:txBody>
      </p:sp>
      <p:sp>
        <p:nvSpPr>
          <p:cNvPr id="3" name="Text Box 2">
            <a:extLst>
              <a:ext uri="{FF2B5EF4-FFF2-40B4-BE49-F238E27FC236}">
                <a16:creationId xmlns:a16="http://schemas.microsoft.com/office/drawing/2014/main" id="{40208839-DB98-445C-9546-2A6932ECBEDA}"/>
              </a:ext>
            </a:extLst>
          </p:cNvPr>
          <p:cNvSpPr txBox="1">
            <a:spLocks noChangeArrowheads="1"/>
          </p:cNvSpPr>
          <p:nvPr/>
        </p:nvSpPr>
        <p:spPr bwMode="auto">
          <a:xfrm>
            <a:off x="1421423" y="1181100"/>
            <a:ext cx="12954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GenericServlet                     Serializable                </a:t>
            </a:r>
            <a:r>
              <a:rPr lang="en-US" altLang="en-US" sz="1200">
                <a:solidFill>
                  <a:schemeClr val="tx1"/>
                </a:solidFill>
                <a:effectLst/>
                <a:latin typeface="Garamond" panose="02020404030301010803" pitchFamily="18" charset="0"/>
              </a:rPr>
              <a:t>HttpServlet </a:t>
            </a:r>
          </a:p>
        </p:txBody>
      </p:sp>
      <p:sp>
        <p:nvSpPr>
          <p:cNvPr id="4" name="Text Box 3">
            <a:extLst>
              <a:ext uri="{FF2B5EF4-FFF2-40B4-BE49-F238E27FC236}">
                <a16:creationId xmlns:a16="http://schemas.microsoft.com/office/drawing/2014/main" id="{AC4EC044-CEEC-48B2-8BC6-3D79F5E97C45}"/>
              </a:ext>
            </a:extLst>
          </p:cNvPr>
          <p:cNvSpPr txBox="1">
            <a:spLocks noChangeArrowheads="1"/>
          </p:cNvSpPr>
          <p:nvPr/>
        </p:nvSpPr>
        <p:spPr bwMode="auto">
          <a:xfrm>
            <a:off x="1230923" y="2035175"/>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ServletRequest interface </a:t>
            </a:r>
            <a:r>
              <a:rPr lang="en-US" altLang="en-US" sz="1200">
                <a:solidFill>
                  <a:schemeClr val="tx1"/>
                </a:solidFill>
                <a:effectLst/>
                <a:latin typeface="Garamond" panose="02020404030301010803" pitchFamily="18" charset="0"/>
              </a:rPr>
              <a:t>HttpServletRequest</a:t>
            </a:r>
          </a:p>
        </p:txBody>
      </p:sp>
      <p:sp>
        <p:nvSpPr>
          <p:cNvPr id="5" name="Text Box 4">
            <a:extLst>
              <a:ext uri="{FF2B5EF4-FFF2-40B4-BE49-F238E27FC236}">
                <a16:creationId xmlns:a16="http://schemas.microsoft.com/office/drawing/2014/main" id="{8A7E3C9F-ABE4-4788-B916-3562156BADE5}"/>
              </a:ext>
            </a:extLst>
          </p:cNvPr>
          <p:cNvSpPr txBox="1">
            <a:spLocks noChangeArrowheads="1"/>
          </p:cNvSpPr>
          <p:nvPr/>
        </p:nvSpPr>
        <p:spPr bwMode="auto">
          <a:xfrm>
            <a:off x="926123" y="2884488"/>
            <a:ext cx="2286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ServletRequestWrapper </a:t>
            </a:r>
            <a:r>
              <a:rPr lang="en-US" altLang="en-US" sz="1200">
                <a:solidFill>
                  <a:schemeClr val="tx1"/>
                </a:solidFill>
                <a:effectLst/>
                <a:latin typeface="Garamond" panose="02020404030301010803" pitchFamily="18" charset="0"/>
              </a:rPr>
              <a:t>HttpServletRequestWrapper </a:t>
            </a:r>
          </a:p>
        </p:txBody>
      </p:sp>
      <p:sp>
        <p:nvSpPr>
          <p:cNvPr id="6" name="Text Box 5">
            <a:extLst>
              <a:ext uri="{FF2B5EF4-FFF2-40B4-BE49-F238E27FC236}">
                <a16:creationId xmlns:a16="http://schemas.microsoft.com/office/drawing/2014/main" id="{E31E17FD-D32B-4A59-AEBC-B14621899FF0}"/>
              </a:ext>
            </a:extLst>
          </p:cNvPr>
          <p:cNvSpPr txBox="1">
            <a:spLocks noChangeArrowheads="1"/>
          </p:cNvSpPr>
          <p:nvPr/>
        </p:nvSpPr>
        <p:spPr bwMode="auto">
          <a:xfrm>
            <a:off x="2564423" y="4519613"/>
            <a:ext cx="2362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ServletRequestWrapper </a:t>
            </a:r>
            <a:r>
              <a:rPr lang="en-US" altLang="en-US" sz="1200">
                <a:solidFill>
                  <a:schemeClr val="tx1"/>
                </a:solidFill>
                <a:effectLst/>
                <a:latin typeface="Garamond" panose="02020404030301010803" pitchFamily="18" charset="0"/>
              </a:rPr>
              <a:t>HttpServletRequestWrapper</a:t>
            </a:r>
          </a:p>
        </p:txBody>
      </p:sp>
      <p:sp>
        <p:nvSpPr>
          <p:cNvPr id="7" name="Text Box 6">
            <a:extLst>
              <a:ext uri="{FF2B5EF4-FFF2-40B4-BE49-F238E27FC236}">
                <a16:creationId xmlns:a16="http://schemas.microsoft.com/office/drawing/2014/main" id="{827318E0-421C-4328-A97B-B03B59DA7201}"/>
              </a:ext>
            </a:extLst>
          </p:cNvPr>
          <p:cNvSpPr txBox="1">
            <a:spLocks noChangeArrowheads="1"/>
          </p:cNvSpPr>
          <p:nvPr/>
        </p:nvSpPr>
        <p:spPr bwMode="auto">
          <a:xfrm>
            <a:off x="1192823" y="3659188"/>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ServletResponse interface </a:t>
            </a:r>
            <a:r>
              <a:rPr lang="en-US" altLang="en-US" sz="1200">
                <a:solidFill>
                  <a:schemeClr val="tx1"/>
                </a:solidFill>
                <a:effectLst/>
                <a:latin typeface="Garamond" panose="02020404030301010803" pitchFamily="18" charset="0"/>
              </a:rPr>
              <a:t>HttpServletResponse</a:t>
            </a:r>
          </a:p>
        </p:txBody>
      </p:sp>
      <p:sp>
        <p:nvSpPr>
          <p:cNvPr id="8" name="Text Box 7">
            <a:extLst>
              <a:ext uri="{FF2B5EF4-FFF2-40B4-BE49-F238E27FC236}">
                <a16:creationId xmlns:a16="http://schemas.microsoft.com/office/drawing/2014/main" id="{49B842F0-519E-4971-86FC-8826C5689DB2}"/>
              </a:ext>
            </a:extLst>
          </p:cNvPr>
          <p:cNvSpPr txBox="1">
            <a:spLocks noChangeArrowheads="1"/>
          </p:cNvSpPr>
          <p:nvPr/>
        </p:nvSpPr>
        <p:spPr bwMode="auto">
          <a:xfrm>
            <a:off x="697523" y="4510088"/>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Object </a:t>
            </a:r>
            <a:r>
              <a:rPr lang="en-US" altLang="en-US" sz="1200">
                <a:solidFill>
                  <a:schemeClr val="tx1"/>
                </a:solidFill>
                <a:effectLst/>
                <a:latin typeface="Garamond" panose="02020404030301010803" pitchFamily="18" charset="0"/>
              </a:rPr>
              <a:t>NoBodyResponse</a:t>
            </a:r>
          </a:p>
        </p:txBody>
      </p:sp>
      <p:sp>
        <p:nvSpPr>
          <p:cNvPr id="9" name="Text Box 8">
            <a:extLst>
              <a:ext uri="{FF2B5EF4-FFF2-40B4-BE49-F238E27FC236}">
                <a16:creationId xmlns:a16="http://schemas.microsoft.com/office/drawing/2014/main" id="{BF6CEC98-0C99-4760-A269-11B4796EB73F}"/>
              </a:ext>
            </a:extLst>
          </p:cNvPr>
          <p:cNvSpPr txBox="1">
            <a:spLocks noChangeArrowheads="1"/>
          </p:cNvSpPr>
          <p:nvPr/>
        </p:nvSpPr>
        <p:spPr bwMode="auto">
          <a:xfrm>
            <a:off x="1269023" y="5219700"/>
            <a:ext cx="914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Object </a:t>
            </a:r>
            <a:r>
              <a:rPr lang="en-US" altLang="en-US" sz="1200">
                <a:solidFill>
                  <a:schemeClr val="tx1"/>
                </a:solidFill>
                <a:effectLst/>
                <a:latin typeface="Garamond" panose="02020404030301010803" pitchFamily="18" charset="0"/>
              </a:rPr>
              <a:t>HttpUtils </a:t>
            </a:r>
          </a:p>
        </p:txBody>
      </p:sp>
      <p:sp>
        <p:nvSpPr>
          <p:cNvPr id="10" name="Text Box 9">
            <a:extLst>
              <a:ext uri="{FF2B5EF4-FFF2-40B4-BE49-F238E27FC236}">
                <a16:creationId xmlns:a16="http://schemas.microsoft.com/office/drawing/2014/main" id="{4881F65C-58B5-4263-A9BC-4DF90B4BC92D}"/>
              </a:ext>
            </a:extLst>
          </p:cNvPr>
          <p:cNvSpPr txBox="1">
            <a:spLocks noChangeArrowheads="1"/>
          </p:cNvSpPr>
          <p:nvPr/>
        </p:nvSpPr>
        <p:spPr bwMode="auto">
          <a:xfrm>
            <a:off x="2831123" y="5222875"/>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ServletOutputStream </a:t>
            </a:r>
            <a:r>
              <a:rPr lang="en-US" altLang="en-US" sz="1200">
                <a:solidFill>
                  <a:schemeClr val="tx1"/>
                </a:solidFill>
                <a:effectLst/>
                <a:latin typeface="Garamond" panose="02020404030301010803" pitchFamily="18" charset="0"/>
              </a:rPr>
              <a:t>NoBodyOutStream </a:t>
            </a:r>
          </a:p>
        </p:txBody>
      </p:sp>
      <p:sp>
        <p:nvSpPr>
          <p:cNvPr id="11" name="Rectangle 22">
            <a:extLst>
              <a:ext uri="{FF2B5EF4-FFF2-40B4-BE49-F238E27FC236}">
                <a16:creationId xmlns:a16="http://schemas.microsoft.com/office/drawing/2014/main" id="{9D86BA43-C2A4-42D4-BBFB-4C056AC8501E}"/>
              </a:ext>
            </a:extLst>
          </p:cNvPr>
          <p:cNvSpPr>
            <a:spLocks noChangeArrowheads="1"/>
          </p:cNvSpPr>
          <p:nvPr/>
        </p:nvSpPr>
        <p:spPr bwMode="auto">
          <a:xfrm>
            <a:off x="811823" y="2957513"/>
            <a:ext cx="228600" cy="65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Line 25">
            <a:extLst>
              <a:ext uri="{FF2B5EF4-FFF2-40B4-BE49-F238E27FC236}">
                <a16:creationId xmlns:a16="http://schemas.microsoft.com/office/drawing/2014/main" id="{037CCB6B-9A93-4826-8814-97A534D58475}"/>
              </a:ext>
            </a:extLst>
          </p:cNvPr>
          <p:cNvSpPr>
            <a:spLocks noChangeShapeType="1"/>
          </p:cNvSpPr>
          <p:nvPr/>
        </p:nvSpPr>
        <p:spPr bwMode="auto">
          <a:xfrm flipV="1">
            <a:off x="2069123" y="2495550"/>
            <a:ext cx="0" cy="3889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26">
            <a:extLst>
              <a:ext uri="{FF2B5EF4-FFF2-40B4-BE49-F238E27FC236}">
                <a16:creationId xmlns:a16="http://schemas.microsoft.com/office/drawing/2014/main" id="{BC26659C-2BBA-4F4A-B0BA-CD7C60837566}"/>
              </a:ext>
            </a:extLst>
          </p:cNvPr>
          <p:cNvSpPr>
            <a:spLocks noChangeShapeType="1"/>
          </p:cNvSpPr>
          <p:nvPr/>
        </p:nvSpPr>
        <p:spPr bwMode="auto">
          <a:xfrm flipV="1">
            <a:off x="1421423" y="4121150"/>
            <a:ext cx="0" cy="3889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27">
            <a:extLst>
              <a:ext uri="{FF2B5EF4-FFF2-40B4-BE49-F238E27FC236}">
                <a16:creationId xmlns:a16="http://schemas.microsoft.com/office/drawing/2014/main" id="{6645BFF3-746A-4799-8BE4-21DD8DF30676}"/>
              </a:ext>
            </a:extLst>
          </p:cNvPr>
          <p:cNvSpPr>
            <a:spLocks noChangeShapeType="1"/>
          </p:cNvSpPr>
          <p:nvPr/>
        </p:nvSpPr>
        <p:spPr bwMode="auto">
          <a:xfrm flipV="1">
            <a:off x="2716823" y="4121150"/>
            <a:ext cx="0" cy="3889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5" name="Group 34">
            <a:extLst>
              <a:ext uri="{FF2B5EF4-FFF2-40B4-BE49-F238E27FC236}">
                <a16:creationId xmlns:a16="http://schemas.microsoft.com/office/drawing/2014/main" id="{29EB74F3-1B89-4E5D-89CA-DDC2027C4C65}"/>
              </a:ext>
            </a:extLst>
          </p:cNvPr>
          <p:cNvGrpSpPr>
            <a:grpSpLocks/>
          </p:cNvGrpSpPr>
          <p:nvPr/>
        </p:nvGrpSpPr>
        <p:grpSpPr bwMode="auto">
          <a:xfrm>
            <a:off x="6336323" y="1257300"/>
            <a:ext cx="2590800" cy="4775200"/>
            <a:chOff x="3792" y="648"/>
            <a:chExt cx="1632" cy="3522"/>
          </a:xfrm>
        </p:grpSpPr>
        <p:sp>
          <p:nvSpPr>
            <p:cNvPr id="16" name="Text Box 10">
              <a:extLst>
                <a:ext uri="{FF2B5EF4-FFF2-40B4-BE49-F238E27FC236}">
                  <a16:creationId xmlns:a16="http://schemas.microsoft.com/office/drawing/2014/main" id="{A2B857CD-0202-4845-A2EE-029FA533148C}"/>
                </a:ext>
              </a:extLst>
            </p:cNvPr>
            <p:cNvSpPr txBox="1">
              <a:spLocks noChangeArrowheads="1"/>
            </p:cNvSpPr>
            <p:nvPr/>
          </p:nvSpPr>
          <p:spPr bwMode="auto">
            <a:xfrm>
              <a:off x="4104" y="648"/>
              <a:ext cx="1008"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EventObject </a:t>
              </a:r>
              <a:r>
                <a:rPr lang="en-US" altLang="en-US" sz="1200">
                  <a:solidFill>
                    <a:schemeClr val="tx1"/>
                  </a:solidFill>
                  <a:effectLst/>
                  <a:latin typeface="Garamond" panose="02020404030301010803" pitchFamily="18" charset="0"/>
                </a:rPr>
                <a:t>HttpSessionEvent </a:t>
              </a:r>
            </a:p>
          </p:txBody>
        </p:sp>
        <p:sp>
          <p:nvSpPr>
            <p:cNvPr id="17" name="Text Box 11">
              <a:extLst>
                <a:ext uri="{FF2B5EF4-FFF2-40B4-BE49-F238E27FC236}">
                  <a16:creationId xmlns:a16="http://schemas.microsoft.com/office/drawing/2014/main" id="{55C3C229-668C-4DA6-9601-0F3378B6F6E5}"/>
                </a:ext>
              </a:extLst>
            </p:cNvPr>
            <p:cNvSpPr txBox="1">
              <a:spLocks noChangeArrowheads="1"/>
            </p:cNvSpPr>
            <p:nvPr/>
          </p:nvSpPr>
          <p:spPr bwMode="auto">
            <a:xfrm>
              <a:off x="3912" y="1219"/>
              <a:ext cx="1392" cy="2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solidFill>
                    <a:schemeClr val="tx1"/>
                  </a:solidFill>
                  <a:effectLst/>
                  <a:latin typeface="Garamond" panose="02020404030301010803" pitchFamily="18" charset="0"/>
                </a:rPr>
                <a:t>HttpSessionBindingEvent </a:t>
              </a:r>
            </a:p>
          </p:txBody>
        </p:sp>
        <p:sp>
          <p:nvSpPr>
            <p:cNvPr id="18" name="Text Box 12">
              <a:extLst>
                <a:ext uri="{FF2B5EF4-FFF2-40B4-BE49-F238E27FC236}">
                  <a16:creationId xmlns:a16="http://schemas.microsoft.com/office/drawing/2014/main" id="{D4DE70E6-6C0D-4604-B9F9-886560B60633}"/>
                </a:ext>
              </a:extLst>
            </p:cNvPr>
            <p:cNvSpPr txBox="1">
              <a:spLocks noChangeArrowheads="1"/>
            </p:cNvSpPr>
            <p:nvPr/>
          </p:nvSpPr>
          <p:spPr bwMode="auto">
            <a:xfrm>
              <a:off x="4056" y="1533"/>
              <a:ext cx="1104"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Interface </a:t>
              </a:r>
              <a:r>
                <a:rPr lang="en-US" altLang="en-US" sz="1200">
                  <a:solidFill>
                    <a:schemeClr val="tx1"/>
                  </a:solidFill>
                  <a:effectLst/>
                  <a:latin typeface="Garamond" panose="02020404030301010803" pitchFamily="18" charset="0"/>
                </a:rPr>
                <a:t>HttpSessionContext</a:t>
              </a:r>
            </a:p>
          </p:txBody>
        </p:sp>
        <p:sp>
          <p:nvSpPr>
            <p:cNvPr id="19" name="Text Box 13">
              <a:extLst>
                <a:ext uri="{FF2B5EF4-FFF2-40B4-BE49-F238E27FC236}">
                  <a16:creationId xmlns:a16="http://schemas.microsoft.com/office/drawing/2014/main" id="{182C84BC-82E7-4196-9C6A-2A703B7277F0}"/>
                </a:ext>
              </a:extLst>
            </p:cNvPr>
            <p:cNvSpPr txBox="1">
              <a:spLocks noChangeArrowheads="1"/>
            </p:cNvSpPr>
            <p:nvPr/>
          </p:nvSpPr>
          <p:spPr bwMode="auto">
            <a:xfrm>
              <a:off x="4248" y="1922"/>
              <a:ext cx="720"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Interface </a:t>
              </a:r>
              <a:r>
                <a:rPr lang="en-US" altLang="en-US" sz="1200">
                  <a:solidFill>
                    <a:schemeClr val="tx1"/>
                  </a:solidFill>
                  <a:effectLst/>
                  <a:latin typeface="Garamond" panose="02020404030301010803" pitchFamily="18" charset="0"/>
                </a:rPr>
                <a:t>HttpSession </a:t>
              </a:r>
            </a:p>
          </p:txBody>
        </p:sp>
        <p:sp>
          <p:nvSpPr>
            <p:cNvPr id="20" name="Text Box 14">
              <a:extLst>
                <a:ext uri="{FF2B5EF4-FFF2-40B4-BE49-F238E27FC236}">
                  <a16:creationId xmlns:a16="http://schemas.microsoft.com/office/drawing/2014/main" id="{A218AA29-2873-4CAF-9628-A74326966E11}"/>
                </a:ext>
              </a:extLst>
            </p:cNvPr>
            <p:cNvSpPr txBox="1">
              <a:spLocks noChangeArrowheads="1"/>
            </p:cNvSpPr>
            <p:nvPr/>
          </p:nvSpPr>
          <p:spPr bwMode="auto">
            <a:xfrm>
              <a:off x="4080" y="2312"/>
              <a:ext cx="1056"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EventListener Interface </a:t>
              </a:r>
              <a:r>
                <a:rPr lang="en-US" altLang="en-US" sz="1200">
                  <a:solidFill>
                    <a:schemeClr val="tx1"/>
                  </a:solidFill>
                  <a:effectLst/>
                  <a:latin typeface="Garamond" panose="02020404030301010803" pitchFamily="18" charset="0"/>
                </a:rPr>
                <a:t>HttpSessionListener </a:t>
              </a:r>
            </a:p>
          </p:txBody>
        </p:sp>
        <p:sp>
          <p:nvSpPr>
            <p:cNvPr id="21" name="Text Box 15">
              <a:extLst>
                <a:ext uri="{FF2B5EF4-FFF2-40B4-BE49-F238E27FC236}">
                  <a16:creationId xmlns:a16="http://schemas.microsoft.com/office/drawing/2014/main" id="{C8283C24-9289-4288-9609-F938E738444F}"/>
                </a:ext>
              </a:extLst>
            </p:cNvPr>
            <p:cNvSpPr txBox="1">
              <a:spLocks noChangeArrowheads="1"/>
            </p:cNvSpPr>
            <p:nvPr/>
          </p:nvSpPr>
          <p:spPr bwMode="auto">
            <a:xfrm>
              <a:off x="3864" y="2815"/>
              <a:ext cx="1488" cy="3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EventListener Interface </a:t>
              </a:r>
              <a:r>
                <a:rPr lang="en-US" altLang="en-US" sz="1200">
                  <a:solidFill>
                    <a:schemeClr val="tx1"/>
                  </a:solidFill>
                  <a:effectLst/>
                  <a:latin typeface="Garamond" panose="02020404030301010803" pitchFamily="18" charset="0"/>
                </a:rPr>
                <a:t>HpptSessionAttributeListener </a:t>
              </a:r>
            </a:p>
          </p:txBody>
        </p:sp>
        <p:sp>
          <p:nvSpPr>
            <p:cNvPr id="22" name="Text Box 17">
              <a:extLst>
                <a:ext uri="{FF2B5EF4-FFF2-40B4-BE49-F238E27FC236}">
                  <a16:creationId xmlns:a16="http://schemas.microsoft.com/office/drawing/2014/main" id="{3FDBFA8C-7D38-430A-9213-5492D08C4792}"/>
                </a:ext>
              </a:extLst>
            </p:cNvPr>
            <p:cNvSpPr txBox="1">
              <a:spLocks noChangeArrowheads="1"/>
            </p:cNvSpPr>
            <p:nvPr/>
          </p:nvSpPr>
          <p:spPr bwMode="auto">
            <a:xfrm>
              <a:off x="3792" y="3321"/>
              <a:ext cx="1632"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EventListener   Interface </a:t>
              </a:r>
              <a:r>
                <a:rPr lang="en-US" altLang="en-US" sz="1200">
                  <a:solidFill>
                    <a:schemeClr val="tx1"/>
                  </a:solidFill>
                  <a:effectLst/>
                  <a:latin typeface="Garamond" panose="02020404030301010803" pitchFamily="18" charset="0"/>
                </a:rPr>
                <a:t>HpptSessionActivationListener </a:t>
              </a:r>
            </a:p>
          </p:txBody>
        </p:sp>
        <p:sp>
          <p:nvSpPr>
            <p:cNvPr id="23" name="Text Box 18">
              <a:extLst>
                <a:ext uri="{FF2B5EF4-FFF2-40B4-BE49-F238E27FC236}">
                  <a16:creationId xmlns:a16="http://schemas.microsoft.com/office/drawing/2014/main" id="{334154B2-F582-4A19-B54D-79065F1A667E}"/>
                </a:ext>
              </a:extLst>
            </p:cNvPr>
            <p:cNvSpPr txBox="1">
              <a:spLocks noChangeArrowheads="1"/>
            </p:cNvSpPr>
            <p:nvPr/>
          </p:nvSpPr>
          <p:spPr bwMode="auto">
            <a:xfrm>
              <a:off x="3864" y="3826"/>
              <a:ext cx="1488"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Garamond" panose="02020404030301010803" pitchFamily="18" charset="0"/>
                </a:rPr>
                <a:t>EventListener Interface </a:t>
              </a:r>
              <a:r>
                <a:rPr lang="en-US" altLang="en-US" sz="1200">
                  <a:solidFill>
                    <a:schemeClr val="tx1"/>
                  </a:solidFill>
                  <a:effectLst/>
                  <a:latin typeface="Garamond" panose="02020404030301010803" pitchFamily="18" charset="0"/>
                </a:rPr>
                <a:t>HpptSessionBindingListener </a:t>
              </a:r>
            </a:p>
          </p:txBody>
        </p:sp>
        <p:sp>
          <p:nvSpPr>
            <p:cNvPr id="24" name="Rectangle 20">
              <a:extLst>
                <a:ext uri="{FF2B5EF4-FFF2-40B4-BE49-F238E27FC236}">
                  <a16:creationId xmlns:a16="http://schemas.microsoft.com/office/drawing/2014/main" id="{9F6E387B-9E15-40C5-BF56-388E3DE8D060}"/>
                </a:ext>
              </a:extLst>
            </p:cNvPr>
            <p:cNvSpPr>
              <a:spLocks noChangeArrowheads="1"/>
            </p:cNvSpPr>
            <p:nvPr/>
          </p:nvSpPr>
          <p:spPr bwMode="auto">
            <a:xfrm>
              <a:off x="4032" y="689"/>
              <a:ext cx="144" cy="4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21">
              <a:extLst>
                <a:ext uri="{FF2B5EF4-FFF2-40B4-BE49-F238E27FC236}">
                  <a16:creationId xmlns:a16="http://schemas.microsoft.com/office/drawing/2014/main" id="{390FCC48-E13A-4EF3-B857-70A64CF1B9BB}"/>
                </a:ext>
              </a:extLst>
            </p:cNvPr>
            <p:cNvSpPr>
              <a:spLocks noChangeArrowheads="1"/>
            </p:cNvSpPr>
            <p:nvPr/>
          </p:nvSpPr>
          <p:spPr bwMode="auto">
            <a:xfrm>
              <a:off x="3840" y="1263"/>
              <a:ext cx="144" cy="4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28">
              <a:extLst>
                <a:ext uri="{FF2B5EF4-FFF2-40B4-BE49-F238E27FC236}">
                  <a16:creationId xmlns:a16="http://schemas.microsoft.com/office/drawing/2014/main" id="{3670240C-64FB-4045-88B3-9E21E6FE2DA0}"/>
                </a:ext>
              </a:extLst>
            </p:cNvPr>
            <p:cNvSpPr>
              <a:spLocks noChangeShapeType="1"/>
            </p:cNvSpPr>
            <p:nvPr/>
          </p:nvSpPr>
          <p:spPr bwMode="auto">
            <a:xfrm flipV="1">
              <a:off x="4608" y="931"/>
              <a:ext cx="0"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413948688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AB86E2-4BB5-44BF-9296-8F7DF9C8A4E2}"/>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err="1">
                <a:solidFill>
                  <a:srgbClr val="003399"/>
                </a:solidFill>
                <a:effectLst/>
                <a:latin typeface="Arial" panose="020B0604020202020204" pitchFamily="34" charset="0"/>
              </a:rPr>
              <a:t>HttpServlet</a:t>
            </a:r>
            <a:r>
              <a:rPr lang="en-US" altLang="en-US" sz="2400" dirty="0">
                <a:solidFill>
                  <a:srgbClr val="003399"/>
                </a:solidFill>
                <a:effectLst/>
                <a:latin typeface="Arial" panose="020B0604020202020204" pitchFamily="34" charset="0"/>
              </a:rPr>
              <a:t> Class</a:t>
            </a:r>
          </a:p>
        </p:txBody>
      </p:sp>
      <p:sp>
        <p:nvSpPr>
          <p:cNvPr id="3" name="Rectangle 2">
            <a:extLst>
              <a:ext uri="{FF2B5EF4-FFF2-40B4-BE49-F238E27FC236}">
                <a16:creationId xmlns:a16="http://schemas.microsoft.com/office/drawing/2014/main" id="{F921007D-1C39-45B0-98C9-7096A3D1D9AB}"/>
              </a:ext>
            </a:extLst>
          </p:cNvPr>
          <p:cNvSpPr txBox="1">
            <a:spLocks noChangeArrowheads="1"/>
          </p:cNvSpPr>
          <p:nvPr/>
        </p:nvSpPr>
        <p:spPr>
          <a:xfrm>
            <a:off x="559776" y="1143000"/>
            <a:ext cx="9832731"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a:solidFill>
                  <a:srgbClr val="000000"/>
                </a:solidFill>
                <a:ea typeface="Arial Unicode MS" pitchFamily="34" charset="-128"/>
              </a:rPr>
              <a:t>Extends the Generic Servlet</a:t>
            </a:r>
          </a:p>
          <a:p>
            <a:pPr marL="1100138" lvl="1" indent="-533400"/>
            <a:r>
              <a:rPr lang="en-US" altLang="en-US" sz="2400">
                <a:solidFill>
                  <a:srgbClr val="000000"/>
                </a:solidFill>
                <a:ea typeface="Arial Unicode MS" pitchFamily="34" charset="-128"/>
              </a:rPr>
              <a:t>Inherits the init() and destroy methods()</a:t>
            </a:r>
          </a:p>
          <a:p>
            <a:pPr marL="1100138" lvl="1" indent="-533400"/>
            <a:r>
              <a:rPr lang="en-US" altLang="en-US" sz="2400">
                <a:solidFill>
                  <a:srgbClr val="000000"/>
                </a:solidFill>
                <a:ea typeface="Arial Unicode MS" pitchFamily="34" charset="-128"/>
              </a:rPr>
              <a:t>Overrides the service() method</a:t>
            </a:r>
          </a:p>
          <a:p>
            <a:pPr marL="609600" indent="-609600"/>
            <a:r>
              <a:rPr lang="en-US" altLang="en-US" sz="2800">
                <a:solidFill>
                  <a:srgbClr val="000000"/>
                </a:solidFill>
                <a:ea typeface="Arial Unicode MS" pitchFamily="34" charset="-128"/>
              </a:rPr>
              <a:t>Service() method</a:t>
            </a:r>
          </a:p>
          <a:p>
            <a:pPr marL="1100138" lvl="1" indent="-533400"/>
            <a:r>
              <a:rPr lang="en-US" altLang="en-US" sz="2400">
                <a:solidFill>
                  <a:srgbClr val="000000"/>
                </a:solidFill>
                <a:ea typeface="Arial Unicode MS" pitchFamily="34" charset="-128"/>
              </a:rPr>
              <a:t>Signature: Protected void service(HttpServletRequest req, HttpServletResponse res)</a:t>
            </a:r>
          </a:p>
          <a:p>
            <a:pPr marL="1100138" lvl="1" indent="-533400"/>
            <a:r>
              <a:rPr lang="en-US" altLang="en-US" sz="2400">
                <a:solidFill>
                  <a:srgbClr val="000000"/>
                </a:solidFill>
                <a:ea typeface="Arial Unicode MS" pitchFamily="34" charset="-128"/>
              </a:rPr>
              <a:t>Forwards the request to the appropriate method</a:t>
            </a:r>
          </a:p>
          <a:p>
            <a:pPr marL="1100138" lvl="1" indent="-533400"/>
            <a:r>
              <a:rPr lang="en-US" altLang="en-US" sz="2400">
                <a:solidFill>
                  <a:srgbClr val="000000"/>
                </a:solidFill>
                <a:ea typeface="Arial Unicode MS" pitchFamily="34" charset="-128"/>
              </a:rPr>
              <a:t>Developer should not normally override this method</a:t>
            </a:r>
          </a:p>
          <a:p>
            <a:pPr marL="609600" indent="-609600"/>
            <a:r>
              <a:rPr lang="en-US" altLang="en-US" sz="2800">
                <a:solidFill>
                  <a:srgbClr val="000000"/>
                </a:solidFill>
                <a:ea typeface="Arial Unicode MS" pitchFamily="34" charset="-128"/>
              </a:rPr>
              <a:t>The developer needs to implement the methods corresponding to the request</a:t>
            </a:r>
          </a:p>
          <a:p>
            <a:pPr marL="1100138" lvl="1" indent="-533400"/>
            <a:r>
              <a:rPr lang="en-US" altLang="en-US" sz="2400">
                <a:solidFill>
                  <a:srgbClr val="000000"/>
                </a:solidFill>
                <a:ea typeface="Arial Unicode MS" pitchFamily="34" charset="-128"/>
              </a:rPr>
              <a:t>doGet(), doPost(), doHead(), doPut()</a:t>
            </a:r>
            <a:endParaRPr lang="en-US" altLang="en-US" sz="2400" dirty="0">
              <a:solidFill>
                <a:srgbClr val="000000"/>
              </a:solidFill>
              <a:ea typeface="Arial Unicode MS" pitchFamily="34" charset="-128"/>
            </a:endParaRPr>
          </a:p>
        </p:txBody>
      </p:sp>
    </p:spTree>
    <p:extLst>
      <p:ext uri="{BB962C8B-B14F-4D97-AF65-F5344CB8AC3E}">
        <p14:creationId xmlns:p14="http://schemas.microsoft.com/office/powerpoint/2010/main" val="284933428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A0475AA-3831-4645-B6CA-85F79DA95F8E}"/>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err="1">
                <a:solidFill>
                  <a:srgbClr val="003399"/>
                </a:solidFill>
                <a:effectLst/>
                <a:latin typeface="Arial" panose="020B0604020202020204" pitchFamily="34" charset="0"/>
              </a:rPr>
              <a:t>HttpServletRequest</a:t>
            </a:r>
            <a:r>
              <a:rPr lang="en-US" altLang="en-US" sz="2400" dirty="0">
                <a:solidFill>
                  <a:srgbClr val="003399"/>
                </a:solidFill>
                <a:effectLst/>
                <a:latin typeface="Arial" panose="020B0604020202020204" pitchFamily="34" charset="0"/>
              </a:rPr>
              <a:t> Interface</a:t>
            </a:r>
          </a:p>
        </p:txBody>
      </p:sp>
      <p:sp>
        <p:nvSpPr>
          <p:cNvPr id="3" name="Rectangle 2">
            <a:extLst>
              <a:ext uri="{FF2B5EF4-FFF2-40B4-BE49-F238E27FC236}">
                <a16:creationId xmlns:a16="http://schemas.microsoft.com/office/drawing/2014/main" id="{780593CA-58B4-412B-B86F-7E3BED56587F}"/>
              </a:ext>
            </a:extLst>
          </p:cNvPr>
          <p:cNvSpPr txBox="1">
            <a:spLocks noChangeArrowheads="1"/>
          </p:cNvSpPr>
          <p:nvPr/>
        </p:nvSpPr>
        <p:spPr>
          <a:xfrm>
            <a:off x="304800" y="1143000"/>
            <a:ext cx="9173308" cy="5222631"/>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a:solidFill>
                  <a:srgbClr val="000000"/>
                </a:solidFill>
                <a:ea typeface="Arial Unicode MS" pitchFamily="34" charset="-128"/>
              </a:rPr>
              <a:t>Extends ServletRequest</a:t>
            </a:r>
          </a:p>
          <a:p>
            <a:pPr marL="609600" indent="-609600"/>
            <a:r>
              <a:rPr lang="en-US" altLang="en-US" sz="2400">
                <a:solidFill>
                  <a:srgbClr val="000000"/>
                </a:solidFill>
                <a:ea typeface="Arial Unicode MS" pitchFamily="34" charset="-128"/>
              </a:rPr>
              <a:t>Inherited methods from ServletRequest</a:t>
            </a:r>
          </a:p>
          <a:p>
            <a:pPr marL="1100138" lvl="1" indent="-533400"/>
            <a:r>
              <a:rPr lang="en-US" altLang="en-US" sz="2000">
                <a:solidFill>
                  <a:srgbClr val="000000"/>
                </a:solidFill>
                <a:ea typeface="Arial Unicode MS" pitchFamily="34" charset="-128"/>
              </a:rPr>
              <a:t>getParameterNames()</a:t>
            </a:r>
          </a:p>
          <a:p>
            <a:pPr marL="1100138" lvl="1" indent="-533400"/>
            <a:r>
              <a:rPr lang="en-US" altLang="en-US" sz="2000">
                <a:solidFill>
                  <a:srgbClr val="000000"/>
                </a:solidFill>
                <a:ea typeface="Arial Unicode MS" pitchFamily="34" charset="-128"/>
              </a:rPr>
              <a:t>getParameter(String name)</a:t>
            </a:r>
          </a:p>
          <a:p>
            <a:pPr marL="1100138" lvl="1" indent="-533400"/>
            <a:r>
              <a:rPr lang="en-US" altLang="en-US" sz="2000">
                <a:solidFill>
                  <a:srgbClr val="000000"/>
                </a:solidFill>
                <a:ea typeface="Arial Unicode MS" pitchFamily="34" charset="-128"/>
              </a:rPr>
              <a:t>getParameterValues(String name)</a:t>
            </a:r>
          </a:p>
          <a:p>
            <a:pPr marL="1100138" lvl="1" indent="-533400"/>
            <a:r>
              <a:rPr lang="en-US" altLang="en-US" sz="2000">
                <a:solidFill>
                  <a:srgbClr val="000000"/>
                </a:solidFill>
                <a:ea typeface="Arial Unicode MS" pitchFamily="34" charset="-128"/>
              </a:rPr>
              <a:t>getServerName()</a:t>
            </a:r>
          </a:p>
          <a:p>
            <a:pPr marL="1100138" lvl="1" indent="-533400"/>
            <a:r>
              <a:rPr lang="en-US" altLang="en-US" sz="2000">
                <a:solidFill>
                  <a:srgbClr val="000000"/>
                </a:solidFill>
                <a:ea typeface="Arial Unicode MS" pitchFamily="34" charset="-128"/>
              </a:rPr>
              <a:t>getServerPort()</a:t>
            </a:r>
          </a:p>
          <a:p>
            <a:pPr marL="1100138" lvl="1" indent="-533400"/>
            <a:r>
              <a:rPr lang="en-US" altLang="en-US" sz="2000">
                <a:solidFill>
                  <a:srgbClr val="000000"/>
                </a:solidFill>
                <a:ea typeface="Arial Unicode MS" pitchFamily="34" charset="-128"/>
              </a:rPr>
              <a:t>getRequestDispatcher</a:t>
            </a:r>
          </a:p>
          <a:p>
            <a:pPr marL="609600" indent="-609600"/>
            <a:r>
              <a:rPr lang="en-US" altLang="en-US" sz="2400">
                <a:solidFill>
                  <a:srgbClr val="000000"/>
                </a:solidFill>
                <a:ea typeface="Arial Unicode MS" pitchFamily="34" charset="-128"/>
              </a:rPr>
              <a:t>New methods defined</a:t>
            </a:r>
          </a:p>
          <a:p>
            <a:pPr marL="1100138" lvl="1" indent="-533400"/>
            <a:r>
              <a:rPr lang="en-US" altLang="en-US" sz="2000">
                <a:solidFill>
                  <a:srgbClr val="000000"/>
                </a:solidFill>
                <a:ea typeface="Arial Unicode MS" pitchFamily="34" charset="-128"/>
              </a:rPr>
              <a:t>getCookies()</a:t>
            </a:r>
          </a:p>
          <a:p>
            <a:pPr marL="1100138" lvl="1" indent="-533400"/>
            <a:r>
              <a:rPr lang="en-US" altLang="en-US" sz="2000">
                <a:solidFill>
                  <a:srgbClr val="000000"/>
                </a:solidFill>
                <a:ea typeface="Arial Unicode MS" pitchFamily="34" charset="-128"/>
              </a:rPr>
              <a:t>getHeader()</a:t>
            </a:r>
          </a:p>
          <a:p>
            <a:pPr marL="1100138" lvl="1" indent="-533400"/>
            <a:r>
              <a:rPr lang="en-US" altLang="en-US" sz="2000">
                <a:solidFill>
                  <a:srgbClr val="000000"/>
                </a:solidFill>
                <a:ea typeface="Arial Unicode MS" pitchFamily="34" charset="-128"/>
              </a:rPr>
              <a:t>getPathInfo()</a:t>
            </a:r>
          </a:p>
          <a:p>
            <a:pPr marL="1100138" lvl="1" indent="-533400"/>
            <a:r>
              <a:rPr lang="en-US" altLang="en-US" sz="2000">
                <a:solidFill>
                  <a:srgbClr val="000000"/>
                </a:solidFill>
                <a:ea typeface="Arial Unicode MS" pitchFamily="34" charset="-128"/>
              </a:rPr>
              <a:t>getContextPath()</a:t>
            </a:r>
          </a:p>
          <a:p>
            <a:pPr marL="1100138" lvl="1" indent="-533400"/>
            <a:r>
              <a:rPr lang="en-US" altLang="en-US" sz="2000">
                <a:solidFill>
                  <a:srgbClr val="000000"/>
                </a:solidFill>
                <a:ea typeface="Arial Unicode MS" pitchFamily="34" charset="-128"/>
              </a:rPr>
              <a:t>getQueryString()</a:t>
            </a:r>
            <a:endParaRPr lang="en-US" altLang="en-US" sz="2000" dirty="0">
              <a:solidFill>
                <a:srgbClr val="000000"/>
              </a:solidFill>
              <a:ea typeface="Arial Unicode MS" pitchFamily="34" charset="-128"/>
            </a:endParaRPr>
          </a:p>
        </p:txBody>
      </p:sp>
    </p:spTree>
    <p:extLst>
      <p:ext uri="{BB962C8B-B14F-4D97-AF65-F5344CB8AC3E}">
        <p14:creationId xmlns:p14="http://schemas.microsoft.com/office/powerpoint/2010/main" val="340802653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EC590192-E733-402C-ACA6-79268BC4CF19}"/>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err="1">
                <a:solidFill>
                  <a:srgbClr val="003399"/>
                </a:solidFill>
                <a:effectLst/>
                <a:latin typeface="Arial" panose="020B0604020202020204" pitchFamily="34" charset="0"/>
              </a:rPr>
              <a:t>HttpServletRequest</a:t>
            </a:r>
            <a:r>
              <a:rPr lang="en-US" altLang="en-US" sz="2400" dirty="0">
                <a:solidFill>
                  <a:srgbClr val="003399"/>
                </a:solidFill>
                <a:effectLst/>
                <a:latin typeface="Arial" panose="020B0604020202020204" pitchFamily="34" charset="0"/>
              </a:rPr>
              <a:t> Interface, cont’d.</a:t>
            </a:r>
          </a:p>
        </p:txBody>
      </p:sp>
      <p:sp>
        <p:nvSpPr>
          <p:cNvPr id="3" name="Rectangle 1026">
            <a:extLst>
              <a:ext uri="{FF2B5EF4-FFF2-40B4-BE49-F238E27FC236}">
                <a16:creationId xmlns:a16="http://schemas.microsoft.com/office/drawing/2014/main" id="{2640C729-6FC4-464F-9D7E-3C0DBDC6C92B}"/>
              </a:ext>
            </a:extLst>
          </p:cNvPr>
          <p:cNvSpPr txBox="1">
            <a:spLocks noChangeArrowheads="1"/>
          </p:cNvSpPr>
          <p:nvPr/>
        </p:nvSpPr>
        <p:spPr>
          <a:xfrm>
            <a:off x="304799" y="1143000"/>
            <a:ext cx="9050215" cy="53340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a:solidFill>
                  <a:srgbClr val="000000"/>
                </a:solidFill>
                <a:ea typeface="Arial Unicode MS" pitchFamily="34" charset="-128"/>
              </a:rPr>
              <a:t>Extends ServletResponse</a:t>
            </a:r>
          </a:p>
          <a:p>
            <a:pPr marL="609600" indent="-609600"/>
            <a:r>
              <a:rPr lang="en-US" altLang="en-US" sz="2800">
                <a:solidFill>
                  <a:srgbClr val="000000"/>
                </a:solidFill>
                <a:ea typeface="Arial Unicode MS" pitchFamily="34" charset="-128"/>
              </a:rPr>
              <a:t>Inherited methods from ServletResponse</a:t>
            </a:r>
          </a:p>
          <a:p>
            <a:pPr marL="1100138" lvl="1" indent="-533400"/>
            <a:r>
              <a:rPr lang="en-US" altLang="en-US" sz="2400">
                <a:solidFill>
                  <a:srgbClr val="000000"/>
                </a:solidFill>
                <a:ea typeface="Arial Unicode MS" pitchFamily="34" charset="-128"/>
              </a:rPr>
              <a:t>getoutputStream()</a:t>
            </a:r>
          </a:p>
          <a:p>
            <a:pPr marL="1100138" lvl="1" indent="-533400"/>
            <a:r>
              <a:rPr lang="en-US" altLang="en-US" sz="2400">
                <a:solidFill>
                  <a:srgbClr val="000000"/>
                </a:solidFill>
                <a:ea typeface="Arial Unicode MS" pitchFamily="34" charset="-128"/>
              </a:rPr>
              <a:t>getWriter(String name)</a:t>
            </a:r>
          </a:p>
          <a:p>
            <a:pPr marL="1100138" lvl="1" indent="-533400"/>
            <a:r>
              <a:rPr lang="en-US" altLang="en-US" sz="2400">
                <a:solidFill>
                  <a:srgbClr val="000000"/>
                </a:solidFill>
                <a:ea typeface="Arial Unicode MS" pitchFamily="34" charset="-128"/>
              </a:rPr>
              <a:t>flushBuffer()</a:t>
            </a:r>
          </a:p>
          <a:p>
            <a:pPr marL="1100138" lvl="1" indent="-533400"/>
            <a:r>
              <a:rPr lang="en-US" altLang="en-US" sz="2400">
                <a:solidFill>
                  <a:srgbClr val="000000"/>
                </a:solidFill>
                <a:ea typeface="Arial Unicode MS" pitchFamily="34" charset="-128"/>
              </a:rPr>
              <a:t>setContentType()</a:t>
            </a:r>
          </a:p>
          <a:p>
            <a:pPr marL="609600" indent="-609600"/>
            <a:r>
              <a:rPr lang="en-US" altLang="en-US" sz="2800">
                <a:solidFill>
                  <a:srgbClr val="000000"/>
                </a:solidFill>
                <a:ea typeface="Arial Unicode MS" pitchFamily="34" charset="-128"/>
              </a:rPr>
              <a:t>New methods</a:t>
            </a:r>
          </a:p>
          <a:p>
            <a:pPr marL="1100138" lvl="1" indent="-533400"/>
            <a:r>
              <a:rPr lang="en-US" altLang="en-US" sz="2400">
                <a:solidFill>
                  <a:srgbClr val="000000"/>
                </a:solidFill>
                <a:ea typeface="Arial Unicode MS" pitchFamily="34" charset="-128"/>
              </a:rPr>
              <a:t>encodeURL(String url)</a:t>
            </a:r>
          </a:p>
          <a:p>
            <a:pPr marL="1100138" lvl="1" indent="-533400"/>
            <a:r>
              <a:rPr lang="en-US" altLang="en-US" sz="2400">
                <a:solidFill>
                  <a:srgbClr val="000000"/>
                </a:solidFill>
                <a:ea typeface="Arial Unicode MS" pitchFamily="34" charset="-128"/>
              </a:rPr>
              <a:t>encodeRedirectURL(String url)</a:t>
            </a:r>
          </a:p>
          <a:p>
            <a:pPr marL="609600" indent="-609600"/>
            <a:r>
              <a:rPr lang="en-US" altLang="en-US" sz="2800">
                <a:solidFill>
                  <a:srgbClr val="000000"/>
                </a:solidFill>
                <a:ea typeface="Arial Unicode MS" pitchFamily="34" charset="-128"/>
              </a:rPr>
              <a:t>setDateHeader()</a:t>
            </a:r>
          </a:p>
          <a:p>
            <a:pPr marL="1100138" lvl="1" indent="-533400"/>
            <a:r>
              <a:rPr lang="en-US" altLang="en-US" sz="2400">
                <a:solidFill>
                  <a:srgbClr val="000000"/>
                </a:solidFill>
                <a:ea typeface="Arial Unicode MS" pitchFamily="34" charset="-128"/>
              </a:rPr>
              <a:t>setStatus()</a:t>
            </a:r>
          </a:p>
          <a:p>
            <a:pPr marL="1100138" lvl="1" indent="-533400"/>
            <a:r>
              <a:rPr lang="en-US" altLang="en-US" sz="2400">
                <a:solidFill>
                  <a:srgbClr val="000000"/>
                </a:solidFill>
                <a:ea typeface="Arial Unicode MS" pitchFamily="34" charset="-128"/>
              </a:rPr>
              <a:t>………</a:t>
            </a:r>
            <a:endParaRPr lang="en-US" altLang="en-US" sz="2400" dirty="0">
              <a:solidFill>
                <a:srgbClr val="000000"/>
              </a:solidFill>
              <a:ea typeface="Arial Unicode MS" pitchFamily="34" charset="-128"/>
            </a:endParaRPr>
          </a:p>
        </p:txBody>
      </p:sp>
    </p:spTree>
    <p:extLst>
      <p:ext uri="{BB962C8B-B14F-4D97-AF65-F5344CB8AC3E}">
        <p14:creationId xmlns:p14="http://schemas.microsoft.com/office/powerpoint/2010/main" val="401519475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66C49F5-569A-4D68-8EC2-B39865147BEC}"/>
              </a:ext>
            </a:extLst>
          </p:cNvPr>
          <p:cNvSpPr>
            <a:spLocks noChangeArrowheads="1"/>
          </p:cNvSpPr>
          <p:nvPr/>
        </p:nvSpPr>
        <p:spPr bwMode="auto">
          <a:xfrm>
            <a:off x="529871" y="30272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Server Side Development</a:t>
            </a:r>
            <a:br>
              <a:rPr lang="en-US" altLang="en-US">
                <a:effectLst/>
              </a:rPr>
            </a:br>
            <a:r>
              <a:rPr lang="en-US" altLang="en-US" sz="2400">
                <a:solidFill>
                  <a:srgbClr val="003399"/>
                </a:solidFill>
                <a:effectLst/>
                <a:latin typeface="Arial" panose="020B0604020202020204" pitchFamily="34" charset="0"/>
              </a:rPr>
              <a:t>Web Server</a:t>
            </a:r>
          </a:p>
        </p:txBody>
      </p:sp>
      <p:sp>
        <p:nvSpPr>
          <p:cNvPr id="3" name="Rectangle 2">
            <a:extLst>
              <a:ext uri="{FF2B5EF4-FFF2-40B4-BE49-F238E27FC236}">
                <a16:creationId xmlns:a16="http://schemas.microsoft.com/office/drawing/2014/main" id="{92BD99BE-D8B9-4387-9C45-25FFA71E481D}"/>
              </a:ext>
            </a:extLst>
          </p:cNvPr>
          <p:cNvSpPr/>
          <p:nvPr/>
        </p:nvSpPr>
        <p:spPr>
          <a:xfrm>
            <a:off x="949569" y="1582341"/>
            <a:ext cx="9398977" cy="2308324"/>
          </a:xfrm>
          <a:prstGeom prst="rect">
            <a:avLst/>
          </a:prstGeom>
        </p:spPr>
        <p:txBody>
          <a:bodyPr wrap="square">
            <a:spAutoFit/>
          </a:bodyPr>
          <a:lstStyle/>
          <a:p>
            <a:pPr marL="609600" indent="-609600" eaLnBrk="0" hangingPunct="0">
              <a:spcBef>
                <a:spcPct val="0"/>
              </a:spcBef>
              <a:buFont typeface="Arial" panose="020B0604020202020204" pitchFamily="34" charset="0"/>
              <a:buChar char="•"/>
            </a:pPr>
            <a:r>
              <a:rPr lang="en-US" altLang="en-US" dirty="0"/>
              <a:t>A web server is a program running on the server that listens for incoming requests and services those requests as they come in. </a:t>
            </a:r>
          </a:p>
          <a:p>
            <a:pPr marL="609600" indent="-609600" eaLnBrk="0" hangingPunct="0">
              <a:spcBef>
                <a:spcPct val="0"/>
              </a:spcBef>
              <a:buFont typeface="Arial" panose="020B0604020202020204" pitchFamily="34" charset="0"/>
              <a:buChar char="•"/>
            </a:pPr>
            <a:r>
              <a:rPr lang="en-US" altLang="en-US" dirty="0"/>
              <a:t>Once the web server receives a request, depending on the type of request the web server might look for a web page, or it might execute a program on the server.</a:t>
            </a:r>
          </a:p>
          <a:p>
            <a:pPr marL="609600" indent="-609600" eaLnBrk="0" hangingPunct="0">
              <a:spcBef>
                <a:spcPct val="0"/>
              </a:spcBef>
              <a:buFont typeface="Arial" panose="020B0604020202020204" pitchFamily="34" charset="0"/>
              <a:buChar char="•"/>
            </a:pPr>
            <a:r>
              <a:rPr lang="en-US" altLang="en-US" dirty="0"/>
              <a:t>It will always return some kind of results to the web browser, even if its simply an error message saying that it couldn’t process the request.</a:t>
            </a:r>
          </a:p>
          <a:p>
            <a:pPr marL="609600" indent="-609600" eaLnBrk="0" hangingPunct="0">
              <a:spcBef>
                <a:spcPct val="0"/>
              </a:spcBef>
              <a:buFont typeface="Arial" panose="020B0604020202020204" pitchFamily="34" charset="0"/>
              <a:buChar char="•"/>
            </a:pPr>
            <a:r>
              <a:rPr lang="en-US" altLang="en-US" dirty="0"/>
              <a:t>By default the role of a web server is to serve static pages using the http protocol</a:t>
            </a:r>
          </a:p>
          <a:p>
            <a:pPr marL="609600" indent="-609600" eaLnBrk="0" hangingPunct="0">
              <a:spcBef>
                <a:spcPct val="0"/>
              </a:spcBef>
              <a:buFont typeface="Arial" panose="020B0604020202020204" pitchFamily="34" charset="0"/>
              <a:buChar char="•"/>
            </a:pPr>
            <a:r>
              <a:rPr lang="en-US" altLang="en-US" dirty="0"/>
              <a:t>Web servers can be made dynamic by adding additional processing capability to the server</a:t>
            </a:r>
            <a:endParaRPr lang="en-US" altLang="en-US" dirty="0">
              <a:solidFill>
                <a:srgbClr val="000000"/>
              </a:solidFill>
              <a:latin typeface="Verdana" panose="020B0604030504040204" pitchFamily="34" charset="0"/>
              <a:ea typeface="Arial Unicode MS" pitchFamily="34" charset="-128"/>
            </a:endParaRPr>
          </a:p>
        </p:txBody>
      </p:sp>
    </p:spTree>
    <p:extLst>
      <p:ext uri="{BB962C8B-B14F-4D97-AF65-F5344CB8AC3E}">
        <p14:creationId xmlns:p14="http://schemas.microsoft.com/office/powerpoint/2010/main" val="103150214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9AD86BC-3527-41C0-B72D-5DC6C852AEE4}"/>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Cookie Class</a:t>
            </a:r>
          </a:p>
        </p:txBody>
      </p:sp>
      <p:sp>
        <p:nvSpPr>
          <p:cNvPr id="3" name="Rectangle 2">
            <a:extLst>
              <a:ext uri="{FF2B5EF4-FFF2-40B4-BE49-F238E27FC236}">
                <a16:creationId xmlns:a16="http://schemas.microsoft.com/office/drawing/2014/main" id="{9DB8995C-20E5-4BB6-BFB7-66C5F1269CE3}"/>
              </a:ext>
            </a:extLst>
          </p:cNvPr>
          <p:cNvSpPr txBox="1">
            <a:spLocks noChangeArrowheads="1"/>
          </p:cNvSpPr>
          <p:nvPr/>
        </p:nvSpPr>
        <p:spPr>
          <a:xfrm>
            <a:off x="304799" y="1143000"/>
            <a:ext cx="9102969"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a:solidFill>
                  <a:srgbClr val="000000"/>
                </a:solidFill>
                <a:ea typeface="Arial Unicode MS" pitchFamily="34" charset="-128"/>
              </a:rPr>
              <a:t>Constructor</a:t>
            </a:r>
          </a:p>
          <a:p>
            <a:pPr marL="1100138" lvl="1" indent="-533400"/>
            <a:r>
              <a:rPr lang="en-US" altLang="en-US" sz="2400">
                <a:solidFill>
                  <a:srgbClr val="000000"/>
                </a:solidFill>
                <a:ea typeface="Arial Unicode MS" pitchFamily="34" charset="-128"/>
              </a:rPr>
              <a:t>Cookie (String name, String value)</a:t>
            </a:r>
          </a:p>
          <a:p>
            <a:pPr marL="609600" indent="-609600"/>
            <a:r>
              <a:rPr lang="en-US" altLang="en-US" sz="2800">
                <a:solidFill>
                  <a:srgbClr val="000000"/>
                </a:solidFill>
                <a:ea typeface="Arial Unicode MS" pitchFamily="34" charset="-128"/>
              </a:rPr>
              <a:t>Methods</a:t>
            </a:r>
          </a:p>
          <a:p>
            <a:pPr marL="1100138" lvl="1" indent="-533400"/>
            <a:r>
              <a:rPr lang="en-US" altLang="en-US" sz="2400">
                <a:solidFill>
                  <a:srgbClr val="000000"/>
                </a:solidFill>
                <a:ea typeface="Arial Unicode MS" pitchFamily="34" charset="-128"/>
              </a:rPr>
              <a:t>public void setMaxAge(int expiry)</a:t>
            </a:r>
          </a:p>
          <a:p>
            <a:pPr marL="1100138" lvl="1" indent="-533400"/>
            <a:r>
              <a:rPr lang="en-US" altLang="en-US" sz="2400">
                <a:solidFill>
                  <a:srgbClr val="000000"/>
                </a:solidFill>
                <a:ea typeface="Arial Unicode MS" pitchFamily="34" charset="-128"/>
              </a:rPr>
              <a:t>public void setValue(String newValue)</a:t>
            </a:r>
          </a:p>
          <a:p>
            <a:pPr marL="609600" indent="-609600"/>
            <a:r>
              <a:rPr lang="en-US" altLang="en-US" sz="2800">
                <a:solidFill>
                  <a:srgbClr val="000000"/>
                </a:solidFill>
                <a:ea typeface="Arial Unicode MS" pitchFamily="34" charset="-128"/>
              </a:rPr>
              <a:t>Can be added to the response by using </a:t>
            </a:r>
          </a:p>
          <a:p>
            <a:pPr marL="1100138" lvl="1" indent="-533400"/>
            <a:r>
              <a:rPr lang="en-US" altLang="en-US" sz="2400">
                <a:solidFill>
                  <a:srgbClr val="000000"/>
                </a:solidFill>
                <a:ea typeface="Arial Unicode MS" pitchFamily="34" charset="-128"/>
              </a:rPr>
              <a:t>void addCookie(Cookie cookie) of HttpServletResponse</a:t>
            </a:r>
          </a:p>
          <a:p>
            <a:pPr marL="609600" indent="-609600"/>
            <a:r>
              <a:rPr lang="en-US" altLang="en-US" sz="2800">
                <a:solidFill>
                  <a:srgbClr val="000000"/>
                </a:solidFill>
                <a:ea typeface="Arial Unicode MS" pitchFamily="34" charset="-128"/>
              </a:rPr>
              <a:t>Can be obtained from the request by using</a:t>
            </a:r>
          </a:p>
          <a:p>
            <a:pPr marL="1100138" lvl="1" indent="-533400"/>
            <a:r>
              <a:rPr lang="en-US" altLang="en-US" sz="2400">
                <a:solidFill>
                  <a:srgbClr val="000000"/>
                </a:solidFill>
                <a:ea typeface="Arial Unicode MS" pitchFamily="34" charset="-128"/>
              </a:rPr>
              <a:t>Cookie[] getCookies() method of the HttpServletRequest</a:t>
            </a:r>
            <a:endParaRPr lang="en-US" altLang="en-US" sz="2400" dirty="0">
              <a:solidFill>
                <a:srgbClr val="000000"/>
              </a:solidFill>
              <a:ea typeface="Arial Unicode MS" pitchFamily="34" charset="-128"/>
            </a:endParaRPr>
          </a:p>
        </p:txBody>
      </p:sp>
    </p:spTree>
    <p:extLst>
      <p:ext uri="{BB962C8B-B14F-4D97-AF65-F5344CB8AC3E}">
        <p14:creationId xmlns:p14="http://schemas.microsoft.com/office/powerpoint/2010/main" val="150311046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E28A3BE-0C8D-4D38-86A0-8FC852A2FAF8}"/>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Servlets</a:t>
            </a:r>
            <a:br>
              <a:rPr lang="en-US" altLang="en-US" dirty="0">
                <a:effectLst/>
              </a:rPr>
            </a:br>
            <a:r>
              <a:rPr lang="en-US" altLang="en-US" sz="2400" dirty="0">
                <a:solidFill>
                  <a:srgbClr val="003399"/>
                </a:solidFill>
                <a:effectLst/>
                <a:latin typeface="Arial" panose="020B0604020202020204" pitchFamily="34" charset="0"/>
              </a:rPr>
              <a:t>Writing a Servlet</a:t>
            </a:r>
          </a:p>
        </p:txBody>
      </p:sp>
      <p:sp>
        <p:nvSpPr>
          <p:cNvPr id="3" name="Rectangle 2">
            <a:extLst>
              <a:ext uri="{FF2B5EF4-FFF2-40B4-BE49-F238E27FC236}">
                <a16:creationId xmlns:a16="http://schemas.microsoft.com/office/drawing/2014/main" id="{3BB7C517-F23F-4DCA-83D8-CB718EA3D3B7}"/>
              </a:ext>
            </a:extLst>
          </p:cNvPr>
          <p:cNvSpPr txBox="1">
            <a:spLocks noChangeArrowheads="1"/>
          </p:cNvSpPr>
          <p:nvPr/>
        </p:nvSpPr>
        <p:spPr>
          <a:xfrm>
            <a:off x="304800" y="1143000"/>
            <a:ext cx="9173308"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a:solidFill>
                  <a:srgbClr val="000000"/>
                </a:solidFill>
                <a:ea typeface="Arial Unicode MS" pitchFamily="34" charset="-128"/>
              </a:rPr>
              <a:t>Create a servletclass</a:t>
            </a:r>
          </a:p>
          <a:p>
            <a:pPr marL="1100138" lvl="1" indent="-533400"/>
            <a:r>
              <a:rPr lang="en-US" altLang="en-US" sz="2400">
                <a:solidFill>
                  <a:srgbClr val="000000"/>
                </a:solidFill>
                <a:ea typeface="Arial Unicode MS" pitchFamily="34" charset="-128"/>
              </a:rPr>
              <a:t>extend HttpServlet</a:t>
            </a:r>
          </a:p>
          <a:p>
            <a:pPr marL="609600" indent="-609600"/>
            <a:r>
              <a:rPr lang="en-US" altLang="en-US" sz="2800">
                <a:solidFill>
                  <a:srgbClr val="000000"/>
                </a:solidFill>
                <a:ea typeface="Arial Unicode MS" pitchFamily="34" charset="-128"/>
              </a:rPr>
              <a:t>Implement the doGet() or doPost() method</a:t>
            </a:r>
          </a:p>
          <a:p>
            <a:pPr marL="1100138" lvl="1" indent="-533400"/>
            <a:r>
              <a:rPr lang="en-US" altLang="en-US" sz="2400">
                <a:solidFill>
                  <a:srgbClr val="000000"/>
                </a:solidFill>
                <a:ea typeface="Arial Unicode MS" pitchFamily="34" charset="-128"/>
              </a:rPr>
              <a:t>Both methods accept two parameters</a:t>
            </a:r>
          </a:p>
          <a:p>
            <a:pPr marL="1366838" lvl="2" indent="-457200"/>
            <a:r>
              <a:rPr lang="en-US" altLang="en-US" sz="2000">
                <a:solidFill>
                  <a:srgbClr val="000000"/>
                </a:solidFill>
                <a:ea typeface="Arial Unicode MS" pitchFamily="34" charset="-128"/>
              </a:rPr>
              <a:t>HttpServletRequest</a:t>
            </a:r>
          </a:p>
          <a:p>
            <a:pPr marL="1366838" lvl="2" indent="-457200"/>
            <a:r>
              <a:rPr lang="en-US" altLang="en-US" sz="2000">
                <a:solidFill>
                  <a:srgbClr val="000000"/>
                </a:solidFill>
                <a:ea typeface="Arial Unicode MS" pitchFamily="34" charset="-128"/>
              </a:rPr>
              <a:t>HttpServletResponse</a:t>
            </a:r>
          </a:p>
          <a:p>
            <a:pPr marL="1100138" lvl="1" indent="-533400"/>
            <a:r>
              <a:rPr lang="en-US" altLang="en-US" sz="2400">
                <a:solidFill>
                  <a:srgbClr val="000000"/>
                </a:solidFill>
                <a:ea typeface="Arial Unicode MS" pitchFamily="34" charset="-128"/>
              </a:rPr>
              <a:t>Obtain parameters from HttpServletRequest Interface using</a:t>
            </a:r>
          </a:p>
          <a:p>
            <a:pPr marL="1366838" lvl="2" indent="-457200"/>
            <a:r>
              <a:rPr lang="en-US" altLang="en-US" sz="2000">
                <a:solidFill>
                  <a:srgbClr val="000000"/>
                </a:solidFill>
                <a:ea typeface="Arial Unicode MS" pitchFamily="34" charset="-128"/>
              </a:rPr>
              <a:t>getParameter(String name)</a:t>
            </a:r>
          </a:p>
          <a:p>
            <a:pPr marL="1100138" lvl="1" indent="-533400"/>
            <a:r>
              <a:rPr lang="en-US" altLang="en-US" sz="2400">
                <a:solidFill>
                  <a:srgbClr val="000000"/>
                </a:solidFill>
                <a:ea typeface="Arial Unicode MS" pitchFamily="34" charset="-128"/>
              </a:rPr>
              <a:t>Obtain the writer from the response object</a:t>
            </a:r>
          </a:p>
          <a:p>
            <a:pPr marL="1100138" lvl="1" indent="-533400"/>
            <a:r>
              <a:rPr lang="en-US" altLang="en-US" sz="2400">
                <a:solidFill>
                  <a:srgbClr val="000000"/>
                </a:solidFill>
                <a:ea typeface="Arial Unicode MS" pitchFamily="34" charset="-128"/>
              </a:rPr>
              <a:t>Process input data and generate output (in html form) and write to the writer</a:t>
            </a:r>
          </a:p>
          <a:p>
            <a:pPr marL="1100138" lvl="1" indent="-533400"/>
            <a:r>
              <a:rPr lang="en-US" altLang="en-US" sz="2400">
                <a:solidFill>
                  <a:srgbClr val="000000"/>
                </a:solidFill>
                <a:ea typeface="Arial Unicode MS" pitchFamily="34" charset="-128"/>
              </a:rPr>
              <a:t>Close the writer</a:t>
            </a:r>
            <a:endParaRPr lang="en-US" altLang="en-US" sz="2400" dirty="0">
              <a:solidFill>
                <a:srgbClr val="000000"/>
              </a:solidFill>
              <a:ea typeface="Arial Unicode MS" pitchFamily="34" charset="-128"/>
            </a:endParaRPr>
          </a:p>
        </p:txBody>
      </p:sp>
    </p:spTree>
    <p:extLst>
      <p:ext uri="{BB962C8B-B14F-4D97-AF65-F5344CB8AC3E}">
        <p14:creationId xmlns:p14="http://schemas.microsoft.com/office/powerpoint/2010/main" val="225236750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38486868-251B-474A-B626-AEA21FAD7DFB}"/>
              </a:ext>
            </a:extLst>
          </p:cNvPr>
          <p:cNvSpPr txBox="1">
            <a:spLocks noChangeArrowheads="1"/>
          </p:cNvSpPr>
          <p:nvPr/>
        </p:nvSpPr>
        <p:spPr>
          <a:xfrm>
            <a:off x="609600" y="2286000"/>
            <a:ext cx="11277600" cy="167640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a:t>Example 1</a:t>
            </a:r>
            <a:endParaRPr lang="en-US" altLang="en-US" dirty="0"/>
          </a:p>
        </p:txBody>
      </p:sp>
    </p:spTree>
    <p:extLst>
      <p:ext uri="{BB962C8B-B14F-4D97-AF65-F5344CB8AC3E}">
        <p14:creationId xmlns:p14="http://schemas.microsoft.com/office/powerpoint/2010/main" val="135183993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29F850-D6F2-4AB8-B4E6-87E68093E48C}"/>
              </a:ext>
            </a:extLst>
          </p:cNvPr>
          <p:cNvSpPr/>
          <p:nvPr/>
        </p:nvSpPr>
        <p:spPr>
          <a:xfrm>
            <a:off x="685800" y="942486"/>
            <a:ext cx="8458200" cy="4529830"/>
          </a:xfrm>
          <a:prstGeom prst="rect">
            <a:avLst/>
          </a:prstGeom>
        </p:spPr>
        <p:txBody>
          <a:bodyPr wrap="square">
            <a:spAutoFit/>
          </a:bodyPr>
          <a:lstStyle/>
          <a:p>
            <a:pPr marL="609600" indent="-609600">
              <a:lnSpc>
                <a:spcPct val="80000"/>
              </a:lnSpc>
              <a:buFontTx/>
              <a:buNone/>
            </a:pPr>
            <a:r>
              <a:rPr lang="en-US" altLang="en-US" dirty="0">
                <a:solidFill>
                  <a:srgbClr val="000000"/>
                </a:solidFill>
                <a:ea typeface="Arial Unicode MS" pitchFamily="34" charset="-128"/>
              </a:rPr>
              <a:t>package </a:t>
            </a:r>
            <a:r>
              <a:rPr lang="en-US" altLang="en-US" dirty="0" err="1">
                <a:solidFill>
                  <a:srgbClr val="000000"/>
                </a:solidFill>
                <a:ea typeface="Arial Unicode MS" pitchFamily="34" charset="-128"/>
              </a:rPr>
              <a:t>com.org.test.servlets</a:t>
            </a:r>
            <a:r>
              <a:rPr lang="en-US" altLang="en-US" dirty="0">
                <a:solidFill>
                  <a:srgbClr val="000000"/>
                </a:solidFill>
                <a:ea typeface="Arial Unicode MS" pitchFamily="34" charset="-128"/>
              </a:rPr>
              <a:t>;</a:t>
            </a:r>
          </a:p>
          <a:p>
            <a:pPr marL="609600" indent="-609600">
              <a:lnSpc>
                <a:spcPct val="80000"/>
              </a:lnSpc>
              <a:buFontTx/>
              <a:buNone/>
            </a:pPr>
            <a:r>
              <a:rPr lang="en-US" altLang="en-US" dirty="0">
                <a:solidFill>
                  <a:srgbClr val="000000"/>
                </a:solidFill>
                <a:ea typeface="Arial Unicode MS" pitchFamily="34" charset="-128"/>
              </a:rPr>
              <a:t>import </a:t>
            </a:r>
            <a:r>
              <a:rPr lang="en-US" altLang="en-US" dirty="0" err="1">
                <a:solidFill>
                  <a:srgbClr val="000000"/>
                </a:solidFill>
                <a:ea typeface="Arial Unicode MS" pitchFamily="34" charset="-128"/>
              </a:rPr>
              <a:t>javax.servlet.http</a:t>
            </a:r>
            <a:r>
              <a:rPr lang="en-US" altLang="en-US" dirty="0">
                <a:solidFill>
                  <a:srgbClr val="000000"/>
                </a:solidFill>
                <a:ea typeface="Arial Unicode MS" pitchFamily="34" charset="-128"/>
              </a:rPr>
              <a:t>.*;</a:t>
            </a:r>
          </a:p>
          <a:p>
            <a:pPr marL="609600" indent="-609600">
              <a:lnSpc>
                <a:spcPct val="80000"/>
              </a:lnSpc>
              <a:buFontTx/>
              <a:buNone/>
            </a:pPr>
            <a:r>
              <a:rPr lang="en-US" altLang="en-US" dirty="0">
                <a:solidFill>
                  <a:srgbClr val="000000"/>
                </a:solidFill>
                <a:ea typeface="Arial Unicode MS" pitchFamily="34" charset="-128"/>
              </a:rPr>
              <a:t>import java.io.*;</a:t>
            </a:r>
          </a:p>
          <a:p>
            <a:pPr marL="609600" indent="-609600">
              <a:lnSpc>
                <a:spcPct val="80000"/>
              </a:lnSpc>
              <a:buFontTx/>
              <a:buNone/>
            </a:pPr>
            <a:r>
              <a:rPr lang="en-US" altLang="en-US" b="1" dirty="0">
                <a:solidFill>
                  <a:srgbClr val="000000"/>
                </a:solidFill>
                <a:ea typeface="Arial Unicode MS" pitchFamily="34" charset="-128"/>
              </a:rPr>
              <a:t>public class Login extends </a:t>
            </a:r>
            <a:r>
              <a:rPr lang="en-US" altLang="en-US" b="1" dirty="0" err="1">
                <a:solidFill>
                  <a:srgbClr val="000000"/>
                </a:solidFill>
                <a:ea typeface="Arial Unicode MS" pitchFamily="34" charset="-128"/>
              </a:rPr>
              <a:t>HttpServlet</a:t>
            </a:r>
            <a:r>
              <a:rPr lang="en-US" altLang="en-US" b="1" dirty="0">
                <a:solidFill>
                  <a:srgbClr val="000000"/>
                </a:solidFill>
                <a:ea typeface="Arial Unicode MS" pitchFamily="34" charset="-128"/>
              </a:rPr>
              <a:t> {</a:t>
            </a:r>
          </a:p>
          <a:p>
            <a:pPr marL="609600" indent="-609600">
              <a:lnSpc>
                <a:spcPct val="80000"/>
              </a:lnSpc>
              <a:buFontTx/>
              <a:buNone/>
            </a:pPr>
            <a:r>
              <a:rPr lang="en-US" altLang="en-US" b="1" dirty="0">
                <a:solidFill>
                  <a:srgbClr val="000000"/>
                </a:solidFill>
                <a:ea typeface="Arial Unicode MS" pitchFamily="34" charset="-128"/>
              </a:rPr>
              <a:t>  public void </a:t>
            </a:r>
            <a:r>
              <a:rPr lang="en-US" altLang="en-US" b="1" dirty="0" err="1">
                <a:solidFill>
                  <a:srgbClr val="000000"/>
                </a:solidFill>
                <a:ea typeface="Arial Unicode MS" pitchFamily="34" charset="-128"/>
              </a:rPr>
              <a:t>doPost</a:t>
            </a:r>
            <a:r>
              <a:rPr lang="en-US" altLang="en-US" b="1" dirty="0">
                <a:solidFill>
                  <a:srgbClr val="000000"/>
                </a:solidFill>
                <a:ea typeface="Arial Unicode MS" pitchFamily="34" charset="-128"/>
              </a:rPr>
              <a:t>(</a:t>
            </a:r>
            <a:r>
              <a:rPr lang="en-US" altLang="en-US" b="1" dirty="0" err="1">
                <a:solidFill>
                  <a:srgbClr val="000000"/>
                </a:solidFill>
                <a:ea typeface="Arial Unicode MS" pitchFamily="34" charset="-128"/>
              </a:rPr>
              <a:t>HttpServletRequest</a:t>
            </a:r>
            <a:r>
              <a:rPr lang="en-US" altLang="en-US" b="1" dirty="0">
                <a:solidFill>
                  <a:srgbClr val="000000"/>
                </a:solidFill>
                <a:ea typeface="Arial Unicode MS" pitchFamily="34" charset="-128"/>
              </a:rPr>
              <a:t> request, </a:t>
            </a:r>
            <a:r>
              <a:rPr lang="en-US" altLang="en-US" b="1" dirty="0" err="1">
                <a:solidFill>
                  <a:srgbClr val="000000"/>
                </a:solidFill>
                <a:ea typeface="Arial Unicode MS" pitchFamily="34" charset="-128"/>
              </a:rPr>
              <a:t>HttpServletResponse</a:t>
            </a:r>
            <a:r>
              <a:rPr lang="en-US" altLang="en-US" b="1" dirty="0">
                <a:solidFill>
                  <a:srgbClr val="000000"/>
                </a:solidFill>
                <a:ea typeface="Arial Unicode MS" pitchFamily="34" charset="-128"/>
              </a:rPr>
              <a:t> response) {</a:t>
            </a:r>
          </a:p>
          <a:p>
            <a:pPr marL="609600" indent="-609600">
              <a:lnSpc>
                <a:spcPct val="80000"/>
              </a:lnSpc>
              <a:buFontTx/>
              <a:buNone/>
            </a:pPr>
            <a:r>
              <a:rPr lang="en-US" altLang="en-US" dirty="0">
                <a:solidFill>
                  <a:srgbClr val="000000"/>
                </a:solidFill>
                <a:ea typeface="Arial Unicode MS" pitchFamily="34" charset="-128"/>
              </a:rPr>
              <a:t>    // Get the parameter from the request</a:t>
            </a:r>
          </a:p>
          <a:p>
            <a:pPr marL="609600" indent="-609600">
              <a:lnSpc>
                <a:spcPct val="80000"/>
              </a:lnSpc>
              <a:buFontTx/>
              <a:buNone/>
            </a:pPr>
            <a:r>
              <a:rPr lang="en-US" altLang="en-US" dirty="0">
                <a:solidFill>
                  <a:srgbClr val="000000"/>
                </a:solidFill>
                <a:ea typeface="Arial Unicode MS" pitchFamily="34" charset="-128"/>
              </a:rPr>
              <a:t>    String username = </a:t>
            </a:r>
            <a:r>
              <a:rPr lang="en-US" altLang="en-US" dirty="0" err="1">
                <a:solidFill>
                  <a:srgbClr val="000000"/>
                </a:solidFill>
                <a:ea typeface="Arial Unicode MS" pitchFamily="34" charset="-128"/>
              </a:rPr>
              <a:t>request.getParameter</a:t>
            </a:r>
            <a:r>
              <a:rPr lang="en-US" altLang="en-US" dirty="0">
                <a:solidFill>
                  <a:srgbClr val="000000"/>
                </a:solidFill>
                <a:ea typeface="Arial Unicode MS" pitchFamily="34" charset="-128"/>
              </a:rPr>
              <a:t>("username");</a:t>
            </a:r>
          </a:p>
          <a:p>
            <a:pPr marL="609600" indent="-609600">
              <a:lnSpc>
                <a:spcPct val="80000"/>
              </a:lnSpc>
              <a:buFontTx/>
              <a:buNone/>
            </a:pPr>
            <a:r>
              <a:rPr lang="en-US" altLang="en-US" dirty="0">
                <a:solidFill>
                  <a:srgbClr val="000000"/>
                </a:solidFill>
                <a:ea typeface="Arial Unicode MS" pitchFamily="34" charset="-128"/>
              </a:rPr>
              <a:t>    // Send the response back to the user</a:t>
            </a:r>
          </a:p>
          <a:p>
            <a:pPr marL="609600" indent="-609600">
              <a:lnSpc>
                <a:spcPct val="80000"/>
              </a:lnSpc>
              <a:buFontTx/>
              <a:buNone/>
            </a:pPr>
            <a:r>
              <a:rPr lang="en-US" altLang="en-US" dirty="0">
                <a:solidFill>
                  <a:srgbClr val="000000"/>
                </a:solidFill>
                <a:ea typeface="Arial Unicode MS" pitchFamily="34" charset="-128"/>
              </a:rPr>
              <a:t>    try { </a:t>
            </a:r>
          </a:p>
          <a:p>
            <a:pPr marL="609600" indent="-609600">
              <a:lnSpc>
                <a:spcPct val="8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response.setContentType</a:t>
            </a:r>
            <a:r>
              <a:rPr lang="en-US" altLang="en-US" dirty="0">
                <a:solidFill>
                  <a:srgbClr val="000000"/>
                </a:solidFill>
                <a:ea typeface="Arial Unicode MS" pitchFamily="34" charset="-128"/>
              </a:rPr>
              <a:t>("text/html");</a:t>
            </a:r>
          </a:p>
          <a:p>
            <a:pPr marL="609600" indent="-609600">
              <a:lnSpc>
                <a:spcPct val="8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PrintWriter</a:t>
            </a:r>
            <a:r>
              <a:rPr lang="en-US" altLang="en-US" dirty="0">
                <a:solidFill>
                  <a:srgbClr val="000000"/>
                </a:solidFill>
                <a:ea typeface="Arial Unicode MS" pitchFamily="34" charset="-128"/>
              </a:rPr>
              <a:t> writer = </a:t>
            </a:r>
            <a:r>
              <a:rPr lang="en-US" altLang="en-US" dirty="0" err="1">
                <a:solidFill>
                  <a:srgbClr val="000000"/>
                </a:solidFill>
                <a:ea typeface="Arial Unicode MS" pitchFamily="34" charset="-128"/>
              </a:rPr>
              <a:t>response.getWriter</a:t>
            </a:r>
            <a:r>
              <a:rPr lang="en-US" altLang="en-US" dirty="0">
                <a:solidFill>
                  <a:srgbClr val="000000"/>
                </a:solidFill>
                <a:ea typeface="Arial Unicode MS" pitchFamily="34" charset="-128"/>
              </a:rPr>
              <a:t>();</a:t>
            </a:r>
          </a:p>
          <a:p>
            <a:pPr marL="609600" indent="-609600">
              <a:lnSpc>
                <a:spcPct val="8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writer.println</a:t>
            </a:r>
            <a:r>
              <a:rPr lang="en-US" altLang="en-US" dirty="0">
                <a:solidFill>
                  <a:srgbClr val="000000"/>
                </a:solidFill>
                <a:ea typeface="Arial Unicode MS" pitchFamily="34" charset="-128"/>
              </a:rPr>
              <a:t>("&lt;html&gt;&lt;body&gt;");</a:t>
            </a:r>
          </a:p>
          <a:p>
            <a:pPr marL="609600" indent="-609600">
              <a:lnSpc>
                <a:spcPct val="8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writer.println</a:t>
            </a:r>
            <a:r>
              <a:rPr lang="en-US" altLang="en-US" dirty="0">
                <a:solidFill>
                  <a:srgbClr val="000000"/>
                </a:solidFill>
                <a:ea typeface="Arial Unicode MS" pitchFamily="34" charset="-128"/>
              </a:rPr>
              <a:t>("Thank you, " + username + ". You are now logged into the system.");</a:t>
            </a:r>
          </a:p>
          <a:p>
            <a:pPr marL="609600" indent="-609600">
              <a:lnSpc>
                <a:spcPct val="8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writer.println</a:t>
            </a:r>
            <a:r>
              <a:rPr lang="en-US" altLang="en-US" dirty="0">
                <a:solidFill>
                  <a:srgbClr val="000000"/>
                </a:solidFill>
                <a:ea typeface="Arial Unicode MS" pitchFamily="34" charset="-128"/>
              </a:rPr>
              <a:t>("&lt;/body&gt;&lt;/html&gt;");</a:t>
            </a:r>
          </a:p>
          <a:p>
            <a:pPr marL="609600" indent="-609600">
              <a:lnSpc>
                <a:spcPct val="8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writer.close</a:t>
            </a:r>
            <a:r>
              <a:rPr lang="en-US" altLang="en-US" dirty="0">
                <a:solidFill>
                  <a:srgbClr val="000000"/>
                </a:solidFill>
                <a:ea typeface="Arial Unicode MS" pitchFamily="34" charset="-128"/>
              </a:rPr>
              <a:t>();</a:t>
            </a:r>
          </a:p>
          <a:p>
            <a:pPr marL="609600" indent="-609600">
              <a:lnSpc>
                <a:spcPct val="80000"/>
              </a:lnSpc>
              <a:buFontTx/>
              <a:buNone/>
            </a:pPr>
            <a:r>
              <a:rPr lang="en-US" altLang="en-US" dirty="0">
                <a:solidFill>
                  <a:srgbClr val="000000"/>
                </a:solidFill>
                <a:ea typeface="Arial Unicode MS" pitchFamily="34" charset="-128"/>
              </a:rPr>
              <a:t>    } catch (Exception e) {</a:t>
            </a:r>
          </a:p>
          <a:p>
            <a:pPr marL="609600" indent="-609600">
              <a:lnSpc>
                <a:spcPct val="8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e.printStackTrace</a:t>
            </a:r>
            <a:r>
              <a:rPr lang="en-US" altLang="en-US" dirty="0">
                <a:solidFill>
                  <a:srgbClr val="000000"/>
                </a:solidFill>
                <a:ea typeface="Arial Unicode MS" pitchFamily="34" charset="-128"/>
              </a:rPr>
              <a:t>();</a:t>
            </a:r>
          </a:p>
          <a:p>
            <a:pPr marL="609600" indent="-609600">
              <a:lnSpc>
                <a:spcPct val="80000"/>
              </a:lnSpc>
              <a:buFontTx/>
              <a:buNone/>
            </a:pPr>
            <a:r>
              <a:rPr lang="en-US" altLang="en-US" dirty="0">
                <a:solidFill>
                  <a:srgbClr val="000000"/>
                </a:solidFill>
                <a:ea typeface="Arial Unicode MS" pitchFamily="34" charset="-128"/>
              </a:rPr>
              <a:t>    }</a:t>
            </a:r>
          </a:p>
          <a:p>
            <a:pPr marL="609600" indent="-609600">
              <a:lnSpc>
                <a:spcPct val="80000"/>
              </a:lnSpc>
              <a:buFontTx/>
              <a:buNone/>
            </a:pPr>
            <a:r>
              <a:rPr lang="en-US" altLang="en-US" dirty="0">
                <a:solidFill>
                  <a:srgbClr val="000000"/>
                </a:solidFill>
                <a:ea typeface="Arial Unicode MS" pitchFamily="34" charset="-128"/>
              </a:rPr>
              <a:t>  }</a:t>
            </a:r>
          </a:p>
          <a:p>
            <a:pPr marL="609600" indent="-609600">
              <a:lnSpc>
                <a:spcPct val="80000"/>
              </a:lnSpc>
              <a:buFontTx/>
              <a:buNone/>
            </a:pPr>
            <a:r>
              <a:rPr lang="en-US" altLang="en-US" dirty="0">
                <a:solidFill>
                  <a:srgbClr val="000000"/>
                </a:solidFill>
                <a:ea typeface="Arial Unicode MS" pitchFamily="34" charset="-128"/>
              </a:rPr>
              <a:t>}</a:t>
            </a:r>
          </a:p>
        </p:txBody>
      </p:sp>
      <p:sp>
        <p:nvSpPr>
          <p:cNvPr id="3" name="Rectangle 3">
            <a:extLst>
              <a:ext uri="{FF2B5EF4-FFF2-40B4-BE49-F238E27FC236}">
                <a16:creationId xmlns:a16="http://schemas.microsoft.com/office/drawing/2014/main" id="{65CDC950-D0E2-489D-BC00-A9C63C5C7C18}"/>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Example 1</a:t>
            </a:r>
            <a:br>
              <a:rPr lang="en-US" altLang="en-US" dirty="0">
                <a:effectLst/>
              </a:rPr>
            </a:br>
            <a:r>
              <a:rPr lang="en-US" altLang="en-US" sz="2400" dirty="0">
                <a:solidFill>
                  <a:srgbClr val="003399"/>
                </a:solidFill>
                <a:effectLst/>
                <a:latin typeface="Arial" panose="020B0604020202020204" pitchFamily="34" charset="0"/>
              </a:rPr>
              <a:t>Login Servlet</a:t>
            </a:r>
          </a:p>
        </p:txBody>
      </p:sp>
    </p:spTree>
    <p:extLst>
      <p:ext uri="{BB962C8B-B14F-4D97-AF65-F5344CB8AC3E}">
        <p14:creationId xmlns:p14="http://schemas.microsoft.com/office/powerpoint/2010/main" val="364661335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305ABBB-0368-4749-A6B2-B3672BDAD943}"/>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Example 1</a:t>
            </a:r>
            <a:br>
              <a:rPr lang="en-US" altLang="en-US" dirty="0">
                <a:effectLst/>
              </a:rPr>
            </a:br>
            <a:r>
              <a:rPr lang="en-US" altLang="en-US" sz="2400" dirty="0">
                <a:solidFill>
                  <a:srgbClr val="003399"/>
                </a:solidFill>
                <a:effectLst/>
                <a:latin typeface="Arial" panose="020B0604020202020204" pitchFamily="34" charset="0"/>
              </a:rPr>
              <a:t>Login.html</a:t>
            </a:r>
          </a:p>
        </p:txBody>
      </p:sp>
      <p:sp>
        <p:nvSpPr>
          <p:cNvPr id="3" name="Rectangle 2">
            <a:extLst>
              <a:ext uri="{FF2B5EF4-FFF2-40B4-BE49-F238E27FC236}">
                <a16:creationId xmlns:a16="http://schemas.microsoft.com/office/drawing/2014/main" id="{C2D7C473-E7EF-4C6B-A995-22DBC396D482}"/>
              </a:ext>
            </a:extLst>
          </p:cNvPr>
          <p:cNvSpPr txBox="1">
            <a:spLocks noChangeArrowheads="1"/>
          </p:cNvSpPr>
          <p:nvPr/>
        </p:nvSpPr>
        <p:spPr>
          <a:xfrm>
            <a:off x="533399" y="1143000"/>
            <a:ext cx="9885485" cy="533400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buFontTx/>
              <a:buNone/>
            </a:pPr>
            <a:r>
              <a:rPr lang="en-US" altLang="en-US" sz="1800" dirty="0">
                <a:solidFill>
                  <a:srgbClr val="000000"/>
                </a:solidFill>
                <a:ea typeface="Arial Unicode MS" pitchFamily="34" charset="-128"/>
              </a:rPr>
              <a:t>&lt;!DOCTYPE HTML PUBLIC "-//W3C//DTD HTML 4.01 Transitional//EN"&gt;</a:t>
            </a:r>
          </a:p>
          <a:p>
            <a:pPr marL="609600" indent="-609600">
              <a:buFontTx/>
              <a:buNone/>
            </a:pPr>
            <a:r>
              <a:rPr lang="en-US" altLang="en-US" sz="1800" dirty="0">
                <a:solidFill>
                  <a:srgbClr val="000000"/>
                </a:solidFill>
                <a:ea typeface="Arial Unicode MS" pitchFamily="34" charset="-128"/>
              </a:rPr>
              <a:t>&lt;html&gt;</a:t>
            </a:r>
          </a:p>
          <a:p>
            <a:pPr marL="609600" indent="-609600">
              <a:buFontTx/>
              <a:buNone/>
            </a:pPr>
            <a:r>
              <a:rPr lang="en-US" altLang="en-US" sz="1800" dirty="0">
                <a:solidFill>
                  <a:srgbClr val="000000"/>
                </a:solidFill>
                <a:ea typeface="Arial Unicode MS" pitchFamily="34" charset="-128"/>
              </a:rPr>
              <a:t>  &lt;head&gt;</a:t>
            </a:r>
          </a:p>
          <a:p>
            <a:pPr marL="609600" indent="-609600">
              <a:buFontTx/>
              <a:buNone/>
            </a:pPr>
            <a:r>
              <a:rPr lang="en-US" altLang="en-US" sz="1800" dirty="0">
                <a:solidFill>
                  <a:srgbClr val="000000"/>
                </a:solidFill>
                <a:ea typeface="Arial Unicode MS" pitchFamily="34" charset="-128"/>
              </a:rPr>
              <a:t>    &lt;title&gt;Login&lt;/title&gt;</a:t>
            </a:r>
          </a:p>
          <a:p>
            <a:pPr marL="609600" indent="-609600">
              <a:buFontTx/>
              <a:buNone/>
            </a:pPr>
            <a:r>
              <a:rPr lang="en-US" altLang="en-US" sz="1800" dirty="0">
                <a:solidFill>
                  <a:srgbClr val="000000"/>
                </a:solidFill>
                <a:ea typeface="Arial Unicode MS" pitchFamily="34" charset="-128"/>
              </a:rPr>
              <a:t>  &lt;/head&gt;</a:t>
            </a:r>
          </a:p>
          <a:p>
            <a:pPr marL="609600" indent="-609600">
              <a:buFontTx/>
              <a:buNone/>
            </a:pPr>
            <a:r>
              <a:rPr lang="en-US" altLang="en-US" sz="1800" dirty="0">
                <a:solidFill>
                  <a:srgbClr val="000000"/>
                </a:solidFill>
                <a:ea typeface="Arial Unicode MS" pitchFamily="34" charset="-128"/>
              </a:rPr>
              <a:t>  &lt;body&gt;</a:t>
            </a:r>
          </a:p>
          <a:p>
            <a:pPr marL="609600" indent="-609600">
              <a:buFontTx/>
              <a:buNone/>
            </a:pPr>
            <a:r>
              <a:rPr lang="en-US" altLang="en-US" sz="1800" dirty="0">
                <a:solidFill>
                  <a:srgbClr val="000000"/>
                </a:solidFill>
                <a:ea typeface="Arial Unicode MS" pitchFamily="34" charset="-128"/>
              </a:rPr>
              <a:t>    &lt;h1&gt;Login&lt;/h1&gt;</a:t>
            </a:r>
          </a:p>
          <a:p>
            <a:pPr marL="609600" indent="-609600">
              <a:buFontTx/>
              <a:buNone/>
            </a:pPr>
            <a:r>
              <a:rPr lang="en-US" altLang="en-US" sz="1800" dirty="0">
                <a:solidFill>
                  <a:srgbClr val="000000"/>
                </a:solidFill>
                <a:ea typeface="Arial Unicode MS" pitchFamily="34" charset="-128"/>
              </a:rPr>
              <a:t>    Please enter your username and password</a:t>
            </a:r>
          </a:p>
          <a:p>
            <a:pPr marL="609600" indent="-609600">
              <a:buFontTx/>
              <a:buNone/>
            </a:pPr>
            <a:r>
              <a:rPr lang="en-US" altLang="en-US" sz="1800" dirty="0">
                <a:solidFill>
                  <a:srgbClr val="000000"/>
                </a:solidFill>
                <a:ea typeface="Arial Unicode MS" pitchFamily="34" charset="-128"/>
              </a:rPr>
              <a:t>    &lt;form action="Login" method="POST"&gt;</a:t>
            </a:r>
          </a:p>
          <a:p>
            <a:pPr marL="609600" indent="-609600">
              <a:buFontTx/>
              <a:buNone/>
            </a:pPr>
            <a:r>
              <a:rPr lang="en-US" altLang="en-US" sz="1800" dirty="0">
                <a:solidFill>
                  <a:srgbClr val="000000"/>
                </a:solidFill>
                <a:ea typeface="Arial Unicode MS" pitchFamily="34" charset="-128"/>
              </a:rPr>
              <a:t>      &lt;p&gt;&lt;input type="text" name="username" length="40"&gt;</a:t>
            </a:r>
          </a:p>
          <a:p>
            <a:pPr marL="609600" indent="-609600">
              <a:buFontTx/>
              <a:buNone/>
            </a:pPr>
            <a:r>
              <a:rPr lang="en-US" altLang="en-US" sz="1800" dirty="0">
                <a:solidFill>
                  <a:srgbClr val="000000"/>
                </a:solidFill>
                <a:ea typeface="Arial Unicode MS" pitchFamily="34" charset="-128"/>
              </a:rPr>
              <a:t>      &lt;p&gt;&lt;input type="password" name="password" length="40"&gt;</a:t>
            </a:r>
          </a:p>
          <a:p>
            <a:pPr marL="609600" indent="-609600">
              <a:buFontTx/>
              <a:buNone/>
            </a:pPr>
            <a:r>
              <a:rPr lang="en-US" altLang="en-US" sz="1800" dirty="0">
                <a:solidFill>
                  <a:srgbClr val="000000"/>
                </a:solidFill>
                <a:ea typeface="Arial Unicode MS" pitchFamily="34" charset="-128"/>
              </a:rPr>
              <a:t>      &lt;p&gt;&lt;input type="submit" value="Submit"&gt;</a:t>
            </a:r>
          </a:p>
          <a:p>
            <a:pPr marL="609600" indent="-609600">
              <a:buFontTx/>
              <a:buNone/>
            </a:pPr>
            <a:r>
              <a:rPr lang="en-US" altLang="en-US" sz="1800" dirty="0">
                <a:solidFill>
                  <a:srgbClr val="000000"/>
                </a:solidFill>
                <a:ea typeface="Arial Unicode MS" pitchFamily="34" charset="-128"/>
              </a:rPr>
              <a:t>    &lt;/form&gt;</a:t>
            </a:r>
          </a:p>
          <a:p>
            <a:pPr marL="609600" indent="-609600">
              <a:buFontTx/>
              <a:buNone/>
            </a:pPr>
            <a:r>
              <a:rPr lang="en-US" altLang="en-US" sz="1800" dirty="0">
                <a:solidFill>
                  <a:srgbClr val="000000"/>
                </a:solidFill>
                <a:ea typeface="Arial Unicode MS" pitchFamily="34" charset="-128"/>
              </a:rPr>
              <a:t>  &lt;/body&gt;</a:t>
            </a:r>
          </a:p>
          <a:p>
            <a:pPr marL="609600" indent="-609600">
              <a:buFontTx/>
              <a:buNone/>
            </a:pPr>
            <a:r>
              <a:rPr lang="en-US" altLang="en-US" sz="1800" dirty="0">
                <a:solidFill>
                  <a:srgbClr val="000000"/>
                </a:solidFill>
                <a:ea typeface="Arial Unicode MS" pitchFamily="34" charset="-128"/>
              </a:rPr>
              <a:t>&lt;/html&gt;</a:t>
            </a:r>
          </a:p>
        </p:txBody>
      </p:sp>
    </p:spTree>
    <p:extLst>
      <p:ext uri="{BB962C8B-B14F-4D97-AF65-F5344CB8AC3E}">
        <p14:creationId xmlns:p14="http://schemas.microsoft.com/office/powerpoint/2010/main" val="177705147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63F03C-EF09-49EF-8EAB-7F395F996389}"/>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Example 1</a:t>
            </a:r>
            <a:br>
              <a:rPr lang="en-US" altLang="en-US" dirty="0">
                <a:effectLst/>
              </a:rPr>
            </a:br>
            <a:r>
              <a:rPr lang="en-US" altLang="en-US" sz="2400" dirty="0">
                <a:solidFill>
                  <a:srgbClr val="003399"/>
                </a:solidFill>
                <a:effectLst/>
                <a:latin typeface="Arial" panose="020B0604020202020204" pitchFamily="34" charset="0"/>
              </a:rPr>
              <a:t>web.xml</a:t>
            </a:r>
          </a:p>
        </p:txBody>
      </p:sp>
      <p:sp>
        <p:nvSpPr>
          <p:cNvPr id="3" name="Rectangle 2">
            <a:extLst>
              <a:ext uri="{FF2B5EF4-FFF2-40B4-BE49-F238E27FC236}">
                <a16:creationId xmlns:a16="http://schemas.microsoft.com/office/drawing/2014/main" id="{40E2DA53-C78E-4580-BCED-1C08D1E20722}"/>
              </a:ext>
            </a:extLst>
          </p:cNvPr>
          <p:cNvSpPr txBox="1">
            <a:spLocks noChangeArrowheads="1"/>
          </p:cNvSpPr>
          <p:nvPr/>
        </p:nvSpPr>
        <p:spPr>
          <a:xfrm>
            <a:off x="533400" y="1143000"/>
            <a:ext cx="9419492" cy="533400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buFontTx/>
              <a:buNone/>
            </a:pPr>
            <a:r>
              <a:rPr lang="en-US" altLang="en-US" sz="1800" dirty="0">
                <a:solidFill>
                  <a:srgbClr val="000000"/>
                </a:solidFill>
                <a:ea typeface="Arial Unicode MS" pitchFamily="34" charset="-128"/>
              </a:rPr>
              <a:t>&lt;?xml version="1.0" encoding="ISO-8859-1"?&gt;</a:t>
            </a:r>
          </a:p>
          <a:p>
            <a:pPr marL="609600" indent="-609600">
              <a:buFontTx/>
              <a:buNone/>
            </a:pPr>
            <a:r>
              <a:rPr lang="en-US" altLang="en-US" sz="1800" dirty="0">
                <a:solidFill>
                  <a:srgbClr val="000000"/>
                </a:solidFill>
                <a:ea typeface="Arial Unicode MS" pitchFamily="34" charset="-128"/>
              </a:rPr>
              <a:t>&lt;!DOCTYPE web-app</a:t>
            </a:r>
          </a:p>
          <a:p>
            <a:pPr marL="609600" indent="-609600">
              <a:buFontTx/>
              <a:buNone/>
            </a:pPr>
            <a:r>
              <a:rPr lang="en-US" altLang="en-US" sz="1800" dirty="0">
                <a:solidFill>
                  <a:srgbClr val="000000"/>
                </a:solidFill>
                <a:ea typeface="Arial Unicode MS" pitchFamily="34" charset="-128"/>
              </a:rPr>
              <a:t>    PUBLIC "-//Sun Microsystems, Inc.//DTD Web Application 2.3//EN"</a:t>
            </a:r>
          </a:p>
          <a:p>
            <a:pPr marL="609600" indent="-609600">
              <a:buFontTx/>
              <a:buNone/>
            </a:pPr>
            <a:r>
              <a:rPr lang="en-US" altLang="en-US" sz="1800" dirty="0">
                <a:solidFill>
                  <a:srgbClr val="000000"/>
                </a:solidFill>
                <a:ea typeface="Arial Unicode MS" pitchFamily="34" charset="-128"/>
              </a:rPr>
              <a:t>    "http://java.sun.com/</a:t>
            </a:r>
            <a:r>
              <a:rPr lang="en-US" altLang="en-US" sz="1800" dirty="0" err="1">
                <a:solidFill>
                  <a:srgbClr val="000000"/>
                </a:solidFill>
                <a:ea typeface="Arial Unicode MS" pitchFamily="34" charset="-128"/>
              </a:rPr>
              <a:t>dtd</a:t>
            </a:r>
            <a:r>
              <a:rPr lang="en-US" altLang="en-US" sz="1800" dirty="0">
                <a:solidFill>
                  <a:srgbClr val="000000"/>
                </a:solidFill>
                <a:ea typeface="Arial Unicode MS" pitchFamily="34" charset="-128"/>
              </a:rPr>
              <a:t>/web-app_2_3.dtd"&gt;</a:t>
            </a:r>
          </a:p>
          <a:p>
            <a:pPr marL="609600" indent="-609600">
              <a:buFontTx/>
              <a:buNone/>
            </a:pPr>
            <a:r>
              <a:rPr lang="en-US" altLang="en-US" sz="1800" dirty="0">
                <a:solidFill>
                  <a:srgbClr val="000000"/>
                </a:solidFill>
                <a:ea typeface="Arial Unicode MS" pitchFamily="34" charset="-128"/>
              </a:rPr>
              <a:t>&lt;web-app&gt;</a:t>
            </a:r>
          </a:p>
          <a:p>
            <a:pPr marL="609600" indent="-609600">
              <a:buFontTx/>
              <a:buNone/>
            </a:pPr>
            <a:r>
              <a:rPr lang="en-US" altLang="en-US" sz="1800" dirty="0">
                <a:solidFill>
                  <a:srgbClr val="000000"/>
                </a:solidFill>
                <a:ea typeface="Arial Unicode MS" pitchFamily="34" charset="-128"/>
              </a:rPr>
              <a:t>  &lt;display-name&gt;Login Servlet&lt;/display-name&gt;</a:t>
            </a:r>
          </a:p>
          <a:p>
            <a:pPr marL="609600" indent="-609600">
              <a:buFontTx/>
              <a:buNone/>
            </a:pPr>
            <a:r>
              <a:rPr lang="en-US" altLang="en-US" sz="1800" dirty="0">
                <a:solidFill>
                  <a:srgbClr val="000000"/>
                </a:solidFill>
                <a:ea typeface="Arial Unicode MS" pitchFamily="34" charset="-128"/>
              </a:rPr>
              <a:t>  &lt;servlet&gt;</a:t>
            </a:r>
          </a:p>
          <a:p>
            <a:pPr marL="609600" indent="-609600">
              <a:buFontTx/>
              <a:buNone/>
            </a:pPr>
            <a:r>
              <a:rPr lang="en-US" altLang="en-US" sz="1800" dirty="0">
                <a:solidFill>
                  <a:srgbClr val="000000"/>
                </a:solidFill>
                <a:ea typeface="Arial Unicode MS" pitchFamily="34" charset="-128"/>
              </a:rPr>
              <a:t>    &lt;servlet-name&gt;Login&lt;/servlet-name&gt;</a:t>
            </a:r>
          </a:p>
          <a:p>
            <a:pPr marL="609600" indent="-609600">
              <a:buFontTx/>
              <a:buNone/>
            </a:pPr>
            <a:r>
              <a:rPr lang="en-US" altLang="en-US" sz="1800" dirty="0">
                <a:solidFill>
                  <a:srgbClr val="000000"/>
                </a:solidFill>
                <a:ea typeface="Arial Unicode MS" pitchFamily="34" charset="-128"/>
              </a:rPr>
              <a:t>    &lt;servlet-class&gt; </a:t>
            </a:r>
            <a:r>
              <a:rPr lang="en-US" altLang="en-US" sz="1800" dirty="0" err="1">
                <a:solidFill>
                  <a:srgbClr val="000000"/>
                </a:solidFill>
                <a:ea typeface="Arial Unicode MS" pitchFamily="34" charset="-128"/>
              </a:rPr>
              <a:t>com.org.test.servlets.Login</a:t>
            </a:r>
            <a:r>
              <a:rPr lang="en-US" altLang="en-US" sz="1800" dirty="0">
                <a:solidFill>
                  <a:srgbClr val="000000"/>
                </a:solidFill>
                <a:ea typeface="Arial Unicode MS" pitchFamily="34" charset="-128"/>
              </a:rPr>
              <a:t>&lt;/servlet-class&gt;</a:t>
            </a:r>
          </a:p>
          <a:p>
            <a:pPr marL="609600" indent="-609600">
              <a:buFontTx/>
              <a:buNone/>
            </a:pPr>
            <a:r>
              <a:rPr lang="en-US" altLang="en-US" sz="1800" dirty="0">
                <a:solidFill>
                  <a:srgbClr val="000000"/>
                </a:solidFill>
                <a:ea typeface="Arial Unicode MS" pitchFamily="34" charset="-128"/>
              </a:rPr>
              <a:t>  &lt;/servlet&gt;</a:t>
            </a:r>
          </a:p>
          <a:p>
            <a:pPr marL="609600" indent="-609600">
              <a:buFontTx/>
              <a:buNone/>
            </a:pPr>
            <a:r>
              <a:rPr lang="en-US" altLang="en-US" sz="1800" dirty="0">
                <a:solidFill>
                  <a:srgbClr val="000000"/>
                </a:solidFill>
                <a:ea typeface="Arial Unicode MS" pitchFamily="34" charset="-128"/>
              </a:rPr>
              <a:t>  &lt;servlet-mapping&gt;</a:t>
            </a:r>
          </a:p>
          <a:p>
            <a:pPr marL="609600" indent="-609600">
              <a:buFontTx/>
              <a:buNone/>
            </a:pPr>
            <a:r>
              <a:rPr lang="en-US" altLang="en-US" sz="1800" dirty="0">
                <a:solidFill>
                  <a:srgbClr val="000000"/>
                </a:solidFill>
                <a:ea typeface="Arial Unicode MS" pitchFamily="34" charset="-128"/>
              </a:rPr>
              <a:t>    &lt;servlet-name&gt;Login&lt;/servlet-name&gt;</a:t>
            </a:r>
          </a:p>
          <a:p>
            <a:pPr marL="609600" indent="-609600">
              <a:buFontTx/>
              <a:buNone/>
            </a:pPr>
            <a:r>
              <a:rPr lang="en-US" altLang="en-US" sz="1800" dirty="0">
                <a:solidFill>
                  <a:srgbClr val="000000"/>
                </a:solidFill>
                <a:ea typeface="Arial Unicode MS" pitchFamily="34" charset="-128"/>
              </a:rPr>
              <a:t>    &lt;</a:t>
            </a:r>
            <a:r>
              <a:rPr lang="en-US" altLang="en-US" sz="1800" dirty="0" err="1">
                <a:solidFill>
                  <a:srgbClr val="000000"/>
                </a:solidFill>
                <a:ea typeface="Arial Unicode MS" pitchFamily="34" charset="-128"/>
              </a:rPr>
              <a:t>url</a:t>
            </a:r>
            <a:r>
              <a:rPr lang="en-US" altLang="en-US" sz="1800" dirty="0">
                <a:solidFill>
                  <a:srgbClr val="000000"/>
                </a:solidFill>
                <a:ea typeface="Arial Unicode MS" pitchFamily="34" charset="-128"/>
              </a:rPr>
              <a:t>-pattern&gt;/Login&lt;/</a:t>
            </a:r>
            <a:r>
              <a:rPr lang="en-US" altLang="en-US" sz="1800" dirty="0" err="1">
                <a:solidFill>
                  <a:srgbClr val="000000"/>
                </a:solidFill>
                <a:ea typeface="Arial Unicode MS" pitchFamily="34" charset="-128"/>
              </a:rPr>
              <a:t>url</a:t>
            </a:r>
            <a:r>
              <a:rPr lang="en-US" altLang="en-US" sz="1800" dirty="0">
                <a:solidFill>
                  <a:srgbClr val="000000"/>
                </a:solidFill>
                <a:ea typeface="Arial Unicode MS" pitchFamily="34" charset="-128"/>
              </a:rPr>
              <a:t>-pattern&gt;</a:t>
            </a:r>
          </a:p>
          <a:p>
            <a:pPr marL="609600" indent="-609600">
              <a:buFontTx/>
              <a:buNone/>
            </a:pPr>
            <a:r>
              <a:rPr lang="en-US" altLang="en-US" sz="1800" dirty="0">
                <a:solidFill>
                  <a:srgbClr val="000000"/>
                </a:solidFill>
                <a:ea typeface="Arial Unicode MS" pitchFamily="34" charset="-128"/>
              </a:rPr>
              <a:t>  &lt;/servlet-mapping&gt;</a:t>
            </a:r>
          </a:p>
          <a:p>
            <a:pPr marL="609600" indent="-609600">
              <a:buFontTx/>
              <a:buNone/>
            </a:pPr>
            <a:r>
              <a:rPr lang="en-US" altLang="en-US" sz="1800" dirty="0">
                <a:solidFill>
                  <a:srgbClr val="000000"/>
                </a:solidFill>
                <a:ea typeface="Arial Unicode MS" pitchFamily="34" charset="-128"/>
              </a:rPr>
              <a:t>&lt;/web-app&gt;</a:t>
            </a:r>
          </a:p>
          <a:p>
            <a:pPr marL="609600" indent="-609600">
              <a:buFontTx/>
              <a:buNone/>
            </a:pPr>
            <a:endParaRPr lang="en-US" altLang="en-US" sz="1800" dirty="0">
              <a:solidFill>
                <a:srgbClr val="000000"/>
              </a:solidFill>
              <a:ea typeface="Arial Unicode MS" pitchFamily="34" charset="-128"/>
            </a:endParaRPr>
          </a:p>
        </p:txBody>
      </p:sp>
    </p:spTree>
    <p:extLst>
      <p:ext uri="{BB962C8B-B14F-4D97-AF65-F5344CB8AC3E}">
        <p14:creationId xmlns:p14="http://schemas.microsoft.com/office/powerpoint/2010/main" val="350583677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2969201-1837-4645-AEA8-508D803EE11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Example 1</a:t>
            </a:r>
            <a:br>
              <a:rPr lang="en-US" altLang="en-US" dirty="0">
                <a:effectLst/>
              </a:rPr>
            </a:br>
            <a:r>
              <a:rPr lang="en-US" altLang="en-US" sz="2400" dirty="0">
                <a:solidFill>
                  <a:srgbClr val="003399"/>
                </a:solidFill>
                <a:effectLst/>
                <a:latin typeface="Arial" panose="020B0604020202020204" pitchFamily="34" charset="0"/>
              </a:rPr>
              <a:t>Login Deployment</a:t>
            </a:r>
          </a:p>
        </p:txBody>
      </p:sp>
      <p:sp>
        <p:nvSpPr>
          <p:cNvPr id="3" name="Rectangle 2">
            <a:extLst>
              <a:ext uri="{FF2B5EF4-FFF2-40B4-BE49-F238E27FC236}">
                <a16:creationId xmlns:a16="http://schemas.microsoft.com/office/drawing/2014/main" id="{8C5AD493-E7F0-42B6-B758-FC860B207351}"/>
              </a:ext>
            </a:extLst>
          </p:cNvPr>
          <p:cNvSpPr txBox="1">
            <a:spLocks noChangeArrowheads="1"/>
          </p:cNvSpPr>
          <p:nvPr/>
        </p:nvSpPr>
        <p:spPr>
          <a:xfrm>
            <a:off x="533399" y="1143000"/>
            <a:ext cx="9375531" cy="414117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dirty="0">
                <a:solidFill>
                  <a:srgbClr val="000000"/>
                </a:solidFill>
                <a:ea typeface="Arial Unicode MS" pitchFamily="34" charset="-128"/>
              </a:rPr>
              <a:t>Compiling</a:t>
            </a:r>
          </a:p>
          <a:p>
            <a:pPr marL="1100138" lvl="1" indent="-533400"/>
            <a:r>
              <a:rPr lang="en-US" altLang="en-US" sz="2000" dirty="0" err="1">
                <a:solidFill>
                  <a:srgbClr val="000000"/>
                </a:solidFill>
                <a:ea typeface="Arial Unicode MS" pitchFamily="34" charset="-128"/>
              </a:rPr>
              <a:t>Makefile</a:t>
            </a:r>
            <a:r>
              <a:rPr lang="en-US" altLang="en-US" sz="2000" dirty="0">
                <a:solidFill>
                  <a:srgbClr val="000000"/>
                </a:solidFill>
                <a:ea typeface="Arial Unicode MS" pitchFamily="34" charset="-128"/>
              </a:rPr>
              <a:t> contains all the scripts for compiling and deployment of the servlet</a:t>
            </a:r>
          </a:p>
          <a:p>
            <a:pPr marL="1100138" lvl="1" indent="-533400"/>
            <a:r>
              <a:rPr lang="en-US" altLang="en-US" sz="2000" dirty="0">
                <a:solidFill>
                  <a:srgbClr val="000000"/>
                </a:solidFill>
                <a:ea typeface="Arial Unicode MS" pitchFamily="34" charset="-128"/>
              </a:rPr>
              <a:t>Needs to be modified for any give application</a:t>
            </a:r>
          </a:p>
          <a:p>
            <a:pPr marL="609600" indent="-609600"/>
            <a:r>
              <a:rPr lang="en-US" altLang="en-US" sz="2400" dirty="0">
                <a:solidFill>
                  <a:srgbClr val="000000"/>
                </a:solidFill>
                <a:ea typeface="Arial Unicode MS" pitchFamily="34" charset="-128"/>
              </a:rPr>
              <a:t>Commands	</a:t>
            </a:r>
          </a:p>
          <a:p>
            <a:pPr marL="1100138" lvl="1" indent="-533400"/>
            <a:r>
              <a:rPr lang="en-US" altLang="en-US" sz="2000" dirty="0">
                <a:solidFill>
                  <a:srgbClr val="000000"/>
                </a:solidFill>
                <a:ea typeface="Arial Unicode MS" pitchFamily="34" charset="-128"/>
              </a:rPr>
              <a:t>make shutdown shuts down the tomcat server</a:t>
            </a:r>
          </a:p>
          <a:p>
            <a:pPr marL="1100138" lvl="1" indent="-533400"/>
            <a:r>
              <a:rPr lang="en-US" altLang="en-US" sz="2000" dirty="0">
                <a:solidFill>
                  <a:srgbClr val="000000"/>
                </a:solidFill>
                <a:ea typeface="Arial Unicode MS" pitchFamily="34" charset="-128"/>
              </a:rPr>
              <a:t>make clean: cleans up the current setup for the application</a:t>
            </a:r>
          </a:p>
          <a:p>
            <a:pPr marL="1100138" lvl="1" indent="-533400"/>
            <a:r>
              <a:rPr lang="en-US" altLang="en-US" sz="2000" dirty="0">
                <a:solidFill>
                  <a:srgbClr val="000000"/>
                </a:solidFill>
                <a:ea typeface="Arial Unicode MS" pitchFamily="34" charset="-128"/>
              </a:rPr>
              <a:t>make all: compiles code, creates war file and deploys war file on server</a:t>
            </a:r>
          </a:p>
          <a:p>
            <a:pPr marL="1100138" lvl="1" indent="-533400"/>
            <a:r>
              <a:rPr lang="en-US" altLang="en-US" sz="2000" dirty="0">
                <a:solidFill>
                  <a:srgbClr val="000000"/>
                </a:solidFill>
                <a:ea typeface="Arial Unicode MS" pitchFamily="34" charset="-128"/>
              </a:rPr>
              <a:t>make start-up starts the server again</a:t>
            </a:r>
          </a:p>
          <a:p>
            <a:pPr marL="609600" indent="-609600"/>
            <a:r>
              <a:rPr lang="en-US" altLang="en-US" sz="2400" dirty="0">
                <a:solidFill>
                  <a:srgbClr val="000000"/>
                </a:solidFill>
                <a:ea typeface="Arial Unicode MS" pitchFamily="34" charset="-128"/>
              </a:rPr>
              <a:t>Running the servlet</a:t>
            </a:r>
          </a:p>
          <a:p>
            <a:pPr marL="1100138" lvl="1" indent="-533400"/>
            <a:r>
              <a:rPr lang="en-US" altLang="en-US" sz="2000" dirty="0">
                <a:solidFill>
                  <a:srgbClr val="000000"/>
                </a:solidFill>
                <a:ea typeface="Arial Unicode MS" pitchFamily="34" charset="-128"/>
              </a:rPr>
              <a:t>http://localhost:8080/login/login.html</a:t>
            </a:r>
          </a:p>
        </p:txBody>
      </p:sp>
    </p:spTree>
    <p:extLst>
      <p:ext uri="{BB962C8B-B14F-4D97-AF65-F5344CB8AC3E}">
        <p14:creationId xmlns:p14="http://schemas.microsoft.com/office/powerpoint/2010/main" val="114542276"/>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0">
            <a:extLst>
              <a:ext uri="{FF2B5EF4-FFF2-40B4-BE49-F238E27FC236}">
                <a16:creationId xmlns:a16="http://schemas.microsoft.com/office/drawing/2014/main" id="{56511228-38B0-43B0-9F14-4662FA47D56F}"/>
              </a:ext>
            </a:extLst>
          </p:cNvPr>
          <p:cNvSpPr txBox="1">
            <a:spLocks noChangeArrowheads="1"/>
          </p:cNvSpPr>
          <p:nvPr/>
        </p:nvSpPr>
        <p:spPr>
          <a:xfrm>
            <a:off x="609600" y="2286000"/>
            <a:ext cx="11233638" cy="167640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a:t>Example 2</a:t>
            </a:r>
            <a:endParaRPr lang="en-US" altLang="en-US" dirty="0"/>
          </a:p>
        </p:txBody>
      </p:sp>
    </p:spTree>
    <p:extLst>
      <p:ext uri="{BB962C8B-B14F-4D97-AF65-F5344CB8AC3E}">
        <p14:creationId xmlns:p14="http://schemas.microsoft.com/office/powerpoint/2010/main" val="4225213963"/>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285CA9-8CF4-4116-ACF9-59194BC090A3}"/>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Example 2</a:t>
            </a:r>
            <a:br>
              <a:rPr lang="en-US" altLang="en-US">
                <a:effectLst/>
              </a:rPr>
            </a:br>
            <a:r>
              <a:rPr lang="en-US" altLang="en-US" sz="2400">
                <a:solidFill>
                  <a:srgbClr val="003399"/>
                </a:solidFill>
                <a:effectLst/>
                <a:latin typeface="Arial" panose="020B0604020202020204" pitchFamily="34" charset="0"/>
              </a:rPr>
              <a:t>HttpRequestResponsServlet</a:t>
            </a:r>
            <a:r>
              <a:rPr lang="en-US" altLang="en-US" sz="2400" b="0">
                <a:effectLst/>
                <a:latin typeface="Arial-BoldMT" charset="0"/>
              </a:rPr>
              <a:t> </a:t>
            </a:r>
            <a:endParaRPr lang="en-US" altLang="en-US" sz="1600" b="0" dirty="0">
              <a:solidFill>
                <a:srgbClr val="333399"/>
              </a:solidFill>
              <a:effectLst/>
              <a:latin typeface="Arial" panose="020B0604020202020204" pitchFamily="34" charset="0"/>
            </a:endParaRPr>
          </a:p>
        </p:txBody>
      </p:sp>
      <p:sp>
        <p:nvSpPr>
          <p:cNvPr id="4" name="Rectangle 2">
            <a:extLst>
              <a:ext uri="{FF2B5EF4-FFF2-40B4-BE49-F238E27FC236}">
                <a16:creationId xmlns:a16="http://schemas.microsoft.com/office/drawing/2014/main" id="{5D63CBEC-F98E-4DAA-A984-8D2AF77760ED}"/>
              </a:ext>
            </a:extLst>
          </p:cNvPr>
          <p:cNvSpPr txBox="1">
            <a:spLocks noChangeArrowheads="1"/>
          </p:cNvSpPr>
          <p:nvPr/>
        </p:nvSpPr>
        <p:spPr>
          <a:xfrm>
            <a:off x="533400" y="1143000"/>
            <a:ext cx="5726723"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buFontTx/>
              <a:buNone/>
            </a:pPr>
            <a:r>
              <a:rPr lang="en-US" altLang="en-US" sz="1600" dirty="0">
                <a:solidFill>
                  <a:srgbClr val="000000"/>
                </a:solidFill>
                <a:ea typeface="Arial Unicode MS" pitchFamily="34" charset="-128"/>
              </a:rPr>
              <a:t>package </a:t>
            </a:r>
            <a:r>
              <a:rPr lang="en-US" altLang="en-US" sz="1600" dirty="0" err="1">
                <a:solidFill>
                  <a:srgbClr val="000000"/>
                </a:solidFill>
                <a:ea typeface="Arial Unicode MS" pitchFamily="34" charset="-128"/>
              </a:rPr>
              <a:t>com.org.test.servlets</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import </a:t>
            </a:r>
            <a:r>
              <a:rPr lang="en-US" altLang="en-US" sz="1600" dirty="0" err="1">
                <a:solidFill>
                  <a:srgbClr val="000000"/>
                </a:solidFill>
                <a:ea typeface="Arial Unicode MS" pitchFamily="34" charset="-128"/>
              </a:rPr>
              <a:t>javax.servlet</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import </a:t>
            </a:r>
            <a:r>
              <a:rPr lang="en-US" altLang="en-US" sz="1600" dirty="0" err="1">
                <a:solidFill>
                  <a:srgbClr val="000000"/>
                </a:solidFill>
                <a:ea typeface="Arial Unicode MS" pitchFamily="34" charset="-128"/>
              </a:rPr>
              <a:t>javax.servlet.http</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import </a:t>
            </a:r>
            <a:r>
              <a:rPr lang="en-US" altLang="en-US" sz="1600" dirty="0" err="1">
                <a:solidFill>
                  <a:srgbClr val="000000"/>
                </a:solidFill>
                <a:ea typeface="Arial Unicode MS" pitchFamily="34" charset="-128"/>
              </a:rPr>
              <a:t>java.io.IOException</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import </a:t>
            </a:r>
            <a:r>
              <a:rPr lang="en-US" altLang="en-US" sz="1600" dirty="0" err="1">
                <a:solidFill>
                  <a:srgbClr val="000000"/>
                </a:solidFill>
                <a:ea typeface="Arial Unicode MS" pitchFamily="34" charset="-128"/>
              </a:rPr>
              <a:t>java.io.PrintWriter</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import </a:t>
            </a:r>
            <a:r>
              <a:rPr lang="en-US" altLang="en-US" sz="1600" dirty="0" err="1">
                <a:solidFill>
                  <a:srgbClr val="000000"/>
                </a:solidFill>
                <a:ea typeface="Arial Unicode MS" pitchFamily="34" charset="-128"/>
              </a:rPr>
              <a:t>java.util.Enumeration</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import </a:t>
            </a:r>
            <a:r>
              <a:rPr lang="en-US" altLang="en-US" sz="1600" dirty="0" err="1">
                <a:solidFill>
                  <a:srgbClr val="000000"/>
                </a:solidFill>
                <a:ea typeface="Arial Unicode MS" pitchFamily="34" charset="-128"/>
              </a:rPr>
              <a:t>java.util.Date</a:t>
            </a:r>
            <a:r>
              <a:rPr lang="en-US" altLang="en-US" sz="1600" dirty="0">
                <a:solidFill>
                  <a:srgbClr val="000000"/>
                </a:solidFill>
                <a:ea typeface="Arial Unicode MS" pitchFamily="34" charset="-128"/>
              </a:rPr>
              <a:t>;</a:t>
            </a:r>
          </a:p>
          <a:p>
            <a:pPr marL="609600" indent="-609600">
              <a:buFontTx/>
              <a:buNone/>
            </a:pPr>
            <a:r>
              <a:rPr lang="en-US" altLang="en-US" sz="1600" b="1" dirty="0">
                <a:solidFill>
                  <a:srgbClr val="000000"/>
                </a:solidFill>
                <a:ea typeface="Arial Unicode MS" pitchFamily="34" charset="-128"/>
              </a:rPr>
              <a:t>public class </a:t>
            </a:r>
            <a:r>
              <a:rPr lang="en-US" altLang="en-US" sz="1600" b="1" dirty="0" err="1">
                <a:solidFill>
                  <a:srgbClr val="000000"/>
                </a:solidFill>
                <a:ea typeface="Arial Unicode MS" pitchFamily="34" charset="-128"/>
              </a:rPr>
              <a:t>HttpRequestResponseServlet</a:t>
            </a:r>
            <a:r>
              <a:rPr lang="en-US" altLang="en-US" sz="1600" b="1" dirty="0">
                <a:solidFill>
                  <a:srgbClr val="000000"/>
                </a:solidFill>
                <a:ea typeface="Arial Unicode MS" pitchFamily="34" charset="-128"/>
              </a:rPr>
              <a:t> extends </a:t>
            </a:r>
            <a:r>
              <a:rPr lang="en-US" altLang="en-US" sz="1600" b="1" dirty="0" err="1">
                <a:solidFill>
                  <a:srgbClr val="000000"/>
                </a:solidFill>
                <a:ea typeface="Arial Unicode MS" pitchFamily="34" charset="-128"/>
              </a:rPr>
              <a:t>HttpServlet</a:t>
            </a:r>
            <a:r>
              <a:rPr lang="en-US" altLang="en-US" sz="1600" b="1" dirty="0">
                <a:solidFill>
                  <a:srgbClr val="000000"/>
                </a:solidFill>
                <a:ea typeface="Arial Unicode MS" pitchFamily="34" charset="-128"/>
              </a:rPr>
              <a:t> {</a:t>
            </a:r>
          </a:p>
          <a:p>
            <a:pPr marL="609600" indent="-609600">
              <a:buFontTx/>
              <a:buNone/>
            </a:pPr>
            <a:r>
              <a:rPr lang="en-US" altLang="en-US" sz="1600" dirty="0">
                <a:solidFill>
                  <a:srgbClr val="000000"/>
                </a:solidFill>
                <a:ea typeface="Arial Unicode MS" pitchFamily="34" charset="-128"/>
              </a:rPr>
              <a:t>  private static int </a:t>
            </a:r>
            <a:r>
              <a:rPr lang="en-US" altLang="en-US" sz="1600" dirty="0" err="1">
                <a:solidFill>
                  <a:srgbClr val="000000"/>
                </a:solidFill>
                <a:ea typeface="Arial Unicode MS" pitchFamily="34" charset="-128"/>
              </a:rPr>
              <a:t>cookiesCreated</a:t>
            </a:r>
            <a:r>
              <a:rPr lang="en-US" altLang="en-US" sz="1600" dirty="0">
                <a:solidFill>
                  <a:srgbClr val="000000"/>
                </a:solidFill>
                <a:ea typeface="Arial Unicode MS" pitchFamily="34" charset="-128"/>
              </a:rPr>
              <a:t> = 0;</a:t>
            </a:r>
          </a:p>
          <a:p>
            <a:pPr marL="609600" indent="-609600">
              <a:buFontTx/>
              <a:buNone/>
            </a:pPr>
            <a:r>
              <a:rPr lang="en-US" altLang="en-US" sz="1600" dirty="0">
                <a:solidFill>
                  <a:srgbClr val="000000"/>
                </a:solidFill>
                <a:ea typeface="Arial Unicode MS" pitchFamily="34" charset="-128"/>
              </a:rPr>
              <a:t> /** Output a web page with HTTP request information and response data.</a:t>
            </a:r>
          </a:p>
          <a:p>
            <a:pPr marL="609600" indent="-609600">
              <a:buFontTx/>
              <a:buNone/>
            </a:pPr>
            <a:r>
              <a:rPr lang="en-US" altLang="en-US" sz="1600" dirty="0">
                <a:solidFill>
                  <a:srgbClr val="000000"/>
                </a:solidFill>
                <a:ea typeface="Arial Unicode MS" pitchFamily="34" charset="-128"/>
              </a:rPr>
              <a:t>   *   @param request The object containing the client request</a:t>
            </a:r>
          </a:p>
          <a:p>
            <a:pPr marL="609600" indent="-609600">
              <a:buFontTx/>
              <a:buNone/>
            </a:pPr>
            <a:r>
              <a:rPr lang="en-US" altLang="en-US" sz="1600" dirty="0">
                <a:solidFill>
                  <a:srgbClr val="000000"/>
                </a:solidFill>
                <a:ea typeface="Arial Unicode MS" pitchFamily="34" charset="-128"/>
              </a:rPr>
              <a:t>   *   @param response The object used to send the response back</a:t>
            </a:r>
          </a:p>
          <a:p>
            <a:pPr marL="609600" indent="-609600">
              <a:buFontTx/>
              <a:buNone/>
            </a:pPr>
            <a:r>
              <a:rPr lang="en-US" altLang="en-US" sz="1600" dirty="0">
                <a:solidFill>
                  <a:srgbClr val="000000"/>
                </a:solidFill>
                <a:ea typeface="Arial Unicode MS" pitchFamily="34" charset="-128"/>
              </a:rPr>
              <a:t>   */</a:t>
            </a:r>
            <a:r>
              <a:rPr lang="en-US" altLang="en-US" sz="1600" b="1" dirty="0">
                <a:solidFill>
                  <a:srgbClr val="000000"/>
                </a:solidFill>
                <a:ea typeface="Arial Unicode MS" pitchFamily="34" charset="-128"/>
              </a:rPr>
              <a:t>   </a:t>
            </a:r>
          </a:p>
          <a:p>
            <a:pPr marL="609600" indent="-609600">
              <a:buFontTx/>
              <a:buNone/>
            </a:pPr>
            <a:endParaRPr lang="en-US" altLang="en-US" sz="1600" dirty="0">
              <a:solidFill>
                <a:srgbClr val="000000"/>
              </a:solidFill>
              <a:ea typeface="Arial Unicode MS" pitchFamily="34" charset="-128"/>
            </a:endParaRPr>
          </a:p>
        </p:txBody>
      </p:sp>
      <p:sp>
        <p:nvSpPr>
          <p:cNvPr id="5" name="Rectangle 2050">
            <a:extLst>
              <a:ext uri="{FF2B5EF4-FFF2-40B4-BE49-F238E27FC236}">
                <a16:creationId xmlns:a16="http://schemas.microsoft.com/office/drawing/2014/main" id="{F54C5B3B-971F-4D5C-BDC5-9B53939607C1}"/>
              </a:ext>
            </a:extLst>
          </p:cNvPr>
          <p:cNvSpPr txBox="1">
            <a:spLocks noChangeArrowheads="1"/>
          </p:cNvSpPr>
          <p:nvPr/>
        </p:nvSpPr>
        <p:spPr>
          <a:xfrm>
            <a:off x="6096000" y="958362"/>
            <a:ext cx="5914292" cy="5457092"/>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buFontTx/>
              <a:buNone/>
            </a:pPr>
            <a:r>
              <a:rPr lang="en-US" altLang="en-US" sz="1600" b="1" dirty="0">
                <a:solidFill>
                  <a:srgbClr val="000000"/>
                </a:solidFill>
                <a:ea typeface="Arial Unicode MS" pitchFamily="34" charset="-128"/>
              </a:rPr>
              <a:t>public void </a:t>
            </a:r>
            <a:r>
              <a:rPr lang="en-US" altLang="en-US" sz="1600" b="1" dirty="0" err="1">
                <a:solidFill>
                  <a:srgbClr val="000000"/>
                </a:solidFill>
                <a:ea typeface="Arial Unicode MS" pitchFamily="34" charset="-128"/>
              </a:rPr>
              <a:t>doGet</a:t>
            </a:r>
            <a:r>
              <a:rPr lang="en-US" altLang="en-US" sz="1600" b="1" dirty="0">
                <a:solidFill>
                  <a:srgbClr val="000000"/>
                </a:solidFill>
                <a:ea typeface="Arial Unicode MS" pitchFamily="34" charset="-128"/>
              </a:rPr>
              <a:t>(</a:t>
            </a:r>
            <a:r>
              <a:rPr lang="en-US" altLang="en-US" sz="1600" b="1" dirty="0" err="1">
                <a:solidFill>
                  <a:srgbClr val="000000"/>
                </a:solidFill>
                <a:ea typeface="Arial Unicode MS" pitchFamily="34" charset="-128"/>
              </a:rPr>
              <a:t>HttpServletRequest</a:t>
            </a:r>
            <a:r>
              <a:rPr lang="en-US" altLang="en-US" sz="1600" b="1" dirty="0">
                <a:solidFill>
                  <a:srgbClr val="000000"/>
                </a:solidFill>
                <a:ea typeface="Arial Unicode MS" pitchFamily="34" charset="-128"/>
              </a:rPr>
              <a:t> request, </a:t>
            </a:r>
            <a:r>
              <a:rPr lang="en-US" altLang="en-US" sz="1600" b="1" dirty="0" err="1">
                <a:solidFill>
                  <a:srgbClr val="000000"/>
                </a:solidFill>
                <a:ea typeface="Arial Unicode MS" pitchFamily="34" charset="-128"/>
              </a:rPr>
              <a:t>HttpServletResponse</a:t>
            </a:r>
            <a:r>
              <a:rPr lang="en-US" altLang="en-US" sz="1600" b="1" dirty="0">
                <a:solidFill>
                  <a:srgbClr val="000000"/>
                </a:solidFill>
                <a:ea typeface="Arial Unicode MS" pitchFamily="34" charset="-128"/>
              </a:rPr>
              <a:t> response) throws </a:t>
            </a:r>
            <a:r>
              <a:rPr lang="en-US" altLang="en-US" sz="1600" b="1" dirty="0" err="1">
                <a:solidFill>
                  <a:srgbClr val="000000"/>
                </a:solidFill>
                <a:ea typeface="Arial Unicode MS" pitchFamily="34" charset="-128"/>
              </a:rPr>
              <a:t>ServletException</a:t>
            </a:r>
            <a:r>
              <a:rPr lang="en-US" altLang="en-US" sz="1600" b="1" dirty="0">
                <a:solidFill>
                  <a:srgbClr val="000000"/>
                </a:solidFill>
                <a:ea typeface="Arial Unicode MS" pitchFamily="34" charset="-128"/>
              </a:rPr>
              <a:t>, </a:t>
            </a:r>
            <a:r>
              <a:rPr lang="en-US" altLang="en-US" sz="1600" b="1" dirty="0" err="1">
                <a:solidFill>
                  <a:srgbClr val="000000"/>
                </a:solidFill>
                <a:ea typeface="Arial Unicode MS" pitchFamily="34" charset="-128"/>
              </a:rPr>
              <a:t>IOException</a:t>
            </a:r>
            <a:r>
              <a:rPr lang="en-US" altLang="en-US" sz="1600" b="1" dirty="0">
                <a:solidFill>
                  <a:srgbClr val="000000"/>
                </a:solidFill>
                <a:ea typeface="Arial Unicode MS" pitchFamily="34" charset="-128"/>
              </a:rPr>
              <a:t>  {</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StringBuffer</a:t>
            </a: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httpRequestTable</a:t>
            </a:r>
            <a:r>
              <a:rPr lang="en-US" altLang="en-US" sz="1600" dirty="0">
                <a:solidFill>
                  <a:srgbClr val="000000"/>
                </a:solidFill>
                <a:ea typeface="Arial Unicode MS" pitchFamily="34" charset="-128"/>
              </a:rPr>
              <a:t> = </a:t>
            </a:r>
            <a:r>
              <a:rPr lang="en-US" altLang="en-US" sz="1600" dirty="0" err="1">
                <a:solidFill>
                  <a:srgbClr val="000000"/>
                </a:solidFill>
                <a:ea typeface="Arial Unicode MS" pitchFamily="34" charset="-128"/>
              </a:rPr>
              <a:t>getHttpRequestTable</a:t>
            </a:r>
            <a:r>
              <a:rPr lang="en-US" altLang="en-US" sz="1600" dirty="0">
                <a:solidFill>
                  <a:srgbClr val="000000"/>
                </a:solidFill>
                <a:ea typeface="Arial Unicode MS" pitchFamily="34" charset="-128"/>
              </a:rPr>
              <a:t>(request);</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StringBuffer</a:t>
            </a: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httpResponseTable</a:t>
            </a:r>
            <a:r>
              <a:rPr lang="en-US" altLang="en-US" sz="1600" dirty="0">
                <a:solidFill>
                  <a:srgbClr val="000000"/>
                </a:solidFill>
                <a:ea typeface="Arial Unicode MS" pitchFamily="34" charset="-128"/>
              </a:rPr>
              <a:t> = </a:t>
            </a:r>
            <a:r>
              <a:rPr lang="en-US" altLang="en-US" sz="1600" dirty="0" err="1">
                <a:solidFill>
                  <a:srgbClr val="000000"/>
                </a:solidFill>
                <a:ea typeface="Arial Unicode MS" pitchFamily="34" charset="-128"/>
              </a:rPr>
              <a:t>getHttpResponseTable</a:t>
            </a:r>
            <a:r>
              <a:rPr lang="en-US" altLang="en-US" sz="1600" dirty="0">
                <a:solidFill>
                  <a:srgbClr val="000000"/>
                </a:solidFill>
                <a:ea typeface="Arial Unicode MS" pitchFamily="34" charset="-128"/>
              </a:rPr>
              <a:t>(response);</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response.setContentType</a:t>
            </a:r>
            <a:r>
              <a:rPr lang="en-US" altLang="en-US" sz="1600" dirty="0">
                <a:solidFill>
                  <a:srgbClr val="000000"/>
                </a:solidFill>
                <a:ea typeface="Arial Unicode MS" pitchFamily="34" charset="-128"/>
              </a:rPr>
              <a:t>("text/html");</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PrintWriter</a:t>
            </a:r>
            <a:r>
              <a:rPr lang="en-US" altLang="en-US" sz="1600" dirty="0">
                <a:solidFill>
                  <a:srgbClr val="000000"/>
                </a:solidFill>
                <a:ea typeface="Arial Unicode MS" pitchFamily="34" charset="-128"/>
              </a:rPr>
              <a:t> out = </a:t>
            </a:r>
            <a:r>
              <a:rPr lang="en-US" altLang="en-US" sz="1600" dirty="0" err="1">
                <a:solidFill>
                  <a:srgbClr val="000000"/>
                </a:solidFill>
                <a:ea typeface="Arial Unicode MS" pitchFamily="34" charset="-128"/>
              </a:rPr>
              <a:t>response.getWriter</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    //HTML page</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out.println</a:t>
            </a:r>
            <a:r>
              <a:rPr lang="en-US" altLang="en-US" sz="1600" dirty="0">
                <a:solidFill>
                  <a:srgbClr val="000000"/>
                </a:solidFill>
                <a:ea typeface="Arial Unicode MS" pitchFamily="34" charset="-128"/>
              </a:rPr>
              <a:t>("&lt;html&gt;&lt;head&gt;&lt;title&gt;</a:t>
            </a:r>
            <a:r>
              <a:rPr lang="en-US" altLang="en-US" sz="1600" dirty="0" err="1">
                <a:solidFill>
                  <a:srgbClr val="000000"/>
                </a:solidFill>
                <a:ea typeface="Arial Unicode MS" pitchFamily="34" charset="-128"/>
              </a:rPr>
              <a:t>RequestResponseServlet</a:t>
            </a:r>
            <a:r>
              <a:rPr lang="en-US" altLang="en-US" sz="1600" dirty="0">
                <a:solidFill>
                  <a:srgbClr val="000000"/>
                </a:solidFill>
                <a:ea typeface="Arial Unicode MS" pitchFamily="34" charset="-128"/>
              </a:rPr>
              <a:t>&lt;/title&gt;&lt;/head&gt;&lt;body&gt;");</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out.println</a:t>
            </a:r>
            <a:r>
              <a:rPr lang="en-US" altLang="en-US" sz="1600" dirty="0">
                <a:solidFill>
                  <a:srgbClr val="000000"/>
                </a:solidFill>
                <a:ea typeface="Arial Unicode MS" pitchFamily="34" charset="-128"/>
              </a:rPr>
              <a:t>("&lt;h1&gt;Request Information&lt;/h1&gt;" + </a:t>
            </a:r>
            <a:r>
              <a:rPr lang="en-US" altLang="en-US" sz="1600" dirty="0" err="1">
                <a:solidFill>
                  <a:srgbClr val="000000"/>
                </a:solidFill>
                <a:ea typeface="Arial Unicode MS" pitchFamily="34" charset="-128"/>
              </a:rPr>
              <a:t>httpRequestTable</a:t>
            </a:r>
            <a:r>
              <a:rPr lang="en-US" altLang="en-US" sz="1600" dirty="0">
                <a:solidFill>
                  <a:srgbClr val="000000"/>
                </a:solidFill>
                <a:ea typeface="Arial Unicode MS" pitchFamily="34" charset="-128"/>
              </a:rPr>
              <a:t> + "&lt;</a:t>
            </a:r>
            <a:r>
              <a:rPr lang="en-US" altLang="en-US" sz="1600" dirty="0" err="1">
                <a:solidFill>
                  <a:srgbClr val="000000"/>
                </a:solidFill>
                <a:ea typeface="Arial Unicode MS" pitchFamily="34" charset="-128"/>
              </a:rPr>
              <a:t>hr</a:t>
            </a:r>
            <a:r>
              <a:rPr lang="en-US" altLang="en-US" sz="1600" dirty="0">
                <a:solidFill>
                  <a:srgbClr val="000000"/>
                </a:solidFill>
                <a:ea typeface="Arial Unicode MS" pitchFamily="34" charset="-128"/>
              </a:rPr>
              <a:t>&gt;");</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out.println</a:t>
            </a:r>
            <a:r>
              <a:rPr lang="en-US" altLang="en-US" sz="1600" dirty="0">
                <a:solidFill>
                  <a:srgbClr val="000000"/>
                </a:solidFill>
                <a:ea typeface="Arial Unicode MS" pitchFamily="34" charset="-128"/>
              </a:rPr>
              <a:t>("&lt;h1&gt;Response Information&lt;/h1&gt;" + </a:t>
            </a:r>
            <a:r>
              <a:rPr lang="en-US" altLang="en-US" sz="1600" dirty="0" err="1">
                <a:solidFill>
                  <a:srgbClr val="000000"/>
                </a:solidFill>
                <a:ea typeface="Arial Unicode MS" pitchFamily="34" charset="-128"/>
              </a:rPr>
              <a:t>httpResponseTable</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out.println</a:t>
            </a:r>
            <a:r>
              <a:rPr lang="en-US" altLang="en-US" sz="1600" dirty="0">
                <a:solidFill>
                  <a:srgbClr val="000000"/>
                </a:solidFill>
                <a:ea typeface="Arial Unicode MS" pitchFamily="34" charset="-128"/>
              </a:rPr>
              <a:t>("&lt;/body&gt;&lt;/html&gt;");</a:t>
            </a:r>
          </a:p>
          <a:p>
            <a:pPr marL="609600" indent="-609600">
              <a:buFontTx/>
              <a:buNone/>
            </a:pPr>
            <a:r>
              <a:rPr lang="en-US" altLang="en-US" sz="1600" dirty="0">
                <a:solidFill>
                  <a:srgbClr val="000000"/>
                </a:solidFill>
                <a:ea typeface="Arial Unicode MS" pitchFamily="34" charset="-128"/>
              </a:rPr>
              <a:t>    </a:t>
            </a:r>
            <a:r>
              <a:rPr lang="en-US" altLang="en-US" sz="1600" dirty="0" err="1">
                <a:solidFill>
                  <a:srgbClr val="000000"/>
                </a:solidFill>
                <a:ea typeface="Arial Unicode MS" pitchFamily="34" charset="-128"/>
              </a:rPr>
              <a:t>out.close</a:t>
            </a:r>
            <a:r>
              <a:rPr lang="en-US" altLang="en-US" sz="1600" dirty="0">
                <a:solidFill>
                  <a:srgbClr val="000000"/>
                </a:solidFill>
                <a:ea typeface="Arial Unicode MS" pitchFamily="34" charset="-128"/>
              </a:rPr>
              <a:t>();</a:t>
            </a:r>
          </a:p>
          <a:p>
            <a:pPr marL="609600" indent="-609600">
              <a:buFontTx/>
              <a:buNone/>
            </a:pPr>
            <a:r>
              <a:rPr lang="en-US" altLang="en-US" sz="1600" dirty="0">
                <a:solidFill>
                  <a:srgbClr val="000000"/>
                </a:solidFill>
                <a:ea typeface="Arial Unicode MS" pitchFamily="34" charset="-128"/>
              </a:rPr>
              <a:t>  }</a:t>
            </a:r>
            <a:r>
              <a:rPr lang="en-US" altLang="en-US" sz="1400" dirty="0">
                <a:solidFill>
                  <a:srgbClr val="000000"/>
                </a:solidFill>
                <a:ea typeface="Arial Unicode MS" pitchFamily="34" charset="-128"/>
              </a:rPr>
              <a:t>   </a:t>
            </a:r>
          </a:p>
        </p:txBody>
      </p:sp>
    </p:spTree>
    <p:extLst>
      <p:ext uri="{BB962C8B-B14F-4D97-AF65-F5344CB8AC3E}">
        <p14:creationId xmlns:p14="http://schemas.microsoft.com/office/powerpoint/2010/main" val="141164621"/>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32AE199-632C-4856-BE5A-5F146838DE4B}"/>
              </a:ext>
            </a:extLst>
          </p:cNvPr>
          <p:cNvSpPr>
            <a:spLocks noChangeArrowheads="1"/>
          </p:cNvSpPr>
          <p:nvPr/>
        </p:nvSpPr>
        <p:spPr bwMode="auto">
          <a:xfrm>
            <a:off x="144953" y="223589"/>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Example 2</a:t>
            </a:r>
            <a:br>
              <a:rPr lang="en-US" altLang="en-US">
                <a:effectLst/>
              </a:rPr>
            </a:br>
            <a:r>
              <a:rPr lang="en-US" altLang="en-US" sz="2400">
                <a:solidFill>
                  <a:srgbClr val="003399"/>
                </a:solidFill>
                <a:effectLst/>
                <a:latin typeface="Arial" panose="020B0604020202020204" pitchFamily="34" charset="0"/>
              </a:rPr>
              <a:t>HTMLTable Class</a:t>
            </a:r>
          </a:p>
        </p:txBody>
      </p:sp>
      <p:sp>
        <p:nvSpPr>
          <p:cNvPr id="3" name="Rectangle 2">
            <a:extLst>
              <a:ext uri="{FF2B5EF4-FFF2-40B4-BE49-F238E27FC236}">
                <a16:creationId xmlns:a16="http://schemas.microsoft.com/office/drawing/2014/main" id="{ADC37E83-348E-4679-80E7-07CAFFDEA85A}"/>
              </a:ext>
            </a:extLst>
          </p:cNvPr>
          <p:cNvSpPr/>
          <p:nvPr/>
        </p:nvSpPr>
        <p:spPr>
          <a:xfrm>
            <a:off x="659423" y="1366589"/>
            <a:ext cx="8370277" cy="4524315"/>
          </a:xfrm>
          <a:prstGeom prst="rect">
            <a:avLst/>
          </a:prstGeom>
        </p:spPr>
        <p:txBody>
          <a:bodyPr wrap="square">
            <a:spAutoFit/>
          </a:bodyPr>
          <a:lstStyle/>
          <a:p>
            <a:pPr marL="609600" indent="-609600">
              <a:buFontTx/>
              <a:buNone/>
            </a:pPr>
            <a:r>
              <a:rPr lang="en-US" altLang="en-US" b="1" dirty="0">
                <a:solidFill>
                  <a:srgbClr val="000000"/>
                </a:solidFill>
                <a:ea typeface="Arial Unicode MS" pitchFamily="34" charset="-128"/>
              </a:rPr>
              <a:t>public class </a:t>
            </a:r>
            <a:r>
              <a:rPr lang="en-US" altLang="en-US" b="1" dirty="0" err="1">
                <a:solidFill>
                  <a:srgbClr val="000000"/>
                </a:solidFill>
                <a:ea typeface="Arial Unicode MS" pitchFamily="34" charset="-128"/>
              </a:rPr>
              <a:t>HTMLTable</a:t>
            </a:r>
            <a:r>
              <a:rPr lang="en-US" altLang="en-US" b="1" dirty="0">
                <a:solidFill>
                  <a:srgbClr val="000000"/>
                </a:solidFill>
                <a:ea typeface="Arial Unicode MS" pitchFamily="34" charset="-128"/>
              </a:rPr>
              <a:t> </a:t>
            </a:r>
            <a:r>
              <a:rPr lang="en-US" altLang="en-US" dirty="0">
                <a:solidFill>
                  <a:srgbClr val="000000"/>
                </a:solidFill>
                <a:ea typeface="Arial Unicode MS" pitchFamily="34" charset="-128"/>
              </a:rPr>
              <a:t>{</a:t>
            </a:r>
          </a:p>
          <a:p>
            <a:pPr marL="609600" indent="-609600">
              <a:buFontTx/>
              <a:buNone/>
            </a:pPr>
            <a:r>
              <a:rPr lang="en-US" altLang="en-US" dirty="0">
                <a:solidFill>
                  <a:srgbClr val="000000"/>
                </a:solidFill>
                <a:ea typeface="Arial Unicode MS" pitchFamily="34" charset="-128"/>
              </a:rPr>
              <a:t>  private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 head;</a:t>
            </a:r>
          </a:p>
          <a:p>
            <a:pPr marL="609600" indent="-609600">
              <a:buFontTx/>
              <a:buNone/>
            </a:pPr>
            <a:r>
              <a:rPr lang="en-US" altLang="en-US" dirty="0">
                <a:solidFill>
                  <a:srgbClr val="000000"/>
                </a:solidFill>
                <a:ea typeface="Arial Unicode MS" pitchFamily="34" charset="-128"/>
              </a:rPr>
              <a:t>  private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 rows;</a:t>
            </a:r>
          </a:p>
          <a:p>
            <a:pPr marL="609600" indent="-609600">
              <a:buFontTx/>
              <a:buNone/>
            </a:pPr>
            <a:r>
              <a:rPr lang="en-US" altLang="en-US" dirty="0">
                <a:solidFill>
                  <a:srgbClr val="000000"/>
                </a:solidFill>
                <a:ea typeface="Arial Unicode MS" pitchFamily="34" charset="-128"/>
              </a:rPr>
              <a:t>  private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 foot;</a:t>
            </a:r>
          </a:p>
          <a:p>
            <a:pPr marL="609600" indent="-609600">
              <a:buFontTx/>
              <a:buNone/>
            </a:pPr>
            <a:endParaRPr lang="en-US" altLang="en-US" dirty="0">
              <a:solidFill>
                <a:srgbClr val="000000"/>
              </a:solidFill>
              <a:ea typeface="Arial Unicode MS" pitchFamily="34" charset="-128"/>
            </a:endParaRPr>
          </a:p>
          <a:p>
            <a:pPr marL="609600" indent="-609600">
              <a:buFontTx/>
              <a:buNone/>
            </a:pPr>
            <a:r>
              <a:rPr lang="en-US" altLang="en-US" dirty="0">
                <a:solidFill>
                  <a:srgbClr val="000000"/>
                </a:solidFill>
                <a:ea typeface="Arial Unicode MS" pitchFamily="34" charset="-128"/>
              </a:rPr>
              <a:t>  /** </a:t>
            </a:r>
            <a:r>
              <a:rPr lang="en-US" altLang="en-US" dirty="0" err="1">
                <a:solidFill>
                  <a:srgbClr val="000000"/>
                </a:solidFill>
                <a:ea typeface="Arial Unicode MS" pitchFamily="34" charset="-128"/>
              </a:rPr>
              <a:t>Initalises</a:t>
            </a:r>
            <a:r>
              <a:rPr lang="en-US" altLang="en-US" dirty="0">
                <a:solidFill>
                  <a:srgbClr val="000000"/>
                </a:solidFill>
                <a:ea typeface="Arial Unicode MS" pitchFamily="34" charset="-128"/>
              </a:rPr>
              <a:t> the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 Objects.</a:t>
            </a:r>
          </a:p>
          <a:p>
            <a:pPr marL="609600" indent="-609600">
              <a:buFontTx/>
              <a:buNone/>
            </a:pPr>
            <a:r>
              <a:rPr lang="en-US" altLang="en-US" dirty="0">
                <a:solidFill>
                  <a:srgbClr val="000000"/>
                </a:solidFill>
                <a:ea typeface="Arial Unicode MS" pitchFamily="34" charset="-128"/>
              </a:rPr>
              <a:t>   */</a:t>
            </a:r>
          </a:p>
          <a:p>
            <a:pPr marL="609600" indent="-609600">
              <a:buFontTx/>
              <a:buNone/>
            </a:pPr>
            <a:r>
              <a:rPr lang="en-US" altLang="en-US" dirty="0">
                <a:solidFill>
                  <a:srgbClr val="000000"/>
                </a:solidFill>
                <a:ea typeface="Arial Unicode MS" pitchFamily="34" charset="-128"/>
              </a:rPr>
              <a:t>  </a:t>
            </a:r>
            <a:r>
              <a:rPr lang="en-US" altLang="en-US" b="1" dirty="0">
                <a:solidFill>
                  <a:srgbClr val="000000"/>
                </a:solidFill>
                <a:ea typeface="Arial Unicode MS" pitchFamily="34" charset="-128"/>
              </a:rPr>
              <a:t>public </a:t>
            </a:r>
            <a:r>
              <a:rPr lang="en-US" altLang="en-US" b="1" dirty="0" err="1">
                <a:solidFill>
                  <a:srgbClr val="000000"/>
                </a:solidFill>
                <a:ea typeface="Arial Unicode MS" pitchFamily="34" charset="-128"/>
              </a:rPr>
              <a:t>HTMLTable</a:t>
            </a:r>
            <a:r>
              <a:rPr lang="en-US" altLang="en-US" b="1" dirty="0">
                <a:solidFill>
                  <a:srgbClr val="000000"/>
                </a:solidFill>
                <a:ea typeface="Arial Unicode MS" pitchFamily="34" charset="-128"/>
              </a:rPr>
              <a:t>() {</a:t>
            </a:r>
          </a:p>
          <a:p>
            <a:pPr marL="609600" indent="-609600">
              <a:buFontTx/>
              <a:buNone/>
            </a:pPr>
            <a:r>
              <a:rPr lang="en-US" altLang="en-US" dirty="0">
                <a:solidFill>
                  <a:srgbClr val="000000"/>
                </a:solidFill>
                <a:ea typeface="Arial Unicode MS" pitchFamily="34" charset="-128"/>
              </a:rPr>
              <a:t>    head = new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a:t>
            </a:r>
          </a:p>
          <a:p>
            <a:pPr marL="609600" indent="-609600">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head.append</a:t>
            </a:r>
            <a:r>
              <a:rPr lang="en-US" altLang="en-US" dirty="0">
                <a:solidFill>
                  <a:srgbClr val="000000"/>
                </a:solidFill>
                <a:ea typeface="Arial Unicode MS" pitchFamily="34" charset="-128"/>
              </a:rPr>
              <a:t>("&lt;table width=\"90%\" align=\"center\"&gt;");</a:t>
            </a:r>
          </a:p>
          <a:p>
            <a:pPr marL="609600" indent="-609600">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head.append</a:t>
            </a:r>
            <a:r>
              <a:rPr lang="en-US" altLang="en-US" dirty="0">
                <a:solidFill>
                  <a:srgbClr val="000000"/>
                </a:solidFill>
                <a:ea typeface="Arial Unicode MS" pitchFamily="34" charset="-128"/>
              </a:rPr>
              <a:t>("&lt;tr&gt;&lt;</a:t>
            </a:r>
            <a:r>
              <a:rPr lang="en-US" altLang="en-US" dirty="0" err="1">
                <a:solidFill>
                  <a:srgbClr val="000000"/>
                </a:solidFill>
                <a:ea typeface="Arial Unicode MS" pitchFamily="34" charset="-128"/>
              </a:rPr>
              <a:t>th</a:t>
            </a:r>
            <a:r>
              <a:rPr lang="en-US" altLang="en-US" dirty="0">
                <a:solidFill>
                  <a:srgbClr val="000000"/>
                </a:solidFill>
                <a:ea typeface="Arial Unicode MS" pitchFamily="34" charset="-128"/>
              </a:rPr>
              <a:t> width=\"50%\" </a:t>
            </a:r>
            <a:r>
              <a:rPr lang="en-US" altLang="en-US" dirty="0" err="1">
                <a:solidFill>
                  <a:srgbClr val="000000"/>
                </a:solidFill>
                <a:ea typeface="Arial Unicode MS" pitchFamily="34" charset="-128"/>
              </a:rPr>
              <a:t>bgcolor</a:t>
            </a:r>
            <a:r>
              <a:rPr lang="en-US" altLang="en-US" dirty="0">
                <a:solidFill>
                  <a:srgbClr val="000000"/>
                </a:solidFill>
                <a:ea typeface="Arial Unicode MS" pitchFamily="34" charset="-128"/>
              </a:rPr>
              <a:t>=\"</a:t>
            </a:r>
            <a:r>
              <a:rPr lang="en-US" altLang="en-US" dirty="0" err="1">
                <a:solidFill>
                  <a:srgbClr val="000000"/>
                </a:solidFill>
                <a:ea typeface="Arial Unicode MS" pitchFamily="34" charset="-128"/>
              </a:rPr>
              <a:t>lightgrey</a:t>
            </a:r>
            <a:r>
              <a:rPr lang="en-US" altLang="en-US" dirty="0">
                <a:solidFill>
                  <a:srgbClr val="000000"/>
                </a:solidFill>
                <a:ea typeface="Arial Unicode MS" pitchFamily="34" charset="-128"/>
              </a:rPr>
              <a:t>\"&gt;Attribute&lt;/td&gt;");</a:t>
            </a:r>
          </a:p>
          <a:p>
            <a:pPr marL="609600" indent="-609600">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head.append</a:t>
            </a:r>
            <a:r>
              <a:rPr lang="en-US" altLang="en-US" dirty="0">
                <a:solidFill>
                  <a:srgbClr val="000000"/>
                </a:solidFill>
                <a:ea typeface="Arial Unicode MS" pitchFamily="34" charset="-128"/>
              </a:rPr>
              <a:t>("&lt;</a:t>
            </a:r>
            <a:r>
              <a:rPr lang="en-US" altLang="en-US" dirty="0" err="1">
                <a:solidFill>
                  <a:srgbClr val="000000"/>
                </a:solidFill>
                <a:ea typeface="Arial Unicode MS" pitchFamily="34" charset="-128"/>
              </a:rPr>
              <a:t>th</a:t>
            </a:r>
            <a:r>
              <a:rPr lang="en-US" altLang="en-US" dirty="0">
                <a:solidFill>
                  <a:srgbClr val="000000"/>
                </a:solidFill>
                <a:ea typeface="Arial Unicode MS" pitchFamily="34" charset="-128"/>
              </a:rPr>
              <a:t> width=\"50%\" </a:t>
            </a:r>
            <a:r>
              <a:rPr lang="en-US" altLang="en-US" dirty="0" err="1">
                <a:solidFill>
                  <a:srgbClr val="000000"/>
                </a:solidFill>
                <a:ea typeface="Arial Unicode MS" pitchFamily="34" charset="-128"/>
              </a:rPr>
              <a:t>bgcolor</a:t>
            </a:r>
            <a:r>
              <a:rPr lang="en-US" altLang="en-US" dirty="0">
                <a:solidFill>
                  <a:srgbClr val="000000"/>
                </a:solidFill>
                <a:ea typeface="Arial Unicode MS" pitchFamily="34" charset="-128"/>
              </a:rPr>
              <a:t>=\"</a:t>
            </a:r>
            <a:r>
              <a:rPr lang="en-US" altLang="en-US" dirty="0" err="1">
                <a:solidFill>
                  <a:srgbClr val="000000"/>
                </a:solidFill>
                <a:ea typeface="Arial Unicode MS" pitchFamily="34" charset="-128"/>
              </a:rPr>
              <a:t>lightgrey</a:t>
            </a:r>
            <a:r>
              <a:rPr lang="en-US" altLang="en-US" dirty="0">
                <a:solidFill>
                  <a:srgbClr val="000000"/>
                </a:solidFill>
                <a:ea typeface="Arial Unicode MS" pitchFamily="34" charset="-128"/>
              </a:rPr>
              <a:t>\"&gt;Value&lt;/td&gt;&lt;/tr&gt;");</a:t>
            </a:r>
          </a:p>
          <a:p>
            <a:pPr marL="609600" indent="-609600">
              <a:buFontTx/>
              <a:buNone/>
            </a:pPr>
            <a:r>
              <a:rPr lang="en-US" altLang="en-US" dirty="0">
                <a:solidFill>
                  <a:srgbClr val="000000"/>
                </a:solidFill>
                <a:ea typeface="Arial Unicode MS" pitchFamily="34" charset="-128"/>
              </a:rPr>
              <a:t>    rows = new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a:t>
            </a:r>
          </a:p>
          <a:p>
            <a:pPr marL="609600" indent="-609600">
              <a:buFontTx/>
              <a:buNone/>
            </a:pPr>
            <a:r>
              <a:rPr lang="en-US" altLang="en-US" dirty="0">
                <a:solidFill>
                  <a:srgbClr val="000000"/>
                </a:solidFill>
                <a:ea typeface="Arial Unicode MS" pitchFamily="34" charset="-128"/>
              </a:rPr>
              <a:t>    foot = new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a:t>
            </a:r>
          </a:p>
          <a:p>
            <a:pPr marL="609600" indent="-609600">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foot.append</a:t>
            </a:r>
            <a:r>
              <a:rPr lang="en-US" altLang="en-US" dirty="0">
                <a:solidFill>
                  <a:srgbClr val="000000"/>
                </a:solidFill>
                <a:ea typeface="Arial Unicode MS" pitchFamily="34" charset="-128"/>
              </a:rPr>
              <a:t>("&lt;/table&gt;");</a:t>
            </a:r>
          </a:p>
          <a:p>
            <a:pPr marL="609600" indent="-609600">
              <a:buFontTx/>
              <a:buNone/>
            </a:pPr>
            <a:r>
              <a:rPr lang="en-US" altLang="en-US" dirty="0">
                <a:solidFill>
                  <a:srgbClr val="000000"/>
                </a:solidFill>
                <a:ea typeface="Arial Unicode MS" pitchFamily="34" charset="-128"/>
              </a:rPr>
              <a:t>  }</a:t>
            </a:r>
            <a:endParaRPr lang="en-IN" dirty="0"/>
          </a:p>
        </p:txBody>
      </p:sp>
    </p:spTree>
    <p:extLst>
      <p:ext uri="{BB962C8B-B14F-4D97-AF65-F5344CB8AC3E}">
        <p14:creationId xmlns:p14="http://schemas.microsoft.com/office/powerpoint/2010/main" val="21311393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85984CF4-AFC2-4AA5-987A-EC5D4D018D48}"/>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Server Side Development</a:t>
            </a:r>
            <a:br>
              <a:rPr lang="en-US" altLang="en-US" dirty="0">
                <a:effectLst/>
              </a:rPr>
            </a:br>
            <a:r>
              <a:rPr lang="en-US" altLang="en-US" sz="2400" dirty="0">
                <a:solidFill>
                  <a:srgbClr val="003399"/>
                </a:solidFill>
                <a:effectLst/>
                <a:latin typeface="Arial" panose="020B0604020202020204" pitchFamily="34" charset="0"/>
              </a:rPr>
              <a:t>Tomcat</a:t>
            </a:r>
          </a:p>
        </p:txBody>
      </p:sp>
      <p:sp>
        <p:nvSpPr>
          <p:cNvPr id="4" name="Rectangle 2">
            <a:extLst>
              <a:ext uri="{FF2B5EF4-FFF2-40B4-BE49-F238E27FC236}">
                <a16:creationId xmlns:a16="http://schemas.microsoft.com/office/drawing/2014/main" id="{2057C069-F922-45E0-87E2-E6CB736CD123}"/>
              </a:ext>
            </a:extLst>
          </p:cNvPr>
          <p:cNvSpPr txBox="1">
            <a:spLocks noChangeArrowheads="1"/>
          </p:cNvSpPr>
          <p:nvPr/>
        </p:nvSpPr>
        <p:spPr>
          <a:xfrm>
            <a:off x="685800" y="1143000"/>
            <a:ext cx="9645162"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eaLnBrk="0" hangingPunct="0">
              <a:lnSpc>
                <a:spcPct val="110000"/>
              </a:lnSpc>
              <a:spcBef>
                <a:spcPct val="0"/>
              </a:spcBef>
            </a:pPr>
            <a:r>
              <a:rPr lang="en-US" altLang="en-US" sz="2400" dirty="0"/>
              <a:t>Tomcat is a stand alone web server and a servlet container</a:t>
            </a:r>
          </a:p>
          <a:p>
            <a:pPr marL="1100138" lvl="1" indent="-533400" eaLnBrk="0" hangingPunct="0">
              <a:lnSpc>
                <a:spcPct val="110000"/>
              </a:lnSpc>
              <a:spcBef>
                <a:spcPct val="0"/>
              </a:spcBef>
            </a:pPr>
            <a:r>
              <a:rPr lang="en-US" altLang="en-US" sz="2000" dirty="0"/>
              <a:t>It is open source and free for usage</a:t>
            </a:r>
          </a:p>
          <a:p>
            <a:pPr marL="609600" indent="-609600" eaLnBrk="0" hangingPunct="0">
              <a:lnSpc>
                <a:spcPct val="110000"/>
              </a:lnSpc>
              <a:spcBef>
                <a:spcPct val="0"/>
              </a:spcBef>
            </a:pPr>
            <a:r>
              <a:rPr lang="en-US" altLang="en-US" sz="2400" dirty="0"/>
              <a:t>It is written in Java</a:t>
            </a:r>
          </a:p>
          <a:p>
            <a:pPr marL="1100138" lvl="1" indent="-533400" eaLnBrk="0" hangingPunct="0">
              <a:lnSpc>
                <a:spcPct val="110000"/>
              </a:lnSpc>
              <a:spcBef>
                <a:spcPct val="0"/>
              </a:spcBef>
            </a:pPr>
            <a:r>
              <a:rPr lang="en-US" altLang="en-US" sz="2000" dirty="0"/>
              <a:t>You do not have to be a Java programmer to use it</a:t>
            </a:r>
          </a:p>
          <a:p>
            <a:pPr marL="1100138" lvl="1" indent="-533400" eaLnBrk="0" hangingPunct="0">
              <a:lnSpc>
                <a:spcPct val="110000"/>
              </a:lnSpc>
              <a:spcBef>
                <a:spcPct val="0"/>
              </a:spcBef>
            </a:pPr>
            <a:r>
              <a:rPr lang="en-US" altLang="en-US" sz="2000" dirty="0"/>
              <a:t>It’s web server is not as fully featured as others like Apache</a:t>
            </a:r>
          </a:p>
          <a:p>
            <a:pPr marL="609600" indent="-609600" eaLnBrk="0" hangingPunct="0">
              <a:lnSpc>
                <a:spcPct val="110000"/>
              </a:lnSpc>
              <a:spcBef>
                <a:spcPct val="0"/>
              </a:spcBef>
            </a:pPr>
            <a:r>
              <a:rPr lang="en-US" altLang="en-US" sz="2400" dirty="0"/>
              <a:t>Installing Tomcat</a:t>
            </a:r>
          </a:p>
          <a:p>
            <a:pPr marL="1100138" lvl="1" indent="-533400" eaLnBrk="0" hangingPunct="0">
              <a:lnSpc>
                <a:spcPct val="110000"/>
              </a:lnSpc>
              <a:spcBef>
                <a:spcPct val="0"/>
              </a:spcBef>
            </a:pPr>
            <a:r>
              <a:rPr lang="en-US" altLang="en-US" sz="2000" dirty="0"/>
              <a:t>Make sure that jdk1.4 (or higher) is installed on your machine</a:t>
            </a:r>
          </a:p>
          <a:p>
            <a:pPr marL="1100138" lvl="1" indent="-533400" eaLnBrk="0" hangingPunct="0">
              <a:lnSpc>
                <a:spcPct val="110000"/>
              </a:lnSpc>
              <a:spcBef>
                <a:spcPct val="0"/>
              </a:spcBef>
            </a:pPr>
            <a:r>
              <a:rPr lang="en-US" altLang="en-US" sz="2000" dirty="0"/>
              <a:t>Download the latest windows version of Tomcat</a:t>
            </a:r>
          </a:p>
          <a:p>
            <a:pPr marL="1100138" lvl="1" indent="-533400" eaLnBrk="0" hangingPunct="0">
              <a:lnSpc>
                <a:spcPct val="110000"/>
              </a:lnSpc>
              <a:spcBef>
                <a:spcPct val="0"/>
              </a:spcBef>
            </a:pPr>
            <a:r>
              <a:rPr lang="en-US" altLang="en-US" sz="2000" dirty="0"/>
              <a:t>Run the installer by double clicking on the download</a:t>
            </a:r>
          </a:p>
          <a:p>
            <a:pPr marL="1100138" lvl="1" indent="-533400" eaLnBrk="0" hangingPunct="0">
              <a:lnSpc>
                <a:spcPct val="110000"/>
              </a:lnSpc>
              <a:spcBef>
                <a:spcPct val="0"/>
              </a:spcBef>
            </a:pPr>
            <a:r>
              <a:rPr lang="en-US" altLang="en-US" sz="2000" dirty="0"/>
              <a:t>The installer checks if JRE and JDK are available for Tomcat</a:t>
            </a:r>
          </a:p>
          <a:p>
            <a:pPr marL="1100138" lvl="1" indent="-533400" eaLnBrk="0" hangingPunct="0">
              <a:lnSpc>
                <a:spcPct val="110000"/>
              </a:lnSpc>
              <a:spcBef>
                <a:spcPct val="0"/>
              </a:spcBef>
            </a:pPr>
            <a:r>
              <a:rPr lang="en-US" altLang="en-US" sz="2000" dirty="0"/>
              <a:t>Accept the license agreement </a:t>
            </a:r>
          </a:p>
          <a:p>
            <a:pPr marL="1100138" lvl="1" indent="-533400" eaLnBrk="0" hangingPunct="0">
              <a:lnSpc>
                <a:spcPct val="110000"/>
              </a:lnSpc>
              <a:spcBef>
                <a:spcPct val="0"/>
              </a:spcBef>
            </a:pPr>
            <a:r>
              <a:rPr lang="en-US" altLang="en-US" sz="2000" dirty="0"/>
              <a:t>Installation directory: c:\Program Files\Apache Tomcat 10.0</a:t>
            </a:r>
          </a:p>
          <a:p>
            <a:pPr marL="1100138" lvl="1" indent="-533400" eaLnBrk="0" hangingPunct="0">
              <a:lnSpc>
                <a:spcPct val="110000"/>
              </a:lnSpc>
              <a:spcBef>
                <a:spcPct val="0"/>
              </a:spcBef>
            </a:pPr>
            <a:r>
              <a:rPr lang="en-US" altLang="en-US" sz="2000" dirty="0"/>
              <a:t>On installation you get a message </a:t>
            </a:r>
            <a:r>
              <a:rPr lang="en-US" altLang="en-US" sz="2000" i="1" dirty="0"/>
              <a:t>Completed</a:t>
            </a:r>
            <a:endParaRPr lang="en-US" altLang="en-US" sz="2000" i="1" dirty="0">
              <a:solidFill>
                <a:srgbClr val="000000"/>
              </a:solidFill>
              <a:ea typeface="Arial Unicode MS" pitchFamily="34" charset="-128"/>
            </a:endParaRPr>
          </a:p>
        </p:txBody>
      </p:sp>
    </p:spTree>
    <p:extLst>
      <p:ext uri="{BB962C8B-B14F-4D97-AF65-F5344CB8AC3E}">
        <p14:creationId xmlns:p14="http://schemas.microsoft.com/office/powerpoint/2010/main" val="236617153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BB8FA3-1E82-443B-A9EE-B835FFB12461}"/>
              </a:ext>
            </a:extLst>
          </p:cNvPr>
          <p:cNvSpPr/>
          <p:nvPr/>
        </p:nvSpPr>
        <p:spPr>
          <a:xfrm>
            <a:off x="668215" y="339498"/>
            <a:ext cx="9495692" cy="5826210"/>
          </a:xfrm>
          <a:prstGeom prst="rect">
            <a:avLst/>
          </a:prstGeom>
        </p:spPr>
        <p:txBody>
          <a:bodyPr wrap="square">
            <a:spAutoFit/>
          </a:bodyPr>
          <a:lstStyle/>
          <a:p>
            <a:pPr marL="609600" indent="-609600">
              <a:lnSpc>
                <a:spcPct val="90000"/>
              </a:lnSpc>
              <a:buFontTx/>
              <a:buNone/>
            </a:pPr>
            <a:r>
              <a:rPr lang="en-US" altLang="en-US" dirty="0">
                <a:solidFill>
                  <a:srgbClr val="000000"/>
                </a:solidFill>
                <a:ea typeface="Arial Unicode MS" pitchFamily="34" charset="-128"/>
              </a:rPr>
              <a:t>/** Appends the attribute and value in a row to the HTML table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a:t>
            </a:r>
          </a:p>
          <a:p>
            <a:pPr marL="609600" indent="-609600">
              <a:lnSpc>
                <a:spcPct val="90000"/>
              </a:lnSpc>
              <a:buFontTx/>
              <a:buNone/>
            </a:pPr>
            <a:r>
              <a:rPr lang="en-US" altLang="en-US" dirty="0">
                <a:solidFill>
                  <a:srgbClr val="000000"/>
                </a:solidFill>
                <a:ea typeface="Arial Unicode MS" pitchFamily="34" charset="-128"/>
              </a:rPr>
              <a:t>   * @param attribute The first column value.</a:t>
            </a:r>
          </a:p>
          <a:p>
            <a:pPr marL="609600" indent="-609600">
              <a:lnSpc>
                <a:spcPct val="90000"/>
              </a:lnSpc>
              <a:buFontTx/>
              <a:buNone/>
            </a:pPr>
            <a:r>
              <a:rPr lang="en-US" altLang="en-US" dirty="0">
                <a:solidFill>
                  <a:srgbClr val="000000"/>
                </a:solidFill>
                <a:ea typeface="Arial Unicode MS" pitchFamily="34" charset="-128"/>
              </a:rPr>
              <a:t>   * @param value The second column value.</a:t>
            </a:r>
          </a:p>
          <a:p>
            <a:pPr marL="609600" indent="-609600">
              <a:lnSpc>
                <a:spcPct val="90000"/>
              </a:lnSpc>
              <a:buFontTx/>
              <a:buNone/>
            </a:pPr>
            <a:r>
              <a:rPr lang="en-US" altLang="en-US" dirty="0">
                <a:solidFill>
                  <a:srgbClr val="000000"/>
                </a:solidFill>
                <a:ea typeface="Arial Unicode MS" pitchFamily="34" charset="-128"/>
              </a:rPr>
              <a:t>   */</a:t>
            </a:r>
          </a:p>
          <a:p>
            <a:pPr marL="609600" indent="-609600">
              <a:lnSpc>
                <a:spcPct val="90000"/>
              </a:lnSpc>
              <a:buFontTx/>
              <a:buNone/>
            </a:pPr>
            <a:r>
              <a:rPr lang="en-US" altLang="en-US" dirty="0">
                <a:solidFill>
                  <a:srgbClr val="000000"/>
                </a:solidFill>
                <a:ea typeface="Arial Unicode MS" pitchFamily="34" charset="-128"/>
              </a:rPr>
              <a:t>  </a:t>
            </a:r>
            <a:r>
              <a:rPr lang="en-US" altLang="en-US" b="1" dirty="0">
                <a:solidFill>
                  <a:srgbClr val="000000"/>
                </a:solidFill>
                <a:ea typeface="Arial Unicode MS" pitchFamily="34" charset="-128"/>
              </a:rPr>
              <a:t>public void </a:t>
            </a:r>
            <a:r>
              <a:rPr lang="en-US" altLang="en-US" b="1" dirty="0" err="1">
                <a:solidFill>
                  <a:srgbClr val="000000"/>
                </a:solidFill>
                <a:ea typeface="Arial Unicode MS" pitchFamily="34" charset="-128"/>
              </a:rPr>
              <a:t>appendTitleRow</a:t>
            </a:r>
            <a:r>
              <a:rPr lang="en-US" altLang="en-US" b="1" dirty="0">
                <a:solidFill>
                  <a:srgbClr val="000000"/>
                </a:solidFill>
                <a:ea typeface="Arial Unicode MS" pitchFamily="34" charset="-128"/>
              </a:rPr>
              <a:t>(String attribute) {</a:t>
            </a:r>
          </a:p>
          <a:p>
            <a:pPr marL="609600" indent="-609600">
              <a:lnSpc>
                <a:spcPct val="9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rows.append</a:t>
            </a:r>
            <a:r>
              <a:rPr lang="en-US" altLang="en-US" dirty="0">
                <a:solidFill>
                  <a:srgbClr val="000000"/>
                </a:solidFill>
                <a:ea typeface="Arial Unicode MS" pitchFamily="34" charset="-128"/>
              </a:rPr>
              <a:t>("&lt;tr&gt;&lt;td </a:t>
            </a:r>
            <a:r>
              <a:rPr lang="en-US" altLang="en-US" dirty="0" err="1">
                <a:solidFill>
                  <a:srgbClr val="000000"/>
                </a:solidFill>
                <a:ea typeface="Arial Unicode MS" pitchFamily="34" charset="-128"/>
              </a:rPr>
              <a:t>colspan</a:t>
            </a:r>
            <a:r>
              <a:rPr lang="en-US" altLang="en-US" dirty="0">
                <a:solidFill>
                  <a:srgbClr val="000000"/>
                </a:solidFill>
                <a:ea typeface="Arial Unicode MS" pitchFamily="34" charset="-128"/>
              </a:rPr>
              <a:t>=2&gt;&lt;b&gt;&lt;u&gt;").append(attribute);</a:t>
            </a:r>
          </a:p>
          <a:p>
            <a:pPr marL="609600" indent="-609600">
              <a:lnSpc>
                <a:spcPct val="9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rows.append</a:t>
            </a:r>
            <a:r>
              <a:rPr lang="en-US" altLang="en-US" dirty="0">
                <a:solidFill>
                  <a:srgbClr val="000000"/>
                </a:solidFill>
                <a:ea typeface="Arial Unicode MS" pitchFamily="34" charset="-128"/>
              </a:rPr>
              <a:t>("&lt;/u&gt;&lt;/b&gt;&lt;/td&gt;&lt;/tr&gt;");</a:t>
            </a:r>
          </a:p>
          <a:p>
            <a:pPr marL="609600" indent="-609600">
              <a:lnSpc>
                <a:spcPct val="90000"/>
              </a:lnSpc>
              <a:buFontTx/>
              <a:buNone/>
            </a:pPr>
            <a:r>
              <a:rPr lang="en-US" altLang="en-US" dirty="0">
                <a:solidFill>
                  <a:srgbClr val="000000"/>
                </a:solidFill>
                <a:ea typeface="Arial Unicode MS" pitchFamily="34" charset="-128"/>
              </a:rPr>
              <a:t>  }</a:t>
            </a:r>
          </a:p>
          <a:p>
            <a:pPr marL="609600" indent="-609600">
              <a:lnSpc>
                <a:spcPct val="90000"/>
              </a:lnSpc>
              <a:buFontTx/>
              <a:buNone/>
            </a:pPr>
            <a:r>
              <a:rPr lang="en-US" altLang="en-US" dirty="0">
                <a:solidFill>
                  <a:srgbClr val="000000"/>
                </a:solidFill>
                <a:ea typeface="Arial Unicode MS" pitchFamily="34" charset="-128"/>
              </a:rPr>
              <a:t>  /** Appends the attribute and value in a row to the HTML table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a:t>
            </a:r>
          </a:p>
          <a:p>
            <a:pPr marL="609600" indent="-609600">
              <a:lnSpc>
                <a:spcPct val="90000"/>
              </a:lnSpc>
              <a:buFontTx/>
              <a:buNone/>
            </a:pPr>
            <a:r>
              <a:rPr lang="en-US" altLang="en-US" dirty="0">
                <a:solidFill>
                  <a:srgbClr val="000000"/>
                </a:solidFill>
                <a:ea typeface="Arial Unicode MS" pitchFamily="34" charset="-128"/>
              </a:rPr>
              <a:t>   *   @param attribute The first column value.</a:t>
            </a:r>
          </a:p>
          <a:p>
            <a:pPr marL="609600" indent="-609600">
              <a:lnSpc>
                <a:spcPct val="90000"/>
              </a:lnSpc>
              <a:buFontTx/>
              <a:buNone/>
            </a:pPr>
            <a:r>
              <a:rPr lang="en-US" altLang="en-US" dirty="0">
                <a:solidFill>
                  <a:srgbClr val="000000"/>
                </a:solidFill>
                <a:ea typeface="Arial Unicode MS" pitchFamily="34" charset="-128"/>
              </a:rPr>
              <a:t>   *   @param value The second column value.</a:t>
            </a:r>
          </a:p>
          <a:p>
            <a:pPr marL="609600" indent="-609600">
              <a:lnSpc>
                <a:spcPct val="90000"/>
              </a:lnSpc>
              <a:buFontTx/>
              <a:buNone/>
            </a:pPr>
            <a:r>
              <a:rPr lang="en-US" altLang="en-US" dirty="0">
                <a:solidFill>
                  <a:srgbClr val="000000"/>
                </a:solidFill>
                <a:ea typeface="Arial Unicode MS" pitchFamily="34" charset="-128"/>
              </a:rPr>
              <a:t>   */</a:t>
            </a:r>
          </a:p>
          <a:p>
            <a:pPr marL="609600" indent="-609600">
              <a:lnSpc>
                <a:spcPct val="90000"/>
              </a:lnSpc>
              <a:buFontTx/>
              <a:buNone/>
            </a:pPr>
            <a:r>
              <a:rPr lang="en-US" altLang="en-US" b="1" dirty="0">
                <a:solidFill>
                  <a:srgbClr val="000000"/>
                </a:solidFill>
                <a:ea typeface="Arial Unicode MS" pitchFamily="34" charset="-128"/>
              </a:rPr>
              <a:t>  public void </a:t>
            </a:r>
            <a:r>
              <a:rPr lang="en-US" altLang="en-US" b="1" dirty="0" err="1">
                <a:solidFill>
                  <a:srgbClr val="000000"/>
                </a:solidFill>
                <a:ea typeface="Arial Unicode MS" pitchFamily="34" charset="-128"/>
              </a:rPr>
              <a:t>appendRow</a:t>
            </a:r>
            <a:r>
              <a:rPr lang="en-US" altLang="en-US" b="1" dirty="0">
                <a:solidFill>
                  <a:srgbClr val="000000"/>
                </a:solidFill>
                <a:ea typeface="Arial Unicode MS" pitchFamily="34" charset="-128"/>
              </a:rPr>
              <a:t>(String attribute, String value) {</a:t>
            </a:r>
          </a:p>
          <a:p>
            <a:pPr marL="609600" indent="-609600">
              <a:lnSpc>
                <a:spcPct val="9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rows.append</a:t>
            </a:r>
            <a:r>
              <a:rPr lang="en-US" altLang="en-US" dirty="0">
                <a:solidFill>
                  <a:srgbClr val="000000"/>
                </a:solidFill>
                <a:ea typeface="Arial Unicode MS" pitchFamily="34" charset="-128"/>
              </a:rPr>
              <a:t>("&lt;tr&gt;&lt;td&gt;").append(attribute);</a:t>
            </a:r>
          </a:p>
          <a:p>
            <a:pPr marL="609600" indent="-609600">
              <a:lnSpc>
                <a:spcPct val="9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rows.append</a:t>
            </a:r>
            <a:r>
              <a:rPr lang="en-US" altLang="en-US" dirty="0">
                <a:solidFill>
                  <a:srgbClr val="000000"/>
                </a:solidFill>
                <a:ea typeface="Arial Unicode MS" pitchFamily="34" charset="-128"/>
              </a:rPr>
              <a:t>("&lt;/td&gt;&lt;td&gt;&lt;code&gt;").append(value).append("&lt;/code&gt;&lt;/td&gt;&lt;/tr&gt;");</a:t>
            </a:r>
          </a:p>
          <a:p>
            <a:pPr marL="609600" indent="-609600">
              <a:lnSpc>
                <a:spcPct val="90000"/>
              </a:lnSpc>
              <a:buFontTx/>
              <a:buNone/>
            </a:pPr>
            <a:r>
              <a:rPr lang="en-US" altLang="en-US" dirty="0">
                <a:solidFill>
                  <a:srgbClr val="000000"/>
                </a:solidFill>
                <a:ea typeface="Arial Unicode MS" pitchFamily="34" charset="-128"/>
              </a:rPr>
              <a:t>  }</a:t>
            </a:r>
          </a:p>
          <a:p>
            <a:pPr marL="609600" indent="-609600">
              <a:lnSpc>
                <a:spcPct val="90000"/>
              </a:lnSpc>
              <a:buFontTx/>
              <a:buNone/>
            </a:pPr>
            <a:r>
              <a:rPr lang="en-US" altLang="en-US" dirty="0">
                <a:solidFill>
                  <a:srgbClr val="000000"/>
                </a:solidFill>
                <a:ea typeface="Arial Unicode MS" pitchFamily="34" charset="-128"/>
              </a:rPr>
              <a:t>  /** Appends the attribute and value in a row to the HTML table </a:t>
            </a:r>
            <a:r>
              <a:rPr lang="en-US" altLang="en-US" dirty="0" err="1">
                <a:solidFill>
                  <a:srgbClr val="000000"/>
                </a:solidFill>
                <a:ea typeface="Arial Unicode MS" pitchFamily="34" charset="-128"/>
              </a:rPr>
              <a:t>StringBuffer</a:t>
            </a:r>
            <a:r>
              <a:rPr lang="en-US" altLang="en-US" dirty="0">
                <a:solidFill>
                  <a:srgbClr val="000000"/>
                </a:solidFill>
                <a:ea typeface="Arial Unicode MS" pitchFamily="34" charset="-128"/>
              </a:rPr>
              <a:t>.</a:t>
            </a:r>
          </a:p>
          <a:p>
            <a:pPr marL="609600" indent="-609600">
              <a:lnSpc>
                <a:spcPct val="90000"/>
              </a:lnSpc>
              <a:buFontTx/>
              <a:buNone/>
            </a:pPr>
            <a:r>
              <a:rPr lang="en-US" altLang="en-US" dirty="0">
                <a:solidFill>
                  <a:srgbClr val="000000"/>
                </a:solidFill>
                <a:ea typeface="Arial Unicode MS" pitchFamily="34" charset="-128"/>
              </a:rPr>
              <a:t>   *   @param attribute The first column value.</a:t>
            </a:r>
          </a:p>
          <a:p>
            <a:pPr marL="609600" indent="-609600">
              <a:lnSpc>
                <a:spcPct val="90000"/>
              </a:lnSpc>
              <a:buFontTx/>
              <a:buNone/>
            </a:pPr>
            <a:r>
              <a:rPr lang="en-US" altLang="en-US" dirty="0">
                <a:solidFill>
                  <a:srgbClr val="000000"/>
                </a:solidFill>
                <a:ea typeface="Arial Unicode MS" pitchFamily="34" charset="-128"/>
              </a:rPr>
              <a:t>   *   @param value The second column value.</a:t>
            </a:r>
          </a:p>
          <a:p>
            <a:pPr marL="609600" indent="-609600">
              <a:lnSpc>
                <a:spcPct val="90000"/>
              </a:lnSpc>
              <a:buFontTx/>
              <a:buNone/>
            </a:pPr>
            <a:r>
              <a:rPr lang="en-US" altLang="en-US" dirty="0">
                <a:solidFill>
                  <a:srgbClr val="000000"/>
                </a:solidFill>
                <a:ea typeface="Arial Unicode MS" pitchFamily="34" charset="-128"/>
              </a:rPr>
              <a:t>   */</a:t>
            </a:r>
          </a:p>
          <a:p>
            <a:pPr marL="609600" indent="-609600">
              <a:lnSpc>
                <a:spcPct val="90000"/>
              </a:lnSpc>
              <a:buFontTx/>
              <a:buNone/>
            </a:pPr>
            <a:r>
              <a:rPr lang="en-US" altLang="en-US" b="1" dirty="0">
                <a:solidFill>
                  <a:srgbClr val="000000"/>
                </a:solidFill>
                <a:ea typeface="Arial Unicode MS" pitchFamily="34" charset="-128"/>
              </a:rPr>
              <a:t>  public void </a:t>
            </a:r>
            <a:r>
              <a:rPr lang="en-US" altLang="en-US" b="1" dirty="0" err="1">
                <a:solidFill>
                  <a:srgbClr val="000000"/>
                </a:solidFill>
                <a:ea typeface="Arial Unicode MS" pitchFamily="34" charset="-128"/>
              </a:rPr>
              <a:t>appendRow</a:t>
            </a:r>
            <a:r>
              <a:rPr lang="en-US" altLang="en-US" b="1" dirty="0">
                <a:solidFill>
                  <a:srgbClr val="000000"/>
                </a:solidFill>
                <a:ea typeface="Arial Unicode MS" pitchFamily="34" charset="-128"/>
              </a:rPr>
              <a:t>(String attribute, int value) {</a:t>
            </a:r>
          </a:p>
          <a:p>
            <a:pPr marL="609600" indent="-609600">
              <a:lnSpc>
                <a:spcPct val="90000"/>
              </a:lnSpc>
              <a:buFontTx/>
              <a:buNone/>
            </a:pPr>
            <a:r>
              <a:rPr lang="en-US" altLang="en-US" dirty="0">
                <a:solidFill>
                  <a:srgbClr val="000000"/>
                </a:solidFill>
                <a:ea typeface="Arial Unicode MS" pitchFamily="34" charset="-128"/>
              </a:rPr>
              <a:t>    </a:t>
            </a:r>
            <a:r>
              <a:rPr lang="en-US" altLang="en-US" dirty="0" err="1">
                <a:solidFill>
                  <a:srgbClr val="000000"/>
                </a:solidFill>
                <a:ea typeface="Arial Unicode MS" pitchFamily="34" charset="-128"/>
              </a:rPr>
              <a:t>appendRow</a:t>
            </a:r>
            <a:r>
              <a:rPr lang="en-US" altLang="en-US" dirty="0">
                <a:solidFill>
                  <a:srgbClr val="000000"/>
                </a:solidFill>
                <a:ea typeface="Arial Unicode MS" pitchFamily="34" charset="-128"/>
              </a:rPr>
              <a:t>(attribute, new Integer(value).</a:t>
            </a:r>
            <a:r>
              <a:rPr lang="en-US" altLang="en-US" dirty="0" err="1">
                <a:solidFill>
                  <a:srgbClr val="000000"/>
                </a:solidFill>
                <a:ea typeface="Arial Unicode MS" pitchFamily="34" charset="-128"/>
              </a:rPr>
              <a:t>toString</a:t>
            </a:r>
            <a:r>
              <a:rPr lang="en-US" altLang="en-US" dirty="0">
                <a:solidFill>
                  <a:srgbClr val="000000"/>
                </a:solidFill>
                <a:ea typeface="Arial Unicode MS" pitchFamily="34" charset="-128"/>
              </a:rPr>
              <a:t>());</a:t>
            </a:r>
          </a:p>
          <a:p>
            <a:pPr marL="609600" indent="-609600">
              <a:lnSpc>
                <a:spcPct val="90000"/>
              </a:lnSpc>
              <a:buFontTx/>
              <a:buNone/>
            </a:pPr>
            <a:r>
              <a:rPr lang="en-US" altLang="en-US" dirty="0">
                <a:solidFill>
                  <a:srgbClr val="000000"/>
                </a:solidFill>
                <a:ea typeface="Arial Unicode MS" pitchFamily="34" charset="-128"/>
              </a:rPr>
              <a:t>  }</a:t>
            </a:r>
            <a:endParaRPr lang="en-US" altLang="en-US" sz="1600" dirty="0">
              <a:solidFill>
                <a:srgbClr val="000000"/>
              </a:solidFill>
              <a:ea typeface="Arial Unicode MS" pitchFamily="34" charset="-128"/>
            </a:endParaRPr>
          </a:p>
        </p:txBody>
      </p:sp>
    </p:spTree>
    <p:extLst>
      <p:ext uri="{BB962C8B-B14F-4D97-AF65-F5344CB8AC3E}">
        <p14:creationId xmlns:p14="http://schemas.microsoft.com/office/powerpoint/2010/main" val="166306060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3B30BD5-9283-4EB2-8FEC-0AE1AEE8EE5B}"/>
              </a:ext>
            </a:extLst>
          </p:cNvPr>
          <p:cNvSpPr txBox="1">
            <a:spLocks noChangeArrowheads="1"/>
          </p:cNvSpPr>
          <p:nvPr/>
        </p:nvSpPr>
        <p:spPr>
          <a:xfrm>
            <a:off x="304800" y="325315"/>
            <a:ext cx="9472246" cy="6151685"/>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buFontTx/>
              <a:buNone/>
            </a:pPr>
            <a:r>
              <a:rPr lang="en-US" altLang="en-US" sz="1400" dirty="0">
                <a:solidFill>
                  <a:srgbClr val="000000"/>
                </a:solidFill>
                <a:ea typeface="Arial Unicode MS" pitchFamily="34" charset="-128"/>
              </a:rPr>
              <a:t>  /** Appends the attribute and value in a row to the HTML table </a:t>
            </a:r>
            <a:r>
              <a:rPr lang="en-US" altLang="en-US" sz="1400" dirty="0" err="1">
                <a:solidFill>
                  <a:srgbClr val="000000"/>
                </a:solidFill>
                <a:ea typeface="Arial Unicode MS" pitchFamily="34" charset="-128"/>
              </a:rPr>
              <a:t>StringBuffer</a:t>
            </a:r>
            <a:endParaRPr lang="en-US" altLang="en-US" sz="1400" dirty="0">
              <a:solidFill>
                <a:srgbClr val="000000"/>
              </a:solidFill>
              <a:ea typeface="Arial Unicode MS" pitchFamily="34" charset="-128"/>
            </a:endParaRPr>
          </a:p>
          <a:p>
            <a:pPr marL="609600" indent="-609600">
              <a:buFontTx/>
              <a:buNone/>
            </a:pPr>
            <a:r>
              <a:rPr lang="en-US" altLang="en-US" sz="1400" dirty="0">
                <a:solidFill>
                  <a:srgbClr val="000000"/>
                </a:solidFill>
                <a:ea typeface="Arial Unicode MS" pitchFamily="34" charset="-128"/>
              </a:rPr>
              <a:t>   *   @param attribute The first column value.</a:t>
            </a:r>
          </a:p>
          <a:p>
            <a:pPr marL="609600" indent="-609600">
              <a:buFontTx/>
              <a:buNone/>
            </a:pPr>
            <a:r>
              <a:rPr lang="en-US" altLang="en-US" sz="1400" dirty="0">
                <a:solidFill>
                  <a:srgbClr val="000000"/>
                </a:solidFill>
                <a:ea typeface="Arial Unicode MS" pitchFamily="34" charset="-128"/>
              </a:rPr>
              <a:t>   *   @param value The second column value.</a:t>
            </a:r>
          </a:p>
          <a:p>
            <a:pPr marL="609600" indent="-609600">
              <a:buFontTx/>
              <a:buNone/>
            </a:pPr>
            <a:r>
              <a:rPr lang="en-US" altLang="en-US" sz="1400" dirty="0">
                <a:solidFill>
                  <a:srgbClr val="000000"/>
                </a:solidFill>
                <a:ea typeface="Arial Unicode MS" pitchFamily="34" charset="-128"/>
              </a:rPr>
              <a:t>   */</a:t>
            </a:r>
          </a:p>
          <a:p>
            <a:pPr marL="609600" indent="-609600">
              <a:buFontTx/>
              <a:buNone/>
            </a:pPr>
            <a:r>
              <a:rPr lang="en-US" altLang="en-US" sz="1400" b="1" dirty="0">
                <a:solidFill>
                  <a:srgbClr val="000000"/>
                </a:solidFill>
                <a:ea typeface="Arial Unicode MS" pitchFamily="34" charset="-128"/>
              </a:rPr>
              <a:t>  public void </a:t>
            </a:r>
            <a:r>
              <a:rPr lang="en-US" altLang="en-US" sz="1400" b="1" dirty="0" err="1">
                <a:solidFill>
                  <a:srgbClr val="000000"/>
                </a:solidFill>
                <a:ea typeface="Arial Unicode MS" pitchFamily="34" charset="-128"/>
              </a:rPr>
              <a:t>appendRow</a:t>
            </a:r>
            <a:r>
              <a:rPr lang="en-US" altLang="en-US" sz="1400" b="1" dirty="0">
                <a:solidFill>
                  <a:srgbClr val="000000"/>
                </a:solidFill>
                <a:ea typeface="Arial Unicode MS" pitchFamily="34" charset="-128"/>
              </a:rPr>
              <a:t>(String attribute, </a:t>
            </a:r>
            <a:r>
              <a:rPr lang="en-US" altLang="en-US" sz="1400" b="1" dirty="0" err="1">
                <a:solidFill>
                  <a:srgbClr val="000000"/>
                </a:solidFill>
                <a:ea typeface="Arial Unicode MS" pitchFamily="34" charset="-128"/>
              </a:rPr>
              <a:t>boolean</a:t>
            </a:r>
            <a:r>
              <a:rPr lang="en-US" altLang="en-US" sz="1400" b="1" dirty="0">
                <a:solidFill>
                  <a:srgbClr val="000000"/>
                </a:solidFill>
                <a:ea typeface="Arial Unicode MS" pitchFamily="34" charset="-128"/>
              </a:rPr>
              <a:t> value) {</a:t>
            </a:r>
          </a:p>
          <a:p>
            <a:pPr marL="609600" indent="-609600">
              <a:buFontTx/>
              <a:buNone/>
            </a:pPr>
            <a:r>
              <a:rPr lang="en-US" altLang="en-US" sz="1400" dirty="0">
                <a:solidFill>
                  <a:srgbClr val="000000"/>
                </a:solidFill>
                <a:ea typeface="Arial Unicode MS" pitchFamily="34" charset="-128"/>
              </a:rPr>
              <a:t>    </a:t>
            </a:r>
            <a:r>
              <a:rPr lang="en-US" altLang="en-US" sz="1400" dirty="0" err="1">
                <a:solidFill>
                  <a:srgbClr val="000000"/>
                </a:solidFill>
                <a:ea typeface="Arial Unicode MS" pitchFamily="34" charset="-128"/>
              </a:rPr>
              <a:t>appendRow</a:t>
            </a:r>
            <a:r>
              <a:rPr lang="en-US" altLang="en-US" sz="1400" dirty="0">
                <a:solidFill>
                  <a:srgbClr val="000000"/>
                </a:solidFill>
                <a:ea typeface="Arial Unicode MS" pitchFamily="34" charset="-128"/>
              </a:rPr>
              <a:t>(attribute, new Boolean(value).</a:t>
            </a:r>
            <a:r>
              <a:rPr lang="en-US" altLang="en-US" sz="1400" dirty="0" err="1">
                <a:solidFill>
                  <a:srgbClr val="000000"/>
                </a:solidFill>
                <a:ea typeface="Arial Unicode MS" pitchFamily="34" charset="-128"/>
              </a:rPr>
              <a:t>toString</a:t>
            </a:r>
            <a:r>
              <a:rPr lang="en-US" altLang="en-US" sz="1400" dirty="0">
                <a:solidFill>
                  <a:srgbClr val="000000"/>
                </a:solidFill>
                <a:ea typeface="Arial Unicode MS" pitchFamily="34" charset="-128"/>
              </a:rPr>
              <a:t>());</a:t>
            </a:r>
          </a:p>
          <a:p>
            <a:pPr marL="609600" indent="-609600">
              <a:buFontTx/>
              <a:buNone/>
            </a:pPr>
            <a:r>
              <a:rPr lang="en-US" altLang="en-US" sz="1400" dirty="0">
                <a:solidFill>
                  <a:srgbClr val="000000"/>
                </a:solidFill>
                <a:ea typeface="Arial Unicode MS" pitchFamily="34" charset="-128"/>
              </a:rPr>
              <a:t>  }</a:t>
            </a:r>
          </a:p>
          <a:p>
            <a:pPr marL="609600" indent="-609600">
              <a:buFontTx/>
              <a:buNone/>
            </a:pPr>
            <a:r>
              <a:rPr lang="en-US" altLang="en-US" sz="1400" dirty="0">
                <a:solidFill>
                  <a:srgbClr val="000000"/>
                </a:solidFill>
                <a:ea typeface="Arial Unicode MS" pitchFamily="34" charset="-128"/>
              </a:rPr>
              <a:t>  /** Overrides </a:t>
            </a:r>
            <a:r>
              <a:rPr lang="en-US" altLang="en-US" sz="1400" dirty="0" err="1">
                <a:solidFill>
                  <a:srgbClr val="000000"/>
                </a:solidFill>
                <a:ea typeface="Arial Unicode MS" pitchFamily="34" charset="-128"/>
              </a:rPr>
              <a:t>Object.toString</a:t>
            </a:r>
            <a:r>
              <a:rPr lang="en-US" altLang="en-US" sz="1400" dirty="0">
                <a:solidFill>
                  <a:srgbClr val="000000"/>
                </a:solidFill>
                <a:ea typeface="Arial Unicode MS" pitchFamily="34" charset="-128"/>
              </a:rPr>
              <a:t> method to present a String representation of the HTML table built up.</a:t>
            </a:r>
          </a:p>
          <a:p>
            <a:pPr marL="609600" indent="-609600">
              <a:buFontTx/>
              <a:buNone/>
            </a:pPr>
            <a:r>
              <a:rPr lang="en-US" altLang="en-US" sz="1400" dirty="0">
                <a:solidFill>
                  <a:srgbClr val="000000"/>
                </a:solidFill>
                <a:ea typeface="Arial Unicode MS" pitchFamily="34" charset="-128"/>
              </a:rPr>
              <a:t>   *   @return value The second column value.</a:t>
            </a:r>
          </a:p>
          <a:p>
            <a:pPr marL="609600" indent="-609600">
              <a:buFontTx/>
              <a:buNone/>
            </a:pPr>
            <a:r>
              <a:rPr lang="en-US" altLang="en-US" sz="1400" dirty="0">
                <a:solidFill>
                  <a:srgbClr val="000000"/>
                </a:solidFill>
                <a:ea typeface="Arial Unicode MS" pitchFamily="34" charset="-128"/>
              </a:rPr>
              <a:t>   */</a:t>
            </a:r>
          </a:p>
          <a:p>
            <a:pPr marL="609600" indent="-609600">
              <a:buFontTx/>
              <a:buNone/>
            </a:pPr>
            <a:r>
              <a:rPr lang="en-US" altLang="en-US" sz="1400" b="1" dirty="0">
                <a:solidFill>
                  <a:srgbClr val="000000"/>
                </a:solidFill>
                <a:ea typeface="Arial Unicode MS" pitchFamily="34" charset="-128"/>
              </a:rPr>
              <a:t>  public String </a:t>
            </a:r>
            <a:r>
              <a:rPr lang="en-US" altLang="en-US" sz="1400" b="1" dirty="0" err="1">
                <a:solidFill>
                  <a:srgbClr val="000000"/>
                </a:solidFill>
                <a:ea typeface="Arial Unicode MS" pitchFamily="34" charset="-128"/>
              </a:rPr>
              <a:t>toString</a:t>
            </a:r>
            <a:r>
              <a:rPr lang="en-US" altLang="en-US" sz="1400" b="1" dirty="0">
                <a:solidFill>
                  <a:srgbClr val="000000"/>
                </a:solidFill>
                <a:ea typeface="Arial Unicode MS" pitchFamily="34" charset="-128"/>
              </a:rPr>
              <a:t>() {</a:t>
            </a:r>
          </a:p>
          <a:p>
            <a:pPr marL="609600" indent="-609600">
              <a:buFontTx/>
              <a:buNone/>
            </a:pPr>
            <a:r>
              <a:rPr lang="en-US" altLang="en-US" sz="1400" dirty="0">
                <a:solidFill>
                  <a:srgbClr val="000000"/>
                </a:solidFill>
                <a:ea typeface="Arial Unicode MS" pitchFamily="34" charset="-128"/>
              </a:rPr>
              <a:t>    return </a:t>
            </a:r>
            <a:r>
              <a:rPr lang="en-US" altLang="en-US" sz="1400" dirty="0" err="1">
                <a:solidFill>
                  <a:srgbClr val="000000"/>
                </a:solidFill>
                <a:ea typeface="Arial Unicode MS" pitchFamily="34" charset="-128"/>
              </a:rPr>
              <a:t>head.append</a:t>
            </a:r>
            <a:r>
              <a:rPr lang="en-US" altLang="en-US" sz="1400" dirty="0">
                <a:solidFill>
                  <a:srgbClr val="000000"/>
                </a:solidFill>
                <a:ea typeface="Arial Unicode MS" pitchFamily="34" charset="-128"/>
              </a:rPr>
              <a:t>(rows).append(foot).</a:t>
            </a:r>
            <a:r>
              <a:rPr lang="en-US" altLang="en-US" sz="1400" dirty="0" err="1">
                <a:solidFill>
                  <a:srgbClr val="000000"/>
                </a:solidFill>
                <a:ea typeface="Arial Unicode MS" pitchFamily="34" charset="-128"/>
              </a:rPr>
              <a:t>toString</a:t>
            </a:r>
            <a:r>
              <a:rPr lang="en-US" altLang="en-US" sz="1400" dirty="0">
                <a:solidFill>
                  <a:srgbClr val="000000"/>
                </a:solidFill>
                <a:ea typeface="Arial Unicode MS" pitchFamily="34" charset="-128"/>
              </a:rPr>
              <a:t>();</a:t>
            </a:r>
          </a:p>
          <a:p>
            <a:pPr marL="609600" indent="-609600">
              <a:buFontTx/>
              <a:buNone/>
            </a:pPr>
            <a:r>
              <a:rPr lang="en-US" altLang="en-US" sz="1400" dirty="0">
                <a:solidFill>
                  <a:srgbClr val="000000"/>
                </a:solidFill>
                <a:ea typeface="Arial Unicode MS" pitchFamily="34" charset="-128"/>
              </a:rPr>
              <a:t>  }</a:t>
            </a:r>
          </a:p>
          <a:p>
            <a:pPr marL="609600" indent="-609600">
              <a:buFontTx/>
              <a:buNone/>
            </a:pPr>
            <a:r>
              <a:rPr lang="en-US" altLang="en-US" sz="1400" dirty="0">
                <a:solidFill>
                  <a:srgbClr val="000000"/>
                </a:solidFill>
                <a:ea typeface="Arial Unicode MS" pitchFamily="34" charset="-128"/>
              </a:rPr>
              <a:t>  /** Presents a </a:t>
            </a:r>
            <a:r>
              <a:rPr lang="en-US" altLang="en-US" sz="1400" dirty="0" err="1">
                <a:solidFill>
                  <a:srgbClr val="000000"/>
                </a:solidFill>
                <a:ea typeface="Arial Unicode MS" pitchFamily="34" charset="-128"/>
              </a:rPr>
              <a:t>StringBuffer</a:t>
            </a:r>
            <a:r>
              <a:rPr lang="en-US" altLang="en-US" sz="1400" dirty="0">
                <a:solidFill>
                  <a:srgbClr val="000000"/>
                </a:solidFill>
                <a:ea typeface="Arial Unicode MS" pitchFamily="34" charset="-128"/>
              </a:rPr>
              <a:t> representation of the HTML table built up.</a:t>
            </a:r>
          </a:p>
          <a:p>
            <a:pPr marL="609600" indent="-609600">
              <a:buFontTx/>
              <a:buNone/>
            </a:pPr>
            <a:r>
              <a:rPr lang="en-US" altLang="en-US" sz="1400" dirty="0">
                <a:solidFill>
                  <a:srgbClr val="000000"/>
                </a:solidFill>
                <a:ea typeface="Arial Unicode MS" pitchFamily="34" charset="-128"/>
              </a:rPr>
              <a:t>   *   @return value The second column value.</a:t>
            </a:r>
          </a:p>
          <a:p>
            <a:pPr marL="609600" indent="-609600">
              <a:buFontTx/>
              <a:buNone/>
            </a:pPr>
            <a:r>
              <a:rPr lang="en-US" altLang="en-US" sz="1400" dirty="0">
                <a:solidFill>
                  <a:srgbClr val="000000"/>
                </a:solidFill>
                <a:ea typeface="Arial Unicode MS" pitchFamily="34" charset="-128"/>
              </a:rPr>
              <a:t>   */</a:t>
            </a:r>
          </a:p>
          <a:p>
            <a:pPr marL="609600" indent="-609600">
              <a:buFontTx/>
              <a:buNone/>
            </a:pPr>
            <a:r>
              <a:rPr lang="en-US" altLang="en-US" sz="1400" dirty="0">
                <a:solidFill>
                  <a:srgbClr val="000000"/>
                </a:solidFill>
                <a:ea typeface="Arial Unicode MS" pitchFamily="34" charset="-128"/>
              </a:rPr>
              <a:t>  </a:t>
            </a:r>
            <a:r>
              <a:rPr lang="en-US" altLang="en-US" sz="1400" b="1" dirty="0">
                <a:solidFill>
                  <a:srgbClr val="000000"/>
                </a:solidFill>
                <a:ea typeface="Arial Unicode MS" pitchFamily="34" charset="-128"/>
              </a:rPr>
              <a:t>public </a:t>
            </a:r>
            <a:r>
              <a:rPr lang="en-US" altLang="en-US" sz="1400" b="1" dirty="0" err="1">
                <a:solidFill>
                  <a:srgbClr val="000000"/>
                </a:solidFill>
                <a:ea typeface="Arial Unicode MS" pitchFamily="34" charset="-128"/>
              </a:rPr>
              <a:t>StringBuffer</a:t>
            </a:r>
            <a:r>
              <a:rPr lang="en-US" altLang="en-US" sz="1400" b="1" dirty="0">
                <a:solidFill>
                  <a:srgbClr val="000000"/>
                </a:solidFill>
                <a:ea typeface="Arial Unicode MS" pitchFamily="34" charset="-128"/>
              </a:rPr>
              <a:t> </a:t>
            </a:r>
            <a:r>
              <a:rPr lang="en-US" altLang="en-US" sz="1400" b="1" dirty="0" err="1">
                <a:solidFill>
                  <a:srgbClr val="000000"/>
                </a:solidFill>
                <a:ea typeface="Arial Unicode MS" pitchFamily="34" charset="-128"/>
              </a:rPr>
              <a:t>toStringBuffer</a:t>
            </a:r>
            <a:r>
              <a:rPr lang="en-US" altLang="en-US" sz="1400" b="1" dirty="0">
                <a:solidFill>
                  <a:srgbClr val="000000"/>
                </a:solidFill>
                <a:ea typeface="Arial Unicode MS" pitchFamily="34" charset="-128"/>
              </a:rPr>
              <a:t>(){</a:t>
            </a:r>
          </a:p>
          <a:p>
            <a:pPr marL="609600" indent="-609600">
              <a:buFontTx/>
              <a:buNone/>
            </a:pPr>
            <a:r>
              <a:rPr lang="en-US" altLang="en-US" sz="1400" dirty="0">
                <a:solidFill>
                  <a:srgbClr val="000000"/>
                </a:solidFill>
                <a:ea typeface="Arial Unicode MS" pitchFamily="34" charset="-128"/>
              </a:rPr>
              <a:t>    return </a:t>
            </a:r>
            <a:r>
              <a:rPr lang="en-US" altLang="en-US" sz="1400" dirty="0" err="1">
                <a:solidFill>
                  <a:srgbClr val="000000"/>
                </a:solidFill>
                <a:ea typeface="Arial Unicode MS" pitchFamily="34" charset="-128"/>
              </a:rPr>
              <a:t>head.append</a:t>
            </a:r>
            <a:r>
              <a:rPr lang="en-US" altLang="en-US" sz="1400" dirty="0">
                <a:solidFill>
                  <a:srgbClr val="000000"/>
                </a:solidFill>
                <a:ea typeface="Arial Unicode MS" pitchFamily="34" charset="-128"/>
              </a:rPr>
              <a:t>(rows).append(foot);</a:t>
            </a:r>
          </a:p>
          <a:p>
            <a:pPr marL="609600" indent="-609600">
              <a:buFontTx/>
              <a:buNone/>
            </a:pPr>
            <a:r>
              <a:rPr lang="en-US" altLang="en-US" sz="1400" dirty="0">
                <a:solidFill>
                  <a:srgbClr val="000000"/>
                </a:solidFill>
                <a:ea typeface="Arial Unicode MS" pitchFamily="34" charset="-128"/>
              </a:rPr>
              <a:t>  }</a:t>
            </a:r>
          </a:p>
          <a:p>
            <a:pPr marL="609600" indent="-609600">
              <a:buFontTx/>
              <a:buNone/>
            </a:pPr>
            <a:r>
              <a:rPr lang="en-US" altLang="en-US" sz="1400" dirty="0">
                <a:solidFill>
                  <a:srgbClr val="000000"/>
                </a:solidFill>
                <a:ea typeface="Arial Unicode MS" pitchFamily="34" charset="-128"/>
              </a:rPr>
              <a:t>}</a:t>
            </a:r>
          </a:p>
          <a:p>
            <a:pPr marL="609600" indent="-609600">
              <a:buFontTx/>
              <a:buNone/>
            </a:pPr>
            <a:endParaRPr lang="en-US" altLang="en-US" sz="1200" dirty="0">
              <a:solidFill>
                <a:srgbClr val="000000"/>
              </a:solidFill>
              <a:ea typeface="Arial Unicode MS" pitchFamily="34" charset="-128"/>
            </a:endParaRPr>
          </a:p>
        </p:txBody>
      </p:sp>
    </p:spTree>
    <p:extLst>
      <p:ext uri="{BB962C8B-B14F-4D97-AF65-F5344CB8AC3E}">
        <p14:creationId xmlns:p14="http://schemas.microsoft.com/office/powerpoint/2010/main" val="2866143985"/>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6136346-7510-49D4-8272-54520EA668B9}"/>
              </a:ext>
            </a:extLst>
          </p:cNvPr>
          <p:cNvSpPr>
            <a:spLocks noChangeArrowheads="1"/>
          </p:cNvSpPr>
          <p:nvPr/>
        </p:nvSpPr>
        <p:spPr bwMode="auto">
          <a:xfrm>
            <a:off x="360485" y="76200"/>
            <a:ext cx="817391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Example 2</a:t>
            </a:r>
            <a:br>
              <a:rPr lang="en-US" altLang="en-US" dirty="0">
                <a:effectLst/>
              </a:rPr>
            </a:br>
            <a:r>
              <a:rPr lang="en-US" altLang="en-US" sz="2400" dirty="0">
                <a:solidFill>
                  <a:srgbClr val="003399"/>
                </a:solidFill>
                <a:effectLst/>
                <a:latin typeface="Arial" panose="020B0604020202020204" pitchFamily="34" charset="0"/>
              </a:rPr>
              <a:t>Servlet - </a:t>
            </a:r>
            <a:r>
              <a:rPr lang="en-US" altLang="en-US" sz="2400" dirty="0" err="1">
                <a:solidFill>
                  <a:srgbClr val="003399"/>
                </a:solidFill>
                <a:effectLst/>
                <a:latin typeface="Arial" panose="020B0604020202020204" pitchFamily="34" charset="0"/>
              </a:rPr>
              <a:t>getHttpRequestTable</a:t>
            </a:r>
            <a:endParaRPr lang="en-US" altLang="en-US" sz="1600" b="0" dirty="0">
              <a:solidFill>
                <a:srgbClr val="333399"/>
              </a:solidFill>
              <a:effectLst/>
              <a:latin typeface="Arial" panose="020B0604020202020204" pitchFamily="34" charset="0"/>
            </a:endParaRPr>
          </a:p>
        </p:txBody>
      </p:sp>
      <p:sp>
        <p:nvSpPr>
          <p:cNvPr id="3" name="Rectangle 4">
            <a:extLst>
              <a:ext uri="{FF2B5EF4-FFF2-40B4-BE49-F238E27FC236}">
                <a16:creationId xmlns:a16="http://schemas.microsoft.com/office/drawing/2014/main" id="{9E2F3C5E-2013-4F13-B2E1-19D20876DFB5}"/>
              </a:ext>
            </a:extLst>
          </p:cNvPr>
          <p:cNvSpPr>
            <a:spLocks noChangeArrowheads="1"/>
          </p:cNvSpPr>
          <p:nvPr/>
        </p:nvSpPr>
        <p:spPr bwMode="auto">
          <a:xfrm>
            <a:off x="515814" y="1219200"/>
            <a:ext cx="828528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 Prepare a HTML table of information about the request made.</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   @param request The object containing the client request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   @return String containing the table</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p>
          <a:p>
            <a:pPr>
              <a:lnSpc>
                <a:spcPct val="90000"/>
              </a:lnSpc>
              <a:spcBef>
                <a:spcPct val="20000"/>
              </a:spcBef>
            </a:pPr>
            <a:r>
              <a:rPr lang="en-US" altLang="en-US" sz="1600" dirty="0">
                <a:solidFill>
                  <a:srgbClr val="000000"/>
                </a:solidFill>
                <a:effectLst/>
                <a:latin typeface="Garamond" panose="02020404030301010803" pitchFamily="18" charset="0"/>
                <a:ea typeface="Arial Unicode MS" pitchFamily="34" charset="-128"/>
              </a:rPr>
              <a:t>  private </a:t>
            </a:r>
            <a:r>
              <a:rPr lang="en-US" altLang="en-US" sz="1600" dirty="0" err="1">
                <a:solidFill>
                  <a:srgbClr val="000000"/>
                </a:solidFill>
                <a:effectLst/>
                <a:latin typeface="Garamond" panose="02020404030301010803" pitchFamily="18" charset="0"/>
                <a:ea typeface="Arial Unicode MS" pitchFamily="34" charset="-128"/>
              </a:rPr>
              <a:t>StringBuffer</a:t>
            </a:r>
            <a:r>
              <a:rPr lang="en-US" altLang="en-US" sz="1600" dirty="0">
                <a:solidFill>
                  <a:srgbClr val="000000"/>
                </a:solidFill>
                <a:effectLst/>
                <a:latin typeface="Garamond" panose="02020404030301010803" pitchFamily="18" charset="0"/>
                <a:ea typeface="Arial Unicode MS" pitchFamily="34" charset="-128"/>
              </a:rPr>
              <a:t> </a:t>
            </a:r>
            <a:r>
              <a:rPr lang="en-US" altLang="en-US" sz="1600" dirty="0" err="1">
                <a:solidFill>
                  <a:srgbClr val="000000"/>
                </a:solidFill>
                <a:effectLst/>
                <a:latin typeface="Garamond" panose="02020404030301010803" pitchFamily="18" charset="0"/>
                <a:ea typeface="Arial Unicode MS" pitchFamily="34" charset="-128"/>
              </a:rPr>
              <a:t>getHttpRequestTable</a:t>
            </a:r>
            <a:r>
              <a:rPr lang="en-US" altLang="en-US" sz="1600" dirty="0">
                <a:solidFill>
                  <a:srgbClr val="000000"/>
                </a:solidFill>
                <a:effectLst/>
                <a:latin typeface="Garamond" panose="02020404030301010803" pitchFamily="18" charset="0"/>
                <a:ea typeface="Arial Unicode MS" pitchFamily="34" charset="-128"/>
              </a:rPr>
              <a:t>(</a:t>
            </a:r>
            <a:r>
              <a:rPr lang="en-US" altLang="en-US" sz="1600" dirty="0" err="1">
                <a:solidFill>
                  <a:srgbClr val="000000"/>
                </a:solidFill>
                <a:effectLst/>
                <a:latin typeface="Garamond" panose="02020404030301010803" pitchFamily="18" charset="0"/>
                <a:ea typeface="Arial Unicode MS" pitchFamily="34" charset="-128"/>
              </a:rPr>
              <a:t>HttpServletRequest</a:t>
            </a:r>
            <a:r>
              <a:rPr lang="en-US" altLang="en-US" sz="1600" dirty="0">
                <a:solidFill>
                  <a:srgbClr val="000000"/>
                </a:solidFill>
                <a:effectLst/>
                <a:latin typeface="Garamond" panose="02020404030301010803" pitchFamily="18" charset="0"/>
                <a:ea typeface="Arial Unicode MS" pitchFamily="34" charset="-128"/>
              </a:rPr>
              <a:t> request)  {</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HTMLTable</a:t>
            </a:r>
            <a:r>
              <a:rPr lang="en-US" altLang="en-US" sz="1600" b="0" dirty="0">
                <a:solidFill>
                  <a:srgbClr val="000000"/>
                </a:solidFill>
                <a:effectLst/>
                <a:latin typeface="Garamond" panose="02020404030301010803" pitchFamily="18" charset="0"/>
                <a:ea typeface="Arial Unicode MS" pitchFamily="34" charset="-128"/>
              </a:rPr>
              <a:t> table = new </a:t>
            </a:r>
            <a:r>
              <a:rPr lang="en-US" altLang="en-US" sz="1600" b="0" dirty="0" err="1">
                <a:solidFill>
                  <a:srgbClr val="000000"/>
                </a:solidFill>
                <a:effectLst/>
                <a:latin typeface="Garamond" panose="02020404030301010803" pitchFamily="18" charset="0"/>
                <a:ea typeface="Arial Unicode MS" pitchFamily="34" charset="-128"/>
              </a:rPr>
              <a:t>HTMLTable</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("HTTP Request Method", </a:t>
            </a:r>
            <a:r>
              <a:rPr lang="en-US" altLang="en-US" sz="1600" b="0" dirty="0" err="1">
                <a:solidFill>
                  <a:srgbClr val="000000"/>
                </a:solidFill>
                <a:effectLst/>
                <a:latin typeface="Garamond" panose="02020404030301010803" pitchFamily="18" charset="0"/>
                <a:ea typeface="Arial Unicode MS" pitchFamily="34" charset="-128"/>
              </a:rPr>
              <a:t>request.getMethod</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("Query String", </a:t>
            </a:r>
            <a:r>
              <a:rPr lang="en-US" altLang="en-US" sz="1600" b="0" dirty="0" err="1">
                <a:solidFill>
                  <a:srgbClr val="000000"/>
                </a:solidFill>
                <a:effectLst/>
                <a:latin typeface="Garamond" panose="02020404030301010803" pitchFamily="18" charset="0"/>
                <a:ea typeface="Arial Unicode MS" pitchFamily="34" charset="-128"/>
              </a:rPr>
              <a:t>request.getQueryString</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("Context Path", </a:t>
            </a:r>
            <a:r>
              <a:rPr lang="en-US" altLang="en-US" sz="1600" b="0" dirty="0" err="1">
                <a:solidFill>
                  <a:srgbClr val="000000"/>
                </a:solidFill>
                <a:effectLst/>
                <a:latin typeface="Garamond" panose="02020404030301010803" pitchFamily="18" charset="0"/>
                <a:ea typeface="Arial Unicode MS" pitchFamily="34" charset="-128"/>
              </a:rPr>
              <a:t>request.getContextPath</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("Servlet Path", </a:t>
            </a:r>
            <a:r>
              <a:rPr lang="en-US" altLang="en-US" sz="1600" b="0" dirty="0" err="1">
                <a:solidFill>
                  <a:srgbClr val="000000"/>
                </a:solidFill>
                <a:effectLst/>
                <a:latin typeface="Garamond" panose="02020404030301010803" pitchFamily="18" charset="0"/>
                <a:ea typeface="Arial Unicode MS" pitchFamily="34" charset="-128"/>
              </a:rPr>
              <a:t>request.getServletPath</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endParaRPr lang="en-US" altLang="en-US" sz="1600" b="0" dirty="0">
              <a:solidFill>
                <a:srgbClr val="000000"/>
              </a:solidFill>
              <a:effectLst/>
              <a:latin typeface="Garamond" panose="02020404030301010803" pitchFamily="18" charset="0"/>
              <a:ea typeface="Arial Unicode MS" pitchFamily="34" charset="-128"/>
            </a:endParaRP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//additional info if required	</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("Path Info", </a:t>
            </a:r>
            <a:r>
              <a:rPr lang="en-US" altLang="en-US" sz="1600" b="0" dirty="0" err="1">
                <a:solidFill>
                  <a:srgbClr val="000000"/>
                </a:solidFill>
                <a:effectLst/>
                <a:latin typeface="Garamond" panose="02020404030301010803" pitchFamily="18" charset="0"/>
                <a:ea typeface="Arial Unicode MS" pitchFamily="34" charset="-128"/>
              </a:rPr>
              <a:t>request.getPathInfo</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("Path Translated", </a:t>
            </a:r>
            <a:r>
              <a:rPr lang="en-US" altLang="en-US" sz="1600" b="0" dirty="0" err="1">
                <a:solidFill>
                  <a:srgbClr val="000000"/>
                </a:solidFill>
                <a:effectLst/>
                <a:latin typeface="Garamond" panose="02020404030301010803" pitchFamily="18" charset="0"/>
                <a:ea typeface="Arial Unicode MS" pitchFamily="34" charset="-128"/>
              </a:rPr>
              <a:t>request.getPathTranslated</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("Request URI", </a:t>
            </a:r>
            <a:r>
              <a:rPr lang="en-US" altLang="en-US" sz="1600" b="0" dirty="0" err="1">
                <a:solidFill>
                  <a:srgbClr val="000000"/>
                </a:solidFill>
                <a:effectLst/>
                <a:latin typeface="Garamond" panose="02020404030301010803" pitchFamily="18" charset="0"/>
                <a:ea typeface="Arial Unicode MS" pitchFamily="34" charset="-128"/>
              </a:rPr>
              <a:t>request.getRequestURI</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("Request URL", </a:t>
            </a:r>
            <a:r>
              <a:rPr lang="en-US" altLang="en-US" sz="1600" b="0" dirty="0" err="1">
                <a:solidFill>
                  <a:srgbClr val="000000"/>
                </a:solidFill>
                <a:effectLst/>
                <a:latin typeface="Garamond" panose="02020404030301010803" pitchFamily="18" charset="0"/>
                <a:ea typeface="Arial Unicode MS" pitchFamily="34" charset="-128"/>
              </a:rPr>
              <a:t>request.getRequestURL</a:t>
            </a:r>
            <a:r>
              <a:rPr lang="en-US" altLang="en-US" sz="1600" b="0" dirty="0">
                <a:solidFill>
                  <a:srgbClr val="000000"/>
                </a:solidFill>
                <a:effectLst/>
                <a:latin typeface="Garamond" panose="02020404030301010803" pitchFamily="18" charset="0"/>
                <a:ea typeface="Arial Unicode MS" pitchFamily="34" charset="-128"/>
              </a:rPr>
              <a:t>().</a:t>
            </a:r>
            <a:r>
              <a:rPr lang="en-US" altLang="en-US" sz="1600" b="0" dirty="0" err="1">
                <a:solidFill>
                  <a:srgbClr val="000000"/>
                </a:solidFill>
                <a:effectLst/>
                <a:latin typeface="Garamond" panose="02020404030301010803" pitchFamily="18" charset="0"/>
                <a:ea typeface="Arial Unicode MS" pitchFamily="34" charset="-128"/>
              </a:rPr>
              <a:t>toString</a:t>
            </a:r>
            <a:r>
              <a:rPr lang="en-US" altLang="en-US" sz="1600" b="0" dirty="0">
                <a:solidFill>
                  <a:srgbClr val="000000"/>
                </a:solidFill>
                <a:effectLst/>
                <a:latin typeface="Garamond" panose="02020404030301010803" pitchFamily="18" charset="0"/>
                <a:ea typeface="Arial Unicode MS" pitchFamily="34" charset="-128"/>
              </a:rPr>
              <a:t>());</a:t>
            </a:r>
          </a:p>
          <a:p>
            <a:pPr>
              <a:lnSpc>
                <a:spcPct val="9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p>
          <a:p>
            <a:pPr>
              <a:lnSpc>
                <a:spcPct val="90000"/>
              </a:lnSpc>
              <a:spcBef>
                <a:spcPct val="20000"/>
              </a:spcBef>
            </a:pPr>
            <a:endParaRPr lang="en-US" altLang="en-US" sz="1600" b="0" dirty="0">
              <a:solidFill>
                <a:srgbClr val="000000"/>
              </a:solidFill>
              <a:effectLst/>
              <a:latin typeface="Garamond" panose="02020404030301010803" pitchFamily="18" charset="0"/>
              <a:ea typeface="Arial Unicode MS" pitchFamily="34" charset="-128"/>
            </a:endParaRPr>
          </a:p>
        </p:txBody>
      </p:sp>
    </p:spTree>
    <p:extLst>
      <p:ext uri="{BB962C8B-B14F-4D97-AF65-F5344CB8AC3E}">
        <p14:creationId xmlns:p14="http://schemas.microsoft.com/office/powerpoint/2010/main" val="2600249403"/>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1BCAA0-CB71-461D-807E-21FBC2F79508}"/>
              </a:ext>
            </a:extLst>
          </p:cNvPr>
          <p:cNvSpPr>
            <a:spLocks noChangeArrowheads="1"/>
          </p:cNvSpPr>
          <p:nvPr/>
        </p:nvSpPr>
        <p:spPr bwMode="auto">
          <a:xfrm>
            <a:off x="7620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Example 2</a:t>
            </a:r>
            <a:br>
              <a:rPr lang="en-US" altLang="en-US" dirty="0">
                <a:effectLst/>
              </a:rPr>
            </a:br>
            <a:r>
              <a:rPr lang="en-US" altLang="en-US" sz="2400" dirty="0">
                <a:solidFill>
                  <a:srgbClr val="003399"/>
                </a:solidFill>
                <a:effectLst/>
                <a:latin typeface="Arial" panose="020B0604020202020204" pitchFamily="34" charset="0"/>
              </a:rPr>
              <a:t>Servlet – </a:t>
            </a:r>
            <a:r>
              <a:rPr lang="en-US" altLang="en-US" sz="2400" dirty="0" err="1">
                <a:solidFill>
                  <a:srgbClr val="003399"/>
                </a:solidFill>
                <a:effectLst/>
                <a:latin typeface="Arial" panose="020B0604020202020204" pitchFamily="34" charset="0"/>
              </a:rPr>
              <a:t>getHttpRequestTable</a:t>
            </a:r>
            <a:r>
              <a:rPr lang="en-US" altLang="en-US" sz="2400" dirty="0">
                <a:solidFill>
                  <a:srgbClr val="003399"/>
                </a:solidFill>
                <a:effectLst/>
                <a:latin typeface="Arial" panose="020B0604020202020204" pitchFamily="34" charset="0"/>
              </a:rPr>
              <a:t>, cont’d.</a:t>
            </a:r>
          </a:p>
        </p:txBody>
      </p:sp>
      <p:sp>
        <p:nvSpPr>
          <p:cNvPr id="3" name="Rectangle 3">
            <a:extLst>
              <a:ext uri="{FF2B5EF4-FFF2-40B4-BE49-F238E27FC236}">
                <a16:creationId xmlns:a16="http://schemas.microsoft.com/office/drawing/2014/main" id="{21FD3B99-518A-4F95-B8B9-0BE406CC25A7}"/>
              </a:ext>
            </a:extLst>
          </p:cNvPr>
          <p:cNvSpPr>
            <a:spLocks noChangeArrowheads="1"/>
          </p:cNvSpPr>
          <p:nvPr/>
        </p:nvSpPr>
        <p:spPr bwMode="auto">
          <a:xfrm>
            <a:off x="619857" y="1219200"/>
            <a:ext cx="805668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 Get cookies from the user request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Cookie[] </a:t>
            </a:r>
            <a:r>
              <a:rPr lang="en-US" altLang="en-US" sz="1600" b="0" dirty="0" err="1">
                <a:solidFill>
                  <a:srgbClr val="000000"/>
                </a:solidFill>
                <a:effectLst/>
                <a:latin typeface="Garamond" panose="02020404030301010803" pitchFamily="18" charset="0"/>
                <a:ea typeface="Arial Unicode MS" pitchFamily="34" charset="-128"/>
              </a:rPr>
              <a:t>ourCookies</a:t>
            </a:r>
            <a:r>
              <a:rPr lang="en-US" altLang="en-US" sz="1600" b="0" dirty="0">
                <a:solidFill>
                  <a:srgbClr val="000000"/>
                </a:solidFill>
                <a:effectLst/>
                <a:latin typeface="Garamond" panose="02020404030301010803" pitchFamily="18" charset="0"/>
                <a:ea typeface="Arial Unicode MS" pitchFamily="34" charset="-128"/>
              </a:rPr>
              <a:t> = </a:t>
            </a:r>
            <a:r>
              <a:rPr lang="en-US" altLang="en-US" sz="1600" b="0" dirty="0" err="1">
                <a:solidFill>
                  <a:srgbClr val="000000"/>
                </a:solidFill>
                <a:effectLst/>
                <a:latin typeface="Garamond" panose="02020404030301010803" pitchFamily="18" charset="0"/>
                <a:ea typeface="Arial Unicode MS" pitchFamily="34" charset="-128"/>
              </a:rPr>
              <a:t>request.getCookies</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endParaRPr lang="en-US" altLang="en-US" sz="1600" b="0" dirty="0">
              <a:solidFill>
                <a:srgbClr val="000000"/>
              </a:solidFill>
              <a:effectLst/>
              <a:latin typeface="Garamond" panose="02020404030301010803" pitchFamily="18" charset="0"/>
              <a:ea typeface="Arial Unicode MS" pitchFamily="34" charset="-128"/>
            </a:endParaRP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if (</a:t>
            </a:r>
            <a:r>
              <a:rPr lang="en-US" altLang="en-US" sz="1600" b="0" dirty="0" err="1">
                <a:solidFill>
                  <a:srgbClr val="000000"/>
                </a:solidFill>
                <a:effectLst/>
                <a:latin typeface="Garamond" panose="02020404030301010803" pitchFamily="18" charset="0"/>
                <a:ea typeface="Arial Unicode MS" pitchFamily="34" charset="-128"/>
              </a:rPr>
              <a:t>ourCookies</a:t>
            </a:r>
            <a:r>
              <a:rPr lang="en-US" altLang="en-US" sz="1600" b="0" dirty="0">
                <a:solidFill>
                  <a:srgbClr val="000000"/>
                </a:solidFill>
                <a:effectLst/>
                <a:latin typeface="Garamond" panose="02020404030301010803" pitchFamily="18" charset="0"/>
                <a:ea typeface="Arial Unicode MS" pitchFamily="34" charset="-128"/>
              </a:rPr>
              <a:t> == null || </a:t>
            </a:r>
            <a:r>
              <a:rPr lang="en-US" altLang="en-US" sz="1600" b="0" dirty="0" err="1">
                <a:solidFill>
                  <a:srgbClr val="000000"/>
                </a:solidFill>
                <a:effectLst/>
                <a:latin typeface="Garamond" panose="02020404030301010803" pitchFamily="18" charset="0"/>
                <a:ea typeface="Arial Unicode MS" pitchFamily="34" charset="-128"/>
              </a:rPr>
              <a:t>ourCookies.length</a:t>
            </a:r>
            <a:r>
              <a:rPr lang="en-US" altLang="en-US" sz="1600" b="0" dirty="0">
                <a:solidFill>
                  <a:srgbClr val="000000"/>
                </a:solidFill>
                <a:effectLst/>
                <a:latin typeface="Garamond" panose="02020404030301010803" pitchFamily="18" charset="0"/>
                <a:ea typeface="Arial Unicode MS" pitchFamily="34" charset="-128"/>
              </a:rPr>
              <a:t> == 0) {</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("Cookies", "NONE");</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 else   {</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for (int </a:t>
            </a:r>
            <a:r>
              <a:rPr lang="en-US" altLang="en-US" sz="1600" b="0" dirty="0" err="1">
                <a:solidFill>
                  <a:srgbClr val="000000"/>
                </a:solidFill>
                <a:effectLst/>
                <a:latin typeface="Garamond" panose="02020404030301010803" pitchFamily="18" charset="0"/>
                <a:ea typeface="Arial Unicode MS" pitchFamily="34" charset="-128"/>
              </a:rPr>
              <a:t>i</a:t>
            </a:r>
            <a:r>
              <a:rPr lang="en-US" altLang="en-US" sz="1600" b="0" dirty="0">
                <a:solidFill>
                  <a:srgbClr val="000000"/>
                </a:solidFill>
                <a:effectLst/>
                <a:latin typeface="Garamond" panose="02020404030301010803" pitchFamily="18" charset="0"/>
                <a:ea typeface="Arial Unicode MS" pitchFamily="34" charset="-128"/>
              </a:rPr>
              <a:t> = 0; </a:t>
            </a:r>
            <a:r>
              <a:rPr lang="en-US" altLang="en-US" sz="1600" b="0" dirty="0" err="1">
                <a:solidFill>
                  <a:srgbClr val="000000"/>
                </a:solidFill>
                <a:effectLst/>
                <a:latin typeface="Garamond" panose="02020404030301010803" pitchFamily="18" charset="0"/>
                <a:ea typeface="Arial Unicode MS" pitchFamily="34" charset="-128"/>
              </a:rPr>
              <a:t>i</a:t>
            </a:r>
            <a:r>
              <a:rPr lang="en-US" altLang="en-US" sz="1600" b="0" dirty="0">
                <a:solidFill>
                  <a:srgbClr val="000000"/>
                </a:solidFill>
                <a:effectLst/>
                <a:latin typeface="Garamond" panose="02020404030301010803" pitchFamily="18" charset="0"/>
                <a:ea typeface="Arial Unicode MS" pitchFamily="34" charset="-128"/>
              </a:rPr>
              <a:t> &lt; </a:t>
            </a:r>
            <a:r>
              <a:rPr lang="en-US" altLang="en-US" sz="1600" b="0" dirty="0" err="1">
                <a:solidFill>
                  <a:srgbClr val="000000"/>
                </a:solidFill>
                <a:effectLst/>
                <a:latin typeface="Garamond" panose="02020404030301010803" pitchFamily="18" charset="0"/>
                <a:ea typeface="Arial Unicode MS" pitchFamily="34" charset="-128"/>
              </a:rPr>
              <a:t>ourCookies.length</a:t>
            </a: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i</a:t>
            </a:r>
            <a:r>
              <a:rPr lang="en-US" altLang="en-US" sz="1600" b="0" dirty="0">
                <a:solidFill>
                  <a:srgbClr val="000000"/>
                </a:solidFill>
                <a:effectLst/>
                <a:latin typeface="Garamond" panose="02020404030301010803" pitchFamily="18" charset="0"/>
                <a:ea typeface="Arial Unicode MS" pitchFamily="34" charset="-128"/>
              </a:rPr>
              <a:t>++) {</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String </a:t>
            </a:r>
            <a:r>
              <a:rPr lang="en-US" altLang="en-US" sz="1600" b="0" dirty="0" err="1">
                <a:solidFill>
                  <a:srgbClr val="000000"/>
                </a:solidFill>
                <a:effectLst/>
                <a:latin typeface="Garamond" panose="02020404030301010803" pitchFamily="18" charset="0"/>
                <a:ea typeface="Arial Unicode MS" pitchFamily="34" charset="-128"/>
              </a:rPr>
              <a:t>cookieName</a:t>
            </a:r>
            <a:r>
              <a:rPr lang="en-US" altLang="en-US" sz="1600" b="0" dirty="0">
                <a:solidFill>
                  <a:srgbClr val="000000"/>
                </a:solidFill>
                <a:effectLst/>
                <a:latin typeface="Garamond" panose="02020404030301010803" pitchFamily="18" charset="0"/>
                <a:ea typeface="Arial Unicode MS" pitchFamily="34" charset="-128"/>
              </a:rPr>
              <a:t> = </a:t>
            </a:r>
            <a:r>
              <a:rPr lang="en-US" altLang="en-US" sz="1600" b="0" dirty="0" err="1">
                <a:solidFill>
                  <a:srgbClr val="000000"/>
                </a:solidFill>
                <a:effectLst/>
                <a:latin typeface="Garamond" panose="02020404030301010803" pitchFamily="18" charset="0"/>
                <a:ea typeface="Arial Unicode MS" pitchFamily="34" charset="-128"/>
              </a:rPr>
              <a:t>ourCookies</a:t>
            </a:r>
            <a:r>
              <a:rPr lang="en-US" altLang="en-US" sz="1600" b="0" dirty="0">
                <a:solidFill>
                  <a:srgbClr val="000000"/>
                </a:solidFill>
                <a:effectLst/>
                <a:latin typeface="Garamond" panose="02020404030301010803" pitchFamily="18" charset="0"/>
                <a:ea typeface="Arial Unicode MS" pitchFamily="34" charset="-128"/>
              </a:rPr>
              <a:t>[</a:t>
            </a:r>
            <a:r>
              <a:rPr lang="en-US" altLang="en-US" sz="1600" b="0" dirty="0" err="1">
                <a:solidFill>
                  <a:srgbClr val="000000"/>
                </a:solidFill>
                <a:effectLst/>
                <a:latin typeface="Garamond" panose="02020404030301010803" pitchFamily="18" charset="0"/>
                <a:ea typeface="Arial Unicode MS" pitchFamily="34" charset="-128"/>
              </a:rPr>
              <a:t>i</a:t>
            </a:r>
            <a:r>
              <a:rPr lang="en-US" altLang="en-US" sz="1600" b="0" dirty="0">
                <a:solidFill>
                  <a:srgbClr val="000000"/>
                </a:solidFill>
                <a:effectLst/>
                <a:latin typeface="Garamond" panose="02020404030301010803" pitchFamily="18" charset="0"/>
                <a:ea typeface="Arial Unicode MS" pitchFamily="34" charset="-128"/>
              </a:rPr>
              <a:t>].</a:t>
            </a:r>
            <a:r>
              <a:rPr lang="en-US" altLang="en-US" sz="1600" b="0" dirty="0" err="1">
                <a:solidFill>
                  <a:srgbClr val="000000"/>
                </a:solidFill>
                <a:effectLst/>
                <a:latin typeface="Garamond" panose="02020404030301010803" pitchFamily="18" charset="0"/>
                <a:ea typeface="Arial Unicode MS" pitchFamily="34" charset="-128"/>
              </a:rPr>
              <a:t>getName</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String </a:t>
            </a:r>
            <a:r>
              <a:rPr lang="en-US" altLang="en-US" sz="1600" b="0" dirty="0" err="1">
                <a:solidFill>
                  <a:srgbClr val="000000"/>
                </a:solidFill>
                <a:effectLst/>
                <a:latin typeface="Garamond" panose="02020404030301010803" pitchFamily="18" charset="0"/>
                <a:ea typeface="Arial Unicode MS" pitchFamily="34" charset="-128"/>
              </a:rPr>
              <a:t>cookieValue</a:t>
            </a:r>
            <a:r>
              <a:rPr lang="en-US" altLang="en-US" sz="1600" b="0" dirty="0">
                <a:solidFill>
                  <a:srgbClr val="000000"/>
                </a:solidFill>
                <a:effectLst/>
                <a:latin typeface="Garamond" panose="02020404030301010803" pitchFamily="18" charset="0"/>
                <a:ea typeface="Arial Unicode MS" pitchFamily="34" charset="-128"/>
              </a:rPr>
              <a:t> = </a:t>
            </a:r>
            <a:r>
              <a:rPr lang="en-US" altLang="en-US" sz="1600" b="0" dirty="0" err="1">
                <a:solidFill>
                  <a:srgbClr val="000000"/>
                </a:solidFill>
                <a:effectLst/>
                <a:latin typeface="Garamond" panose="02020404030301010803" pitchFamily="18" charset="0"/>
                <a:ea typeface="Arial Unicode MS" pitchFamily="34" charset="-128"/>
              </a:rPr>
              <a:t>ourCookies</a:t>
            </a:r>
            <a:r>
              <a:rPr lang="en-US" altLang="en-US" sz="1600" b="0" dirty="0">
                <a:solidFill>
                  <a:srgbClr val="000000"/>
                </a:solidFill>
                <a:effectLst/>
                <a:latin typeface="Garamond" panose="02020404030301010803" pitchFamily="18" charset="0"/>
                <a:ea typeface="Arial Unicode MS" pitchFamily="34" charset="-128"/>
              </a:rPr>
              <a:t>[</a:t>
            </a:r>
            <a:r>
              <a:rPr lang="en-US" altLang="en-US" sz="1600" b="0" dirty="0" err="1">
                <a:solidFill>
                  <a:srgbClr val="000000"/>
                </a:solidFill>
                <a:effectLst/>
                <a:latin typeface="Garamond" panose="02020404030301010803" pitchFamily="18" charset="0"/>
                <a:ea typeface="Arial Unicode MS" pitchFamily="34" charset="-128"/>
              </a:rPr>
              <a:t>i</a:t>
            </a:r>
            <a:r>
              <a:rPr lang="en-US" altLang="en-US" sz="1600" b="0" dirty="0">
                <a:solidFill>
                  <a:srgbClr val="000000"/>
                </a:solidFill>
                <a:effectLst/>
                <a:latin typeface="Garamond" panose="02020404030301010803" pitchFamily="18" charset="0"/>
                <a:ea typeface="Arial Unicode MS" pitchFamily="34" charset="-128"/>
              </a:rPr>
              <a:t>].</a:t>
            </a:r>
            <a:r>
              <a:rPr lang="en-US" altLang="en-US" sz="1600" b="0" dirty="0" err="1">
                <a:solidFill>
                  <a:srgbClr val="000000"/>
                </a:solidFill>
                <a:effectLst/>
                <a:latin typeface="Garamond" panose="02020404030301010803" pitchFamily="18" charset="0"/>
                <a:ea typeface="Arial Unicode MS" pitchFamily="34" charset="-128"/>
              </a:rPr>
              <a:t>getValue</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("Cookie: &lt;code&gt;" + </a:t>
            </a:r>
            <a:r>
              <a:rPr lang="en-US" altLang="en-US" sz="1600" b="0" dirty="0" err="1">
                <a:solidFill>
                  <a:srgbClr val="000000"/>
                </a:solidFill>
                <a:effectLst/>
                <a:latin typeface="Garamond" panose="02020404030301010803" pitchFamily="18" charset="0"/>
                <a:ea typeface="Arial Unicode MS" pitchFamily="34" charset="-128"/>
              </a:rPr>
              <a:t>cookieName</a:t>
            </a:r>
            <a:r>
              <a:rPr lang="en-US" altLang="en-US" sz="1600" b="0" dirty="0">
                <a:solidFill>
                  <a:srgbClr val="000000"/>
                </a:solidFill>
                <a:effectLst/>
                <a:latin typeface="Garamond" panose="02020404030301010803" pitchFamily="18" charset="0"/>
                <a:ea typeface="Arial Unicode MS" pitchFamily="34" charset="-128"/>
              </a:rPr>
              <a:t> + "&lt;/code&gt;", </a:t>
            </a:r>
            <a:r>
              <a:rPr lang="en-US" altLang="en-US" sz="1600" b="0" dirty="0" err="1">
                <a:solidFill>
                  <a:srgbClr val="000000"/>
                </a:solidFill>
                <a:effectLst/>
                <a:latin typeface="Garamond" panose="02020404030301010803" pitchFamily="18" charset="0"/>
                <a:ea typeface="Arial Unicode MS" pitchFamily="34" charset="-128"/>
              </a:rPr>
              <a:t>cookieValue</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Enumeration e = </a:t>
            </a:r>
            <a:r>
              <a:rPr lang="en-US" altLang="en-US" sz="1600" b="0" dirty="0" err="1">
                <a:solidFill>
                  <a:srgbClr val="000000"/>
                </a:solidFill>
                <a:effectLst/>
                <a:latin typeface="Garamond" panose="02020404030301010803" pitchFamily="18" charset="0"/>
                <a:ea typeface="Arial Unicode MS" pitchFamily="34" charset="-128"/>
              </a:rPr>
              <a:t>request.getHeaderNames</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while (</a:t>
            </a:r>
            <a:r>
              <a:rPr lang="en-US" altLang="en-US" sz="1600" b="0" dirty="0" err="1">
                <a:solidFill>
                  <a:srgbClr val="000000"/>
                </a:solidFill>
                <a:effectLst/>
                <a:latin typeface="Garamond" panose="02020404030301010803" pitchFamily="18" charset="0"/>
                <a:ea typeface="Arial Unicode MS" pitchFamily="34" charset="-128"/>
              </a:rPr>
              <a:t>e.hasMoreElements</a:t>
            </a:r>
            <a:r>
              <a:rPr lang="en-US" altLang="en-US" sz="1600" b="0" dirty="0">
                <a:solidFill>
                  <a:srgbClr val="000000"/>
                </a:solidFill>
                <a:effectLst/>
                <a:latin typeface="Garamond" panose="02020404030301010803" pitchFamily="18" charset="0"/>
                <a:ea typeface="Arial Unicode MS" pitchFamily="34" charset="-128"/>
              </a:rPr>
              <a:t>())  {</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String </a:t>
            </a:r>
            <a:r>
              <a:rPr lang="en-US" altLang="en-US" sz="1600" b="0" dirty="0" err="1">
                <a:solidFill>
                  <a:srgbClr val="000000"/>
                </a:solidFill>
                <a:effectLst/>
                <a:latin typeface="Garamond" panose="02020404030301010803" pitchFamily="18" charset="0"/>
                <a:ea typeface="Arial Unicode MS" pitchFamily="34" charset="-128"/>
              </a:rPr>
              <a:t>headerName</a:t>
            </a:r>
            <a:r>
              <a:rPr lang="en-US" altLang="en-US" sz="1600" b="0" dirty="0">
                <a:solidFill>
                  <a:srgbClr val="000000"/>
                </a:solidFill>
                <a:effectLst/>
                <a:latin typeface="Garamond" panose="02020404030301010803" pitchFamily="18" charset="0"/>
                <a:ea typeface="Arial Unicode MS" pitchFamily="34" charset="-128"/>
              </a:rPr>
              <a:t> = (String)</a:t>
            </a:r>
            <a:r>
              <a:rPr lang="en-US" altLang="en-US" sz="1600" b="0" dirty="0" err="1">
                <a:solidFill>
                  <a:srgbClr val="000000"/>
                </a:solidFill>
                <a:effectLst/>
                <a:latin typeface="Garamond" panose="02020404030301010803" pitchFamily="18" charset="0"/>
                <a:ea typeface="Arial Unicode MS" pitchFamily="34" charset="-128"/>
              </a:rPr>
              <a:t>e.nextElement</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String </a:t>
            </a:r>
            <a:r>
              <a:rPr lang="en-US" altLang="en-US" sz="1600" b="0" dirty="0" err="1">
                <a:solidFill>
                  <a:srgbClr val="000000"/>
                </a:solidFill>
                <a:effectLst/>
                <a:latin typeface="Garamond" panose="02020404030301010803" pitchFamily="18" charset="0"/>
                <a:ea typeface="Arial Unicode MS" pitchFamily="34" charset="-128"/>
              </a:rPr>
              <a:t>headerValue</a:t>
            </a:r>
            <a:r>
              <a:rPr lang="en-US" altLang="en-US" sz="1600" b="0" dirty="0">
                <a:solidFill>
                  <a:srgbClr val="000000"/>
                </a:solidFill>
                <a:effectLst/>
                <a:latin typeface="Garamond" panose="02020404030301010803" pitchFamily="18" charset="0"/>
                <a:ea typeface="Arial Unicode MS" pitchFamily="34" charset="-128"/>
              </a:rPr>
              <a:t> = </a:t>
            </a:r>
            <a:r>
              <a:rPr lang="en-US" altLang="en-US" sz="1600" b="0" dirty="0" err="1">
                <a:solidFill>
                  <a:srgbClr val="000000"/>
                </a:solidFill>
                <a:effectLst/>
                <a:latin typeface="Garamond" panose="02020404030301010803" pitchFamily="18" charset="0"/>
                <a:ea typeface="Arial Unicode MS" pitchFamily="34" charset="-128"/>
              </a:rPr>
              <a:t>request.getHeader</a:t>
            </a:r>
            <a:r>
              <a:rPr lang="en-US" altLang="en-US" sz="1600" b="0" dirty="0">
                <a:solidFill>
                  <a:srgbClr val="000000"/>
                </a:solidFill>
                <a:effectLst/>
                <a:latin typeface="Garamond" panose="02020404030301010803" pitchFamily="18" charset="0"/>
                <a:ea typeface="Arial Unicode MS" pitchFamily="34" charset="-128"/>
              </a:rPr>
              <a:t>(</a:t>
            </a:r>
            <a:r>
              <a:rPr lang="en-US" altLang="en-US" sz="1600" b="0" dirty="0" err="1">
                <a:solidFill>
                  <a:srgbClr val="000000"/>
                </a:solidFill>
                <a:effectLst/>
                <a:latin typeface="Garamond" panose="02020404030301010803" pitchFamily="18" charset="0"/>
                <a:ea typeface="Arial Unicode MS" pitchFamily="34" charset="-128"/>
              </a:rPr>
              <a:t>headerName</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r>
              <a:rPr lang="en-US" altLang="en-US" sz="1600" b="0" dirty="0" err="1">
                <a:solidFill>
                  <a:srgbClr val="000000"/>
                </a:solidFill>
                <a:effectLst/>
                <a:latin typeface="Garamond" panose="02020404030301010803" pitchFamily="18" charset="0"/>
                <a:ea typeface="Arial Unicode MS" pitchFamily="34" charset="-128"/>
              </a:rPr>
              <a:t>table.appendRow</a:t>
            </a:r>
            <a:r>
              <a:rPr lang="en-US" altLang="en-US" sz="1600" b="0" dirty="0">
                <a:solidFill>
                  <a:srgbClr val="000000"/>
                </a:solidFill>
                <a:effectLst/>
                <a:latin typeface="Garamond" panose="02020404030301010803" pitchFamily="18" charset="0"/>
                <a:ea typeface="Arial Unicode MS" pitchFamily="34" charset="-128"/>
              </a:rPr>
              <a:t>("Header: &lt;code&gt;" + </a:t>
            </a:r>
            <a:r>
              <a:rPr lang="en-US" altLang="en-US" sz="1600" b="0" dirty="0" err="1">
                <a:solidFill>
                  <a:srgbClr val="000000"/>
                </a:solidFill>
                <a:effectLst/>
                <a:latin typeface="Garamond" panose="02020404030301010803" pitchFamily="18" charset="0"/>
                <a:ea typeface="Arial Unicode MS" pitchFamily="34" charset="-128"/>
              </a:rPr>
              <a:t>headerName</a:t>
            </a:r>
            <a:r>
              <a:rPr lang="en-US" altLang="en-US" sz="1600" b="0" dirty="0">
                <a:solidFill>
                  <a:srgbClr val="000000"/>
                </a:solidFill>
                <a:effectLst/>
                <a:latin typeface="Garamond" panose="02020404030301010803" pitchFamily="18" charset="0"/>
                <a:ea typeface="Arial Unicode MS" pitchFamily="34" charset="-128"/>
              </a:rPr>
              <a:t> + "&lt;/code&gt;", </a:t>
            </a:r>
            <a:r>
              <a:rPr lang="en-US" altLang="en-US" sz="1600" b="0" dirty="0" err="1">
                <a:solidFill>
                  <a:srgbClr val="000000"/>
                </a:solidFill>
                <a:effectLst/>
                <a:latin typeface="Garamond" panose="02020404030301010803" pitchFamily="18" charset="0"/>
                <a:ea typeface="Arial Unicode MS" pitchFamily="34" charset="-128"/>
              </a:rPr>
              <a:t>headerValue</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return </a:t>
            </a:r>
            <a:r>
              <a:rPr lang="en-US" altLang="en-US" sz="1600" b="0" dirty="0" err="1">
                <a:solidFill>
                  <a:srgbClr val="000000"/>
                </a:solidFill>
                <a:effectLst/>
                <a:latin typeface="Garamond" panose="02020404030301010803" pitchFamily="18" charset="0"/>
                <a:ea typeface="Arial Unicode MS" pitchFamily="34" charset="-128"/>
              </a:rPr>
              <a:t>table.toStringBuffer</a:t>
            </a:r>
            <a:r>
              <a:rPr lang="en-US" altLang="en-US" sz="1600" b="0" dirty="0">
                <a:solidFill>
                  <a:srgbClr val="000000"/>
                </a:solidFill>
                <a:effectLst/>
                <a:latin typeface="Garamond" panose="02020404030301010803" pitchFamily="18" charset="0"/>
                <a:ea typeface="Arial Unicode MS" pitchFamily="34" charset="-128"/>
              </a:rPr>
              <a:t>();</a:t>
            </a:r>
          </a:p>
          <a:p>
            <a:pPr>
              <a:lnSpc>
                <a:spcPct val="80000"/>
              </a:lnSpc>
              <a:spcBef>
                <a:spcPct val="20000"/>
              </a:spcBef>
            </a:pPr>
            <a:r>
              <a:rPr lang="en-US" altLang="en-US" sz="1600" b="0" dirty="0">
                <a:solidFill>
                  <a:srgbClr val="000000"/>
                </a:solidFill>
                <a:effectLst/>
                <a:latin typeface="Garamond" panose="02020404030301010803" pitchFamily="18" charset="0"/>
                <a:ea typeface="Arial Unicode MS" pitchFamily="34" charset="-128"/>
              </a:rPr>
              <a:t>  }</a:t>
            </a:r>
          </a:p>
        </p:txBody>
      </p:sp>
    </p:spTree>
    <p:extLst>
      <p:ext uri="{BB962C8B-B14F-4D97-AF65-F5344CB8AC3E}">
        <p14:creationId xmlns:p14="http://schemas.microsoft.com/office/powerpoint/2010/main" val="147095767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216EB9F-9434-4478-B342-BADB39E69703}"/>
              </a:ext>
            </a:extLst>
          </p:cNvPr>
          <p:cNvSpPr>
            <a:spLocks noChangeArrowheads="1"/>
          </p:cNvSpPr>
          <p:nvPr/>
        </p:nvSpPr>
        <p:spPr bwMode="auto">
          <a:xfrm>
            <a:off x="7620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Example 2</a:t>
            </a:r>
            <a:br>
              <a:rPr lang="en-US" altLang="en-US" dirty="0">
                <a:effectLst/>
              </a:rPr>
            </a:br>
            <a:r>
              <a:rPr lang="en-US" altLang="en-US" sz="2400" dirty="0">
                <a:solidFill>
                  <a:srgbClr val="003399"/>
                </a:solidFill>
                <a:effectLst/>
                <a:latin typeface="Arial" panose="020B0604020202020204" pitchFamily="34" charset="0"/>
              </a:rPr>
              <a:t>Servlet – </a:t>
            </a:r>
            <a:r>
              <a:rPr lang="en-US" altLang="en-US" sz="2400" dirty="0" err="1">
                <a:solidFill>
                  <a:srgbClr val="003399"/>
                </a:solidFill>
                <a:effectLst/>
                <a:latin typeface="Arial" panose="020B0604020202020204" pitchFamily="34" charset="0"/>
              </a:rPr>
              <a:t>getHttpRequestTable</a:t>
            </a:r>
            <a:r>
              <a:rPr lang="en-US" altLang="en-US" sz="2400" dirty="0">
                <a:solidFill>
                  <a:srgbClr val="003399"/>
                </a:solidFill>
                <a:effectLst/>
                <a:latin typeface="Arial" panose="020B0604020202020204" pitchFamily="34" charset="0"/>
              </a:rPr>
              <a:t>, cont’d.</a:t>
            </a:r>
          </a:p>
        </p:txBody>
      </p:sp>
      <p:sp>
        <p:nvSpPr>
          <p:cNvPr id="3" name="Rectangle 2">
            <a:extLst>
              <a:ext uri="{FF2B5EF4-FFF2-40B4-BE49-F238E27FC236}">
                <a16:creationId xmlns:a16="http://schemas.microsoft.com/office/drawing/2014/main" id="{C2CF389B-7DCD-4EFC-BC0C-B9626EF073D8}"/>
              </a:ext>
            </a:extLst>
          </p:cNvPr>
          <p:cNvSpPr txBox="1">
            <a:spLocks noChangeArrowheads="1"/>
          </p:cNvSpPr>
          <p:nvPr/>
        </p:nvSpPr>
        <p:spPr>
          <a:xfrm>
            <a:off x="762000" y="1219200"/>
            <a:ext cx="8214946" cy="533400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buFontTx/>
              <a:buNone/>
            </a:pPr>
            <a:r>
              <a:rPr lang="en-US" altLang="en-US" sz="1600">
                <a:solidFill>
                  <a:srgbClr val="000000"/>
                </a:solidFill>
                <a:ea typeface="Arial Unicode MS" pitchFamily="34" charset="-128"/>
              </a:rPr>
              <a:t>/** Prepare a HTML table of information about the response made.</a:t>
            </a:r>
          </a:p>
          <a:p>
            <a:pPr marL="609600" indent="-609600">
              <a:buFontTx/>
              <a:buNone/>
            </a:pPr>
            <a:r>
              <a:rPr lang="en-US" altLang="en-US" sz="1600">
                <a:solidFill>
                  <a:srgbClr val="000000"/>
                </a:solidFill>
                <a:ea typeface="Arial Unicode MS" pitchFamily="34" charset="-128"/>
              </a:rPr>
              <a:t>   *  @param response Gives access to the response object</a:t>
            </a:r>
          </a:p>
          <a:p>
            <a:pPr marL="609600" indent="-609600">
              <a:buFontTx/>
              <a:buNone/>
            </a:pPr>
            <a:r>
              <a:rPr lang="en-US" altLang="en-US" sz="1600">
                <a:solidFill>
                  <a:srgbClr val="000000"/>
                </a:solidFill>
                <a:ea typeface="Arial Unicode MS" pitchFamily="34" charset="-128"/>
              </a:rPr>
              <a:t>   *  @return String containing the table</a:t>
            </a:r>
          </a:p>
          <a:p>
            <a:pPr marL="609600" indent="-609600">
              <a:buFontTx/>
              <a:buNone/>
            </a:pPr>
            <a:r>
              <a:rPr lang="en-US" altLang="en-US" sz="1600">
                <a:solidFill>
                  <a:srgbClr val="000000"/>
                </a:solidFill>
                <a:ea typeface="Arial Unicode MS" pitchFamily="34" charset="-128"/>
              </a:rPr>
              <a:t>   */</a:t>
            </a:r>
          </a:p>
          <a:p>
            <a:pPr marL="609600" indent="-609600">
              <a:buFontTx/>
              <a:buNone/>
            </a:pPr>
            <a:r>
              <a:rPr lang="en-US" altLang="en-US" sz="1600" b="1">
                <a:solidFill>
                  <a:srgbClr val="000000"/>
                </a:solidFill>
                <a:ea typeface="Arial Unicode MS" pitchFamily="34" charset="-128"/>
              </a:rPr>
              <a:t>  private StringBuffer getHttpResponseTable(HttpServletResponse response) {</a:t>
            </a:r>
          </a:p>
          <a:p>
            <a:pPr marL="609600" indent="-609600">
              <a:buFontTx/>
              <a:buNone/>
            </a:pPr>
            <a:r>
              <a:rPr lang="en-US" altLang="en-US" sz="1600">
                <a:solidFill>
                  <a:srgbClr val="000000"/>
                </a:solidFill>
                <a:ea typeface="Arial Unicode MS" pitchFamily="34" charset="-128"/>
              </a:rPr>
              <a:t>    HTMLTable table = new HTMLTable();</a:t>
            </a:r>
          </a:p>
          <a:p>
            <a:pPr marL="609600" indent="-609600">
              <a:buFontTx/>
              <a:buNone/>
            </a:pPr>
            <a:r>
              <a:rPr lang="en-US" altLang="en-US" sz="1600">
                <a:solidFill>
                  <a:srgbClr val="000000"/>
                </a:solidFill>
                <a:ea typeface="Arial Unicode MS" pitchFamily="34" charset="-128"/>
              </a:rPr>
              <a:t>    int cookieCount = cookiesCreated++;</a:t>
            </a:r>
          </a:p>
          <a:p>
            <a:pPr marL="609600" indent="-609600">
              <a:buFontTx/>
              <a:buNone/>
            </a:pPr>
            <a:r>
              <a:rPr lang="en-US" altLang="en-US" sz="1600">
                <a:solidFill>
                  <a:srgbClr val="000000"/>
                </a:solidFill>
                <a:ea typeface="Arial Unicode MS" pitchFamily="34" charset="-128"/>
              </a:rPr>
              <a:t>    String name = Integer.toString(cookieCount);</a:t>
            </a:r>
          </a:p>
          <a:p>
            <a:pPr marL="609600" indent="-609600">
              <a:buFontTx/>
              <a:buNone/>
            </a:pPr>
            <a:r>
              <a:rPr lang="en-US" altLang="en-US" sz="1600">
                <a:solidFill>
                  <a:srgbClr val="000000"/>
                </a:solidFill>
                <a:ea typeface="Arial Unicode MS" pitchFamily="34" charset="-128"/>
              </a:rPr>
              <a:t>    String value = new Date(System.currentTimeMillis()).toString();</a:t>
            </a:r>
          </a:p>
          <a:p>
            <a:pPr marL="609600" indent="-609600">
              <a:buFontTx/>
              <a:buNone/>
            </a:pPr>
            <a:r>
              <a:rPr lang="en-US" altLang="en-US" sz="1600">
                <a:solidFill>
                  <a:srgbClr val="000000"/>
                </a:solidFill>
                <a:ea typeface="Arial Unicode MS" pitchFamily="34" charset="-128"/>
              </a:rPr>
              <a:t>    Cookie cookie = new Cookie(name, value);</a:t>
            </a:r>
          </a:p>
          <a:p>
            <a:pPr marL="609600" indent="-609600">
              <a:buFontTx/>
              <a:buNone/>
            </a:pPr>
            <a:r>
              <a:rPr lang="en-US" altLang="en-US" sz="1600">
                <a:solidFill>
                  <a:srgbClr val="000000"/>
                </a:solidFill>
                <a:ea typeface="Arial Unicode MS" pitchFamily="34" charset="-128"/>
              </a:rPr>
              <a:t>    response.addCookie(cookie);</a:t>
            </a:r>
          </a:p>
          <a:p>
            <a:pPr marL="609600" indent="-609600">
              <a:buFontTx/>
              <a:buNone/>
            </a:pPr>
            <a:r>
              <a:rPr lang="en-US" altLang="en-US" sz="1600">
                <a:solidFill>
                  <a:srgbClr val="000000"/>
                </a:solidFill>
                <a:ea typeface="Arial Unicode MS" pitchFamily="34" charset="-128"/>
              </a:rPr>
              <a:t>    table.appendRow("Cookie Added:&lt;code&gt;" + name + "&lt;/code&gt;", value);</a:t>
            </a:r>
          </a:p>
          <a:p>
            <a:pPr marL="609600" indent="-609600">
              <a:buFontTx/>
              <a:buNone/>
            </a:pPr>
            <a:r>
              <a:rPr lang="en-US" altLang="en-US" sz="1600">
                <a:solidFill>
                  <a:srgbClr val="000000"/>
                </a:solidFill>
                <a:ea typeface="Arial Unicode MS" pitchFamily="34" charset="-128"/>
              </a:rPr>
              <a:t>    return table.toStringBuffer();</a:t>
            </a:r>
          </a:p>
          <a:p>
            <a:pPr marL="609600" indent="-609600">
              <a:buFontTx/>
              <a:buNone/>
            </a:pPr>
            <a:r>
              <a:rPr lang="en-US" altLang="en-US" sz="1600">
                <a:solidFill>
                  <a:srgbClr val="000000"/>
                </a:solidFill>
                <a:ea typeface="Arial Unicode MS" pitchFamily="34" charset="-128"/>
              </a:rPr>
              <a:t>  }</a:t>
            </a:r>
          </a:p>
          <a:p>
            <a:pPr marL="609600" indent="-609600">
              <a:buFontTx/>
              <a:buNone/>
            </a:pPr>
            <a:r>
              <a:rPr lang="en-US" altLang="en-US" sz="1600">
                <a:solidFill>
                  <a:srgbClr val="000000"/>
                </a:solidFill>
                <a:ea typeface="Arial Unicode MS" pitchFamily="34" charset="-128"/>
              </a:rPr>
              <a:t>}</a:t>
            </a:r>
          </a:p>
          <a:p>
            <a:pPr marL="609600" indent="-609600">
              <a:buFontTx/>
              <a:buNone/>
            </a:pPr>
            <a:endParaRPr lang="en-US" altLang="en-US" sz="1600" dirty="0">
              <a:solidFill>
                <a:srgbClr val="000000"/>
              </a:solidFill>
              <a:latin typeface="Verdana" panose="020B0604030504040204" pitchFamily="34" charset="0"/>
              <a:ea typeface="Arial Unicode MS" pitchFamily="34" charset="-128"/>
            </a:endParaRPr>
          </a:p>
        </p:txBody>
      </p:sp>
    </p:spTree>
    <p:extLst>
      <p:ext uri="{BB962C8B-B14F-4D97-AF65-F5344CB8AC3E}">
        <p14:creationId xmlns:p14="http://schemas.microsoft.com/office/powerpoint/2010/main" val="4215105136"/>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76F726D9-0AD8-4094-AFB9-530C0D634AC8}"/>
              </a:ext>
            </a:extLst>
          </p:cNvPr>
          <p:cNvSpPr txBox="1">
            <a:spLocks noChangeArrowheads="1"/>
          </p:cNvSpPr>
          <p:nvPr/>
        </p:nvSpPr>
        <p:spPr>
          <a:xfrm>
            <a:off x="609599" y="2286000"/>
            <a:ext cx="11145715" cy="167640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b="1"/>
              <a:t>Tracking State</a:t>
            </a:r>
            <a:endParaRPr lang="en-US" altLang="en-US" b="1" dirty="0"/>
          </a:p>
        </p:txBody>
      </p:sp>
    </p:spTree>
    <p:extLst>
      <p:ext uri="{BB962C8B-B14F-4D97-AF65-F5344CB8AC3E}">
        <p14:creationId xmlns:p14="http://schemas.microsoft.com/office/powerpoint/2010/main" val="1287559610"/>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5D7EDA4-01EB-4E57-A027-09DF3E3E061A}"/>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Tracking State</a:t>
            </a:r>
            <a:br>
              <a:rPr lang="en-US" altLang="en-US">
                <a:effectLst/>
              </a:rPr>
            </a:br>
            <a:r>
              <a:rPr lang="en-US" altLang="en-US" sz="2400">
                <a:solidFill>
                  <a:srgbClr val="003399"/>
                </a:solidFill>
                <a:effectLst/>
                <a:latin typeface="Arial" panose="020B0604020202020204" pitchFamily="34" charset="0"/>
              </a:rPr>
              <a:t>Cookies</a:t>
            </a:r>
          </a:p>
        </p:txBody>
      </p:sp>
      <p:sp>
        <p:nvSpPr>
          <p:cNvPr id="3" name="Rectangle 2">
            <a:extLst>
              <a:ext uri="{FF2B5EF4-FFF2-40B4-BE49-F238E27FC236}">
                <a16:creationId xmlns:a16="http://schemas.microsoft.com/office/drawing/2014/main" id="{1D641394-008B-431D-A9C6-4D0AAD5DBC21}"/>
              </a:ext>
            </a:extLst>
          </p:cNvPr>
          <p:cNvSpPr txBox="1">
            <a:spLocks noChangeArrowheads="1"/>
          </p:cNvSpPr>
          <p:nvPr/>
        </p:nvSpPr>
        <p:spPr>
          <a:xfrm>
            <a:off x="304800" y="1143000"/>
            <a:ext cx="11201400" cy="47244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a:cs typeface="Times New Roman" panose="02020603050405020304" pitchFamily="18" charset="0"/>
              </a:rPr>
              <a:t>A Cookie is data (String) that the server passes to the browser and the browser stores on the server</a:t>
            </a:r>
          </a:p>
          <a:p>
            <a:pPr marL="1100138" lvl="1" indent="-533400"/>
            <a:r>
              <a:rPr lang="en-US" altLang="en-US" sz="2400">
                <a:cs typeface="Times New Roman" panose="02020603050405020304" pitchFamily="18" charset="0"/>
              </a:rPr>
              <a:t>Set of name value pairs</a:t>
            </a:r>
          </a:p>
          <a:p>
            <a:pPr marL="609600" indent="-609600"/>
            <a:r>
              <a:rPr lang="en-US" altLang="en-US" sz="2800">
                <a:cs typeface="Times New Roman" panose="02020603050405020304" pitchFamily="18" charset="0"/>
              </a:rPr>
              <a:t>Web servers place cookies on user machines with id to track the users</a:t>
            </a:r>
          </a:p>
          <a:p>
            <a:pPr marL="609600" indent="-609600"/>
            <a:r>
              <a:rPr lang="en-US" altLang="en-US" sz="2800">
                <a:cs typeface="Times New Roman" panose="02020603050405020304" pitchFamily="18" charset="0"/>
              </a:rPr>
              <a:t>Two types of cookies</a:t>
            </a:r>
          </a:p>
          <a:p>
            <a:pPr marL="1100138" lvl="1" indent="-533400"/>
            <a:r>
              <a:rPr lang="en-US" altLang="en-US" sz="2400">
                <a:cs typeface="Times New Roman" panose="02020603050405020304" pitchFamily="18" charset="0"/>
              </a:rPr>
              <a:t>Persistent cookies: Stored on hard drive in text format</a:t>
            </a:r>
          </a:p>
          <a:p>
            <a:pPr marL="1100138" lvl="1" indent="-533400"/>
            <a:r>
              <a:rPr lang="en-US" altLang="en-US" sz="2400">
                <a:cs typeface="Times New Roman" panose="02020603050405020304" pitchFamily="18" charset="0"/>
              </a:rPr>
              <a:t>Non-persistent cookies: Stored in memory and goes away after you reboot or turn off the machine</a:t>
            </a:r>
          </a:p>
          <a:p>
            <a:pPr marL="609600" indent="-609600">
              <a:buFontTx/>
              <a:buNone/>
            </a:pP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268488215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77969A6-4F3B-4B7B-BEA9-498EE98360F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 Attributes</a:t>
            </a:r>
          </a:p>
        </p:txBody>
      </p:sp>
      <p:sp>
        <p:nvSpPr>
          <p:cNvPr id="4" name="Rectangle 2">
            <a:extLst>
              <a:ext uri="{FF2B5EF4-FFF2-40B4-BE49-F238E27FC236}">
                <a16:creationId xmlns:a16="http://schemas.microsoft.com/office/drawing/2014/main" id="{6CA9EBC9-9B42-47B0-BC5E-E3E64D4E34D9}"/>
              </a:ext>
            </a:extLst>
          </p:cNvPr>
          <p:cNvSpPr txBox="1">
            <a:spLocks noChangeArrowheads="1"/>
          </p:cNvSpPr>
          <p:nvPr/>
        </p:nvSpPr>
        <p:spPr>
          <a:xfrm>
            <a:off x="304800" y="1362808"/>
            <a:ext cx="10958146" cy="511419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a:cs typeface="Times New Roman" panose="02020603050405020304" pitchFamily="18" charset="0"/>
              </a:rPr>
              <a:t>Attributes of a cookie</a:t>
            </a:r>
          </a:p>
          <a:p>
            <a:pPr marL="1100138" lvl="1" indent="-533400"/>
            <a:r>
              <a:rPr lang="en-US" altLang="en-US" sz="2000">
                <a:cs typeface="Times New Roman" panose="02020603050405020304" pitchFamily="18" charset="0"/>
              </a:rPr>
              <a:t>Name: Name of a cookie</a:t>
            </a:r>
          </a:p>
          <a:p>
            <a:pPr marL="1100138" lvl="1" indent="-533400"/>
            <a:r>
              <a:rPr lang="en-US" altLang="en-US" sz="2000">
                <a:cs typeface="Times New Roman" panose="02020603050405020304" pitchFamily="18" charset="0"/>
              </a:rPr>
              <a:t>Value: Value of the cookie</a:t>
            </a:r>
          </a:p>
          <a:p>
            <a:pPr marL="1100138" lvl="1" indent="-533400"/>
            <a:r>
              <a:rPr lang="en-US" altLang="en-US" sz="2000">
                <a:cs typeface="Times New Roman" panose="02020603050405020304" pitchFamily="18" charset="0"/>
              </a:rPr>
              <a:t>Comment: Text explaining purpose of cookie</a:t>
            </a:r>
          </a:p>
          <a:p>
            <a:pPr marL="1100138" lvl="1" indent="-533400"/>
            <a:r>
              <a:rPr lang="en-US" altLang="en-US" sz="2000">
                <a:cs typeface="Times New Roman" panose="02020603050405020304" pitchFamily="18" charset="0"/>
              </a:rPr>
              <a:t>Max-Age: Time in seconds after which the client should not send cookie back to server</a:t>
            </a:r>
          </a:p>
          <a:p>
            <a:pPr marL="1100138" lvl="1" indent="-533400"/>
            <a:r>
              <a:rPr lang="en-US" altLang="en-US" sz="2000">
                <a:cs typeface="Times New Roman" panose="02020603050405020304" pitchFamily="18" charset="0"/>
              </a:rPr>
              <a:t>Domain: Domain to which the cookie should be sent</a:t>
            </a:r>
          </a:p>
          <a:p>
            <a:pPr marL="1100138" lvl="1" indent="-533400"/>
            <a:r>
              <a:rPr lang="en-US" altLang="en-US" sz="2000">
                <a:cs typeface="Times New Roman" panose="02020603050405020304" pitchFamily="18" charset="0"/>
              </a:rPr>
              <a:t>Path: The path to which the cookie should be sent</a:t>
            </a:r>
          </a:p>
          <a:p>
            <a:pPr marL="1100138" lvl="1" indent="-533400"/>
            <a:r>
              <a:rPr lang="en-US" altLang="en-US" sz="2000">
                <a:cs typeface="Times New Roman" panose="02020603050405020304" pitchFamily="18" charset="0"/>
              </a:rPr>
              <a:t>Secure: Specifies if cookie should be sent via https</a:t>
            </a:r>
          </a:p>
          <a:p>
            <a:pPr marL="1100138" lvl="1" indent="-533400"/>
            <a:r>
              <a:rPr lang="en-US" altLang="en-US" sz="2000">
                <a:cs typeface="Times New Roman" panose="02020603050405020304" pitchFamily="18" charset="0"/>
              </a:rPr>
              <a:t>Version: Cookie version</a:t>
            </a:r>
          </a:p>
          <a:p>
            <a:pPr marL="1633538" lvl="3" indent="-381000">
              <a:buFontTx/>
              <a:buNone/>
            </a:pPr>
            <a:r>
              <a:rPr lang="en-US" altLang="en-US">
                <a:cs typeface="Times New Roman" panose="02020603050405020304" pitchFamily="18" charset="0"/>
              </a:rPr>
              <a:t>(0 – original Netscape version of Cookie</a:t>
            </a:r>
          </a:p>
          <a:p>
            <a:pPr marL="1633538" lvl="3" indent="-381000">
              <a:buFontTx/>
              <a:buNone/>
            </a:pPr>
            <a:r>
              <a:rPr lang="en-US" altLang="en-US">
                <a:cs typeface="Times New Roman" panose="02020603050405020304" pitchFamily="18" charset="0"/>
              </a:rPr>
              <a:t> 1 – cookies standardized via RFC 2109)</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118691037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6EB22B9-63BF-45F8-8FA8-96C82A09E5A6}"/>
              </a:ext>
            </a:extLst>
          </p:cNvPr>
          <p:cNvSpPr>
            <a:spLocks noChangeArrowheads="1"/>
          </p:cNvSpPr>
          <p:nvPr/>
        </p:nvSpPr>
        <p:spPr bwMode="auto">
          <a:xfrm>
            <a:off x="304801" y="-2944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Tracking State</a:t>
            </a:r>
            <a:br>
              <a:rPr lang="en-US" altLang="en-US">
                <a:effectLst/>
              </a:rPr>
            </a:br>
            <a:r>
              <a:rPr lang="en-US" altLang="en-US" sz="2400">
                <a:solidFill>
                  <a:srgbClr val="003399"/>
                </a:solidFill>
                <a:effectLst/>
                <a:latin typeface="Arial" panose="020B0604020202020204" pitchFamily="34" charset="0"/>
              </a:rPr>
              <a:t>Cookie Servlet</a:t>
            </a:r>
          </a:p>
        </p:txBody>
      </p:sp>
      <p:sp>
        <p:nvSpPr>
          <p:cNvPr id="4" name="Rectangle 2">
            <a:extLst>
              <a:ext uri="{FF2B5EF4-FFF2-40B4-BE49-F238E27FC236}">
                <a16:creationId xmlns:a16="http://schemas.microsoft.com/office/drawing/2014/main" id="{8A5D804F-F7BD-4E82-A48A-C91EAF6D10AC}"/>
              </a:ext>
            </a:extLst>
          </p:cNvPr>
          <p:cNvSpPr txBox="1">
            <a:spLocks noChangeArrowheads="1"/>
          </p:cNvSpPr>
          <p:nvPr/>
        </p:nvSpPr>
        <p:spPr>
          <a:xfrm>
            <a:off x="76200" y="1143000"/>
            <a:ext cx="4953000" cy="53340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buFontTx/>
              <a:buNone/>
            </a:pPr>
            <a:r>
              <a:rPr lang="en-US" altLang="en-US" sz="1800" dirty="0"/>
              <a:t>package </a:t>
            </a:r>
            <a:r>
              <a:rPr lang="en-US" altLang="en-US" sz="1800" dirty="0" err="1"/>
              <a:t>com.org.test.servlets</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java.io.IOException</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java.io.PrintWriter</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java.util.Random</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javax.servlet.http.HttpServletRequest</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javax.servlet.http.HttpServletResponse</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javax.servlet.http.Cookie</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javax.servlet.ServletException</a:t>
            </a:r>
            <a:r>
              <a:rPr lang="en-US" altLang="en-US" sz="1800" dirty="0"/>
              <a:t>;</a:t>
            </a:r>
          </a:p>
          <a:p>
            <a:pPr marL="609600" indent="-609600">
              <a:lnSpc>
                <a:spcPct val="80000"/>
              </a:lnSpc>
              <a:spcBef>
                <a:spcPct val="50000"/>
              </a:spcBef>
              <a:buFontTx/>
              <a:buNone/>
            </a:pPr>
            <a:r>
              <a:rPr lang="en-US" altLang="en-US" sz="1800" b="1" dirty="0"/>
              <a:t>public class </a:t>
            </a:r>
            <a:r>
              <a:rPr lang="en-US" altLang="en-US" sz="1800" b="1" dirty="0" err="1"/>
              <a:t>CookieServlet</a:t>
            </a:r>
            <a:r>
              <a:rPr lang="en-US" altLang="en-US" sz="1800" b="1" dirty="0"/>
              <a:t> extends </a:t>
            </a:r>
            <a:r>
              <a:rPr lang="en-US" altLang="en-US" sz="1800" b="1" dirty="0" err="1"/>
              <a:t>HttpServlet</a:t>
            </a:r>
            <a:r>
              <a:rPr lang="en-US" altLang="en-US" sz="1800" b="1" dirty="0"/>
              <a:t> </a:t>
            </a:r>
          </a:p>
          <a:p>
            <a:pPr marL="609600" indent="-609600">
              <a:lnSpc>
                <a:spcPct val="80000"/>
              </a:lnSpc>
              <a:spcBef>
                <a:spcPct val="50000"/>
              </a:spcBef>
              <a:buFontTx/>
              <a:buNone/>
            </a:pPr>
            <a:r>
              <a:rPr lang="en-US" altLang="en-US" sz="1800" b="1" dirty="0"/>
              <a:t>{    </a:t>
            </a:r>
          </a:p>
          <a:p>
            <a:pPr marL="609600" indent="-609600">
              <a:spcBef>
                <a:spcPct val="50000"/>
              </a:spcBef>
              <a:buFontTx/>
              <a:buNone/>
            </a:pPr>
            <a:r>
              <a:rPr lang="en-US" altLang="en-US" sz="1800" b="1" dirty="0"/>
              <a:t>     protected void </a:t>
            </a:r>
            <a:r>
              <a:rPr lang="en-US" altLang="en-US" sz="1800" b="1" dirty="0" err="1"/>
              <a:t>doGet</a:t>
            </a:r>
            <a:r>
              <a:rPr lang="en-US" altLang="en-US" sz="1800" b="1" dirty="0"/>
              <a:t>(</a:t>
            </a:r>
            <a:r>
              <a:rPr lang="en-US" altLang="en-US" sz="1800" b="1" dirty="0" err="1"/>
              <a:t>HttpServletRequest</a:t>
            </a:r>
            <a:r>
              <a:rPr lang="en-US" altLang="en-US" sz="1800" b="1" dirty="0"/>
              <a:t> </a:t>
            </a:r>
            <a:r>
              <a:rPr lang="en-US" altLang="en-US" sz="1800" b="1" dirty="0" err="1"/>
              <a:t>request,HttpServletResponse</a:t>
            </a:r>
            <a:r>
              <a:rPr lang="en-US" altLang="en-US" sz="1800" b="1" dirty="0"/>
              <a:t> response)  throws </a:t>
            </a:r>
            <a:r>
              <a:rPr lang="en-US" altLang="en-US" sz="1800" b="1" dirty="0" err="1"/>
              <a:t>ServletException</a:t>
            </a:r>
            <a:r>
              <a:rPr lang="en-US" altLang="en-US" sz="1800" b="1" dirty="0"/>
              <a:t>, </a:t>
            </a:r>
            <a:r>
              <a:rPr lang="en-US" altLang="en-US" sz="1800" b="1" dirty="0" err="1"/>
              <a:t>IOException</a:t>
            </a:r>
            <a:r>
              <a:rPr lang="en-US" altLang="en-US" sz="1800" b="1" dirty="0"/>
              <a:t>  </a:t>
            </a:r>
          </a:p>
          <a:p>
            <a:pPr marL="609600" indent="-609600">
              <a:lnSpc>
                <a:spcPct val="80000"/>
              </a:lnSpc>
              <a:spcBef>
                <a:spcPct val="50000"/>
              </a:spcBef>
              <a:buFontTx/>
              <a:buNone/>
            </a:pPr>
            <a:r>
              <a:rPr lang="en-US" altLang="en-US" sz="1800" b="1" dirty="0"/>
              <a:t>     {</a:t>
            </a:r>
          </a:p>
        </p:txBody>
      </p:sp>
      <p:sp>
        <p:nvSpPr>
          <p:cNvPr id="5" name="Rectangle 6">
            <a:extLst>
              <a:ext uri="{FF2B5EF4-FFF2-40B4-BE49-F238E27FC236}">
                <a16:creationId xmlns:a16="http://schemas.microsoft.com/office/drawing/2014/main" id="{BC77ADE4-5904-4AAF-82E9-3C2495872B32}"/>
              </a:ext>
            </a:extLst>
          </p:cNvPr>
          <p:cNvSpPr>
            <a:spLocks noChangeArrowheads="1"/>
          </p:cNvSpPr>
          <p:nvPr/>
        </p:nvSpPr>
        <p:spPr bwMode="auto">
          <a:xfrm>
            <a:off x="6342185" y="1104763"/>
            <a:ext cx="4114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buChar char="•"/>
              <a:defRPr sz="3200">
                <a:solidFill>
                  <a:schemeClr val="tx1"/>
                </a:solidFill>
                <a:latin typeface="Garamond" panose="02020404030301010803" pitchFamily="18" charset="0"/>
              </a:defRPr>
            </a:lvl1pPr>
            <a:lvl2pPr marL="1100138" indent="-533400">
              <a:buChar char="–"/>
              <a:defRPr sz="2800">
                <a:solidFill>
                  <a:schemeClr val="tx1"/>
                </a:solidFill>
                <a:latin typeface="Garamond" panose="02020404030301010803" pitchFamily="18" charset="0"/>
              </a:defRPr>
            </a:lvl2pPr>
            <a:lvl3pPr marL="1366838" indent="-457200">
              <a:buChar char="•"/>
              <a:defRPr sz="2400">
                <a:solidFill>
                  <a:schemeClr val="tx1"/>
                </a:solidFill>
                <a:latin typeface="Garamond" panose="02020404030301010803" pitchFamily="18" charset="0"/>
              </a:defRPr>
            </a:lvl3pPr>
            <a:lvl4pPr marL="1633538" indent="-381000">
              <a:buChar char="–"/>
              <a:defRPr sz="2000">
                <a:solidFill>
                  <a:schemeClr val="tx1"/>
                </a:solidFill>
                <a:latin typeface="Garamond" panose="02020404030301010803" pitchFamily="18" charset="0"/>
              </a:defRPr>
            </a:lvl4pPr>
            <a:lvl5pPr marL="1919288" indent="-381000">
              <a:buChar char="»"/>
              <a:defRPr sz="2000">
                <a:solidFill>
                  <a:schemeClr val="tx1"/>
                </a:solidFill>
                <a:latin typeface="Garamond" panose="02020404030301010803" pitchFamily="18" charset="0"/>
              </a:defRPr>
            </a:lvl5pPr>
            <a:lvl6pPr marL="2376488" indent="-381000" fontAlgn="base">
              <a:spcBef>
                <a:spcPct val="20000"/>
              </a:spcBef>
              <a:spcAft>
                <a:spcPct val="0"/>
              </a:spcAft>
              <a:buChar char="»"/>
              <a:defRPr sz="2000">
                <a:solidFill>
                  <a:schemeClr val="tx1"/>
                </a:solidFill>
                <a:latin typeface="Garamond" panose="02020404030301010803" pitchFamily="18" charset="0"/>
              </a:defRPr>
            </a:lvl6pPr>
            <a:lvl7pPr marL="2833688" indent="-381000" fontAlgn="base">
              <a:spcBef>
                <a:spcPct val="20000"/>
              </a:spcBef>
              <a:spcAft>
                <a:spcPct val="0"/>
              </a:spcAft>
              <a:buChar char="»"/>
              <a:defRPr sz="2000">
                <a:solidFill>
                  <a:schemeClr val="tx1"/>
                </a:solidFill>
                <a:latin typeface="Garamond" panose="02020404030301010803" pitchFamily="18" charset="0"/>
              </a:defRPr>
            </a:lvl7pPr>
            <a:lvl8pPr marL="3290888" indent="-381000" fontAlgn="base">
              <a:spcBef>
                <a:spcPct val="20000"/>
              </a:spcBef>
              <a:spcAft>
                <a:spcPct val="0"/>
              </a:spcAft>
              <a:buChar char="»"/>
              <a:defRPr sz="2000">
                <a:solidFill>
                  <a:schemeClr val="tx1"/>
                </a:solidFill>
                <a:latin typeface="Garamond" panose="02020404030301010803" pitchFamily="18" charset="0"/>
              </a:defRPr>
            </a:lvl8pPr>
            <a:lvl9pPr marL="3748088" indent="-381000" fontAlgn="base">
              <a:spcBef>
                <a:spcPct val="20000"/>
              </a:spcBef>
              <a:spcAft>
                <a:spcPct val="0"/>
              </a:spcAft>
              <a:buChar char="»"/>
              <a:defRPr sz="2000">
                <a:solidFill>
                  <a:schemeClr val="tx1"/>
                </a:solidFill>
                <a:latin typeface="Garamond" panose="02020404030301010803" pitchFamily="18" charset="0"/>
              </a:defRPr>
            </a:lvl9pPr>
          </a:lstStyle>
          <a:p>
            <a:pPr>
              <a:lnSpc>
                <a:spcPct val="80000"/>
              </a:lnSpc>
              <a:spcBef>
                <a:spcPct val="50000"/>
              </a:spcBef>
              <a:buFontTx/>
              <a:buNone/>
            </a:pPr>
            <a:r>
              <a:rPr lang="en-US" altLang="en-US" sz="1800" b="0" dirty="0">
                <a:effectLst/>
              </a:rPr>
              <a:t>Cookie[] cookies = </a:t>
            </a:r>
            <a:r>
              <a:rPr lang="en-US" altLang="en-US" sz="1800" b="0" dirty="0" err="1">
                <a:effectLst/>
              </a:rPr>
              <a:t>request.getCookies</a:t>
            </a:r>
            <a:r>
              <a:rPr lang="en-US" altLang="en-US" sz="1800" b="0" dirty="0">
                <a:effectLst/>
              </a:rPr>
              <a:t>();</a:t>
            </a:r>
          </a:p>
          <a:p>
            <a:pPr>
              <a:lnSpc>
                <a:spcPct val="80000"/>
              </a:lnSpc>
              <a:spcBef>
                <a:spcPct val="50000"/>
              </a:spcBef>
              <a:buFontTx/>
              <a:buNone/>
            </a:pPr>
            <a:r>
              <a:rPr lang="en-US" altLang="en-US" sz="1800" b="0" dirty="0">
                <a:effectLst/>
              </a:rPr>
              <a:t>    Cookie token = null;</a:t>
            </a:r>
          </a:p>
          <a:p>
            <a:pPr>
              <a:lnSpc>
                <a:spcPct val="80000"/>
              </a:lnSpc>
              <a:spcBef>
                <a:spcPct val="50000"/>
              </a:spcBef>
              <a:buFontTx/>
              <a:buNone/>
            </a:pPr>
            <a:r>
              <a:rPr lang="en-US" altLang="en-US" sz="1800" b="0" dirty="0">
                <a:effectLst/>
              </a:rPr>
              <a:t>    if(cookies != null) {</a:t>
            </a:r>
          </a:p>
          <a:p>
            <a:pPr>
              <a:lnSpc>
                <a:spcPct val="80000"/>
              </a:lnSpc>
              <a:spcBef>
                <a:spcPct val="50000"/>
              </a:spcBef>
              <a:buFontTx/>
              <a:buNone/>
            </a:pPr>
            <a:r>
              <a:rPr lang="en-US" altLang="en-US" sz="1800" b="0" dirty="0">
                <a:effectLst/>
              </a:rPr>
              <a:t>      for(int </a:t>
            </a:r>
            <a:r>
              <a:rPr lang="en-US" altLang="en-US" sz="1800" b="0" dirty="0" err="1">
                <a:effectLst/>
              </a:rPr>
              <a:t>i</a:t>
            </a:r>
            <a:r>
              <a:rPr lang="en-US" altLang="en-US" sz="1800" b="0" dirty="0">
                <a:effectLst/>
              </a:rPr>
              <a:t> = 0; </a:t>
            </a:r>
            <a:r>
              <a:rPr lang="en-US" altLang="en-US" sz="1800" b="0" dirty="0" err="1">
                <a:effectLst/>
              </a:rPr>
              <a:t>i</a:t>
            </a:r>
            <a:r>
              <a:rPr lang="en-US" altLang="en-US" sz="1800" b="0" dirty="0">
                <a:effectLst/>
              </a:rPr>
              <a:t> &lt; </a:t>
            </a:r>
            <a:r>
              <a:rPr lang="en-US" altLang="en-US" sz="1800" b="0" dirty="0" err="1">
                <a:effectLst/>
              </a:rPr>
              <a:t>cookies.length</a:t>
            </a:r>
            <a:r>
              <a:rPr lang="en-US" altLang="en-US" sz="1800" b="0" dirty="0">
                <a:effectLst/>
              </a:rPr>
              <a:t>; </a:t>
            </a:r>
            <a:r>
              <a:rPr lang="en-US" altLang="en-US" sz="1800" b="0" dirty="0" err="1">
                <a:effectLst/>
              </a:rPr>
              <a:t>i</a:t>
            </a:r>
            <a:r>
              <a:rPr lang="en-US" altLang="en-US" sz="1800" b="0" dirty="0">
                <a:effectLst/>
              </a:rPr>
              <a:t>++)</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if(cookies[</a:t>
            </a:r>
            <a:r>
              <a:rPr lang="en-US" altLang="en-US" sz="1800" b="0" dirty="0" err="1">
                <a:effectLst/>
              </a:rPr>
              <a:t>i</a:t>
            </a:r>
            <a:r>
              <a:rPr lang="en-US" altLang="en-US" sz="1800" b="0" dirty="0">
                <a:effectLst/>
              </a:rPr>
              <a:t>].</a:t>
            </a:r>
            <a:r>
              <a:rPr lang="en-US" altLang="en-US" sz="1800" b="0" dirty="0" err="1">
                <a:effectLst/>
              </a:rPr>
              <a:t>getName</a:t>
            </a:r>
            <a:r>
              <a:rPr lang="en-US" altLang="en-US" sz="1800" b="0" dirty="0">
                <a:effectLst/>
              </a:rPr>
              <a:t>().equals("token"))  {</a:t>
            </a:r>
          </a:p>
          <a:p>
            <a:pPr>
              <a:lnSpc>
                <a:spcPct val="80000"/>
              </a:lnSpc>
              <a:spcBef>
                <a:spcPct val="50000"/>
              </a:spcBef>
              <a:buFontTx/>
              <a:buNone/>
            </a:pPr>
            <a:r>
              <a:rPr lang="en-US" altLang="en-US" sz="1800" b="0" dirty="0">
                <a:effectLst/>
              </a:rPr>
              <a:t>              // Found a token cookie</a:t>
            </a:r>
          </a:p>
          <a:p>
            <a:pPr>
              <a:lnSpc>
                <a:spcPct val="80000"/>
              </a:lnSpc>
              <a:spcBef>
                <a:spcPct val="50000"/>
              </a:spcBef>
              <a:buFontTx/>
              <a:buNone/>
            </a:pPr>
            <a:r>
              <a:rPr lang="en-US" altLang="en-US" sz="1800" b="0" dirty="0">
                <a:effectLst/>
              </a:rPr>
              <a:t>               token = cookies[</a:t>
            </a:r>
            <a:r>
              <a:rPr lang="en-US" altLang="en-US" sz="1800" b="0" dirty="0" err="1">
                <a:effectLst/>
              </a:rPr>
              <a:t>i</a:t>
            </a:r>
            <a:r>
              <a:rPr lang="en-US" altLang="en-US" sz="1800" b="0" dirty="0">
                <a:effectLst/>
              </a:rPr>
              <a:t>];</a:t>
            </a:r>
          </a:p>
          <a:p>
            <a:pPr>
              <a:lnSpc>
                <a:spcPct val="80000"/>
              </a:lnSpc>
              <a:spcBef>
                <a:spcPct val="50000"/>
              </a:spcBef>
              <a:buFontTx/>
              <a:buNone/>
            </a:pPr>
            <a:r>
              <a:rPr lang="en-US" altLang="en-US" sz="1800" b="0" dirty="0">
                <a:effectLst/>
              </a:rPr>
              <a:t>               break;</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a:t>
            </a:r>
            <a:endParaRPr lang="en-US" altLang="en-US" sz="1800" b="0" dirty="0">
              <a:solidFill>
                <a:srgbClr val="0000FF"/>
              </a:solidFill>
              <a:effectLst/>
            </a:endParaRPr>
          </a:p>
        </p:txBody>
      </p:sp>
    </p:spTree>
    <p:extLst>
      <p:ext uri="{BB962C8B-B14F-4D97-AF65-F5344CB8AC3E}">
        <p14:creationId xmlns:p14="http://schemas.microsoft.com/office/powerpoint/2010/main" val="3350683744"/>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FB00C1-A5FC-4941-B0B7-87D144974631}"/>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Tracking State</a:t>
            </a:r>
            <a:br>
              <a:rPr lang="en-US" altLang="en-US">
                <a:effectLst/>
              </a:rPr>
            </a:br>
            <a:r>
              <a:rPr lang="en-US" altLang="en-US" sz="2400">
                <a:solidFill>
                  <a:srgbClr val="003399"/>
                </a:solidFill>
                <a:effectLst/>
                <a:latin typeface="Arial" panose="020B0604020202020204" pitchFamily="34" charset="0"/>
              </a:rPr>
              <a:t>Cookies (Token)</a:t>
            </a:r>
          </a:p>
        </p:txBody>
      </p:sp>
      <p:sp>
        <p:nvSpPr>
          <p:cNvPr id="3" name="Rectangle 2">
            <a:extLst>
              <a:ext uri="{FF2B5EF4-FFF2-40B4-BE49-F238E27FC236}">
                <a16:creationId xmlns:a16="http://schemas.microsoft.com/office/drawing/2014/main" id="{5B2A3ACF-81C9-4D83-9196-EA016B76CA6E}"/>
              </a:ext>
            </a:extLst>
          </p:cNvPr>
          <p:cNvSpPr txBox="1">
            <a:spLocks noChangeArrowheads="1"/>
          </p:cNvSpPr>
          <p:nvPr/>
        </p:nvSpPr>
        <p:spPr>
          <a:xfrm>
            <a:off x="304800" y="1143000"/>
            <a:ext cx="8686800" cy="533400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lnSpc>
                <a:spcPct val="70000"/>
              </a:lnSpc>
              <a:spcBef>
                <a:spcPct val="50000"/>
              </a:spcBef>
              <a:buFontTx/>
              <a:buNone/>
            </a:pPr>
            <a:r>
              <a:rPr lang="en-US" altLang="en-US"/>
              <a:t>   response.setContentType("text/html");</a:t>
            </a:r>
          </a:p>
          <a:p>
            <a:pPr marL="1100138" lvl="1" indent="-533400">
              <a:lnSpc>
                <a:spcPct val="70000"/>
              </a:lnSpc>
              <a:spcBef>
                <a:spcPct val="50000"/>
              </a:spcBef>
              <a:buFontTx/>
              <a:buNone/>
            </a:pPr>
            <a:r>
              <a:rPr lang="en-US" altLang="en-US"/>
              <a:t>   PrintWriter writer = response.getWriter();</a:t>
            </a:r>
          </a:p>
          <a:p>
            <a:pPr marL="1100138" lvl="1" indent="-533400">
              <a:lnSpc>
                <a:spcPct val="70000"/>
              </a:lnSpc>
              <a:spcBef>
                <a:spcPct val="50000"/>
              </a:spcBef>
              <a:buFontTx/>
              <a:buNone/>
            </a:pPr>
            <a:r>
              <a:rPr lang="en-US" altLang="en-US"/>
              <a:t>   writer.println("&lt;html&gt;&lt;head&gt;&lt;title&gt;Tokens&lt;/title&gt;&lt;/head&gt;&lt;body ");</a:t>
            </a:r>
          </a:p>
          <a:p>
            <a:pPr marL="1100138" lvl="1" indent="-533400">
              <a:lnSpc>
                <a:spcPct val="70000"/>
              </a:lnSpc>
              <a:spcBef>
                <a:spcPct val="50000"/>
              </a:spcBef>
              <a:buFontTx/>
              <a:buNone/>
            </a:pPr>
            <a:r>
              <a:rPr lang="en-US" altLang="en-US"/>
              <a:t>   writer.println("style=\"font-family:verdana;font-size:10pt\"&gt;");</a:t>
            </a:r>
          </a:p>
          <a:p>
            <a:pPr marL="1100138" lvl="1" indent="-533400">
              <a:lnSpc>
                <a:spcPct val="70000"/>
              </a:lnSpc>
              <a:spcBef>
                <a:spcPct val="50000"/>
              </a:spcBef>
              <a:buFontTx/>
              <a:buNone/>
            </a:pPr>
            <a:r>
              <a:rPr lang="en-US" altLang="en-US"/>
              <a:t>   String reset = request.getParameter("reset");</a:t>
            </a:r>
          </a:p>
          <a:p>
            <a:pPr marL="1100138" lvl="1" indent="-533400">
              <a:lnSpc>
                <a:spcPct val="70000"/>
              </a:lnSpc>
              <a:spcBef>
                <a:spcPct val="50000"/>
              </a:spcBef>
              <a:buFontTx/>
              <a:buNone/>
            </a:pPr>
            <a:r>
              <a:rPr lang="en-US" altLang="en-US"/>
              <a:t>   System.out.println("token = " + token);</a:t>
            </a:r>
          </a:p>
          <a:p>
            <a:pPr marL="1100138" lvl="1" indent="-533400">
              <a:lnSpc>
                <a:spcPct val="70000"/>
              </a:lnSpc>
              <a:spcBef>
                <a:spcPct val="50000"/>
              </a:spcBef>
              <a:buFontTx/>
              <a:buNone/>
            </a:pPr>
            <a:r>
              <a:rPr lang="en-US" altLang="en-US"/>
              <a:t>   if (token == null || (reset != null &amp;&amp; reset.equals("yes"))) {</a:t>
            </a:r>
          </a:p>
          <a:p>
            <a:pPr marL="1100138" lvl="1" indent="-533400">
              <a:lnSpc>
                <a:spcPct val="70000"/>
              </a:lnSpc>
              <a:spcBef>
                <a:spcPct val="50000"/>
              </a:spcBef>
              <a:buFontTx/>
              <a:buNone/>
            </a:pPr>
            <a:r>
              <a:rPr lang="en-US" altLang="en-US"/>
              <a:t>   Random rand = new Random();</a:t>
            </a:r>
          </a:p>
          <a:p>
            <a:pPr marL="1100138" lvl="1" indent="-533400">
              <a:lnSpc>
                <a:spcPct val="70000"/>
              </a:lnSpc>
              <a:spcBef>
                <a:spcPct val="50000"/>
              </a:spcBef>
              <a:buFontTx/>
              <a:buNone/>
            </a:pPr>
            <a:r>
              <a:rPr lang="en-US" altLang="en-US"/>
              <a:t>   long id = rand.nextLong();</a:t>
            </a:r>
          </a:p>
          <a:p>
            <a:pPr marL="1100138" lvl="1" indent="-533400">
              <a:lnSpc>
                <a:spcPct val="70000"/>
              </a:lnSpc>
              <a:spcBef>
                <a:spcPct val="50000"/>
              </a:spcBef>
              <a:buFontTx/>
              <a:buNone/>
            </a:pPr>
            <a:r>
              <a:rPr lang="en-US" altLang="en-US"/>
              <a:t>   writer.println("&lt;p&gt;Welcome. A new token " + id + " is now established&lt;/p&gt;");</a:t>
            </a:r>
          </a:p>
          <a:p>
            <a:pPr marL="1100138" lvl="1" indent="-533400">
              <a:lnSpc>
                <a:spcPct val="70000"/>
              </a:lnSpc>
              <a:spcBef>
                <a:spcPct val="50000"/>
              </a:spcBef>
              <a:buFontTx/>
              <a:buNone/>
            </a:pPr>
            <a:r>
              <a:rPr lang="en-US" altLang="en-US"/>
              <a:t>   // Set the cookie</a:t>
            </a:r>
          </a:p>
          <a:p>
            <a:pPr marL="1100138" lvl="1" indent="-533400">
              <a:lnSpc>
                <a:spcPct val="70000"/>
              </a:lnSpc>
              <a:spcBef>
                <a:spcPct val="50000"/>
              </a:spcBef>
              <a:buFontTx/>
              <a:buNone/>
            </a:pPr>
            <a:r>
              <a:rPr lang="en-US" altLang="en-US"/>
              <a:t>   token = new Cookie("token", Long.toString(id));</a:t>
            </a:r>
          </a:p>
          <a:p>
            <a:pPr marL="1100138" lvl="1" indent="-533400">
              <a:lnSpc>
                <a:spcPct val="70000"/>
              </a:lnSpc>
              <a:spcBef>
                <a:spcPct val="50000"/>
              </a:spcBef>
              <a:buFontTx/>
              <a:buNone/>
            </a:pPr>
            <a:r>
              <a:rPr lang="en-US" altLang="en-US"/>
              <a:t>   token.setComment("Token to identify user");</a:t>
            </a:r>
          </a:p>
          <a:p>
            <a:pPr marL="609600" indent="-609600">
              <a:lnSpc>
                <a:spcPct val="70000"/>
              </a:lnSpc>
              <a:spcBef>
                <a:spcPct val="50000"/>
              </a:spcBef>
              <a:buFontTx/>
              <a:buNone/>
            </a:pPr>
            <a:r>
              <a:rPr lang="en-US" altLang="en-US" sz="1800"/>
              <a:t> 	  token.setMaxAge(-1);</a:t>
            </a:r>
          </a:p>
          <a:p>
            <a:pPr marL="1100138" lvl="1" indent="-533400">
              <a:lnSpc>
                <a:spcPct val="70000"/>
              </a:lnSpc>
              <a:spcBef>
                <a:spcPct val="50000"/>
              </a:spcBef>
              <a:buFontTx/>
              <a:buNone/>
            </a:pPr>
            <a:r>
              <a:rPr lang="en-US" altLang="en-US"/>
              <a:t>   token.setPath("/cookie/track");</a:t>
            </a:r>
          </a:p>
          <a:p>
            <a:pPr marL="1100138" lvl="1" indent="-533400">
              <a:lnSpc>
                <a:spcPct val="70000"/>
              </a:lnSpc>
              <a:spcBef>
                <a:spcPct val="50000"/>
              </a:spcBef>
              <a:buFontTx/>
              <a:buNone/>
            </a:pPr>
            <a:endParaRPr lang="en-US" altLang="en-US" sz="1600"/>
          </a:p>
          <a:p>
            <a:pPr marL="1100138" lvl="1" indent="-533400">
              <a:spcBef>
                <a:spcPct val="50000"/>
              </a:spcBef>
              <a:buFontTx/>
              <a:buNone/>
            </a:pPr>
            <a:r>
              <a:rPr lang="en-US" altLang="en-US"/>
              <a:t>   </a:t>
            </a:r>
            <a:endParaRPr lang="en-US" altLang="en-US" dirty="0"/>
          </a:p>
        </p:txBody>
      </p:sp>
    </p:spTree>
    <p:extLst>
      <p:ext uri="{BB962C8B-B14F-4D97-AF65-F5344CB8AC3E}">
        <p14:creationId xmlns:p14="http://schemas.microsoft.com/office/powerpoint/2010/main" val="330972038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1437FC-AA12-4553-9920-01828FAF105F}"/>
              </a:ext>
            </a:extLst>
          </p:cNvPr>
          <p:cNvSpPr txBox="1">
            <a:spLocks noChangeArrowheads="1"/>
          </p:cNvSpPr>
          <p:nvPr/>
        </p:nvSpPr>
        <p:spPr>
          <a:xfrm>
            <a:off x="1963615" y="2215662"/>
            <a:ext cx="7772400" cy="167640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7200" b="1"/>
              <a:t>HTTP</a:t>
            </a:r>
            <a:endParaRPr lang="en-US" altLang="en-US" sz="7200" b="1" dirty="0"/>
          </a:p>
        </p:txBody>
      </p:sp>
    </p:spTree>
    <p:extLst>
      <p:ext uri="{BB962C8B-B14F-4D97-AF65-F5344CB8AC3E}">
        <p14:creationId xmlns:p14="http://schemas.microsoft.com/office/powerpoint/2010/main" val="64390441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5B10A91-AF07-49F5-95D2-7F5223ECEE1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Cookies, cont’d.</a:t>
            </a:r>
          </a:p>
        </p:txBody>
      </p:sp>
      <p:sp>
        <p:nvSpPr>
          <p:cNvPr id="3" name="Rectangle 2">
            <a:extLst>
              <a:ext uri="{FF2B5EF4-FFF2-40B4-BE49-F238E27FC236}">
                <a16:creationId xmlns:a16="http://schemas.microsoft.com/office/drawing/2014/main" id="{D837D072-8BB6-4EC2-A968-6527F619C799}"/>
              </a:ext>
            </a:extLst>
          </p:cNvPr>
          <p:cNvSpPr txBox="1">
            <a:spLocks noChangeArrowheads="1"/>
          </p:cNvSpPr>
          <p:nvPr/>
        </p:nvSpPr>
        <p:spPr>
          <a:xfrm>
            <a:off x="304800" y="1143000"/>
            <a:ext cx="10034954"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lnSpc>
                <a:spcPct val="70000"/>
              </a:lnSpc>
              <a:spcBef>
                <a:spcPct val="50000"/>
              </a:spcBef>
              <a:buFontTx/>
              <a:buNone/>
            </a:pPr>
            <a:r>
              <a:rPr lang="en-US" altLang="en-US" sz="2000"/>
              <a:t>response.addCookie(token);</a:t>
            </a:r>
          </a:p>
          <a:p>
            <a:pPr marL="1100138" lvl="1" indent="-533400">
              <a:lnSpc>
                <a:spcPct val="70000"/>
              </a:lnSpc>
              <a:spcBef>
                <a:spcPct val="50000"/>
              </a:spcBef>
              <a:buFontTx/>
              <a:buNone/>
            </a:pPr>
            <a:r>
              <a:rPr lang="en-US" altLang="en-US" sz="2000"/>
              <a:t>} else  {</a:t>
            </a:r>
          </a:p>
          <a:p>
            <a:pPr marL="1100138" lvl="1" indent="-533400">
              <a:lnSpc>
                <a:spcPct val="70000"/>
              </a:lnSpc>
              <a:spcBef>
                <a:spcPct val="50000"/>
              </a:spcBef>
              <a:buFontTx/>
              <a:buNone/>
            </a:pPr>
            <a:r>
              <a:rPr lang="en-US" altLang="en-US" sz="2000"/>
              <a:t>    writer.println("Welcome back. Your token is " + token.getValue() + ".&lt;/p&gt;"); }</a:t>
            </a:r>
          </a:p>
          <a:p>
            <a:pPr marL="609600" indent="-609600">
              <a:lnSpc>
                <a:spcPct val="70000"/>
              </a:lnSpc>
              <a:spcBef>
                <a:spcPct val="50000"/>
              </a:spcBef>
              <a:buFontTx/>
              <a:buNone/>
            </a:pPr>
            <a:r>
              <a:rPr lang="en-US" altLang="en-US"/>
              <a:t>	String requestURLSame = request.getRequestURL().toString();</a:t>
            </a:r>
          </a:p>
          <a:p>
            <a:pPr marL="609600" indent="-609600">
              <a:lnSpc>
                <a:spcPct val="70000"/>
              </a:lnSpc>
              <a:spcBef>
                <a:spcPct val="50000"/>
              </a:spcBef>
              <a:buFontTx/>
              <a:buNone/>
            </a:pPr>
            <a:r>
              <a:rPr lang="en-US" altLang="en-US"/>
              <a:t>	String requestURLNew = request.getRequestURL() + "?reset=yes";</a:t>
            </a:r>
          </a:p>
          <a:p>
            <a:pPr marL="609600" indent="-609600">
              <a:lnSpc>
                <a:spcPct val="70000"/>
              </a:lnSpc>
              <a:spcBef>
                <a:spcPct val="50000"/>
              </a:spcBef>
              <a:buFontTx/>
              <a:buNone/>
            </a:pPr>
            <a:r>
              <a:rPr lang="en-US" altLang="en-US"/>
              <a:t>    	writer.println("&lt;p&gt;Click &lt;a href=" + requestURLSame + </a:t>
            </a:r>
          </a:p>
          <a:p>
            <a:pPr marL="609600" indent="-609600">
              <a:lnSpc>
                <a:spcPct val="70000"/>
              </a:lnSpc>
              <a:spcBef>
                <a:spcPct val="50000"/>
              </a:spcBef>
              <a:buFontTx/>
              <a:buNone/>
            </a:pPr>
            <a:r>
              <a:rPr lang="en-US" altLang="en-US"/>
              <a:t>		       "&gt;here&lt;/a&gt; again to continue browsing with the same identity.&lt;/p&gt;"); </a:t>
            </a:r>
          </a:p>
          <a:p>
            <a:pPr marL="609600" indent="-609600">
              <a:lnSpc>
                <a:spcPct val="70000"/>
              </a:lnSpc>
              <a:spcBef>
                <a:spcPct val="50000"/>
              </a:spcBef>
              <a:buFontTx/>
              <a:buNone/>
            </a:pPr>
            <a:r>
              <a:rPr lang="en-US" altLang="en-US"/>
              <a:t>	writer.println("&lt;p&gt;Otherwise, click &lt;a href=" + requestURLNew + </a:t>
            </a:r>
          </a:p>
          <a:p>
            <a:pPr marL="609600" indent="-609600">
              <a:lnSpc>
                <a:spcPct val="70000"/>
              </a:lnSpc>
              <a:spcBef>
                <a:spcPct val="50000"/>
              </a:spcBef>
              <a:buFontTx/>
              <a:buNone/>
            </a:pPr>
            <a:r>
              <a:rPr lang="en-US" altLang="en-US"/>
              <a:t>		       "&gt;here&lt;/a&gt; again to start browsing with a new identity.&lt;/p&gt;"); </a:t>
            </a:r>
          </a:p>
          <a:p>
            <a:pPr marL="609600" indent="-609600">
              <a:lnSpc>
                <a:spcPct val="70000"/>
              </a:lnSpc>
              <a:spcBef>
                <a:spcPct val="50000"/>
              </a:spcBef>
              <a:buFontTx/>
              <a:buNone/>
            </a:pPr>
            <a:r>
              <a:rPr lang="en-US" altLang="en-US"/>
              <a:t>	writer.println("&lt;/body&gt;&lt;/html&gt;");</a:t>
            </a:r>
          </a:p>
          <a:p>
            <a:pPr marL="609600" indent="-609600">
              <a:lnSpc>
                <a:spcPct val="70000"/>
              </a:lnSpc>
              <a:spcBef>
                <a:spcPct val="50000"/>
              </a:spcBef>
              <a:buFontTx/>
              <a:buNone/>
            </a:pPr>
            <a:r>
              <a:rPr lang="en-US" altLang="en-US"/>
              <a:t>	writer.close();</a:t>
            </a:r>
          </a:p>
          <a:p>
            <a:pPr marL="609600" indent="-609600">
              <a:lnSpc>
                <a:spcPct val="70000"/>
              </a:lnSpc>
              <a:spcBef>
                <a:spcPct val="50000"/>
              </a:spcBef>
              <a:buFontTx/>
              <a:buNone/>
            </a:pPr>
            <a:r>
              <a:rPr lang="en-US" altLang="en-US"/>
              <a:t>    }</a:t>
            </a:r>
          </a:p>
          <a:p>
            <a:pPr marL="609600" indent="-609600">
              <a:lnSpc>
                <a:spcPct val="70000"/>
              </a:lnSpc>
              <a:spcBef>
                <a:spcPct val="50000"/>
              </a:spcBef>
              <a:buFontTx/>
              <a:buNone/>
            </a:pPr>
            <a:r>
              <a:rPr lang="en-US" altLang="en-US"/>
              <a:t>}</a:t>
            </a:r>
          </a:p>
          <a:p>
            <a:pPr marL="609600" indent="-609600">
              <a:spcBef>
                <a:spcPct val="50000"/>
              </a:spcBef>
              <a:buFontTx/>
              <a:buNone/>
            </a:pPr>
            <a:endParaRPr lang="en-US" altLang="en-US" dirty="0">
              <a:solidFill>
                <a:srgbClr val="0000FF"/>
              </a:solidFill>
            </a:endParaRPr>
          </a:p>
        </p:txBody>
      </p:sp>
    </p:spTree>
    <p:extLst>
      <p:ext uri="{BB962C8B-B14F-4D97-AF65-F5344CB8AC3E}">
        <p14:creationId xmlns:p14="http://schemas.microsoft.com/office/powerpoint/2010/main" val="33728254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2B223DD-22FA-478A-BA77-14AFAAB4EEA3}"/>
              </a:ext>
            </a:extLst>
          </p:cNvPr>
          <p:cNvSpPr txBox="1">
            <a:spLocks noChangeArrowheads="1"/>
          </p:cNvSpPr>
          <p:nvPr/>
        </p:nvSpPr>
        <p:spPr>
          <a:xfrm>
            <a:off x="304800" y="1143000"/>
            <a:ext cx="8686800"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buFontTx/>
              <a:buNone/>
            </a:pPr>
            <a:endParaRPr lang="en-US" altLang="en-US" dirty="0">
              <a:solidFill>
                <a:srgbClr val="0000FF"/>
              </a:solidFill>
            </a:endParaRPr>
          </a:p>
        </p:txBody>
      </p:sp>
      <p:sp>
        <p:nvSpPr>
          <p:cNvPr id="3" name="Rectangle 1027">
            <a:extLst>
              <a:ext uri="{FF2B5EF4-FFF2-40B4-BE49-F238E27FC236}">
                <a16:creationId xmlns:a16="http://schemas.microsoft.com/office/drawing/2014/main" id="{8A148AA2-319A-4DE4-9BB9-5DCF4EA638A1}"/>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Cookies</a:t>
            </a:r>
          </a:p>
        </p:txBody>
      </p:sp>
      <p:sp>
        <p:nvSpPr>
          <p:cNvPr id="5" name="Rectangle 2">
            <a:extLst>
              <a:ext uri="{FF2B5EF4-FFF2-40B4-BE49-F238E27FC236}">
                <a16:creationId xmlns:a16="http://schemas.microsoft.com/office/drawing/2014/main" id="{15A89771-78D0-4B2F-AC6D-3C8FAE636FEB}"/>
              </a:ext>
            </a:extLst>
          </p:cNvPr>
          <p:cNvSpPr txBox="1">
            <a:spLocks noChangeArrowheads="1"/>
          </p:cNvSpPr>
          <p:nvPr/>
        </p:nvSpPr>
        <p:spPr>
          <a:xfrm>
            <a:off x="76199" y="1143000"/>
            <a:ext cx="5445369" cy="53340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buFontTx/>
              <a:buNone/>
            </a:pPr>
            <a:r>
              <a:rPr lang="en-US" altLang="en-US" sz="1800" dirty="0"/>
              <a:t>Package </a:t>
            </a:r>
            <a:r>
              <a:rPr lang="en-US" altLang="en-US" sz="1800" dirty="0" err="1"/>
              <a:t>com.org.test.servlets</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java.io.IOException</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java.io.PrintWriter</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java.util.Random</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javax.servlet.http.HttpServletRequest</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javax.servlet.http.HttpServletResponse</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javax.servlet.http.Cookie</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javax.servlet.ServletException</a:t>
            </a:r>
            <a:r>
              <a:rPr lang="en-US" altLang="en-US" sz="1800" dirty="0"/>
              <a:t>;</a:t>
            </a:r>
          </a:p>
          <a:p>
            <a:pPr marL="609600" indent="-609600">
              <a:lnSpc>
                <a:spcPct val="80000"/>
              </a:lnSpc>
              <a:spcBef>
                <a:spcPct val="50000"/>
              </a:spcBef>
              <a:buFontTx/>
              <a:buNone/>
            </a:pPr>
            <a:r>
              <a:rPr lang="en-US" altLang="en-US" sz="1800" b="1" dirty="0"/>
              <a:t>public class </a:t>
            </a:r>
            <a:r>
              <a:rPr lang="en-US" altLang="en-US" sz="1800" b="1" dirty="0" err="1"/>
              <a:t>CookieServlet</a:t>
            </a:r>
            <a:r>
              <a:rPr lang="en-US" altLang="en-US" sz="1800" b="1" dirty="0"/>
              <a:t> extends </a:t>
            </a:r>
            <a:r>
              <a:rPr lang="en-US" altLang="en-US" sz="1800" b="1" dirty="0" err="1"/>
              <a:t>HttpServlet</a:t>
            </a:r>
            <a:r>
              <a:rPr lang="en-US" altLang="en-US" sz="1800" b="1" dirty="0"/>
              <a:t> </a:t>
            </a:r>
          </a:p>
          <a:p>
            <a:pPr marL="609600" indent="-609600">
              <a:lnSpc>
                <a:spcPct val="80000"/>
              </a:lnSpc>
              <a:spcBef>
                <a:spcPct val="50000"/>
              </a:spcBef>
              <a:buFontTx/>
              <a:buNone/>
            </a:pPr>
            <a:r>
              <a:rPr lang="en-US" altLang="en-US" sz="1800" b="1" dirty="0"/>
              <a:t>{    </a:t>
            </a:r>
          </a:p>
          <a:p>
            <a:pPr marL="609600" indent="-609600">
              <a:spcBef>
                <a:spcPct val="50000"/>
              </a:spcBef>
              <a:buFontTx/>
              <a:buNone/>
            </a:pPr>
            <a:r>
              <a:rPr lang="en-US" altLang="en-US" sz="1800" b="1" dirty="0"/>
              <a:t>     protected void </a:t>
            </a:r>
            <a:r>
              <a:rPr lang="en-US" altLang="en-US" sz="1800" b="1" dirty="0" err="1"/>
              <a:t>doGet</a:t>
            </a:r>
            <a:r>
              <a:rPr lang="en-US" altLang="en-US" sz="1800" b="1" dirty="0"/>
              <a:t>(</a:t>
            </a:r>
            <a:r>
              <a:rPr lang="en-US" altLang="en-US" sz="1800" b="1" dirty="0" err="1"/>
              <a:t>HttpServletRequest</a:t>
            </a:r>
            <a:r>
              <a:rPr lang="en-US" altLang="en-US" sz="1800" b="1" dirty="0"/>
              <a:t> </a:t>
            </a:r>
            <a:r>
              <a:rPr lang="en-US" altLang="en-US" sz="1800" b="1" dirty="0" err="1"/>
              <a:t>request,HttpServletResponse</a:t>
            </a:r>
            <a:r>
              <a:rPr lang="en-US" altLang="en-US" sz="1800" b="1" dirty="0"/>
              <a:t> response)  throws </a:t>
            </a:r>
            <a:r>
              <a:rPr lang="en-US" altLang="en-US" sz="1800" b="1" dirty="0" err="1"/>
              <a:t>ServletException</a:t>
            </a:r>
            <a:r>
              <a:rPr lang="en-US" altLang="en-US" sz="1800" b="1" dirty="0"/>
              <a:t>, </a:t>
            </a:r>
            <a:r>
              <a:rPr lang="en-US" altLang="en-US" sz="1800" b="1" dirty="0" err="1"/>
              <a:t>IOException</a:t>
            </a:r>
            <a:r>
              <a:rPr lang="en-US" altLang="en-US" sz="1800" b="1" dirty="0"/>
              <a:t>  </a:t>
            </a:r>
          </a:p>
          <a:p>
            <a:pPr marL="609600" indent="-609600">
              <a:lnSpc>
                <a:spcPct val="80000"/>
              </a:lnSpc>
              <a:spcBef>
                <a:spcPct val="50000"/>
              </a:spcBef>
              <a:buFontTx/>
              <a:buNone/>
            </a:pPr>
            <a:r>
              <a:rPr lang="en-US" altLang="en-US" sz="1800" b="1" dirty="0"/>
              <a:t>     {</a:t>
            </a:r>
          </a:p>
        </p:txBody>
      </p:sp>
      <p:sp>
        <p:nvSpPr>
          <p:cNvPr id="6" name="Rectangle 6">
            <a:extLst>
              <a:ext uri="{FF2B5EF4-FFF2-40B4-BE49-F238E27FC236}">
                <a16:creationId xmlns:a16="http://schemas.microsoft.com/office/drawing/2014/main" id="{930BDF49-07F8-4BAE-8505-AC76BDF8721B}"/>
              </a:ext>
            </a:extLst>
          </p:cNvPr>
          <p:cNvSpPr>
            <a:spLocks noChangeArrowheads="1"/>
          </p:cNvSpPr>
          <p:nvPr/>
        </p:nvSpPr>
        <p:spPr bwMode="auto">
          <a:xfrm>
            <a:off x="6553200" y="1143000"/>
            <a:ext cx="533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buChar char="•"/>
              <a:defRPr sz="3200">
                <a:solidFill>
                  <a:schemeClr val="tx1"/>
                </a:solidFill>
                <a:latin typeface="Garamond" panose="02020404030301010803" pitchFamily="18" charset="0"/>
              </a:defRPr>
            </a:lvl1pPr>
            <a:lvl2pPr marL="1100138" indent="-533400">
              <a:buChar char="–"/>
              <a:defRPr sz="2800">
                <a:solidFill>
                  <a:schemeClr val="tx1"/>
                </a:solidFill>
                <a:latin typeface="Garamond" panose="02020404030301010803" pitchFamily="18" charset="0"/>
              </a:defRPr>
            </a:lvl2pPr>
            <a:lvl3pPr marL="1366838" indent="-457200">
              <a:buChar char="•"/>
              <a:defRPr sz="2400">
                <a:solidFill>
                  <a:schemeClr val="tx1"/>
                </a:solidFill>
                <a:latin typeface="Garamond" panose="02020404030301010803" pitchFamily="18" charset="0"/>
              </a:defRPr>
            </a:lvl3pPr>
            <a:lvl4pPr marL="1633538" indent="-381000">
              <a:buChar char="–"/>
              <a:defRPr sz="2000">
                <a:solidFill>
                  <a:schemeClr val="tx1"/>
                </a:solidFill>
                <a:latin typeface="Garamond" panose="02020404030301010803" pitchFamily="18" charset="0"/>
              </a:defRPr>
            </a:lvl4pPr>
            <a:lvl5pPr marL="1919288" indent="-381000">
              <a:buChar char="»"/>
              <a:defRPr sz="2000">
                <a:solidFill>
                  <a:schemeClr val="tx1"/>
                </a:solidFill>
                <a:latin typeface="Garamond" panose="02020404030301010803" pitchFamily="18" charset="0"/>
              </a:defRPr>
            </a:lvl5pPr>
            <a:lvl6pPr marL="2376488" indent="-381000" fontAlgn="base">
              <a:spcBef>
                <a:spcPct val="20000"/>
              </a:spcBef>
              <a:spcAft>
                <a:spcPct val="0"/>
              </a:spcAft>
              <a:buChar char="»"/>
              <a:defRPr sz="2000">
                <a:solidFill>
                  <a:schemeClr val="tx1"/>
                </a:solidFill>
                <a:latin typeface="Garamond" panose="02020404030301010803" pitchFamily="18" charset="0"/>
              </a:defRPr>
            </a:lvl6pPr>
            <a:lvl7pPr marL="2833688" indent="-381000" fontAlgn="base">
              <a:spcBef>
                <a:spcPct val="20000"/>
              </a:spcBef>
              <a:spcAft>
                <a:spcPct val="0"/>
              </a:spcAft>
              <a:buChar char="»"/>
              <a:defRPr sz="2000">
                <a:solidFill>
                  <a:schemeClr val="tx1"/>
                </a:solidFill>
                <a:latin typeface="Garamond" panose="02020404030301010803" pitchFamily="18" charset="0"/>
              </a:defRPr>
            </a:lvl7pPr>
            <a:lvl8pPr marL="3290888" indent="-381000" fontAlgn="base">
              <a:spcBef>
                <a:spcPct val="20000"/>
              </a:spcBef>
              <a:spcAft>
                <a:spcPct val="0"/>
              </a:spcAft>
              <a:buChar char="»"/>
              <a:defRPr sz="2000">
                <a:solidFill>
                  <a:schemeClr val="tx1"/>
                </a:solidFill>
                <a:latin typeface="Garamond" panose="02020404030301010803" pitchFamily="18" charset="0"/>
              </a:defRPr>
            </a:lvl8pPr>
            <a:lvl9pPr marL="3748088" indent="-381000" fontAlgn="base">
              <a:spcBef>
                <a:spcPct val="20000"/>
              </a:spcBef>
              <a:spcAft>
                <a:spcPct val="0"/>
              </a:spcAft>
              <a:buChar char="»"/>
              <a:defRPr sz="2000">
                <a:solidFill>
                  <a:schemeClr val="tx1"/>
                </a:solidFill>
                <a:latin typeface="Garamond" panose="02020404030301010803" pitchFamily="18" charset="0"/>
              </a:defRPr>
            </a:lvl9pPr>
          </a:lstStyle>
          <a:p>
            <a:pPr>
              <a:lnSpc>
                <a:spcPct val="80000"/>
              </a:lnSpc>
              <a:spcBef>
                <a:spcPct val="50000"/>
              </a:spcBef>
              <a:buFontTx/>
              <a:buNone/>
            </a:pPr>
            <a:r>
              <a:rPr lang="en-US" altLang="en-US" sz="1800" b="0" dirty="0">
                <a:effectLst/>
              </a:rPr>
              <a:t>Cookie[] cookies = </a:t>
            </a:r>
            <a:r>
              <a:rPr lang="en-US" altLang="en-US" sz="1800" b="0" dirty="0" err="1">
                <a:effectLst/>
              </a:rPr>
              <a:t>request.getCookies</a:t>
            </a:r>
            <a:r>
              <a:rPr lang="en-US" altLang="en-US" sz="1800" b="0" dirty="0">
                <a:effectLst/>
              </a:rPr>
              <a:t>();</a:t>
            </a:r>
          </a:p>
          <a:p>
            <a:pPr>
              <a:lnSpc>
                <a:spcPct val="80000"/>
              </a:lnSpc>
              <a:spcBef>
                <a:spcPct val="50000"/>
              </a:spcBef>
              <a:buFontTx/>
              <a:buNone/>
            </a:pPr>
            <a:r>
              <a:rPr lang="en-US" altLang="en-US" sz="1800" b="0" dirty="0">
                <a:effectLst/>
              </a:rPr>
              <a:t>    Cookie token = null;</a:t>
            </a:r>
          </a:p>
          <a:p>
            <a:pPr>
              <a:lnSpc>
                <a:spcPct val="80000"/>
              </a:lnSpc>
              <a:spcBef>
                <a:spcPct val="50000"/>
              </a:spcBef>
              <a:buFontTx/>
              <a:buNone/>
            </a:pPr>
            <a:r>
              <a:rPr lang="en-US" altLang="en-US" sz="1800" b="0" dirty="0">
                <a:effectLst/>
              </a:rPr>
              <a:t>    if(cookies != null) {</a:t>
            </a:r>
          </a:p>
          <a:p>
            <a:pPr>
              <a:lnSpc>
                <a:spcPct val="80000"/>
              </a:lnSpc>
              <a:spcBef>
                <a:spcPct val="50000"/>
              </a:spcBef>
              <a:buFontTx/>
              <a:buNone/>
            </a:pPr>
            <a:r>
              <a:rPr lang="en-US" altLang="en-US" sz="1800" b="0" dirty="0">
                <a:effectLst/>
              </a:rPr>
              <a:t>      for(int </a:t>
            </a:r>
            <a:r>
              <a:rPr lang="en-US" altLang="en-US" sz="1800" b="0" dirty="0" err="1">
                <a:effectLst/>
              </a:rPr>
              <a:t>i</a:t>
            </a:r>
            <a:r>
              <a:rPr lang="en-US" altLang="en-US" sz="1800" b="0" dirty="0">
                <a:effectLst/>
              </a:rPr>
              <a:t> = 0; </a:t>
            </a:r>
            <a:r>
              <a:rPr lang="en-US" altLang="en-US" sz="1800" b="0" dirty="0" err="1">
                <a:effectLst/>
              </a:rPr>
              <a:t>i</a:t>
            </a:r>
            <a:r>
              <a:rPr lang="en-US" altLang="en-US" sz="1800" b="0" dirty="0">
                <a:effectLst/>
              </a:rPr>
              <a:t> &lt; </a:t>
            </a:r>
            <a:r>
              <a:rPr lang="en-US" altLang="en-US" sz="1800" b="0" dirty="0" err="1">
                <a:effectLst/>
              </a:rPr>
              <a:t>cookies.length</a:t>
            </a:r>
            <a:r>
              <a:rPr lang="en-US" altLang="en-US" sz="1800" b="0" dirty="0">
                <a:effectLst/>
              </a:rPr>
              <a:t>; </a:t>
            </a:r>
            <a:r>
              <a:rPr lang="en-US" altLang="en-US" sz="1800" b="0" dirty="0" err="1">
                <a:effectLst/>
              </a:rPr>
              <a:t>i</a:t>
            </a:r>
            <a:r>
              <a:rPr lang="en-US" altLang="en-US" sz="1800" b="0" dirty="0">
                <a:effectLst/>
              </a:rPr>
              <a:t>++)</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if(cookies[</a:t>
            </a:r>
            <a:r>
              <a:rPr lang="en-US" altLang="en-US" sz="1800" b="0" dirty="0" err="1">
                <a:effectLst/>
              </a:rPr>
              <a:t>i</a:t>
            </a:r>
            <a:r>
              <a:rPr lang="en-US" altLang="en-US" sz="1800" b="0" dirty="0">
                <a:effectLst/>
              </a:rPr>
              <a:t>].</a:t>
            </a:r>
            <a:r>
              <a:rPr lang="en-US" altLang="en-US" sz="1800" b="0" dirty="0" err="1">
                <a:effectLst/>
              </a:rPr>
              <a:t>getName</a:t>
            </a:r>
            <a:r>
              <a:rPr lang="en-US" altLang="en-US" sz="1800" b="0" dirty="0">
                <a:effectLst/>
              </a:rPr>
              <a:t>().equals("token"))  {</a:t>
            </a:r>
          </a:p>
          <a:p>
            <a:pPr>
              <a:lnSpc>
                <a:spcPct val="80000"/>
              </a:lnSpc>
              <a:spcBef>
                <a:spcPct val="50000"/>
              </a:spcBef>
              <a:buFontTx/>
              <a:buNone/>
            </a:pPr>
            <a:r>
              <a:rPr lang="en-US" altLang="en-US" sz="1800" b="0" dirty="0">
                <a:effectLst/>
              </a:rPr>
              <a:t>              // Found a token cookie</a:t>
            </a:r>
          </a:p>
          <a:p>
            <a:pPr>
              <a:lnSpc>
                <a:spcPct val="80000"/>
              </a:lnSpc>
              <a:spcBef>
                <a:spcPct val="50000"/>
              </a:spcBef>
              <a:buFontTx/>
              <a:buNone/>
            </a:pPr>
            <a:r>
              <a:rPr lang="en-US" altLang="en-US" sz="1800" b="0" dirty="0">
                <a:effectLst/>
              </a:rPr>
              <a:t>               token = cookies[</a:t>
            </a:r>
            <a:r>
              <a:rPr lang="en-US" altLang="en-US" sz="1800" b="0" dirty="0" err="1">
                <a:effectLst/>
              </a:rPr>
              <a:t>i</a:t>
            </a:r>
            <a:r>
              <a:rPr lang="en-US" altLang="en-US" sz="1800" b="0" dirty="0">
                <a:effectLst/>
              </a:rPr>
              <a:t>];</a:t>
            </a:r>
          </a:p>
          <a:p>
            <a:pPr>
              <a:lnSpc>
                <a:spcPct val="80000"/>
              </a:lnSpc>
              <a:spcBef>
                <a:spcPct val="50000"/>
              </a:spcBef>
              <a:buFontTx/>
              <a:buNone/>
            </a:pPr>
            <a:r>
              <a:rPr lang="en-US" altLang="en-US" sz="1800" b="0" dirty="0">
                <a:effectLst/>
              </a:rPr>
              <a:t>               break;</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a:t>
            </a:r>
            <a:endParaRPr lang="en-US" altLang="en-US" sz="1800" b="0" dirty="0">
              <a:solidFill>
                <a:srgbClr val="0000FF"/>
              </a:solidFill>
              <a:effectLst/>
            </a:endParaRPr>
          </a:p>
        </p:txBody>
      </p:sp>
    </p:spTree>
    <p:extLst>
      <p:ext uri="{BB962C8B-B14F-4D97-AF65-F5344CB8AC3E}">
        <p14:creationId xmlns:p14="http://schemas.microsoft.com/office/powerpoint/2010/main" val="48776117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004139D-F002-4BBD-AD32-BA646C450D0D}"/>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Cookies (Token)</a:t>
            </a:r>
          </a:p>
        </p:txBody>
      </p:sp>
      <p:sp>
        <p:nvSpPr>
          <p:cNvPr id="3" name="Rectangle 2">
            <a:extLst>
              <a:ext uri="{FF2B5EF4-FFF2-40B4-BE49-F238E27FC236}">
                <a16:creationId xmlns:a16="http://schemas.microsoft.com/office/drawing/2014/main" id="{CCF1539D-540D-4F07-AD49-567BA6850F53}"/>
              </a:ext>
            </a:extLst>
          </p:cNvPr>
          <p:cNvSpPr txBox="1">
            <a:spLocks noChangeArrowheads="1"/>
          </p:cNvSpPr>
          <p:nvPr/>
        </p:nvSpPr>
        <p:spPr>
          <a:xfrm>
            <a:off x="304800" y="1219200"/>
            <a:ext cx="8686800" cy="525780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lnSpc>
                <a:spcPct val="70000"/>
              </a:lnSpc>
              <a:spcBef>
                <a:spcPct val="50000"/>
              </a:spcBef>
              <a:buFontTx/>
              <a:buNone/>
            </a:pPr>
            <a:r>
              <a:rPr lang="en-US" altLang="en-US"/>
              <a:t>   response.setContentType("text/html");</a:t>
            </a:r>
          </a:p>
          <a:p>
            <a:pPr marL="1100138" lvl="1" indent="-533400">
              <a:lnSpc>
                <a:spcPct val="70000"/>
              </a:lnSpc>
              <a:spcBef>
                <a:spcPct val="50000"/>
              </a:spcBef>
              <a:buFontTx/>
              <a:buNone/>
            </a:pPr>
            <a:r>
              <a:rPr lang="en-US" altLang="en-US"/>
              <a:t>   PrintWriter writer = response.getWriter();</a:t>
            </a:r>
          </a:p>
          <a:p>
            <a:pPr marL="1100138" lvl="1" indent="-533400">
              <a:lnSpc>
                <a:spcPct val="70000"/>
              </a:lnSpc>
              <a:spcBef>
                <a:spcPct val="50000"/>
              </a:spcBef>
              <a:buFontTx/>
              <a:buNone/>
            </a:pPr>
            <a:r>
              <a:rPr lang="en-US" altLang="en-US"/>
              <a:t>   writer.println("&lt;html&gt;&lt;head&gt;&lt;title&gt;Tokens&lt;/title&gt;&lt;/head&gt;&lt;body ");</a:t>
            </a:r>
          </a:p>
          <a:p>
            <a:pPr marL="1100138" lvl="1" indent="-533400">
              <a:lnSpc>
                <a:spcPct val="70000"/>
              </a:lnSpc>
              <a:spcBef>
                <a:spcPct val="50000"/>
              </a:spcBef>
              <a:buFontTx/>
              <a:buNone/>
            </a:pPr>
            <a:r>
              <a:rPr lang="en-US" altLang="en-US"/>
              <a:t>   writer.println("style=\"font-family:verdana;font-size:10pt\"&gt;");</a:t>
            </a:r>
          </a:p>
          <a:p>
            <a:pPr marL="1100138" lvl="1" indent="-533400">
              <a:lnSpc>
                <a:spcPct val="70000"/>
              </a:lnSpc>
              <a:spcBef>
                <a:spcPct val="50000"/>
              </a:spcBef>
              <a:buFontTx/>
              <a:buNone/>
            </a:pPr>
            <a:r>
              <a:rPr lang="en-US" altLang="en-US"/>
              <a:t>   String reset = request.getParameter("reset");</a:t>
            </a:r>
          </a:p>
          <a:p>
            <a:pPr marL="1100138" lvl="1" indent="-533400">
              <a:lnSpc>
                <a:spcPct val="70000"/>
              </a:lnSpc>
              <a:spcBef>
                <a:spcPct val="50000"/>
              </a:spcBef>
              <a:buFontTx/>
              <a:buNone/>
            </a:pPr>
            <a:r>
              <a:rPr lang="en-US" altLang="en-US"/>
              <a:t>   System.out.println("token = " + token);</a:t>
            </a:r>
          </a:p>
          <a:p>
            <a:pPr marL="1100138" lvl="1" indent="-533400">
              <a:lnSpc>
                <a:spcPct val="70000"/>
              </a:lnSpc>
              <a:spcBef>
                <a:spcPct val="50000"/>
              </a:spcBef>
              <a:buFontTx/>
              <a:buNone/>
            </a:pPr>
            <a:r>
              <a:rPr lang="en-US" altLang="en-US"/>
              <a:t>   if (token == null || (reset != null &amp;&amp; reset.equals("yes"))) {</a:t>
            </a:r>
          </a:p>
          <a:p>
            <a:pPr marL="1100138" lvl="1" indent="-533400">
              <a:lnSpc>
                <a:spcPct val="70000"/>
              </a:lnSpc>
              <a:spcBef>
                <a:spcPct val="50000"/>
              </a:spcBef>
              <a:buFontTx/>
              <a:buNone/>
            </a:pPr>
            <a:r>
              <a:rPr lang="en-US" altLang="en-US"/>
              <a:t>   Random rand = new Random();</a:t>
            </a:r>
          </a:p>
          <a:p>
            <a:pPr marL="1100138" lvl="1" indent="-533400">
              <a:lnSpc>
                <a:spcPct val="70000"/>
              </a:lnSpc>
              <a:spcBef>
                <a:spcPct val="50000"/>
              </a:spcBef>
              <a:buFontTx/>
              <a:buNone/>
            </a:pPr>
            <a:r>
              <a:rPr lang="en-US" altLang="en-US"/>
              <a:t>   long id = rand.nextLong();</a:t>
            </a:r>
          </a:p>
          <a:p>
            <a:pPr marL="1100138" lvl="1" indent="-533400">
              <a:lnSpc>
                <a:spcPct val="70000"/>
              </a:lnSpc>
              <a:spcBef>
                <a:spcPct val="50000"/>
              </a:spcBef>
              <a:buFontTx/>
              <a:buNone/>
            </a:pPr>
            <a:r>
              <a:rPr lang="en-US" altLang="en-US"/>
              <a:t>   writer.println("&lt;p&gt;Welcome. A new token " + id + " is now established&lt;/p&gt;");</a:t>
            </a:r>
          </a:p>
          <a:p>
            <a:pPr marL="1100138" lvl="1" indent="-533400">
              <a:lnSpc>
                <a:spcPct val="70000"/>
              </a:lnSpc>
              <a:spcBef>
                <a:spcPct val="50000"/>
              </a:spcBef>
              <a:buFontTx/>
              <a:buNone/>
            </a:pPr>
            <a:r>
              <a:rPr lang="en-US" altLang="en-US"/>
              <a:t>   // Set the cookie</a:t>
            </a:r>
          </a:p>
          <a:p>
            <a:pPr marL="1100138" lvl="1" indent="-533400">
              <a:lnSpc>
                <a:spcPct val="70000"/>
              </a:lnSpc>
              <a:spcBef>
                <a:spcPct val="50000"/>
              </a:spcBef>
              <a:buFontTx/>
              <a:buNone/>
            </a:pPr>
            <a:r>
              <a:rPr lang="en-US" altLang="en-US"/>
              <a:t>   token = new Cookie("token", Long.toString(id));</a:t>
            </a:r>
          </a:p>
          <a:p>
            <a:pPr marL="1100138" lvl="1" indent="-533400">
              <a:lnSpc>
                <a:spcPct val="70000"/>
              </a:lnSpc>
              <a:spcBef>
                <a:spcPct val="50000"/>
              </a:spcBef>
              <a:buFontTx/>
              <a:buNone/>
            </a:pPr>
            <a:r>
              <a:rPr lang="en-US" altLang="en-US"/>
              <a:t>   token.setComment("Token to identify user");</a:t>
            </a:r>
          </a:p>
          <a:p>
            <a:pPr marL="609600" indent="-609600">
              <a:lnSpc>
                <a:spcPct val="70000"/>
              </a:lnSpc>
              <a:spcBef>
                <a:spcPct val="50000"/>
              </a:spcBef>
              <a:buFontTx/>
              <a:buNone/>
            </a:pPr>
            <a:r>
              <a:rPr lang="en-US" altLang="en-US" sz="1800"/>
              <a:t> 	  token.setMaxAge(-1);</a:t>
            </a:r>
          </a:p>
          <a:p>
            <a:pPr marL="1100138" lvl="1" indent="-533400">
              <a:lnSpc>
                <a:spcPct val="70000"/>
              </a:lnSpc>
              <a:spcBef>
                <a:spcPct val="50000"/>
              </a:spcBef>
              <a:buFontTx/>
              <a:buNone/>
            </a:pPr>
            <a:r>
              <a:rPr lang="en-US" altLang="en-US"/>
              <a:t>   token.setPath("/cookie/track");</a:t>
            </a:r>
          </a:p>
          <a:p>
            <a:pPr marL="1100138" lvl="1" indent="-533400">
              <a:lnSpc>
                <a:spcPct val="70000"/>
              </a:lnSpc>
              <a:spcBef>
                <a:spcPct val="50000"/>
              </a:spcBef>
              <a:buFontTx/>
              <a:buNone/>
            </a:pPr>
            <a:endParaRPr lang="en-US" altLang="en-US" sz="1600"/>
          </a:p>
          <a:p>
            <a:pPr marL="1100138" lvl="1" indent="-533400">
              <a:spcBef>
                <a:spcPct val="50000"/>
              </a:spcBef>
              <a:buFontTx/>
              <a:buNone/>
            </a:pPr>
            <a:r>
              <a:rPr lang="en-US" altLang="en-US"/>
              <a:t>   </a:t>
            </a:r>
            <a:endParaRPr lang="en-US" altLang="en-US" dirty="0"/>
          </a:p>
        </p:txBody>
      </p:sp>
    </p:spTree>
    <p:extLst>
      <p:ext uri="{BB962C8B-B14F-4D97-AF65-F5344CB8AC3E}">
        <p14:creationId xmlns:p14="http://schemas.microsoft.com/office/powerpoint/2010/main" val="61462587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4131FB6-5843-458B-ABF4-B4961B9BA879}"/>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Cookies, cont’d.</a:t>
            </a:r>
          </a:p>
        </p:txBody>
      </p:sp>
      <p:sp>
        <p:nvSpPr>
          <p:cNvPr id="3" name="Rectangle 2">
            <a:extLst>
              <a:ext uri="{FF2B5EF4-FFF2-40B4-BE49-F238E27FC236}">
                <a16:creationId xmlns:a16="http://schemas.microsoft.com/office/drawing/2014/main" id="{0301147A-16BD-4A58-A8B1-60E1CF8F3D25}"/>
              </a:ext>
            </a:extLst>
          </p:cNvPr>
          <p:cNvSpPr txBox="1">
            <a:spLocks noChangeArrowheads="1"/>
          </p:cNvSpPr>
          <p:nvPr/>
        </p:nvSpPr>
        <p:spPr>
          <a:xfrm>
            <a:off x="304799" y="1143000"/>
            <a:ext cx="10474569"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lnSpc>
                <a:spcPct val="70000"/>
              </a:lnSpc>
              <a:spcBef>
                <a:spcPct val="50000"/>
              </a:spcBef>
              <a:buFontTx/>
              <a:buNone/>
            </a:pPr>
            <a:r>
              <a:rPr lang="en-US" altLang="en-US" sz="2000"/>
              <a:t>response.addCookie(token);</a:t>
            </a:r>
          </a:p>
          <a:p>
            <a:pPr marL="1100138" lvl="1" indent="-533400">
              <a:lnSpc>
                <a:spcPct val="70000"/>
              </a:lnSpc>
              <a:spcBef>
                <a:spcPct val="50000"/>
              </a:spcBef>
              <a:buFontTx/>
              <a:buNone/>
            </a:pPr>
            <a:r>
              <a:rPr lang="en-US" altLang="en-US" sz="2000"/>
              <a:t>} else  {</a:t>
            </a:r>
          </a:p>
          <a:p>
            <a:pPr marL="1100138" lvl="1" indent="-533400">
              <a:lnSpc>
                <a:spcPct val="70000"/>
              </a:lnSpc>
              <a:spcBef>
                <a:spcPct val="50000"/>
              </a:spcBef>
              <a:buFontTx/>
              <a:buNone/>
            </a:pPr>
            <a:r>
              <a:rPr lang="en-US" altLang="en-US" sz="2000"/>
              <a:t>    writer.println("Welcome back. Your token is " + token.getValue() + ".&lt;/p&gt;"); }</a:t>
            </a:r>
          </a:p>
          <a:p>
            <a:pPr marL="609600" indent="-609600">
              <a:lnSpc>
                <a:spcPct val="70000"/>
              </a:lnSpc>
              <a:spcBef>
                <a:spcPct val="50000"/>
              </a:spcBef>
              <a:buFontTx/>
              <a:buNone/>
            </a:pPr>
            <a:r>
              <a:rPr lang="en-US" altLang="en-US"/>
              <a:t>	String requestURLSame = request.getRequestURL().toString();</a:t>
            </a:r>
          </a:p>
          <a:p>
            <a:pPr marL="609600" indent="-609600">
              <a:lnSpc>
                <a:spcPct val="70000"/>
              </a:lnSpc>
              <a:spcBef>
                <a:spcPct val="50000"/>
              </a:spcBef>
              <a:buFontTx/>
              <a:buNone/>
            </a:pPr>
            <a:r>
              <a:rPr lang="en-US" altLang="en-US"/>
              <a:t>	String requestURLNew = request.getRequestURL() + "?reset=yes";</a:t>
            </a:r>
          </a:p>
          <a:p>
            <a:pPr marL="609600" indent="-609600">
              <a:lnSpc>
                <a:spcPct val="70000"/>
              </a:lnSpc>
              <a:spcBef>
                <a:spcPct val="50000"/>
              </a:spcBef>
              <a:buFontTx/>
              <a:buNone/>
            </a:pPr>
            <a:r>
              <a:rPr lang="en-US" altLang="en-US"/>
              <a:t>    	writer.println("&lt;p&gt;Click &lt;a href=" + requestURLSame + </a:t>
            </a:r>
          </a:p>
          <a:p>
            <a:pPr marL="609600" indent="-609600">
              <a:lnSpc>
                <a:spcPct val="70000"/>
              </a:lnSpc>
              <a:spcBef>
                <a:spcPct val="50000"/>
              </a:spcBef>
              <a:buFontTx/>
              <a:buNone/>
            </a:pPr>
            <a:r>
              <a:rPr lang="en-US" altLang="en-US"/>
              <a:t>		       "&gt;here&lt;/a&gt; again to continue browsing with the same identity.&lt;/p&gt;"); </a:t>
            </a:r>
          </a:p>
          <a:p>
            <a:pPr marL="609600" indent="-609600">
              <a:lnSpc>
                <a:spcPct val="70000"/>
              </a:lnSpc>
              <a:spcBef>
                <a:spcPct val="50000"/>
              </a:spcBef>
              <a:buFontTx/>
              <a:buNone/>
            </a:pPr>
            <a:r>
              <a:rPr lang="en-US" altLang="en-US"/>
              <a:t>	writer.println("&lt;p&gt;Otherwise, click &lt;a href=" + requestURLNew + </a:t>
            </a:r>
          </a:p>
          <a:p>
            <a:pPr marL="609600" indent="-609600">
              <a:lnSpc>
                <a:spcPct val="70000"/>
              </a:lnSpc>
              <a:spcBef>
                <a:spcPct val="50000"/>
              </a:spcBef>
              <a:buFontTx/>
              <a:buNone/>
            </a:pPr>
            <a:r>
              <a:rPr lang="en-US" altLang="en-US"/>
              <a:t>		       "&gt;here&lt;/a&gt; again to start browsing with a new identity.&lt;/p&gt;"); </a:t>
            </a:r>
          </a:p>
          <a:p>
            <a:pPr marL="609600" indent="-609600">
              <a:lnSpc>
                <a:spcPct val="70000"/>
              </a:lnSpc>
              <a:spcBef>
                <a:spcPct val="50000"/>
              </a:spcBef>
              <a:buFontTx/>
              <a:buNone/>
            </a:pPr>
            <a:r>
              <a:rPr lang="en-US" altLang="en-US"/>
              <a:t>	writer.println("&lt;/body&gt;&lt;/html&gt;");</a:t>
            </a:r>
          </a:p>
          <a:p>
            <a:pPr marL="609600" indent="-609600">
              <a:lnSpc>
                <a:spcPct val="70000"/>
              </a:lnSpc>
              <a:spcBef>
                <a:spcPct val="50000"/>
              </a:spcBef>
              <a:buFontTx/>
              <a:buNone/>
            </a:pPr>
            <a:r>
              <a:rPr lang="en-US" altLang="en-US"/>
              <a:t>	writer.close();</a:t>
            </a:r>
          </a:p>
          <a:p>
            <a:pPr marL="609600" indent="-609600">
              <a:lnSpc>
                <a:spcPct val="70000"/>
              </a:lnSpc>
              <a:spcBef>
                <a:spcPct val="50000"/>
              </a:spcBef>
              <a:buFontTx/>
              <a:buNone/>
            </a:pPr>
            <a:r>
              <a:rPr lang="en-US" altLang="en-US"/>
              <a:t>    }</a:t>
            </a:r>
          </a:p>
          <a:p>
            <a:pPr marL="609600" indent="-609600">
              <a:lnSpc>
                <a:spcPct val="70000"/>
              </a:lnSpc>
              <a:spcBef>
                <a:spcPct val="50000"/>
              </a:spcBef>
              <a:buFontTx/>
              <a:buNone/>
            </a:pPr>
            <a:r>
              <a:rPr lang="en-US" altLang="en-US"/>
              <a:t>}</a:t>
            </a:r>
          </a:p>
          <a:p>
            <a:pPr marL="609600" indent="-609600">
              <a:spcBef>
                <a:spcPct val="50000"/>
              </a:spcBef>
              <a:buFontTx/>
              <a:buNone/>
            </a:pPr>
            <a:endParaRPr lang="en-US" altLang="en-US" dirty="0">
              <a:solidFill>
                <a:srgbClr val="0000FF"/>
              </a:solidFill>
            </a:endParaRPr>
          </a:p>
        </p:txBody>
      </p:sp>
    </p:spTree>
    <p:extLst>
      <p:ext uri="{BB962C8B-B14F-4D97-AF65-F5344CB8AC3E}">
        <p14:creationId xmlns:p14="http://schemas.microsoft.com/office/powerpoint/2010/main" val="2106960686"/>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25672CEF-DA75-4F5C-8AE8-D3D794E30AA3}"/>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Cookies</a:t>
            </a:r>
          </a:p>
        </p:txBody>
      </p:sp>
      <p:sp>
        <p:nvSpPr>
          <p:cNvPr id="3" name="Rectangle 1026">
            <a:extLst>
              <a:ext uri="{FF2B5EF4-FFF2-40B4-BE49-F238E27FC236}">
                <a16:creationId xmlns:a16="http://schemas.microsoft.com/office/drawing/2014/main" id="{75635597-CD68-4118-9585-445EF504544B}"/>
              </a:ext>
            </a:extLst>
          </p:cNvPr>
          <p:cNvSpPr txBox="1">
            <a:spLocks noChangeArrowheads="1"/>
          </p:cNvSpPr>
          <p:nvPr/>
        </p:nvSpPr>
        <p:spPr>
          <a:xfrm>
            <a:off x="1126549" y="1143000"/>
            <a:ext cx="4013263" cy="5334000"/>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buFontTx/>
              <a:buNone/>
            </a:pPr>
            <a:r>
              <a:rPr lang="en-US" altLang="en-US" sz="1000" dirty="0">
                <a:latin typeface="Arial" panose="020B0604020202020204" pitchFamily="34" charset="0"/>
              </a:rPr>
              <a:t>package </a:t>
            </a:r>
            <a:r>
              <a:rPr lang="en-US" altLang="en-US" sz="1000" dirty="0" err="1">
                <a:latin typeface="Arial" panose="020B0604020202020204" pitchFamily="34" charset="0"/>
              </a:rPr>
              <a:t>edu.albany.mis.goel.servlets</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java.io.IOException</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java.io.PrintWriter</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java.util.Random</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javax.servlet.http.HttpServletRequest</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javax.servlet.http.HttpServletResponse</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javax.servlet.http.Cookie</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javax.servlet.ServletException</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public class </a:t>
            </a:r>
            <a:r>
              <a:rPr lang="en-US" altLang="en-US" sz="1000" dirty="0" err="1">
                <a:latin typeface="Arial" panose="020B0604020202020204" pitchFamily="34" charset="0"/>
              </a:rPr>
              <a:t>CookieServlet</a:t>
            </a:r>
            <a:r>
              <a:rPr lang="en-US" altLang="en-US" sz="1000" dirty="0">
                <a:latin typeface="Arial" panose="020B0604020202020204" pitchFamily="34" charset="0"/>
              </a:rPr>
              <a:t> extends </a:t>
            </a:r>
            <a:r>
              <a:rPr lang="en-US" altLang="en-US" sz="1000" dirty="0" err="1">
                <a:latin typeface="Arial" panose="020B0604020202020204" pitchFamily="34" charset="0"/>
              </a:rPr>
              <a:t>HttpServlet</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protected void </a:t>
            </a:r>
            <a:r>
              <a:rPr lang="en-US" altLang="en-US" sz="1000" dirty="0" err="1">
                <a:latin typeface="Arial" panose="020B0604020202020204" pitchFamily="34" charset="0"/>
              </a:rPr>
              <a:t>doGet</a:t>
            </a:r>
            <a:r>
              <a:rPr lang="en-US" altLang="en-US" sz="1000" dirty="0">
                <a:latin typeface="Arial" panose="020B0604020202020204" pitchFamily="34" charset="0"/>
              </a:rPr>
              <a:t>(</a:t>
            </a:r>
            <a:r>
              <a:rPr lang="en-US" altLang="en-US" sz="1000" dirty="0" err="1">
                <a:latin typeface="Arial" panose="020B0604020202020204" pitchFamily="34" charset="0"/>
              </a:rPr>
              <a:t>HttpServletRequest</a:t>
            </a:r>
            <a:r>
              <a:rPr lang="en-US" altLang="en-US" sz="1000" dirty="0">
                <a:latin typeface="Arial" panose="020B0604020202020204" pitchFamily="34" charset="0"/>
              </a:rPr>
              <a:t> </a:t>
            </a:r>
            <a:r>
              <a:rPr lang="en-US" altLang="en-US" sz="1000" dirty="0" err="1">
                <a:latin typeface="Arial" panose="020B0604020202020204" pitchFamily="34" charset="0"/>
              </a:rPr>
              <a:t>request,HttpServletResponse</a:t>
            </a:r>
            <a:r>
              <a:rPr lang="en-US" altLang="en-US" sz="1000" dirty="0">
                <a:latin typeface="Arial" panose="020B0604020202020204" pitchFamily="34" charset="0"/>
              </a:rPr>
              <a:t> response)</a:t>
            </a:r>
          </a:p>
          <a:p>
            <a:pPr marL="609600" indent="-609600">
              <a:spcBef>
                <a:spcPct val="50000"/>
              </a:spcBef>
              <a:buFontTx/>
              <a:buNone/>
            </a:pPr>
            <a:r>
              <a:rPr lang="en-US" altLang="en-US" sz="1000" dirty="0">
                <a:latin typeface="Arial" panose="020B0604020202020204" pitchFamily="34" charset="0"/>
              </a:rPr>
              <a:t>    throws </a:t>
            </a:r>
            <a:r>
              <a:rPr lang="en-US" altLang="en-US" sz="1000" dirty="0" err="1">
                <a:latin typeface="Arial" panose="020B0604020202020204" pitchFamily="34" charset="0"/>
              </a:rPr>
              <a:t>ServletException</a:t>
            </a:r>
            <a:r>
              <a:rPr lang="en-US" altLang="en-US" sz="1000" dirty="0">
                <a:latin typeface="Arial" panose="020B0604020202020204" pitchFamily="34" charset="0"/>
              </a:rPr>
              <a:t>, </a:t>
            </a:r>
            <a:r>
              <a:rPr lang="en-US" altLang="en-US" sz="1000" dirty="0" err="1">
                <a:latin typeface="Arial" panose="020B0604020202020204" pitchFamily="34" charset="0"/>
              </a:rPr>
              <a:t>IOException</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Cookie[] cookies = </a:t>
            </a:r>
            <a:r>
              <a:rPr lang="en-US" altLang="en-US" sz="1000" dirty="0" err="1">
                <a:latin typeface="Arial" panose="020B0604020202020204" pitchFamily="34" charset="0"/>
              </a:rPr>
              <a:t>request.getCookies</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    Cookie token = null;</a:t>
            </a:r>
          </a:p>
          <a:p>
            <a:pPr marL="609600" indent="-609600">
              <a:spcBef>
                <a:spcPct val="50000"/>
              </a:spcBef>
              <a:buFontTx/>
              <a:buNone/>
            </a:pPr>
            <a:r>
              <a:rPr lang="en-US" altLang="en-US" sz="1000" dirty="0">
                <a:latin typeface="Arial" panose="020B0604020202020204" pitchFamily="34" charset="0"/>
              </a:rPr>
              <a:t>    if(cookies != null) {</a:t>
            </a:r>
          </a:p>
          <a:p>
            <a:pPr marL="609600" indent="-609600">
              <a:spcBef>
                <a:spcPct val="50000"/>
              </a:spcBef>
              <a:buFontTx/>
              <a:buNone/>
            </a:pPr>
            <a:r>
              <a:rPr lang="en-US" altLang="en-US" sz="1000" dirty="0">
                <a:latin typeface="Arial" panose="020B0604020202020204" pitchFamily="34" charset="0"/>
              </a:rPr>
              <a:t>      for(int </a:t>
            </a:r>
            <a:r>
              <a:rPr lang="en-US" altLang="en-US" sz="1000" dirty="0" err="1">
                <a:latin typeface="Arial" panose="020B0604020202020204" pitchFamily="34" charset="0"/>
              </a:rPr>
              <a:t>i</a:t>
            </a:r>
            <a:r>
              <a:rPr lang="en-US" altLang="en-US" sz="1000" dirty="0">
                <a:latin typeface="Arial" panose="020B0604020202020204" pitchFamily="34" charset="0"/>
              </a:rPr>
              <a:t> = 0; </a:t>
            </a:r>
            <a:r>
              <a:rPr lang="en-US" altLang="en-US" sz="1000" dirty="0" err="1">
                <a:latin typeface="Arial" panose="020B0604020202020204" pitchFamily="34" charset="0"/>
              </a:rPr>
              <a:t>i</a:t>
            </a:r>
            <a:r>
              <a:rPr lang="en-US" altLang="en-US" sz="1000" dirty="0">
                <a:latin typeface="Arial" panose="020B0604020202020204" pitchFamily="34" charset="0"/>
              </a:rPr>
              <a:t> &lt; </a:t>
            </a:r>
            <a:r>
              <a:rPr lang="en-US" altLang="en-US" sz="1000" dirty="0" err="1">
                <a:latin typeface="Arial" panose="020B0604020202020204" pitchFamily="34" charset="0"/>
              </a:rPr>
              <a:t>cookies.length</a:t>
            </a:r>
            <a:r>
              <a:rPr lang="en-US" altLang="en-US" sz="1000" dirty="0">
                <a:latin typeface="Arial" panose="020B0604020202020204" pitchFamily="34" charset="0"/>
              </a:rPr>
              <a:t>; </a:t>
            </a:r>
            <a:r>
              <a:rPr lang="en-US" altLang="en-US" sz="1000" dirty="0" err="1">
                <a:latin typeface="Arial" panose="020B0604020202020204" pitchFamily="34" charset="0"/>
              </a:rPr>
              <a:t>i</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if(cookies[</a:t>
            </a:r>
            <a:r>
              <a:rPr lang="en-US" altLang="en-US" sz="1000" dirty="0" err="1">
                <a:latin typeface="Arial" panose="020B0604020202020204" pitchFamily="34" charset="0"/>
              </a:rPr>
              <a:t>i</a:t>
            </a:r>
            <a:r>
              <a:rPr lang="en-US" altLang="en-US" sz="1000" dirty="0">
                <a:latin typeface="Arial" panose="020B0604020202020204" pitchFamily="34" charset="0"/>
              </a:rPr>
              <a:t>].</a:t>
            </a:r>
            <a:r>
              <a:rPr lang="en-US" altLang="en-US" sz="1000" dirty="0" err="1">
                <a:latin typeface="Arial" panose="020B0604020202020204" pitchFamily="34" charset="0"/>
              </a:rPr>
              <a:t>getName</a:t>
            </a:r>
            <a:r>
              <a:rPr lang="en-US" altLang="en-US" sz="1000" dirty="0">
                <a:latin typeface="Arial" panose="020B0604020202020204" pitchFamily="34" charset="0"/>
              </a:rPr>
              <a:t>().equals("token"))  {</a:t>
            </a:r>
          </a:p>
          <a:p>
            <a:pPr marL="609600" indent="-609600">
              <a:spcBef>
                <a:spcPct val="50000"/>
              </a:spcBef>
              <a:buFontTx/>
              <a:buNone/>
            </a:pPr>
            <a:r>
              <a:rPr lang="en-US" altLang="en-US" sz="1000" dirty="0">
                <a:latin typeface="Arial" panose="020B0604020202020204" pitchFamily="34" charset="0"/>
              </a:rPr>
              <a:t>              // Found a token cookie</a:t>
            </a:r>
          </a:p>
          <a:p>
            <a:pPr marL="609600" indent="-609600">
              <a:spcBef>
                <a:spcPct val="50000"/>
              </a:spcBef>
              <a:buFontTx/>
              <a:buNone/>
            </a:pPr>
            <a:r>
              <a:rPr lang="en-US" altLang="en-US" sz="1000" dirty="0">
                <a:latin typeface="Arial" panose="020B0604020202020204" pitchFamily="34" charset="0"/>
              </a:rPr>
              <a:t>               token = cookies[</a:t>
            </a:r>
            <a:r>
              <a:rPr lang="en-US" altLang="en-US" sz="1000" dirty="0" err="1">
                <a:latin typeface="Arial" panose="020B0604020202020204" pitchFamily="34" charset="0"/>
              </a:rPr>
              <a:t>i</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               break;</a:t>
            </a:r>
          </a:p>
          <a:p>
            <a:pPr marL="609600" indent="-609600">
              <a:spcBef>
                <a:spcPct val="50000"/>
              </a:spcBef>
              <a:buFontTx/>
              <a:buNone/>
            </a:pP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a:t>
            </a:r>
          </a:p>
          <a:p>
            <a:pPr marL="609600" indent="-609600">
              <a:spcBef>
                <a:spcPct val="50000"/>
              </a:spcBef>
              <a:buFontTx/>
              <a:buNone/>
            </a:pPr>
            <a:r>
              <a:rPr lang="en-US" altLang="en-US" sz="800" dirty="0">
                <a:latin typeface="Arial" panose="020B0604020202020204" pitchFamily="34" charset="0"/>
              </a:rPr>
              <a:t>    </a:t>
            </a:r>
            <a:endParaRPr lang="en-US" altLang="en-US" sz="800" dirty="0">
              <a:solidFill>
                <a:srgbClr val="0000FF"/>
              </a:solidFill>
              <a:latin typeface="Arial" panose="020B0604020202020204" pitchFamily="34" charset="0"/>
            </a:endParaRPr>
          </a:p>
        </p:txBody>
      </p:sp>
      <p:sp>
        <p:nvSpPr>
          <p:cNvPr id="4" name="Rectangle 1028">
            <a:extLst>
              <a:ext uri="{FF2B5EF4-FFF2-40B4-BE49-F238E27FC236}">
                <a16:creationId xmlns:a16="http://schemas.microsoft.com/office/drawing/2014/main" id="{075222D0-51E1-463C-A139-1389219F73E4}"/>
              </a:ext>
            </a:extLst>
          </p:cNvPr>
          <p:cNvSpPr>
            <a:spLocks noChangeArrowheads="1"/>
          </p:cNvSpPr>
          <p:nvPr/>
        </p:nvSpPr>
        <p:spPr bwMode="auto">
          <a:xfrm>
            <a:off x="6096000" y="1143000"/>
            <a:ext cx="4976446"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response.setContentType</a:t>
            </a:r>
            <a:r>
              <a:rPr lang="en-US" altLang="en-US" sz="1000" b="0" dirty="0">
                <a:effectLst/>
                <a:latin typeface="Arial" panose="020B0604020202020204" pitchFamily="34" charset="0"/>
              </a:rPr>
              <a:t>("text/html");</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PrintWriter</a:t>
            </a:r>
            <a:r>
              <a:rPr lang="en-US" altLang="en-US" sz="1000" b="0" dirty="0">
                <a:effectLst/>
                <a:latin typeface="Arial" panose="020B0604020202020204" pitchFamily="34" charset="0"/>
              </a:rPr>
              <a:t> writer = </a:t>
            </a:r>
            <a:r>
              <a:rPr lang="en-US" altLang="en-US" sz="1000" b="0" dirty="0" err="1">
                <a:effectLst/>
                <a:latin typeface="Arial" panose="020B0604020202020204" pitchFamily="34" charset="0"/>
              </a:rPr>
              <a:t>response.getWriter</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("&lt;html&gt;&lt;head&gt;&lt;title&gt;Tokens&lt;/title&gt;&lt;/head&gt;&lt;body ");</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("style=\"font-family:verdana;font-size:10pt\"&gt;");</a:t>
            </a:r>
          </a:p>
          <a:p>
            <a:pPr>
              <a:lnSpc>
                <a:spcPct val="90000"/>
              </a:lnSpc>
              <a:spcBef>
                <a:spcPct val="50000"/>
              </a:spcBef>
            </a:pPr>
            <a:r>
              <a:rPr lang="en-US" altLang="en-US" sz="1000" b="0" dirty="0">
                <a:effectLst/>
                <a:latin typeface="Arial" panose="020B0604020202020204" pitchFamily="34" charset="0"/>
              </a:rPr>
              <a:t>    	String reset = </a:t>
            </a:r>
            <a:r>
              <a:rPr lang="en-US" altLang="en-US" sz="1000" b="0" dirty="0" err="1">
                <a:effectLst/>
                <a:latin typeface="Arial" panose="020B0604020202020204" pitchFamily="34" charset="0"/>
              </a:rPr>
              <a:t>request.getParameter</a:t>
            </a:r>
            <a:r>
              <a:rPr lang="en-US" altLang="en-US" sz="1000" b="0" dirty="0">
                <a:effectLst/>
                <a:latin typeface="Arial" panose="020B0604020202020204" pitchFamily="34" charset="0"/>
              </a:rPr>
              <a:t>("reset");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System.out.println</a:t>
            </a:r>
            <a:r>
              <a:rPr lang="en-US" altLang="en-US" sz="1000" b="0" dirty="0">
                <a:effectLst/>
                <a:latin typeface="Arial" panose="020B0604020202020204" pitchFamily="34" charset="0"/>
              </a:rPr>
              <a:t>("token = " + token);</a:t>
            </a:r>
            <a:endParaRPr lang="en-US" altLang="en-US" sz="1000" b="0" dirty="0">
              <a:solidFill>
                <a:srgbClr val="0000FF"/>
              </a:solidFill>
              <a:effectLst/>
              <a:latin typeface="Arial" panose="020B0604020202020204" pitchFamily="34" charset="0"/>
            </a:endParaRPr>
          </a:p>
          <a:p>
            <a:pPr>
              <a:lnSpc>
                <a:spcPct val="90000"/>
              </a:lnSpc>
              <a:spcBef>
                <a:spcPct val="50000"/>
              </a:spcBef>
            </a:pPr>
            <a:r>
              <a:rPr lang="en-US" altLang="en-US" sz="1000" b="0" dirty="0">
                <a:effectLst/>
                <a:latin typeface="Arial" panose="020B0604020202020204" pitchFamily="34" charset="0"/>
              </a:rPr>
              <a:t>	if (token == null || (reset != null &amp;&amp; </a:t>
            </a:r>
            <a:r>
              <a:rPr lang="en-US" altLang="en-US" sz="1000" b="0" dirty="0" err="1">
                <a:effectLst/>
                <a:latin typeface="Arial" panose="020B0604020202020204" pitchFamily="34" charset="0"/>
              </a:rPr>
              <a:t>reset.equals</a:t>
            </a:r>
            <a:r>
              <a:rPr lang="en-US" altLang="en-US" sz="1000" b="0" dirty="0">
                <a:effectLst/>
                <a:latin typeface="Arial" panose="020B0604020202020204" pitchFamily="34" charset="0"/>
              </a:rPr>
              <a:t>("yes"))) {</a:t>
            </a:r>
          </a:p>
          <a:p>
            <a:pPr>
              <a:lnSpc>
                <a:spcPct val="90000"/>
              </a:lnSpc>
              <a:spcBef>
                <a:spcPct val="50000"/>
              </a:spcBef>
            </a:pPr>
            <a:r>
              <a:rPr lang="en-US" altLang="en-US" sz="1000" b="0" dirty="0">
                <a:effectLst/>
                <a:latin typeface="Arial" panose="020B0604020202020204" pitchFamily="34" charset="0"/>
              </a:rPr>
              <a:t>	    Random rand = new Random();</a:t>
            </a:r>
          </a:p>
          <a:p>
            <a:pPr>
              <a:lnSpc>
                <a:spcPct val="90000"/>
              </a:lnSpc>
              <a:spcBef>
                <a:spcPct val="50000"/>
              </a:spcBef>
            </a:pPr>
            <a:r>
              <a:rPr lang="en-US" altLang="en-US" sz="1000" b="0" dirty="0">
                <a:effectLst/>
                <a:latin typeface="Arial" panose="020B0604020202020204" pitchFamily="34" charset="0"/>
              </a:rPr>
              <a:t>	    long id = </a:t>
            </a:r>
            <a:r>
              <a:rPr lang="en-US" altLang="en-US" sz="1000" b="0" dirty="0" err="1">
                <a:effectLst/>
                <a:latin typeface="Arial" panose="020B0604020202020204" pitchFamily="34" charset="0"/>
              </a:rPr>
              <a:t>rand.nextLong</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("&lt;p&gt;Welcome. A new token " + id + " is now established&lt;/p&gt;");</a:t>
            </a:r>
          </a:p>
          <a:p>
            <a:pPr>
              <a:lnSpc>
                <a:spcPct val="90000"/>
              </a:lnSpc>
              <a:spcBef>
                <a:spcPct val="50000"/>
              </a:spcBef>
            </a:pPr>
            <a:r>
              <a:rPr lang="en-US" altLang="en-US" sz="1000" b="0" dirty="0">
                <a:effectLst/>
                <a:latin typeface="Arial" panose="020B0604020202020204" pitchFamily="34" charset="0"/>
              </a:rPr>
              <a:t>	    </a:t>
            </a:r>
          </a:p>
          <a:p>
            <a:pPr>
              <a:lnSpc>
                <a:spcPct val="90000"/>
              </a:lnSpc>
              <a:spcBef>
                <a:spcPct val="50000"/>
              </a:spcBef>
            </a:pPr>
            <a:r>
              <a:rPr lang="en-US" altLang="en-US" sz="1000" b="0" dirty="0">
                <a:effectLst/>
                <a:latin typeface="Arial" panose="020B0604020202020204" pitchFamily="34" charset="0"/>
              </a:rPr>
              <a:t>	    // Set the cookie</a:t>
            </a:r>
          </a:p>
          <a:p>
            <a:pPr>
              <a:lnSpc>
                <a:spcPct val="90000"/>
              </a:lnSpc>
              <a:spcBef>
                <a:spcPct val="50000"/>
              </a:spcBef>
            </a:pPr>
            <a:r>
              <a:rPr lang="en-US" altLang="en-US" sz="1000" b="0" dirty="0">
                <a:effectLst/>
                <a:latin typeface="Arial" panose="020B0604020202020204" pitchFamily="34" charset="0"/>
              </a:rPr>
              <a:t>	    token = new Cookie("token", </a:t>
            </a:r>
            <a:r>
              <a:rPr lang="en-US" altLang="en-US" sz="1000" b="0" dirty="0" err="1">
                <a:effectLst/>
                <a:latin typeface="Arial" panose="020B0604020202020204" pitchFamily="34" charset="0"/>
              </a:rPr>
              <a:t>Long.toString</a:t>
            </a:r>
            <a:r>
              <a:rPr lang="en-US" altLang="en-US" sz="1000" b="0" dirty="0">
                <a:effectLst/>
                <a:latin typeface="Arial" panose="020B0604020202020204" pitchFamily="34" charset="0"/>
              </a:rPr>
              <a:t>(id));</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token.setComment</a:t>
            </a:r>
            <a:r>
              <a:rPr lang="en-US" altLang="en-US" sz="1000" b="0" dirty="0">
                <a:effectLst/>
                <a:latin typeface="Arial" panose="020B0604020202020204" pitchFamily="34" charset="0"/>
              </a:rPr>
              <a:t>("Token to identify user");</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token.setMaxAge</a:t>
            </a:r>
            <a:r>
              <a:rPr lang="en-US" altLang="en-US" sz="1000" b="0" dirty="0">
                <a:effectLst/>
                <a:latin typeface="Arial" panose="020B0604020202020204" pitchFamily="34" charset="0"/>
              </a:rPr>
              <a:t>(-1);</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token.setPath</a:t>
            </a:r>
            <a:r>
              <a:rPr lang="en-US" altLang="en-US" sz="1000" b="0" dirty="0">
                <a:effectLst/>
                <a:latin typeface="Arial" panose="020B0604020202020204" pitchFamily="34" charset="0"/>
              </a:rPr>
              <a:t>("/cookie/track");</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response.addCookie</a:t>
            </a:r>
            <a:r>
              <a:rPr lang="en-US" altLang="en-US" sz="1000" b="0" dirty="0">
                <a:effectLst/>
                <a:latin typeface="Arial" panose="020B0604020202020204" pitchFamily="34" charset="0"/>
              </a:rPr>
              <a:t>(token);</a:t>
            </a:r>
          </a:p>
          <a:p>
            <a:pPr>
              <a:lnSpc>
                <a:spcPct val="90000"/>
              </a:lnSpc>
              <a:spcBef>
                <a:spcPct val="50000"/>
              </a:spcBef>
            </a:pPr>
            <a:r>
              <a:rPr lang="en-US" altLang="en-US" sz="1000" b="0" dirty="0">
                <a:effectLst/>
                <a:latin typeface="Arial" panose="020B0604020202020204" pitchFamily="34" charset="0"/>
              </a:rPr>
              <a:t>	}</a:t>
            </a:r>
          </a:p>
          <a:p>
            <a:pPr>
              <a:lnSpc>
                <a:spcPct val="90000"/>
              </a:lnSpc>
              <a:spcBef>
                <a:spcPct val="50000"/>
              </a:spcBef>
            </a:pPr>
            <a:r>
              <a:rPr lang="en-US" altLang="en-US" sz="1000" b="0" dirty="0">
                <a:effectLst/>
                <a:latin typeface="Arial" panose="020B0604020202020204" pitchFamily="34" charset="0"/>
              </a:rPr>
              <a:t>	else  {</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("Welcome back. Your token is " + </a:t>
            </a:r>
            <a:r>
              <a:rPr lang="en-US" altLang="en-US" sz="1000" b="0" dirty="0" err="1">
                <a:effectLst/>
                <a:latin typeface="Arial" panose="020B0604020202020204" pitchFamily="34" charset="0"/>
              </a:rPr>
              <a:t>token.getValue</a:t>
            </a:r>
            <a:r>
              <a:rPr lang="en-US" altLang="en-US" sz="1000" b="0" dirty="0">
                <a:effectLst/>
                <a:latin typeface="Arial" panose="020B0604020202020204" pitchFamily="34" charset="0"/>
              </a:rPr>
              <a:t>() + ".&lt;/p&gt;");</a:t>
            </a:r>
          </a:p>
          <a:p>
            <a:pPr>
              <a:lnSpc>
                <a:spcPct val="90000"/>
              </a:lnSpc>
              <a:spcBef>
                <a:spcPct val="50000"/>
              </a:spcBef>
            </a:pPr>
            <a:r>
              <a:rPr lang="en-US" altLang="en-US" sz="1000" b="0" dirty="0">
                <a:effectLst/>
                <a:latin typeface="Arial" panose="020B0604020202020204" pitchFamily="34" charset="0"/>
              </a:rPr>
              <a:t>	}</a:t>
            </a:r>
          </a:p>
        </p:txBody>
      </p:sp>
    </p:spTree>
    <p:extLst>
      <p:ext uri="{BB962C8B-B14F-4D97-AF65-F5344CB8AC3E}">
        <p14:creationId xmlns:p14="http://schemas.microsoft.com/office/powerpoint/2010/main" val="398755550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C8C7194-67F2-4816-BB2E-3AB7E1F20869}"/>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URL Encoding</a:t>
            </a:r>
          </a:p>
        </p:txBody>
      </p:sp>
      <p:sp>
        <p:nvSpPr>
          <p:cNvPr id="3" name="Rectangle 2">
            <a:extLst>
              <a:ext uri="{FF2B5EF4-FFF2-40B4-BE49-F238E27FC236}">
                <a16:creationId xmlns:a16="http://schemas.microsoft.com/office/drawing/2014/main" id="{03BD3C77-3801-41AA-B454-12B61DA9FEC7}"/>
              </a:ext>
            </a:extLst>
          </p:cNvPr>
          <p:cNvSpPr txBox="1">
            <a:spLocks noChangeArrowheads="1"/>
          </p:cNvSpPr>
          <p:nvPr/>
        </p:nvSpPr>
        <p:spPr>
          <a:xfrm>
            <a:off x="304800" y="1143000"/>
            <a:ext cx="11362592"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a:cs typeface="Courier New" panose="02070309020205020404" pitchFamily="49" charset="0"/>
              </a:rPr>
              <a:t>http:// www.address.edu:1234/path/subdir/file.ext?query_string</a:t>
            </a:r>
          </a:p>
          <a:p>
            <a:pPr marL="1100138" lvl="1" indent="-533400"/>
            <a:r>
              <a:rPr lang="en-US" altLang="en-US" sz="2000">
                <a:cs typeface="Courier New" panose="02070309020205020404" pitchFamily="49" charset="0"/>
              </a:rPr>
              <a:t>Service </a:t>
            </a:r>
            <a:r>
              <a:rPr lang="en-US" altLang="en-US" sz="2000">
                <a:cs typeface="Courier New" panose="02070309020205020404" pitchFamily="49" charset="0"/>
                <a:sym typeface="Wingdings" panose="05000000000000000000" pitchFamily="2" charset="2"/>
              </a:rPr>
              <a:t> http</a:t>
            </a:r>
          </a:p>
          <a:p>
            <a:pPr marL="1100138" lvl="1" indent="-533400"/>
            <a:r>
              <a:rPr lang="en-US" altLang="en-US" sz="2000">
                <a:cs typeface="Courier New" panose="02070309020205020404" pitchFamily="49" charset="0"/>
                <a:sym typeface="Wingdings" panose="05000000000000000000" pitchFamily="2" charset="2"/>
              </a:rPr>
              <a:t>Host  www. Address. edu</a:t>
            </a:r>
          </a:p>
          <a:p>
            <a:pPr marL="1100138" lvl="1" indent="-533400"/>
            <a:r>
              <a:rPr lang="en-US" altLang="en-US" sz="2000">
                <a:cs typeface="Courier New" panose="02070309020205020404" pitchFamily="49" charset="0"/>
                <a:sym typeface="Wingdings" panose="05000000000000000000" pitchFamily="2" charset="2"/>
              </a:rPr>
              <a:t>Port  1234</a:t>
            </a:r>
          </a:p>
          <a:p>
            <a:pPr marL="1100138" lvl="1" indent="-533400"/>
            <a:r>
              <a:rPr lang="en-US" altLang="en-US" sz="2000">
                <a:cs typeface="Courier New" panose="02070309020205020404" pitchFamily="49" charset="0"/>
                <a:sym typeface="Wingdings" panose="05000000000000000000" pitchFamily="2" charset="2"/>
              </a:rPr>
              <a:t>/path/subdur/file.ext  resource path on the server </a:t>
            </a:r>
          </a:p>
          <a:p>
            <a:pPr marL="1100138" lvl="1" indent="-533400"/>
            <a:r>
              <a:rPr lang="en-US" altLang="en-US" sz="2000">
                <a:cs typeface="Courier New" panose="02070309020205020404" pitchFamily="49" charset="0"/>
                <a:sym typeface="Wingdings" panose="05000000000000000000" pitchFamily="2" charset="2"/>
              </a:rPr>
              <a:t> </a:t>
            </a:r>
            <a:r>
              <a:rPr lang="en-US" altLang="en-US" sz="2000">
                <a:cs typeface="Times New Roman" panose="02020603050405020304" pitchFamily="18" charset="0"/>
              </a:rPr>
              <a:t>query_string </a:t>
            </a:r>
            <a:r>
              <a:rPr lang="en-US" altLang="en-US" sz="2000">
                <a:cs typeface="Times New Roman" panose="02020603050405020304" pitchFamily="18" charset="0"/>
                <a:sym typeface="Wingdings" panose="05000000000000000000" pitchFamily="2" charset="2"/>
              </a:rPr>
              <a:t> additional information that can be passed to resource</a:t>
            </a:r>
            <a:endParaRPr lang="en-US" altLang="en-US" sz="2000">
              <a:cs typeface="Courier New" panose="02070309020205020404" pitchFamily="49" charset="0"/>
              <a:sym typeface="Wingdings" panose="05000000000000000000" pitchFamily="2" charset="2"/>
            </a:endParaRPr>
          </a:p>
          <a:p>
            <a:pPr marL="609600" indent="-609600"/>
            <a:r>
              <a:rPr lang="en-US" altLang="en-US" sz="2400">
                <a:cs typeface="Times New Roman" panose="02020603050405020304" pitchFamily="18" charset="0"/>
                <a:sym typeface="Wingdings" panose="05000000000000000000" pitchFamily="2" charset="2"/>
              </a:rPr>
              <a:t>Http allows name value pairs to be passed to the resource</a:t>
            </a:r>
          </a:p>
          <a:p>
            <a:pPr marL="1100138" lvl="1" indent="-533400"/>
            <a:r>
              <a:rPr lang="en-US" altLang="en-US" sz="2000">
                <a:cs typeface="Times New Roman" panose="02020603050405020304" pitchFamily="18" charset="0"/>
                <a:sym typeface="Wingdings" panose="05000000000000000000" pitchFamily="2" charset="2"/>
              </a:rPr>
              <a:t>http:</a:t>
            </a:r>
            <a:r>
              <a:rPr lang="en-US" altLang="en-US" sz="2000">
                <a:cs typeface="Courier New" panose="02070309020205020404" pitchFamily="49" charset="0"/>
              </a:rPr>
              <a:t>//</a:t>
            </a:r>
            <a:r>
              <a:rPr lang="en-US" altLang="en-US" sz="2000">
                <a:cs typeface="Times New Roman" panose="02020603050405020304" pitchFamily="18" charset="0"/>
                <a:sym typeface="Wingdings" panose="05000000000000000000" pitchFamily="2" charset="2"/>
              </a:rPr>
              <a:t> www.test.edu/index.jsp?firstname=sanjay+lastname=goel</a:t>
            </a:r>
          </a:p>
          <a:p>
            <a:pPr marL="609600" indent="-609600"/>
            <a:r>
              <a:rPr lang="en-US" altLang="en-US" sz="2400">
                <a:cs typeface="Times New Roman" panose="02020603050405020304" pitchFamily="18" charset="0"/>
                <a:sym typeface="Wingdings" panose="05000000000000000000" pitchFamily="2" charset="2"/>
              </a:rPr>
              <a:t>The server can place the id of a customer along with the URL</a:t>
            </a:r>
          </a:p>
          <a:p>
            <a:pPr marL="1100138" lvl="1" indent="-533400"/>
            <a:r>
              <a:rPr lang="en-US" altLang="en-US" sz="2000">
                <a:cs typeface="Times New Roman" panose="02020603050405020304" pitchFamily="18" charset="0"/>
                <a:sym typeface="Wingdings" panose="05000000000000000000" pitchFamily="2" charset="2"/>
              </a:rPr>
              <a:t>http://www.fake.com/ordering/id=928932888329938.823948</a:t>
            </a:r>
          </a:p>
          <a:p>
            <a:pPr marL="609600" indent="-609600"/>
            <a:r>
              <a:rPr lang="en-US" altLang="en-US" sz="2400">
                <a:cs typeface="Times New Roman" panose="02020603050405020304" pitchFamily="18" charset="0"/>
                <a:sym typeface="Wingdings" panose="05000000000000000000" pitchFamily="2" charset="2"/>
              </a:rPr>
              <a:t>This number can be obtained by guessing or looking over some one’s shoulder</a:t>
            </a:r>
          </a:p>
          <a:p>
            <a:pPr marL="1100138" lvl="1" indent="-533400"/>
            <a:r>
              <a:rPr lang="en-US" altLang="en-US" sz="2000">
                <a:cs typeface="Times New Roman" panose="02020603050405020304" pitchFamily="18" charset="0"/>
                <a:sym typeface="Wingdings" panose="05000000000000000000" pitchFamily="2" charset="2"/>
              </a:rPr>
              <a:t>Timeout for the sessions may be a few hours</a:t>
            </a:r>
          </a:p>
          <a:p>
            <a:pPr marL="1100138" lvl="1" indent="-533400"/>
            <a:r>
              <a:rPr lang="en-US" altLang="en-US" sz="2000">
                <a:cs typeface="Times New Roman" panose="02020603050405020304" pitchFamily="18" charset="0"/>
                <a:sym typeface="Wingdings" panose="05000000000000000000" pitchFamily="2" charset="2"/>
              </a:rPr>
              <a:t>User can masquerade as the owner of the id and transact on the web</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161239455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6275779-AA53-4674-8EF3-20CEA4F5AAC4}"/>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URL Rewriting</a:t>
            </a:r>
          </a:p>
        </p:txBody>
      </p:sp>
      <p:sp>
        <p:nvSpPr>
          <p:cNvPr id="3" name="Rectangle 2">
            <a:extLst>
              <a:ext uri="{FF2B5EF4-FFF2-40B4-BE49-F238E27FC236}">
                <a16:creationId xmlns:a16="http://schemas.microsoft.com/office/drawing/2014/main" id="{F2827561-E078-40EC-858C-2A9DA1DC3662}"/>
              </a:ext>
            </a:extLst>
          </p:cNvPr>
          <p:cNvSpPr txBox="1">
            <a:spLocks noChangeArrowheads="1"/>
          </p:cNvSpPr>
          <p:nvPr/>
        </p:nvSpPr>
        <p:spPr>
          <a:xfrm>
            <a:off x="152400" y="1143000"/>
            <a:ext cx="5756032"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buFontTx/>
              <a:buNone/>
            </a:pPr>
            <a:r>
              <a:rPr lang="en-US" altLang="en-US" sz="1000" dirty="0">
                <a:latin typeface="Arial" panose="020B0604020202020204" pitchFamily="34" charset="0"/>
              </a:rPr>
              <a:t>package </a:t>
            </a:r>
            <a:r>
              <a:rPr lang="en-US" altLang="en-US" sz="1000" dirty="0" err="1">
                <a:latin typeface="Arial" panose="020B0604020202020204" pitchFamily="34" charset="0"/>
              </a:rPr>
              <a:t>com.org.test.servlets</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java.io.IOException</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java.io.PrintWriter</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java.util.Random</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javax.servlet.http.HttpServletRequest</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javax.servlet.http.HttpServletResponse</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javax.servlet.ServletException</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public class </a:t>
            </a:r>
            <a:r>
              <a:rPr lang="en-US" altLang="en-US" sz="1000" dirty="0" err="1">
                <a:latin typeface="Arial" panose="020B0604020202020204" pitchFamily="34" charset="0"/>
              </a:rPr>
              <a:t>TokenServlet</a:t>
            </a:r>
            <a:r>
              <a:rPr lang="en-US" altLang="en-US" sz="1000" dirty="0">
                <a:latin typeface="Arial" panose="020B0604020202020204" pitchFamily="34" charset="0"/>
              </a:rPr>
              <a:t> extends </a:t>
            </a:r>
            <a:r>
              <a:rPr lang="en-US" altLang="en-US" sz="1000" dirty="0" err="1">
                <a:latin typeface="Arial" panose="020B0604020202020204" pitchFamily="34" charset="0"/>
              </a:rPr>
              <a:t>HttpServlet</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protected void </a:t>
            </a:r>
            <a:r>
              <a:rPr lang="en-US" altLang="en-US" sz="1000" dirty="0" err="1">
                <a:latin typeface="Arial" panose="020B0604020202020204" pitchFamily="34" charset="0"/>
              </a:rPr>
              <a:t>doGet</a:t>
            </a:r>
            <a:r>
              <a:rPr lang="en-US" altLang="en-US" sz="1000" dirty="0">
                <a:latin typeface="Arial" panose="020B0604020202020204" pitchFamily="34" charset="0"/>
              </a:rPr>
              <a:t>(</a:t>
            </a:r>
            <a:r>
              <a:rPr lang="en-US" altLang="en-US" sz="1000" dirty="0" err="1">
                <a:latin typeface="Arial" panose="020B0604020202020204" pitchFamily="34" charset="0"/>
              </a:rPr>
              <a:t>HttpServletRequest</a:t>
            </a:r>
            <a:r>
              <a:rPr lang="en-US" altLang="en-US" sz="1000" dirty="0">
                <a:latin typeface="Arial" panose="020B0604020202020204" pitchFamily="34" charset="0"/>
              </a:rPr>
              <a:t> </a:t>
            </a:r>
            <a:r>
              <a:rPr lang="en-US" altLang="en-US" sz="1000" dirty="0" err="1">
                <a:latin typeface="Arial" panose="020B0604020202020204" pitchFamily="34" charset="0"/>
              </a:rPr>
              <a:t>request,HttpServletResponse</a:t>
            </a:r>
            <a:r>
              <a:rPr lang="en-US" altLang="en-US" sz="1000" dirty="0">
                <a:latin typeface="Arial" panose="020B0604020202020204" pitchFamily="34" charset="0"/>
              </a:rPr>
              <a:t> response)</a:t>
            </a:r>
          </a:p>
          <a:p>
            <a:pPr marL="609600" indent="-609600">
              <a:spcBef>
                <a:spcPct val="50000"/>
              </a:spcBef>
              <a:buFontTx/>
              <a:buNone/>
            </a:pPr>
            <a:r>
              <a:rPr lang="en-US" altLang="en-US" sz="1000" dirty="0">
                <a:latin typeface="Arial" panose="020B0604020202020204" pitchFamily="34" charset="0"/>
              </a:rPr>
              <a:t>    throws </a:t>
            </a:r>
            <a:r>
              <a:rPr lang="en-US" altLang="en-US" sz="1000" dirty="0" err="1">
                <a:latin typeface="Arial" panose="020B0604020202020204" pitchFamily="34" charset="0"/>
              </a:rPr>
              <a:t>ServletException</a:t>
            </a:r>
            <a:r>
              <a:rPr lang="en-US" altLang="en-US" sz="1000" dirty="0">
                <a:latin typeface="Arial" panose="020B0604020202020204" pitchFamily="34" charset="0"/>
              </a:rPr>
              <a:t>, </a:t>
            </a:r>
            <a:r>
              <a:rPr lang="en-US" altLang="en-US" sz="1000" dirty="0" err="1">
                <a:latin typeface="Arial" panose="020B0604020202020204" pitchFamily="34" charset="0"/>
              </a:rPr>
              <a:t>IOException</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 Get the token from the request</a:t>
            </a:r>
          </a:p>
          <a:p>
            <a:pPr marL="609600" indent="-609600">
              <a:spcBef>
                <a:spcPct val="50000"/>
              </a:spcBef>
              <a:buFontTx/>
              <a:buNone/>
            </a:pPr>
            <a:r>
              <a:rPr lang="en-US" altLang="en-US" sz="1000" dirty="0">
                <a:latin typeface="Arial" panose="020B0604020202020204" pitchFamily="34" charset="0"/>
              </a:rPr>
              <a:t>    String </a:t>
            </a:r>
            <a:r>
              <a:rPr lang="en-US" altLang="en-US" sz="1000" dirty="0" err="1">
                <a:latin typeface="Arial" panose="020B0604020202020204" pitchFamily="34" charset="0"/>
              </a:rPr>
              <a:t>tokenID</a:t>
            </a:r>
            <a:r>
              <a:rPr lang="en-US" altLang="en-US" sz="1000" dirty="0">
                <a:latin typeface="Arial" panose="020B0604020202020204" pitchFamily="34" charset="0"/>
              </a:rPr>
              <a:t> = </a:t>
            </a:r>
            <a:r>
              <a:rPr lang="en-US" altLang="en-US" sz="1000" dirty="0" err="1">
                <a:latin typeface="Arial" panose="020B0604020202020204" pitchFamily="34" charset="0"/>
              </a:rPr>
              <a:t>request.getParameter</a:t>
            </a:r>
            <a:r>
              <a:rPr lang="en-US" altLang="en-US" sz="1000" dirty="0">
                <a:latin typeface="Arial" panose="020B0604020202020204" pitchFamily="34" charset="0"/>
              </a:rPr>
              <a:t>("</a:t>
            </a:r>
            <a:r>
              <a:rPr lang="en-US" altLang="en-US" sz="1000" dirty="0" err="1">
                <a:latin typeface="Arial" panose="020B0604020202020204" pitchFamily="34" charset="0"/>
              </a:rPr>
              <a:t>tokenID</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   // Prepare for response</a:t>
            </a:r>
          </a:p>
          <a:p>
            <a:pPr marL="609600" indent="-609600">
              <a:spcBef>
                <a:spcPct val="50000"/>
              </a:spcBef>
              <a:buFontTx/>
              <a:buNone/>
            </a:pPr>
            <a:r>
              <a:rPr lang="en-US" altLang="en-US" sz="1000" dirty="0">
                <a:latin typeface="Arial" panose="020B0604020202020204" pitchFamily="34" charset="0"/>
              </a:rPr>
              <a:t>    </a:t>
            </a:r>
            <a:r>
              <a:rPr lang="en-US" altLang="en-US" sz="1000" dirty="0" err="1">
                <a:latin typeface="Arial" panose="020B0604020202020204" pitchFamily="34" charset="0"/>
              </a:rPr>
              <a:t>response.setContentType</a:t>
            </a:r>
            <a:r>
              <a:rPr lang="en-US" altLang="en-US" sz="1000" dirty="0">
                <a:latin typeface="Arial" panose="020B0604020202020204" pitchFamily="34" charset="0"/>
              </a:rPr>
              <a:t>("text/html");</a:t>
            </a:r>
          </a:p>
          <a:p>
            <a:pPr marL="609600" indent="-609600">
              <a:spcBef>
                <a:spcPct val="50000"/>
              </a:spcBef>
              <a:buFontTx/>
              <a:buNone/>
            </a:pPr>
            <a:r>
              <a:rPr lang="en-US" altLang="en-US" sz="1000" dirty="0">
                <a:latin typeface="Arial" panose="020B0604020202020204" pitchFamily="34" charset="0"/>
              </a:rPr>
              <a:t>    </a:t>
            </a:r>
            <a:r>
              <a:rPr lang="en-US" altLang="en-US" sz="1000" dirty="0" err="1">
                <a:latin typeface="Arial" panose="020B0604020202020204" pitchFamily="34" charset="0"/>
              </a:rPr>
              <a:t>PrintWriter</a:t>
            </a:r>
            <a:r>
              <a:rPr lang="en-US" altLang="en-US" sz="1000" dirty="0">
                <a:latin typeface="Arial" panose="020B0604020202020204" pitchFamily="34" charset="0"/>
              </a:rPr>
              <a:t> writer = </a:t>
            </a:r>
            <a:r>
              <a:rPr lang="en-US" altLang="en-US" sz="1000" dirty="0" err="1">
                <a:latin typeface="Arial" panose="020B0604020202020204" pitchFamily="34" charset="0"/>
              </a:rPr>
              <a:t>response.getWriter</a:t>
            </a:r>
            <a:r>
              <a:rPr lang="en-US" altLang="en-US" sz="1000" dirty="0">
                <a:latin typeface="Arial" panose="020B0604020202020204" pitchFamily="34" charset="0"/>
              </a:rPr>
              <a:t>();</a:t>
            </a:r>
          </a:p>
          <a:p>
            <a:pPr marL="609600" indent="-609600">
              <a:spcBef>
                <a:spcPct val="50000"/>
              </a:spcBef>
              <a:buFontTx/>
              <a:buNone/>
            </a:pPr>
            <a:r>
              <a:rPr lang="en-US" altLang="en-US" sz="1000" dirty="0" err="1">
                <a:latin typeface="Arial" panose="020B0604020202020204" pitchFamily="34" charset="0"/>
              </a:rPr>
              <a:t>writer.println</a:t>
            </a:r>
            <a:r>
              <a:rPr lang="en-US" altLang="en-US" sz="1000" dirty="0">
                <a:latin typeface="Arial" panose="020B0604020202020204" pitchFamily="34" charset="0"/>
              </a:rPr>
              <a:t>("&lt;html&gt;&lt;head&gt;&lt;title&gt;Tokens&lt;/title&gt;&lt;/head&gt;&lt;body ");</a:t>
            </a:r>
          </a:p>
          <a:p>
            <a:pPr marL="609600" indent="-609600">
              <a:spcBef>
                <a:spcPct val="50000"/>
              </a:spcBef>
              <a:buFontTx/>
              <a:buNone/>
            </a:pPr>
            <a:r>
              <a:rPr lang="en-US" altLang="en-US" sz="1000" dirty="0">
                <a:latin typeface="Arial" panose="020B0604020202020204" pitchFamily="34" charset="0"/>
              </a:rPr>
              <a:t>    </a:t>
            </a:r>
            <a:r>
              <a:rPr lang="en-US" altLang="en-US" sz="1000" dirty="0" err="1">
                <a:latin typeface="Arial" panose="020B0604020202020204" pitchFamily="34" charset="0"/>
              </a:rPr>
              <a:t>writer.println</a:t>
            </a:r>
            <a:r>
              <a:rPr lang="en-US" altLang="en-US" sz="1000" dirty="0">
                <a:latin typeface="Arial" panose="020B0604020202020204" pitchFamily="34" charset="0"/>
              </a:rPr>
              <a:t>("style=\"font-family:verdana;font-size:10pt\"&gt;");</a:t>
            </a:r>
          </a:p>
          <a:p>
            <a:pPr marL="609600" indent="-609600">
              <a:spcBef>
                <a:spcPct val="50000"/>
              </a:spcBef>
              <a:buFontTx/>
              <a:buNone/>
            </a:pPr>
            <a:r>
              <a:rPr lang="en-US" altLang="en-US" sz="1000" dirty="0">
                <a:latin typeface="Arial" panose="020B0604020202020204" pitchFamily="34" charset="0"/>
              </a:rPr>
              <a:t>}</a:t>
            </a:r>
          </a:p>
          <a:p>
            <a:pPr marL="609600" indent="-609600">
              <a:spcBef>
                <a:spcPct val="50000"/>
              </a:spcBef>
              <a:buFontTx/>
              <a:buNone/>
            </a:pPr>
            <a:r>
              <a:rPr lang="en-US" altLang="en-US" sz="800" dirty="0">
                <a:latin typeface="Arial" panose="020B0604020202020204" pitchFamily="34" charset="0"/>
              </a:rPr>
              <a:t>    </a:t>
            </a:r>
          </a:p>
          <a:p>
            <a:pPr marL="609600" indent="-609600">
              <a:spcBef>
                <a:spcPct val="50000"/>
              </a:spcBef>
              <a:buFontTx/>
              <a:buNone/>
            </a:pPr>
            <a:r>
              <a:rPr lang="en-US" altLang="en-US" sz="800" dirty="0">
                <a:latin typeface="Arial" panose="020B0604020202020204" pitchFamily="34" charset="0"/>
              </a:rPr>
              <a:t>    </a:t>
            </a:r>
          </a:p>
        </p:txBody>
      </p:sp>
      <p:sp>
        <p:nvSpPr>
          <p:cNvPr id="4" name="Rectangle 4">
            <a:extLst>
              <a:ext uri="{FF2B5EF4-FFF2-40B4-BE49-F238E27FC236}">
                <a16:creationId xmlns:a16="http://schemas.microsoft.com/office/drawing/2014/main" id="{F5706B15-1706-4A84-B7AC-C6AD70DEBAB9}"/>
              </a:ext>
            </a:extLst>
          </p:cNvPr>
          <p:cNvSpPr>
            <a:spLocks noChangeArrowheads="1"/>
          </p:cNvSpPr>
          <p:nvPr/>
        </p:nvSpPr>
        <p:spPr bwMode="auto">
          <a:xfrm>
            <a:off x="6096000" y="1143000"/>
            <a:ext cx="5588976"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1000" b="0" dirty="0">
                <a:effectLst/>
                <a:latin typeface="Arial" panose="020B0604020202020204" pitchFamily="34" charset="0"/>
              </a:rPr>
              <a:t> if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null) {</a:t>
            </a:r>
          </a:p>
          <a:p>
            <a:pPr>
              <a:lnSpc>
                <a:spcPct val="90000"/>
              </a:lnSpc>
              <a:spcBef>
                <a:spcPct val="50000"/>
              </a:spcBef>
            </a:pPr>
            <a:r>
              <a:rPr lang="en-US" altLang="en-US" sz="1000" b="0" dirty="0">
                <a:effectLst/>
                <a:latin typeface="Arial" panose="020B0604020202020204" pitchFamily="34" charset="0"/>
              </a:rPr>
              <a:t>      // Client did not sent any token</a:t>
            </a:r>
          </a:p>
          <a:p>
            <a:pPr>
              <a:lnSpc>
                <a:spcPct val="90000"/>
              </a:lnSpc>
              <a:spcBef>
                <a:spcPct val="50000"/>
              </a:spcBef>
            </a:pPr>
            <a:r>
              <a:rPr lang="en-US" altLang="en-US" sz="1000" b="0" dirty="0">
                <a:effectLst/>
                <a:latin typeface="Arial" panose="020B0604020202020204" pitchFamily="34" charset="0"/>
              </a:rPr>
              <a:t>      Random rand = new Random();</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Long.toString</a:t>
            </a:r>
            <a:r>
              <a:rPr lang="en-US" altLang="en-US" sz="1000" b="0" dirty="0">
                <a:effectLst/>
                <a:latin typeface="Arial" panose="020B0604020202020204" pitchFamily="34" charset="0"/>
              </a:rPr>
              <a:t>(</a:t>
            </a:r>
            <a:r>
              <a:rPr lang="en-US" altLang="en-US" sz="1000" b="0" dirty="0" err="1">
                <a:effectLst/>
                <a:latin typeface="Arial" panose="020B0604020202020204" pitchFamily="34" charset="0"/>
              </a:rPr>
              <a:t>rand.nextLong</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("&lt;p&gt;Welcome. A new token " +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 is now established&lt;/p&gt;");</a:t>
            </a:r>
          </a:p>
          <a:p>
            <a:pPr>
              <a:lnSpc>
                <a:spcPct val="90000"/>
              </a:lnSpc>
              <a:spcBef>
                <a:spcPct val="50000"/>
              </a:spcBef>
            </a:pPr>
            <a:r>
              <a:rPr lang="en-US" altLang="en-US" sz="1000" b="0" dirty="0">
                <a:effectLst/>
                <a:latin typeface="Arial" panose="020B0604020202020204" pitchFamily="34" charset="0"/>
              </a:rPr>
              <a:t>    }</a:t>
            </a:r>
          </a:p>
          <a:p>
            <a:pPr>
              <a:lnSpc>
                <a:spcPct val="90000"/>
              </a:lnSpc>
              <a:spcBef>
                <a:spcPct val="50000"/>
              </a:spcBef>
            </a:pPr>
            <a:r>
              <a:rPr lang="en-US" altLang="en-US" sz="1000" b="0" dirty="0">
                <a:effectLst/>
                <a:latin typeface="Arial" panose="020B0604020202020204" pitchFamily="34" charset="0"/>
              </a:rPr>
              <a:t>    else {</a:t>
            </a:r>
          </a:p>
          <a:p>
            <a:pPr>
              <a:lnSpc>
                <a:spcPct val="90000"/>
              </a:lnSpc>
              <a:spcBef>
                <a:spcPct val="50000"/>
              </a:spcBef>
            </a:pPr>
            <a:r>
              <a:rPr lang="en-US" altLang="en-US" sz="1000" b="0" dirty="0">
                <a:effectLst/>
                <a:latin typeface="Arial" panose="020B0604020202020204" pitchFamily="34" charset="0"/>
              </a:rPr>
              <a:t>    // Client sent the token back</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("&lt;p&gt;Welcome back. Your token is " +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".&lt;/p&gt;");</a:t>
            </a:r>
          </a:p>
          <a:p>
            <a:pPr>
              <a:lnSpc>
                <a:spcPct val="90000"/>
              </a:lnSpc>
              <a:spcBef>
                <a:spcPct val="50000"/>
              </a:spcBef>
            </a:pPr>
            <a:r>
              <a:rPr lang="en-US" altLang="en-US" sz="1000" b="0" dirty="0">
                <a:effectLst/>
                <a:latin typeface="Arial" panose="020B0604020202020204" pitchFamily="34" charset="0"/>
              </a:rPr>
              <a:t>    //  Prepare links for sending requests back</a:t>
            </a:r>
          </a:p>
          <a:p>
            <a:pPr>
              <a:lnSpc>
                <a:spcPct val="90000"/>
              </a:lnSpc>
              <a:spcBef>
                <a:spcPct val="50000"/>
              </a:spcBef>
            </a:pPr>
            <a:r>
              <a:rPr lang="en-US" altLang="en-US" sz="1000" b="0" dirty="0">
                <a:effectLst/>
                <a:latin typeface="Arial" panose="020B0604020202020204" pitchFamily="34" charset="0"/>
              </a:rPr>
              <a:t>    String </a:t>
            </a:r>
            <a:r>
              <a:rPr lang="en-US" altLang="en-US" sz="1000" b="0" dirty="0" err="1">
                <a:effectLst/>
                <a:latin typeface="Arial" panose="020B0604020202020204" pitchFamily="34" charset="0"/>
              </a:rPr>
              <a:t>requestURLSame</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request.getRequestURL</a:t>
            </a:r>
            <a:r>
              <a:rPr lang="en-US" altLang="en-US" sz="1000" b="0" dirty="0">
                <a:effectLst/>
                <a:latin typeface="Arial" panose="020B0604020202020204" pitchFamily="34" charset="0"/>
              </a:rPr>
              <a:t>().</a:t>
            </a:r>
            <a:r>
              <a:rPr lang="en-US" altLang="en-US" sz="1000" b="0" dirty="0" err="1">
                <a:effectLst/>
                <a:latin typeface="Arial" panose="020B0604020202020204" pitchFamily="34" charset="0"/>
              </a:rPr>
              <a:t>toString</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String </a:t>
            </a:r>
            <a:r>
              <a:rPr lang="en-US" altLang="en-US" sz="1000" b="0" dirty="0" err="1">
                <a:effectLst/>
                <a:latin typeface="Arial" panose="020B0604020202020204" pitchFamily="34" charset="0"/>
              </a:rPr>
              <a:t>requestURLNew</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request.getRequestURL</a:t>
            </a:r>
            <a:r>
              <a:rPr lang="en-US" altLang="en-US" sz="1000" b="0" dirty="0">
                <a:effectLst/>
                <a:latin typeface="Arial" panose="020B0604020202020204" pitchFamily="34" charset="0"/>
              </a:rPr>
              <a:t>().</a:t>
            </a:r>
            <a:r>
              <a:rPr lang="en-US" altLang="en-US" sz="1000" b="0" dirty="0" err="1">
                <a:effectLst/>
                <a:latin typeface="Arial" panose="020B0604020202020204" pitchFamily="34" charset="0"/>
              </a:rPr>
              <a:t>toString</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 Write the response and close</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("&lt;p&gt;Click &lt;a </a:t>
            </a:r>
            <a:r>
              <a:rPr lang="en-US" altLang="en-US" sz="1000" b="0" dirty="0" err="1">
                <a:effectLst/>
                <a:latin typeface="Arial" panose="020B0604020202020204" pitchFamily="34" charset="0"/>
              </a:rPr>
              <a:t>href</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requestURLSame</a:t>
            </a:r>
            <a:r>
              <a:rPr lang="en-US" altLang="en-US" sz="1000" b="0" dirty="0">
                <a:effectLst/>
                <a:latin typeface="Arial" panose="020B0604020202020204" pitchFamily="34" charset="0"/>
              </a:rPr>
              <a:t> + </a:t>
            </a:r>
          </a:p>
          <a:p>
            <a:pPr>
              <a:lnSpc>
                <a:spcPct val="90000"/>
              </a:lnSpc>
              <a:spcBef>
                <a:spcPct val="50000"/>
              </a:spcBef>
            </a:pPr>
            <a:r>
              <a:rPr lang="en-US" altLang="en-US" sz="1000" b="0" dirty="0">
                <a:effectLst/>
                <a:latin typeface="Arial" panose="020B0604020202020204" pitchFamily="34" charset="0"/>
              </a:rPr>
              <a:t>		   "&gt;here&lt;/a&gt; again to continue browsing with the same identity.&lt;/p&gt;"); </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("&lt;p&gt;Otherwise, click &lt;a </a:t>
            </a:r>
            <a:r>
              <a:rPr lang="en-US" altLang="en-US" sz="1000" b="0" dirty="0" err="1">
                <a:effectLst/>
                <a:latin typeface="Arial" panose="020B0604020202020204" pitchFamily="34" charset="0"/>
              </a:rPr>
              <a:t>href</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requestURLNew</a:t>
            </a:r>
            <a:r>
              <a:rPr lang="en-US" altLang="en-US" sz="1000" b="0" dirty="0">
                <a:effectLst/>
                <a:latin typeface="Arial" panose="020B0604020202020204" pitchFamily="34" charset="0"/>
              </a:rPr>
              <a:t> + </a:t>
            </a:r>
          </a:p>
          <a:p>
            <a:pPr>
              <a:lnSpc>
                <a:spcPct val="90000"/>
              </a:lnSpc>
              <a:spcBef>
                <a:spcPct val="50000"/>
              </a:spcBef>
            </a:pPr>
            <a:r>
              <a:rPr lang="en-US" altLang="en-US" sz="1000" b="0" dirty="0">
                <a:effectLst/>
                <a:latin typeface="Arial" panose="020B0604020202020204" pitchFamily="34" charset="0"/>
              </a:rPr>
              <a:t>		   "&gt;here&lt;/a&gt; again to start browsing with a new identity.&lt;/p&gt;"); </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("&lt;/body&gt;&lt;/html&gt;");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writer.close</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a:t>
            </a:r>
          </a:p>
          <a:p>
            <a:pPr>
              <a:lnSpc>
                <a:spcPct val="90000"/>
              </a:lnSpc>
              <a:spcBef>
                <a:spcPct val="50000"/>
              </a:spcBef>
            </a:pPr>
            <a:r>
              <a:rPr lang="en-US" altLang="en-US" sz="1000" b="0" dirty="0">
                <a:effectLst/>
                <a:latin typeface="Arial" panose="020B0604020202020204" pitchFamily="34" charset="0"/>
              </a:rPr>
              <a:t>}</a:t>
            </a:r>
          </a:p>
        </p:txBody>
      </p:sp>
    </p:spTree>
    <p:extLst>
      <p:ext uri="{BB962C8B-B14F-4D97-AF65-F5344CB8AC3E}">
        <p14:creationId xmlns:p14="http://schemas.microsoft.com/office/powerpoint/2010/main" val="1850783945"/>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5098F9C-5166-4DAA-B7E7-3B426BBAA0E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Hidden Form Fields</a:t>
            </a:r>
          </a:p>
        </p:txBody>
      </p:sp>
      <p:sp>
        <p:nvSpPr>
          <p:cNvPr id="3" name="Rectangle 2">
            <a:extLst>
              <a:ext uri="{FF2B5EF4-FFF2-40B4-BE49-F238E27FC236}">
                <a16:creationId xmlns:a16="http://schemas.microsoft.com/office/drawing/2014/main" id="{E6D5DE50-9631-450D-A171-26116B14AE41}"/>
              </a:ext>
            </a:extLst>
          </p:cNvPr>
          <p:cNvSpPr txBox="1">
            <a:spLocks noChangeArrowheads="1"/>
          </p:cNvSpPr>
          <p:nvPr/>
        </p:nvSpPr>
        <p:spPr>
          <a:xfrm>
            <a:off x="392723" y="1468316"/>
            <a:ext cx="8686800" cy="33528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a:cs typeface="Times New Roman" panose="02020603050405020304" pitchFamily="18" charset="0"/>
              </a:rPr>
              <a:t>HTML allows creation of hidden fields in the forms</a:t>
            </a:r>
          </a:p>
          <a:p>
            <a:pPr marL="609600" indent="-609600"/>
            <a:r>
              <a:rPr lang="en-US" altLang="en-US" sz="2800">
                <a:cs typeface="Times New Roman" panose="02020603050405020304" pitchFamily="18" charset="0"/>
              </a:rPr>
              <a:t>Developers use hidden fields to store information for their reference </a:t>
            </a:r>
          </a:p>
          <a:p>
            <a:pPr marL="609600" indent="-609600"/>
            <a:r>
              <a:rPr lang="en-US" altLang="en-US" sz="2800">
                <a:cs typeface="Times New Roman" panose="02020603050405020304" pitchFamily="18" charset="0"/>
              </a:rPr>
              <a:t>ID can be stored as a hidden form field</a:t>
            </a:r>
          </a:p>
          <a:p>
            <a:pPr marL="1100138" lvl="1" indent="-533400"/>
            <a:r>
              <a:rPr lang="en-US" altLang="en-US" sz="2400">
                <a:cs typeface="Times New Roman" panose="02020603050405020304" pitchFamily="18" charset="0"/>
              </a:rPr>
              <a:t>&lt;Input Type=Hidden Name=“Search” Value=“key”&gt; </a:t>
            </a:r>
          </a:p>
          <a:p>
            <a:pPr marL="1100138" lvl="1" indent="-533400"/>
            <a:r>
              <a:rPr lang="en-US" altLang="en-US" sz="2400">
                <a:cs typeface="Times New Roman" panose="02020603050405020304" pitchFamily="18" charset="0"/>
              </a:rPr>
              <a:t>&lt;Input Type=Hidden Name=“id” Value=“123429823”&gt;</a:t>
            </a:r>
            <a:endParaRPr lang="en-US" altLang="en-US" sz="2400" dirty="0">
              <a:cs typeface="Times New Roman" panose="02020603050405020304" pitchFamily="18" charset="0"/>
            </a:endParaRPr>
          </a:p>
        </p:txBody>
      </p:sp>
    </p:spTree>
    <p:extLst>
      <p:ext uri="{BB962C8B-B14F-4D97-AF65-F5344CB8AC3E}">
        <p14:creationId xmlns:p14="http://schemas.microsoft.com/office/powerpoint/2010/main" val="1852174222"/>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BF6492B-F391-4D19-930E-98BC9D79F1B8}"/>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 Session</a:t>
            </a:r>
          </a:p>
        </p:txBody>
      </p:sp>
    </p:spTree>
    <p:extLst>
      <p:ext uri="{BB962C8B-B14F-4D97-AF65-F5344CB8AC3E}">
        <p14:creationId xmlns:p14="http://schemas.microsoft.com/office/powerpoint/2010/main" val="4291979821"/>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B229D5A-5094-4699-BF91-BB36748CE37B}"/>
              </a:ext>
            </a:extLst>
          </p:cNvPr>
          <p:cNvSpPr txBox="1">
            <a:spLocks noChangeArrowheads="1"/>
          </p:cNvSpPr>
          <p:nvPr/>
        </p:nvSpPr>
        <p:spPr>
          <a:xfrm>
            <a:off x="609599" y="2286000"/>
            <a:ext cx="11295185" cy="1676400"/>
          </a:xfrm>
          <a:prstGeom prst="rect">
            <a:avLst/>
          </a:prstGeom>
        </p:spPr>
        <p:txBody>
          <a:bodyPr anchor="ct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b="1"/>
              <a:t>Application Deployment</a:t>
            </a:r>
            <a:endParaRPr lang="en-US" altLang="en-US" b="1" dirty="0"/>
          </a:p>
        </p:txBody>
      </p:sp>
    </p:spTree>
    <p:extLst>
      <p:ext uri="{BB962C8B-B14F-4D97-AF65-F5344CB8AC3E}">
        <p14:creationId xmlns:p14="http://schemas.microsoft.com/office/powerpoint/2010/main" val="277378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E7DEB13-469F-4427-90BF-D49CE68C87D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a:t>
            </a:r>
            <a:br>
              <a:rPr lang="en-US" altLang="en-US" dirty="0">
                <a:effectLst/>
              </a:rPr>
            </a:br>
            <a:r>
              <a:rPr lang="en-US" altLang="en-US" sz="2400" dirty="0">
                <a:solidFill>
                  <a:srgbClr val="003399"/>
                </a:solidFill>
                <a:effectLst/>
                <a:latin typeface="Arial" panose="020B0604020202020204" pitchFamily="34" charset="0"/>
              </a:rPr>
              <a:t>Application Layer Protocol</a:t>
            </a:r>
          </a:p>
        </p:txBody>
      </p:sp>
      <p:sp>
        <p:nvSpPr>
          <p:cNvPr id="4" name="Rectangle 2">
            <a:extLst>
              <a:ext uri="{FF2B5EF4-FFF2-40B4-BE49-F238E27FC236}">
                <a16:creationId xmlns:a16="http://schemas.microsoft.com/office/drawing/2014/main" id="{457939B0-8A2D-4266-ACBA-F65C2683FECD}"/>
              </a:ext>
            </a:extLst>
          </p:cNvPr>
          <p:cNvSpPr txBox="1">
            <a:spLocks noChangeArrowheads="1"/>
          </p:cNvSpPr>
          <p:nvPr/>
        </p:nvSpPr>
        <p:spPr>
          <a:xfrm>
            <a:off x="964223" y="1524000"/>
            <a:ext cx="8610600" cy="3810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GB" altLang="en-US" sz="2800"/>
              <a:t>User applications implement this protocol </a:t>
            </a:r>
          </a:p>
          <a:p>
            <a:pPr marL="1100138" lvl="1" indent="-533400"/>
            <a:r>
              <a:rPr lang="en-GB" altLang="en-US" sz="2400"/>
              <a:t>Other protocols implemented by the OS.</a:t>
            </a:r>
          </a:p>
          <a:p>
            <a:pPr marL="609600" indent="-609600"/>
            <a:r>
              <a:rPr lang="en-GB" altLang="en-US" sz="2800"/>
              <a:t>Different applications use different protocols</a:t>
            </a:r>
          </a:p>
          <a:p>
            <a:pPr marL="1100138" lvl="1" indent="-533400"/>
            <a:r>
              <a:rPr lang="en-GB" altLang="en-US" sz="2400"/>
              <a:t>Web Servers/Browsers use HTTP</a:t>
            </a:r>
          </a:p>
          <a:p>
            <a:pPr marL="1100138" lvl="1" indent="-533400"/>
            <a:r>
              <a:rPr lang="en-GB" altLang="en-US" sz="2400"/>
              <a:t>File Transfer Utilities use FTP</a:t>
            </a:r>
          </a:p>
          <a:p>
            <a:pPr marL="1100138" lvl="1" indent="-533400"/>
            <a:r>
              <a:rPr lang="en-GB" altLang="en-US" sz="2400"/>
              <a:t>Electronic Mail applications use SMTP</a:t>
            </a:r>
          </a:p>
          <a:p>
            <a:pPr marL="1100138" lvl="1" indent="-533400"/>
            <a:r>
              <a:rPr lang="en-GB" altLang="en-US" sz="2400"/>
              <a:t>Naming Servers use DNS</a:t>
            </a:r>
            <a:r>
              <a:rPr lang="en-US" altLang="en-US" sz="2000">
                <a:solidFill>
                  <a:srgbClr val="CC0000"/>
                </a:solidFill>
                <a:ea typeface="Arial Unicode MS" pitchFamily="34" charset="-128"/>
              </a:rPr>
              <a:t>	</a:t>
            </a:r>
          </a:p>
          <a:p>
            <a:pPr marL="609600" indent="-609600"/>
            <a:r>
              <a:rPr lang="en-US" altLang="en-US" sz="2800"/>
              <a:t>Interacts with transport layer to send messages</a:t>
            </a:r>
            <a:endParaRPr lang="en-US" altLang="en-US" sz="2800" dirty="0"/>
          </a:p>
        </p:txBody>
      </p:sp>
    </p:spTree>
    <p:extLst>
      <p:ext uri="{BB962C8B-B14F-4D97-AF65-F5344CB8AC3E}">
        <p14:creationId xmlns:p14="http://schemas.microsoft.com/office/powerpoint/2010/main" val="85395961"/>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387E24-82D4-4947-B11E-E8A7C4C49F6D}"/>
              </a:ext>
            </a:extLst>
          </p:cNvPr>
          <p:cNvSpPr txBox="1">
            <a:spLocks noChangeArrowheads="1"/>
          </p:cNvSpPr>
          <p:nvPr/>
        </p:nvSpPr>
        <p:spPr>
          <a:xfrm>
            <a:off x="304800" y="1143000"/>
            <a:ext cx="4800600" cy="5334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buFontTx/>
              <a:buNone/>
            </a:pPr>
            <a:r>
              <a:rPr lang="en-US" altLang="en-US" sz="1500" dirty="0" err="1"/>
              <a:t>AppDir</a:t>
            </a:r>
            <a:r>
              <a:rPr lang="en-US" altLang="en-US" sz="1500" dirty="0"/>
              <a:t>/</a:t>
            </a:r>
          </a:p>
          <a:p>
            <a:pPr marL="1100138" lvl="1" indent="-533400">
              <a:lnSpc>
                <a:spcPct val="80000"/>
              </a:lnSpc>
              <a:spcBef>
                <a:spcPct val="50000"/>
              </a:spcBef>
              <a:buFontTx/>
              <a:buNone/>
            </a:pPr>
            <a:r>
              <a:rPr lang="en-US" altLang="en-US" sz="1300" dirty="0"/>
              <a:t>	index.html</a:t>
            </a:r>
          </a:p>
          <a:p>
            <a:pPr marL="1100138" lvl="1" indent="-533400">
              <a:lnSpc>
                <a:spcPct val="80000"/>
              </a:lnSpc>
              <a:spcBef>
                <a:spcPct val="50000"/>
              </a:spcBef>
              <a:buFontTx/>
              <a:buNone/>
            </a:pPr>
            <a:r>
              <a:rPr lang="en-US" altLang="en-US" sz="1300" dirty="0"/>
              <a:t>	</a:t>
            </a:r>
            <a:r>
              <a:rPr lang="en-US" altLang="en-US" sz="1300" dirty="0" err="1"/>
              <a:t>main.jsp</a:t>
            </a:r>
            <a:endParaRPr lang="en-US" altLang="en-US" sz="1300" dirty="0"/>
          </a:p>
          <a:p>
            <a:pPr marL="1100138" lvl="1" indent="-533400">
              <a:lnSpc>
                <a:spcPct val="80000"/>
              </a:lnSpc>
              <a:spcBef>
                <a:spcPct val="50000"/>
              </a:spcBef>
              <a:buFontTx/>
              <a:buNone/>
            </a:pPr>
            <a:r>
              <a:rPr lang="en-US" altLang="en-US" sz="1300" dirty="0"/>
              <a:t>	images/</a:t>
            </a:r>
          </a:p>
          <a:p>
            <a:pPr marL="1100138" lvl="1" indent="-533400">
              <a:lnSpc>
                <a:spcPct val="80000"/>
              </a:lnSpc>
              <a:spcBef>
                <a:spcPct val="50000"/>
              </a:spcBef>
              <a:buFontTx/>
              <a:buNone/>
            </a:pPr>
            <a:r>
              <a:rPr lang="en-US" altLang="en-US" sz="1300" dirty="0"/>
              <a:t>		company.jpg</a:t>
            </a:r>
          </a:p>
          <a:p>
            <a:pPr marL="1100138" lvl="1" indent="-533400">
              <a:lnSpc>
                <a:spcPct val="80000"/>
              </a:lnSpc>
              <a:spcBef>
                <a:spcPct val="50000"/>
              </a:spcBef>
              <a:buFontTx/>
              <a:buNone/>
            </a:pPr>
            <a:r>
              <a:rPr lang="en-US" altLang="en-US" sz="1300" dirty="0"/>
              <a:t>		divider.jpg</a:t>
            </a:r>
          </a:p>
          <a:p>
            <a:pPr marL="1100138" lvl="1" indent="-533400">
              <a:lnSpc>
                <a:spcPct val="80000"/>
              </a:lnSpc>
              <a:spcBef>
                <a:spcPct val="50000"/>
              </a:spcBef>
              <a:buFontTx/>
              <a:buNone/>
            </a:pPr>
            <a:r>
              <a:rPr lang="en-US" altLang="en-US" sz="1300" dirty="0"/>
              <a:t>	admin/</a:t>
            </a:r>
          </a:p>
          <a:p>
            <a:pPr marL="1100138" lvl="1" indent="-533400">
              <a:lnSpc>
                <a:spcPct val="80000"/>
              </a:lnSpc>
              <a:spcBef>
                <a:spcPct val="50000"/>
              </a:spcBef>
              <a:buFontTx/>
              <a:buNone/>
            </a:pPr>
            <a:r>
              <a:rPr lang="en-US" altLang="en-US" sz="1300" dirty="0"/>
              <a:t>		</a:t>
            </a:r>
            <a:r>
              <a:rPr lang="en-US" altLang="en-US" sz="1300" dirty="0" err="1"/>
              <a:t>admin.jsp</a:t>
            </a:r>
            <a:endParaRPr lang="en-US" altLang="en-US" sz="1300" dirty="0"/>
          </a:p>
          <a:p>
            <a:pPr marL="1100138" lvl="1" indent="-533400">
              <a:lnSpc>
                <a:spcPct val="80000"/>
              </a:lnSpc>
              <a:spcBef>
                <a:spcPct val="50000"/>
              </a:spcBef>
              <a:buFontTx/>
              <a:buNone/>
            </a:pPr>
            <a:r>
              <a:rPr lang="en-US" altLang="en-US" sz="1300" dirty="0"/>
              <a:t>	WEB-INF/</a:t>
            </a:r>
          </a:p>
          <a:p>
            <a:pPr marL="1100138" lvl="1" indent="-533400">
              <a:lnSpc>
                <a:spcPct val="80000"/>
              </a:lnSpc>
              <a:spcBef>
                <a:spcPct val="50000"/>
              </a:spcBef>
              <a:buFontTx/>
              <a:buNone/>
            </a:pPr>
            <a:r>
              <a:rPr lang="en-US" altLang="en-US" sz="1300" dirty="0"/>
              <a:t>		web.xml</a:t>
            </a:r>
          </a:p>
          <a:p>
            <a:pPr marL="1100138" lvl="1" indent="-533400">
              <a:lnSpc>
                <a:spcPct val="80000"/>
              </a:lnSpc>
              <a:spcBef>
                <a:spcPct val="50000"/>
              </a:spcBef>
              <a:buFontTx/>
              <a:buNone/>
            </a:pPr>
            <a:r>
              <a:rPr lang="en-US" altLang="en-US" sz="1300" dirty="0"/>
              <a:t>		classes/</a:t>
            </a:r>
            <a:r>
              <a:rPr lang="en-US" altLang="en-US" sz="1300" dirty="0" err="1"/>
              <a:t>edu</a:t>
            </a:r>
            <a:r>
              <a:rPr lang="en-US" altLang="en-US" sz="1300" dirty="0"/>
              <a:t>/</a:t>
            </a:r>
            <a:r>
              <a:rPr lang="en-US" altLang="en-US" sz="1300" dirty="0" err="1"/>
              <a:t>albany</a:t>
            </a:r>
            <a:r>
              <a:rPr lang="en-US" altLang="en-US" sz="1300" dirty="0"/>
              <a:t>/mis/</a:t>
            </a:r>
            <a:r>
              <a:rPr lang="en-US" altLang="en-US" sz="1300" dirty="0" err="1"/>
              <a:t>goel</a:t>
            </a:r>
            <a:r>
              <a:rPr lang="en-US" altLang="en-US" sz="1300" dirty="0"/>
              <a:t>/servlets/</a:t>
            </a:r>
          </a:p>
          <a:p>
            <a:pPr marL="1100138" lvl="1" indent="-533400">
              <a:lnSpc>
                <a:spcPct val="80000"/>
              </a:lnSpc>
              <a:spcBef>
                <a:spcPct val="50000"/>
              </a:spcBef>
              <a:buFontTx/>
              <a:buNone/>
            </a:pPr>
            <a:r>
              <a:rPr lang="en-US" altLang="en-US" sz="1300" dirty="0"/>
              <a:t>			</a:t>
            </a:r>
            <a:r>
              <a:rPr lang="en-US" altLang="en-US" sz="1300" dirty="0" err="1"/>
              <a:t>ShoppingCart.class</a:t>
            </a:r>
            <a:endParaRPr lang="en-US" altLang="en-US" sz="1300" dirty="0"/>
          </a:p>
          <a:p>
            <a:pPr marL="1100138" lvl="1" indent="-533400">
              <a:lnSpc>
                <a:spcPct val="80000"/>
              </a:lnSpc>
              <a:spcBef>
                <a:spcPct val="50000"/>
              </a:spcBef>
              <a:buFontTx/>
              <a:buNone/>
            </a:pPr>
            <a:r>
              <a:rPr lang="en-US" altLang="en-US" sz="1300" dirty="0"/>
              <a:t>			</a:t>
            </a:r>
            <a:r>
              <a:rPr lang="en-US" altLang="en-US" sz="1300" dirty="0" err="1"/>
              <a:t>Catalog.class</a:t>
            </a:r>
            <a:endParaRPr lang="en-US" altLang="en-US" sz="1300" dirty="0"/>
          </a:p>
          <a:p>
            <a:pPr marL="1100138" lvl="1" indent="-533400">
              <a:lnSpc>
                <a:spcPct val="80000"/>
              </a:lnSpc>
              <a:spcBef>
                <a:spcPct val="50000"/>
              </a:spcBef>
              <a:buFontTx/>
              <a:buNone/>
            </a:pPr>
            <a:r>
              <a:rPr lang="en-US" altLang="en-US" sz="1300" dirty="0"/>
              <a:t>		lib/</a:t>
            </a:r>
          </a:p>
          <a:p>
            <a:pPr marL="1100138" lvl="1" indent="-533400">
              <a:lnSpc>
                <a:spcPct val="80000"/>
              </a:lnSpc>
              <a:spcBef>
                <a:spcPct val="50000"/>
              </a:spcBef>
              <a:buFontTx/>
              <a:buNone/>
            </a:pPr>
            <a:r>
              <a:rPr lang="en-US" altLang="en-US" sz="1300" dirty="0"/>
              <a:t>			xereces.jar</a:t>
            </a:r>
          </a:p>
          <a:p>
            <a:pPr marL="1100138" lvl="1" indent="-533400">
              <a:lnSpc>
                <a:spcPct val="80000"/>
              </a:lnSpc>
              <a:spcBef>
                <a:spcPct val="50000"/>
              </a:spcBef>
              <a:buFontTx/>
              <a:buNone/>
            </a:pPr>
            <a:r>
              <a:rPr lang="en-US" altLang="en-US" sz="1300" dirty="0"/>
              <a:t>			xalan.jar</a:t>
            </a:r>
          </a:p>
          <a:p>
            <a:pPr marL="1100138" lvl="1" indent="-533400">
              <a:lnSpc>
                <a:spcPct val="80000"/>
              </a:lnSpc>
              <a:spcBef>
                <a:spcPct val="50000"/>
              </a:spcBef>
              <a:buFontTx/>
              <a:buNone/>
            </a:pPr>
            <a:r>
              <a:rPr lang="en-US" altLang="en-US" sz="1300" dirty="0"/>
              <a:t>		</a:t>
            </a:r>
            <a:r>
              <a:rPr lang="en-US" altLang="en-US" sz="1300" dirty="0" err="1"/>
              <a:t>edu</a:t>
            </a:r>
            <a:r>
              <a:rPr lang="en-US" altLang="en-US" sz="1300" dirty="0"/>
              <a:t>/</a:t>
            </a:r>
            <a:r>
              <a:rPr lang="en-US" altLang="en-US" sz="1300" dirty="0" err="1"/>
              <a:t>albany</a:t>
            </a:r>
            <a:r>
              <a:rPr lang="en-US" altLang="en-US" sz="1300" dirty="0"/>
              <a:t>/mis/</a:t>
            </a:r>
            <a:r>
              <a:rPr lang="en-US" altLang="en-US" sz="1300" dirty="0" err="1"/>
              <a:t>goel</a:t>
            </a:r>
            <a:r>
              <a:rPr lang="en-US" altLang="en-US" sz="1300" dirty="0"/>
              <a:t>/servlets/</a:t>
            </a:r>
          </a:p>
          <a:p>
            <a:pPr marL="1100138" lvl="1" indent="-533400">
              <a:lnSpc>
                <a:spcPct val="80000"/>
              </a:lnSpc>
              <a:spcBef>
                <a:spcPct val="50000"/>
              </a:spcBef>
              <a:buFontTx/>
              <a:buNone/>
            </a:pPr>
            <a:r>
              <a:rPr lang="en-US" altLang="en-US" sz="1300" dirty="0"/>
              <a:t>			ShoppingCart.java</a:t>
            </a:r>
          </a:p>
          <a:p>
            <a:pPr marL="1100138" lvl="1" indent="-533400">
              <a:lnSpc>
                <a:spcPct val="80000"/>
              </a:lnSpc>
              <a:spcBef>
                <a:spcPct val="50000"/>
              </a:spcBef>
              <a:buFontTx/>
              <a:buNone/>
            </a:pPr>
            <a:r>
              <a:rPr lang="en-US" altLang="en-US" sz="1300" dirty="0"/>
              <a:t>			Catalog.java</a:t>
            </a:r>
          </a:p>
        </p:txBody>
      </p:sp>
      <p:sp>
        <p:nvSpPr>
          <p:cNvPr id="3" name="Rectangle 9">
            <a:extLst>
              <a:ext uri="{FF2B5EF4-FFF2-40B4-BE49-F238E27FC236}">
                <a16:creationId xmlns:a16="http://schemas.microsoft.com/office/drawing/2014/main" id="{773C0DD7-F9A8-48F3-8B12-45AD266AFCAE}"/>
              </a:ext>
            </a:extLst>
          </p:cNvPr>
          <p:cNvSpPr>
            <a:spLocks noChangeArrowheads="1"/>
          </p:cNvSpPr>
          <p:nvPr/>
        </p:nvSpPr>
        <p:spPr bwMode="auto">
          <a:xfrm>
            <a:off x="7083669" y="1295400"/>
            <a:ext cx="3886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1800" b="0" dirty="0">
                <a:effectLst/>
                <a:latin typeface="Garamond" panose="02020404030301010803" pitchFamily="18" charset="0"/>
                <a:cs typeface="Times New Roman" panose="02020603050405020304" pitchFamily="18" charset="0"/>
              </a:rPr>
              <a:t>Public Resources that are downloaded directly to the client without processing</a:t>
            </a:r>
          </a:p>
          <a:p>
            <a:pPr lvl="1">
              <a:spcBef>
                <a:spcPct val="20000"/>
              </a:spcBef>
              <a:buFontTx/>
              <a:buChar char="–"/>
            </a:pPr>
            <a:r>
              <a:rPr lang="en-US" altLang="en-US" sz="1400" b="0" dirty="0">
                <a:effectLst/>
                <a:latin typeface="Garamond" panose="02020404030301010803" pitchFamily="18" charset="0"/>
                <a:cs typeface="Times New Roman" panose="02020603050405020304" pitchFamily="18" charset="0"/>
              </a:rPr>
              <a:t>Lib files are standard libraries that the code may need</a:t>
            </a:r>
          </a:p>
          <a:p>
            <a:pPr lvl="1">
              <a:spcBef>
                <a:spcPct val="20000"/>
              </a:spcBef>
              <a:buFontTx/>
              <a:buChar char="–"/>
            </a:pPr>
            <a:r>
              <a:rPr lang="en-US" altLang="en-US" sz="1400" b="0" dirty="0">
                <a:effectLst/>
                <a:latin typeface="Garamond" panose="02020404030301010803" pitchFamily="18" charset="0"/>
                <a:cs typeface="Times New Roman" panose="02020603050405020304" pitchFamily="18" charset="0"/>
              </a:rPr>
              <a:t>JSP files are an exception since they are converted to servlets and not downloaded directly</a:t>
            </a:r>
            <a:endParaRPr lang="en-US" altLang="en-US" sz="1800" b="0" dirty="0">
              <a:effectLst/>
              <a:latin typeface="Garamond" panose="02020404030301010803" pitchFamily="18" charset="0"/>
              <a:cs typeface="Times New Roman" panose="02020603050405020304" pitchFamily="18" charset="0"/>
            </a:endParaRPr>
          </a:p>
        </p:txBody>
      </p:sp>
      <p:sp>
        <p:nvSpPr>
          <p:cNvPr id="4" name="Rectangle 10">
            <a:extLst>
              <a:ext uri="{FF2B5EF4-FFF2-40B4-BE49-F238E27FC236}">
                <a16:creationId xmlns:a16="http://schemas.microsoft.com/office/drawing/2014/main" id="{1022CA07-7F50-4D57-B269-0B03BB5AC287}"/>
              </a:ext>
            </a:extLst>
          </p:cNvPr>
          <p:cNvSpPr>
            <a:spLocks noChangeArrowheads="1"/>
          </p:cNvSpPr>
          <p:nvPr/>
        </p:nvSpPr>
        <p:spPr bwMode="auto">
          <a:xfrm>
            <a:off x="7083669" y="3771900"/>
            <a:ext cx="38862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1800" b="0" dirty="0">
                <a:effectLst/>
                <a:latin typeface="Garamond" panose="02020404030301010803" pitchFamily="18" charset="0"/>
                <a:cs typeface="Times New Roman" panose="02020603050405020304" pitchFamily="18" charset="0"/>
              </a:rPr>
              <a:t>Files which the web container processes but not client </a:t>
            </a:r>
          </a:p>
          <a:p>
            <a:pPr lvl="1">
              <a:spcBef>
                <a:spcPct val="20000"/>
              </a:spcBef>
              <a:buFontTx/>
              <a:buChar char="–"/>
            </a:pPr>
            <a:r>
              <a:rPr lang="en-US" altLang="en-US" sz="1400" b="0" dirty="0">
                <a:effectLst/>
                <a:latin typeface="Garamond" panose="02020404030301010803" pitchFamily="18" charset="0"/>
                <a:cs typeface="Times New Roman" panose="02020603050405020304" pitchFamily="18" charset="0"/>
              </a:rPr>
              <a:t>Lib files are standard libraries that the code may need</a:t>
            </a:r>
          </a:p>
        </p:txBody>
      </p:sp>
      <p:sp>
        <p:nvSpPr>
          <p:cNvPr id="5" name="Rectangle 11">
            <a:extLst>
              <a:ext uri="{FF2B5EF4-FFF2-40B4-BE49-F238E27FC236}">
                <a16:creationId xmlns:a16="http://schemas.microsoft.com/office/drawing/2014/main" id="{51E14935-C689-44C3-BAB5-59BB1297F92F}"/>
              </a:ext>
            </a:extLst>
          </p:cNvPr>
          <p:cNvSpPr>
            <a:spLocks noChangeArrowheads="1"/>
          </p:cNvSpPr>
          <p:nvPr/>
        </p:nvSpPr>
        <p:spPr bwMode="auto">
          <a:xfrm>
            <a:off x="7083669" y="5181600"/>
            <a:ext cx="388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1800" b="0">
                <a:effectLst/>
                <a:latin typeface="Garamond" panose="02020404030301010803" pitchFamily="18" charset="0"/>
                <a:cs typeface="Times New Roman" panose="02020603050405020304" pitchFamily="18" charset="0"/>
              </a:rPr>
              <a:t>Source Files which are developed by the user</a:t>
            </a:r>
          </a:p>
          <a:p>
            <a:pPr lvl="1">
              <a:spcBef>
                <a:spcPct val="20000"/>
              </a:spcBef>
              <a:buFontTx/>
              <a:buChar char="–"/>
            </a:pPr>
            <a:r>
              <a:rPr lang="en-US" altLang="en-US" sz="1400" b="0">
                <a:effectLst/>
                <a:latin typeface="Garamond" panose="02020404030301010803" pitchFamily="18" charset="0"/>
                <a:cs typeface="Times New Roman" panose="02020603050405020304" pitchFamily="18" charset="0"/>
              </a:rPr>
              <a:t>Package directory reduces chances of name conflicts</a:t>
            </a:r>
            <a:endParaRPr lang="en-US" altLang="en-US" sz="1800" b="0">
              <a:effectLst/>
              <a:latin typeface="Garamond" panose="02020404030301010803"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E7227623-D5E2-4A94-90A0-3D2A4814D85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a:solidFill>
                  <a:srgbClr val="003399"/>
                </a:solidFill>
                <a:effectLst/>
                <a:latin typeface="Arial" panose="020B0604020202020204" pitchFamily="34" charset="0"/>
              </a:rPr>
              <a:t>Structure of Web Application</a:t>
            </a:r>
            <a:endParaRPr lang="en-US" altLang="en-US" sz="2400" b="0" dirty="0">
              <a:effectLst/>
              <a:latin typeface="Arial-BoldMT" charset="0"/>
            </a:endParaRPr>
          </a:p>
        </p:txBody>
      </p:sp>
    </p:spTree>
    <p:extLst>
      <p:ext uri="{BB962C8B-B14F-4D97-AF65-F5344CB8AC3E}">
        <p14:creationId xmlns:p14="http://schemas.microsoft.com/office/powerpoint/2010/main" val="3905793436"/>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951D37A-18F5-497D-945D-F16192E38519}"/>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Deployment</a:t>
            </a:r>
            <a:r>
              <a:rPr lang="en-US" altLang="en-US" sz="2400" dirty="0">
                <a:solidFill>
                  <a:srgbClr val="003399"/>
                </a:solidFill>
                <a:effectLst/>
                <a:latin typeface="Arial" panose="020B0604020202020204" pitchFamily="34" charset="0"/>
              </a:rPr>
              <a:t> of Web Applications</a:t>
            </a:r>
          </a:p>
        </p:txBody>
      </p:sp>
      <p:sp>
        <p:nvSpPr>
          <p:cNvPr id="3" name="Rectangle 2">
            <a:extLst>
              <a:ext uri="{FF2B5EF4-FFF2-40B4-BE49-F238E27FC236}">
                <a16:creationId xmlns:a16="http://schemas.microsoft.com/office/drawing/2014/main" id="{1D3BEBEC-5F7D-41DF-86BA-8932E36F4E14}"/>
              </a:ext>
            </a:extLst>
          </p:cNvPr>
          <p:cNvSpPr/>
          <p:nvPr/>
        </p:nvSpPr>
        <p:spPr>
          <a:xfrm>
            <a:off x="606669" y="1089761"/>
            <a:ext cx="8168054" cy="5232202"/>
          </a:xfrm>
          <a:prstGeom prst="rect">
            <a:avLst/>
          </a:prstGeom>
        </p:spPr>
        <p:txBody>
          <a:bodyPr wrap="square">
            <a:spAutoFit/>
          </a:bodyPr>
          <a:lstStyle/>
          <a:p>
            <a:pPr marL="609600" indent="-609600">
              <a:spcBef>
                <a:spcPct val="50000"/>
              </a:spcBef>
            </a:pPr>
            <a:r>
              <a:rPr lang="en-US" altLang="en-US" sz="2400" dirty="0"/>
              <a:t>Web applications are deployed in the web applications directory of the web server</a:t>
            </a:r>
          </a:p>
          <a:p>
            <a:pPr marL="1100138" lvl="1" indent="-533400">
              <a:spcBef>
                <a:spcPct val="50000"/>
              </a:spcBef>
            </a:pPr>
            <a:r>
              <a:rPr lang="en-US" altLang="en-US" sz="2000" dirty="0"/>
              <a:t>In tomcat this directory is ${</a:t>
            </a:r>
            <a:r>
              <a:rPr lang="en-US" altLang="en-US" sz="2000" dirty="0" err="1"/>
              <a:t>Tomcat_Home</a:t>
            </a:r>
            <a:r>
              <a:rPr lang="en-US" altLang="en-US" sz="2000" dirty="0"/>
              <a:t>}/webapps</a:t>
            </a:r>
          </a:p>
          <a:p>
            <a:pPr marL="609600" indent="-609600">
              <a:spcBef>
                <a:spcPct val="50000"/>
              </a:spcBef>
            </a:pPr>
            <a:r>
              <a:rPr lang="en-US" altLang="en-US" sz="2400" dirty="0"/>
              <a:t>Two separate ways of deploying web applications</a:t>
            </a:r>
          </a:p>
          <a:p>
            <a:pPr marL="1100138" lvl="1" indent="-533400">
              <a:spcBef>
                <a:spcPct val="50000"/>
              </a:spcBef>
              <a:buFontTx/>
              <a:buNone/>
            </a:pPr>
            <a:r>
              <a:rPr lang="en-US" altLang="en-US" sz="2000" dirty="0"/>
              <a:t>Exploded Directory Format</a:t>
            </a:r>
          </a:p>
          <a:p>
            <a:pPr marL="1100138" lvl="1" indent="-533400">
              <a:spcBef>
                <a:spcPct val="50000"/>
              </a:spcBef>
            </a:pPr>
            <a:r>
              <a:rPr lang="en-US" altLang="en-US" sz="2000" dirty="0"/>
              <a:t>Development directory is copied to the application directory of the web server</a:t>
            </a:r>
          </a:p>
          <a:p>
            <a:pPr marL="1100138" lvl="1" indent="-533400">
              <a:spcBef>
                <a:spcPct val="50000"/>
              </a:spcBef>
            </a:pPr>
            <a:r>
              <a:rPr lang="en-US" altLang="en-US" sz="2000" dirty="0"/>
              <a:t>Used primarily in development mode when changes are frequent</a:t>
            </a:r>
          </a:p>
          <a:p>
            <a:pPr marL="1100138" lvl="1" indent="-533400">
              <a:spcBef>
                <a:spcPct val="50000"/>
              </a:spcBef>
              <a:buFontTx/>
              <a:buNone/>
            </a:pPr>
            <a:r>
              <a:rPr lang="en-US" altLang="en-US" sz="2000" dirty="0"/>
              <a:t>Web Application Archive (WAR) Format</a:t>
            </a:r>
          </a:p>
          <a:p>
            <a:pPr marL="1100138" lvl="1" indent="-533400">
              <a:spcBef>
                <a:spcPct val="50000"/>
              </a:spcBef>
            </a:pPr>
            <a:r>
              <a:rPr lang="en-US" altLang="en-US" sz="2000" dirty="0"/>
              <a:t>Archived version of development directory is copied to application directory of web server</a:t>
            </a:r>
          </a:p>
          <a:p>
            <a:pPr marL="1100138" lvl="1" indent="-533400">
              <a:spcBef>
                <a:spcPct val="50000"/>
              </a:spcBef>
            </a:pPr>
            <a:r>
              <a:rPr lang="en-US" altLang="en-US" sz="2000" dirty="0"/>
              <a:t>Created using jar utility i.e. jar –cv0f </a:t>
            </a:r>
            <a:r>
              <a:rPr lang="en-US" altLang="en-US" sz="2000" dirty="0" err="1"/>
              <a:t>SimpleWebApp.war</a:t>
            </a:r>
            <a:r>
              <a:rPr lang="en-US" altLang="en-US" sz="2000" dirty="0"/>
              <a:t> .</a:t>
            </a:r>
            <a:endParaRPr lang="en-IN" dirty="0"/>
          </a:p>
        </p:txBody>
      </p:sp>
    </p:spTree>
    <p:extLst>
      <p:ext uri="{BB962C8B-B14F-4D97-AF65-F5344CB8AC3E}">
        <p14:creationId xmlns:p14="http://schemas.microsoft.com/office/powerpoint/2010/main" val="1118081816"/>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2951B55-188B-4E7D-845F-59765BA64C7F}"/>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Application Deployment</a:t>
            </a:r>
            <a:br>
              <a:rPr lang="en-US" altLang="en-US">
                <a:effectLst/>
              </a:rPr>
            </a:br>
            <a:r>
              <a:rPr lang="en-US" altLang="en-US" sz="2400">
                <a:solidFill>
                  <a:srgbClr val="003399"/>
                </a:solidFill>
                <a:effectLst/>
                <a:latin typeface="Arial" panose="020B0604020202020204" pitchFamily="34" charset="0"/>
              </a:rPr>
              <a:t>Deployment of Web Applications, cont’d.</a:t>
            </a:r>
            <a:endParaRPr lang="en-US" altLang="en-US" sz="2400" b="0">
              <a:effectLst/>
              <a:latin typeface="Arial-BoldMT" charset="0"/>
            </a:endParaRPr>
          </a:p>
        </p:txBody>
      </p:sp>
      <p:sp>
        <p:nvSpPr>
          <p:cNvPr id="3" name="Rectangle 2">
            <a:extLst>
              <a:ext uri="{FF2B5EF4-FFF2-40B4-BE49-F238E27FC236}">
                <a16:creationId xmlns:a16="http://schemas.microsoft.com/office/drawing/2014/main" id="{363D4B4F-F52E-4C42-9EED-4F7D5FD765EB}"/>
              </a:ext>
            </a:extLst>
          </p:cNvPr>
          <p:cNvSpPr txBox="1">
            <a:spLocks noChangeArrowheads="1"/>
          </p:cNvSpPr>
          <p:nvPr/>
        </p:nvSpPr>
        <p:spPr>
          <a:xfrm>
            <a:off x="304799" y="1143000"/>
            <a:ext cx="11617569"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2400"/>
              <a:t>If web application is in a location different than the webapps directory context is defined </a:t>
            </a:r>
          </a:p>
          <a:p>
            <a:pPr marL="1100138" lvl="1" indent="-533400">
              <a:spcBef>
                <a:spcPct val="50000"/>
              </a:spcBef>
            </a:pPr>
            <a:r>
              <a:rPr lang="en-US" altLang="en-US" sz="2000"/>
              <a:t>Location: ${Tomcat_Home}/conf/server.xml</a:t>
            </a:r>
          </a:p>
          <a:p>
            <a:pPr marL="609600" indent="-609600">
              <a:spcBef>
                <a:spcPct val="50000"/>
              </a:spcBef>
            </a:pPr>
            <a:r>
              <a:rPr lang="en-US" altLang="en-US" sz="2400"/>
              <a:t>&lt;context path=“/store” docBase=“/store.war” reloadable=“true&gt;</a:t>
            </a:r>
          </a:p>
          <a:p>
            <a:pPr marL="1100138" lvl="1" indent="-533400">
              <a:spcBef>
                <a:spcPct val="50000"/>
              </a:spcBef>
            </a:pPr>
            <a:r>
              <a:rPr lang="en-US" altLang="en-US" sz="2000"/>
              <a:t>Context declares a context to exist with a base URL path of /store</a:t>
            </a:r>
          </a:p>
          <a:p>
            <a:pPr marL="1100138" lvl="1" indent="-533400">
              <a:spcBef>
                <a:spcPct val="50000"/>
              </a:spcBef>
            </a:pPr>
            <a:r>
              <a:rPr lang="en-US" altLang="en-US" sz="2000"/>
              <a:t>The application can be accessed at </a:t>
            </a:r>
            <a:r>
              <a:rPr lang="en-US" altLang="en-US" sz="2000">
                <a:hlinkClick r:id="rId2"/>
              </a:rPr>
              <a:t>http://localhost:8080/store/</a:t>
            </a:r>
            <a:r>
              <a:rPr lang="en-US" altLang="en-US" sz="2000"/>
              <a:t>.</a:t>
            </a:r>
          </a:p>
          <a:p>
            <a:pPr marL="1100138" lvl="1" indent="-533400">
              <a:spcBef>
                <a:spcPct val="50000"/>
              </a:spcBef>
            </a:pPr>
            <a:r>
              <a:rPr lang="en-US" altLang="en-US" sz="2000"/>
              <a:t>docBase tells tomcat where to find the web application</a:t>
            </a:r>
          </a:p>
          <a:p>
            <a:pPr marL="1100138" lvl="1" indent="-533400">
              <a:spcBef>
                <a:spcPct val="50000"/>
              </a:spcBef>
            </a:pPr>
            <a:r>
              <a:rPr lang="en-US" altLang="en-US" sz="2000"/>
              <a:t>Relative path (/store.war) tells Tomcat that store.war is at the top level of the webapps directory</a:t>
            </a:r>
          </a:p>
          <a:p>
            <a:pPr marL="1100138" lvl="1" indent="-533400">
              <a:spcBef>
                <a:spcPct val="50000"/>
              </a:spcBef>
            </a:pPr>
            <a:r>
              <a:rPr lang="en-US" altLang="en-US" sz="2000"/>
              <a:t>An absolute path can also be supplied I.e. c:/myapps/store.war</a:t>
            </a:r>
          </a:p>
          <a:p>
            <a:pPr marL="1100138" lvl="1" indent="-533400">
              <a:spcBef>
                <a:spcPct val="50000"/>
              </a:spcBef>
            </a:pPr>
            <a:r>
              <a:rPr lang="en-US" altLang="en-US" sz="2000"/>
              <a:t>Reloadable set to true indicates that if the class or lib files change the application detects the change</a:t>
            </a:r>
            <a:endParaRPr lang="en-US" altLang="en-US" sz="2000" dirty="0"/>
          </a:p>
        </p:txBody>
      </p:sp>
    </p:spTree>
    <p:extLst>
      <p:ext uri="{BB962C8B-B14F-4D97-AF65-F5344CB8AC3E}">
        <p14:creationId xmlns:p14="http://schemas.microsoft.com/office/powerpoint/2010/main" val="1830303429"/>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E0D3004-B898-4165-BE9E-63DF199548EF}"/>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ServletContext</a:t>
            </a:r>
            <a:endParaRPr lang="en-US" altLang="en-US" sz="2400" dirty="0">
              <a:solidFill>
                <a:srgbClr val="003399"/>
              </a:solidFill>
              <a:effectLst/>
              <a:latin typeface="Arial" panose="020B0604020202020204" pitchFamily="34" charset="0"/>
            </a:endParaRPr>
          </a:p>
        </p:txBody>
      </p:sp>
      <p:sp>
        <p:nvSpPr>
          <p:cNvPr id="3" name="Rectangle 2">
            <a:extLst>
              <a:ext uri="{FF2B5EF4-FFF2-40B4-BE49-F238E27FC236}">
                <a16:creationId xmlns:a16="http://schemas.microsoft.com/office/drawing/2014/main" id="{6377B35F-34A7-4780-AB0D-71ABB71A6C2A}"/>
              </a:ext>
            </a:extLst>
          </p:cNvPr>
          <p:cNvSpPr txBox="1">
            <a:spLocks noChangeArrowheads="1"/>
          </p:cNvSpPr>
          <p:nvPr/>
        </p:nvSpPr>
        <p:spPr>
          <a:xfrm>
            <a:off x="304799" y="1143000"/>
            <a:ext cx="11371385" cy="53340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pPr>
            <a:r>
              <a:rPr lang="en-US" altLang="en-US" sz="2200"/>
              <a:t>Each application in a web container is associated with a context</a:t>
            </a:r>
          </a:p>
          <a:p>
            <a:pPr marL="1100138" lvl="1" indent="-533400">
              <a:lnSpc>
                <a:spcPct val="80000"/>
              </a:lnSpc>
              <a:spcBef>
                <a:spcPct val="50000"/>
              </a:spcBef>
            </a:pPr>
            <a:r>
              <a:rPr lang="en-US" altLang="en-US"/>
              <a:t>All web resources are associated with the context.</a:t>
            </a:r>
          </a:p>
          <a:p>
            <a:pPr marL="609600" indent="-609600">
              <a:lnSpc>
                <a:spcPct val="80000"/>
              </a:lnSpc>
              <a:spcBef>
                <a:spcPct val="50000"/>
              </a:spcBef>
            </a:pPr>
            <a:r>
              <a:rPr lang="en-US" altLang="en-US" sz="2200"/>
              <a:t>Servlet context is rooted at a known path within web</a:t>
            </a:r>
            <a:r>
              <a:rPr lang="en-US" altLang="en-US" sz="2400"/>
              <a:t> </a:t>
            </a:r>
            <a:r>
              <a:rPr lang="en-US" altLang="en-US" sz="2200"/>
              <a:t>container.</a:t>
            </a:r>
            <a:r>
              <a:rPr lang="en-US" altLang="en-US" sz="2400"/>
              <a:t> (</a:t>
            </a:r>
            <a:r>
              <a:rPr lang="en-US" altLang="en-US"/>
              <a:t>e.g.</a:t>
            </a:r>
            <a:r>
              <a:rPr lang="en-US" altLang="en-US" sz="2400"/>
              <a:t> </a:t>
            </a:r>
            <a:r>
              <a:rPr lang="en-US" altLang="en-US"/>
              <a:t>{Tomcat_Home}/webapps/store/home.html</a:t>
            </a:r>
            <a:r>
              <a:rPr lang="en-US" altLang="en-US" sz="2400"/>
              <a:t>)</a:t>
            </a:r>
          </a:p>
          <a:p>
            <a:pPr marL="1100138" lvl="1" indent="-533400">
              <a:lnSpc>
                <a:spcPct val="80000"/>
              </a:lnSpc>
              <a:spcBef>
                <a:spcPct val="50000"/>
              </a:spcBef>
            </a:pPr>
            <a:r>
              <a:rPr lang="en-US" altLang="en-US"/>
              <a:t>Context for this application is /store </a:t>
            </a:r>
          </a:p>
          <a:p>
            <a:pPr marL="1100138" lvl="1" indent="-533400">
              <a:lnSpc>
                <a:spcPct val="80000"/>
              </a:lnSpc>
              <a:spcBef>
                <a:spcPct val="50000"/>
              </a:spcBef>
            </a:pPr>
            <a:r>
              <a:rPr lang="en-US" altLang="en-US"/>
              <a:t>User would access this as: http://localhost:8080/store/home.html</a:t>
            </a:r>
          </a:p>
          <a:p>
            <a:pPr marL="609600" indent="-609600">
              <a:lnSpc>
                <a:spcPct val="80000"/>
              </a:lnSpc>
              <a:spcBef>
                <a:spcPct val="50000"/>
              </a:spcBef>
            </a:pPr>
            <a:r>
              <a:rPr lang="en-US" altLang="en-US" sz="2200"/>
              <a:t>There is a special object called servlet context.</a:t>
            </a:r>
          </a:p>
          <a:p>
            <a:pPr marL="1100138" lvl="1" indent="-533400">
              <a:lnSpc>
                <a:spcPct val="80000"/>
              </a:lnSpc>
              <a:spcBef>
                <a:spcPct val="50000"/>
              </a:spcBef>
            </a:pPr>
            <a:r>
              <a:rPr lang="en-US" altLang="en-US"/>
              <a:t>A sandbox for the application (prevents name clashes and efficient downloading of classes without having to set classpath)</a:t>
            </a:r>
          </a:p>
          <a:p>
            <a:pPr marL="1100138" lvl="1" indent="-533400">
              <a:lnSpc>
                <a:spcPct val="80000"/>
              </a:lnSpc>
              <a:spcBef>
                <a:spcPct val="50000"/>
              </a:spcBef>
            </a:pPr>
            <a:r>
              <a:rPr lang="en-US" altLang="en-US"/>
              <a:t>Allows servlets access container resources </a:t>
            </a:r>
          </a:p>
          <a:p>
            <a:pPr marL="1100138" lvl="1" indent="-533400">
              <a:lnSpc>
                <a:spcPct val="80000"/>
              </a:lnSpc>
              <a:spcBef>
                <a:spcPct val="50000"/>
              </a:spcBef>
            </a:pPr>
            <a:r>
              <a:rPr lang="en-US" altLang="en-US"/>
              <a:t>Primary use of servlet context is to share attributes between servlets in an application.</a:t>
            </a:r>
          </a:p>
          <a:p>
            <a:pPr marL="609600" indent="-609600">
              <a:lnSpc>
                <a:spcPct val="80000"/>
              </a:lnSpc>
              <a:spcBef>
                <a:spcPct val="50000"/>
              </a:spcBef>
            </a:pPr>
            <a:r>
              <a:rPr lang="en-US" altLang="en-US" sz="2200"/>
              <a:t>Context may be defined explicitly in a web server</a:t>
            </a:r>
          </a:p>
          <a:p>
            <a:pPr marL="1100138" lvl="1" indent="-533400">
              <a:lnSpc>
                <a:spcPct val="80000"/>
              </a:lnSpc>
              <a:spcBef>
                <a:spcPct val="50000"/>
              </a:spcBef>
            </a:pPr>
            <a:r>
              <a:rPr lang="en-US" altLang="en-US" sz="1400"/>
              <a:t>Configuration Directory in Tomcat: ${Tomcat_Home}/conf/server.xml</a:t>
            </a:r>
          </a:p>
          <a:p>
            <a:pPr marL="1100138" lvl="1" indent="-533400">
              <a:lnSpc>
                <a:spcPct val="80000"/>
              </a:lnSpc>
              <a:spcBef>
                <a:spcPct val="50000"/>
              </a:spcBef>
            </a:pPr>
            <a:r>
              <a:rPr lang="en-US" altLang="en-US" sz="1400"/>
              <a:t>&lt;context path=“/examples” docBase=“examples” debug=“0” reloadable=“true”&gt;</a:t>
            </a:r>
            <a:endParaRPr lang="en-US" altLang="en-US" sz="1400" dirty="0"/>
          </a:p>
        </p:txBody>
      </p:sp>
    </p:spTree>
    <p:extLst>
      <p:ext uri="{BB962C8B-B14F-4D97-AF65-F5344CB8AC3E}">
        <p14:creationId xmlns:p14="http://schemas.microsoft.com/office/powerpoint/2010/main" val="1573737598"/>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76C0280-268E-4B24-8AA3-ED3704656BB6}"/>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Deployment</a:t>
            </a:r>
            <a:r>
              <a:rPr lang="en-US" altLang="en-US" sz="2400" dirty="0">
                <a:solidFill>
                  <a:srgbClr val="003399"/>
                </a:solidFill>
                <a:effectLst/>
                <a:latin typeface="Arial" panose="020B0604020202020204" pitchFamily="34" charset="0"/>
              </a:rPr>
              <a:t> Descriptor</a:t>
            </a:r>
          </a:p>
        </p:txBody>
      </p:sp>
      <p:sp>
        <p:nvSpPr>
          <p:cNvPr id="3" name="Rectangle 2">
            <a:extLst>
              <a:ext uri="{FF2B5EF4-FFF2-40B4-BE49-F238E27FC236}">
                <a16:creationId xmlns:a16="http://schemas.microsoft.com/office/drawing/2014/main" id="{2ED47060-779D-41E2-B50E-957E512F4085}"/>
              </a:ext>
            </a:extLst>
          </p:cNvPr>
          <p:cNvSpPr txBox="1">
            <a:spLocks noChangeArrowheads="1"/>
          </p:cNvSpPr>
          <p:nvPr/>
        </p:nvSpPr>
        <p:spPr>
          <a:xfrm>
            <a:off x="304799" y="1219200"/>
            <a:ext cx="10474569" cy="52578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pPr>
            <a:r>
              <a:rPr lang="en-US" altLang="en-US" sz="2400"/>
              <a:t>Conveys configuration information of a web application</a:t>
            </a:r>
          </a:p>
          <a:p>
            <a:pPr marL="609600" indent="-609600">
              <a:lnSpc>
                <a:spcPct val="80000"/>
              </a:lnSpc>
              <a:spcBef>
                <a:spcPct val="50000"/>
              </a:spcBef>
            </a:pPr>
            <a:r>
              <a:rPr lang="en-US" altLang="en-US" sz="2400"/>
              <a:t>The primary elements of a deployment descriptor file</a:t>
            </a:r>
          </a:p>
          <a:p>
            <a:pPr marL="1100138" lvl="1" indent="-533400">
              <a:lnSpc>
                <a:spcPct val="80000"/>
              </a:lnSpc>
              <a:spcBef>
                <a:spcPct val="50000"/>
              </a:spcBef>
            </a:pPr>
            <a:r>
              <a:rPr lang="en-US" altLang="en-US" sz="2000"/>
              <a:t>Servlet definitions &amp; mappings</a:t>
            </a:r>
          </a:p>
          <a:p>
            <a:pPr marL="1100138" lvl="1" indent="-533400">
              <a:lnSpc>
                <a:spcPct val="80000"/>
              </a:lnSpc>
              <a:spcBef>
                <a:spcPct val="50000"/>
              </a:spcBef>
            </a:pPr>
            <a:r>
              <a:rPr lang="en-US" altLang="en-US" sz="2000"/>
              <a:t>Servlet context initialization parameters</a:t>
            </a:r>
          </a:p>
          <a:p>
            <a:pPr marL="1100138" lvl="1" indent="-533400">
              <a:lnSpc>
                <a:spcPct val="80000"/>
              </a:lnSpc>
              <a:spcBef>
                <a:spcPct val="50000"/>
              </a:spcBef>
            </a:pPr>
            <a:r>
              <a:rPr lang="en-US" altLang="en-US" sz="2000"/>
              <a:t>Error pages</a:t>
            </a:r>
          </a:p>
          <a:p>
            <a:pPr marL="1100138" lvl="1" indent="-533400">
              <a:lnSpc>
                <a:spcPct val="80000"/>
              </a:lnSpc>
              <a:spcBef>
                <a:spcPct val="50000"/>
              </a:spcBef>
            </a:pPr>
            <a:r>
              <a:rPr lang="en-US" altLang="en-US" sz="2000"/>
              <a:t>Welcome pages</a:t>
            </a:r>
          </a:p>
          <a:p>
            <a:pPr marL="1100138" lvl="1" indent="-533400">
              <a:lnSpc>
                <a:spcPct val="80000"/>
              </a:lnSpc>
              <a:spcBef>
                <a:spcPct val="50000"/>
              </a:spcBef>
            </a:pPr>
            <a:r>
              <a:rPr lang="en-US" altLang="en-US" sz="2000"/>
              <a:t>File based security</a:t>
            </a:r>
          </a:p>
          <a:p>
            <a:pPr marL="609600" indent="-609600">
              <a:lnSpc>
                <a:spcPct val="80000"/>
              </a:lnSpc>
              <a:spcBef>
                <a:spcPct val="50000"/>
              </a:spcBef>
            </a:pPr>
            <a:r>
              <a:rPr lang="en-US" altLang="en-US" sz="2400"/>
              <a:t>Rules for the deployment descriptor file</a:t>
            </a:r>
          </a:p>
          <a:p>
            <a:pPr marL="1100138" lvl="1" indent="-533400">
              <a:lnSpc>
                <a:spcPct val="80000"/>
              </a:lnSpc>
              <a:spcBef>
                <a:spcPct val="50000"/>
              </a:spcBef>
            </a:pPr>
            <a:r>
              <a:rPr lang="en-US" altLang="en-US" sz="2000"/>
              <a:t>Resides at the top level of the WEB-INF directory</a:t>
            </a:r>
          </a:p>
          <a:p>
            <a:pPr marL="1100138" lvl="1" indent="-533400">
              <a:lnSpc>
                <a:spcPct val="80000"/>
              </a:lnSpc>
              <a:spcBef>
                <a:spcPct val="50000"/>
              </a:spcBef>
            </a:pPr>
            <a:r>
              <a:rPr lang="en-US" altLang="en-US" sz="2000"/>
              <a:t>Must be a well formed XML file called web.xml</a:t>
            </a:r>
          </a:p>
          <a:p>
            <a:pPr marL="1100138" lvl="1" indent="-533400">
              <a:lnSpc>
                <a:spcPct val="80000"/>
              </a:lnSpc>
              <a:spcBef>
                <a:spcPct val="50000"/>
              </a:spcBef>
            </a:pPr>
            <a:r>
              <a:rPr lang="en-US" altLang="en-US" sz="2000"/>
              <a:t>Must conform to the dtd </a:t>
            </a:r>
          </a:p>
          <a:p>
            <a:pPr marL="1100138" lvl="1" indent="-533400">
              <a:lnSpc>
                <a:spcPct val="80000"/>
              </a:lnSpc>
              <a:spcBef>
                <a:spcPct val="50000"/>
              </a:spcBef>
              <a:buFontTx/>
              <a:buNone/>
            </a:pPr>
            <a:r>
              <a:rPr lang="en-US" altLang="en-US" sz="2000"/>
              <a:t>	(located at http://java.sun.com/dtd/web-app-2-3.dtd)</a:t>
            </a:r>
            <a:endParaRPr lang="en-US" altLang="en-US" sz="2000" dirty="0"/>
          </a:p>
        </p:txBody>
      </p:sp>
    </p:spTree>
    <p:extLst>
      <p:ext uri="{BB962C8B-B14F-4D97-AF65-F5344CB8AC3E}">
        <p14:creationId xmlns:p14="http://schemas.microsoft.com/office/powerpoint/2010/main" val="773670263"/>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6EA186C-059F-472F-95CE-A42FE4FCDD72}"/>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Deployment</a:t>
            </a:r>
            <a:r>
              <a:rPr lang="en-US" altLang="en-US" sz="2400" dirty="0">
                <a:solidFill>
                  <a:srgbClr val="003399"/>
                </a:solidFill>
                <a:effectLst/>
                <a:latin typeface="Arial" panose="020B0604020202020204" pitchFamily="34" charset="0"/>
              </a:rPr>
              <a:t> Descriptors - Header</a:t>
            </a:r>
          </a:p>
        </p:txBody>
      </p:sp>
      <p:sp>
        <p:nvSpPr>
          <p:cNvPr id="3" name="Rectangle 2">
            <a:extLst>
              <a:ext uri="{FF2B5EF4-FFF2-40B4-BE49-F238E27FC236}">
                <a16:creationId xmlns:a16="http://schemas.microsoft.com/office/drawing/2014/main" id="{B260671A-F855-42A9-BC97-96625D782E50}"/>
              </a:ext>
            </a:extLst>
          </p:cNvPr>
          <p:cNvSpPr txBox="1">
            <a:spLocks noChangeArrowheads="1"/>
          </p:cNvSpPr>
          <p:nvPr/>
        </p:nvSpPr>
        <p:spPr>
          <a:xfrm>
            <a:off x="304799" y="1143000"/>
            <a:ext cx="9665677" cy="497644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2800"/>
              <a:t>Header denotes the version of XML</a:t>
            </a:r>
          </a:p>
          <a:p>
            <a:pPr marL="1100138" lvl="1" indent="-533400">
              <a:spcBef>
                <a:spcPct val="50000"/>
              </a:spcBef>
              <a:buFontTx/>
              <a:buNone/>
            </a:pPr>
            <a:r>
              <a:rPr lang="en-US" altLang="en-US"/>
              <a:t>&lt;?xml version="1.0" encoding="ISO-8859-1"?&gt;</a:t>
            </a:r>
          </a:p>
          <a:p>
            <a:pPr marL="609600" indent="-609600">
              <a:spcBef>
                <a:spcPct val="50000"/>
              </a:spcBef>
            </a:pPr>
            <a:r>
              <a:rPr lang="en-US" altLang="en-US" sz="2800"/>
              <a:t>Describes the the DTD for the application</a:t>
            </a:r>
          </a:p>
          <a:p>
            <a:pPr marL="1100138" lvl="1" indent="-533400">
              <a:spcBef>
                <a:spcPct val="50000"/>
              </a:spcBef>
              <a:buFontTx/>
              <a:buNone/>
            </a:pPr>
            <a:r>
              <a:rPr lang="en-US" altLang="en-US"/>
              <a:t>&lt;!DOCTYPE web-app</a:t>
            </a:r>
          </a:p>
          <a:p>
            <a:pPr marL="1100138" lvl="1" indent="-533400">
              <a:spcBef>
                <a:spcPct val="50000"/>
              </a:spcBef>
              <a:buFontTx/>
              <a:buNone/>
            </a:pPr>
            <a:r>
              <a:rPr lang="en-US" altLang="en-US"/>
              <a:t>    PUBLIC "-//Sun Microsystems, Inc.//DTD Web Application 2.3//EN"</a:t>
            </a:r>
          </a:p>
          <a:p>
            <a:pPr marL="1100138" lvl="1" indent="-533400">
              <a:spcBef>
                <a:spcPct val="50000"/>
              </a:spcBef>
              <a:buFontTx/>
              <a:buNone/>
            </a:pPr>
            <a:r>
              <a:rPr lang="en-US" altLang="en-US"/>
              <a:t>    “http://java.sun.com/dtd/web-app_2_3.dtd"&gt;</a:t>
            </a:r>
          </a:p>
          <a:p>
            <a:pPr marL="609600" indent="-609600">
              <a:spcBef>
                <a:spcPct val="50000"/>
              </a:spcBef>
            </a:pPr>
            <a:r>
              <a:rPr lang="en-US" altLang="en-US" sz="2800"/>
              <a:t>Description of the application enclosed in web-app tags</a:t>
            </a:r>
          </a:p>
          <a:p>
            <a:pPr marL="1100138" lvl="1" indent="-533400">
              <a:spcBef>
                <a:spcPct val="50000"/>
              </a:spcBef>
              <a:buFontTx/>
              <a:buNone/>
            </a:pPr>
            <a:r>
              <a:rPr lang="en-US" altLang="en-US"/>
              <a:t>&lt;web-app&gt;</a:t>
            </a:r>
          </a:p>
          <a:p>
            <a:pPr marL="1366838" lvl="2" indent="-457200">
              <a:spcBef>
                <a:spcPct val="50000"/>
              </a:spcBef>
              <a:buFontTx/>
              <a:buNone/>
            </a:pPr>
            <a:r>
              <a:rPr lang="en-US" altLang="en-US" sz="1800"/>
              <a:t>Contents of the file</a:t>
            </a:r>
          </a:p>
          <a:p>
            <a:pPr marL="1100138" lvl="1" indent="-533400">
              <a:spcBef>
                <a:spcPct val="50000"/>
              </a:spcBef>
              <a:buFontTx/>
              <a:buNone/>
            </a:pPr>
            <a:r>
              <a:rPr lang="en-US" altLang="en-US"/>
              <a:t>&lt;web-app&gt;</a:t>
            </a:r>
            <a:endParaRPr lang="en-US" altLang="en-US" sz="1600" dirty="0"/>
          </a:p>
        </p:txBody>
      </p:sp>
    </p:spTree>
    <p:extLst>
      <p:ext uri="{BB962C8B-B14F-4D97-AF65-F5344CB8AC3E}">
        <p14:creationId xmlns:p14="http://schemas.microsoft.com/office/powerpoint/2010/main" val="3456038173"/>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CE931CA-021D-49C6-82F4-8D7FE5AB3AE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Deployment</a:t>
            </a:r>
            <a:r>
              <a:rPr lang="en-US" altLang="en-US" sz="2400" dirty="0">
                <a:solidFill>
                  <a:srgbClr val="003399"/>
                </a:solidFill>
                <a:effectLst/>
                <a:latin typeface="Arial" panose="020B0604020202020204" pitchFamily="34" charset="0"/>
              </a:rPr>
              <a:t> Descriptors - Context</a:t>
            </a:r>
          </a:p>
        </p:txBody>
      </p:sp>
      <p:sp>
        <p:nvSpPr>
          <p:cNvPr id="3" name="Rectangle 2">
            <a:extLst>
              <a:ext uri="{FF2B5EF4-FFF2-40B4-BE49-F238E27FC236}">
                <a16:creationId xmlns:a16="http://schemas.microsoft.com/office/drawing/2014/main" id="{6C39AEEE-CB9C-448D-9D50-283CC4E5DA09}"/>
              </a:ext>
            </a:extLst>
          </p:cNvPr>
          <p:cNvSpPr txBox="1">
            <a:spLocks noChangeArrowheads="1"/>
          </p:cNvSpPr>
          <p:nvPr/>
        </p:nvSpPr>
        <p:spPr>
          <a:xfrm>
            <a:off x="304799" y="1143000"/>
            <a:ext cx="11485685" cy="53340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pPr>
            <a:r>
              <a:rPr lang="en-US" altLang="en-US" sz="2400"/>
              <a:t>Context parameters are parameters that are related to the entire application. </a:t>
            </a:r>
          </a:p>
          <a:p>
            <a:pPr marL="1100138" lvl="1" indent="-533400">
              <a:lnSpc>
                <a:spcPct val="80000"/>
              </a:lnSpc>
              <a:spcBef>
                <a:spcPct val="50000"/>
              </a:spcBef>
            </a:pPr>
            <a:r>
              <a:rPr lang="en-US" altLang="en-US" sz="2000"/>
              <a:t>Any number of initialization parameters can be provided in the context</a:t>
            </a:r>
          </a:p>
          <a:p>
            <a:pPr marL="1100138" lvl="1" indent="-533400">
              <a:lnSpc>
                <a:spcPct val="80000"/>
              </a:lnSpc>
              <a:spcBef>
                <a:spcPct val="50000"/>
              </a:spcBef>
            </a:pPr>
            <a:r>
              <a:rPr lang="en-US" altLang="en-US" sz="2000"/>
              <a:t>One initialization parameter for web application is shown below:</a:t>
            </a:r>
          </a:p>
          <a:p>
            <a:pPr marL="1366838" lvl="2" indent="-457200">
              <a:lnSpc>
                <a:spcPct val="80000"/>
              </a:lnSpc>
              <a:spcBef>
                <a:spcPct val="50000"/>
              </a:spcBef>
              <a:buFontTx/>
              <a:buNone/>
            </a:pPr>
            <a:r>
              <a:rPr lang="en-US" altLang="en-US" sz="1000"/>
              <a:t>      </a:t>
            </a:r>
            <a:r>
              <a:rPr lang="en-US" altLang="en-US"/>
              <a:t>&lt;context-param&gt;</a:t>
            </a:r>
          </a:p>
          <a:p>
            <a:pPr marL="1366838" lvl="2" indent="-457200">
              <a:lnSpc>
                <a:spcPct val="80000"/>
              </a:lnSpc>
              <a:spcBef>
                <a:spcPct val="50000"/>
              </a:spcBef>
              <a:buFontTx/>
              <a:buNone/>
            </a:pPr>
            <a:r>
              <a:rPr lang="en-US" altLang="en-US"/>
              <a:t>          &lt;param-name&gt;</a:t>
            </a:r>
          </a:p>
          <a:p>
            <a:pPr marL="1366838" lvl="2" indent="-457200">
              <a:lnSpc>
                <a:spcPct val="80000"/>
              </a:lnSpc>
              <a:spcBef>
                <a:spcPct val="50000"/>
              </a:spcBef>
              <a:buFontTx/>
              <a:buNone/>
            </a:pPr>
            <a:r>
              <a:rPr lang="en-US" altLang="en-US"/>
              <a:t>             adminEmail</a:t>
            </a:r>
          </a:p>
          <a:p>
            <a:pPr marL="1366838" lvl="2" indent="-457200">
              <a:lnSpc>
                <a:spcPct val="80000"/>
              </a:lnSpc>
              <a:spcBef>
                <a:spcPct val="50000"/>
              </a:spcBef>
              <a:buFontTx/>
              <a:buNone/>
            </a:pPr>
            <a:r>
              <a:rPr lang="en-US" altLang="en-US"/>
              <a:t>          &lt;/param-name&gt;</a:t>
            </a:r>
          </a:p>
          <a:p>
            <a:pPr marL="1366838" lvl="2" indent="-457200">
              <a:lnSpc>
                <a:spcPct val="80000"/>
              </a:lnSpc>
              <a:spcBef>
                <a:spcPct val="50000"/>
              </a:spcBef>
              <a:buFontTx/>
              <a:buNone/>
            </a:pPr>
            <a:r>
              <a:rPr lang="en-US" altLang="en-US"/>
              <a:t>          &lt;param-vlaue&gt;</a:t>
            </a:r>
          </a:p>
          <a:p>
            <a:pPr marL="1366838" lvl="2" indent="-457200">
              <a:lnSpc>
                <a:spcPct val="80000"/>
              </a:lnSpc>
              <a:spcBef>
                <a:spcPct val="50000"/>
              </a:spcBef>
              <a:buFontTx/>
              <a:buNone/>
            </a:pPr>
            <a:r>
              <a:rPr lang="en-US" altLang="en-US"/>
              <a:t>            admin@wrox.com</a:t>
            </a:r>
          </a:p>
          <a:p>
            <a:pPr marL="1366838" lvl="2" indent="-457200">
              <a:lnSpc>
                <a:spcPct val="80000"/>
              </a:lnSpc>
              <a:spcBef>
                <a:spcPct val="50000"/>
              </a:spcBef>
              <a:buFontTx/>
              <a:buNone/>
            </a:pPr>
            <a:r>
              <a:rPr lang="en-US" altLang="en-US"/>
              <a:t>          &lt;/param-value&gt;</a:t>
            </a:r>
          </a:p>
          <a:p>
            <a:pPr marL="1366838" lvl="2" indent="-457200">
              <a:lnSpc>
                <a:spcPct val="80000"/>
              </a:lnSpc>
              <a:spcBef>
                <a:spcPct val="50000"/>
              </a:spcBef>
              <a:buFontTx/>
              <a:buNone/>
            </a:pPr>
            <a:r>
              <a:rPr lang="en-US" altLang="en-US"/>
              <a:t>      &lt;/context-param&gt;</a:t>
            </a:r>
          </a:p>
          <a:p>
            <a:pPr marL="609600" indent="-609600">
              <a:lnSpc>
                <a:spcPct val="80000"/>
              </a:lnSpc>
              <a:spcBef>
                <a:spcPct val="50000"/>
              </a:spcBef>
            </a:pPr>
            <a:r>
              <a:rPr lang="en-US" altLang="en-US" sz="2400"/>
              <a:t>ServletContext object is used to obtain context information</a:t>
            </a:r>
          </a:p>
          <a:p>
            <a:pPr marL="1100138" lvl="1" indent="-533400">
              <a:lnSpc>
                <a:spcPct val="80000"/>
              </a:lnSpc>
              <a:spcBef>
                <a:spcPct val="50000"/>
              </a:spcBef>
              <a:buFontTx/>
              <a:buNone/>
            </a:pPr>
            <a:r>
              <a:rPr lang="en-US" altLang="en-US"/>
              <a:t>e.g. String adminEmail = getServletContext().getInitParameter(“adminEmail”);</a:t>
            </a:r>
            <a:endParaRPr lang="en-US" altLang="en-US" sz="2000"/>
          </a:p>
          <a:p>
            <a:pPr marL="1100138" lvl="1" indent="-533400">
              <a:lnSpc>
                <a:spcPct val="80000"/>
              </a:lnSpc>
              <a:spcBef>
                <a:spcPct val="50000"/>
              </a:spcBef>
            </a:pPr>
            <a:r>
              <a:rPr lang="en-US" altLang="en-US" sz="2000"/>
              <a:t>The methods in ServletContext are abstract, their implementations must be provided by the web container.</a:t>
            </a:r>
            <a:endParaRPr lang="en-US" altLang="en-US" sz="2000" dirty="0"/>
          </a:p>
        </p:txBody>
      </p:sp>
    </p:spTree>
    <p:extLst>
      <p:ext uri="{BB962C8B-B14F-4D97-AF65-F5344CB8AC3E}">
        <p14:creationId xmlns:p14="http://schemas.microsoft.com/office/powerpoint/2010/main" val="1151225471"/>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5D27CCC-3049-4DA4-8ED9-865074DE3DD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Deployment</a:t>
            </a:r>
            <a:r>
              <a:rPr lang="en-US" altLang="en-US" sz="2400" dirty="0">
                <a:solidFill>
                  <a:srgbClr val="003399"/>
                </a:solidFill>
                <a:effectLst/>
                <a:latin typeface="Arial" panose="020B0604020202020204" pitchFamily="34" charset="0"/>
              </a:rPr>
              <a:t> Descriptors - Servlets</a:t>
            </a:r>
          </a:p>
        </p:txBody>
      </p:sp>
      <p:sp>
        <p:nvSpPr>
          <p:cNvPr id="3" name="Rectangle 2">
            <a:extLst>
              <a:ext uri="{FF2B5EF4-FFF2-40B4-BE49-F238E27FC236}">
                <a16:creationId xmlns:a16="http://schemas.microsoft.com/office/drawing/2014/main" id="{2E594F70-3DDE-40D1-9004-78F56850FC6A}"/>
              </a:ext>
            </a:extLst>
          </p:cNvPr>
          <p:cNvSpPr txBox="1">
            <a:spLocks noChangeArrowheads="1"/>
          </p:cNvSpPr>
          <p:nvPr/>
        </p:nvSpPr>
        <p:spPr>
          <a:xfrm>
            <a:off x="304799" y="1143000"/>
            <a:ext cx="10817469"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2400">
                <a:latin typeface="Arial Unicode MS" pitchFamily="34" charset="-128"/>
              </a:rPr>
              <a:t>Servlet Description, e.g.</a:t>
            </a:r>
          </a:p>
          <a:p>
            <a:pPr marL="1100138" lvl="1" indent="-533400">
              <a:lnSpc>
                <a:spcPct val="60000"/>
              </a:lnSpc>
              <a:spcBef>
                <a:spcPct val="50000"/>
              </a:spcBef>
              <a:buFontTx/>
              <a:buNone/>
            </a:pPr>
            <a:r>
              <a:rPr lang="en-US" altLang="en-US">
                <a:latin typeface="Century" panose="02040604050505020304" pitchFamily="18" charset="0"/>
              </a:rPr>
              <a:t>     </a:t>
            </a:r>
            <a:r>
              <a:rPr lang="en-US" altLang="en-US" sz="1600">
                <a:latin typeface="Century" panose="02040604050505020304" pitchFamily="18" charset="0"/>
              </a:rPr>
              <a:t>&lt;servlet&gt;</a:t>
            </a:r>
          </a:p>
          <a:p>
            <a:pPr marL="1100138" lvl="1" indent="-533400">
              <a:lnSpc>
                <a:spcPct val="60000"/>
              </a:lnSpc>
              <a:spcBef>
                <a:spcPct val="50000"/>
              </a:spcBef>
              <a:buFontTx/>
              <a:buNone/>
            </a:pPr>
            <a:r>
              <a:rPr lang="en-US" altLang="en-US" sz="1600">
                <a:latin typeface="Century" panose="02040604050505020304" pitchFamily="18" charset="0"/>
              </a:rPr>
              <a:t>       &lt;servlet-name&gt;storeservlet&lt;/servlet-name&gt;</a:t>
            </a:r>
          </a:p>
          <a:p>
            <a:pPr marL="1100138" lvl="1" indent="-533400">
              <a:lnSpc>
                <a:spcPct val="60000"/>
              </a:lnSpc>
              <a:spcBef>
                <a:spcPct val="50000"/>
              </a:spcBef>
              <a:buFontTx/>
              <a:buNone/>
            </a:pPr>
            <a:r>
              <a:rPr lang="en-US" altLang="en-US" sz="1600">
                <a:latin typeface="Century" panose="02040604050505020304" pitchFamily="18" charset="0"/>
              </a:rPr>
              <a:t>       &lt;servlet-class&gt;edu.albany.mis.goel.servlets.storeservlet&lt;servlet-class&gt;</a:t>
            </a:r>
          </a:p>
          <a:p>
            <a:pPr marL="1100138" lvl="1" indent="-533400">
              <a:lnSpc>
                <a:spcPct val="60000"/>
              </a:lnSpc>
              <a:spcBef>
                <a:spcPct val="50000"/>
              </a:spcBef>
              <a:buFontTx/>
              <a:buNone/>
            </a:pPr>
            <a:r>
              <a:rPr lang="en-US" altLang="en-US" sz="1600">
                <a:latin typeface="Century" panose="02040604050505020304" pitchFamily="18" charset="0"/>
              </a:rPr>
              <a:t>       &lt;init-param&gt;</a:t>
            </a:r>
          </a:p>
          <a:p>
            <a:pPr marL="1100138" lvl="1" indent="-533400">
              <a:lnSpc>
                <a:spcPct val="60000"/>
              </a:lnSpc>
              <a:spcBef>
                <a:spcPct val="50000"/>
              </a:spcBef>
              <a:buFontTx/>
              <a:buNone/>
            </a:pPr>
            <a:r>
              <a:rPr lang="en-US" altLang="en-US" sz="1600">
                <a:latin typeface="Century" panose="02040604050505020304" pitchFamily="18" charset="0"/>
              </a:rPr>
              <a:t>          &lt;param-name&gt;version&lt;param-name&gt;</a:t>
            </a:r>
          </a:p>
          <a:p>
            <a:pPr marL="1100138" lvl="1" indent="-533400">
              <a:lnSpc>
                <a:spcPct val="60000"/>
              </a:lnSpc>
              <a:spcBef>
                <a:spcPct val="50000"/>
              </a:spcBef>
              <a:buFontTx/>
              <a:buNone/>
            </a:pPr>
            <a:r>
              <a:rPr lang="en-US" altLang="en-US" sz="1600">
                <a:latin typeface="Century" panose="02040604050505020304" pitchFamily="18" charset="0"/>
              </a:rPr>
              <a:t>         &lt;param-value&gt;0.1b&lt;param-value&gt;</a:t>
            </a:r>
          </a:p>
          <a:p>
            <a:pPr marL="1100138" lvl="1" indent="-533400">
              <a:lnSpc>
                <a:spcPct val="60000"/>
              </a:lnSpc>
              <a:spcBef>
                <a:spcPct val="50000"/>
              </a:spcBef>
              <a:buFontTx/>
              <a:buNone/>
            </a:pPr>
            <a:r>
              <a:rPr lang="en-US" altLang="en-US" sz="1600">
                <a:latin typeface="Century" panose="02040604050505020304" pitchFamily="18" charset="0"/>
              </a:rPr>
              <a:t>       &lt;init-param&gt;</a:t>
            </a:r>
          </a:p>
          <a:p>
            <a:pPr marL="1100138" lvl="1" indent="-533400">
              <a:lnSpc>
                <a:spcPct val="60000"/>
              </a:lnSpc>
              <a:spcBef>
                <a:spcPct val="50000"/>
              </a:spcBef>
              <a:buFontTx/>
              <a:buNone/>
            </a:pPr>
            <a:r>
              <a:rPr lang="en-US" altLang="en-US" sz="1600">
                <a:latin typeface="Century" panose="02040604050505020304" pitchFamily="18" charset="0"/>
              </a:rPr>
              <a:t>    &lt;/servlet&gt;</a:t>
            </a:r>
          </a:p>
          <a:p>
            <a:pPr marL="1100138" lvl="1" indent="-533400">
              <a:spcBef>
                <a:spcPct val="50000"/>
              </a:spcBef>
            </a:pPr>
            <a:r>
              <a:rPr lang="en-US" altLang="en-US" sz="2000"/>
              <a:t>The above servlet is invoked by http://localhost:8080/store/home.html  (Here store is the context of the application)</a:t>
            </a:r>
          </a:p>
          <a:p>
            <a:pPr marL="1100138" lvl="1" indent="-533400">
              <a:spcBef>
                <a:spcPct val="50000"/>
              </a:spcBef>
            </a:pPr>
            <a:r>
              <a:rPr lang="en-US" altLang="en-US" sz="2000"/>
              <a:t>The initialization parameters are used for the specific servlet</a:t>
            </a:r>
          </a:p>
          <a:p>
            <a:pPr marL="1100138" lvl="1" indent="-533400">
              <a:spcBef>
                <a:spcPct val="50000"/>
              </a:spcBef>
            </a:pPr>
            <a:r>
              <a:rPr lang="en-US" altLang="en-US" sz="2000"/>
              <a:t>They can be accessed using the ServletConfig object</a:t>
            </a:r>
          </a:p>
          <a:p>
            <a:pPr marL="1366838" lvl="2" indent="-457200">
              <a:spcBef>
                <a:spcPct val="50000"/>
              </a:spcBef>
              <a:buFontTx/>
              <a:buNone/>
            </a:pPr>
            <a:r>
              <a:rPr lang="en-US" altLang="en-US" sz="1800"/>
              <a:t>e.g. String version = getServletConfig().getInitParameter(“version”);</a:t>
            </a:r>
          </a:p>
          <a:p>
            <a:pPr marL="1366838" lvl="2" indent="-457200">
              <a:lnSpc>
                <a:spcPct val="40000"/>
              </a:lnSpc>
              <a:spcBef>
                <a:spcPct val="50000"/>
              </a:spcBef>
              <a:buFontTx/>
              <a:buNone/>
            </a:pPr>
            <a:endParaRPr lang="en-US" altLang="en-US" sz="2000" dirty="0"/>
          </a:p>
        </p:txBody>
      </p:sp>
    </p:spTree>
    <p:extLst>
      <p:ext uri="{BB962C8B-B14F-4D97-AF65-F5344CB8AC3E}">
        <p14:creationId xmlns:p14="http://schemas.microsoft.com/office/powerpoint/2010/main" val="1453546051"/>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D06C782-06A7-447B-984A-B49FF34E40A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Deployment</a:t>
            </a:r>
            <a:r>
              <a:rPr lang="en-US" altLang="en-US" sz="2400" dirty="0">
                <a:solidFill>
                  <a:srgbClr val="003399"/>
                </a:solidFill>
                <a:effectLst/>
                <a:latin typeface="Arial" panose="020B0604020202020204" pitchFamily="34" charset="0"/>
              </a:rPr>
              <a:t> Descriptors - Servlets</a:t>
            </a:r>
          </a:p>
        </p:txBody>
      </p:sp>
      <p:sp>
        <p:nvSpPr>
          <p:cNvPr id="3" name="Rectangle 2">
            <a:extLst>
              <a:ext uri="{FF2B5EF4-FFF2-40B4-BE49-F238E27FC236}">
                <a16:creationId xmlns:a16="http://schemas.microsoft.com/office/drawing/2014/main" id="{5084B1FB-AA6B-4076-8C7E-C5746F3B735B}"/>
              </a:ext>
            </a:extLst>
          </p:cNvPr>
          <p:cNvSpPr txBox="1">
            <a:spLocks noChangeArrowheads="1"/>
          </p:cNvSpPr>
          <p:nvPr/>
        </p:nvSpPr>
        <p:spPr>
          <a:xfrm>
            <a:off x="304800" y="1143000"/>
            <a:ext cx="10026162" cy="5334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70000"/>
              </a:lnSpc>
              <a:spcBef>
                <a:spcPct val="50000"/>
              </a:spcBef>
            </a:pPr>
            <a:r>
              <a:rPr lang="en-US" altLang="en-US"/>
              <a:t>Servlet mappings map servlets to specific URL pattern</a:t>
            </a:r>
          </a:p>
          <a:p>
            <a:pPr marL="1366838" lvl="2" indent="-457200">
              <a:lnSpc>
                <a:spcPct val="70000"/>
              </a:lnSpc>
              <a:spcBef>
                <a:spcPct val="50000"/>
              </a:spcBef>
              <a:buFontTx/>
              <a:buNone/>
            </a:pPr>
            <a:r>
              <a:rPr lang="en-US" altLang="en-US" sz="1600"/>
              <a:t>&lt;servlet-mapping&gt;</a:t>
            </a:r>
          </a:p>
          <a:p>
            <a:pPr marL="1366838" lvl="2" indent="-457200">
              <a:lnSpc>
                <a:spcPct val="70000"/>
              </a:lnSpc>
              <a:spcBef>
                <a:spcPct val="50000"/>
              </a:spcBef>
              <a:buFontTx/>
              <a:buNone/>
            </a:pPr>
            <a:r>
              <a:rPr lang="en-US" altLang="en-US" sz="1600"/>
              <a:t>       &lt;servlet-name&gt;Servlet1&lt;/servlet-name&gt;</a:t>
            </a:r>
          </a:p>
          <a:p>
            <a:pPr marL="1366838" lvl="2" indent="-457200">
              <a:lnSpc>
                <a:spcPct val="70000"/>
              </a:lnSpc>
              <a:spcBef>
                <a:spcPct val="50000"/>
              </a:spcBef>
              <a:buFontTx/>
              <a:buNone/>
            </a:pPr>
            <a:r>
              <a:rPr lang="en-US" altLang="en-US" sz="1600"/>
              <a:t>       &lt;url-pattern&gt;/home.html&lt;url-pattern&gt;</a:t>
            </a:r>
          </a:p>
          <a:p>
            <a:pPr marL="1366838" lvl="2" indent="-457200">
              <a:lnSpc>
                <a:spcPct val="70000"/>
              </a:lnSpc>
              <a:spcBef>
                <a:spcPct val="50000"/>
              </a:spcBef>
              <a:buFontTx/>
              <a:buNone/>
            </a:pPr>
            <a:r>
              <a:rPr lang="en-US" altLang="en-US" sz="1600"/>
              <a:t> &lt;/servlet-mapping&gt; </a:t>
            </a:r>
          </a:p>
          <a:p>
            <a:pPr marL="1100138" lvl="1" indent="-533400">
              <a:lnSpc>
                <a:spcPct val="70000"/>
              </a:lnSpc>
              <a:spcBef>
                <a:spcPct val="50000"/>
              </a:spcBef>
            </a:pPr>
            <a:r>
              <a:rPr lang="en-US" altLang="en-US" sz="1600"/>
              <a:t>Allows web container to send requests to specific servlet</a:t>
            </a:r>
          </a:p>
          <a:p>
            <a:pPr marL="609600" indent="-609600">
              <a:lnSpc>
                <a:spcPct val="70000"/>
              </a:lnSpc>
              <a:spcBef>
                <a:spcPct val="50000"/>
              </a:spcBef>
            </a:pPr>
            <a:r>
              <a:rPr lang="en-US" altLang="en-US"/>
              <a:t>Why is servlet mapping required?</a:t>
            </a:r>
          </a:p>
          <a:p>
            <a:pPr marL="1100138" lvl="1" indent="-533400">
              <a:lnSpc>
                <a:spcPct val="70000"/>
              </a:lnSpc>
              <a:spcBef>
                <a:spcPct val="50000"/>
              </a:spcBef>
            </a:pPr>
            <a:r>
              <a:rPr lang="en-US" altLang="en-US" sz="1600"/>
              <a:t>A logical way to specify servlets would be to use context/servletname</a:t>
            </a:r>
          </a:p>
          <a:p>
            <a:pPr marL="1366838" lvl="2" indent="-457200">
              <a:lnSpc>
                <a:spcPct val="70000"/>
              </a:lnSpc>
              <a:spcBef>
                <a:spcPct val="50000"/>
              </a:spcBef>
              <a:buFontTx/>
              <a:buNone/>
            </a:pPr>
            <a:r>
              <a:rPr lang="en-US" altLang="en-US" sz="1600"/>
              <a:t>(i.e. http://localhost:8080/store/storeservlet)</a:t>
            </a:r>
          </a:p>
          <a:p>
            <a:pPr marL="1100138" lvl="1" indent="-533400">
              <a:lnSpc>
                <a:spcPct val="70000"/>
              </a:lnSpc>
              <a:spcBef>
                <a:spcPct val="50000"/>
              </a:spcBef>
            </a:pPr>
            <a:r>
              <a:rPr lang="en-US" altLang="en-US" sz="1600"/>
              <a:t>Allows multiple urls to be mapped to same servlet</a:t>
            </a:r>
          </a:p>
          <a:p>
            <a:pPr marL="1100138" lvl="1" indent="-533400">
              <a:lnSpc>
                <a:spcPct val="70000"/>
              </a:lnSpc>
              <a:spcBef>
                <a:spcPct val="50000"/>
              </a:spcBef>
            </a:pPr>
            <a:r>
              <a:rPr lang="en-US" altLang="en-US" sz="1600"/>
              <a:t>Allows implementation details to be hidden</a:t>
            </a:r>
          </a:p>
          <a:p>
            <a:pPr marL="609600" indent="-609600">
              <a:lnSpc>
                <a:spcPct val="70000"/>
              </a:lnSpc>
              <a:spcBef>
                <a:spcPct val="50000"/>
              </a:spcBef>
            </a:pPr>
            <a:r>
              <a:rPr lang="en-US" altLang="en-US"/>
              <a:t>Servlets can be mapped to more than one URL thro the use of wildcards in &lt;url-pattern&gt;</a:t>
            </a:r>
            <a:r>
              <a:rPr lang="en-US" altLang="en-US" sz="1500"/>
              <a:t> </a:t>
            </a:r>
          </a:p>
          <a:p>
            <a:pPr marL="1366838" lvl="2" indent="-457200">
              <a:lnSpc>
                <a:spcPct val="70000"/>
              </a:lnSpc>
              <a:spcBef>
                <a:spcPct val="50000"/>
              </a:spcBef>
              <a:buFontTx/>
              <a:buNone/>
            </a:pPr>
            <a:r>
              <a:rPr lang="en-US" altLang="en-US" sz="1600"/>
              <a:t>e.g. &lt;servlet-mapping&gt;</a:t>
            </a:r>
          </a:p>
          <a:p>
            <a:pPr marL="1366838" lvl="2" indent="-457200">
              <a:lnSpc>
                <a:spcPct val="70000"/>
              </a:lnSpc>
              <a:spcBef>
                <a:spcPct val="50000"/>
              </a:spcBef>
              <a:buFontTx/>
              <a:buNone/>
            </a:pPr>
            <a:r>
              <a:rPr lang="en-US" altLang="en-US" sz="1600"/>
              <a:t>         &lt;servlet-name&gt;ValadatorServlet&lt;servlet-name&gt;</a:t>
            </a:r>
          </a:p>
          <a:p>
            <a:pPr marL="1366838" lvl="2" indent="-457200">
              <a:lnSpc>
                <a:spcPct val="70000"/>
              </a:lnSpc>
              <a:spcBef>
                <a:spcPct val="50000"/>
              </a:spcBef>
              <a:buFontTx/>
              <a:buNone/>
            </a:pPr>
            <a:r>
              <a:rPr lang="en-US" altLang="en-US" sz="1600"/>
              <a:t>         &lt;url-pattern&gt;/*&lt;/url-pattern&gt;</a:t>
            </a:r>
          </a:p>
          <a:p>
            <a:pPr marL="1366838" lvl="2" indent="-457200">
              <a:lnSpc>
                <a:spcPct val="70000"/>
              </a:lnSpc>
              <a:spcBef>
                <a:spcPct val="50000"/>
              </a:spcBef>
              <a:buFontTx/>
              <a:buNone/>
            </a:pPr>
            <a:r>
              <a:rPr lang="en-US" altLang="en-US" sz="1600"/>
              <a:t>      &lt;/servlet-mapping&gt;</a:t>
            </a:r>
          </a:p>
          <a:p>
            <a:pPr marL="1100138" lvl="1" indent="-533400">
              <a:lnSpc>
                <a:spcPct val="70000"/>
              </a:lnSpc>
              <a:spcBef>
                <a:spcPct val="50000"/>
              </a:spcBef>
            </a:pPr>
            <a:r>
              <a:rPr lang="en-US" altLang="en-US" sz="1600"/>
              <a:t>The previous example maps every URL encountered to the same servlet</a:t>
            </a:r>
            <a:endParaRPr lang="en-US" altLang="en-US" sz="1400" dirty="0"/>
          </a:p>
        </p:txBody>
      </p:sp>
    </p:spTree>
    <p:extLst>
      <p:ext uri="{BB962C8B-B14F-4D97-AF65-F5344CB8AC3E}">
        <p14:creationId xmlns:p14="http://schemas.microsoft.com/office/powerpoint/2010/main" val="394156774"/>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88F8C25-4B35-4BE6-9C1D-BFF1F63A6532}"/>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Deployment</a:t>
            </a:r>
            <a:r>
              <a:rPr lang="en-US" altLang="en-US" sz="2400" dirty="0">
                <a:solidFill>
                  <a:srgbClr val="003399"/>
                </a:solidFill>
                <a:effectLst/>
                <a:latin typeface="Arial" panose="020B0604020202020204" pitchFamily="34" charset="0"/>
              </a:rPr>
              <a:t> Descriptors – Error Pages</a:t>
            </a:r>
          </a:p>
        </p:txBody>
      </p:sp>
      <p:sp>
        <p:nvSpPr>
          <p:cNvPr id="3" name="Rectangle 2">
            <a:extLst>
              <a:ext uri="{FF2B5EF4-FFF2-40B4-BE49-F238E27FC236}">
                <a16:creationId xmlns:a16="http://schemas.microsoft.com/office/drawing/2014/main" id="{26A2FAF2-7803-4398-AC51-F2AFA97BBB2D}"/>
              </a:ext>
            </a:extLst>
          </p:cNvPr>
          <p:cNvSpPr txBox="1">
            <a:spLocks noChangeArrowheads="1"/>
          </p:cNvSpPr>
          <p:nvPr/>
        </p:nvSpPr>
        <p:spPr>
          <a:xfrm>
            <a:off x="304799" y="1143000"/>
            <a:ext cx="10131669"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dirty="0">
                <a:latin typeface="Arial Unicode MS" pitchFamily="34" charset="-128"/>
              </a:rPr>
              <a:t>Error pages allow the application to specify pages to be shown when particular errors occur</a:t>
            </a:r>
          </a:p>
          <a:p>
            <a:pPr marL="1100138" lvl="1" indent="-533400">
              <a:spcBef>
                <a:spcPct val="50000"/>
              </a:spcBef>
            </a:pPr>
            <a:r>
              <a:rPr lang="en-US" altLang="en-US" dirty="0">
                <a:latin typeface="Arial Unicode MS" pitchFamily="34" charset="-128"/>
              </a:rPr>
              <a:t>Used for Java Exceptions and Http Errors.</a:t>
            </a:r>
          </a:p>
          <a:p>
            <a:pPr marL="1100138" lvl="1" indent="-533400">
              <a:spcBef>
                <a:spcPct val="50000"/>
              </a:spcBef>
            </a:pPr>
            <a:r>
              <a:rPr lang="en-US" altLang="en-US" dirty="0">
                <a:latin typeface="Arial Unicode MS" pitchFamily="34" charset="-128"/>
              </a:rPr>
              <a:t>The error page shown below is displayed when the server encounters a </a:t>
            </a:r>
            <a:r>
              <a:rPr lang="en-US" altLang="en-US" dirty="0" err="1">
                <a:latin typeface="Arial Unicode MS" pitchFamily="34" charset="-128"/>
              </a:rPr>
              <a:t>java.lang.ArithmeticException</a:t>
            </a:r>
            <a:r>
              <a:rPr lang="en-US" altLang="en-US" dirty="0">
                <a:latin typeface="Arial Unicode MS" pitchFamily="34" charset="-128"/>
              </a:rPr>
              <a:t>.</a:t>
            </a:r>
          </a:p>
          <a:p>
            <a:pPr marL="609600" indent="-609600">
              <a:lnSpc>
                <a:spcPct val="60000"/>
              </a:lnSpc>
              <a:spcBef>
                <a:spcPct val="50000"/>
              </a:spcBef>
              <a:buFontTx/>
              <a:buNone/>
            </a:pPr>
            <a:r>
              <a:rPr lang="en-US" altLang="en-US" sz="1400" dirty="0"/>
              <a:t>         </a:t>
            </a:r>
            <a:r>
              <a:rPr lang="en-US" altLang="en-US" sz="1400" dirty="0">
                <a:latin typeface="Century" panose="02040604050505020304" pitchFamily="18" charset="0"/>
              </a:rPr>
              <a:t>&lt;error-page&gt;</a:t>
            </a:r>
          </a:p>
          <a:p>
            <a:pPr marL="609600" indent="-609600">
              <a:lnSpc>
                <a:spcPct val="60000"/>
              </a:lnSpc>
              <a:spcBef>
                <a:spcPct val="50000"/>
              </a:spcBef>
              <a:buFontTx/>
              <a:buNone/>
            </a:pPr>
            <a:r>
              <a:rPr lang="en-US" altLang="en-US" sz="1400" dirty="0">
                <a:latin typeface="Century" panose="02040604050505020304" pitchFamily="18" charset="0"/>
              </a:rPr>
              <a:t>             &lt;exception-type&gt; </a:t>
            </a:r>
            <a:r>
              <a:rPr lang="en-US" altLang="en-US" sz="1400" dirty="0" err="1">
                <a:latin typeface="Century" panose="02040604050505020304" pitchFamily="18" charset="0"/>
              </a:rPr>
              <a:t>java.lang.ArithmeticExceception</a:t>
            </a:r>
            <a:r>
              <a:rPr lang="en-US" altLang="en-US" sz="1400" dirty="0">
                <a:latin typeface="Century" panose="02040604050505020304" pitchFamily="18" charset="0"/>
              </a:rPr>
              <a:t> &lt;/exception-type&gt; 	</a:t>
            </a:r>
            <a:r>
              <a:rPr lang="en-US" altLang="en-US" sz="1400" dirty="0">
                <a:solidFill>
                  <a:srgbClr val="CC0000"/>
                </a:solidFill>
                <a:latin typeface="Century" panose="02040604050505020304" pitchFamily="18" charset="0"/>
                <a:sym typeface="Wingdings" panose="05000000000000000000" pitchFamily="2" charset="2"/>
              </a:rPr>
              <a:t> Exception Type</a:t>
            </a:r>
            <a:endParaRPr lang="en-US" altLang="en-US" sz="1400" dirty="0">
              <a:solidFill>
                <a:srgbClr val="CC0000"/>
              </a:solidFill>
              <a:latin typeface="Century" panose="02040604050505020304" pitchFamily="18" charset="0"/>
            </a:endParaRPr>
          </a:p>
          <a:p>
            <a:pPr marL="609600" indent="-609600">
              <a:lnSpc>
                <a:spcPct val="60000"/>
              </a:lnSpc>
              <a:spcBef>
                <a:spcPct val="50000"/>
              </a:spcBef>
              <a:buFontTx/>
              <a:buNone/>
            </a:pPr>
            <a:r>
              <a:rPr lang="en-US" altLang="en-US" sz="1400" dirty="0">
                <a:latin typeface="Century" panose="02040604050505020304" pitchFamily="18" charset="0"/>
              </a:rPr>
              <a:t>	 &lt;location&gt;/error.html&lt;/location&gt;			 	</a:t>
            </a:r>
            <a:r>
              <a:rPr lang="en-US" altLang="en-US" sz="1400" dirty="0">
                <a:solidFill>
                  <a:srgbClr val="CC0000"/>
                </a:solidFill>
                <a:latin typeface="Century" panose="02040604050505020304" pitchFamily="18" charset="0"/>
                <a:sym typeface="Wingdings" panose="05000000000000000000" pitchFamily="2" charset="2"/>
              </a:rPr>
              <a:t> Resource to Show</a:t>
            </a:r>
            <a:endParaRPr lang="en-US" altLang="en-US" sz="1400" dirty="0">
              <a:latin typeface="Century" panose="02040604050505020304" pitchFamily="18" charset="0"/>
            </a:endParaRPr>
          </a:p>
          <a:p>
            <a:pPr marL="609600" indent="-609600">
              <a:lnSpc>
                <a:spcPct val="60000"/>
              </a:lnSpc>
              <a:spcBef>
                <a:spcPct val="50000"/>
              </a:spcBef>
              <a:buFontTx/>
              <a:buNone/>
            </a:pPr>
            <a:r>
              <a:rPr lang="en-US" altLang="en-US" sz="1400" dirty="0">
                <a:latin typeface="Century" panose="02040604050505020304" pitchFamily="18" charset="0"/>
              </a:rPr>
              <a:t>         &lt;/error-page&gt;</a:t>
            </a:r>
          </a:p>
          <a:p>
            <a:pPr marL="1100138" lvl="1" indent="-533400">
              <a:spcBef>
                <a:spcPct val="50000"/>
              </a:spcBef>
            </a:pPr>
            <a:r>
              <a:rPr lang="en-US" altLang="en-US" dirty="0">
                <a:latin typeface="Arial Unicode MS" pitchFamily="34" charset="-128"/>
              </a:rPr>
              <a:t>The error page shown below is displayed when the server encounters a an Http error</a:t>
            </a:r>
          </a:p>
          <a:p>
            <a:pPr marL="609600" indent="-609600">
              <a:lnSpc>
                <a:spcPct val="60000"/>
              </a:lnSpc>
              <a:spcBef>
                <a:spcPct val="50000"/>
              </a:spcBef>
              <a:buFontTx/>
              <a:buNone/>
            </a:pPr>
            <a:r>
              <a:rPr lang="en-US" altLang="en-US" sz="1400" dirty="0"/>
              <a:t>         </a:t>
            </a:r>
            <a:r>
              <a:rPr lang="en-US" altLang="en-US" sz="1400" dirty="0">
                <a:latin typeface="Century" panose="02040604050505020304" pitchFamily="18" charset="0"/>
              </a:rPr>
              <a:t>&lt;error-page&gt;</a:t>
            </a:r>
          </a:p>
          <a:p>
            <a:pPr marL="609600" indent="-609600">
              <a:lnSpc>
                <a:spcPct val="60000"/>
              </a:lnSpc>
              <a:spcBef>
                <a:spcPct val="50000"/>
              </a:spcBef>
              <a:buFontTx/>
              <a:buNone/>
            </a:pPr>
            <a:r>
              <a:rPr lang="en-US" altLang="en-US" sz="1400" dirty="0">
                <a:latin typeface="Century" panose="02040604050505020304" pitchFamily="18" charset="0"/>
              </a:rPr>
              <a:t>             &lt;error-code&gt;404&lt;/error-code&gt;			</a:t>
            </a:r>
            <a:r>
              <a:rPr lang="en-US" altLang="en-US" sz="1400" dirty="0">
                <a:solidFill>
                  <a:srgbClr val="CC0000"/>
                </a:solidFill>
                <a:latin typeface="Century" panose="02040604050505020304" pitchFamily="18" charset="0"/>
                <a:sym typeface="Wingdings" panose="05000000000000000000" pitchFamily="2" charset="2"/>
              </a:rPr>
              <a:t> Http Error Code</a:t>
            </a:r>
            <a:endParaRPr lang="en-US" altLang="en-US" sz="1400" dirty="0">
              <a:solidFill>
                <a:srgbClr val="CC0000"/>
              </a:solidFill>
              <a:latin typeface="Century" panose="02040604050505020304" pitchFamily="18" charset="0"/>
            </a:endParaRPr>
          </a:p>
          <a:p>
            <a:pPr marL="609600" indent="-609600">
              <a:lnSpc>
                <a:spcPct val="60000"/>
              </a:lnSpc>
              <a:spcBef>
                <a:spcPct val="50000"/>
              </a:spcBef>
              <a:buFontTx/>
              <a:buNone/>
            </a:pPr>
            <a:r>
              <a:rPr lang="en-US" altLang="en-US" sz="1400" dirty="0">
                <a:latin typeface="Century" panose="02040604050505020304" pitchFamily="18" charset="0"/>
              </a:rPr>
              <a:t>	 &lt;location&gt;/404.html&lt;/location&gt;			</a:t>
            </a:r>
            <a:r>
              <a:rPr lang="en-US" altLang="en-US" sz="1400" dirty="0">
                <a:solidFill>
                  <a:srgbClr val="CC0000"/>
                </a:solidFill>
                <a:latin typeface="Century" panose="02040604050505020304" pitchFamily="18" charset="0"/>
                <a:sym typeface="Wingdings" panose="05000000000000000000" pitchFamily="2" charset="2"/>
              </a:rPr>
              <a:t> Resource to Show</a:t>
            </a:r>
            <a:endParaRPr lang="en-US" altLang="en-US" sz="1400" dirty="0">
              <a:latin typeface="Century" panose="02040604050505020304" pitchFamily="18" charset="0"/>
            </a:endParaRPr>
          </a:p>
          <a:p>
            <a:pPr marL="609600" indent="-609600">
              <a:lnSpc>
                <a:spcPct val="60000"/>
              </a:lnSpc>
              <a:spcBef>
                <a:spcPct val="50000"/>
              </a:spcBef>
              <a:buFontTx/>
              <a:buNone/>
            </a:pPr>
            <a:r>
              <a:rPr lang="en-US" altLang="en-US" sz="1400" dirty="0">
                <a:latin typeface="Century" panose="02040604050505020304" pitchFamily="18" charset="0"/>
              </a:rPr>
              <a:t>         &lt;/error-page&gt;</a:t>
            </a:r>
          </a:p>
          <a:p>
            <a:pPr marL="609600" indent="-609600">
              <a:lnSpc>
                <a:spcPct val="60000"/>
              </a:lnSpc>
              <a:spcBef>
                <a:spcPct val="50000"/>
              </a:spcBef>
              <a:buFontTx/>
              <a:buNone/>
            </a:pPr>
            <a:endParaRPr lang="en-US" altLang="en-US" dirty="0">
              <a:latin typeface="Arial Unicode MS" pitchFamily="34" charset="-128"/>
            </a:endParaRPr>
          </a:p>
        </p:txBody>
      </p:sp>
    </p:spTree>
    <p:extLst>
      <p:ext uri="{BB962C8B-B14F-4D97-AF65-F5344CB8AC3E}">
        <p14:creationId xmlns:p14="http://schemas.microsoft.com/office/powerpoint/2010/main" val="302397137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BF8BECF-5B02-49D1-B886-F6EB86C2DF5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a:t>
            </a:r>
            <a:br>
              <a:rPr lang="en-US" altLang="en-US" dirty="0">
                <a:effectLst/>
              </a:rPr>
            </a:br>
            <a:r>
              <a:rPr lang="en-US" altLang="en-US" sz="2400" dirty="0">
                <a:solidFill>
                  <a:srgbClr val="003399"/>
                </a:solidFill>
                <a:effectLst/>
                <a:latin typeface="Arial" panose="020B0604020202020204" pitchFamily="34" charset="0"/>
              </a:rPr>
              <a:t>Application Layer Protocol, cont’d.</a:t>
            </a:r>
          </a:p>
        </p:txBody>
      </p:sp>
      <p:grpSp>
        <p:nvGrpSpPr>
          <p:cNvPr id="3" name="Group 4">
            <a:extLst>
              <a:ext uri="{FF2B5EF4-FFF2-40B4-BE49-F238E27FC236}">
                <a16:creationId xmlns:a16="http://schemas.microsoft.com/office/drawing/2014/main" id="{D56E2F9B-837D-4496-9072-CCAEE3DBA03D}"/>
              </a:ext>
            </a:extLst>
          </p:cNvPr>
          <p:cNvGrpSpPr>
            <a:grpSpLocks/>
          </p:cNvGrpSpPr>
          <p:nvPr/>
        </p:nvGrpSpPr>
        <p:grpSpPr bwMode="auto">
          <a:xfrm>
            <a:off x="1556239" y="1339362"/>
            <a:ext cx="2971800" cy="2819400"/>
            <a:chOff x="750" y="888"/>
            <a:chExt cx="1872" cy="1776"/>
          </a:xfrm>
        </p:grpSpPr>
        <p:sp>
          <p:nvSpPr>
            <p:cNvPr id="4" name="Rectangle 5">
              <a:extLst>
                <a:ext uri="{FF2B5EF4-FFF2-40B4-BE49-F238E27FC236}">
                  <a16:creationId xmlns:a16="http://schemas.microsoft.com/office/drawing/2014/main" id="{69830509-2C57-4F5B-BD7F-0AB2C14879E8}"/>
                </a:ext>
              </a:extLst>
            </p:cNvPr>
            <p:cNvSpPr>
              <a:spLocks noChangeArrowheads="1"/>
            </p:cNvSpPr>
            <p:nvPr/>
          </p:nvSpPr>
          <p:spPr bwMode="auto">
            <a:xfrm>
              <a:off x="1872" y="960"/>
              <a:ext cx="672"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a:solidFill>
                    <a:schemeClr val="tx1"/>
                  </a:solidFill>
                  <a:effectLst/>
                </a:rPr>
                <a:t>TCP/UDP with</a:t>
              </a:r>
            </a:p>
            <a:p>
              <a:pPr algn="ctr"/>
              <a:r>
                <a:rPr lang="en-US" altLang="en-US" sz="1400">
                  <a:solidFill>
                    <a:schemeClr val="tx1"/>
                  </a:solidFill>
                  <a:effectLst/>
                </a:rPr>
                <a:t>Buffers and Variables</a:t>
              </a:r>
            </a:p>
          </p:txBody>
        </p:sp>
        <p:sp>
          <p:nvSpPr>
            <p:cNvPr id="5" name="Rectangle 6">
              <a:extLst>
                <a:ext uri="{FF2B5EF4-FFF2-40B4-BE49-F238E27FC236}">
                  <a16:creationId xmlns:a16="http://schemas.microsoft.com/office/drawing/2014/main" id="{9A8E926D-1579-49E9-9A72-8D8E0F4DD48A}"/>
                </a:ext>
              </a:extLst>
            </p:cNvPr>
            <p:cNvSpPr>
              <a:spLocks noChangeArrowheads="1"/>
            </p:cNvSpPr>
            <p:nvPr/>
          </p:nvSpPr>
          <p:spPr bwMode="auto">
            <a:xfrm>
              <a:off x="1488" y="1200"/>
              <a:ext cx="384" cy="33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tx1"/>
                </a:solidFill>
                <a:effectLst/>
              </a:endParaRPr>
            </a:p>
          </p:txBody>
        </p:sp>
        <p:sp>
          <p:nvSpPr>
            <p:cNvPr id="6" name="Line 7">
              <a:extLst>
                <a:ext uri="{FF2B5EF4-FFF2-40B4-BE49-F238E27FC236}">
                  <a16:creationId xmlns:a16="http://schemas.microsoft.com/office/drawing/2014/main" id="{8BE3C19A-C0C8-48E7-8317-5EEC31597718}"/>
                </a:ext>
              </a:extLst>
            </p:cNvPr>
            <p:cNvSpPr>
              <a:spLocks noChangeShapeType="1"/>
            </p:cNvSpPr>
            <p:nvPr/>
          </p:nvSpPr>
          <p:spPr bwMode="auto">
            <a:xfrm>
              <a:off x="816" y="1872"/>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Line 8">
              <a:extLst>
                <a:ext uri="{FF2B5EF4-FFF2-40B4-BE49-F238E27FC236}">
                  <a16:creationId xmlns:a16="http://schemas.microsoft.com/office/drawing/2014/main" id="{E475137D-3C16-4843-9ACB-A66C4B2DCC9B}"/>
                </a:ext>
              </a:extLst>
            </p:cNvPr>
            <p:cNvSpPr>
              <a:spLocks noChangeShapeType="1"/>
            </p:cNvSpPr>
            <p:nvPr/>
          </p:nvSpPr>
          <p:spPr bwMode="auto">
            <a:xfrm>
              <a:off x="1872" y="1872"/>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Text Box 9">
              <a:extLst>
                <a:ext uri="{FF2B5EF4-FFF2-40B4-BE49-F238E27FC236}">
                  <a16:creationId xmlns:a16="http://schemas.microsoft.com/office/drawing/2014/main" id="{9026A13F-C858-421B-856D-413F2CA1A229}"/>
                </a:ext>
              </a:extLst>
            </p:cNvPr>
            <p:cNvSpPr txBox="1">
              <a:spLocks noChangeArrowheads="1"/>
            </p:cNvSpPr>
            <p:nvPr/>
          </p:nvSpPr>
          <p:spPr bwMode="auto">
            <a:xfrm>
              <a:off x="816" y="1920"/>
              <a:ext cx="68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Controlled by</a:t>
              </a:r>
            </a:p>
            <a:p>
              <a:pPr algn="ctr"/>
              <a:r>
                <a:rPr lang="en-US" altLang="en-US" sz="1200">
                  <a:solidFill>
                    <a:schemeClr val="tx1"/>
                  </a:solidFill>
                  <a:effectLst/>
                  <a:latin typeface="Times New Roman" panose="02020603050405020304" pitchFamily="18" charset="0"/>
                </a:rPr>
                <a:t>Application</a:t>
              </a:r>
            </a:p>
            <a:p>
              <a:pPr algn="ctr"/>
              <a:r>
                <a:rPr lang="en-US" altLang="en-US" sz="1200">
                  <a:solidFill>
                    <a:schemeClr val="tx1"/>
                  </a:solidFill>
                  <a:effectLst/>
                  <a:latin typeface="Times New Roman" panose="02020603050405020304" pitchFamily="18" charset="0"/>
                </a:rPr>
                <a:t>Developer</a:t>
              </a:r>
            </a:p>
          </p:txBody>
        </p:sp>
        <p:sp>
          <p:nvSpPr>
            <p:cNvPr id="9" name="Text Box 10">
              <a:extLst>
                <a:ext uri="{FF2B5EF4-FFF2-40B4-BE49-F238E27FC236}">
                  <a16:creationId xmlns:a16="http://schemas.microsoft.com/office/drawing/2014/main" id="{3AA65B9A-B36D-43EF-AEFD-0901F1DD1C8F}"/>
                </a:ext>
              </a:extLst>
            </p:cNvPr>
            <p:cNvSpPr txBox="1">
              <a:spLocks noChangeArrowheads="1"/>
            </p:cNvSpPr>
            <p:nvPr/>
          </p:nvSpPr>
          <p:spPr bwMode="auto">
            <a:xfrm>
              <a:off x="1860" y="1920"/>
              <a:ext cx="68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Controlled by</a:t>
              </a:r>
            </a:p>
            <a:p>
              <a:pPr algn="ctr"/>
              <a:r>
                <a:rPr lang="en-US" altLang="en-US" sz="1200">
                  <a:solidFill>
                    <a:schemeClr val="tx1"/>
                  </a:solidFill>
                  <a:effectLst/>
                  <a:latin typeface="Times New Roman" panose="02020603050405020304" pitchFamily="18" charset="0"/>
                </a:rPr>
                <a:t>Operating</a:t>
              </a:r>
            </a:p>
            <a:p>
              <a:pPr algn="ctr"/>
              <a:r>
                <a:rPr lang="en-US" altLang="en-US" sz="1200">
                  <a:solidFill>
                    <a:schemeClr val="tx1"/>
                  </a:solidFill>
                  <a:effectLst/>
                  <a:latin typeface="Times New Roman" panose="02020603050405020304" pitchFamily="18" charset="0"/>
                </a:rPr>
                <a:t>System</a:t>
              </a:r>
            </a:p>
          </p:txBody>
        </p:sp>
        <p:sp>
          <p:nvSpPr>
            <p:cNvPr id="10" name="Text Box 11">
              <a:extLst>
                <a:ext uri="{FF2B5EF4-FFF2-40B4-BE49-F238E27FC236}">
                  <a16:creationId xmlns:a16="http://schemas.microsoft.com/office/drawing/2014/main" id="{FBD10C9B-D607-4970-B4FF-0E68B7E56CF8}"/>
                </a:ext>
              </a:extLst>
            </p:cNvPr>
            <p:cNvSpPr txBox="1">
              <a:spLocks noChangeArrowheads="1"/>
            </p:cNvSpPr>
            <p:nvPr/>
          </p:nvSpPr>
          <p:spPr bwMode="auto">
            <a:xfrm>
              <a:off x="1483" y="2400"/>
              <a:ext cx="38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HOST</a:t>
              </a:r>
            </a:p>
          </p:txBody>
        </p:sp>
        <p:sp>
          <p:nvSpPr>
            <p:cNvPr id="11" name="Rectangle 12">
              <a:extLst>
                <a:ext uri="{FF2B5EF4-FFF2-40B4-BE49-F238E27FC236}">
                  <a16:creationId xmlns:a16="http://schemas.microsoft.com/office/drawing/2014/main" id="{DCA55FD9-70A1-450F-A6D7-D48DFBC9402B}"/>
                </a:ext>
              </a:extLst>
            </p:cNvPr>
            <p:cNvSpPr>
              <a:spLocks noChangeArrowheads="1"/>
            </p:cNvSpPr>
            <p:nvPr/>
          </p:nvSpPr>
          <p:spPr bwMode="auto">
            <a:xfrm>
              <a:off x="816" y="960"/>
              <a:ext cx="672"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a:solidFill>
                    <a:schemeClr val="tx1"/>
                  </a:solidFill>
                  <a:effectLst/>
                </a:rPr>
                <a:t>Process</a:t>
              </a:r>
            </a:p>
          </p:txBody>
        </p:sp>
        <p:sp>
          <p:nvSpPr>
            <p:cNvPr id="12" name="Rectangle 13">
              <a:extLst>
                <a:ext uri="{FF2B5EF4-FFF2-40B4-BE49-F238E27FC236}">
                  <a16:creationId xmlns:a16="http://schemas.microsoft.com/office/drawing/2014/main" id="{55E22D72-076A-48BE-A6E5-4BB05C3CF2E5}"/>
                </a:ext>
              </a:extLst>
            </p:cNvPr>
            <p:cNvSpPr>
              <a:spLocks noChangeArrowheads="1"/>
            </p:cNvSpPr>
            <p:nvPr/>
          </p:nvSpPr>
          <p:spPr bwMode="auto">
            <a:xfrm>
              <a:off x="750" y="888"/>
              <a:ext cx="1872" cy="1776"/>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 name="Group 14">
            <a:extLst>
              <a:ext uri="{FF2B5EF4-FFF2-40B4-BE49-F238E27FC236}">
                <a16:creationId xmlns:a16="http://schemas.microsoft.com/office/drawing/2014/main" id="{AF3F10C7-4BBC-4BAB-9727-A56A9DE482F2}"/>
              </a:ext>
            </a:extLst>
          </p:cNvPr>
          <p:cNvGrpSpPr>
            <a:grpSpLocks/>
          </p:cNvGrpSpPr>
          <p:nvPr/>
        </p:nvGrpSpPr>
        <p:grpSpPr bwMode="auto">
          <a:xfrm>
            <a:off x="6737839" y="1339362"/>
            <a:ext cx="2971800" cy="2819400"/>
            <a:chOff x="750" y="888"/>
            <a:chExt cx="1872" cy="1776"/>
          </a:xfrm>
        </p:grpSpPr>
        <p:sp>
          <p:nvSpPr>
            <p:cNvPr id="14" name="Rectangle 15">
              <a:extLst>
                <a:ext uri="{FF2B5EF4-FFF2-40B4-BE49-F238E27FC236}">
                  <a16:creationId xmlns:a16="http://schemas.microsoft.com/office/drawing/2014/main" id="{E957A097-FE62-4EC6-A22F-0FD9ECE1EC6C}"/>
                </a:ext>
              </a:extLst>
            </p:cNvPr>
            <p:cNvSpPr>
              <a:spLocks noChangeArrowheads="1"/>
            </p:cNvSpPr>
            <p:nvPr/>
          </p:nvSpPr>
          <p:spPr bwMode="auto">
            <a:xfrm>
              <a:off x="1872" y="960"/>
              <a:ext cx="672"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a:solidFill>
                    <a:schemeClr val="tx1"/>
                  </a:solidFill>
                  <a:effectLst/>
                </a:rPr>
                <a:t>Process</a:t>
              </a:r>
            </a:p>
          </p:txBody>
        </p:sp>
        <p:sp>
          <p:nvSpPr>
            <p:cNvPr id="15" name="Rectangle 16">
              <a:extLst>
                <a:ext uri="{FF2B5EF4-FFF2-40B4-BE49-F238E27FC236}">
                  <a16:creationId xmlns:a16="http://schemas.microsoft.com/office/drawing/2014/main" id="{3BB08F27-21D4-4645-9F91-DEA6BD7A332A}"/>
                </a:ext>
              </a:extLst>
            </p:cNvPr>
            <p:cNvSpPr>
              <a:spLocks noChangeArrowheads="1"/>
            </p:cNvSpPr>
            <p:nvPr/>
          </p:nvSpPr>
          <p:spPr bwMode="auto">
            <a:xfrm>
              <a:off x="1488" y="1200"/>
              <a:ext cx="384" cy="33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tx1"/>
                </a:solidFill>
                <a:effectLst/>
              </a:endParaRPr>
            </a:p>
          </p:txBody>
        </p:sp>
        <p:sp>
          <p:nvSpPr>
            <p:cNvPr id="16" name="Line 17">
              <a:extLst>
                <a:ext uri="{FF2B5EF4-FFF2-40B4-BE49-F238E27FC236}">
                  <a16:creationId xmlns:a16="http://schemas.microsoft.com/office/drawing/2014/main" id="{CF75CCD3-A76B-4DA5-8443-BF0A3EE7DCDB}"/>
                </a:ext>
              </a:extLst>
            </p:cNvPr>
            <p:cNvSpPr>
              <a:spLocks noChangeShapeType="1"/>
            </p:cNvSpPr>
            <p:nvPr/>
          </p:nvSpPr>
          <p:spPr bwMode="auto">
            <a:xfrm>
              <a:off x="816" y="1872"/>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8">
              <a:extLst>
                <a:ext uri="{FF2B5EF4-FFF2-40B4-BE49-F238E27FC236}">
                  <a16:creationId xmlns:a16="http://schemas.microsoft.com/office/drawing/2014/main" id="{31E900B5-EB8C-4B78-A6DF-87E7D812CD8B}"/>
                </a:ext>
              </a:extLst>
            </p:cNvPr>
            <p:cNvSpPr>
              <a:spLocks noChangeShapeType="1"/>
            </p:cNvSpPr>
            <p:nvPr/>
          </p:nvSpPr>
          <p:spPr bwMode="auto">
            <a:xfrm>
              <a:off x="1872" y="1872"/>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Text Box 19">
              <a:extLst>
                <a:ext uri="{FF2B5EF4-FFF2-40B4-BE49-F238E27FC236}">
                  <a16:creationId xmlns:a16="http://schemas.microsoft.com/office/drawing/2014/main" id="{B7A18E64-B890-49D1-BE82-09271CB97731}"/>
                </a:ext>
              </a:extLst>
            </p:cNvPr>
            <p:cNvSpPr txBox="1">
              <a:spLocks noChangeArrowheads="1"/>
            </p:cNvSpPr>
            <p:nvPr/>
          </p:nvSpPr>
          <p:spPr bwMode="auto">
            <a:xfrm>
              <a:off x="816" y="1920"/>
              <a:ext cx="68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Controlled by</a:t>
              </a:r>
            </a:p>
            <a:p>
              <a:pPr algn="ctr"/>
              <a:r>
                <a:rPr lang="en-US" altLang="en-US" sz="1200">
                  <a:solidFill>
                    <a:schemeClr val="tx1"/>
                  </a:solidFill>
                  <a:effectLst/>
                  <a:latin typeface="Times New Roman" panose="02020603050405020304" pitchFamily="18" charset="0"/>
                </a:rPr>
                <a:t>Operating</a:t>
              </a:r>
            </a:p>
            <a:p>
              <a:pPr algn="ctr"/>
              <a:r>
                <a:rPr lang="en-US" altLang="en-US" sz="1200">
                  <a:solidFill>
                    <a:schemeClr val="tx1"/>
                  </a:solidFill>
                  <a:effectLst/>
                  <a:latin typeface="Times New Roman" panose="02020603050405020304" pitchFamily="18" charset="0"/>
                </a:rPr>
                <a:t>System</a:t>
              </a:r>
            </a:p>
          </p:txBody>
        </p:sp>
        <p:sp>
          <p:nvSpPr>
            <p:cNvPr id="19" name="Text Box 20">
              <a:extLst>
                <a:ext uri="{FF2B5EF4-FFF2-40B4-BE49-F238E27FC236}">
                  <a16:creationId xmlns:a16="http://schemas.microsoft.com/office/drawing/2014/main" id="{1E51149B-F568-401A-B22E-FD49189082B1}"/>
                </a:ext>
              </a:extLst>
            </p:cNvPr>
            <p:cNvSpPr txBox="1">
              <a:spLocks noChangeArrowheads="1"/>
            </p:cNvSpPr>
            <p:nvPr/>
          </p:nvSpPr>
          <p:spPr bwMode="auto">
            <a:xfrm>
              <a:off x="1860" y="1920"/>
              <a:ext cx="68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Controlled by</a:t>
              </a:r>
            </a:p>
            <a:p>
              <a:pPr algn="ctr"/>
              <a:r>
                <a:rPr lang="en-US" altLang="en-US" sz="1200">
                  <a:solidFill>
                    <a:schemeClr val="tx1"/>
                  </a:solidFill>
                  <a:effectLst/>
                  <a:latin typeface="Times New Roman" panose="02020603050405020304" pitchFamily="18" charset="0"/>
                </a:rPr>
                <a:t>Application</a:t>
              </a:r>
            </a:p>
            <a:p>
              <a:pPr algn="ctr"/>
              <a:r>
                <a:rPr lang="en-US" altLang="en-US" sz="1200">
                  <a:solidFill>
                    <a:schemeClr val="tx1"/>
                  </a:solidFill>
                  <a:effectLst/>
                  <a:latin typeface="Times New Roman" panose="02020603050405020304" pitchFamily="18" charset="0"/>
                </a:rPr>
                <a:t>Developer</a:t>
              </a:r>
            </a:p>
          </p:txBody>
        </p:sp>
        <p:sp>
          <p:nvSpPr>
            <p:cNvPr id="20" name="Text Box 21">
              <a:extLst>
                <a:ext uri="{FF2B5EF4-FFF2-40B4-BE49-F238E27FC236}">
                  <a16:creationId xmlns:a16="http://schemas.microsoft.com/office/drawing/2014/main" id="{72E5205B-B0BD-432A-87DF-FD808E2D56CA}"/>
                </a:ext>
              </a:extLst>
            </p:cNvPr>
            <p:cNvSpPr txBox="1">
              <a:spLocks noChangeArrowheads="1"/>
            </p:cNvSpPr>
            <p:nvPr/>
          </p:nvSpPr>
          <p:spPr bwMode="auto">
            <a:xfrm>
              <a:off x="1483" y="2400"/>
              <a:ext cx="38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HOST</a:t>
              </a:r>
            </a:p>
          </p:txBody>
        </p:sp>
        <p:sp>
          <p:nvSpPr>
            <p:cNvPr id="21" name="Rectangle 22">
              <a:extLst>
                <a:ext uri="{FF2B5EF4-FFF2-40B4-BE49-F238E27FC236}">
                  <a16:creationId xmlns:a16="http://schemas.microsoft.com/office/drawing/2014/main" id="{AEC4BE08-D75B-47F1-B85C-B289B7800097}"/>
                </a:ext>
              </a:extLst>
            </p:cNvPr>
            <p:cNvSpPr>
              <a:spLocks noChangeArrowheads="1"/>
            </p:cNvSpPr>
            <p:nvPr/>
          </p:nvSpPr>
          <p:spPr bwMode="auto">
            <a:xfrm>
              <a:off x="816" y="960"/>
              <a:ext cx="672"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a:solidFill>
                    <a:schemeClr val="tx1"/>
                  </a:solidFill>
                  <a:effectLst/>
                </a:rPr>
                <a:t>TCP/UDP with Buffers and Variables</a:t>
              </a:r>
            </a:p>
          </p:txBody>
        </p:sp>
        <p:sp>
          <p:nvSpPr>
            <p:cNvPr id="22" name="Rectangle 23">
              <a:extLst>
                <a:ext uri="{FF2B5EF4-FFF2-40B4-BE49-F238E27FC236}">
                  <a16:creationId xmlns:a16="http://schemas.microsoft.com/office/drawing/2014/main" id="{D3416020-CC68-4460-9532-8EA078FF0816}"/>
                </a:ext>
              </a:extLst>
            </p:cNvPr>
            <p:cNvSpPr>
              <a:spLocks noChangeArrowheads="1"/>
            </p:cNvSpPr>
            <p:nvPr/>
          </p:nvSpPr>
          <p:spPr bwMode="auto">
            <a:xfrm>
              <a:off x="750" y="888"/>
              <a:ext cx="1872" cy="1776"/>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3" name="Line 24">
            <a:extLst>
              <a:ext uri="{FF2B5EF4-FFF2-40B4-BE49-F238E27FC236}">
                <a16:creationId xmlns:a16="http://schemas.microsoft.com/office/drawing/2014/main" id="{C082BAE6-2182-45C4-A2DB-95E4AD889563}"/>
              </a:ext>
            </a:extLst>
          </p:cNvPr>
          <p:cNvSpPr>
            <a:spLocks noChangeShapeType="1"/>
          </p:cNvSpPr>
          <p:nvPr/>
        </p:nvSpPr>
        <p:spPr bwMode="auto">
          <a:xfrm>
            <a:off x="3032614" y="1301262"/>
            <a:ext cx="0" cy="533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6">
            <a:extLst>
              <a:ext uri="{FF2B5EF4-FFF2-40B4-BE49-F238E27FC236}">
                <a16:creationId xmlns:a16="http://schemas.microsoft.com/office/drawing/2014/main" id="{FEB9ABA7-EBC0-4840-B2A8-130346355F05}"/>
              </a:ext>
            </a:extLst>
          </p:cNvPr>
          <p:cNvSpPr>
            <a:spLocks noChangeShapeType="1"/>
          </p:cNvSpPr>
          <p:nvPr/>
        </p:nvSpPr>
        <p:spPr bwMode="auto">
          <a:xfrm>
            <a:off x="8203102" y="1315550"/>
            <a:ext cx="0" cy="533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8">
            <a:extLst>
              <a:ext uri="{FF2B5EF4-FFF2-40B4-BE49-F238E27FC236}">
                <a16:creationId xmlns:a16="http://schemas.microsoft.com/office/drawing/2014/main" id="{42492248-AFB0-42DC-B00D-0ADDA9E63196}"/>
              </a:ext>
            </a:extLst>
          </p:cNvPr>
          <p:cNvSpPr>
            <a:spLocks noChangeShapeType="1"/>
          </p:cNvSpPr>
          <p:nvPr/>
        </p:nvSpPr>
        <p:spPr bwMode="auto">
          <a:xfrm>
            <a:off x="4528039" y="2749062"/>
            <a:ext cx="2209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29">
            <a:extLst>
              <a:ext uri="{FF2B5EF4-FFF2-40B4-BE49-F238E27FC236}">
                <a16:creationId xmlns:a16="http://schemas.microsoft.com/office/drawing/2014/main" id="{2C13A0BB-07CE-4AC5-9654-BF277CD54AAA}"/>
              </a:ext>
            </a:extLst>
          </p:cNvPr>
          <p:cNvSpPr txBox="1">
            <a:spLocks noChangeArrowheads="1"/>
          </p:cNvSpPr>
          <p:nvPr/>
        </p:nvSpPr>
        <p:spPr bwMode="auto">
          <a:xfrm>
            <a:off x="4969364" y="2331550"/>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rPr>
              <a:t>Internet</a:t>
            </a:r>
          </a:p>
        </p:txBody>
      </p:sp>
      <p:sp>
        <p:nvSpPr>
          <p:cNvPr id="27" name="Rectangle 2">
            <a:extLst>
              <a:ext uri="{FF2B5EF4-FFF2-40B4-BE49-F238E27FC236}">
                <a16:creationId xmlns:a16="http://schemas.microsoft.com/office/drawing/2014/main" id="{50BC903F-3F76-406B-954E-AD947A880A1D}"/>
              </a:ext>
            </a:extLst>
          </p:cNvPr>
          <p:cNvSpPr txBox="1">
            <a:spLocks noChangeArrowheads="1"/>
          </p:cNvSpPr>
          <p:nvPr/>
        </p:nvSpPr>
        <p:spPr>
          <a:xfrm>
            <a:off x="1166447" y="4539762"/>
            <a:ext cx="8610600" cy="152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GB" altLang="en-US" sz="2400"/>
              <a:t>Two parameter required for identifying the receiving process</a:t>
            </a:r>
          </a:p>
          <a:p>
            <a:pPr marL="1100138" lvl="1" indent="-533400"/>
            <a:r>
              <a:rPr lang="en-GB" altLang="en-US" sz="2000"/>
              <a:t>Host machine identifier	- IP Address 	(localhost or ip-address)</a:t>
            </a:r>
          </a:p>
          <a:p>
            <a:pPr marL="1100138" lvl="1" indent="-533400"/>
            <a:r>
              <a:rPr lang="en-GB" altLang="en-US" sz="2000"/>
              <a:t>Host machine process identifier	- Port	(80 or 8080 for web server)</a:t>
            </a:r>
            <a:endParaRPr lang="en-GB" altLang="en-US" sz="2000" dirty="0"/>
          </a:p>
        </p:txBody>
      </p:sp>
    </p:spTree>
    <p:extLst>
      <p:ext uri="{BB962C8B-B14F-4D97-AF65-F5344CB8AC3E}">
        <p14:creationId xmlns:p14="http://schemas.microsoft.com/office/powerpoint/2010/main" val="2905643491"/>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E7E0355-8521-466D-89A9-D40DD4CDA27C}"/>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Application Deployment</a:t>
            </a:r>
            <a:br>
              <a:rPr lang="en-US" altLang="en-US">
                <a:effectLst/>
              </a:rPr>
            </a:br>
            <a:r>
              <a:rPr lang="en-US" altLang="en-US" sz="2400" dirty="0" err="1">
                <a:solidFill>
                  <a:srgbClr val="003399"/>
                </a:solidFill>
                <a:effectLst/>
                <a:latin typeface="Arial" panose="020B0604020202020204" pitchFamily="34" charset="0"/>
              </a:rPr>
              <a:t>Deployment</a:t>
            </a:r>
            <a:r>
              <a:rPr lang="en-US" altLang="en-US" sz="2400" dirty="0">
                <a:solidFill>
                  <a:srgbClr val="003399"/>
                </a:solidFill>
                <a:effectLst/>
                <a:latin typeface="Arial" panose="020B0604020202020204" pitchFamily="34" charset="0"/>
              </a:rPr>
              <a:t> Descriptors - Miscellaneous</a:t>
            </a:r>
          </a:p>
        </p:txBody>
      </p:sp>
      <p:sp>
        <p:nvSpPr>
          <p:cNvPr id="3" name="Rectangle 2">
            <a:extLst>
              <a:ext uri="{FF2B5EF4-FFF2-40B4-BE49-F238E27FC236}">
                <a16:creationId xmlns:a16="http://schemas.microsoft.com/office/drawing/2014/main" id="{3C7759D2-11A8-4F7D-A078-7B6DBD17CF15}"/>
              </a:ext>
            </a:extLst>
          </p:cNvPr>
          <p:cNvSpPr txBox="1">
            <a:spLocks noChangeArrowheads="1"/>
          </p:cNvSpPr>
          <p:nvPr/>
        </p:nvSpPr>
        <p:spPr>
          <a:xfrm>
            <a:off x="304800" y="1310054"/>
            <a:ext cx="9815146" cy="516694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a:latin typeface="Arial Unicode MS" pitchFamily="34" charset="-128"/>
              </a:rPr>
              <a:t>Application Name &amp; Description</a:t>
            </a:r>
          </a:p>
          <a:p>
            <a:pPr marL="609600" indent="-609600">
              <a:spcBef>
                <a:spcPct val="50000"/>
              </a:spcBef>
              <a:buFontTx/>
              <a:buNone/>
            </a:pPr>
            <a:r>
              <a:rPr lang="en-US" altLang="en-US" sz="1600">
                <a:latin typeface="Century" panose="02040604050505020304" pitchFamily="18" charset="0"/>
              </a:rPr>
              <a:t>	&lt;web-app&gt;</a:t>
            </a:r>
          </a:p>
          <a:p>
            <a:pPr marL="609600" indent="-609600">
              <a:lnSpc>
                <a:spcPct val="60000"/>
              </a:lnSpc>
              <a:spcBef>
                <a:spcPct val="50000"/>
              </a:spcBef>
              <a:buFontTx/>
              <a:buNone/>
            </a:pPr>
            <a:r>
              <a:rPr lang="en-US" altLang="en-US" sz="1600">
                <a:latin typeface="Century" panose="02040604050505020304" pitchFamily="18" charset="0"/>
              </a:rPr>
              <a:t>              &lt;display-name&gt; Music Store&lt;/display-name&gt; 			</a:t>
            </a:r>
          </a:p>
          <a:p>
            <a:pPr marL="609600" indent="-609600">
              <a:lnSpc>
                <a:spcPct val="60000"/>
              </a:lnSpc>
              <a:spcBef>
                <a:spcPct val="50000"/>
              </a:spcBef>
              <a:buFontTx/>
              <a:buNone/>
            </a:pPr>
            <a:r>
              <a:rPr lang="en-US" altLang="en-US" sz="1600">
                <a:latin typeface="Century" panose="02040604050505020304" pitchFamily="18" charset="0"/>
              </a:rPr>
              <a:t>	   &lt;description&gt;Application for Music Rentals&lt;/description&gt;</a:t>
            </a:r>
          </a:p>
          <a:p>
            <a:pPr marL="609600" indent="-609600">
              <a:lnSpc>
                <a:spcPct val="60000"/>
              </a:lnSpc>
              <a:spcBef>
                <a:spcPct val="50000"/>
              </a:spcBef>
              <a:buFontTx/>
              <a:buNone/>
            </a:pPr>
            <a:r>
              <a:rPr lang="en-US" altLang="en-US" sz="1600">
                <a:latin typeface="Century" panose="02040604050505020304" pitchFamily="18" charset="0"/>
              </a:rPr>
              <a:t>        	&lt;/web-app&gt;</a:t>
            </a:r>
          </a:p>
          <a:p>
            <a:pPr marL="609600" indent="-609600">
              <a:spcBef>
                <a:spcPct val="50000"/>
              </a:spcBef>
            </a:pPr>
            <a:r>
              <a:rPr lang="en-US" altLang="en-US">
                <a:latin typeface="Arial Unicode MS" pitchFamily="34" charset="-128"/>
              </a:rPr>
              <a:t>Welcome Pages</a:t>
            </a:r>
          </a:p>
          <a:p>
            <a:pPr marL="609600" indent="-609600">
              <a:lnSpc>
                <a:spcPct val="60000"/>
              </a:lnSpc>
              <a:spcBef>
                <a:spcPct val="50000"/>
              </a:spcBef>
              <a:buFontTx/>
              <a:buNone/>
            </a:pPr>
            <a:r>
              <a:rPr lang="en-US" altLang="en-US" sz="1400"/>
              <a:t>         </a:t>
            </a:r>
            <a:r>
              <a:rPr lang="en-US" altLang="en-US" sz="1400">
                <a:latin typeface="Century" panose="02040604050505020304" pitchFamily="18" charset="0"/>
              </a:rPr>
              <a:t>&lt;welcome-file-list&gt;</a:t>
            </a:r>
          </a:p>
          <a:p>
            <a:pPr marL="609600" indent="-609600">
              <a:lnSpc>
                <a:spcPct val="60000"/>
              </a:lnSpc>
              <a:spcBef>
                <a:spcPct val="50000"/>
              </a:spcBef>
              <a:buFontTx/>
              <a:buNone/>
            </a:pPr>
            <a:r>
              <a:rPr lang="en-US" altLang="en-US" sz="1400">
                <a:latin typeface="Century" panose="02040604050505020304" pitchFamily="18" charset="0"/>
              </a:rPr>
              <a:t>             &lt;welcome-file&gt;index.html&lt;/welcome-file&gt;			</a:t>
            </a:r>
            <a:r>
              <a:rPr lang="en-US" altLang="en-US" sz="1400">
                <a:solidFill>
                  <a:srgbClr val="CC0000"/>
                </a:solidFill>
                <a:latin typeface="Century" panose="02040604050505020304" pitchFamily="18" charset="0"/>
                <a:sym typeface="Wingdings" panose="05000000000000000000" pitchFamily="2" charset="2"/>
              </a:rPr>
              <a:t> Welcome File URL</a:t>
            </a:r>
            <a:r>
              <a:rPr lang="en-US" altLang="en-US" sz="1400">
                <a:latin typeface="Century" panose="02040604050505020304" pitchFamily="18" charset="0"/>
              </a:rPr>
              <a:t>	</a:t>
            </a:r>
          </a:p>
          <a:p>
            <a:pPr marL="609600" indent="-609600">
              <a:lnSpc>
                <a:spcPct val="60000"/>
              </a:lnSpc>
              <a:spcBef>
                <a:spcPct val="50000"/>
              </a:spcBef>
              <a:buFontTx/>
              <a:buNone/>
            </a:pPr>
            <a:r>
              <a:rPr lang="en-US" altLang="en-US" sz="1400">
                <a:latin typeface="Century" panose="02040604050505020304" pitchFamily="18" charset="0"/>
              </a:rPr>
              <a:t>         &lt;/welcome-file-list&gt;</a:t>
            </a:r>
          </a:p>
          <a:p>
            <a:pPr marL="609600" indent="-609600">
              <a:lnSpc>
                <a:spcPct val="60000"/>
              </a:lnSpc>
              <a:spcBef>
                <a:spcPct val="50000"/>
              </a:spcBef>
              <a:buFontTx/>
              <a:buNone/>
            </a:pPr>
            <a:endParaRPr lang="en-US" altLang="en-US" dirty="0">
              <a:latin typeface="Arial Unicode MS" pitchFamily="34" charset="-128"/>
            </a:endParaRPr>
          </a:p>
        </p:txBody>
      </p:sp>
    </p:spTree>
    <p:extLst>
      <p:ext uri="{BB962C8B-B14F-4D97-AF65-F5344CB8AC3E}">
        <p14:creationId xmlns:p14="http://schemas.microsoft.com/office/powerpoint/2010/main" val="4046931119"/>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9598D0B-85A1-4B0C-A63F-4E98C94D079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a:solidFill>
                  <a:srgbClr val="003399"/>
                </a:solidFill>
                <a:effectLst/>
                <a:latin typeface="Arial" panose="020B0604020202020204" pitchFamily="34" charset="0"/>
              </a:rPr>
              <a:t>Security Constraints</a:t>
            </a:r>
          </a:p>
        </p:txBody>
      </p:sp>
      <p:sp>
        <p:nvSpPr>
          <p:cNvPr id="3" name="Rectangle 2">
            <a:extLst>
              <a:ext uri="{FF2B5EF4-FFF2-40B4-BE49-F238E27FC236}">
                <a16:creationId xmlns:a16="http://schemas.microsoft.com/office/drawing/2014/main" id="{888E9B23-4706-4A1B-8204-11397B023FF4}"/>
              </a:ext>
            </a:extLst>
          </p:cNvPr>
          <p:cNvSpPr txBox="1">
            <a:spLocks noChangeArrowheads="1"/>
          </p:cNvSpPr>
          <p:nvPr/>
        </p:nvSpPr>
        <p:spPr>
          <a:xfrm>
            <a:off x="761999" y="1143000"/>
            <a:ext cx="9208477" cy="533400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1800">
                <a:latin typeface="Arial Unicode MS" pitchFamily="34" charset="-128"/>
              </a:rPr>
              <a:t>Define Security Constraint (resource collection &amp; authorization constraint)</a:t>
            </a:r>
          </a:p>
          <a:p>
            <a:pPr marL="609600" indent="-609600">
              <a:lnSpc>
                <a:spcPct val="50000"/>
              </a:lnSpc>
              <a:spcBef>
                <a:spcPct val="50000"/>
              </a:spcBef>
              <a:buFontTx/>
              <a:buNone/>
            </a:pPr>
            <a:r>
              <a:rPr lang="en-US" altLang="en-US" sz="1200">
                <a:latin typeface="Century" panose="02040604050505020304" pitchFamily="18" charset="0"/>
              </a:rPr>
              <a:t>         	&lt;security-constraint&gt;</a:t>
            </a:r>
          </a:p>
          <a:p>
            <a:pPr marL="1100138" lvl="1" indent="-533400">
              <a:lnSpc>
                <a:spcPct val="50000"/>
              </a:lnSpc>
              <a:spcBef>
                <a:spcPct val="50000"/>
              </a:spcBef>
              <a:buFontTx/>
              <a:buNone/>
            </a:pPr>
            <a:r>
              <a:rPr lang="en-US" altLang="en-US" sz="1200">
                <a:latin typeface="Century" panose="02040604050505020304" pitchFamily="18" charset="0"/>
              </a:rPr>
              <a:t>	&lt;web-resource-collection&gt;</a:t>
            </a:r>
          </a:p>
          <a:p>
            <a:pPr marL="1100138" lvl="1" indent="-533400">
              <a:lnSpc>
                <a:spcPct val="50000"/>
              </a:lnSpc>
              <a:spcBef>
                <a:spcPct val="50000"/>
              </a:spcBef>
              <a:buFontTx/>
              <a:buNone/>
            </a:pPr>
            <a:r>
              <a:rPr lang="en-US" altLang="en-US" sz="1200">
                <a:latin typeface="Century" panose="02040604050505020304" pitchFamily="18" charset="0"/>
              </a:rPr>
              <a:t>  		&lt;web-resource-name&gt;CheckOutResource&lt;/web-resource-name&gt;</a:t>
            </a:r>
          </a:p>
          <a:p>
            <a:pPr marL="1100138" lvl="1" indent="-533400">
              <a:lnSpc>
                <a:spcPct val="50000"/>
              </a:lnSpc>
              <a:spcBef>
                <a:spcPct val="50000"/>
              </a:spcBef>
              <a:buFontTx/>
              <a:buNone/>
            </a:pPr>
            <a:r>
              <a:rPr lang="en-US" altLang="en-US" sz="1200">
                <a:latin typeface="Century" panose="02040604050505020304" pitchFamily="18" charset="0"/>
              </a:rPr>
              <a:t> 		 &lt;url-pattern&gt;/CheckOutServlet/*&lt;/url-pattern&gt;</a:t>
            </a:r>
          </a:p>
          <a:p>
            <a:pPr marL="1100138" lvl="1" indent="-533400">
              <a:lnSpc>
                <a:spcPct val="50000"/>
              </a:lnSpc>
              <a:spcBef>
                <a:spcPct val="50000"/>
              </a:spcBef>
              <a:buFontTx/>
              <a:buNone/>
            </a:pPr>
            <a:r>
              <a:rPr lang="en-US" altLang="en-US" sz="1200">
                <a:latin typeface="Century" panose="02040604050505020304" pitchFamily="18" charset="0"/>
              </a:rPr>
              <a:t>  		&lt;http-method&gt;GET&lt;/http-method&gt;</a:t>
            </a:r>
          </a:p>
          <a:p>
            <a:pPr marL="1100138" lvl="1" indent="-533400">
              <a:lnSpc>
                <a:spcPct val="50000"/>
              </a:lnSpc>
              <a:spcBef>
                <a:spcPct val="50000"/>
              </a:spcBef>
              <a:buFontTx/>
              <a:buNone/>
            </a:pPr>
            <a:r>
              <a:rPr lang="en-US" altLang="en-US" sz="1200">
                <a:latin typeface="Century" panose="02040604050505020304" pitchFamily="18" charset="0"/>
              </a:rPr>
              <a:t> 		 &lt;http-method&gt;POST&lt;/http-method&gt;</a:t>
            </a:r>
          </a:p>
          <a:p>
            <a:pPr marL="1100138" lvl="1" indent="-533400">
              <a:lnSpc>
                <a:spcPct val="50000"/>
              </a:lnSpc>
              <a:spcBef>
                <a:spcPct val="50000"/>
              </a:spcBef>
              <a:buFontTx/>
              <a:buNone/>
            </a:pPr>
            <a:r>
              <a:rPr lang="en-US" altLang="en-US" sz="1200">
                <a:latin typeface="Century" panose="02040604050505020304" pitchFamily="18" charset="0"/>
              </a:rPr>
              <a:t>	&lt;/web-resource-collection&gt;</a:t>
            </a:r>
          </a:p>
          <a:p>
            <a:pPr marL="1100138" lvl="1" indent="-533400">
              <a:lnSpc>
                <a:spcPct val="50000"/>
              </a:lnSpc>
              <a:spcBef>
                <a:spcPct val="50000"/>
              </a:spcBef>
              <a:buFontTx/>
              <a:buNone/>
            </a:pPr>
            <a:r>
              <a:rPr lang="en-US" altLang="en-US" sz="1200">
                <a:latin typeface="Century" panose="02040604050505020304" pitchFamily="18" charset="0"/>
              </a:rPr>
              <a:t>	&lt;auth-constraint&gt;</a:t>
            </a:r>
          </a:p>
          <a:p>
            <a:pPr marL="1100138" lvl="1" indent="-533400">
              <a:lnSpc>
                <a:spcPct val="50000"/>
              </a:lnSpc>
              <a:spcBef>
                <a:spcPct val="50000"/>
              </a:spcBef>
              <a:buFontTx/>
              <a:buNone/>
            </a:pPr>
            <a:r>
              <a:rPr lang="en-US" altLang="en-US" sz="1200">
                <a:latin typeface="Century" panose="02040604050505020304" pitchFamily="18" charset="0"/>
              </a:rPr>
              <a:t>  		&lt;role-name&gt;storeuser&lt;/role-name&gt;			 </a:t>
            </a:r>
            <a:r>
              <a:rPr lang="en-US" altLang="en-US" sz="1200">
                <a:solidFill>
                  <a:srgbClr val="CC0000"/>
                </a:solidFill>
                <a:latin typeface="Century" panose="02040604050505020304" pitchFamily="18" charset="0"/>
                <a:sym typeface="Wingdings" panose="05000000000000000000" pitchFamily="2" charset="2"/>
              </a:rPr>
              <a:t> Welcome File URL</a:t>
            </a:r>
            <a:endParaRPr lang="en-US" altLang="en-US" sz="1200">
              <a:latin typeface="Century" panose="02040604050505020304" pitchFamily="18" charset="0"/>
            </a:endParaRPr>
          </a:p>
          <a:p>
            <a:pPr marL="1100138" lvl="1" indent="-533400">
              <a:lnSpc>
                <a:spcPct val="50000"/>
              </a:lnSpc>
              <a:spcBef>
                <a:spcPct val="50000"/>
              </a:spcBef>
              <a:buFontTx/>
              <a:buNone/>
            </a:pPr>
            <a:r>
              <a:rPr lang="en-US" altLang="en-US" sz="1200">
                <a:latin typeface="Century" panose="02040604050505020304" pitchFamily="18" charset="0"/>
              </a:rPr>
              <a:t>	&lt;/auth-constraint&gt;</a:t>
            </a:r>
          </a:p>
          <a:p>
            <a:pPr marL="609600" indent="-609600">
              <a:lnSpc>
                <a:spcPct val="50000"/>
              </a:lnSpc>
              <a:spcBef>
                <a:spcPct val="50000"/>
              </a:spcBef>
              <a:buFontTx/>
              <a:buNone/>
            </a:pPr>
            <a:r>
              <a:rPr lang="en-US" altLang="en-US" sz="1200">
                <a:latin typeface="Century" panose="02040604050505020304" pitchFamily="18" charset="0"/>
              </a:rPr>
              <a:t>        	&lt;/security-constraint&gt;</a:t>
            </a:r>
          </a:p>
          <a:p>
            <a:pPr marL="609600" indent="-609600">
              <a:spcBef>
                <a:spcPct val="50000"/>
              </a:spcBef>
            </a:pPr>
            <a:r>
              <a:rPr lang="en-US" altLang="en-US" sz="1800">
                <a:latin typeface="Arial Unicode MS" pitchFamily="34" charset="-128"/>
              </a:rPr>
              <a:t>Define Login Configuration</a:t>
            </a:r>
          </a:p>
          <a:p>
            <a:pPr marL="1100138" lvl="1" indent="-533400">
              <a:lnSpc>
                <a:spcPct val="50000"/>
              </a:lnSpc>
              <a:spcBef>
                <a:spcPct val="50000"/>
              </a:spcBef>
              <a:buFontTx/>
              <a:buNone/>
            </a:pPr>
            <a:r>
              <a:rPr lang="en-US" altLang="en-US" sz="1200">
                <a:latin typeface="Century" panose="02040604050505020304" pitchFamily="18" charset="0"/>
              </a:rPr>
              <a:t>&lt;login-config&gt;</a:t>
            </a:r>
          </a:p>
          <a:p>
            <a:pPr marL="1100138" lvl="1" indent="-533400">
              <a:lnSpc>
                <a:spcPct val="50000"/>
              </a:lnSpc>
              <a:spcBef>
                <a:spcPct val="50000"/>
              </a:spcBef>
              <a:buFontTx/>
              <a:buNone/>
            </a:pPr>
            <a:r>
              <a:rPr lang="en-US" altLang="en-US" sz="1200">
                <a:latin typeface="Century" panose="02040604050505020304" pitchFamily="18" charset="0"/>
              </a:rPr>
              <a:t>	&lt;auth-method&gt;FORM&lt;/auth-method&gt;</a:t>
            </a:r>
          </a:p>
          <a:p>
            <a:pPr marL="1100138" lvl="1" indent="-533400">
              <a:lnSpc>
                <a:spcPct val="50000"/>
              </a:lnSpc>
              <a:spcBef>
                <a:spcPct val="50000"/>
              </a:spcBef>
              <a:buFontTx/>
              <a:buNone/>
            </a:pPr>
            <a:r>
              <a:rPr lang="en-US" altLang="en-US" sz="1200">
                <a:latin typeface="Century" panose="02040604050505020304" pitchFamily="18" charset="0"/>
              </a:rPr>
              <a:t>  	&lt;realm-name&gt;Wrox Store Checkout&lt;/realm-name&gt;</a:t>
            </a:r>
          </a:p>
          <a:p>
            <a:pPr marL="1100138" lvl="1" indent="-533400">
              <a:lnSpc>
                <a:spcPct val="50000"/>
              </a:lnSpc>
              <a:spcBef>
                <a:spcPct val="50000"/>
              </a:spcBef>
              <a:buFontTx/>
              <a:buNone/>
            </a:pPr>
            <a:r>
              <a:rPr lang="en-US" altLang="en-US" sz="1200">
                <a:latin typeface="Century" panose="02040604050505020304" pitchFamily="18" charset="0"/>
              </a:rPr>
              <a:t>  	&lt;form-login-config&gt;</a:t>
            </a:r>
          </a:p>
          <a:p>
            <a:pPr marL="1100138" lvl="1" indent="-533400">
              <a:lnSpc>
                <a:spcPct val="50000"/>
              </a:lnSpc>
              <a:spcBef>
                <a:spcPct val="50000"/>
              </a:spcBef>
              <a:buFontTx/>
              <a:buNone/>
            </a:pPr>
            <a:r>
              <a:rPr lang="en-US" altLang="en-US" sz="1200">
                <a:latin typeface="Century" panose="02040604050505020304" pitchFamily="18" charset="0"/>
              </a:rPr>
              <a:t>    		&lt;form-login-page&gt;/login.html&lt;/form-login-page&gt;</a:t>
            </a:r>
          </a:p>
          <a:p>
            <a:pPr marL="1100138" lvl="1" indent="-533400">
              <a:lnSpc>
                <a:spcPct val="50000"/>
              </a:lnSpc>
              <a:spcBef>
                <a:spcPct val="50000"/>
              </a:spcBef>
              <a:buFontTx/>
              <a:buNone/>
            </a:pPr>
            <a:r>
              <a:rPr lang="en-US" altLang="en-US" sz="1200">
                <a:latin typeface="Century" panose="02040604050505020304" pitchFamily="18" charset="0"/>
              </a:rPr>
              <a:t>   		 &lt;form-error-page&gt;/error.html&lt;/form-error-page&gt;</a:t>
            </a:r>
          </a:p>
          <a:p>
            <a:pPr marL="1100138" lvl="1" indent="-533400">
              <a:lnSpc>
                <a:spcPct val="50000"/>
              </a:lnSpc>
              <a:spcBef>
                <a:spcPct val="50000"/>
              </a:spcBef>
              <a:buFontTx/>
              <a:buNone/>
            </a:pPr>
            <a:r>
              <a:rPr lang="en-US" altLang="en-US" sz="1200">
                <a:latin typeface="Century" panose="02040604050505020304" pitchFamily="18" charset="0"/>
              </a:rPr>
              <a:t>  	&lt;/form-login-config&gt;</a:t>
            </a:r>
          </a:p>
          <a:p>
            <a:pPr marL="1100138" lvl="1" indent="-533400">
              <a:lnSpc>
                <a:spcPct val="50000"/>
              </a:lnSpc>
              <a:spcBef>
                <a:spcPct val="50000"/>
              </a:spcBef>
              <a:buFontTx/>
              <a:buNone/>
            </a:pPr>
            <a:r>
              <a:rPr lang="en-US" altLang="en-US" sz="1200">
                <a:latin typeface="Century" panose="02040604050505020304" pitchFamily="18" charset="0"/>
              </a:rPr>
              <a:t>&lt;/login-config&gt;</a:t>
            </a:r>
          </a:p>
          <a:p>
            <a:pPr marL="609600" indent="-609600">
              <a:spcBef>
                <a:spcPct val="50000"/>
              </a:spcBef>
            </a:pPr>
            <a:r>
              <a:rPr lang="en-US" altLang="en-US" sz="1800">
                <a:latin typeface="Arial Unicode MS" pitchFamily="34" charset="-128"/>
              </a:rPr>
              <a:t>Define Users in Tomcat (Add users in </a:t>
            </a:r>
            <a:r>
              <a:rPr lang="en-US" altLang="en-US" sz="1600">
                <a:latin typeface="Arial Unicode MS" pitchFamily="34" charset="-128"/>
              </a:rPr>
              <a:t>${Tomcat_Home}/conf/tomcat-users.xml</a:t>
            </a:r>
            <a:r>
              <a:rPr lang="en-US" altLang="en-US" sz="1800">
                <a:latin typeface="Arial Unicode MS" pitchFamily="34" charset="-128"/>
              </a:rPr>
              <a:t>)</a:t>
            </a:r>
          </a:p>
          <a:p>
            <a:pPr marL="609600" indent="-609600">
              <a:lnSpc>
                <a:spcPct val="50000"/>
              </a:lnSpc>
              <a:spcBef>
                <a:spcPct val="50000"/>
              </a:spcBef>
              <a:buFontTx/>
              <a:buNone/>
            </a:pPr>
            <a:r>
              <a:rPr lang="en-US" altLang="en-US" sz="1200"/>
              <a:t>     	&lt;tomcat-users</a:t>
            </a:r>
            <a:r>
              <a:rPr lang="en-US" altLang="en-US" sz="1200">
                <a:latin typeface="Century" panose="02040604050505020304" pitchFamily="18" charset="0"/>
              </a:rPr>
              <a:t>&gt;</a:t>
            </a:r>
          </a:p>
          <a:p>
            <a:pPr marL="609600" indent="-609600">
              <a:lnSpc>
                <a:spcPct val="50000"/>
              </a:lnSpc>
              <a:spcBef>
                <a:spcPct val="50000"/>
              </a:spcBef>
              <a:buFontTx/>
              <a:buNone/>
            </a:pPr>
            <a:r>
              <a:rPr lang="en-US" altLang="en-US" sz="1200">
                <a:latin typeface="Century" panose="02040604050505020304" pitchFamily="18" charset="0"/>
              </a:rPr>
              <a:t>                 	&lt;user name=“tomcat” password=“tomcat” roles=“tomcat” /&gt;</a:t>
            </a:r>
          </a:p>
          <a:p>
            <a:pPr marL="609600" indent="-609600">
              <a:lnSpc>
                <a:spcPct val="50000"/>
              </a:lnSpc>
              <a:spcBef>
                <a:spcPct val="50000"/>
              </a:spcBef>
              <a:buFontTx/>
              <a:buNone/>
            </a:pPr>
            <a:r>
              <a:rPr lang="en-US" altLang="en-US" sz="1200">
                <a:latin typeface="Century" panose="02040604050505020304" pitchFamily="18" charset="0"/>
              </a:rPr>
              <a:t>	  	&lt;user name=“role1” password=“tomcat” roles=“role1” /&gt;</a:t>
            </a:r>
          </a:p>
          <a:p>
            <a:pPr marL="609600" indent="-609600">
              <a:lnSpc>
                <a:spcPct val="50000"/>
              </a:lnSpc>
              <a:spcBef>
                <a:spcPct val="50000"/>
              </a:spcBef>
              <a:buFontTx/>
              <a:buNone/>
            </a:pPr>
            <a:r>
              <a:rPr lang="en-US" altLang="en-US" sz="1200">
                <a:latin typeface="Century" panose="02040604050505020304" pitchFamily="18" charset="0"/>
              </a:rPr>
              <a:t>	&lt;/tomcat-users&gt;</a:t>
            </a:r>
            <a:endParaRPr lang="en-US" altLang="en-US" sz="1200" dirty="0">
              <a:latin typeface="Arial Unicode MS" pitchFamily="34" charset="-128"/>
            </a:endParaRPr>
          </a:p>
        </p:txBody>
      </p:sp>
    </p:spTree>
    <p:extLst>
      <p:ext uri="{BB962C8B-B14F-4D97-AF65-F5344CB8AC3E}">
        <p14:creationId xmlns:p14="http://schemas.microsoft.com/office/powerpoint/2010/main" val="3776712344"/>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BA3B2F1-6C96-47B5-ACE8-C53E0587712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ServletConfig</a:t>
            </a:r>
            <a:r>
              <a:rPr lang="en-US" altLang="en-US" sz="2400" dirty="0">
                <a:solidFill>
                  <a:srgbClr val="003399"/>
                </a:solidFill>
                <a:effectLst/>
                <a:latin typeface="Arial" panose="020B0604020202020204" pitchFamily="34" charset="0"/>
              </a:rPr>
              <a:t> Interface</a:t>
            </a:r>
          </a:p>
        </p:txBody>
      </p:sp>
      <p:sp>
        <p:nvSpPr>
          <p:cNvPr id="3" name="Rectangle 2">
            <a:extLst>
              <a:ext uri="{FF2B5EF4-FFF2-40B4-BE49-F238E27FC236}">
                <a16:creationId xmlns:a16="http://schemas.microsoft.com/office/drawing/2014/main" id="{B89375D0-6B3F-4EB3-9C66-5064B8F48C1F}"/>
              </a:ext>
            </a:extLst>
          </p:cNvPr>
          <p:cNvSpPr txBox="1">
            <a:spLocks noChangeArrowheads="1"/>
          </p:cNvSpPr>
          <p:nvPr/>
        </p:nvSpPr>
        <p:spPr>
          <a:xfrm>
            <a:off x="304800" y="1143000"/>
            <a:ext cx="11301046"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a:solidFill>
                  <a:srgbClr val="000000"/>
                </a:solidFill>
                <a:ea typeface="Arial Unicode MS" pitchFamily="34" charset="-128"/>
              </a:rPr>
              <a:t>ServletConfig Object is used to pass initialization parameters to a servlet</a:t>
            </a:r>
          </a:p>
          <a:p>
            <a:pPr marL="609600" indent="-609600"/>
            <a:r>
              <a:rPr lang="en-US" altLang="en-US" sz="2400">
                <a:solidFill>
                  <a:srgbClr val="000000"/>
                </a:solidFill>
                <a:ea typeface="Arial Unicode MS" pitchFamily="34" charset="-128"/>
              </a:rPr>
              <a:t>Useful methods</a:t>
            </a:r>
          </a:p>
          <a:p>
            <a:pPr marL="1100138" lvl="1" indent="-533400"/>
            <a:r>
              <a:rPr lang="en-US" altLang="en-US" sz="2000">
                <a:solidFill>
                  <a:srgbClr val="000000"/>
                </a:solidFill>
                <a:ea typeface="Arial Unicode MS" pitchFamily="34" charset="-128"/>
              </a:rPr>
              <a:t>getServletName(): Returns name of servlet</a:t>
            </a:r>
          </a:p>
          <a:p>
            <a:pPr marL="1100138" lvl="1" indent="-533400"/>
            <a:r>
              <a:rPr lang="en-US" altLang="en-US" sz="2000">
                <a:solidFill>
                  <a:srgbClr val="000000"/>
                </a:solidFill>
                <a:ea typeface="Arial Unicode MS" pitchFamily="34" charset="-128"/>
              </a:rPr>
              <a:t>getServletContext(): Returns servletContext object</a:t>
            </a:r>
          </a:p>
          <a:p>
            <a:pPr marL="1100138" lvl="1" indent="-533400"/>
            <a:r>
              <a:rPr lang="en-US" altLang="en-US" sz="2000">
                <a:solidFill>
                  <a:srgbClr val="000000"/>
                </a:solidFill>
                <a:ea typeface="Arial Unicode MS" pitchFamily="34" charset="-128"/>
              </a:rPr>
              <a:t>getInitParameter(String name): returns value of the specified parameter (null if not present)</a:t>
            </a:r>
          </a:p>
          <a:p>
            <a:pPr marL="1100138" lvl="1" indent="-533400"/>
            <a:r>
              <a:rPr lang="en-US" altLang="en-US" sz="2000">
                <a:solidFill>
                  <a:srgbClr val="000000"/>
                </a:solidFill>
                <a:ea typeface="Arial Unicode MS" pitchFamily="34" charset="-128"/>
              </a:rPr>
              <a:t>getInitParameterNames(): Gets names of all the parameters in the initialization list.</a:t>
            </a:r>
            <a:endParaRPr lang="en-US" altLang="en-US" sz="2000" dirty="0">
              <a:solidFill>
                <a:srgbClr val="000000"/>
              </a:solidFill>
              <a:ea typeface="Arial Unicode MS" pitchFamily="34" charset="-128"/>
            </a:endParaRPr>
          </a:p>
        </p:txBody>
      </p:sp>
    </p:spTree>
    <p:extLst>
      <p:ext uri="{BB962C8B-B14F-4D97-AF65-F5344CB8AC3E}">
        <p14:creationId xmlns:p14="http://schemas.microsoft.com/office/powerpoint/2010/main" val="4057653899"/>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E3EEE4C-AD58-4BFB-9CE4-BE284C76E11B}"/>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ServletContext</a:t>
            </a:r>
            <a:r>
              <a:rPr lang="en-US" altLang="en-US" sz="2400" dirty="0">
                <a:solidFill>
                  <a:srgbClr val="003399"/>
                </a:solidFill>
                <a:effectLst/>
                <a:latin typeface="Arial" panose="020B0604020202020204" pitchFamily="34" charset="0"/>
              </a:rPr>
              <a:t> Interface</a:t>
            </a:r>
          </a:p>
        </p:txBody>
      </p:sp>
      <p:sp>
        <p:nvSpPr>
          <p:cNvPr id="3" name="Rectangle 2">
            <a:extLst>
              <a:ext uri="{FF2B5EF4-FFF2-40B4-BE49-F238E27FC236}">
                <a16:creationId xmlns:a16="http://schemas.microsoft.com/office/drawing/2014/main" id="{F7BFBD50-12F6-4E0D-B2B1-7836FB20C26C}"/>
              </a:ext>
            </a:extLst>
          </p:cNvPr>
          <p:cNvSpPr txBox="1">
            <a:spLocks noChangeArrowheads="1"/>
          </p:cNvSpPr>
          <p:nvPr/>
        </p:nvSpPr>
        <p:spPr>
          <a:xfrm>
            <a:off x="304800" y="1143000"/>
            <a:ext cx="10553700"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400">
                <a:solidFill>
                  <a:srgbClr val="000000"/>
                </a:solidFill>
                <a:ea typeface="Arial Unicode MS" pitchFamily="34" charset="-128"/>
              </a:rPr>
              <a:t>ServletContext is specific to a particular web application running in a JVM</a:t>
            </a:r>
          </a:p>
          <a:p>
            <a:pPr marL="1100138" lvl="1" indent="-533400"/>
            <a:r>
              <a:rPr lang="en-US" altLang="en-US" sz="2000">
                <a:solidFill>
                  <a:srgbClr val="000000"/>
                </a:solidFill>
                <a:ea typeface="Arial Unicode MS" pitchFamily="34" charset="-128"/>
              </a:rPr>
              <a:t>Each web application in a container will have a single servlet context associated with it.</a:t>
            </a:r>
          </a:p>
          <a:p>
            <a:pPr marL="1100138" lvl="1" indent="-533400"/>
            <a:r>
              <a:rPr lang="en-US" altLang="en-US" sz="2000">
                <a:solidFill>
                  <a:srgbClr val="000000"/>
                </a:solidFill>
                <a:ea typeface="Arial Unicode MS" pitchFamily="34" charset="-128"/>
              </a:rPr>
              <a:t>Allows you to maintain state across all servlets and clients in the application</a:t>
            </a:r>
          </a:p>
          <a:p>
            <a:pPr marL="1100138" lvl="1" indent="-533400"/>
            <a:r>
              <a:rPr lang="en-US" altLang="en-US" sz="2000">
                <a:solidFill>
                  <a:srgbClr val="000000"/>
                </a:solidFill>
                <a:ea typeface="Arial Unicode MS" pitchFamily="34" charset="-128"/>
              </a:rPr>
              <a:t>Also acts a shared repository for common attributes to all servlets</a:t>
            </a:r>
          </a:p>
          <a:p>
            <a:pPr marL="1100138" lvl="1" indent="-533400"/>
            <a:r>
              <a:rPr lang="en-US" altLang="en-US" sz="2000">
                <a:solidFill>
                  <a:srgbClr val="000000"/>
                </a:solidFill>
                <a:ea typeface="Arial Unicode MS" pitchFamily="34" charset="-128"/>
              </a:rPr>
              <a:t>Allows servlets to share data with each other</a:t>
            </a:r>
          </a:p>
          <a:p>
            <a:pPr marL="609600" indent="-609600"/>
            <a:r>
              <a:rPr lang="en-US" altLang="en-US" sz="2400">
                <a:solidFill>
                  <a:srgbClr val="000000"/>
                </a:solidFill>
                <a:ea typeface="Arial Unicode MS" pitchFamily="34" charset="-128"/>
              </a:rPr>
              <a:t>ServletContext Object also used for communication with host server</a:t>
            </a:r>
          </a:p>
          <a:p>
            <a:pPr marL="1100138" lvl="1" indent="-533400"/>
            <a:r>
              <a:rPr lang="en-US" altLang="en-US" sz="2000">
                <a:solidFill>
                  <a:srgbClr val="000000"/>
                </a:solidFill>
                <a:ea typeface="Arial Unicode MS" pitchFamily="34" charset="-128"/>
              </a:rPr>
              <a:t>Allows servlet to get information about server on which it is running</a:t>
            </a:r>
          </a:p>
          <a:p>
            <a:pPr marL="609600" indent="-609600"/>
            <a:r>
              <a:rPr lang="en-US" altLang="en-US" sz="2400">
                <a:solidFill>
                  <a:srgbClr val="000000"/>
                </a:solidFill>
                <a:ea typeface="Arial Unicode MS" pitchFamily="34" charset="-128"/>
              </a:rPr>
              <a:t>A typical use of this would be in a chat application</a:t>
            </a:r>
            <a:endParaRPr lang="en-US" altLang="en-US" sz="2400" dirty="0">
              <a:solidFill>
                <a:srgbClr val="000000"/>
              </a:solidFill>
              <a:ea typeface="Arial Unicode MS" pitchFamily="34" charset="-128"/>
            </a:endParaRPr>
          </a:p>
        </p:txBody>
      </p:sp>
    </p:spTree>
    <p:extLst>
      <p:ext uri="{BB962C8B-B14F-4D97-AF65-F5344CB8AC3E}">
        <p14:creationId xmlns:p14="http://schemas.microsoft.com/office/powerpoint/2010/main" val="1810057440"/>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9CA3CD7-C9A5-48DD-A5EF-794E4CB8DA8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err="1">
                <a:solidFill>
                  <a:srgbClr val="003399"/>
                </a:solidFill>
                <a:effectLst/>
                <a:latin typeface="Arial" panose="020B0604020202020204" pitchFamily="34" charset="0"/>
              </a:rPr>
              <a:t>ServletContext</a:t>
            </a:r>
            <a:r>
              <a:rPr lang="en-US" altLang="en-US" sz="2400" dirty="0">
                <a:solidFill>
                  <a:srgbClr val="003399"/>
                </a:solidFill>
                <a:effectLst/>
                <a:latin typeface="Arial" panose="020B0604020202020204" pitchFamily="34" charset="0"/>
              </a:rPr>
              <a:t> Interface, cont’d.</a:t>
            </a:r>
          </a:p>
        </p:txBody>
      </p:sp>
      <p:sp>
        <p:nvSpPr>
          <p:cNvPr id="3" name="Rectangle 2">
            <a:extLst>
              <a:ext uri="{FF2B5EF4-FFF2-40B4-BE49-F238E27FC236}">
                <a16:creationId xmlns:a16="http://schemas.microsoft.com/office/drawing/2014/main" id="{F4D5C0B7-5667-423A-B42B-625B991FD095}"/>
              </a:ext>
            </a:extLst>
          </p:cNvPr>
          <p:cNvSpPr txBox="1">
            <a:spLocks noChangeArrowheads="1"/>
          </p:cNvSpPr>
          <p:nvPr/>
        </p:nvSpPr>
        <p:spPr>
          <a:xfrm>
            <a:off x="304800" y="1143000"/>
            <a:ext cx="9779977" cy="467750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800">
                <a:solidFill>
                  <a:srgbClr val="000000"/>
                </a:solidFill>
                <a:ea typeface="Arial Unicode MS" pitchFamily="34" charset="-128"/>
              </a:rPr>
              <a:t>Methods</a:t>
            </a:r>
          </a:p>
          <a:p>
            <a:pPr marL="1100138" lvl="1" indent="-533400"/>
            <a:r>
              <a:rPr lang="en-US" altLang="en-US" sz="2400">
                <a:solidFill>
                  <a:srgbClr val="000000"/>
                </a:solidFill>
                <a:ea typeface="Arial Unicode MS" pitchFamily="34" charset="-128"/>
              </a:rPr>
              <a:t>getContext(String uripath)</a:t>
            </a:r>
          </a:p>
          <a:p>
            <a:pPr marL="1100138" lvl="1" indent="-533400"/>
            <a:r>
              <a:rPr lang="en-US" altLang="en-US" sz="2400">
                <a:solidFill>
                  <a:srgbClr val="000000"/>
                </a:solidFill>
                <a:ea typeface="Arial Unicode MS" pitchFamily="34" charset="-128"/>
              </a:rPr>
              <a:t>getMimeType()</a:t>
            </a:r>
          </a:p>
          <a:p>
            <a:pPr marL="1100138" lvl="1" indent="-533400"/>
            <a:r>
              <a:rPr lang="en-US" altLang="en-US" sz="2400">
                <a:solidFill>
                  <a:srgbClr val="000000"/>
                </a:solidFill>
                <a:ea typeface="Arial Unicode MS" pitchFamily="34" charset="-128"/>
              </a:rPr>
              <a:t>getResourcePaths()</a:t>
            </a:r>
          </a:p>
          <a:p>
            <a:pPr marL="1100138" lvl="1" indent="-533400"/>
            <a:r>
              <a:rPr lang="en-US" altLang="en-US" sz="2400">
                <a:solidFill>
                  <a:srgbClr val="000000"/>
                </a:solidFill>
                <a:ea typeface="Arial Unicode MS" pitchFamily="34" charset="-128"/>
              </a:rPr>
              <a:t>getRequestDispatcher()</a:t>
            </a:r>
          </a:p>
          <a:p>
            <a:pPr marL="1100138" lvl="1" indent="-533400"/>
            <a:r>
              <a:rPr lang="en-US" altLang="en-US" sz="2400">
                <a:solidFill>
                  <a:srgbClr val="000000"/>
                </a:solidFill>
                <a:ea typeface="Arial Unicode MS" pitchFamily="34" charset="-128"/>
              </a:rPr>
              <a:t>getRealPath()</a:t>
            </a:r>
          </a:p>
          <a:p>
            <a:pPr marL="1100138" lvl="1" indent="-533400"/>
            <a:r>
              <a:rPr lang="en-US" altLang="en-US" sz="2400">
                <a:solidFill>
                  <a:srgbClr val="000000"/>
                </a:solidFill>
                <a:ea typeface="Arial Unicode MS" pitchFamily="34" charset="-128"/>
              </a:rPr>
              <a:t>getServerInfo()</a:t>
            </a:r>
          </a:p>
          <a:p>
            <a:pPr marL="1100138" lvl="1" indent="-533400"/>
            <a:r>
              <a:rPr lang="en-US" altLang="en-US" sz="2400">
                <a:solidFill>
                  <a:srgbClr val="000000"/>
                </a:solidFill>
                <a:ea typeface="Arial Unicode MS" pitchFamily="34" charset="-128"/>
              </a:rPr>
              <a:t>getInitParameter()</a:t>
            </a:r>
          </a:p>
          <a:p>
            <a:pPr marL="1100138" lvl="1" indent="-533400"/>
            <a:r>
              <a:rPr lang="en-US" altLang="en-US" sz="2400">
                <a:solidFill>
                  <a:srgbClr val="000000"/>
                </a:solidFill>
                <a:ea typeface="Arial Unicode MS" pitchFamily="34" charset="-128"/>
              </a:rPr>
              <a:t>getAttribute()</a:t>
            </a:r>
          </a:p>
          <a:p>
            <a:pPr marL="1100138" lvl="1" indent="-533400"/>
            <a:r>
              <a:rPr lang="en-US" altLang="en-US" sz="2400">
                <a:solidFill>
                  <a:srgbClr val="000000"/>
                </a:solidFill>
                <a:ea typeface="Arial Unicode MS" pitchFamily="34" charset="-128"/>
              </a:rPr>
              <a:t>setAttribute()</a:t>
            </a:r>
          </a:p>
          <a:p>
            <a:pPr marL="1100138" lvl="1" indent="-533400"/>
            <a:r>
              <a:rPr lang="en-US" altLang="en-US" sz="2400">
                <a:solidFill>
                  <a:srgbClr val="000000"/>
                </a:solidFill>
                <a:ea typeface="Arial Unicode MS" pitchFamily="34" charset="-128"/>
              </a:rPr>
              <a:t>...</a:t>
            </a:r>
            <a:endParaRPr lang="en-US" altLang="en-US" sz="2400" dirty="0">
              <a:solidFill>
                <a:srgbClr val="000000"/>
              </a:solidFill>
              <a:ea typeface="Arial Unicode MS" pitchFamily="34" charset="-128"/>
            </a:endParaRPr>
          </a:p>
        </p:txBody>
      </p:sp>
    </p:spTree>
    <p:extLst>
      <p:ext uri="{BB962C8B-B14F-4D97-AF65-F5344CB8AC3E}">
        <p14:creationId xmlns:p14="http://schemas.microsoft.com/office/powerpoint/2010/main" val="1447432707"/>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A8E290-35EF-4E4B-9811-856EE169B155}"/>
              </a:ext>
            </a:extLst>
          </p:cNvPr>
          <p:cNvSpPr txBox="1">
            <a:spLocks noChangeArrowheads="1"/>
          </p:cNvSpPr>
          <p:nvPr/>
        </p:nvSpPr>
        <p:spPr>
          <a:xfrm>
            <a:off x="609599" y="2286000"/>
            <a:ext cx="11145715" cy="1676400"/>
          </a:xfrm>
          <a:prstGeom prst="rect">
            <a:avLst/>
          </a:prstGeom>
        </p:spPr>
        <p:txBody>
          <a:bodyPr anchor="ct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a:t>Session Management</a:t>
            </a:r>
            <a:endParaRPr lang="en-US" altLang="en-US" dirty="0"/>
          </a:p>
        </p:txBody>
      </p:sp>
    </p:spTree>
    <p:extLst>
      <p:ext uri="{BB962C8B-B14F-4D97-AF65-F5344CB8AC3E}">
        <p14:creationId xmlns:p14="http://schemas.microsoft.com/office/powerpoint/2010/main" val="970999219"/>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6803601-5643-49F3-84CF-DA9438B9492E}"/>
              </a:ext>
            </a:extLst>
          </p:cNvPr>
          <p:cNvSpPr txBox="1">
            <a:spLocks noChangeArrowheads="1"/>
          </p:cNvSpPr>
          <p:nvPr/>
        </p:nvSpPr>
        <p:spPr>
          <a:xfrm>
            <a:off x="685799" y="76200"/>
            <a:ext cx="10445261"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Session Management</a:t>
            </a:r>
            <a:br>
              <a:rPr lang="en-US" altLang="en-US" dirty="0"/>
            </a:br>
            <a:r>
              <a:rPr lang="en-US" altLang="en-US" sz="2400" dirty="0">
                <a:solidFill>
                  <a:srgbClr val="003399"/>
                </a:solidFill>
                <a:latin typeface="Arial" panose="020B0604020202020204" pitchFamily="34" charset="0"/>
              </a:rPr>
              <a:t>Basics</a:t>
            </a:r>
          </a:p>
        </p:txBody>
      </p:sp>
      <p:sp>
        <p:nvSpPr>
          <p:cNvPr id="3" name="Rectangle 3">
            <a:extLst>
              <a:ext uri="{FF2B5EF4-FFF2-40B4-BE49-F238E27FC236}">
                <a16:creationId xmlns:a16="http://schemas.microsoft.com/office/drawing/2014/main" id="{F12554D4-EEBC-4B65-8F12-E73E50F44AA0}"/>
              </a:ext>
            </a:extLst>
          </p:cNvPr>
          <p:cNvSpPr txBox="1">
            <a:spLocks noChangeArrowheads="1"/>
          </p:cNvSpPr>
          <p:nvPr/>
        </p:nvSpPr>
        <p:spPr>
          <a:xfrm>
            <a:off x="685799" y="1143000"/>
            <a:ext cx="10445261" cy="51816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800" dirty="0"/>
              <a:t>HTTP is a stateless protocol.  Each request and response stand alone  </a:t>
            </a:r>
          </a:p>
          <a:p>
            <a:r>
              <a:rPr lang="en-US" altLang="en-US" sz="2800" dirty="0"/>
              <a:t>Without session management, each time a client makes a request to a server, it’s brand-new user with a brand-new request from the server’s point of view.  </a:t>
            </a:r>
          </a:p>
          <a:p>
            <a:r>
              <a:rPr lang="en-US" altLang="en-US" sz="2800" dirty="0"/>
              <a:t>A session refers to the entire interaction between a client and a server from the time of the client’s first request, which generally begins the session, to the time the session is terminated.</a:t>
            </a:r>
          </a:p>
        </p:txBody>
      </p:sp>
    </p:spTree>
    <p:extLst>
      <p:ext uri="{BB962C8B-B14F-4D97-AF65-F5344CB8AC3E}">
        <p14:creationId xmlns:p14="http://schemas.microsoft.com/office/powerpoint/2010/main" val="764118432"/>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2D8C39E-A944-4ED4-9406-84EC736EEA96}"/>
              </a:ext>
            </a:extLst>
          </p:cNvPr>
          <p:cNvSpPr txBox="1">
            <a:spLocks noChangeArrowheads="1"/>
          </p:cNvSpPr>
          <p:nvPr/>
        </p:nvSpPr>
        <p:spPr>
          <a:xfrm>
            <a:off x="685800" y="76200"/>
            <a:ext cx="7772400"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a:t>Session Management</a:t>
            </a:r>
            <a:br>
              <a:rPr lang="en-US" altLang="en-US"/>
            </a:br>
            <a:r>
              <a:rPr lang="en-US" altLang="en-US" sz="2400">
                <a:solidFill>
                  <a:srgbClr val="003399"/>
                </a:solidFill>
                <a:latin typeface="Arial" panose="020B0604020202020204" pitchFamily="34" charset="0"/>
              </a:rPr>
              <a:t>Creating and Using Sessions</a:t>
            </a:r>
            <a:endParaRPr lang="en-US" altLang="en-US" sz="2400" dirty="0">
              <a:solidFill>
                <a:srgbClr val="003399"/>
              </a:solidFill>
              <a:latin typeface="Arial" panose="020B0604020202020204" pitchFamily="34" charset="0"/>
            </a:endParaRPr>
          </a:p>
        </p:txBody>
      </p:sp>
      <p:sp>
        <p:nvSpPr>
          <p:cNvPr id="5" name="Rectangle 3">
            <a:extLst>
              <a:ext uri="{FF2B5EF4-FFF2-40B4-BE49-F238E27FC236}">
                <a16:creationId xmlns:a16="http://schemas.microsoft.com/office/drawing/2014/main" id="{4AF5B6F8-0153-434A-951A-44EE499649C3}"/>
              </a:ext>
            </a:extLst>
          </p:cNvPr>
          <p:cNvSpPr txBox="1">
            <a:spLocks noChangeArrowheads="1"/>
          </p:cNvSpPr>
          <p:nvPr/>
        </p:nvSpPr>
        <p:spPr>
          <a:xfrm>
            <a:off x="685800" y="1143000"/>
            <a:ext cx="8229600" cy="22098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800"/>
              <a:t>Two methods of the HttpServletRequest object are used to create a session:</a:t>
            </a:r>
          </a:p>
          <a:p>
            <a:pPr lvl="1"/>
            <a:r>
              <a:rPr lang="en-US" altLang="en-US" sz="2400"/>
              <a:t>HttpSession getSession( );</a:t>
            </a:r>
          </a:p>
          <a:p>
            <a:pPr lvl="1"/>
            <a:r>
              <a:rPr lang="en-US" altLang="en-US" sz="2400"/>
              <a:t>HttpSession getSession(boolean);</a:t>
            </a:r>
          </a:p>
          <a:p>
            <a:r>
              <a:rPr lang="en-US" altLang="en-US" sz="2800"/>
              <a:t>Other methods for dealing with sessions:</a:t>
            </a:r>
          </a:p>
          <a:p>
            <a:pPr>
              <a:buFontTx/>
              <a:buNone/>
            </a:pPr>
            <a:endParaRPr lang="en-US" altLang="en-US" sz="2800" dirty="0"/>
          </a:p>
        </p:txBody>
      </p:sp>
      <p:graphicFrame>
        <p:nvGraphicFramePr>
          <p:cNvPr id="7" name="Group 50">
            <a:extLst>
              <a:ext uri="{FF2B5EF4-FFF2-40B4-BE49-F238E27FC236}">
                <a16:creationId xmlns:a16="http://schemas.microsoft.com/office/drawing/2014/main" id="{84B2AB5D-12AB-4F9A-B6A5-26BE3809FF7F}"/>
              </a:ext>
            </a:extLst>
          </p:cNvPr>
          <p:cNvGraphicFramePr>
            <a:graphicFrameLocks noGrp="1"/>
          </p:cNvGraphicFramePr>
          <p:nvPr>
            <p:extLst>
              <p:ext uri="{D42A27DB-BD31-4B8C-83A1-F6EECF244321}">
                <p14:modId xmlns:p14="http://schemas.microsoft.com/office/powerpoint/2010/main" val="3877932051"/>
              </p:ext>
            </p:extLst>
          </p:nvPr>
        </p:nvGraphicFramePr>
        <p:xfrm>
          <a:off x="838200" y="3263841"/>
          <a:ext cx="8947638" cy="2998271"/>
        </p:xfrm>
        <a:graphic>
          <a:graphicData uri="http://schemas.openxmlformats.org/drawingml/2006/table">
            <a:tbl>
              <a:tblPr/>
              <a:tblGrid>
                <a:gridCol w="4565121">
                  <a:extLst>
                    <a:ext uri="{9D8B030D-6E8A-4147-A177-3AD203B41FA5}">
                      <a16:colId xmlns:a16="http://schemas.microsoft.com/office/drawing/2014/main" val="2078719603"/>
                    </a:ext>
                  </a:extLst>
                </a:gridCol>
                <a:gridCol w="4382517">
                  <a:extLst>
                    <a:ext uri="{9D8B030D-6E8A-4147-A177-3AD203B41FA5}">
                      <a16:colId xmlns:a16="http://schemas.microsoft.com/office/drawing/2014/main" val="3648674878"/>
                    </a:ext>
                  </a:extLst>
                </a:gridCol>
              </a:tblGrid>
              <a:tr h="437951">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Garamond" panose="02020404030301010803" pitchFamily="18"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Garamond" panose="02020404030301010803" pitchFamily="18"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363555000"/>
                  </a:ext>
                </a:extLst>
              </a:tr>
              <a:tr h="540005">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Garamond" panose="02020404030301010803" pitchFamily="18" charset="0"/>
                        </a:rPr>
                        <a:t>String getRequestedSessionID(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Garamond" panose="02020404030301010803" pitchFamily="18" charset="0"/>
                        </a:rPr>
                        <a:t>Gets the ID assigned by the server to the session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3465953"/>
                  </a:ext>
                </a:extLst>
              </a:tr>
              <a:tr h="540005">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Garamond" panose="02020404030301010803" pitchFamily="18" charset="0"/>
                        </a:rPr>
                        <a:t>Boolean isRequestSessionIdValid(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Garamond" panose="02020404030301010803" pitchFamily="18" charset="0"/>
                        </a:rPr>
                        <a:t>Returns true if the request contains a valid session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3577369"/>
                  </a:ext>
                </a:extLst>
              </a:tr>
              <a:tr h="540005">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Garamond" panose="02020404030301010803" pitchFamily="18" charset="0"/>
                        </a:rPr>
                        <a:t>Boolean isRequestSessionIdFromCookie(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Garamond" panose="02020404030301010803" pitchFamily="18" charset="0"/>
                        </a:rPr>
                        <a:t>Returns true if the session ID was sent as part of a cookie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2462535"/>
                  </a:ext>
                </a:extLst>
              </a:tr>
              <a:tr h="540005">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Garamond" panose="02020404030301010803" pitchFamily="18" charset="0"/>
                        </a:rPr>
                        <a:t>Boolean isRequestSessionIdFromURL(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Garamond" panose="02020404030301010803" pitchFamily="18" charset="0"/>
                        </a:rPr>
                        <a:t>Returns true if the session ID was sent through URL rewriting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6167362"/>
                  </a:ext>
                </a:extLst>
              </a:tr>
            </a:tbl>
          </a:graphicData>
        </a:graphic>
      </p:graphicFrame>
    </p:spTree>
    <p:extLst>
      <p:ext uri="{BB962C8B-B14F-4D97-AF65-F5344CB8AC3E}">
        <p14:creationId xmlns:p14="http://schemas.microsoft.com/office/powerpoint/2010/main" val="1133964512"/>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0">
            <a:extLst>
              <a:ext uri="{FF2B5EF4-FFF2-40B4-BE49-F238E27FC236}">
                <a16:creationId xmlns:a16="http://schemas.microsoft.com/office/drawing/2014/main" id="{AA112165-F4E4-4C1A-B894-7F1923255096}"/>
              </a:ext>
            </a:extLst>
          </p:cNvPr>
          <p:cNvSpPr txBox="1">
            <a:spLocks noChangeArrowheads="1"/>
          </p:cNvSpPr>
          <p:nvPr/>
        </p:nvSpPr>
        <p:spPr>
          <a:xfrm>
            <a:off x="685800" y="76200"/>
            <a:ext cx="7772400"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a:t>Session Management</a:t>
            </a:r>
            <a:br>
              <a:rPr lang="en-US" altLang="en-US"/>
            </a:br>
            <a:r>
              <a:rPr lang="en-US" altLang="en-US" sz="2400">
                <a:solidFill>
                  <a:srgbClr val="003399"/>
                </a:solidFill>
                <a:latin typeface="Arial" panose="020B0604020202020204" pitchFamily="34" charset="0"/>
              </a:rPr>
              <a:t>What do you do with a session?</a:t>
            </a:r>
            <a:endParaRPr lang="en-US" altLang="en-US" sz="2400" dirty="0">
              <a:solidFill>
                <a:srgbClr val="003399"/>
              </a:solidFill>
              <a:latin typeface="Arial" panose="020B0604020202020204" pitchFamily="34" charset="0"/>
            </a:endParaRPr>
          </a:p>
        </p:txBody>
      </p:sp>
      <p:sp>
        <p:nvSpPr>
          <p:cNvPr id="3" name="Rectangle 2051">
            <a:extLst>
              <a:ext uri="{FF2B5EF4-FFF2-40B4-BE49-F238E27FC236}">
                <a16:creationId xmlns:a16="http://schemas.microsoft.com/office/drawing/2014/main" id="{AFD82D25-ECC1-491D-B375-B9FFA152BCF8}"/>
              </a:ext>
            </a:extLst>
          </p:cNvPr>
          <p:cNvSpPr txBox="1">
            <a:spLocks noChangeArrowheads="1"/>
          </p:cNvSpPr>
          <p:nvPr/>
        </p:nvSpPr>
        <p:spPr>
          <a:xfrm>
            <a:off x="685800" y="1143000"/>
            <a:ext cx="10568354" cy="291025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800"/>
              <a:t>Sessions are useful for persisting information about a client and a client’s interactions with an application.</a:t>
            </a:r>
          </a:p>
          <a:p>
            <a:r>
              <a:rPr lang="en-US" altLang="en-US" sz="2800"/>
              <a:t>To do that, the HttpSession interface defines a number of mehods:</a:t>
            </a:r>
          </a:p>
          <a:p>
            <a:pPr lvl="1"/>
            <a:r>
              <a:rPr lang="en-US" altLang="en-US" sz="2400"/>
              <a:t>setAttribute(String, Object)</a:t>
            </a:r>
          </a:p>
          <a:p>
            <a:pPr lvl="1"/>
            <a:r>
              <a:rPr lang="en-US" altLang="en-US" sz="2400"/>
              <a:t>getAttribute(String)</a:t>
            </a:r>
          </a:p>
          <a:p>
            <a:pPr lvl="1"/>
            <a:endParaRPr lang="en-US" altLang="en-US" sz="2400"/>
          </a:p>
          <a:p>
            <a:pPr lvl="1"/>
            <a:endParaRPr lang="en-US" altLang="en-US" sz="2400" dirty="0"/>
          </a:p>
        </p:txBody>
      </p:sp>
    </p:spTree>
    <p:extLst>
      <p:ext uri="{BB962C8B-B14F-4D97-AF65-F5344CB8AC3E}">
        <p14:creationId xmlns:p14="http://schemas.microsoft.com/office/powerpoint/2010/main" val="2051815308"/>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B1A00EF-1283-4C6C-8A33-A3009FA5CD43}"/>
              </a:ext>
            </a:extLst>
          </p:cNvPr>
          <p:cNvSpPr txBox="1">
            <a:spLocks noChangeArrowheads="1"/>
          </p:cNvSpPr>
          <p:nvPr/>
        </p:nvSpPr>
        <p:spPr>
          <a:xfrm>
            <a:off x="609599" y="2286000"/>
            <a:ext cx="11022623" cy="1676400"/>
          </a:xfrm>
          <a:prstGeom prst="rect">
            <a:avLst/>
          </a:prstGeom>
        </p:spPr>
        <p:txBody>
          <a:bodyPr anchor="ct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a:t>Forwarding and Including Requests</a:t>
            </a:r>
            <a:endParaRPr lang="en-US" altLang="en-US" dirty="0"/>
          </a:p>
        </p:txBody>
      </p:sp>
    </p:spTree>
    <p:extLst>
      <p:ext uri="{BB962C8B-B14F-4D97-AF65-F5344CB8AC3E}">
        <p14:creationId xmlns:p14="http://schemas.microsoft.com/office/powerpoint/2010/main" val="303465509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566008C-201F-4748-B6C5-DEF801EAA1EE}"/>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a:t>
            </a:r>
            <a:br>
              <a:rPr lang="en-US" altLang="en-US" dirty="0">
                <a:effectLst/>
              </a:rPr>
            </a:br>
            <a:r>
              <a:rPr lang="en-US" altLang="en-US" sz="2400" dirty="0" err="1">
                <a:solidFill>
                  <a:srgbClr val="003399"/>
                </a:solidFill>
                <a:effectLst/>
                <a:latin typeface="Arial" panose="020B0604020202020204" pitchFamily="34" charset="0"/>
              </a:rPr>
              <a:t>HyperText</a:t>
            </a:r>
            <a:r>
              <a:rPr lang="en-US" altLang="en-US" sz="2400" dirty="0">
                <a:solidFill>
                  <a:srgbClr val="003399"/>
                </a:solidFill>
                <a:effectLst/>
                <a:latin typeface="Arial" panose="020B0604020202020204" pitchFamily="34" charset="0"/>
              </a:rPr>
              <a:t> Transfer Protocol</a:t>
            </a:r>
          </a:p>
        </p:txBody>
      </p:sp>
      <p:sp>
        <p:nvSpPr>
          <p:cNvPr id="3" name="Rectangle 2">
            <a:extLst>
              <a:ext uri="{FF2B5EF4-FFF2-40B4-BE49-F238E27FC236}">
                <a16:creationId xmlns:a16="http://schemas.microsoft.com/office/drawing/2014/main" id="{91DF91C8-FBF7-4713-88D9-1E9D53ECC4B8}"/>
              </a:ext>
            </a:extLst>
          </p:cNvPr>
          <p:cNvSpPr txBox="1">
            <a:spLocks noChangeArrowheads="1"/>
          </p:cNvSpPr>
          <p:nvPr/>
        </p:nvSpPr>
        <p:spPr>
          <a:xfrm>
            <a:off x="304800" y="1219200"/>
            <a:ext cx="10140462" cy="52578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2600">
                <a:solidFill>
                  <a:srgbClr val="000000"/>
                </a:solidFill>
                <a:ea typeface="Arial Unicode MS" pitchFamily="34" charset="-128"/>
              </a:rPr>
              <a:t>Lightweight protocol for the web involving a single request &amp; response for communication</a:t>
            </a:r>
          </a:p>
          <a:p>
            <a:pPr marL="609600" indent="-609600"/>
            <a:r>
              <a:rPr lang="en-US" altLang="en-US" sz="2600">
                <a:solidFill>
                  <a:srgbClr val="000000"/>
                </a:solidFill>
                <a:ea typeface="Arial Unicode MS" pitchFamily="34" charset="-128"/>
              </a:rPr>
              <a:t>Provides 8 methods</a:t>
            </a:r>
          </a:p>
          <a:p>
            <a:pPr marL="1100138" lvl="1" indent="-533400"/>
            <a:r>
              <a:rPr lang="en-US" altLang="en-US" sz="2000">
                <a:ea typeface="Arial Unicode MS" pitchFamily="34" charset="-128"/>
              </a:rPr>
              <a:t>Get: Used to request data from server </a:t>
            </a:r>
          </a:p>
          <a:p>
            <a:pPr marL="1100138" lvl="1" indent="-533400">
              <a:buFontTx/>
              <a:buNone/>
            </a:pPr>
            <a:r>
              <a:rPr lang="en-US" altLang="en-US" sz="2000">
                <a:ea typeface="Arial Unicode MS" pitchFamily="34" charset="-128"/>
              </a:rPr>
              <a:t>	(By convention get will not change data on server)</a:t>
            </a:r>
          </a:p>
          <a:p>
            <a:pPr marL="1100138" lvl="1" indent="-533400"/>
            <a:r>
              <a:rPr lang="en-US" altLang="en-US" sz="2000">
                <a:ea typeface="Arial Unicode MS" pitchFamily="34" charset="-128"/>
              </a:rPr>
              <a:t>Post: Used to post data to the server </a:t>
            </a:r>
          </a:p>
          <a:p>
            <a:pPr marL="1100138" lvl="1" indent="-533400"/>
            <a:r>
              <a:rPr lang="en-US" altLang="en-US" sz="2000">
                <a:solidFill>
                  <a:srgbClr val="000000"/>
                </a:solidFill>
                <a:ea typeface="Arial Unicode MS" pitchFamily="34" charset="-128"/>
              </a:rPr>
              <a:t>Head: </a:t>
            </a:r>
            <a:r>
              <a:rPr lang="en-US" altLang="en-US" sz="2200">
                <a:solidFill>
                  <a:srgbClr val="000000"/>
                </a:solidFill>
                <a:ea typeface="Arial Unicode MS" pitchFamily="34" charset="-128"/>
              </a:rPr>
              <a:t>returns just the HTTP headers for a resource. </a:t>
            </a:r>
          </a:p>
          <a:p>
            <a:pPr marL="1100138" lvl="1" indent="-533400"/>
            <a:r>
              <a:rPr lang="en-US" altLang="en-US" sz="2000">
                <a:solidFill>
                  <a:srgbClr val="000000"/>
                </a:solidFill>
                <a:ea typeface="Arial Unicode MS" pitchFamily="34" charset="-128"/>
              </a:rPr>
              <a:t>Put:</a:t>
            </a:r>
            <a:r>
              <a:rPr lang="en-US" altLang="en-US" sz="2200">
                <a:solidFill>
                  <a:srgbClr val="000000"/>
                </a:solidFill>
                <a:ea typeface="Arial Unicode MS" pitchFamily="34" charset="-128"/>
              </a:rPr>
              <a:t> allows you to "put" (upload) a resource (file) on to a webserver so that it be found under a specified URI. </a:t>
            </a:r>
          </a:p>
          <a:p>
            <a:pPr marL="1100138" lvl="1" indent="-533400"/>
            <a:r>
              <a:rPr lang="en-US" altLang="en-US" sz="2000">
                <a:solidFill>
                  <a:srgbClr val="000000"/>
                </a:solidFill>
                <a:ea typeface="Arial Unicode MS" pitchFamily="34" charset="-128"/>
              </a:rPr>
              <a:t>Delete: </a:t>
            </a:r>
            <a:r>
              <a:rPr lang="en-US" altLang="en-US" sz="2200">
                <a:solidFill>
                  <a:srgbClr val="000000"/>
                </a:solidFill>
                <a:ea typeface="Arial Unicode MS" pitchFamily="34" charset="-128"/>
              </a:rPr>
              <a:t>allows you to delete a resource (file). </a:t>
            </a:r>
          </a:p>
          <a:p>
            <a:pPr marL="1100138" lvl="1" indent="-533400"/>
            <a:r>
              <a:rPr lang="en-US" altLang="en-US" sz="2000">
                <a:solidFill>
                  <a:srgbClr val="000000"/>
                </a:solidFill>
                <a:ea typeface="Arial Unicode MS" pitchFamily="34" charset="-128"/>
              </a:rPr>
              <a:t>Connect: </a:t>
            </a:r>
          </a:p>
          <a:p>
            <a:pPr marL="1100138" lvl="1" indent="-533400"/>
            <a:r>
              <a:rPr lang="en-US" altLang="en-US" sz="2000">
                <a:solidFill>
                  <a:srgbClr val="000000"/>
                </a:solidFill>
                <a:ea typeface="Arial Unicode MS" pitchFamily="34" charset="-128"/>
              </a:rPr>
              <a:t>Options: To determine the type of requests server will handle</a:t>
            </a:r>
            <a:endParaRPr lang="en-US" altLang="en-US" sz="2000">
              <a:solidFill>
                <a:srgbClr val="CC0000"/>
              </a:solidFill>
              <a:ea typeface="Arial Unicode MS" pitchFamily="34" charset="-128"/>
            </a:endParaRPr>
          </a:p>
          <a:p>
            <a:pPr marL="1100138" lvl="1" indent="-533400"/>
            <a:r>
              <a:rPr lang="en-US" altLang="en-US" sz="2000">
                <a:solidFill>
                  <a:srgbClr val="000000"/>
                </a:solidFill>
                <a:ea typeface="Arial Unicode MS" pitchFamily="34" charset="-128"/>
              </a:rPr>
              <a:t>Trace: Debugging</a:t>
            </a:r>
            <a:endParaRPr lang="en-US" altLang="en-US" sz="2000" dirty="0">
              <a:solidFill>
                <a:srgbClr val="000000"/>
              </a:solidFill>
              <a:ea typeface="Arial Unicode MS" pitchFamily="34" charset="-128"/>
            </a:endParaRPr>
          </a:p>
        </p:txBody>
      </p:sp>
    </p:spTree>
    <p:extLst>
      <p:ext uri="{BB962C8B-B14F-4D97-AF65-F5344CB8AC3E}">
        <p14:creationId xmlns:p14="http://schemas.microsoft.com/office/powerpoint/2010/main" val="1521027811"/>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D89D3C4-8E70-4592-B0B6-E484A92F5C48}"/>
              </a:ext>
            </a:extLst>
          </p:cNvPr>
          <p:cNvSpPr txBox="1">
            <a:spLocks noChangeArrowheads="1"/>
          </p:cNvSpPr>
          <p:nvPr/>
        </p:nvSpPr>
        <p:spPr>
          <a:xfrm>
            <a:off x="685799" y="76200"/>
            <a:ext cx="9812215" cy="114300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Forwarding and Including Requests</a:t>
            </a:r>
            <a:br>
              <a:rPr lang="en-US" altLang="en-US" dirty="0"/>
            </a:br>
            <a:r>
              <a:rPr lang="en-US" altLang="en-US" sz="2400" dirty="0">
                <a:solidFill>
                  <a:srgbClr val="003399"/>
                </a:solidFill>
                <a:latin typeface="Arial" panose="020B0604020202020204" pitchFamily="34" charset="0"/>
              </a:rPr>
              <a:t>Obtaining </a:t>
            </a:r>
            <a:r>
              <a:rPr lang="en-US" altLang="en-US" sz="2400" dirty="0" err="1">
                <a:solidFill>
                  <a:srgbClr val="003399"/>
                </a:solidFill>
                <a:latin typeface="Arial" panose="020B0604020202020204" pitchFamily="34" charset="0"/>
              </a:rPr>
              <a:t>RequestDispatcher</a:t>
            </a:r>
            <a:r>
              <a:rPr lang="en-US" altLang="en-US" sz="2400" dirty="0"/>
              <a:t> </a:t>
            </a:r>
            <a:endParaRPr lang="en-US" altLang="en-US" sz="1600" dirty="0">
              <a:solidFill>
                <a:srgbClr val="333399"/>
              </a:solidFill>
              <a:latin typeface="Arial" panose="020B0604020202020204" pitchFamily="34" charset="0"/>
            </a:endParaRPr>
          </a:p>
        </p:txBody>
      </p:sp>
      <p:sp>
        <p:nvSpPr>
          <p:cNvPr id="3" name="Rectangle 3">
            <a:extLst>
              <a:ext uri="{FF2B5EF4-FFF2-40B4-BE49-F238E27FC236}">
                <a16:creationId xmlns:a16="http://schemas.microsoft.com/office/drawing/2014/main" id="{AED9D0A0-2DBD-43C0-B952-55BC3355A7F2}"/>
              </a:ext>
            </a:extLst>
          </p:cNvPr>
          <p:cNvSpPr txBox="1">
            <a:spLocks noChangeArrowheads="1"/>
          </p:cNvSpPr>
          <p:nvPr/>
        </p:nvSpPr>
        <p:spPr>
          <a:xfrm>
            <a:off x="685799" y="1143000"/>
            <a:ext cx="10269415" cy="51816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400" dirty="0"/>
              <a:t>From </a:t>
            </a:r>
            <a:r>
              <a:rPr lang="en-US" altLang="en-US" sz="2400" dirty="0" err="1"/>
              <a:t>ServletRequest</a:t>
            </a:r>
            <a:endParaRPr lang="en-US" altLang="en-US" sz="2400" dirty="0"/>
          </a:p>
          <a:p>
            <a:pPr lvl="1"/>
            <a:r>
              <a:rPr lang="en-US" altLang="en-US" sz="2000" dirty="0" err="1"/>
              <a:t>RequestDispatcher</a:t>
            </a:r>
            <a:r>
              <a:rPr lang="en-US" altLang="en-US" sz="2000" dirty="0"/>
              <a:t> </a:t>
            </a:r>
            <a:r>
              <a:rPr lang="en-US" altLang="en-US" sz="2000" dirty="0" err="1"/>
              <a:t>getRequestDispatcher</a:t>
            </a:r>
            <a:r>
              <a:rPr lang="en-US" altLang="en-US" sz="2000" dirty="0"/>
              <a:t>(String path)</a:t>
            </a:r>
          </a:p>
          <a:p>
            <a:pPr lvl="1"/>
            <a:r>
              <a:rPr lang="en-US" altLang="en-US" sz="2000" dirty="0"/>
              <a:t>The path argument can be a relative path or absolute path</a:t>
            </a:r>
          </a:p>
          <a:p>
            <a:pPr lvl="1"/>
            <a:r>
              <a:rPr lang="en-US" altLang="en-US" sz="2000" dirty="0"/>
              <a:t>If the path is absolute relative to application context it starts with a “/” e.g. /Login</a:t>
            </a:r>
          </a:p>
          <a:p>
            <a:pPr lvl="1"/>
            <a:r>
              <a:rPr lang="en-US" altLang="en-US" sz="2000" dirty="0"/>
              <a:t>If the path if relative it is interpreted relative to the current web component location, e.g. if web component is /store then case would be considered /store/case</a:t>
            </a:r>
          </a:p>
          <a:p>
            <a:r>
              <a:rPr lang="en-US" altLang="en-US" sz="2400" dirty="0"/>
              <a:t>From </a:t>
            </a:r>
            <a:r>
              <a:rPr lang="en-US" altLang="en-US" sz="2400" dirty="0" err="1"/>
              <a:t>ServletContext</a:t>
            </a:r>
            <a:endParaRPr lang="en-US" altLang="en-US" sz="2400" dirty="0"/>
          </a:p>
          <a:p>
            <a:pPr lvl="1"/>
            <a:r>
              <a:rPr lang="en-US" altLang="en-US" sz="2000" dirty="0" err="1"/>
              <a:t>ServletContext</a:t>
            </a:r>
            <a:r>
              <a:rPr lang="en-US" altLang="en-US" sz="2000" dirty="0"/>
              <a:t> </a:t>
            </a:r>
            <a:r>
              <a:rPr lang="en-US" altLang="en-US" sz="2000" dirty="0" err="1"/>
              <a:t>getServletContext</a:t>
            </a:r>
            <a:r>
              <a:rPr lang="en-US" altLang="en-US" sz="2000" dirty="0"/>
              <a:t>()</a:t>
            </a:r>
          </a:p>
          <a:p>
            <a:pPr lvl="1"/>
            <a:r>
              <a:rPr lang="en-US" altLang="en-US" sz="2000" dirty="0" err="1"/>
              <a:t>RequestDispatcher</a:t>
            </a:r>
            <a:r>
              <a:rPr lang="en-US" altLang="en-US" sz="2000" dirty="0"/>
              <a:t> </a:t>
            </a:r>
            <a:r>
              <a:rPr lang="en-US" altLang="en-US" sz="2000" dirty="0" err="1"/>
              <a:t>getNamedDispatcher</a:t>
            </a:r>
            <a:r>
              <a:rPr lang="en-US" altLang="en-US" sz="2000" dirty="0"/>
              <a:t>(String name)</a:t>
            </a:r>
          </a:p>
          <a:p>
            <a:pPr lvl="1"/>
            <a:r>
              <a:rPr lang="en-US" altLang="en-US" sz="2000" dirty="0" err="1"/>
              <a:t>RequestDispatcher</a:t>
            </a:r>
            <a:r>
              <a:rPr lang="en-US" altLang="en-US" sz="2000" dirty="0"/>
              <a:t> </a:t>
            </a:r>
            <a:r>
              <a:rPr lang="en-US" altLang="en-US" sz="2000" dirty="0" err="1"/>
              <a:t>getRequestDispatcher</a:t>
            </a:r>
            <a:r>
              <a:rPr lang="en-US" altLang="en-US" sz="2000" dirty="0"/>
              <a:t>(String path)</a:t>
            </a:r>
          </a:p>
          <a:p>
            <a:pPr lvl="1"/>
            <a:r>
              <a:rPr lang="en-US" altLang="en-US" sz="2000" dirty="0"/>
              <a:t>The path argument should always start with a / and is interpreted relative to the application context</a:t>
            </a:r>
          </a:p>
          <a:p>
            <a:pPr lvl="1"/>
            <a:endParaRPr lang="en-US" altLang="en-US" sz="2000" dirty="0"/>
          </a:p>
          <a:p>
            <a:pPr lvl="1"/>
            <a:endParaRPr lang="en-US" altLang="en-US" sz="2000" dirty="0"/>
          </a:p>
        </p:txBody>
      </p:sp>
    </p:spTree>
    <p:extLst>
      <p:ext uri="{BB962C8B-B14F-4D97-AF65-F5344CB8AC3E}">
        <p14:creationId xmlns:p14="http://schemas.microsoft.com/office/powerpoint/2010/main" val="2104664640"/>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864AC1E-7B12-47EA-9ECD-2ACC044E7971}"/>
              </a:ext>
            </a:extLst>
          </p:cNvPr>
          <p:cNvSpPr txBox="1">
            <a:spLocks noChangeArrowheads="1"/>
          </p:cNvSpPr>
          <p:nvPr/>
        </p:nvSpPr>
        <p:spPr>
          <a:xfrm>
            <a:off x="685800" y="76200"/>
            <a:ext cx="10471638" cy="114300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a:t>Forwarding and Including Requests</a:t>
            </a:r>
            <a:br>
              <a:rPr lang="en-US" altLang="en-US"/>
            </a:br>
            <a:r>
              <a:rPr lang="en-US" altLang="en-US" sz="2400">
                <a:solidFill>
                  <a:srgbClr val="003399"/>
                </a:solidFill>
                <a:latin typeface="Arial" panose="020B0604020202020204" pitchFamily="34" charset="0"/>
              </a:rPr>
              <a:t>Using RequestDispatcher</a:t>
            </a:r>
            <a:endParaRPr lang="en-US" altLang="en-US" sz="2400" dirty="0">
              <a:solidFill>
                <a:srgbClr val="003399"/>
              </a:solidFill>
              <a:latin typeface="Arial" panose="020B0604020202020204" pitchFamily="34" charset="0"/>
            </a:endParaRPr>
          </a:p>
        </p:txBody>
      </p:sp>
      <p:sp>
        <p:nvSpPr>
          <p:cNvPr id="3" name="Rectangle 3">
            <a:extLst>
              <a:ext uri="{FF2B5EF4-FFF2-40B4-BE49-F238E27FC236}">
                <a16:creationId xmlns:a16="http://schemas.microsoft.com/office/drawing/2014/main" id="{C93D2AD7-9BC7-4670-BEEA-D9229CEB8892}"/>
              </a:ext>
            </a:extLst>
          </p:cNvPr>
          <p:cNvSpPr txBox="1">
            <a:spLocks noChangeArrowheads="1"/>
          </p:cNvSpPr>
          <p:nvPr/>
        </p:nvSpPr>
        <p:spPr>
          <a:xfrm>
            <a:off x="685800" y="1143000"/>
            <a:ext cx="10621108" cy="51816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800"/>
              <a:t>Forwarding Request</a:t>
            </a:r>
          </a:p>
          <a:p>
            <a:pPr lvl="1"/>
            <a:r>
              <a:rPr lang="en-US" altLang="en-US" sz="2400"/>
              <a:t>void forward(ServletRequest request, ServletResponse response) throws ServletException, java.io.IOException</a:t>
            </a:r>
          </a:p>
          <a:p>
            <a:pPr lvl="1"/>
            <a:r>
              <a:rPr lang="en-US" altLang="en-US" sz="2400"/>
              <a:t>Calling servlet should not write any data to the response stream before calling this method </a:t>
            </a:r>
          </a:p>
          <a:p>
            <a:pPr lvl="1"/>
            <a:r>
              <a:rPr lang="en-US" altLang="en-US" sz="2400"/>
              <a:t>If response data is sent to the stream before calling forward an error is thrown</a:t>
            </a:r>
          </a:p>
          <a:p>
            <a:r>
              <a:rPr lang="en-US" altLang="en-US" sz="2800"/>
              <a:t>Including Resource</a:t>
            </a:r>
          </a:p>
          <a:p>
            <a:pPr lvl="1"/>
            <a:r>
              <a:rPr lang="en-US" altLang="en-US" sz="2400"/>
              <a:t>void include(ServletRequest req, ServletResponse res) throws ServletException, java.io.Exception</a:t>
            </a:r>
          </a:p>
          <a:p>
            <a:pPr lvl="1"/>
            <a:r>
              <a:rPr lang="en-US" altLang="en-US" sz="2400"/>
              <a:t>You can safely write to the ResponseStream before calling the include function.</a:t>
            </a:r>
          </a:p>
          <a:p>
            <a:pPr lvl="1"/>
            <a:endParaRPr lang="en-US" altLang="en-US" sz="2400"/>
          </a:p>
          <a:p>
            <a:pPr lvl="1"/>
            <a:endParaRPr lang="en-US" altLang="en-US" sz="2400"/>
          </a:p>
        </p:txBody>
      </p:sp>
    </p:spTree>
    <p:extLst>
      <p:ext uri="{BB962C8B-B14F-4D97-AF65-F5344CB8AC3E}">
        <p14:creationId xmlns:p14="http://schemas.microsoft.com/office/powerpoint/2010/main" val="1456107268"/>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073B027-3F1C-4048-AFB6-93F7335F1E96}"/>
              </a:ext>
            </a:extLst>
          </p:cNvPr>
          <p:cNvSpPr txBox="1">
            <a:spLocks noChangeArrowheads="1"/>
          </p:cNvSpPr>
          <p:nvPr/>
        </p:nvSpPr>
        <p:spPr>
          <a:xfrm>
            <a:off x="685800" y="76200"/>
            <a:ext cx="8510954" cy="114300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Forwarding and Including Requests</a:t>
            </a:r>
            <a:br>
              <a:rPr lang="en-US" altLang="en-US" dirty="0"/>
            </a:br>
            <a:r>
              <a:rPr lang="en-US" altLang="en-US" sz="2400" dirty="0">
                <a:solidFill>
                  <a:srgbClr val="003399"/>
                </a:solidFill>
                <a:latin typeface="Arial" panose="020B0604020202020204" pitchFamily="34" charset="0"/>
              </a:rPr>
              <a:t>Adding Parameters</a:t>
            </a:r>
          </a:p>
        </p:txBody>
      </p:sp>
      <p:sp>
        <p:nvSpPr>
          <p:cNvPr id="3" name="Rectangle 3">
            <a:extLst>
              <a:ext uri="{FF2B5EF4-FFF2-40B4-BE49-F238E27FC236}">
                <a16:creationId xmlns:a16="http://schemas.microsoft.com/office/drawing/2014/main" id="{9F325697-709F-44EB-B3CE-94B96D8E868A}"/>
              </a:ext>
            </a:extLst>
          </p:cNvPr>
          <p:cNvSpPr txBox="1">
            <a:spLocks noChangeArrowheads="1"/>
          </p:cNvSpPr>
          <p:nvPr/>
        </p:nvSpPr>
        <p:spPr>
          <a:xfrm>
            <a:off x="685800" y="1143000"/>
            <a:ext cx="8229600" cy="51816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800" dirty="0"/>
              <a:t>Parameters are added for use in the forwarded request</a:t>
            </a:r>
          </a:p>
          <a:p>
            <a:r>
              <a:rPr lang="en-US" altLang="en-US" sz="2800" dirty="0"/>
              <a:t>Several methods defined in </a:t>
            </a:r>
            <a:r>
              <a:rPr lang="en-US" altLang="en-US" sz="2800" dirty="0" err="1"/>
              <a:t>ServletRequest</a:t>
            </a:r>
            <a:r>
              <a:rPr lang="en-US" altLang="en-US" sz="2800" dirty="0"/>
              <a:t> Interface</a:t>
            </a:r>
          </a:p>
          <a:p>
            <a:pPr lvl="1"/>
            <a:r>
              <a:rPr lang="en-US" altLang="en-US" sz="2400" dirty="0"/>
              <a:t>Object </a:t>
            </a:r>
            <a:r>
              <a:rPr lang="en-US" altLang="en-US" sz="2400" dirty="0" err="1"/>
              <a:t>getAttrubute</a:t>
            </a:r>
            <a:r>
              <a:rPr lang="en-US" altLang="en-US" sz="2400" dirty="0"/>
              <a:t>(String name)</a:t>
            </a:r>
          </a:p>
          <a:p>
            <a:pPr lvl="1"/>
            <a:r>
              <a:rPr lang="en-US" altLang="en-US" sz="2400" dirty="0"/>
              <a:t>Enumeration </a:t>
            </a:r>
            <a:r>
              <a:rPr lang="en-US" altLang="en-US" sz="2400" dirty="0" err="1"/>
              <a:t>getAttributeNames</a:t>
            </a:r>
            <a:r>
              <a:rPr lang="en-US" altLang="en-US" sz="2400" dirty="0"/>
              <a:t>()</a:t>
            </a:r>
          </a:p>
          <a:p>
            <a:pPr lvl="1"/>
            <a:r>
              <a:rPr lang="en-US" altLang="en-US" sz="2400" dirty="0"/>
              <a:t>void </a:t>
            </a:r>
            <a:r>
              <a:rPr lang="en-US" altLang="en-US" sz="2400" dirty="0" err="1"/>
              <a:t>setAttribute</a:t>
            </a:r>
            <a:r>
              <a:rPr lang="en-US" altLang="en-US" sz="2400" dirty="0"/>
              <a:t>(String name, Object o)</a:t>
            </a:r>
          </a:p>
          <a:p>
            <a:pPr lvl="1"/>
            <a:r>
              <a:rPr lang="en-US" altLang="en-US" sz="2400" dirty="0"/>
              <a:t>void </a:t>
            </a:r>
            <a:r>
              <a:rPr lang="en-US" altLang="en-US" sz="2400" dirty="0" err="1"/>
              <a:t>removeAttribute</a:t>
            </a:r>
            <a:r>
              <a:rPr lang="en-US" altLang="en-US" sz="2400" dirty="0"/>
              <a:t>(String name)</a:t>
            </a:r>
          </a:p>
          <a:p>
            <a:r>
              <a:rPr lang="en-US" altLang="en-US" sz="2800" dirty="0"/>
              <a:t>The calling servlet can set the attributes </a:t>
            </a:r>
          </a:p>
          <a:p>
            <a:r>
              <a:rPr lang="en-US" altLang="en-US" sz="2800" dirty="0"/>
              <a:t>The receiving servlet will use </a:t>
            </a:r>
            <a:r>
              <a:rPr lang="en-US" altLang="en-US" sz="2800" dirty="0" err="1"/>
              <a:t>getAttribute</a:t>
            </a:r>
            <a:r>
              <a:rPr lang="en-US" altLang="en-US" sz="2800" dirty="0"/>
              <a:t>(String) method to retrieve the values</a:t>
            </a:r>
          </a:p>
          <a:p>
            <a:pPr lvl="1"/>
            <a:endParaRPr lang="en-US" altLang="en-US" sz="2400" dirty="0"/>
          </a:p>
          <a:p>
            <a:pPr lvl="1"/>
            <a:endParaRPr lang="en-US" altLang="en-US" sz="2400" dirty="0"/>
          </a:p>
        </p:txBody>
      </p:sp>
    </p:spTree>
    <p:extLst>
      <p:ext uri="{BB962C8B-B14F-4D97-AF65-F5344CB8AC3E}">
        <p14:creationId xmlns:p14="http://schemas.microsoft.com/office/powerpoint/2010/main" val="266480994"/>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A72DCC-4C41-42E6-BF7D-833197027BD1}"/>
              </a:ext>
            </a:extLst>
          </p:cNvPr>
          <p:cNvSpPr/>
          <p:nvPr/>
        </p:nvSpPr>
        <p:spPr>
          <a:xfrm>
            <a:off x="551585" y="1248480"/>
            <a:ext cx="10661421" cy="2308324"/>
          </a:xfrm>
          <a:prstGeom prst="rect">
            <a:avLst/>
          </a:prstGeom>
        </p:spPr>
        <p:txBody>
          <a:bodyPr wrap="square">
            <a:spAutoFit/>
          </a:bodyPr>
          <a:lstStyle/>
          <a:p>
            <a:r>
              <a:rPr lang="en-US"/>
              <a:t>Input:</a:t>
            </a:r>
          </a:p>
          <a:p>
            <a:pPr lvl="1"/>
            <a:r>
              <a:rPr lang="en-US"/>
              <a:t>request: a ServletRequest object that represents the initial request sent by the client.</a:t>
            </a:r>
          </a:p>
          <a:p>
            <a:pPr lvl="1"/>
            <a:r>
              <a:rPr lang="en-US"/>
              <a:t>response: a ServletResponse object that represents the response the servlet returns to the client.</a:t>
            </a:r>
          </a:p>
          <a:p>
            <a:r>
              <a:rPr lang="en-US"/>
              <a:t>Description:</a:t>
            </a:r>
          </a:p>
          <a:p>
            <a:pPr lvl="1"/>
            <a:r>
              <a:rPr lang="en-US"/>
              <a:t>This method forwards a request from a servlet to another resource (servlet, JSP file, or HTML file) internally in the same server without the notice of browser, i.e. the client doesn’t know that the request is being handled by other resource.</a:t>
            </a:r>
          </a:p>
          <a:p>
            <a:pPr lvl="1"/>
            <a:r>
              <a:rPr lang="en-US"/>
              <a:t>You can forward to other resource as the following:</a:t>
            </a:r>
          </a:p>
        </p:txBody>
      </p:sp>
      <p:sp>
        <p:nvSpPr>
          <p:cNvPr id="3" name="Rectangle 2">
            <a:extLst>
              <a:ext uri="{FF2B5EF4-FFF2-40B4-BE49-F238E27FC236}">
                <a16:creationId xmlns:a16="http://schemas.microsoft.com/office/drawing/2014/main" id="{A094D703-84A7-45B5-B6B3-DFD0743037D7}"/>
              </a:ext>
            </a:extLst>
          </p:cNvPr>
          <p:cNvSpPr/>
          <p:nvPr/>
        </p:nvSpPr>
        <p:spPr>
          <a:xfrm>
            <a:off x="384531" y="422003"/>
            <a:ext cx="1958870" cy="523220"/>
          </a:xfrm>
          <a:prstGeom prst="rect">
            <a:avLst/>
          </a:prstGeom>
        </p:spPr>
        <p:txBody>
          <a:bodyPr wrap="none">
            <a:spAutoFit/>
          </a:bodyPr>
          <a:lstStyle/>
          <a:p>
            <a:r>
              <a:rPr lang="en-IN" sz="2800" b="1" dirty="0">
                <a:solidFill>
                  <a:srgbClr val="525252"/>
                </a:solidFill>
                <a:latin typeface="Avenir Next"/>
              </a:rPr>
              <a:t>1. forward()</a:t>
            </a:r>
            <a:endParaRPr lang="en-IN" sz="2800" b="1" i="0" dirty="0">
              <a:solidFill>
                <a:srgbClr val="525252"/>
              </a:solidFill>
              <a:effectLst/>
              <a:latin typeface="Avenir Next"/>
            </a:endParaRPr>
          </a:p>
        </p:txBody>
      </p:sp>
      <p:sp>
        <p:nvSpPr>
          <p:cNvPr id="4" name="Rectangle 2">
            <a:extLst>
              <a:ext uri="{FF2B5EF4-FFF2-40B4-BE49-F238E27FC236}">
                <a16:creationId xmlns:a16="http://schemas.microsoft.com/office/drawing/2014/main" id="{DB57A91D-4941-4F86-BC45-D2F76B122A88}"/>
              </a:ext>
            </a:extLst>
          </p:cNvPr>
          <p:cNvSpPr>
            <a:spLocks noChangeArrowheads="1"/>
          </p:cNvSpPr>
          <p:nvPr/>
        </p:nvSpPr>
        <p:spPr bwMode="auto">
          <a:xfrm>
            <a:off x="17588" y="833055"/>
            <a:ext cx="12192000" cy="457200"/>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4090100" tIns="79350" rIns="19409010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77AA"/>
                </a:solidFill>
                <a:effectLst/>
                <a:latin typeface="Consolas" panose="020B0609020204030204" pitchFamily="49" charset="0"/>
              </a:rPr>
              <a:t>void</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DD4A68"/>
                </a:solidFill>
                <a:effectLst/>
                <a:latin typeface="Consolas" panose="020B0609020204030204" pitchFamily="49" charset="0"/>
              </a:rPr>
              <a:t>forward</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DD4A68"/>
                </a:solidFill>
                <a:effectLst/>
                <a:latin typeface="Consolas" panose="020B0609020204030204" pitchFamily="49" charset="0"/>
              </a:rPr>
              <a:t>ServletRequest</a:t>
            </a:r>
            <a:r>
              <a:rPr kumimoji="0" lang="en-US" altLang="en-US" sz="1000" b="0" i="0" u="none" strike="noStrike" cap="none" normalizeH="0" baseline="0">
                <a:ln>
                  <a:noFill/>
                </a:ln>
                <a:solidFill>
                  <a:srgbClr val="000000"/>
                </a:solidFill>
                <a:effectLst/>
                <a:latin typeface="Consolas" panose="020B0609020204030204" pitchFamily="49" charset="0"/>
              </a:rPr>
              <a:t> request</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DD4A68"/>
                </a:solidFill>
                <a:effectLst/>
                <a:latin typeface="Consolas" panose="020B0609020204030204" pitchFamily="49" charset="0"/>
              </a:rPr>
              <a:t>ServletResponse</a:t>
            </a:r>
            <a:r>
              <a:rPr kumimoji="0" lang="en-US" altLang="en-US" sz="1000" b="0" i="0" u="none" strike="noStrike" cap="none" normalizeH="0" baseline="0">
                <a:ln>
                  <a:noFill/>
                </a:ln>
                <a:solidFill>
                  <a:srgbClr val="000000"/>
                </a:solidFill>
                <a:effectLst/>
                <a:latin typeface="Consolas" panose="020B0609020204030204" pitchFamily="49" charset="0"/>
              </a:rPr>
              <a:t> response</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EEFAE548-ABFD-4CB0-A570-C32514F0C6E0}"/>
              </a:ext>
            </a:extLst>
          </p:cNvPr>
          <p:cNvSpPr>
            <a:spLocks noChangeArrowheads="1"/>
          </p:cNvSpPr>
          <p:nvPr/>
        </p:nvSpPr>
        <p:spPr bwMode="auto">
          <a:xfrm>
            <a:off x="17588" y="3515029"/>
            <a:ext cx="12192000" cy="457200"/>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4090100" tIns="79350" rIns="19409010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request</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DD4A68"/>
                </a:solidFill>
                <a:effectLst/>
                <a:latin typeface="Consolas" panose="020B0609020204030204" pitchFamily="49" charset="0"/>
              </a:rPr>
              <a:t>getRequestDispatcher</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669900"/>
                </a:solidFill>
                <a:effectLst/>
                <a:latin typeface="Consolas" panose="020B0609020204030204" pitchFamily="49" charset="0"/>
              </a:rPr>
              <a:t>"home.jsp"</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DD4A68"/>
                </a:solidFill>
                <a:effectLst/>
                <a:latin typeface="Consolas" panose="020B0609020204030204" pitchFamily="49" charset="0"/>
              </a:rPr>
              <a:t>forward</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request</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 response</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2201CEF-D63A-4C54-AD19-E80B8900AECF}"/>
              </a:ext>
            </a:extLst>
          </p:cNvPr>
          <p:cNvSpPr/>
          <p:nvPr/>
        </p:nvSpPr>
        <p:spPr>
          <a:xfrm>
            <a:off x="471853" y="3972229"/>
            <a:ext cx="6096000" cy="646331"/>
          </a:xfrm>
          <a:prstGeom prst="rect">
            <a:avLst/>
          </a:prstGeom>
        </p:spPr>
        <p:txBody>
          <a:bodyPr>
            <a:spAutoFit/>
          </a:bodyPr>
          <a:lstStyle/>
          <a:p>
            <a:r>
              <a:rPr lang="en-IN">
                <a:solidFill>
                  <a:srgbClr val="212529"/>
                </a:solidFill>
                <a:latin typeface="Avenir Next"/>
              </a:rPr>
              <a:t>Typical usage:</a:t>
            </a:r>
            <a:br>
              <a:rPr lang="en-IN">
                <a:solidFill>
                  <a:srgbClr val="212529"/>
                </a:solidFill>
                <a:latin typeface="Avenir Next"/>
              </a:rPr>
            </a:br>
            <a:endParaRPr lang="en-IN" dirty="0"/>
          </a:p>
        </p:txBody>
      </p:sp>
      <p:sp>
        <p:nvSpPr>
          <p:cNvPr id="7" name="Rectangle 6">
            <a:extLst>
              <a:ext uri="{FF2B5EF4-FFF2-40B4-BE49-F238E27FC236}">
                <a16:creationId xmlns:a16="http://schemas.microsoft.com/office/drawing/2014/main" id="{237C929B-8D58-46DA-9EF5-11FD06909E0B}"/>
              </a:ext>
            </a:extLst>
          </p:cNvPr>
          <p:cNvSpPr/>
          <p:nvPr/>
        </p:nvSpPr>
        <p:spPr>
          <a:xfrm>
            <a:off x="952495" y="3972229"/>
            <a:ext cx="5017482" cy="1200329"/>
          </a:xfrm>
          <a:prstGeom prst="rect">
            <a:avLst/>
          </a:prstGeom>
        </p:spPr>
        <p:txBody>
          <a:bodyPr wrap="square">
            <a:spAutoFit/>
          </a:bodyPr>
          <a:lstStyle/>
          <a:p>
            <a:pPr>
              <a:buFont typeface="Arial" panose="020B0604020202020204" pitchFamily="34" charset="0"/>
              <a:buChar char="•"/>
            </a:pPr>
            <a:endParaRPr lang="en-US">
              <a:solidFill>
                <a:srgbClr val="212529"/>
              </a:solidFill>
              <a:latin typeface="Avenir Next"/>
            </a:endParaRPr>
          </a:p>
          <a:p>
            <a:pPr marL="742950" lvl="1" indent="-285750">
              <a:buFont typeface="Arial" panose="020B0604020202020204" pitchFamily="34" charset="0"/>
              <a:buChar char="•"/>
            </a:pPr>
            <a:r>
              <a:rPr lang="en-US">
                <a:solidFill>
                  <a:srgbClr val="212529"/>
                </a:solidFill>
                <a:latin typeface="Avenir Next"/>
              </a:rPr>
              <a:t>Forwarding to home page after login.</a:t>
            </a:r>
          </a:p>
          <a:p>
            <a:br>
              <a:rPr lang="en-US"/>
            </a:br>
            <a:endParaRPr lang="en-IN" dirty="0"/>
          </a:p>
        </p:txBody>
      </p:sp>
      <p:sp>
        <p:nvSpPr>
          <p:cNvPr id="8" name="Rectangle 7">
            <a:extLst>
              <a:ext uri="{FF2B5EF4-FFF2-40B4-BE49-F238E27FC236}">
                <a16:creationId xmlns:a16="http://schemas.microsoft.com/office/drawing/2014/main" id="{103BB8F6-CA64-4581-922E-A39532FCF6C7}"/>
              </a:ext>
            </a:extLst>
          </p:cNvPr>
          <p:cNvSpPr/>
          <p:nvPr/>
        </p:nvSpPr>
        <p:spPr>
          <a:xfrm>
            <a:off x="471853" y="4618560"/>
            <a:ext cx="1469185" cy="369332"/>
          </a:xfrm>
          <a:prstGeom prst="rect">
            <a:avLst/>
          </a:prstGeom>
        </p:spPr>
        <p:txBody>
          <a:bodyPr wrap="none">
            <a:spAutoFit/>
          </a:bodyPr>
          <a:lstStyle/>
          <a:p>
            <a:r>
              <a:rPr lang="en-IN">
                <a:solidFill>
                  <a:srgbClr val="212529"/>
                </a:solidFill>
                <a:latin typeface="Avenir Next"/>
              </a:rPr>
              <a:t>Request flow:</a:t>
            </a:r>
            <a:endParaRPr lang="en-IN" dirty="0"/>
          </a:p>
        </p:txBody>
      </p:sp>
      <p:sp>
        <p:nvSpPr>
          <p:cNvPr id="9" name="Rectangle 8">
            <a:extLst>
              <a:ext uri="{FF2B5EF4-FFF2-40B4-BE49-F238E27FC236}">
                <a16:creationId xmlns:a16="http://schemas.microsoft.com/office/drawing/2014/main" id="{8F0EF1EF-E989-407E-8006-4CDECD03679E}"/>
              </a:ext>
            </a:extLst>
          </p:cNvPr>
          <p:cNvSpPr/>
          <p:nvPr/>
        </p:nvSpPr>
        <p:spPr>
          <a:xfrm>
            <a:off x="1427057" y="4987892"/>
            <a:ext cx="4068358" cy="369332"/>
          </a:xfrm>
          <a:prstGeom prst="rect">
            <a:avLst/>
          </a:prstGeom>
        </p:spPr>
        <p:txBody>
          <a:bodyPr wrap="none">
            <a:spAutoFit/>
          </a:bodyPr>
          <a:lstStyle/>
          <a:p>
            <a:pPr>
              <a:buFont typeface="Arial" panose="020B0604020202020204" pitchFamily="34" charset="0"/>
              <a:buChar char="•"/>
            </a:pPr>
            <a:r>
              <a:rPr lang="en-US">
                <a:solidFill>
                  <a:srgbClr val="212529"/>
                </a:solidFill>
                <a:latin typeface="Avenir Next"/>
              </a:rPr>
              <a:t>Client sends a HTTP request to some.jsp.</a:t>
            </a:r>
            <a:endParaRPr lang="en-US" b="0" i="0" dirty="0">
              <a:solidFill>
                <a:srgbClr val="212529"/>
              </a:solidFill>
              <a:effectLst/>
              <a:latin typeface="Avenir Next"/>
            </a:endParaRPr>
          </a:p>
        </p:txBody>
      </p:sp>
      <p:sp>
        <p:nvSpPr>
          <p:cNvPr id="10" name="Rectangle 9">
            <a:extLst>
              <a:ext uri="{FF2B5EF4-FFF2-40B4-BE49-F238E27FC236}">
                <a16:creationId xmlns:a16="http://schemas.microsoft.com/office/drawing/2014/main" id="{DE3DDE4A-9EC6-46A6-B862-B98EB676BB57}"/>
              </a:ext>
            </a:extLst>
          </p:cNvPr>
          <p:cNvSpPr/>
          <p:nvPr/>
        </p:nvSpPr>
        <p:spPr>
          <a:xfrm>
            <a:off x="952494" y="4958669"/>
            <a:ext cx="7971697" cy="1200329"/>
          </a:xfrm>
          <a:prstGeom prst="rect">
            <a:avLst/>
          </a:prstGeom>
        </p:spPr>
        <p:txBody>
          <a:bodyPr wrap="square">
            <a:spAutoFit/>
          </a:bodyPr>
          <a:lstStyle/>
          <a:p>
            <a:pPr>
              <a:buFont typeface="Arial" panose="020B0604020202020204" pitchFamily="34" charset="0"/>
              <a:buChar char="•"/>
            </a:pPr>
            <a:endParaRPr lang="en-US" dirty="0">
              <a:solidFill>
                <a:srgbClr val="212529"/>
              </a:solidFill>
              <a:latin typeface="Avenir Next"/>
            </a:endParaRPr>
          </a:p>
          <a:p>
            <a:pPr marL="742950" lvl="1" indent="-285750">
              <a:buFont typeface="Arial" panose="020B0604020202020204" pitchFamily="34" charset="0"/>
              <a:buChar char="•"/>
            </a:pPr>
            <a:r>
              <a:rPr lang="en-US" dirty="0">
                <a:solidFill>
                  <a:srgbClr val="212529"/>
                </a:solidFill>
                <a:latin typeface="Avenir Next"/>
              </a:rPr>
              <a:t>Server sends a HTTP response back with content of </a:t>
            </a:r>
            <a:r>
              <a:rPr lang="en-US" dirty="0" err="1">
                <a:solidFill>
                  <a:srgbClr val="212529"/>
                </a:solidFill>
                <a:latin typeface="Avenir Next"/>
              </a:rPr>
              <a:t>other.jsp</a:t>
            </a:r>
            <a:endParaRPr lang="en-US" dirty="0">
              <a:solidFill>
                <a:srgbClr val="212529"/>
              </a:solidFill>
              <a:latin typeface="Avenir Next"/>
            </a:endParaRPr>
          </a:p>
          <a:p>
            <a:br>
              <a:rPr lang="en-US" dirty="0"/>
            </a:br>
            <a:endParaRPr lang="en-IN" dirty="0"/>
          </a:p>
        </p:txBody>
      </p:sp>
    </p:spTree>
    <p:extLst>
      <p:ext uri="{BB962C8B-B14F-4D97-AF65-F5344CB8AC3E}">
        <p14:creationId xmlns:p14="http://schemas.microsoft.com/office/powerpoint/2010/main" val="28129679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FAF14-DF0E-48A1-A3E8-CFE470C16F5D}"/>
              </a:ext>
            </a:extLst>
          </p:cNvPr>
          <p:cNvSpPr/>
          <p:nvPr/>
        </p:nvSpPr>
        <p:spPr>
          <a:xfrm>
            <a:off x="155931" y="163102"/>
            <a:ext cx="977191" cy="369332"/>
          </a:xfrm>
          <a:prstGeom prst="rect">
            <a:avLst/>
          </a:prstGeom>
        </p:spPr>
        <p:txBody>
          <a:bodyPr wrap="none">
            <a:spAutoFit/>
          </a:bodyPr>
          <a:lstStyle/>
          <a:p>
            <a:r>
              <a:rPr lang="en-IN" dirty="0">
                <a:solidFill>
                  <a:srgbClr val="212529"/>
                </a:solidFill>
                <a:latin typeface="Avenir Next"/>
              </a:rPr>
              <a:t>Example</a:t>
            </a:r>
            <a:endParaRPr lang="en-IN" dirty="0"/>
          </a:p>
        </p:txBody>
      </p:sp>
      <p:sp>
        <p:nvSpPr>
          <p:cNvPr id="3" name="Rectangle 2">
            <a:extLst>
              <a:ext uri="{FF2B5EF4-FFF2-40B4-BE49-F238E27FC236}">
                <a16:creationId xmlns:a16="http://schemas.microsoft.com/office/drawing/2014/main" id="{1B2AF1AE-4B2C-4D41-B4C6-97F9B8B505B5}"/>
              </a:ext>
            </a:extLst>
          </p:cNvPr>
          <p:cNvSpPr/>
          <p:nvPr/>
        </p:nvSpPr>
        <p:spPr>
          <a:xfrm>
            <a:off x="800100" y="641729"/>
            <a:ext cx="11095892" cy="923330"/>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Avenir Next"/>
              </a:rPr>
              <a:t>Consider the following code block in </a:t>
            </a:r>
            <a:r>
              <a:rPr lang="en-US" dirty="0" err="1">
                <a:solidFill>
                  <a:srgbClr val="212529"/>
                </a:solidFill>
                <a:latin typeface="Avenir Next"/>
              </a:rPr>
              <a:t>LoginProcessor</a:t>
            </a:r>
            <a:r>
              <a:rPr lang="en-US" dirty="0">
                <a:solidFill>
                  <a:srgbClr val="212529"/>
                </a:solidFill>
                <a:latin typeface="Avenir Next"/>
              </a:rPr>
              <a:t> which forwards the request to </a:t>
            </a:r>
            <a:r>
              <a:rPr lang="en-US" dirty="0" err="1">
                <a:solidFill>
                  <a:srgbClr val="212529"/>
                </a:solidFill>
                <a:latin typeface="Avenir Next"/>
              </a:rPr>
              <a:t>BaseServlet</a:t>
            </a:r>
            <a:r>
              <a:rPr lang="en-US" dirty="0">
                <a:solidFill>
                  <a:srgbClr val="212529"/>
                </a:solidFill>
                <a:latin typeface="Avenir Next"/>
              </a:rPr>
              <a:t> after validating the credentials of the user. In the following example, we pass some attributes in the request object and we modify the response output after calling forward():</a:t>
            </a:r>
            <a:endParaRPr lang="en-US" b="0" i="0" dirty="0">
              <a:solidFill>
                <a:srgbClr val="212529"/>
              </a:solidFill>
              <a:effectLst/>
              <a:latin typeface="Avenir Next"/>
            </a:endParaRPr>
          </a:p>
        </p:txBody>
      </p:sp>
      <p:pic>
        <p:nvPicPr>
          <p:cNvPr id="4" name="Picture 3">
            <a:extLst>
              <a:ext uri="{FF2B5EF4-FFF2-40B4-BE49-F238E27FC236}">
                <a16:creationId xmlns:a16="http://schemas.microsoft.com/office/drawing/2014/main" id="{D38F9A77-B240-400E-ACDB-20C033725BED}"/>
              </a:ext>
            </a:extLst>
          </p:cNvPr>
          <p:cNvPicPr>
            <a:picLocks noChangeAspect="1"/>
          </p:cNvPicPr>
          <p:nvPr/>
        </p:nvPicPr>
        <p:blipFill>
          <a:blip r:embed="rId2"/>
          <a:stretch>
            <a:fillRect/>
          </a:stretch>
        </p:blipFill>
        <p:spPr>
          <a:xfrm>
            <a:off x="483449" y="1763847"/>
            <a:ext cx="11412543" cy="1571844"/>
          </a:xfrm>
          <a:prstGeom prst="rect">
            <a:avLst/>
          </a:prstGeom>
        </p:spPr>
      </p:pic>
      <p:pic>
        <p:nvPicPr>
          <p:cNvPr id="5" name="Picture 4">
            <a:extLst>
              <a:ext uri="{FF2B5EF4-FFF2-40B4-BE49-F238E27FC236}">
                <a16:creationId xmlns:a16="http://schemas.microsoft.com/office/drawing/2014/main" id="{64DBD2DC-5335-4116-B08D-EEABFE10A69B}"/>
              </a:ext>
            </a:extLst>
          </p:cNvPr>
          <p:cNvPicPr>
            <a:picLocks noChangeAspect="1"/>
          </p:cNvPicPr>
          <p:nvPr/>
        </p:nvPicPr>
        <p:blipFill>
          <a:blip r:embed="rId3"/>
          <a:stretch>
            <a:fillRect/>
          </a:stretch>
        </p:blipFill>
        <p:spPr>
          <a:xfrm>
            <a:off x="455562" y="3429000"/>
            <a:ext cx="11412543" cy="581106"/>
          </a:xfrm>
          <a:prstGeom prst="rect">
            <a:avLst/>
          </a:prstGeom>
        </p:spPr>
      </p:pic>
      <p:pic>
        <p:nvPicPr>
          <p:cNvPr id="6" name="Picture 5">
            <a:extLst>
              <a:ext uri="{FF2B5EF4-FFF2-40B4-BE49-F238E27FC236}">
                <a16:creationId xmlns:a16="http://schemas.microsoft.com/office/drawing/2014/main" id="{AAEB2FC4-80C2-4BD3-83B0-BE814639F343}"/>
              </a:ext>
            </a:extLst>
          </p:cNvPr>
          <p:cNvPicPr>
            <a:picLocks noChangeAspect="1"/>
          </p:cNvPicPr>
          <p:nvPr/>
        </p:nvPicPr>
        <p:blipFill>
          <a:blip r:embed="rId4"/>
          <a:stretch>
            <a:fillRect/>
          </a:stretch>
        </p:blipFill>
        <p:spPr>
          <a:xfrm>
            <a:off x="455562" y="4118677"/>
            <a:ext cx="11450648" cy="685896"/>
          </a:xfrm>
          <a:prstGeom prst="rect">
            <a:avLst/>
          </a:prstGeom>
        </p:spPr>
      </p:pic>
      <p:pic>
        <p:nvPicPr>
          <p:cNvPr id="7" name="Picture 6">
            <a:extLst>
              <a:ext uri="{FF2B5EF4-FFF2-40B4-BE49-F238E27FC236}">
                <a16:creationId xmlns:a16="http://schemas.microsoft.com/office/drawing/2014/main" id="{82C91626-AB6F-4DDC-8139-C5103210FA9D}"/>
              </a:ext>
            </a:extLst>
          </p:cNvPr>
          <p:cNvPicPr>
            <a:picLocks noChangeAspect="1"/>
          </p:cNvPicPr>
          <p:nvPr/>
        </p:nvPicPr>
        <p:blipFill>
          <a:blip r:embed="rId5"/>
          <a:stretch>
            <a:fillRect/>
          </a:stretch>
        </p:blipFill>
        <p:spPr>
          <a:xfrm>
            <a:off x="451248" y="4872589"/>
            <a:ext cx="11793596" cy="428685"/>
          </a:xfrm>
          <a:prstGeom prst="rect">
            <a:avLst/>
          </a:prstGeom>
        </p:spPr>
      </p:pic>
    </p:spTree>
    <p:extLst>
      <p:ext uri="{BB962C8B-B14F-4D97-AF65-F5344CB8AC3E}">
        <p14:creationId xmlns:p14="http://schemas.microsoft.com/office/powerpoint/2010/main" val="36235485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D907D4-D679-4F81-9F5F-F8212F449645}"/>
              </a:ext>
            </a:extLst>
          </p:cNvPr>
          <p:cNvSpPr/>
          <p:nvPr/>
        </p:nvSpPr>
        <p:spPr>
          <a:xfrm>
            <a:off x="176492" y="193403"/>
            <a:ext cx="2664704" cy="523220"/>
          </a:xfrm>
          <a:prstGeom prst="rect">
            <a:avLst/>
          </a:prstGeom>
        </p:spPr>
        <p:txBody>
          <a:bodyPr wrap="none">
            <a:spAutoFit/>
          </a:bodyPr>
          <a:lstStyle/>
          <a:p>
            <a:r>
              <a:rPr lang="en-IN" sz="2800">
                <a:solidFill>
                  <a:srgbClr val="525252"/>
                </a:solidFill>
                <a:latin typeface="Avenir Next"/>
              </a:rPr>
              <a:t>2. sendRedirect()</a:t>
            </a:r>
            <a:endParaRPr lang="en-IN" sz="2800" b="0" i="0" dirty="0">
              <a:solidFill>
                <a:srgbClr val="525252"/>
              </a:solidFill>
              <a:effectLst/>
              <a:latin typeface="Avenir Next"/>
            </a:endParaRPr>
          </a:p>
        </p:txBody>
      </p:sp>
      <p:sp>
        <p:nvSpPr>
          <p:cNvPr id="3" name="Rectangle 2">
            <a:extLst>
              <a:ext uri="{FF2B5EF4-FFF2-40B4-BE49-F238E27FC236}">
                <a16:creationId xmlns:a16="http://schemas.microsoft.com/office/drawing/2014/main" id="{34181F8D-67FD-4D5E-B3A7-B317CD608D5C}"/>
              </a:ext>
            </a:extLst>
          </p:cNvPr>
          <p:cNvSpPr/>
          <p:nvPr/>
        </p:nvSpPr>
        <p:spPr>
          <a:xfrm>
            <a:off x="544993" y="716623"/>
            <a:ext cx="5551007" cy="369332"/>
          </a:xfrm>
          <a:prstGeom prst="rect">
            <a:avLst/>
          </a:prstGeom>
        </p:spPr>
        <p:txBody>
          <a:bodyPr wrap="none">
            <a:spAutoFit/>
          </a:bodyPr>
          <a:lstStyle/>
          <a:p>
            <a:r>
              <a:rPr lang="en-US" dirty="0">
                <a:solidFill>
                  <a:srgbClr val="212529"/>
                </a:solidFill>
                <a:latin typeface="Avenir Next"/>
              </a:rPr>
              <a:t>It is a method exposed by </a:t>
            </a:r>
            <a:r>
              <a:rPr lang="en-US" dirty="0" err="1">
                <a:solidFill>
                  <a:srgbClr val="212529"/>
                </a:solidFill>
                <a:latin typeface="Avenir Next"/>
              </a:rPr>
              <a:t>HttpServletResponse</a:t>
            </a:r>
            <a:r>
              <a:rPr lang="en-US" dirty="0">
                <a:solidFill>
                  <a:srgbClr val="212529"/>
                </a:solidFill>
                <a:latin typeface="Avenir Next"/>
              </a:rPr>
              <a:t> interface:</a:t>
            </a:r>
            <a:endParaRPr lang="en-IN" dirty="0"/>
          </a:p>
        </p:txBody>
      </p:sp>
      <p:sp>
        <p:nvSpPr>
          <p:cNvPr id="4" name="Rectangle 3">
            <a:extLst>
              <a:ext uri="{FF2B5EF4-FFF2-40B4-BE49-F238E27FC236}">
                <a16:creationId xmlns:a16="http://schemas.microsoft.com/office/drawing/2014/main" id="{D7FE78CB-6AB4-454D-9C37-9C6A178454B0}"/>
              </a:ext>
            </a:extLst>
          </p:cNvPr>
          <p:cNvSpPr/>
          <p:nvPr/>
        </p:nvSpPr>
        <p:spPr>
          <a:xfrm>
            <a:off x="608925" y="1085955"/>
            <a:ext cx="1074012" cy="369332"/>
          </a:xfrm>
          <a:prstGeom prst="rect">
            <a:avLst/>
          </a:prstGeom>
        </p:spPr>
        <p:txBody>
          <a:bodyPr wrap="none">
            <a:spAutoFit/>
          </a:bodyPr>
          <a:lstStyle/>
          <a:p>
            <a:r>
              <a:rPr lang="en-IN" dirty="0">
                <a:solidFill>
                  <a:srgbClr val="212529"/>
                </a:solidFill>
                <a:latin typeface="Avenir Next"/>
              </a:rPr>
              <a:t>Signature</a:t>
            </a:r>
            <a:endParaRPr lang="en-IN" dirty="0"/>
          </a:p>
        </p:txBody>
      </p:sp>
      <p:pic>
        <p:nvPicPr>
          <p:cNvPr id="5" name="Picture 4">
            <a:extLst>
              <a:ext uri="{FF2B5EF4-FFF2-40B4-BE49-F238E27FC236}">
                <a16:creationId xmlns:a16="http://schemas.microsoft.com/office/drawing/2014/main" id="{3A7289BE-142D-4A9B-A267-1094165B5B15}"/>
              </a:ext>
            </a:extLst>
          </p:cNvPr>
          <p:cNvPicPr>
            <a:picLocks noChangeAspect="1"/>
          </p:cNvPicPr>
          <p:nvPr/>
        </p:nvPicPr>
        <p:blipFill>
          <a:blip r:embed="rId2"/>
          <a:stretch>
            <a:fillRect/>
          </a:stretch>
        </p:blipFill>
        <p:spPr>
          <a:xfrm>
            <a:off x="608925" y="1562645"/>
            <a:ext cx="11403016" cy="523948"/>
          </a:xfrm>
          <a:prstGeom prst="rect">
            <a:avLst/>
          </a:prstGeom>
        </p:spPr>
      </p:pic>
      <p:sp>
        <p:nvSpPr>
          <p:cNvPr id="6" name="Rectangle 5">
            <a:extLst>
              <a:ext uri="{FF2B5EF4-FFF2-40B4-BE49-F238E27FC236}">
                <a16:creationId xmlns:a16="http://schemas.microsoft.com/office/drawing/2014/main" id="{26FA4C8D-51B7-4897-97D7-F330E91EEB0C}"/>
              </a:ext>
            </a:extLst>
          </p:cNvPr>
          <p:cNvSpPr/>
          <p:nvPr/>
        </p:nvSpPr>
        <p:spPr>
          <a:xfrm>
            <a:off x="608925" y="2378617"/>
            <a:ext cx="684803" cy="369332"/>
          </a:xfrm>
          <a:prstGeom prst="rect">
            <a:avLst/>
          </a:prstGeom>
        </p:spPr>
        <p:txBody>
          <a:bodyPr wrap="none">
            <a:spAutoFit/>
          </a:bodyPr>
          <a:lstStyle/>
          <a:p>
            <a:r>
              <a:rPr lang="en-IN" dirty="0">
                <a:solidFill>
                  <a:srgbClr val="212529"/>
                </a:solidFill>
                <a:latin typeface="Avenir Next"/>
              </a:rPr>
              <a:t>Input</a:t>
            </a:r>
            <a:endParaRPr lang="en-IN" dirty="0"/>
          </a:p>
        </p:txBody>
      </p:sp>
      <p:sp>
        <p:nvSpPr>
          <p:cNvPr id="7" name="Rectangle 6">
            <a:extLst>
              <a:ext uri="{FF2B5EF4-FFF2-40B4-BE49-F238E27FC236}">
                <a16:creationId xmlns:a16="http://schemas.microsoft.com/office/drawing/2014/main" id="{15315A58-66A4-4641-9564-DE45E5F1A819}"/>
              </a:ext>
            </a:extLst>
          </p:cNvPr>
          <p:cNvSpPr/>
          <p:nvPr/>
        </p:nvSpPr>
        <p:spPr>
          <a:xfrm>
            <a:off x="807566" y="2936604"/>
            <a:ext cx="4404667" cy="369332"/>
          </a:xfrm>
          <a:prstGeom prst="rect">
            <a:avLst/>
          </a:prstGeom>
        </p:spPr>
        <p:txBody>
          <a:bodyPr wrap="none">
            <a:spAutoFit/>
          </a:bodyPr>
          <a:lstStyle/>
          <a:p>
            <a:pPr>
              <a:buFont typeface="Arial" panose="020B0604020202020204" pitchFamily="34" charset="0"/>
              <a:buChar char="•"/>
            </a:pPr>
            <a:r>
              <a:rPr lang="en-US" dirty="0">
                <a:solidFill>
                  <a:srgbClr val="212529"/>
                </a:solidFill>
                <a:latin typeface="Avenir Next"/>
              </a:rPr>
              <a:t>location: the </a:t>
            </a:r>
            <a:r>
              <a:rPr lang="en-US" dirty="0" err="1">
                <a:solidFill>
                  <a:srgbClr val="212529"/>
                </a:solidFill>
                <a:latin typeface="Avenir Next"/>
              </a:rPr>
              <a:t>url</a:t>
            </a:r>
            <a:r>
              <a:rPr lang="en-US" dirty="0">
                <a:solidFill>
                  <a:srgbClr val="212529"/>
                </a:solidFill>
                <a:latin typeface="Avenir Next"/>
              </a:rPr>
              <a:t> of the destination resource.</a:t>
            </a:r>
            <a:endParaRPr lang="en-US" b="0" i="0" dirty="0">
              <a:solidFill>
                <a:srgbClr val="212529"/>
              </a:solidFill>
              <a:effectLst/>
              <a:latin typeface="Avenir Next"/>
            </a:endParaRPr>
          </a:p>
        </p:txBody>
      </p:sp>
      <p:sp>
        <p:nvSpPr>
          <p:cNvPr id="8" name="Rectangle 7">
            <a:extLst>
              <a:ext uri="{FF2B5EF4-FFF2-40B4-BE49-F238E27FC236}">
                <a16:creationId xmlns:a16="http://schemas.microsoft.com/office/drawing/2014/main" id="{A4CCF5CE-1B55-4B53-B6AB-45A0DFBA164F}"/>
              </a:ext>
            </a:extLst>
          </p:cNvPr>
          <p:cNvSpPr/>
          <p:nvPr/>
        </p:nvSpPr>
        <p:spPr>
          <a:xfrm>
            <a:off x="251192" y="3429000"/>
            <a:ext cx="1257652" cy="369332"/>
          </a:xfrm>
          <a:prstGeom prst="rect">
            <a:avLst/>
          </a:prstGeom>
        </p:spPr>
        <p:txBody>
          <a:bodyPr wrap="none">
            <a:spAutoFit/>
          </a:bodyPr>
          <a:lstStyle/>
          <a:p>
            <a:r>
              <a:rPr lang="en-IN" dirty="0">
                <a:solidFill>
                  <a:srgbClr val="212529"/>
                </a:solidFill>
                <a:latin typeface="Avenir Next"/>
              </a:rPr>
              <a:t>Description</a:t>
            </a:r>
            <a:endParaRPr lang="en-IN" dirty="0"/>
          </a:p>
        </p:txBody>
      </p:sp>
      <p:sp>
        <p:nvSpPr>
          <p:cNvPr id="9" name="Rectangle 8">
            <a:extLst>
              <a:ext uri="{FF2B5EF4-FFF2-40B4-BE49-F238E27FC236}">
                <a16:creationId xmlns:a16="http://schemas.microsoft.com/office/drawing/2014/main" id="{BD30C6D5-AD9A-4C7E-99E1-73C31DC06374}"/>
              </a:ext>
            </a:extLst>
          </p:cNvPr>
          <p:cNvSpPr/>
          <p:nvPr/>
        </p:nvSpPr>
        <p:spPr>
          <a:xfrm>
            <a:off x="691661" y="3890665"/>
            <a:ext cx="10492153" cy="646331"/>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Avenir Next"/>
              </a:rPr>
              <a:t>This method redirects the request to completely other resource existing on different server or context.</a:t>
            </a:r>
          </a:p>
          <a:p>
            <a:pPr>
              <a:buFont typeface="Arial" panose="020B0604020202020204" pitchFamily="34" charset="0"/>
              <a:buChar char="•"/>
            </a:pPr>
            <a:r>
              <a:rPr lang="en-US" dirty="0">
                <a:solidFill>
                  <a:srgbClr val="212529"/>
                </a:solidFill>
                <a:latin typeface="Avenir Next"/>
              </a:rPr>
              <a:t>The method is called using the </a:t>
            </a:r>
            <a:r>
              <a:rPr lang="en-US" dirty="0" err="1">
                <a:solidFill>
                  <a:srgbClr val="212529"/>
                </a:solidFill>
                <a:latin typeface="Avenir Next"/>
              </a:rPr>
              <a:t>HttpServletResponse</a:t>
            </a:r>
            <a:r>
              <a:rPr lang="en-US" dirty="0">
                <a:solidFill>
                  <a:srgbClr val="212529"/>
                </a:solidFill>
                <a:latin typeface="Avenir Next"/>
              </a:rPr>
              <a:t> as the following:</a:t>
            </a:r>
            <a:endParaRPr lang="en-US" b="0" i="0" dirty="0">
              <a:solidFill>
                <a:srgbClr val="212529"/>
              </a:solidFill>
              <a:effectLst/>
              <a:latin typeface="Avenir Next"/>
            </a:endParaRPr>
          </a:p>
        </p:txBody>
      </p:sp>
      <p:pic>
        <p:nvPicPr>
          <p:cNvPr id="10" name="Picture 9">
            <a:extLst>
              <a:ext uri="{FF2B5EF4-FFF2-40B4-BE49-F238E27FC236}">
                <a16:creationId xmlns:a16="http://schemas.microsoft.com/office/drawing/2014/main" id="{EDB07151-2CEA-4538-8C8C-29D1F6F70067}"/>
              </a:ext>
            </a:extLst>
          </p:cNvPr>
          <p:cNvPicPr>
            <a:picLocks noChangeAspect="1"/>
          </p:cNvPicPr>
          <p:nvPr/>
        </p:nvPicPr>
        <p:blipFill>
          <a:blip r:embed="rId3"/>
          <a:stretch>
            <a:fillRect/>
          </a:stretch>
        </p:blipFill>
        <p:spPr>
          <a:xfrm>
            <a:off x="807567" y="4536024"/>
            <a:ext cx="11132388" cy="485843"/>
          </a:xfrm>
          <a:prstGeom prst="rect">
            <a:avLst/>
          </a:prstGeom>
        </p:spPr>
      </p:pic>
      <p:sp>
        <p:nvSpPr>
          <p:cNvPr id="11" name="Rectangle 1">
            <a:extLst>
              <a:ext uri="{FF2B5EF4-FFF2-40B4-BE49-F238E27FC236}">
                <a16:creationId xmlns:a16="http://schemas.microsoft.com/office/drawing/2014/main" id="{D9AEC409-EA86-40D2-8848-20927FE21410}"/>
              </a:ext>
            </a:extLst>
          </p:cNvPr>
          <p:cNvSpPr>
            <a:spLocks noChangeArrowheads="1"/>
          </p:cNvSpPr>
          <p:nvPr/>
        </p:nvSpPr>
        <p:spPr bwMode="auto">
          <a:xfrm>
            <a:off x="0" y="0"/>
            <a:ext cx="12192000" cy="457200"/>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FMono-Regular"/>
              </a:rPr>
              <a:t>When calling this method, the server sends back a HTTP status code of 302 (temporary redirect) which causes the web browser to issue a brand new HTTP GET request for the content at the redirected location. * It is normally used when you want to use an external resource ( existing outside server ) to complete processing the request. * This method should be called before committing the response or otherwise it throws an IllegalStateException.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1BA2E3C7-1410-4DA1-8CDB-A81986FFA531}"/>
              </a:ext>
            </a:extLst>
          </p:cNvPr>
          <p:cNvSpPr/>
          <p:nvPr/>
        </p:nvSpPr>
        <p:spPr>
          <a:xfrm>
            <a:off x="544992" y="5037398"/>
            <a:ext cx="11647007" cy="1477328"/>
          </a:xfrm>
          <a:prstGeom prst="rect">
            <a:avLst/>
          </a:prstGeom>
        </p:spPr>
        <p:txBody>
          <a:bodyPr wrap="square">
            <a:spAutoFit/>
          </a:bodyPr>
          <a:lstStyle/>
          <a:p>
            <a:r>
              <a:rPr lang="en-IN" dirty="0"/>
              <a:t>* When calling this method, the server sends back a HTTP status code of 302 (temporary redirect) which causes the web browser to issue a brand new HTTP GET request for the content at the redirected location.</a:t>
            </a:r>
          </a:p>
          <a:p>
            <a:r>
              <a:rPr lang="en-IN" dirty="0"/>
              <a:t>* It is normally used when you want to use an external resource ( existing outside server ) to complete processing the request.</a:t>
            </a:r>
          </a:p>
          <a:p>
            <a:r>
              <a:rPr lang="en-IN" dirty="0"/>
              <a:t>* This method should be called before committing the response or otherwise it throws an </a:t>
            </a:r>
            <a:r>
              <a:rPr lang="en-IN" dirty="0" err="1"/>
              <a:t>IllegalStateException</a:t>
            </a:r>
            <a:r>
              <a:rPr lang="en-IN" dirty="0"/>
              <a:t>.</a:t>
            </a:r>
          </a:p>
        </p:txBody>
      </p:sp>
    </p:spTree>
    <p:extLst>
      <p:ext uri="{BB962C8B-B14F-4D97-AF65-F5344CB8AC3E}">
        <p14:creationId xmlns:p14="http://schemas.microsoft.com/office/powerpoint/2010/main" val="38155095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4D9494-E6D6-4034-A79C-03AAE49C33A8}"/>
              </a:ext>
            </a:extLst>
          </p:cNvPr>
          <p:cNvSpPr/>
          <p:nvPr/>
        </p:nvSpPr>
        <p:spPr>
          <a:xfrm>
            <a:off x="377139" y="553888"/>
            <a:ext cx="1484830" cy="369332"/>
          </a:xfrm>
          <a:prstGeom prst="rect">
            <a:avLst/>
          </a:prstGeom>
        </p:spPr>
        <p:txBody>
          <a:bodyPr wrap="none">
            <a:spAutoFit/>
          </a:bodyPr>
          <a:lstStyle/>
          <a:p>
            <a:r>
              <a:rPr lang="en-IN">
                <a:solidFill>
                  <a:srgbClr val="212529"/>
                </a:solidFill>
                <a:latin typeface="Avenir Next"/>
              </a:rPr>
              <a:t>Typical usage:</a:t>
            </a:r>
            <a:endParaRPr lang="en-IN" dirty="0"/>
          </a:p>
        </p:txBody>
      </p:sp>
      <p:sp>
        <p:nvSpPr>
          <p:cNvPr id="3" name="Rectangle 2">
            <a:extLst>
              <a:ext uri="{FF2B5EF4-FFF2-40B4-BE49-F238E27FC236}">
                <a16:creationId xmlns:a16="http://schemas.microsoft.com/office/drawing/2014/main" id="{AE90D692-493F-42C8-BFF9-7906EE84A5FA}"/>
              </a:ext>
            </a:extLst>
          </p:cNvPr>
          <p:cNvSpPr/>
          <p:nvPr/>
        </p:nvSpPr>
        <p:spPr>
          <a:xfrm>
            <a:off x="624254" y="1046285"/>
            <a:ext cx="11368454" cy="646331"/>
          </a:xfrm>
          <a:prstGeom prst="rect">
            <a:avLst/>
          </a:prstGeom>
        </p:spPr>
        <p:txBody>
          <a:bodyPr wrap="square">
            <a:spAutoFit/>
          </a:bodyPr>
          <a:lstStyle/>
          <a:p>
            <a:r>
              <a:rPr lang="en-US" dirty="0">
                <a:solidFill>
                  <a:srgbClr val="212529"/>
                </a:solidFill>
                <a:latin typeface="Avenir Next"/>
              </a:rPr>
              <a:t>When paying for items in e-commerce website, the customer is always redirected to external merchant site for completing the payment</a:t>
            </a:r>
            <a:endParaRPr lang="en-IN" dirty="0"/>
          </a:p>
        </p:txBody>
      </p:sp>
      <p:sp>
        <p:nvSpPr>
          <p:cNvPr id="4" name="Rectangle 3">
            <a:extLst>
              <a:ext uri="{FF2B5EF4-FFF2-40B4-BE49-F238E27FC236}">
                <a16:creationId xmlns:a16="http://schemas.microsoft.com/office/drawing/2014/main" id="{C73B47A0-8BB3-4C3E-80D6-83A0A1C18486}"/>
              </a:ext>
            </a:extLst>
          </p:cNvPr>
          <p:cNvSpPr/>
          <p:nvPr/>
        </p:nvSpPr>
        <p:spPr>
          <a:xfrm>
            <a:off x="377139" y="1815681"/>
            <a:ext cx="1469185" cy="369332"/>
          </a:xfrm>
          <a:prstGeom prst="rect">
            <a:avLst/>
          </a:prstGeom>
        </p:spPr>
        <p:txBody>
          <a:bodyPr wrap="none">
            <a:spAutoFit/>
          </a:bodyPr>
          <a:lstStyle/>
          <a:p>
            <a:r>
              <a:rPr lang="en-IN" dirty="0">
                <a:solidFill>
                  <a:srgbClr val="212529"/>
                </a:solidFill>
                <a:latin typeface="Avenir Next"/>
              </a:rPr>
              <a:t>Request flow:</a:t>
            </a:r>
            <a:endParaRPr lang="en-IN" dirty="0"/>
          </a:p>
        </p:txBody>
      </p:sp>
      <p:sp>
        <p:nvSpPr>
          <p:cNvPr id="5" name="Rectangle 4">
            <a:extLst>
              <a:ext uri="{FF2B5EF4-FFF2-40B4-BE49-F238E27FC236}">
                <a16:creationId xmlns:a16="http://schemas.microsoft.com/office/drawing/2014/main" id="{BBED9463-9143-489F-8395-6CE4A7863276}"/>
              </a:ext>
            </a:extLst>
          </p:cNvPr>
          <p:cNvSpPr/>
          <p:nvPr/>
        </p:nvSpPr>
        <p:spPr>
          <a:xfrm>
            <a:off x="747346" y="2308078"/>
            <a:ext cx="8176846" cy="1477328"/>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Avenir Next"/>
              </a:rPr>
              <a:t>Client sends a HTTP request to </a:t>
            </a:r>
            <a:r>
              <a:rPr lang="en-US" dirty="0" err="1">
                <a:solidFill>
                  <a:srgbClr val="212529"/>
                </a:solidFill>
                <a:latin typeface="Avenir Next"/>
              </a:rPr>
              <a:t>some.jsp</a:t>
            </a:r>
            <a:endParaRPr lang="en-US" dirty="0">
              <a:solidFill>
                <a:srgbClr val="212529"/>
              </a:solidFill>
              <a:latin typeface="Avenir Next"/>
            </a:endParaRPr>
          </a:p>
          <a:p>
            <a:pPr>
              <a:buFont typeface="Arial" panose="020B0604020202020204" pitchFamily="34" charset="0"/>
              <a:buChar char="•"/>
            </a:pPr>
            <a:r>
              <a:rPr lang="en-US" dirty="0">
                <a:solidFill>
                  <a:srgbClr val="212529"/>
                </a:solidFill>
                <a:latin typeface="Avenir Next"/>
              </a:rPr>
              <a:t>Server sends a HTTP response back with location: </a:t>
            </a:r>
            <a:r>
              <a:rPr lang="en-US" dirty="0" err="1">
                <a:solidFill>
                  <a:srgbClr val="212529"/>
                </a:solidFill>
                <a:latin typeface="Avenir Next"/>
              </a:rPr>
              <a:t>other.jsp</a:t>
            </a:r>
            <a:r>
              <a:rPr lang="en-US" dirty="0">
                <a:solidFill>
                  <a:srgbClr val="212529"/>
                </a:solidFill>
                <a:latin typeface="Avenir Next"/>
              </a:rPr>
              <a:t> in the header.</a:t>
            </a:r>
          </a:p>
          <a:p>
            <a:pPr>
              <a:buFont typeface="Arial" panose="020B0604020202020204" pitchFamily="34" charset="0"/>
              <a:buChar char="•"/>
            </a:pPr>
            <a:r>
              <a:rPr lang="en-US" dirty="0">
                <a:solidFill>
                  <a:srgbClr val="212529"/>
                </a:solidFill>
                <a:latin typeface="Avenir Next"/>
              </a:rPr>
              <a:t>Client sends a HTTP request to </a:t>
            </a:r>
            <a:r>
              <a:rPr lang="en-US" dirty="0" err="1">
                <a:solidFill>
                  <a:srgbClr val="212529"/>
                </a:solidFill>
                <a:latin typeface="Avenir Next"/>
              </a:rPr>
              <a:t>other.jsp</a:t>
            </a:r>
            <a:r>
              <a:rPr lang="en-US" dirty="0">
                <a:solidFill>
                  <a:srgbClr val="212529"/>
                </a:solidFill>
                <a:latin typeface="Avenir Next"/>
              </a:rPr>
              <a:t> (this get reflected in the browser address bar)</a:t>
            </a:r>
          </a:p>
          <a:p>
            <a:pPr>
              <a:buFont typeface="Arial" panose="020B0604020202020204" pitchFamily="34" charset="0"/>
              <a:buChar char="•"/>
            </a:pPr>
            <a:r>
              <a:rPr lang="en-US" dirty="0">
                <a:solidFill>
                  <a:srgbClr val="212529"/>
                </a:solidFill>
                <a:latin typeface="Avenir Next"/>
              </a:rPr>
              <a:t>Server sends a HTTP response back with content of </a:t>
            </a:r>
            <a:r>
              <a:rPr lang="en-US" dirty="0" err="1">
                <a:solidFill>
                  <a:srgbClr val="212529"/>
                </a:solidFill>
                <a:latin typeface="Avenir Next"/>
              </a:rPr>
              <a:t>other.jsp</a:t>
            </a:r>
            <a:endParaRPr lang="en-US" b="0" i="0" dirty="0">
              <a:solidFill>
                <a:srgbClr val="212529"/>
              </a:solidFill>
              <a:effectLst/>
              <a:latin typeface="Avenir Next"/>
            </a:endParaRPr>
          </a:p>
        </p:txBody>
      </p:sp>
      <p:sp>
        <p:nvSpPr>
          <p:cNvPr id="6" name="Rectangle 5">
            <a:extLst>
              <a:ext uri="{FF2B5EF4-FFF2-40B4-BE49-F238E27FC236}">
                <a16:creationId xmlns:a16="http://schemas.microsoft.com/office/drawing/2014/main" id="{AA15DA75-3B24-41F4-8358-204541EB1891}"/>
              </a:ext>
            </a:extLst>
          </p:cNvPr>
          <p:cNvSpPr/>
          <p:nvPr/>
        </p:nvSpPr>
        <p:spPr>
          <a:xfrm>
            <a:off x="463904" y="3908471"/>
            <a:ext cx="977191" cy="369332"/>
          </a:xfrm>
          <a:prstGeom prst="rect">
            <a:avLst/>
          </a:prstGeom>
        </p:spPr>
        <p:txBody>
          <a:bodyPr wrap="none">
            <a:spAutoFit/>
          </a:bodyPr>
          <a:lstStyle/>
          <a:p>
            <a:r>
              <a:rPr lang="en-IN" dirty="0">
                <a:solidFill>
                  <a:srgbClr val="212529"/>
                </a:solidFill>
                <a:latin typeface="Avenir Next"/>
              </a:rPr>
              <a:t>Example</a:t>
            </a:r>
            <a:endParaRPr lang="en-IN" dirty="0"/>
          </a:p>
        </p:txBody>
      </p:sp>
      <p:sp>
        <p:nvSpPr>
          <p:cNvPr id="7" name="Rectangle 6">
            <a:extLst>
              <a:ext uri="{FF2B5EF4-FFF2-40B4-BE49-F238E27FC236}">
                <a16:creationId xmlns:a16="http://schemas.microsoft.com/office/drawing/2014/main" id="{445D3698-CA79-4E71-8DB0-6B7971B63322}"/>
              </a:ext>
            </a:extLst>
          </p:cNvPr>
          <p:cNvSpPr/>
          <p:nvPr/>
        </p:nvSpPr>
        <p:spPr>
          <a:xfrm>
            <a:off x="624253" y="4361510"/>
            <a:ext cx="10665069" cy="369332"/>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Avenir Next"/>
              </a:rPr>
              <a:t>Again we use the same above example, but now we use </a:t>
            </a:r>
            <a:r>
              <a:rPr lang="en-US" dirty="0" err="1">
                <a:solidFill>
                  <a:srgbClr val="212529"/>
                </a:solidFill>
                <a:latin typeface="Avenir Next"/>
              </a:rPr>
              <a:t>sendRedirect</a:t>
            </a:r>
            <a:r>
              <a:rPr lang="en-US" dirty="0">
                <a:solidFill>
                  <a:srgbClr val="212529"/>
                </a:solidFill>
                <a:latin typeface="Avenir Next"/>
              </a:rPr>
              <a:t>() instead of forward() in </a:t>
            </a:r>
            <a:r>
              <a:rPr lang="en-US" dirty="0" err="1">
                <a:solidFill>
                  <a:srgbClr val="212529"/>
                </a:solidFill>
                <a:latin typeface="Avenir Next"/>
              </a:rPr>
              <a:t>LoginProcessor</a:t>
            </a:r>
            <a:r>
              <a:rPr lang="en-US" dirty="0">
                <a:solidFill>
                  <a:srgbClr val="212529"/>
                </a:solidFill>
                <a:latin typeface="Avenir Next"/>
              </a:rPr>
              <a:t>:</a:t>
            </a:r>
            <a:endParaRPr lang="en-US" b="0" i="0" dirty="0">
              <a:solidFill>
                <a:srgbClr val="212529"/>
              </a:solidFill>
              <a:effectLst/>
              <a:latin typeface="Avenir Next"/>
            </a:endParaRPr>
          </a:p>
        </p:txBody>
      </p:sp>
    </p:spTree>
    <p:extLst>
      <p:ext uri="{BB962C8B-B14F-4D97-AF65-F5344CB8AC3E}">
        <p14:creationId xmlns:p14="http://schemas.microsoft.com/office/powerpoint/2010/main" val="34286879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135</TotalTime>
  <Words>9406</Words>
  <Application>Microsoft Office PowerPoint</Application>
  <PresentationFormat>Widescreen</PresentationFormat>
  <Paragraphs>1329</Paragraphs>
  <Slides>96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96</vt:i4>
      </vt:variant>
    </vt:vector>
  </HeadingPairs>
  <TitlesOfParts>
    <vt:vector size="110" baseType="lpstr">
      <vt:lpstr>Arial</vt:lpstr>
      <vt:lpstr>Arial Unicode MS</vt:lpstr>
      <vt:lpstr>Arial-BoldMT</vt:lpstr>
      <vt:lpstr>Avenir Next</vt:lpstr>
      <vt:lpstr>Calibri</vt:lpstr>
      <vt:lpstr>Calibri Light</vt:lpstr>
      <vt:lpstr>Century</vt:lpstr>
      <vt:lpstr>Consolas</vt:lpstr>
      <vt:lpstr>Garamond</vt:lpstr>
      <vt:lpstr>SFMono-Regular</vt:lpstr>
      <vt:lpstr>Times New Roman</vt:lpstr>
      <vt:lpstr>Trebuchet MS</vt:lpstr>
      <vt:lpstr>Verdana</vt:lpstr>
      <vt:lpstr>Retrospect</vt:lpstr>
      <vt:lpstr>Server-Side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Side Development:</dc:title>
  <dc:creator>Vijay Kumbhar</dc:creator>
  <cp:lastModifiedBy>Vijay Kumbhar</cp:lastModifiedBy>
  <cp:revision>12</cp:revision>
  <dcterms:created xsi:type="dcterms:W3CDTF">2022-10-21T02:16:35Z</dcterms:created>
  <dcterms:modified xsi:type="dcterms:W3CDTF">2022-10-26T02:37:15Z</dcterms:modified>
</cp:coreProperties>
</file>