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1" r:id="rId53"/>
    <p:sldId id="342" r:id="rId54"/>
    <p:sldId id="343" r:id="rId55"/>
    <p:sldId id="344" r:id="rId56"/>
    <p:sldId id="345" r:id="rId57"/>
    <p:sldId id="346" r:id="rId58"/>
    <p:sldId id="347" r:id="rId59"/>
    <p:sldId id="348" r:id="rId60"/>
    <p:sldId id="349" r:id="rId61"/>
    <p:sldId id="350" r:id="rId62"/>
    <p:sldId id="351" r:id="rId63"/>
    <p:sldId id="310"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F6F532-D16E-4674-87DB-B42081701981}"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F0AD0663-9567-48AF-A70F-F6DA604B1810}">
      <dgm:prSet/>
      <dgm:spPr/>
      <dgm:t>
        <a:bodyPr/>
        <a:lstStyle/>
        <a:p>
          <a:r>
            <a:rPr lang="en-US"/>
            <a:t>Three types of tracking methods are used:  </a:t>
          </a:r>
        </a:p>
      </dgm:t>
    </dgm:pt>
    <dgm:pt modelId="{138A1332-0315-44A5-8FE6-BAC305E634E6}" type="parTrans" cxnId="{0106F574-9333-48EB-979B-CA52596B6D26}">
      <dgm:prSet/>
      <dgm:spPr/>
      <dgm:t>
        <a:bodyPr/>
        <a:lstStyle/>
        <a:p>
          <a:endParaRPr lang="en-US"/>
        </a:p>
      </dgm:t>
    </dgm:pt>
    <dgm:pt modelId="{3A4495E2-C81E-49C8-97C7-58CA8BB2906B}" type="sibTrans" cxnId="{0106F574-9333-48EB-979B-CA52596B6D26}">
      <dgm:prSet/>
      <dgm:spPr/>
      <dgm:t>
        <a:bodyPr/>
        <a:lstStyle/>
        <a:p>
          <a:endParaRPr lang="en-US"/>
        </a:p>
      </dgm:t>
    </dgm:pt>
    <dgm:pt modelId="{5F2F1714-C03B-4F1E-8A62-6D21968F217F}">
      <dgm:prSet/>
      <dgm:spPr/>
      <dgm:t>
        <a:bodyPr/>
        <a:lstStyle/>
        <a:p>
          <a:r>
            <a:rPr lang="en-US"/>
            <a:t>Cookies: Line of text with ID on the user's cookie file</a:t>
          </a:r>
        </a:p>
      </dgm:t>
    </dgm:pt>
    <dgm:pt modelId="{85D3136D-FF7F-442A-AEFE-521A5DFE5862}" type="parTrans" cxnId="{62174E86-D227-4B8E-8217-E774669479D5}">
      <dgm:prSet/>
      <dgm:spPr/>
      <dgm:t>
        <a:bodyPr/>
        <a:lstStyle/>
        <a:p>
          <a:endParaRPr lang="en-US"/>
        </a:p>
      </dgm:t>
    </dgm:pt>
    <dgm:pt modelId="{3EB20ADC-149B-4311-B32E-2665DB44621F}" type="sibTrans" cxnId="{62174E86-D227-4B8E-8217-E774669479D5}">
      <dgm:prSet/>
      <dgm:spPr/>
      <dgm:t>
        <a:bodyPr/>
        <a:lstStyle/>
        <a:p>
          <a:endParaRPr lang="en-US"/>
        </a:p>
      </dgm:t>
    </dgm:pt>
    <dgm:pt modelId="{3675CF85-72C8-445F-B4AB-7EF9656E3022}">
      <dgm:prSet/>
      <dgm:spPr/>
      <dgm:t>
        <a:bodyPr/>
        <a:lstStyle/>
        <a:p>
          <a:r>
            <a:rPr lang="en-US"/>
            <a:t>URL Session Tracking: An id is appended to all the links in the website web pages.</a:t>
          </a:r>
        </a:p>
      </dgm:t>
    </dgm:pt>
    <dgm:pt modelId="{618555C9-611F-4BA9-9E48-26FBB3BAE7F0}" type="parTrans" cxnId="{E5F0569C-8E89-4E24-A6E2-8F342D461EA3}">
      <dgm:prSet/>
      <dgm:spPr/>
      <dgm:t>
        <a:bodyPr/>
        <a:lstStyle/>
        <a:p>
          <a:endParaRPr lang="en-US"/>
        </a:p>
      </dgm:t>
    </dgm:pt>
    <dgm:pt modelId="{C3C43412-A28C-48EE-8C53-F92E878F901C}" type="sibTrans" cxnId="{E5F0569C-8E89-4E24-A6E2-8F342D461EA3}">
      <dgm:prSet/>
      <dgm:spPr/>
      <dgm:t>
        <a:bodyPr/>
        <a:lstStyle/>
        <a:p>
          <a:endParaRPr lang="en-US"/>
        </a:p>
      </dgm:t>
    </dgm:pt>
    <dgm:pt modelId="{6589F795-0196-42CC-8611-3DDB60E0E09F}">
      <dgm:prSet/>
      <dgm:spPr/>
      <dgm:t>
        <a:bodyPr/>
        <a:lstStyle/>
        <a:p>
          <a:r>
            <a:rPr lang="en-US"/>
            <a:t>Hidden Form Elements: An ID is hidden in form elements which are not visible to user</a:t>
          </a:r>
        </a:p>
      </dgm:t>
    </dgm:pt>
    <dgm:pt modelId="{200048F9-1743-4B5F-A574-0EA1661F2E45}" type="parTrans" cxnId="{B31D4B9C-C636-4578-969A-95BB8F63DCE0}">
      <dgm:prSet/>
      <dgm:spPr/>
      <dgm:t>
        <a:bodyPr/>
        <a:lstStyle/>
        <a:p>
          <a:endParaRPr lang="en-US"/>
        </a:p>
      </dgm:t>
    </dgm:pt>
    <dgm:pt modelId="{E837DC35-2E8F-464F-8209-9C14733BEC07}" type="sibTrans" cxnId="{B31D4B9C-C636-4578-969A-95BB8F63DCE0}">
      <dgm:prSet/>
      <dgm:spPr/>
      <dgm:t>
        <a:bodyPr/>
        <a:lstStyle/>
        <a:p>
          <a:endParaRPr lang="en-US"/>
        </a:p>
      </dgm:t>
    </dgm:pt>
    <dgm:pt modelId="{EC5C855A-CB50-43C2-AF45-4F052158C47E}">
      <dgm:prSet/>
      <dgm:spPr/>
      <dgm:t>
        <a:bodyPr/>
        <a:lstStyle/>
        <a:p>
          <a:r>
            <a:rPr lang="en-US"/>
            <a:t>Custom html page allows the state to be tracked</a:t>
          </a:r>
        </a:p>
      </dgm:t>
    </dgm:pt>
    <dgm:pt modelId="{0382C66E-961C-4DE2-82CD-36DE7B23AA82}" type="parTrans" cxnId="{DE959521-B54F-49F0-B29C-E70D018ACDC2}">
      <dgm:prSet/>
      <dgm:spPr/>
      <dgm:t>
        <a:bodyPr/>
        <a:lstStyle/>
        <a:p>
          <a:endParaRPr lang="en-US"/>
        </a:p>
      </dgm:t>
    </dgm:pt>
    <dgm:pt modelId="{AABA1747-F67C-4F17-9C8F-8A1FAA8A0849}" type="sibTrans" cxnId="{DE959521-B54F-49F0-B29C-E70D018ACDC2}">
      <dgm:prSet/>
      <dgm:spPr/>
      <dgm:t>
        <a:bodyPr/>
        <a:lstStyle/>
        <a:p>
          <a:endParaRPr lang="en-US"/>
        </a:p>
      </dgm:t>
    </dgm:pt>
    <dgm:pt modelId="{86359374-BE6A-47D6-BDE7-A22FD38854C0}" type="pres">
      <dgm:prSet presAssocID="{A5F6F532-D16E-4674-87DB-B42081701981}" presName="linear" presStyleCnt="0">
        <dgm:presLayoutVars>
          <dgm:dir/>
          <dgm:animLvl val="lvl"/>
          <dgm:resizeHandles val="exact"/>
        </dgm:presLayoutVars>
      </dgm:prSet>
      <dgm:spPr/>
    </dgm:pt>
    <dgm:pt modelId="{DA8D6CD9-DB06-451A-982B-8EE2A5955926}" type="pres">
      <dgm:prSet presAssocID="{F0AD0663-9567-48AF-A70F-F6DA604B1810}" presName="parentLin" presStyleCnt="0"/>
      <dgm:spPr/>
    </dgm:pt>
    <dgm:pt modelId="{1AE12EDE-1E2F-48BA-B89B-B58489CD8B57}" type="pres">
      <dgm:prSet presAssocID="{F0AD0663-9567-48AF-A70F-F6DA604B1810}" presName="parentLeftMargin" presStyleLbl="node1" presStyleIdx="0" presStyleCnt="2"/>
      <dgm:spPr/>
    </dgm:pt>
    <dgm:pt modelId="{71E99C17-4637-46BF-B7EA-D25ED4B7B219}" type="pres">
      <dgm:prSet presAssocID="{F0AD0663-9567-48AF-A70F-F6DA604B1810}" presName="parentText" presStyleLbl="node1" presStyleIdx="0" presStyleCnt="2">
        <dgm:presLayoutVars>
          <dgm:chMax val="0"/>
          <dgm:bulletEnabled val="1"/>
        </dgm:presLayoutVars>
      </dgm:prSet>
      <dgm:spPr/>
    </dgm:pt>
    <dgm:pt modelId="{712F37E9-AC40-423B-BDA3-BCE4A44431EB}" type="pres">
      <dgm:prSet presAssocID="{F0AD0663-9567-48AF-A70F-F6DA604B1810}" presName="negativeSpace" presStyleCnt="0"/>
      <dgm:spPr/>
    </dgm:pt>
    <dgm:pt modelId="{E558D6B5-FD2B-4F10-92E6-5923E1306CFB}" type="pres">
      <dgm:prSet presAssocID="{F0AD0663-9567-48AF-A70F-F6DA604B1810}" presName="childText" presStyleLbl="conFgAcc1" presStyleIdx="0" presStyleCnt="2">
        <dgm:presLayoutVars>
          <dgm:bulletEnabled val="1"/>
        </dgm:presLayoutVars>
      </dgm:prSet>
      <dgm:spPr/>
    </dgm:pt>
    <dgm:pt modelId="{088D0D3C-EBFB-4CB0-B8C7-027AB9AE18AD}" type="pres">
      <dgm:prSet presAssocID="{3A4495E2-C81E-49C8-97C7-58CA8BB2906B}" presName="spaceBetweenRectangles" presStyleCnt="0"/>
      <dgm:spPr/>
    </dgm:pt>
    <dgm:pt modelId="{E59623A8-80A0-4380-9B0D-EDAB0B8F998E}" type="pres">
      <dgm:prSet presAssocID="{EC5C855A-CB50-43C2-AF45-4F052158C47E}" presName="parentLin" presStyleCnt="0"/>
      <dgm:spPr/>
    </dgm:pt>
    <dgm:pt modelId="{977CF4D4-3B7F-42F6-B0AA-1CCF945147CF}" type="pres">
      <dgm:prSet presAssocID="{EC5C855A-CB50-43C2-AF45-4F052158C47E}" presName="parentLeftMargin" presStyleLbl="node1" presStyleIdx="0" presStyleCnt="2"/>
      <dgm:spPr/>
    </dgm:pt>
    <dgm:pt modelId="{DF7CAC20-39B1-4172-BADE-36029C06280A}" type="pres">
      <dgm:prSet presAssocID="{EC5C855A-CB50-43C2-AF45-4F052158C47E}" presName="parentText" presStyleLbl="node1" presStyleIdx="1" presStyleCnt="2">
        <dgm:presLayoutVars>
          <dgm:chMax val="0"/>
          <dgm:bulletEnabled val="1"/>
        </dgm:presLayoutVars>
      </dgm:prSet>
      <dgm:spPr/>
    </dgm:pt>
    <dgm:pt modelId="{46326B88-F194-4442-808F-6C8CF41B1380}" type="pres">
      <dgm:prSet presAssocID="{EC5C855A-CB50-43C2-AF45-4F052158C47E}" presName="negativeSpace" presStyleCnt="0"/>
      <dgm:spPr/>
    </dgm:pt>
    <dgm:pt modelId="{8497BF98-75E6-4A5C-959F-A40D0797C263}" type="pres">
      <dgm:prSet presAssocID="{EC5C855A-CB50-43C2-AF45-4F052158C47E}" presName="childText" presStyleLbl="conFgAcc1" presStyleIdx="1" presStyleCnt="2">
        <dgm:presLayoutVars>
          <dgm:bulletEnabled val="1"/>
        </dgm:presLayoutVars>
      </dgm:prSet>
      <dgm:spPr/>
    </dgm:pt>
  </dgm:ptLst>
  <dgm:cxnLst>
    <dgm:cxn modelId="{DE959521-B54F-49F0-B29C-E70D018ACDC2}" srcId="{A5F6F532-D16E-4674-87DB-B42081701981}" destId="{EC5C855A-CB50-43C2-AF45-4F052158C47E}" srcOrd="1" destOrd="0" parTransId="{0382C66E-961C-4DE2-82CD-36DE7B23AA82}" sibTransId="{AABA1747-F67C-4F17-9C8F-8A1FAA8A0849}"/>
    <dgm:cxn modelId="{F7BB8338-69C5-4400-8624-2F91FF8B1275}" type="presOf" srcId="{5F2F1714-C03B-4F1E-8A62-6D21968F217F}" destId="{E558D6B5-FD2B-4F10-92E6-5923E1306CFB}" srcOrd="0" destOrd="0" presId="urn:microsoft.com/office/officeart/2005/8/layout/list1"/>
    <dgm:cxn modelId="{CB02A33A-5226-4EA0-88BA-EB8B722BB335}" type="presOf" srcId="{EC5C855A-CB50-43C2-AF45-4F052158C47E}" destId="{977CF4D4-3B7F-42F6-B0AA-1CCF945147CF}" srcOrd="0" destOrd="0" presId="urn:microsoft.com/office/officeart/2005/8/layout/list1"/>
    <dgm:cxn modelId="{A96BB53B-F741-45D3-94DB-3E457E380235}" type="presOf" srcId="{F0AD0663-9567-48AF-A70F-F6DA604B1810}" destId="{1AE12EDE-1E2F-48BA-B89B-B58489CD8B57}" srcOrd="0" destOrd="0" presId="urn:microsoft.com/office/officeart/2005/8/layout/list1"/>
    <dgm:cxn modelId="{B25C0A41-7422-4A2E-AB2C-F93149118722}" type="presOf" srcId="{EC5C855A-CB50-43C2-AF45-4F052158C47E}" destId="{DF7CAC20-39B1-4172-BADE-36029C06280A}" srcOrd="1" destOrd="0" presId="urn:microsoft.com/office/officeart/2005/8/layout/list1"/>
    <dgm:cxn modelId="{AA5A1B6D-148E-401D-A205-FB7CA5DAE1F2}" type="presOf" srcId="{6589F795-0196-42CC-8611-3DDB60E0E09F}" destId="{E558D6B5-FD2B-4F10-92E6-5923E1306CFB}" srcOrd="0" destOrd="2" presId="urn:microsoft.com/office/officeart/2005/8/layout/list1"/>
    <dgm:cxn modelId="{0106F574-9333-48EB-979B-CA52596B6D26}" srcId="{A5F6F532-D16E-4674-87DB-B42081701981}" destId="{F0AD0663-9567-48AF-A70F-F6DA604B1810}" srcOrd="0" destOrd="0" parTransId="{138A1332-0315-44A5-8FE6-BAC305E634E6}" sibTransId="{3A4495E2-C81E-49C8-97C7-58CA8BB2906B}"/>
    <dgm:cxn modelId="{6B726A80-F40F-498E-8A85-294B8B20CF12}" type="presOf" srcId="{3675CF85-72C8-445F-B4AB-7EF9656E3022}" destId="{E558D6B5-FD2B-4F10-92E6-5923E1306CFB}" srcOrd="0" destOrd="1" presId="urn:microsoft.com/office/officeart/2005/8/layout/list1"/>
    <dgm:cxn modelId="{62174E86-D227-4B8E-8217-E774669479D5}" srcId="{F0AD0663-9567-48AF-A70F-F6DA604B1810}" destId="{5F2F1714-C03B-4F1E-8A62-6D21968F217F}" srcOrd="0" destOrd="0" parTransId="{85D3136D-FF7F-442A-AEFE-521A5DFE5862}" sibTransId="{3EB20ADC-149B-4311-B32E-2665DB44621F}"/>
    <dgm:cxn modelId="{0F62F592-8D85-4860-A264-938AD7B84F4E}" type="presOf" srcId="{F0AD0663-9567-48AF-A70F-F6DA604B1810}" destId="{71E99C17-4637-46BF-B7EA-D25ED4B7B219}" srcOrd="1" destOrd="0" presId="urn:microsoft.com/office/officeart/2005/8/layout/list1"/>
    <dgm:cxn modelId="{B31D4B9C-C636-4578-969A-95BB8F63DCE0}" srcId="{F0AD0663-9567-48AF-A70F-F6DA604B1810}" destId="{6589F795-0196-42CC-8611-3DDB60E0E09F}" srcOrd="2" destOrd="0" parTransId="{200048F9-1743-4B5F-A574-0EA1661F2E45}" sibTransId="{E837DC35-2E8F-464F-8209-9C14733BEC07}"/>
    <dgm:cxn modelId="{E5F0569C-8E89-4E24-A6E2-8F342D461EA3}" srcId="{F0AD0663-9567-48AF-A70F-F6DA604B1810}" destId="{3675CF85-72C8-445F-B4AB-7EF9656E3022}" srcOrd="1" destOrd="0" parTransId="{618555C9-611F-4BA9-9E48-26FBB3BAE7F0}" sibTransId="{C3C43412-A28C-48EE-8C53-F92E878F901C}"/>
    <dgm:cxn modelId="{62D28DFD-D260-4DCC-90AC-264BF9B3FE2E}" type="presOf" srcId="{A5F6F532-D16E-4674-87DB-B42081701981}" destId="{86359374-BE6A-47D6-BDE7-A22FD38854C0}" srcOrd="0" destOrd="0" presId="urn:microsoft.com/office/officeart/2005/8/layout/list1"/>
    <dgm:cxn modelId="{CDA7B81D-0231-4727-9844-7B16067D136B}" type="presParOf" srcId="{86359374-BE6A-47D6-BDE7-A22FD38854C0}" destId="{DA8D6CD9-DB06-451A-982B-8EE2A5955926}" srcOrd="0" destOrd="0" presId="urn:microsoft.com/office/officeart/2005/8/layout/list1"/>
    <dgm:cxn modelId="{B55565E2-6AF5-4D46-A18D-2E34B12BA4CB}" type="presParOf" srcId="{DA8D6CD9-DB06-451A-982B-8EE2A5955926}" destId="{1AE12EDE-1E2F-48BA-B89B-B58489CD8B57}" srcOrd="0" destOrd="0" presId="urn:microsoft.com/office/officeart/2005/8/layout/list1"/>
    <dgm:cxn modelId="{4FF7FC27-4AB0-416C-B3EF-661F86E9F0F4}" type="presParOf" srcId="{DA8D6CD9-DB06-451A-982B-8EE2A5955926}" destId="{71E99C17-4637-46BF-B7EA-D25ED4B7B219}" srcOrd="1" destOrd="0" presId="urn:microsoft.com/office/officeart/2005/8/layout/list1"/>
    <dgm:cxn modelId="{04CF7131-90AD-4FE9-8E86-36094DC29C4F}" type="presParOf" srcId="{86359374-BE6A-47D6-BDE7-A22FD38854C0}" destId="{712F37E9-AC40-423B-BDA3-BCE4A44431EB}" srcOrd="1" destOrd="0" presId="urn:microsoft.com/office/officeart/2005/8/layout/list1"/>
    <dgm:cxn modelId="{CD75377C-5541-4562-B5FE-4E60F7B96C8D}" type="presParOf" srcId="{86359374-BE6A-47D6-BDE7-A22FD38854C0}" destId="{E558D6B5-FD2B-4F10-92E6-5923E1306CFB}" srcOrd="2" destOrd="0" presId="urn:microsoft.com/office/officeart/2005/8/layout/list1"/>
    <dgm:cxn modelId="{97296326-13F5-48C9-AD2B-5CBFB21C5213}" type="presParOf" srcId="{86359374-BE6A-47D6-BDE7-A22FD38854C0}" destId="{088D0D3C-EBFB-4CB0-B8C7-027AB9AE18AD}" srcOrd="3" destOrd="0" presId="urn:microsoft.com/office/officeart/2005/8/layout/list1"/>
    <dgm:cxn modelId="{C09A361D-6E6C-454B-AEFE-A5E45355F34F}" type="presParOf" srcId="{86359374-BE6A-47D6-BDE7-A22FD38854C0}" destId="{E59623A8-80A0-4380-9B0D-EDAB0B8F998E}" srcOrd="4" destOrd="0" presId="urn:microsoft.com/office/officeart/2005/8/layout/list1"/>
    <dgm:cxn modelId="{4A6183A0-6EE0-422C-8899-879B0C22458C}" type="presParOf" srcId="{E59623A8-80A0-4380-9B0D-EDAB0B8F998E}" destId="{977CF4D4-3B7F-42F6-B0AA-1CCF945147CF}" srcOrd="0" destOrd="0" presId="urn:microsoft.com/office/officeart/2005/8/layout/list1"/>
    <dgm:cxn modelId="{9B8BEFF2-3534-4448-B8F4-EF5F7CDCE8BA}" type="presParOf" srcId="{E59623A8-80A0-4380-9B0D-EDAB0B8F998E}" destId="{DF7CAC20-39B1-4172-BADE-36029C06280A}" srcOrd="1" destOrd="0" presId="urn:microsoft.com/office/officeart/2005/8/layout/list1"/>
    <dgm:cxn modelId="{11A18C3E-981A-45C5-AF4B-E73E3829196C}" type="presParOf" srcId="{86359374-BE6A-47D6-BDE7-A22FD38854C0}" destId="{46326B88-F194-4442-808F-6C8CF41B1380}" srcOrd="5" destOrd="0" presId="urn:microsoft.com/office/officeart/2005/8/layout/list1"/>
    <dgm:cxn modelId="{81A51647-6800-4297-9805-D34642489C15}" type="presParOf" srcId="{86359374-BE6A-47D6-BDE7-A22FD38854C0}" destId="{8497BF98-75E6-4A5C-959F-A40D0797C26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3D30E-FFE5-461C-B7DC-8EC4385158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11EF42-96D3-456B-81A3-F92D1286B373}">
      <dgm:prSet/>
      <dgm:spPr/>
      <dgm:t>
        <a:bodyPr/>
        <a:lstStyle/>
        <a:p>
          <a:r>
            <a:rPr lang="en-US"/>
            <a:t>Sessions are useful for persisting information about a client and a client’s interactions with an application.</a:t>
          </a:r>
        </a:p>
      </dgm:t>
    </dgm:pt>
    <dgm:pt modelId="{ACDFB36F-62AC-426C-8021-88FA787AB076}" type="parTrans" cxnId="{18CDADF1-CAA7-4415-9167-FD74A50DB1A8}">
      <dgm:prSet/>
      <dgm:spPr/>
      <dgm:t>
        <a:bodyPr/>
        <a:lstStyle/>
        <a:p>
          <a:endParaRPr lang="en-US"/>
        </a:p>
      </dgm:t>
    </dgm:pt>
    <dgm:pt modelId="{F4E39546-0285-406A-8E98-C43C1A143E33}" type="sibTrans" cxnId="{18CDADF1-CAA7-4415-9167-FD74A50DB1A8}">
      <dgm:prSet/>
      <dgm:spPr/>
      <dgm:t>
        <a:bodyPr/>
        <a:lstStyle/>
        <a:p>
          <a:endParaRPr lang="en-US"/>
        </a:p>
      </dgm:t>
    </dgm:pt>
    <dgm:pt modelId="{5DD3E9C8-D1AA-4A5E-9686-FFF360647340}">
      <dgm:prSet/>
      <dgm:spPr/>
      <dgm:t>
        <a:bodyPr/>
        <a:lstStyle/>
        <a:p>
          <a:r>
            <a:rPr lang="en-US"/>
            <a:t>To do that, the HttpSession interface defines a number of mehods:</a:t>
          </a:r>
        </a:p>
      </dgm:t>
    </dgm:pt>
    <dgm:pt modelId="{F7E0AD94-B3CF-416F-AEDE-394D2DB0C59F}" type="parTrans" cxnId="{3C84CF36-368F-43E8-9C11-7E40696E644A}">
      <dgm:prSet/>
      <dgm:spPr/>
      <dgm:t>
        <a:bodyPr/>
        <a:lstStyle/>
        <a:p>
          <a:endParaRPr lang="en-US"/>
        </a:p>
      </dgm:t>
    </dgm:pt>
    <dgm:pt modelId="{4A9D3809-3DC1-4291-9525-FA2F7345C82B}" type="sibTrans" cxnId="{3C84CF36-368F-43E8-9C11-7E40696E644A}">
      <dgm:prSet/>
      <dgm:spPr/>
      <dgm:t>
        <a:bodyPr/>
        <a:lstStyle/>
        <a:p>
          <a:endParaRPr lang="en-US"/>
        </a:p>
      </dgm:t>
    </dgm:pt>
    <dgm:pt modelId="{E25E6000-6866-47D8-BD77-C0BBCC1CBE88}">
      <dgm:prSet/>
      <dgm:spPr/>
      <dgm:t>
        <a:bodyPr/>
        <a:lstStyle/>
        <a:p>
          <a:r>
            <a:rPr lang="en-US"/>
            <a:t>setAttribute(String, Object)</a:t>
          </a:r>
        </a:p>
      </dgm:t>
    </dgm:pt>
    <dgm:pt modelId="{059DB010-E853-4647-AB1F-771DD5BB09D3}" type="parTrans" cxnId="{815DA21A-0706-4A5F-AE0E-DC056874D9D5}">
      <dgm:prSet/>
      <dgm:spPr/>
      <dgm:t>
        <a:bodyPr/>
        <a:lstStyle/>
        <a:p>
          <a:endParaRPr lang="en-US"/>
        </a:p>
      </dgm:t>
    </dgm:pt>
    <dgm:pt modelId="{7826BCFB-5649-4D16-A45F-831DF50596C7}" type="sibTrans" cxnId="{815DA21A-0706-4A5F-AE0E-DC056874D9D5}">
      <dgm:prSet/>
      <dgm:spPr/>
      <dgm:t>
        <a:bodyPr/>
        <a:lstStyle/>
        <a:p>
          <a:endParaRPr lang="en-US"/>
        </a:p>
      </dgm:t>
    </dgm:pt>
    <dgm:pt modelId="{4F90ED7A-7241-4E81-8EA3-A70C2705C5E6}">
      <dgm:prSet/>
      <dgm:spPr/>
      <dgm:t>
        <a:bodyPr/>
        <a:lstStyle/>
        <a:p>
          <a:r>
            <a:rPr lang="en-US"/>
            <a:t>getAttribute(String)</a:t>
          </a:r>
        </a:p>
      </dgm:t>
    </dgm:pt>
    <dgm:pt modelId="{9995CB4C-6B0B-4099-BAE0-F54565EFE81F}" type="parTrans" cxnId="{12E70028-ADBB-47AA-8D90-F53D45F07148}">
      <dgm:prSet/>
      <dgm:spPr/>
      <dgm:t>
        <a:bodyPr/>
        <a:lstStyle/>
        <a:p>
          <a:endParaRPr lang="en-US"/>
        </a:p>
      </dgm:t>
    </dgm:pt>
    <dgm:pt modelId="{D1783AD6-C890-4F25-A0A6-40BEFBD17CDD}" type="sibTrans" cxnId="{12E70028-ADBB-47AA-8D90-F53D45F07148}">
      <dgm:prSet/>
      <dgm:spPr/>
      <dgm:t>
        <a:bodyPr/>
        <a:lstStyle/>
        <a:p>
          <a:endParaRPr lang="en-US"/>
        </a:p>
      </dgm:t>
    </dgm:pt>
    <dgm:pt modelId="{D5589096-BCC3-4D99-A276-3DE35A3F0C28}" type="pres">
      <dgm:prSet presAssocID="{6CA3D30E-FFE5-461C-B7DC-8EC438515867}" presName="root" presStyleCnt="0">
        <dgm:presLayoutVars>
          <dgm:dir/>
          <dgm:resizeHandles val="exact"/>
        </dgm:presLayoutVars>
      </dgm:prSet>
      <dgm:spPr/>
    </dgm:pt>
    <dgm:pt modelId="{07B5B6B5-0665-4F45-A3A4-8D1A3CCD60D6}" type="pres">
      <dgm:prSet presAssocID="{4F11EF42-96D3-456B-81A3-F92D1286B373}" presName="compNode" presStyleCnt="0"/>
      <dgm:spPr/>
    </dgm:pt>
    <dgm:pt modelId="{0652E669-4865-48EC-9328-9EEC23357159}" type="pres">
      <dgm:prSet presAssocID="{4F11EF42-96D3-456B-81A3-F92D1286B373}" presName="bgRect" presStyleLbl="bgShp" presStyleIdx="0" presStyleCnt="2"/>
      <dgm:spPr/>
    </dgm:pt>
    <dgm:pt modelId="{D70C30F0-5273-47ED-A06B-22E95CC5B115}" type="pres">
      <dgm:prSet presAssocID="{4F11EF42-96D3-456B-81A3-F92D1286B3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stomer Review"/>
        </a:ext>
      </dgm:extLst>
    </dgm:pt>
    <dgm:pt modelId="{66645A11-B427-4B7C-8515-D44E8A063FAB}" type="pres">
      <dgm:prSet presAssocID="{4F11EF42-96D3-456B-81A3-F92D1286B373}" presName="spaceRect" presStyleCnt="0"/>
      <dgm:spPr/>
    </dgm:pt>
    <dgm:pt modelId="{DB46A506-EAF3-4D16-95F0-5328D295A5A8}" type="pres">
      <dgm:prSet presAssocID="{4F11EF42-96D3-456B-81A3-F92D1286B373}" presName="parTx" presStyleLbl="revTx" presStyleIdx="0" presStyleCnt="3">
        <dgm:presLayoutVars>
          <dgm:chMax val="0"/>
          <dgm:chPref val="0"/>
        </dgm:presLayoutVars>
      </dgm:prSet>
      <dgm:spPr/>
    </dgm:pt>
    <dgm:pt modelId="{C65782FB-F11B-42C2-8866-9B03CFCD9277}" type="pres">
      <dgm:prSet presAssocID="{F4E39546-0285-406A-8E98-C43C1A143E33}" presName="sibTrans" presStyleCnt="0"/>
      <dgm:spPr/>
    </dgm:pt>
    <dgm:pt modelId="{2C64EE33-5371-40DA-87C9-A8FDBBEB07F8}" type="pres">
      <dgm:prSet presAssocID="{5DD3E9C8-D1AA-4A5E-9686-FFF360647340}" presName="compNode" presStyleCnt="0"/>
      <dgm:spPr/>
    </dgm:pt>
    <dgm:pt modelId="{2226199C-911C-4C51-9293-FE902FAD535B}" type="pres">
      <dgm:prSet presAssocID="{5DD3E9C8-D1AA-4A5E-9686-FFF360647340}" presName="bgRect" presStyleLbl="bgShp" presStyleIdx="1" presStyleCnt="2"/>
      <dgm:spPr/>
    </dgm:pt>
    <dgm:pt modelId="{347266B5-F642-4F19-B2E0-7A8BCD7968EB}" type="pres">
      <dgm:prSet presAssocID="{5DD3E9C8-D1AA-4A5E-9686-FFF3606473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1411187B-9018-43AA-880D-F76916F69CC9}" type="pres">
      <dgm:prSet presAssocID="{5DD3E9C8-D1AA-4A5E-9686-FFF360647340}" presName="spaceRect" presStyleCnt="0"/>
      <dgm:spPr/>
    </dgm:pt>
    <dgm:pt modelId="{7216FB5E-65D2-4ACC-952E-505062ACAD8A}" type="pres">
      <dgm:prSet presAssocID="{5DD3E9C8-D1AA-4A5E-9686-FFF360647340}" presName="parTx" presStyleLbl="revTx" presStyleIdx="1" presStyleCnt="3">
        <dgm:presLayoutVars>
          <dgm:chMax val="0"/>
          <dgm:chPref val="0"/>
        </dgm:presLayoutVars>
      </dgm:prSet>
      <dgm:spPr/>
    </dgm:pt>
    <dgm:pt modelId="{7B0F8B34-F75C-4A93-AC26-10E7F4AFE9B2}" type="pres">
      <dgm:prSet presAssocID="{5DD3E9C8-D1AA-4A5E-9686-FFF360647340}" presName="desTx" presStyleLbl="revTx" presStyleIdx="2" presStyleCnt="3">
        <dgm:presLayoutVars/>
      </dgm:prSet>
      <dgm:spPr/>
    </dgm:pt>
  </dgm:ptLst>
  <dgm:cxnLst>
    <dgm:cxn modelId="{8EF97B10-1E59-4085-ABAA-1BA219B24B1A}" type="presOf" srcId="{5DD3E9C8-D1AA-4A5E-9686-FFF360647340}" destId="{7216FB5E-65D2-4ACC-952E-505062ACAD8A}" srcOrd="0" destOrd="0" presId="urn:microsoft.com/office/officeart/2018/2/layout/IconVerticalSolidList"/>
    <dgm:cxn modelId="{815DA21A-0706-4A5F-AE0E-DC056874D9D5}" srcId="{5DD3E9C8-D1AA-4A5E-9686-FFF360647340}" destId="{E25E6000-6866-47D8-BD77-C0BBCC1CBE88}" srcOrd="0" destOrd="0" parTransId="{059DB010-E853-4647-AB1F-771DD5BB09D3}" sibTransId="{7826BCFB-5649-4D16-A45F-831DF50596C7}"/>
    <dgm:cxn modelId="{12E70028-ADBB-47AA-8D90-F53D45F07148}" srcId="{5DD3E9C8-D1AA-4A5E-9686-FFF360647340}" destId="{4F90ED7A-7241-4E81-8EA3-A70C2705C5E6}" srcOrd="1" destOrd="0" parTransId="{9995CB4C-6B0B-4099-BAE0-F54565EFE81F}" sibTransId="{D1783AD6-C890-4F25-A0A6-40BEFBD17CDD}"/>
    <dgm:cxn modelId="{3C84CF36-368F-43E8-9C11-7E40696E644A}" srcId="{6CA3D30E-FFE5-461C-B7DC-8EC438515867}" destId="{5DD3E9C8-D1AA-4A5E-9686-FFF360647340}" srcOrd="1" destOrd="0" parTransId="{F7E0AD94-B3CF-416F-AEDE-394D2DB0C59F}" sibTransId="{4A9D3809-3DC1-4291-9525-FA2F7345C82B}"/>
    <dgm:cxn modelId="{714E047D-88EE-4F8B-8DE0-B80CD5436413}" type="presOf" srcId="{4F90ED7A-7241-4E81-8EA3-A70C2705C5E6}" destId="{7B0F8B34-F75C-4A93-AC26-10E7F4AFE9B2}" srcOrd="0" destOrd="1" presId="urn:microsoft.com/office/officeart/2018/2/layout/IconVerticalSolidList"/>
    <dgm:cxn modelId="{5B84DD81-075D-43FA-9C08-2E919C372245}" type="presOf" srcId="{4F11EF42-96D3-456B-81A3-F92D1286B373}" destId="{DB46A506-EAF3-4D16-95F0-5328D295A5A8}" srcOrd="0" destOrd="0" presId="urn:microsoft.com/office/officeart/2018/2/layout/IconVerticalSolidList"/>
    <dgm:cxn modelId="{41732984-0CC7-4A20-B915-F7611404E9EC}" type="presOf" srcId="{6CA3D30E-FFE5-461C-B7DC-8EC438515867}" destId="{D5589096-BCC3-4D99-A276-3DE35A3F0C28}" srcOrd="0" destOrd="0" presId="urn:microsoft.com/office/officeart/2018/2/layout/IconVerticalSolidList"/>
    <dgm:cxn modelId="{057B53C6-96E7-4457-BC85-F00AE3AFA718}" type="presOf" srcId="{E25E6000-6866-47D8-BD77-C0BBCC1CBE88}" destId="{7B0F8B34-F75C-4A93-AC26-10E7F4AFE9B2}" srcOrd="0" destOrd="0" presId="urn:microsoft.com/office/officeart/2018/2/layout/IconVerticalSolidList"/>
    <dgm:cxn modelId="{18CDADF1-CAA7-4415-9167-FD74A50DB1A8}" srcId="{6CA3D30E-FFE5-461C-B7DC-8EC438515867}" destId="{4F11EF42-96D3-456B-81A3-F92D1286B373}" srcOrd="0" destOrd="0" parTransId="{ACDFB36F-62AC-426C-8021-88FA787AB076}" sibTransId="{F4E39546-0285-406A-8E98-C43C1A143E33}"/>
    <dgm:cxn modelId="{C690A249-C897-4A01-9371-27CDA90B9C6D}" type="presParOf" srcId="{D5589096-BCC3-4D99-A276-3DE35A3F0C28}" destId="{07B5B6B5-0665-4F45-A3A4-8D1A3CCD60D6}" srcOrd="0" destOrd="0" presId="urn:microsoft.com/office/officeart/2018/2/layout/IconVerticalSolidList"/>
    <dgm:cxn modelId="{3530DF5B-1AED-4D04-B73A-E28BD2D71ECC}" type="presParOf" srcId="{07B5B6B5-0665-4F45-A3A4-8D1A3CCD60D6}" destId="{0652E669-4865-48EC-9328-9EEC23357159}" srcOrd="0" destOrd="0" presId="urn:microsoft.com/office/officeart/2018/2/layout/IconVerticalSolidList"/>
    <dgm:cxn modelId="{D597C7F2-462E-4FB3-BD01-CFE52605402F}" type="presParOf" srcId="{07B5B6B5-0665-4F45-A3A4-8D1A3CCD60D6}" destId="{D70C30F0-5273-47ED-A06B-22E95CC5B115}" srcOrd="1" destOrd="0" presId="urn:microsoft.com/office/officeart/2018/2/layout/IconVerticalSolidList"/>
    <dgm:cxn modelId="{1413CD74-6D2B-4C70-9BC7-B714B6599193}" type="presParOf" srcId="{07B5B6B5-0665-4F45-A3A4-8D1A3CCD60D6}" destId="{66645A11-B427-4B7C-8515-D44E8A063FAB}" srcOrd="2" destOrd="0" presId="urn:microsoft.com/office/officeart/2018/2/layout/IconVerticalSolidList"/>
    <dgm:cxn modelId="{F5102225-82E9-4FBF-AC1C-2414FB3D0073}" type="presParOf" srcId="{07B5B6B5-0665-4F45-A3A4-8D1A3CCD60D6}" destId="{DB46A506-EAF3-4D16-95F0-5328D295A5A8}" srcOrd="3" destOrd="0" presId="urn:microsoft.com/office/officeart/2018/2/layout/IconVerticalSolidList"/>
    <dgm:cxn modelId="{1488F6B3-624B-4678-9079-3DEAE13BD886}" type="presParOf" srcId="{D5589096-BCC3-4D99-A276-3DE35A3F0C28}" destId="{C65782FB-F11B-42C2-8866-9B03CFCD9277}" srcOrd="1" destOrd="0" presId="urn:microsoft.com/office/officeart/2018/2/layout/IconVerticalSolidList"/>
    <dgm:cxn modelId="{9823DD4E-303B-4035-8E83-E970F830DA11}" type="presParOf" srcId="{D5589096-BCC3-4D99-A276-3DE35A3F0C28}" destId="{2C64EE33-5371-40DA-87C9-A8FDBBEB07F8}" srcOrd="2" destOrd="0" presId="urn:microsoft.com/office/officeart/2018/2/layout/IconVerticalSolidList"/>
    <dgm:cxn modelId="{D7DE0372-C12B-4119-B502-01B9BDD06948}" type="presParOf" srcId="{2C64EE33-5371-40DA-87C9-A8FDBBEB07F8}" destId="{2226199C-911C-4C51-9293-FE902FAD535B}" srcOrd="0" destOrd="0" presId="urn:microsoft.com/office/officeart/2018/2/layout/IconVerticalSolidList"/>
    <dgm:cxn modelId="{7C1EF798-F8D7-4FB2-A864-96264574AF7D}" type="presParOf" srcId="{2C64EE33-5371-40DA-87C9-A8FDBBEB07F8}" destId="{347266B5-F642-4F19-B2E0-7A8BCD7968EB}" srcOrd="1" destOrd="0" presId="urn:microsoft.com/office/officeart/2018/2/layout/IconVerticalSolidList"/>
    <dgm:cxn modelId="{3A837C65-17F3-41E1-B02D-EF2B8D7219BD}" type="presParOf" srcId="{2C64EE33-5371-40DA-87C9-A8FDBBEB07F8}" destId="{1411187B-9018-43AA-880D-F76916F69CC9}" srcOrd="2" destOrd="0" presId="urn:microsoft.com/office/officeart/2018/2/layout/IconVerticalSolidList"/>
    <dgm:cxn modelId="{117F2C72-3D3D-4A44-B0F1-003C4A4D6D1A}" type="presParOf" srcId="{2C64EE33-5371-40DA-87C9-A8FDBBEB07F8}" destId="{7216FB5E-65D2-4ACC-952E-505062ACAD8A}" srcOrd="3" destOrd="0" presId="urn:microsoft.com/office/officeart/2018/2/layout/IconVerticalSolidList"/>
    <dgm:cxn modelId="{7BF5641D-CED5-4EEB-8210-19985E7DDE9F}" type="presParOf" srcId="{2C64EE33-5371-40DA-87C9-A8FDBBEB07F8}" destId="{7B0F8B34-F75C-4A93-AC26-10E7F4AFE9B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D2229-18B4-4E42-AB41-B8D0F2363E0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03B460C-5A0A-481C-82DD-A86D7C4A0255}">
      <dgm:prSet/>
      <dgm:spPr/>
      <dgm:t>
        <a:bodyPr/>
        <a:lstStyle/>
        <a:p>
          <a:r>
            <a:rPr lang="en-US"/>
            <a:t>From ServletRequest</a:t>
          </a:r>
        </a:p>
      </dgm:t>
    </dgm:pt>
    <dgm:pt modelId="{B3F68D7B-FFCA-4FF7-92A3-660F4779CB52}" type="parTrans" cxnId="{F67E999C-D60E-4C91-87E3-3072533DB056}">
      <dgm:prSet/>
      <dgm:spPr/>
      <dgm:t>
        <a:bodyPr/>
        <a:lstStyle/>
        <a:p>
          <a:endParaRPr lang="en-US"/>
        </a:p>
      </dgm:t>
    </dgm:pt>
    <dgm:pt modelId="{B89BA3BA-0991-4D99-A7B4-2BD5DB73B26B}" type="sibTrans" cxnId="{F67E999C-D60E-4C91-87E3-3072533DB056}">
      <dgm:prSet/>
      <dgm:spPr/>
      <dgm:t>
        <a:bodyPr/>
        <a:lstStyle/>
        <a:p>
          <a:endParaRPr lang="en-US"/>
        </a:p>
      </dgm:t>
    </dgm:pt>
    <dgm:pt modelId="{27A99FA0-02EC-4D7E-A011-7DA5CA3BDB06}">
      <dgm:prSet/>
      <dgm:spPr/>
      <dgm:t>
        <a:bodyPr/>
        <a:lstStyle/>
        <a:p>
          <a:r>
            <a:rPr lang="en-US"/>
            <a:t>RequestDispatcher getRequestDispatcher(String path)</a:t>
          </a:r>
        </a:p>
      </dgm:t>
    </dgm:pt>
    <dgm:pt modelId="{A4BEA5B1-5C69-49C7-B766-DEF42AFD3714}" type="parTrans" cxnId="{A74BCF34-520E-4E35-AEF8-8857ED1033D3}">
      <dgm:prSet/>
      <dgm:spPr/>
      <dgm:t>
        <a:bodyPr/>
        <a:lstStyle/>
        <a:p>
          <a:endParaRPr lang="en-US"/>
        </a:p>
      </dgm:t>
    </dgm:pt>
    <dgm:pt modelId="{DF872831-754B-476A-B93A-2FF2E6F73B06}" type="sibTrans" cxnId="{A74BCF34-520E-4E35-AEF8-8857ED1033D3}">
      <dgm:prSet/>
      <dgm:spPr/>
      <dgm:t>
        <a:bodyPr/>
        <a:lstStyle/>
        <a:p>
          <a:endParaRPr lang="en-US"/>
        </a:p>
      </dgm:t>
    </dgm:pt>
    <dgm:pt modelId="{30A4F912-9C87-4C62-A925-41411BC7EA0D}">
      <dgm:prSet/>
      <dgm:spPr/>
      <dgm:t>
        <a:bodyPr/>
        <a:lstStyle/>
        <a:p>
          <a:r>
            <a:rPr lang="en-US"/>
            <a:t>The path argument can be a relative path or absolute path</a:t>
          </a:r>
        </a:p>
      </dgm:t>
    </dgm:pt>
    <dgm:pt modelId="{EC16FEFA-164E-40C1-B999-5B058D21F1FB}" type="parTrans" cxnId="{2DDF703D-397C-4AF0-A62E-868F64108F5A}">
      <dgm:prSet/>
      <dgm:spPr/>
      <dgm:t>
        <a:bodyPr/>
        <a:lstStyle/>
        <a:p>
          <a:endParaRPr lang="en-US"/>
        </a:p>
      </dgm:t>
    </dgm:pt>
    <dgm:pt modelId="{542F25C1-2B38-4810-926B-3B738BE52798}" type="sibTrans" cxnId="{2DDF703D-397C-4AF0-A62E-868F64108F5A}">
      <dgm:prSet/>
      <dgm:spPr/>
      <dgm:t>
        <a:bodyPr/>
        <a:lstStyle/>
        <a:p>
          <a:endParaRPr lang="en-US"/>
        </a:p>
      </dgm:t>
    </dgm:pt>
    <dgm:pt modelId="{2D6836E2-880A-47F4-A464-A0BC769A92F4}">
      <dgm:prSet/>
      <dgm:spPr/>
      <dgm:t>
        <a:bodyPr/>
        <a:lstStyle/>
        <a:p>
          <a:r>
            <a:rPr lang="en-US"/>
            <a:t>If the path is absolute relative to application context it starts with a “/” e.g. /Login</a:t>
          </a:r>
        </a:p>
      </dgm:t>
    </dgm:pt>
    <dgm:pt modelId="{ACBE0D7F-3B9F-4471-8037-D92743B5D219}" type="parTrans" cxnId="{87B8117E-749E-4B68-91EC-DF88873BD86C}">
      <dgm:prSet/>
      <dgm:spPr/>
      <dgm:t>
        <a:bodyPr/>
        <a:lstStyle/>
        <a:p>
          <a:endParaRPr lang="en-US"/>
        </a:p>
      </dgm:t>
    </dgm:pt>
    <dgm:pt modelId="{11B29E98-51A0-42AD-AD10-441A460EB893}" type="sibTrans" cxnId="{87B8117E-749E-4B68-91EC-DF88873BD86C}">
      <dgm:prSet/>
      <dgm:spPr/>
      <dgm:t>
        <a:bodyPr/>
        <a:lstStyle/>
        <a:p>
          <a:endParaRPr lang="en-US"/>
        </a:p>
      </dgm:t>
    </dgm:pt>
    <dgm:pt modelId="{D41E9D34-B8D9-4145-806E-89C61177534D}">
      <dgm:prSet/>
      <dgm:spPr/>
      <dgm:t>
        <a:bodyPr/>
        <a:lstStyle/>
        <a:p>
          <a:r>
            <a:rPr lang="en-US"/>
            <a:t>If the path if relative it is interpreted relative to the current web component location, e.g. if web component is /store then case would be considered /store/case</a:t>
          </a:r>
        </a:p>
      </dgm:t>
    </dgm:pt>
    <dgm:pt modelId="{03F97407-49AA-430F-980B-71FB8DADEF46}" type="parTrans" cxnId="{90C23619-4189-4C40-B991-A20E972C7F6A}">
      <dgm:prSet/>
      <dgm:spPr/>
      <dgm:t>
        <a:bodyPr/>
        <a:lstStyle/>
        <a:p>
          <a:endParaRPr lang="en-US"/>
        </a:p>
      </dgm:t>
    </dgm:pt>
    <dgm:pt modelId="{941CEA14-C7C6-4C20-BCC7-2345FC2CD414}" type="sibTrans" cxnId="{90C23619-4189-4C40-B991-A20E972C7F6A}">
      <dgm:prSet/>
      <dgm:spPr/>
      <dgm:t>
        <a:bodyPr/>
        <a:lstStyle/>
        <a:p>
          <a:endParaRPr lang="en-US"/>
        </a:p>
      </dgm:t>
    </dgm:pt>
    <dgm:pt modelId="{57F32189-CB5D-4651-9351-D4E817C3CFCA}">
      <dgm:prSet/>
      <dgm:spPr/>
      <dgm:t>
        <a:bodyPr/>
        <a:lstStyle/>
        <a:p>
          <a:r>
            <a:rPr lang="en-US"/>
            <a:t>From ServletContext</a:t>
          </a:r>
        </a:p>
      </dgm:t>
    </dgm:pt>
    <dgm:pt modelId="{CFB60959-A3FD-4A9C-9D0E-D322A780F309}" type="parTrans" cxnId="{332F5A6F-5DF3-4A84-AA79-84A65AD59E18}">
      <dgm:prSet/>
      <dgm:spPr/>
      <dgm:t>
        <a:bodyPr/>
        <a:lstStyle/>
        <a:p>
          <a:endParaRPr lang="en-US"/>
        </a:p>
      </dgm:t>
    </dgm:pt>
    <dgm:pt modelId="{E0361AE0-FAAA-49FD-8E95-DCD8FAE57A4E}" type="sibTrans" cxnId="{332F5A6F-5DF3-4A84-AA79-84A65AD59E18}">
      <dgm:prSet/>
      <dgm:spPr/>
      <dgm:t>
        <a:bodyPr/>
        <a:lstStyle/>
        <a:p>
          <a:endParaRPr lang="en-US"/>
        </a:p>
      </dgm:t>
    </dgm:pt>
    <dgm:pt modelId="{A01E7A25-700D-47EE-8678-98481C1FFA0E}">
      <dgm:prSet/>
      <dgm:spPr/>
      <dgm:t>
        <a:bodyPr/>
        <a:lstStyle/>
        <a:p>
          <a:r>
            <a:rPr lang="en-US"/>
            <a:t>ServletContext getServletContext()</a:t>
          </a:r>
        </a:p>
      </dgm:t>
    </dgm:pt>
    <dgm:pt modelId="{29CEAC15-9E57-4CF8-AB41-C91A0DBBB38E}" type="parTrans" cxnId="{A1EE0C20-E8D8-43FE-8DE5-D91C4584F635}">
      <dgm:prSet/>
      <dgm:spPr/>
      <dgm:t>
        <a:bodyPr/>
        <a:lstStyle/>
        <a:p>
          <a:endParaRPr lang="en-US"/>
        </a:p>
      </dgm:t>
    </dgm:pt>
    <dgm:pt modelId="{AB3F1358-5BAB-40A4-84D7-309BF02F0766}" type="sibTrans" cxnId="{A1EE0C20-E8D8-43FE-8DE5-D91C4584F635}">
      <dgm:prSet/>
      <dgm:spPr/>
      <dgm:t>
        <a:bodyPr/>
        <a:lstStyle/>
        <a:p>
          <a:endParaRPr lang="en-US"/>
        </a:p>
      </dgm:t>
    </dgm:pt>
    <dgm:pt modelId="{E1B29739-F0E8-469F-BA6C-0A5BFC7F22C5}">
      <dgm:prSet/>
      <dgm:spPr/>
      <dgm:t>
        <a:bodyPr/>
        <a:lstStyle/>
        <a:p>
          <a:r>
            <a:rPr lang="en-US"/>
            <a:t>RequestDispatcher getNamedDispatcher(String name)</a:t>
          </a:r>
        </a:p>
      </dgm:t>
    </dgm:pt>
    <dgm:pt modelId="{3777C6C4-9077-4E4B-8C2E-7D5F443D7EDB}" type="parTrans" cxnId="{69A723EC-41DE-4D90-AEB3-7D3BF40ADDDF}">
      <dgm:prSet/>
      <dgm:spPr/>
      <dgm:t>
        <a:bodyPr/>
        <a:lstStyle/>
        <a:p>
          <a:endParaRPr lang="en-US"/>
        </a:p>
      </dgm:t>
    </dgm:pt>
    <dgm:pt modelId="{FB9D6090-C009-4EC2-B8EF-AE6D79B4E42F}" type="sibTrans" cxnId="{69A723EC-41DE-4D90-AEB3-7D3BF40ADDDF}">
      <dgm:prSet/>
      <dgm:spPr/>
      <dgm:t>
        <a:bodyPr/>
        <a:lstStyle/>
        <a:p>
          <a:endParaRPr lang="en-US"/>
        </a:p>
      </dgm:t>
    </dgm:pt>
    <dgm:pt modelId="{7E92C4AF-94BF-4DEB-9A73-B5A2852F3A63}">
      <dgm:prSet/>
      <dgm:spPr/>
      <dgm:t>
        <a:bodyPr/>
        <a:lstStyle/>
        <a:p>
          <a:r>
            <a:rPr lang="en-US"/>
            <a:t>RequestDispatcher getRequestDispatcher(String path)</a:t>
          </a:r>
        </a:p>
      </dgm:t>
    </dgm:pt>
    <dgm:pt modelId="{A87608A0-2DBB-4BEA-B81A-5CA304214B36}" type="parTrans" cxnId="{E5303323-2B5C-4168-AFEC-1BB38F00648B}">
      <dgm:prSet/>
      <dgm:spPr/>
      <dgm:t>
        <a:bodyPr/>
        <a:lstStyle/>
        <a:p>
          <a:endParaRPr lang="en-US"/>
        </a:p>
      </dgm:t>
    </dgm:pt>
    <dgm:pt modelId="{E363A487-F11A-482B-98E1-C2A26F2A2BD4}" type="sibTrans" cxnId="{E5303323-2B5C-4168-AFEC-1BB38F00648B}">
      <dgm:prSet/>
      <dgm:spPr/>
      <dgm:t>
        <a:bodyPr/>
        <a:lstStyle/>
        <a:p>
          <a:endParaRPr lang="en-US"/>
        </a:p>
      </dgm:t>
    </dgm:pt>
    <dgm:pt modelId="{72B4CAC0-F741-4F13-9C88-2C09CCB2A133}">
      <dgm:prSet/>
      <dgm:spPr/>
      <dgm:t>
        <a:bodyPr/>
        <a:lstStyle/>
        <a:p>
          <a:r>
            <a:rPr lang="en-US"/>
            <a:t>The path argument should always start with a / and is interpreted relative to the application context</a:t>
          </a:r>
        </a:p>
      </dgm:t>
    </dgm:pt>
    <dgm:pt modelId="{3DD41CA5-09FB-4DF3-A347-A672139FCD8F}" type="parTrans" cxnId="{B5B6E037-072C-40EF-9D0D-B1378AA3BA46}">
      <dgm:prSet/>
      <dgm:spPr/>
      <dgm:t>
        <a:bodyPr/>
        <a:lstStyle/>
        <a:p>
          <a:endParaRPr lang="en-US"/>
        </a:p>
      </dgm:t>
    </dgm:pt>
    <dgm:pt modelId="{BF137C1E-9242-40BB-A533-4AB623B3998E}" type="sibTrans" cxnId="{B5B6E037-072C-40EF-9D0D-B1378AA3BA46}">
      <dgm:prSet/>
      <dgm:spPr/>
      <dgm:t>
        <a:bodyPr/>
        <a:lstStyle/>
        <a:p>
          <a:endParaRPr lang="en-US"/>
        </a:p>
      </dgm:t>
    </dgm:pt>
    <dgm:pt modelId="{FAD38C3D-6B78-4BD8-805B-F5D61501F5EB}" type="pres">
      <dgm:prSet presAssocID="{9F7D2229-18B4-4E42-AB41-B8D0F2363E03}" presName="linear" presStyleCnt="0">
        <dgm:presLayoutVars>
          <dgm:animLvl val="lvl"/>
          <dgm:resizeHandles val="exact"/>
        </dgm:presLayoutVars>
      </dgm:prSet>
      <dgm:spPr/>
    </dgm:pt>
    <dgm:pt modelId="{703068BE-8FFC-46C7-BD3A-3C1B08787D5B}" type="pres">
      <dgm:prSet presAssocID="{503B460C-5A0A-481C-82DD-A86D7C4A0255}" presName="parentText" presStyleLbl="node1" presStyleIdx="0" presStyleCnt="2">
        <dgm:presLayoutVars>
          <dgm:chMax val="0"/>
          <dgm:bulletEnabled val="1"/>
        </dgm:presLayoutVars>
      </dgm:prSet>
      <dgm:spPr/>
    </dgm:pt>
    <dgm:pt modelId="{D7B6C668-1F8A-44C7-8C9A-3B67986C48EB}" type="pres">
      <dgm:prSet presAssocID="{503B460C-5A0A-481C-82DD-A86D7C4A0255}" presName="childText" presStyleLbl="revTx" presStyleIdx="0" presStyleCnt="2">
        <dgm:presLayoutVars>
          <dgm:bulletEnabled val="1"/>
        </dgm:presLayoutVars>
      </dgm:prSet>
      <dgm:spPr/>
    </dgm:pt>
    <dgm:pt modelId="{08E404D3-1574-46BD-BF93-DA1E8D0A1DC8}" type="pres">
      <dgm:prSet presAssocID="{57F32189-CB5D-4651-9351-D4E817C3CFCA}" presName="parentText" presStyleLbl="node1" presStyleIdx="1" presStyleCnt="2">
        <dgm:presLayoutVars>
          <dgm:chMax val="0"/>
          <dgm:bulletEnabled val="1"/>
        </dgm:presLayoutVars>
      </dgm:prSet>
      <dgm:spPr/>
    </dgm:pt>
    <dgm:pt modelId="{7321125C-1BC2-461B-BD50-E39BC6634764}" type="pres">
      <dgm:prSet presAssocID="{57F32189-CB5D-4651-9351-D4E817C3CFCA}" presName="childText" presStyleLbl="revTx" presStyleIdx="1" presStyleCnt="2">
        <dgm:presLayoutVars>
          <dgm:bulletEnabled val="1"/>
        </dgm:presLayoutVars>
      </dgm:prSet>
      <dgm:spPr/>
    </dgm:pt>
  </dgm:ptLst>
  <dgm:cxnLst>
    <dgm:cxn modelId="{78244702-91C4-4CE8-B899-9FC6A2BEBB4B}" type="presOf" srcId="{2D6836E2-880A-47F4-A464-A0BC769A92F4}" destId="{D7B6C668-1F8A-44C7-8C9A-3B67986C48EB}" srcOrd="0" destOrd="2" presId="urn:microsoft.com/office/officeart/2005/8/layout/vList2"/>
    <dgm:cxn modelId="{90C23619-4189-4C40-B991-A20E972C7F6A}" srcId="{503B460C-5A0A-481C-82DD-A86D7C4A0255}" destId="{D41E9D34-B8D9-4145-806E-89C61177534D}" srcOrd="3" destOrd="0" parTransId="{03F97407-49AA-430F-980B-71FB8DADEF46}" sibTransId="{941CEA14-C7C6-4C20-BCC7-2345FC2CD414}"/>
    <dgm:cxn modelId="{A1EE0C20-E8D8-43FE-8DE5-D91C4584F635}" srcId="{57F32189-CB5D-4651-9351-D4E817C3CFCA}" destId="{A01E7A25-700D-47EE-8678-98481C1FFA0E}" srcOrd="0" destOrd="0" parTransId="{29CEAC15-9E57-4CF8-AB41-C91A0DBBB38E}" sibTransId="{AB3F1358-5BAB-40A4-84D7-309BF02F0766}"/>
    <dgm:cxn modelId="{E5303323-2B5C-4168-AFEC-1BB38F00648B}" srcId="{57F32189-CB5D-4651-9351-D4E817C3CFCA}" destId="{7E92C4AF-94BF-4DEB-9A73-B5A2852F3A63}" srcOrd="2" destOrd="0" parTransId="{A87608A0-2DBB-4BEA-B81A-5CA304214B36}" sibTransId="{E363A487-F11A-482B-98E1-C2A26F2A2BD4}"/>
    <dgm:cxn modelId="{A4680825-F48C-4EEA-8AF8-E555294EB606}" type="presOf" srcId="{503B460C-5A0A-481C-82DD-A86D7C4A0255}" destId="{703068BE-8FFC-46C7-BD3A-3C1B08787D5B}" srcOrd="0" destOrd="0" presId="urn:microsoft.com/office/officeart/2005/8/layout/vList2"/>
    <dgm:cxn modelId="{7AA33226-DAE2-41B9-A10D-C42DCFD8A645}" type="presOf" srcId="{A01E7A25-700D-47EE-8678-98481C1FFA0E}" destId="{7321125C-1BC2-461B-BD50-E39BC6634764}" srcOrd="0" destOrd="0" presId="urn:microsoft.com/office/officeart/2005/8/layout/vList2"/>
    <dgm:cxn modelId="{A74BCF34-520E-4E35-AEF8-8857ED1033D3}" srcId="{503B460C-5A0A-481C-82DD-A86D7C4A0255}" destId="{27A99FA0-02EC-4D7E-A011-7DA5CA3BDB06}" srcOrd="0" destOrd="0" parTransId="{A4BEA5B1-5C69-49C7-B766-DEF42AFD3714}" sibTransId="{DF872831-754B-476A-B93A-2FF2E6F73B06}"/>
    <dgm:cxn modelId="{B5B6E037-072C-40EF-9D0D-B1378AA3BA46}" srcId="{57F32189-CB5D-4651-9351-D4E817C3CFCA}" destId="{72B4CAC0-F741-4F13-9C88-2C09CCB2A133}" srcOrd="3" destOrd="0" parTransId="{3DD41CA5-09FB-4DF3-A347-A672139FCD8F}" sibTransId="{BF137C1E-9242-40BB-A533-4AB623B3998E}"/>
    <dgm:cxn modelId="{2DDF703D-397C-4AF0-A62E-868F64108F5A}" srcId="{503B460C-5A0A-481C-82DD-A86D7C4A0255}" destId="{30A4F912-9C87-4C62-A925-41411BC7EA0D}" srcOrd="1" destOrd="0" parTransId="{EC16FEFA-164E-40C1-B999-5B058D21F1FB}" sibTransId="{542F25C1-2B38-4810-926B-3B738BE52798}"/>
    <dgm:cxn modelId="{92AFDE3D-7E81-4370-973F-CA914B5390C5}" type="presOf" srcId="{27A99FA0-02EC-4D7E-A011-7DA5CA3BDB06}" destId="{D7B6C668-1F8A-44C7-8C9A-3B67986C48EB}" srcOrd="0" destOrd="0" presId="urn:microsoft.com/office/officeart/2005/8/layout/vList2"/>
    <dgm:cxn modelId="{332F5A6F-5DF3-4A84-AA79-84A65AD59E18}" srcId="{9F7D2229-18B4-4E42-AB41-B8D0F2363E03}" destId="{57F32189-CB5D-4651-9351-D4E817C3CFCA}" srcOrd="1" destOrd="0" parTransId="{CFB60959-A3FD-4A9C-9D0E-D322A780F309}" sibTransId="{E0361AE0-FAAA-49FD-8E95-DCD8FAE57A4E}"/>
    <dgm:cxn modelId="{A2263676-E7E1-45FA-B193-08113A3F0E4A}" type="presOf" srcId="{7E92C4AF-94BF-4DEB-9A73-B5A2852F3A63}" destId="{7321125C-1BC2-461B-BD50-E39BC6634764}" srcOrd="0" destOrd="2" presId="urn:microsoft.com/office/officeart/2005/8/layout/vList2"/>
    <dgm:cxn modelId="{87B8117E-749E-4B68-91EC-DF88873BD86C}" srcId="{503B460C-5A0A-481C-82DD-A86D7C4A0255}" destId="{2D6836E2-880A-47F4-A464-A0BC769A92F4}" srcOrd="2" destOrd="0" parTransId="{ACBE0D7F-3B9F-4471-8037-D92743B5D219}" sibTransId="{11B29E98-51A0-42AD-AD10-441A460EB893}"/>
    <dgm:cxn modelId="{B5DC0387-B7EB-42ED-BCB1-40947991516D}" type="presOf" srcId="{57F32189-CB5D-4651-9351-D4E817C3CFCA}" destId="{08E404D3-1574-46BD-BF93-DA1E8D0A1DC8}" srcOrd="0" destOrd="0" presId="urn:microsoft.com/office/officeart/2005/8/layout/vList2"/>
    <dgm:cxn modelId="{B7B94D8D-5A11-4D54-8EDC-9AAC321F2CC3}" type="presOf" srcId="{30A4F912-9C87-4C62-A925-41411BC7EA0D}" destId="{D7B6C668-1F8A-44C7-8C9A-3B67986C48EB}" srcOrd="0" destOrd="1" presId="urn:microsoft.com/office/officeart/2005/8/layout/vList2"/>
    <dgm:cxn modelId="{654A6193-022F-4866-ADDF-AA2D5C1EE096}" type="presOf" srcId="{E1B29739-F0E8-469F-BA6C-0A5BFC7F22C5}" destId="{7321125C-1BC2-461B-BD50-E39BC6634764}" srcOrd="0" destOrd="1" presId="urn:microsoft.com/office/officeart/2005/8/layout/vList2"/>
    <dgm:cxn modelId="{F67E999C-D60E-4C91-87E3-3072533DB056}" srcId="{9F7D2229-18B4-4E42-AB41-B8D0F2363E03}" destId="{503B460C-5A0A-481C-82DD-A86D7C4A0255}" srcOrd="0" destOrd="0" parTransId="{B3F68D7B-FFCA-4FF7-92A3-660F4779CB52}" sibTransId="{B89BA3BA-0991-4D99-A7B4-2BD5DB73B26B}"/>
    <dgm:cxn modelId="{1EF639C8-9BE8-492E-B353-B0F28673C580}" type="presOf" srcId="{9F7D2229-18B4-4E42-AB41-B8D0F2363E03}" destId="{FAD38C3D-6B78-4BD8-805B-F5D61501F5EB}" srcOrd="0" destOrd="0" presId="urn:microsoft.com/office/officeart/2005/8/layout/vList2"/>
    <dgm:cxn modelId="{731AD3DE-D592-4B10-AF9D-C0F1D6848FB1}" type="presOf" srcId="{D41E9D34-B8D9-4145-806E-89C61177534D}" destId="{D7B6C668-1F8A-44C7-8C9A-3B67986C48EB}" srcOrd="0" destOrd="3" presId="urn:microsoft.com/office/officeart/2005/8/layout/vList2"/>
    <dgm:cxn modelId="{69A723EC-41DE-4D90-AEB3-7D3BF40ADDDF}" srcId="{57F32189-CB5D-4651-9351-D4E817C3CFCA}" destId="{E1B29739-F0E8-469F-BA6C-0A5BFC7F22C5}" srcOrd="1" destOrd="0" parTransId="{3777C6C4-9077-4E4B-8C2E-7D5F443D7EDB}" sibTransId="{FB9D6090-C009-4EC2-B8EF-AE6D79B4E42F}"/>
    <dgm:cxn modelId="{4D7B50F3-48AB-452E-AB28-682631E693F2}" type="presOf" srcId="{72B4CAC0-F741-4F13-9C88-2C09CCB2A133}" destId="{7321125C-1BC2-461B-BD50-E39BC6634764}" srcOrd="0" destOrd="3" presId="urn:microsoft.com/office/officeart/2005/8/layout/vList2"/>
    <dgm:cxn modelId="{E06E8860-B5B1-4244-B3F8-6A2A55B98B45}" type="presParOf" srcId="{FAD38C3D-6B78-4BD8-805B-F5D61501F5EB}" destId="{703068BE-8FFC-46C7-BD3A-3C1B08787D5B}" srcOrd="0" destOrd="0" presId="urn:microsoft.com/office/officeart/2005/8/layout/vList2"/>
    <dgm:cxn modelId="{1105259F-A43E-4168-897B-863B23FDC75D}" type="presParOf" srcId="{FAD38C3D-6B78-4BD8-805B-F5D61501F5EB}" destId="{D7B6C668-1F8A-44C7-8C9A-3B67986C48EB}" srcOrd="1" destOrd="0" presId="urn:microsoft.com/office/officeart/2005/8/layout/vList2"/>
    <dgm:cxn modelId="{34FAF7EC-5C3B-4259-847B-63885DE82308}" type="presParOf" srcId="{FAD38C3D-6B78-4BD8-805B-F5D61501F5EB}" destId="{08E404D3-1574-46BD-BF93-DA1E8D0A1DC8}" srcOrd="2" destOrd="0" presId="urn:microsoft.com/office/officeart/2005/8/layout/vList2"/>
    <dgm:cxn modelId="{784821B9-96E3-4B68-B88A-F23032998C90}" type="presParOf" srcId="{FAD38C3D-6B78-4BD8-805B-F5D61501F5EB}" destId="{7321125C-1BC2-461B-BD50-E39BC663476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2BDE37-CD0E-4BF0-9BCE-DFC96C1FD1B6}"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20F55F4D-B1BD-4DDB-A3EC-A0079E626A99}">
      <dgm:prSet/>
      <dgm:spPr/>
      <dgm:t>
        <a:bodyPr/>
        <a:lstStyle/>
        <a:p>
          <a:r>
            <a:rPr lang="en-US"/>
            <a:t>Forwarding Request</a:t>
          </a:r>
        </a:p>
      </dgm:t>
    </dgm:pt>
    <dgm:pt modelId="{FD46C3D3-9BA5-4AE7-BA8A-702FFB0503E1}" type="parTrans" cxnId="{47CBF9E2-32FF-4EAF-8A79-D80BA71B52E1}">
      <dgm:prSet/>
      <dgm:spPr/>
      <dgm:t>
        <a:bodyPr/>
        <a:lstStyle/>
        <a:p>
          <a:endParaRPr lang="en-US"/>
        </a:p>
      </dgm:t>
    </dgm:pt>
    <dgm:pt modelId="{8B9FA9F6-CCD5-41A6-B00C-1AA8E0C8FFDE}" type="sibTrans" cxnId="{47CBF9E2-32FF-4EAF-8A79-D80BA71B52E1}">
      <dgm:prSet phldrT="1" phldr="0"/>
      <dgm:spPr/>
      <dgm:t>
        <a:bodyPr/>
        <a:lstStyle/>
        <a:p>
          <a:r>
            <a:rPr lang="en-US"/>
            <a:t>1</a:t>
          </a:r>
        </a:p>
      </dgm:t>
    </dgm:pt>
    <dgm:pt modelId="{139C9D6A-65CF-4F93-B520-21DF60AB2EE9}">
      <dgm:prSet/>
      <dgm:spPr/>
      <dgm:t>
        <a:bodyPr/>
        <a:lstStyle/>
        <a:p>
          <a:r>
            <a:rPr lang="en-US"/>
            <a:t>void forward(ServletRequest request, ServletResponse response) throws ServletException, java.io.IOException</a:t>
          </a:r>
        </a:p>
      </dgm:t>
    </dgm:pt>
    <dgm:pt modelId="{37CF6AAA-A02E-4C0F-BEFE-AC091A10D168}" type="parTrans" cxnId="{8E6A5CA6-74F3-4FAD-A227-40A51A8FDE80}">
      <dgm:prSet/>
      <dgm:spPr/>
      <dgm:t>
        <a:bodyPr/>
        <a:lstStyle/>
        <a:p>
          <a:endParaRPr lang="en-US"/>
        </a:p>
      </dgm:t>
    </dgm:pt>
    <dgm:pt modelId="{6FFC891A-A03F-4F5C-8072-86EB08EA495F}" type="sibTrans" cxnId="{8E6A5CA6-74F3-4FAD-A227-40A51A8FDE80}">
      <dgm:prSet/>
      <dgm:spPr/>
      <dgm:t>
        <a:bodyPr/>
        <a:lstStyle/>
        <a:p>
          <a:endParaRPr lang="en-US"/>
        </a:p>
      </dgm:t>
    </dgm:pt>
    <dgm:pt modelId="{E7115035-321C-46C8-B827-7D34289C8CE0}">
      <dgm:prSet/>
      <dgm:spPr/>
      <dgm:t>
        <a:bodyPr/>
        <a:lstStyle/>
        <a:p>
          <a:r>
            <a:rPr lang="en-US"/>
            <a:t>Calling servlet should not write any data to the response stream before calling this method </a:t>
          </a:r>
        </a:p>
      </dgm:t>
    </dgm:pt>
    <dgm:pt modelId="{311EE59F-207A-4BC5-8F03-CF0F01E02790}" type="parTrans" cxnId="{96734E26-7363-4622-A229-77C31CF7A0FA}">
      <dgm:prSet/>
      <dgm:spPr/>
      <dgm:t>
        <a:bodyPr/>
        <a:lstStyle/>
        <a:p>
          <a:endParaRPr lang="en-US"/>
        </a:p>
      </dgm:t>
    </dgm:pt>
    <dgm:pt modelId="{1E06BDB3-090A-424A-9A14-2307E468B303}" type="sibTrans" cxnId="{96734E26-7363-4622-A229-77C31CF7A0FA}">
      <dgm:prSet/>
      <dgm:spPr/>
      <dgm:t>
        <a:bodyPr/>
        <a:lstStyle/>
        <a:p>
          <a:endParaRPr lang="en-US"/>
        </a:p>
      </dgm:t>
    </dgm:pt>
    <dgm:pt modelId="{CD1C9D1E-4313-4249-A74E-380F3A7344DF}">
      <dgm:prSet/>
      <dgm:spPr/>
      <dgm:t>
        <a:bodyPr/>
        <a:lstStyle/>
        <a:p>
          <a:r>
            <a:rPr lang="en-US"/>
            <a:t>If response data is sent to the stream before calling forward an error is thrown</a:t>
          </a:r>
        </a:p>
      </dgm:t>
    </dgm:pt>
    <dgm:pt modelId="{01BA162D-0FCD-43FB-9181-967D4928E826}" type="parTrans" cxnId="{4B40F248-95B1-40D3-868F-04283B9C040A}">
      <dgm:prSet/>
      <dgm:spPr/>
      <dgm:t>
        <a:bodyPr/>
        <a:lstStyle/>
        <a:p>
          <a:endParaRPr lang="en-US"/>
        </a:p>
      </dgm:t>
    </dgm:pt>
    <dgm:pt modelId="{8F3C0F9D-9A98-4A19-B355-7B64572ABC0D}" type="sibTrans" cxnId="{4B40F248-95B1-40D3-868F-04283B9C040A}">
      <dgm:prSet/>
      <dgm:spPr/>
      <dgm:t>
        <a:bodyPr/>
        <a:lstStyle/>
        <a:p>
          <a:endParaRPr lang="en-US"/>
        </a:p>
      </dgm:t>
    </dgm:pt>
    <dgm:pt modelId="{1FC312B8-5778-46DD-99EA-896DA7BB96A4}">
      <dgm:prSet/>
      <dgm:spPr/>
      <dgm:t>
        <a:bodyPr/>
        <a:lstStyle/>
        <a:p>
          <a:r>
            <a:rPr lang="en-US"/>
            <a:t>Including Resource</a:t>
          </a:r>
        </a:p>
      </dgm:t>
    </dgm:pt>
    <dgm:pt modelId="{6B022A82-AF40-43B9-B297-85E11582C72D}" type="parTrans" cxnId="{A5CDF1A7-F1CC-4004-9363-3C2E713D3A05}">
      <dgm:prSet/>
      <dgm:spPr/>
      <dgm:t>
        <a:bodyPr/>
        <a:lstStyle/>
        <a:p>
          <a:endParaRPr lang="en-US"/>
        </a:p>
      </dgm:t>
    </dgm:pt>
    <dgm:pt modelId="{4D47D692-FE77-45FD-AD84-3651D546F4D3}" type="sibTrans" cxnId="{A5CDF1A7-F1CC-4004-9363-3C2E713D3A05}">
      <dgm:prSet phldrT="2" phldr="0"/>
      <dgm:spPr/>
      <dgm:t>
        <a:bodyPr/>
        <a:lstStyle/>
        <a:p>
          <a:r>
            <a:rPr lang="en-US"/>
            <a:t>2</a:t>
          </a:r>
        </a:p>
      </dgm:t>
    </dgm:pt>
    <dgm:pt modelId="{5DF0B6C0-4619-49D0-AB51-05908B9E0F4B}">
      <dgm:prSet/>
      <dgm:spPr/>
      <dgm:t>
        <a:bodyPr/>
        <a:lstStyle/>
        <a:p>
          <a:r>
            <a:rPr lang="en-US"/>
            <a:t>void include(ServletRequest req, ServletResponse res) throws ServletException, java.io.Exception</a:t>
          </a:r>
        </a:p>
      </dgm:t>
    </dgm:pt>
    <dgm:pt modelId="{1D895657-8A64-49C1-BD92-AA49026D4AAE}" type="parTrans" cxnId="{7B6493B5-BFDC-466A-AE27-26534375C192}">
      <dgm:prSet/>
      <dgm:spPr/>
      <dgm:t>
        <a:bodyPr/>
        <a:lstStyle/>
        <a:p>
          <a:endParaRPr lang="en-US"/>
        </a:p>
      </dgm:t>
    </dgm:pt>
    <dgm:pt modelId="{7CDC0541-9E28-4C3D-8869-99FA217A173E}" type="sibTrans" cxnId="{7B6493B5-BFDC-466A-AE27-26534375C192}">
      <dgm:prSet/>
      <dgm:spPr/>
      <dgm:t>
        <a:bodyPr/>
        <a:lstStyle/>
        <a:p>
          <a:endParaRPr lang="en-US"/>
        </a:p>
      </dgm:t>
    </dgm:pt>
    <dgm:pt modelId="{B7541AE4-28AD-45D7-80AB-1F48FA02CCEF}">
      <dgm:prSet/>
      <dgm:spPr/>
      <dgm:t>
        <a:bodyPr/>
        <a:lstStyle/>
        <a:p>
          <a:r>
            <a:rPr lang="en-US"/>
            <a:t>You can safely write to the ResponseStream before calling the include function.</a:t>
          </a:r>
        </a:p>
      </dgm:t>
    </dgm:pt>
    <dgm:pt modelId="{D7DB09BC-7FD7-445A-8F1F-5B807957D45A}" type="parTrans" cxnId="{2AC61DBB-6A19-4E60-B285-4378FDF1CF69}">
      <dgm:prSet/>
      <dgm:spPr/>
      <dgm:t>
        <a:bodyPr/>
        <a:lstStyle/>
        <a:p>
          <a:endParaRPr lang="en-US"/>
        </a:p>
      </dgm:t>
    </dgm:pt>
    <dgm:pt modelId="{5D03511F-B0E1-49E7-9357-AE9EABC822FD}" type="sibTrans" cxnId="{2AC61DBB-6A19-4E60-B285-4378FDF1CF69}">
      <dgm:prSet/>
      <dgm:spPr/>
      <dgm:t>
        <a:bodyPr/>
        <a:lstStyle/>
        <a:p>
          <a:endParaRPr lang="en-US"/>
        </a:p>
      </dgm:t>
    </dgm:pt>
    <dgm:pt modelId="{1073DCE7-C7A1-4B4C-B6AB-B7FD6F367AA2}" type="pres">
      <dgm:prSet presAssocID="{EC2BDE37-CD0E-4BF0-9BCE-DFC96C1FD1B6}" presName="Name0" presStyleCnt="0">
        <dgm:presLayoutVars>
          <dgm:animLvl val="lvl"/>
          <dgm:resizeHandles val="exact"/>
        </dgm:presLayoutVars>
      </dgm:prSet>
      <dgm:spPr/>
    </dgm:pt>
    <dgm:pt modelId="{CAE05E28-26B0-44AF-89A1-E0ECC4E7D99B}" type="pres">
      <dgm:prSet presAssocID="{20F55F4D-B1BD-4DDB-A3EC-A0079E626A99}" presName="compositeNode" presStyleCnt="0">
        <dgm:presLayoutVars>
          <dgm:bulletEnabled val="1"/>
        </dgm:presLayoutVars>
      </dgm:prSet>
      <dgm:spPr/>
    </dgm:pt>
    <dgm:pt modelId="{87D2F94B-6C2F-40CC-A416-E0590857F847}" type="pres">
      <dgm:prSet presAssocID="{20F55F4D-B1BD-4DDB-A3EC-A0079E626A99}" presName="bgRect" presStyleLbl="bgAccFollowNode1" presStyleIdx="0" presStyleCnt="2"/>
      <dgm:spPr/>
    </dgm:pt>
    <dgm:pt modelId="{ADD82012-6BB5-43B7-9732-E7BBDCF7A3EF}" type="pres">
      <dgm:prSet presAssocID="{8B9FA9F6-CCD5-41A6-B00C-1AA8E0C8FFDE}" presName="sibTransNodeCircle" presStyleLbl="alignNode1" presStyleIdx="0" presStyleCnt="4">
        <dgm:presLayoutVars>
          <dgm:chMax val="0"/>
          <dgm:bulletEnabled/>
        </dgm:presLayoutVars>
      </dgm:prSet>
      <dgm:spPr/>
    </dgm:pt>
    <dgm:pt modelId="{BE1AB5EE-CC3A-442E-B8F1-6DBDADA8DF44}" type="pres">
      <dgm:prSet presAssocID="{20F55F4D-B1BD-4DDB-A3EC-A0079E626A99}" presName="bottomLine" presStyleLbl="alignNode1" presStyleIdx="1" presStyleCnt="4">
        <dgm:presLayoutVars/>
      </dgm:prSet>
      <dgm:spPr/>
    </dgm:pt>
    <dgm:pt modelId="{14B9CC7B-361A-43A1-BD3E-DD04FE1D0F13}" type="pres">
      <dgm:prSet presAssocID="{20F55F4D-B1BD-4DDB-A3EC-A0079E626A99}" presName="nodeText" presStyleLbl="bgAccFollowNode1" presStyleIdx="0" presStyleCnt="2">
        <dgm:presLayoutVars>
          <dgm:bulletEnabled val="1"/>
        </dgm:presLayoutVars>
      </dgm:prSet>
      <dgm:spPr/>
    </dgm:pt>
    <dgm:pt modelId="{BE98DA0B-822E-47C5-9136-00C55CF785C1}" type="pres">
      <dgm:prSet presAssocID="{8B9FA9F6-CCD5-41A6-B00C-1AA8E0C8FFDE}" presName="sibTrans" presStyleCnt="0"/>
      <dgm:spPr/>
    </dgm:pt>
    <dgm:pt modelId="{C3074D9F-2E6A-456D-A8CE-11B3C83C8F83}" type="pres">
      <dgm:prSet presAssocID="{1FC312B8-5778-46DD-99EA-896DA7BB96A4}" presName="compositeNode" presStyleCnt="0">
        <dgm:presLayoutVars>
          <dgm:bulletEnabled val="1"/>
        </dgm:presLayoutVars>
      </dgm:prSet>
      <dgm:spPr/>
    </dgm:pt>
    <dgm:pt modelId="{F64ABB4D-B7F2-40E6-AA05-69AD8C03F121}" type="pres">
      <dgm:prSet presAssocID="{1FC312B8-5778-46DD-99EA-896DA7BB96A4}" presName="bgRect" presStyleLbl="bgAccFollowNode1" presStyleIdx="1" presStyleCnt="2"/>
      <dgm:spPr/>
    </dgm:pt>
    <dgm:pt modelId="{8BE677DC-8866-4714-A2F9-407B7807C1DB}" type="pres">
      <dgm:prSet presAssocID="{4D47D692-FE77-45FD-AD84-3651D546F4D3}" presName="sibTransNodeCircle" presStyleLbl="alignNode1" presStyleIdx="2" presStyleCnt="4">
        <dgm:presLayoutVars>
          <dgm:chMax val="0"/>
          <dgm:bulletEnabled/>
        </dgm:presLayoutVars>
      </dgm:prSet>
      <dgm:spPr/>
    </dgm:pt>
    <dgm:pt modelId="{E05A3224-0E64-44F4-8FC1-D9B4123DB616}" type="pres">
      <dgm:prSet presAssocID="{1FC312B8-5778-46DD-99EA-896DA7BB96A4}" presName="bottomLine" presStyleLbl="alignNode1" presStyleIdx="3" presStyleCnt="4">
        <dgm:presLayoutVars/>
      </dgm:prSet>
      <dgm:spPr/>
    </dgm:pt>
    <dgm:pt modelId="{33D4795D-05B0-41B6-B77D-DBD7031C6BCD}" type="pres">
      <dgm:prSet presAssocID="{1FC312B8-5778-46DD-99EA-896DA7BB96A4}" presName="nodeText" presStyleLbl="bgAccFollowNode1" presStyleIdx="1" presStyleCnt="2">
        <dgm:presLayoutVars>
          <dgm:bulletEnabled val="1"/>
        </dgm:presLayoutVars>
      </dgm:prSet>
      <dgm:spPr/>
    </dgm:pt>
  </dgm:ptLst>
  <dgm:cxnLst>
    <dgm:cxn modelId="{61E46801-A61F-43F2-AD5F-462D6E39AFA3}" type="presOf" srcId="{CD1C9D1E-4313-4249-A74E-380F3A7344DF}" destId="{14B9CC7B-361A-43A1-BD3E-DD04FE1D0F13}" srcOrd="0" destOrd="3" presId="urn:microsoft.com/office/officeart/2016/7/layout/BasicLinearProcessNumbered"/>
    <dgm:cxn modelId="{D8B4381C-B5F1-4499-BBC0-DEB937DEA5BD}" type="presOf" srcId="{1FC312B8-5778-46DD-99EA-896DA7BB96A4}" destId="{33D4795D-05B0-41B6-B77D-DBD7031C6BCD}" srcOrd="1" destOrd="0" presId="urn:microsoft.com/office/officeart/2016/7/layout/BasicLinearProcessNumbered"/>
    <dgm:cxn modelId="{96734E26-7363-4622-A229-77C31CF7A0FA}" srcId="{20F55F4D-B1BD-4DDB-A3EC-A0079E626A99}" destId="{E7115035-321C-46C8-B827-7D34289C8CE0}" srcOrd="1" destOrd="0" parTransId="{311EE59F-207A-4BC5-8F03-CF0F01E02790}" sibTransId="{1E06BDB3-090A-424A-9A14-2307E468B303}"/>
    <dgm:cxn modelId="{F108CD5D-9709-4EE1-BB2C-3BCDF4745FCF}" type="presOf" srcId="{4D47D692-FE77-45FD-AD84-3651D546F4D3}" destId="{8BE677DC-8866-4714-A2F9-407B7807C1DB}" srcOrd="0" destOrd="0" presId="urn:microsoft.com/office/officeart/2016/7/layout/BasicLinearProcessNumbered"/>
    <dgm:cxn modelId="{4B40F248-95B1-40D3-868F-04283B9C040A}" srcId="{20F55F4D-B1BD-4DDB-A3EC-A0079E626A99}" destId="{CD1C9D1E-4313-4249-A74E-380F3A7344DF}" srcOrd="2" destOrd="0" parTransId="{01BA162D-0FCD-43FB-9181-967D4928E826}" sibTransId="{8F3C0F9D-9A98-4A19-B355-7B64572ABC0D}"/>
    <dgm:cxn modelId="{3182004D-9B7C-4FAE-90AF-516180C5F05D}" type="presOf" srcId="{20F55F4D-B1BD-4DDB-A3EC-A0079E626A99}" destId="{87D2F94B-6C2F-40CC-A416-E0590857F847}" srcOrd="0" destOrd="0" presId="urn:microsoft.com/office/officeart/2016/7/layout/BasicLinearProcessNumbered"/>
    <dgm:cxn modelId="{956BAE74-5BC3-4023-A2FD-7E0C98B057E1}" type="presOf" srcId="{20F55F4D-B1BD-4DDB-A3EC-A0079E626A99}" destId="{14B9CC7B-361A-43A1-BD3E-DD04FE1D0F13}" srcOrd="1" destOrd="0" presId="urn:microsoft.com/office/officeart/2016/7/layout/BasicLinearProcessNumbered"/>
    <dgm:cxn modelId="{51EBDA7F-7CF8-429B-BA35-FE0F200BA95D}" type="presOf" srcId="{5DF0B6C0-4619-49D0-AB51-05908B9E0F4B}" destId="{33D4795D-05B0-41B6-B77D-DBD7031C6BCD}" srcOrd="0" destOrd="1" presId="urn:microsoft.com/office/officeart/2016/7/layout/BasicLinearProcessNumbered"/>
    <dgm:cxn modelId="{29532E87-2483-4A84-9FC3-7F6FCF3F3FC1}" type="presOf" srcId="{139C9D6A-65CF-4F93-B520-21DF60AB2EE9}" destId="{14B9CC7B-361A-43A1-BD3E-DD04FE1D0F13}" srcOrd="0" destOrd="1" presId="urn:microsoft.com/office/officeart/2016/7/layout/BasicLinearProcessNumbered"/>
    <dgm:cxn modelId="{F2A91D8C-992A-4202-A39F-09552E18E494}" type="presOf" srcId="{B7541AE4-28AD-45D7-80AB-1F48FA02CCEF}" destId="{33D4795D-05B0-41B6-B77D-DBD7031C6BCD}" srcOrd="0" destOrd="2" presId="urn:microsoft.com/office/officeart/2016/7/layout/BasicLinearProcessNumbered"/>
    <dgm:cxn modelId="{DE41F29D-D9A6-4814-B769-468B356AC6F7}" type="presOf" srcId="{8B9FA9F6-CCD5-41A6-B00C-1AA8E0C8FFDE}" destId="{ADD82012-6BB5-43B7-9732-E7BBDCF7A3EF}" srcOrd="0" destOrd="0" presId="urn:microsoft.com/office/officeart/2016/7/layout/BasicLinearProcessNumbered"/>
    <dgm:cxn modelId="{8E6A5CA6-74F3-4FAD-A227-40A51A8FDE80}" srcId="{20F55F4D-B1BD-4DDB-A3EC-A0079E626A99}" destId="{139C9D6A-65CF-4F93-B520-21DF60AB2EE9}" srcOrd="0" destOrd="0" parTransId="{37CF6AAA-A02E-4C0F-BEFE-AC091A10D168}" sibTransId="{6FFC891A-A03F-4F5C-8072-86EB08EA495F}"/>
    <dgm:cxn modelId="{A5CDF1A7-F1CC-4004-9363-3C2E713D3A05}" srcId="{EC2BDE37-CD0E-4BF0-9BCE-DFC96C1FD1B6}" destId="{1FC312B8-5778-46DD-99EA-896DA7BB96A4}" srcOrd="1" destOrd="0" parTransId="{6B022A82-AF40-43B9-B297-85E11582C72D}" sibTransId="{4D47D692-FE77-45FD-AD84-3651D546F4D3}"/>
    <dgm:cxn modelId="{7B6493B5-BFDC-466A-AE27-26534375C192}" srcId="{1FC312B8-5778-46DD-99EA-896DA7BB96A4}" destId="{5DF0B6C0-4619-49D0-AB51-05908B9E0F4B}" srcOrd="0" destOrd="0" parTransId="{1D895657-8A64-49C1-BD92-AA49026D4AAE}" sibTransId="{7CDC0541-9E28-4C3D-8869-99FA217A173E}"/>
    <dgm:cxn modelId="{2AC61DBB-6A19-4E60-B285-4378FDF1CF69}" srcId="{1FC312B8-5778-46DD-99EA-896DA7BB96A4}" destId="{B7541AE4-28AD-45D7-80AB-1F48FA02CCEF}" srcOrd="1" destOrd="0" parTransId="{D7DB09BC-7FD7-445A-8F1F-5B807957D45A}" sibTransId="{5D03511F-B0E1-49E7-9357-AE9EABC822FD}"/>
    <dgm:cxn modelId="{E0EF28C1-CD23-45A6-A777-E0973DA9F773}" type="presOf" srcId="{E7115035-321C-46C8-B827-7D34289C8CE0}" destId="{14B9CC7B-361A-43A1-BD3E-DD04FE1D0F13}" srcOrd="0" destOrd="2" presId="urn:microsoft.com/office/officeart/2016/7/layout/BasicLinearProcessNumbered"/>
    <dgm:cxn modelId="{DB4EA4C7-B1B3-48ED-90A7-7490D98CE724}" type="presOf" srcId="{EC2BDE37-CD0E-4BF0-9BCE-DFC96C1FD1B6}" destId="{1073DCE7-C7A1-4B4C-B6AB-B7FD6F367AA2}" srcOrd="0" destOrd="0" presId="urn:microsoft.com/office/officeart/2016/7/layout/BasicLinearProcessNumbered"/>
    <dgm:cxn modelId="{4601FDD0-B54D-4B3D-8FA7-041ADA346B19}" type="presOf" srcId="{1FC312B8-5778-46DD-99EA-896DA7BB96A4}" destId="{F64ABB4D-B7F2-40E6-AA05-69AD8C03F121}" srcOrd="0" destOrd="0" presId="urn:microsoft.com/office/officeart/2016/7/layout/BasicLinearProcessNumbered"/>
    <dgm:cxn modelId="{47CBF9E2-32FF-4EAF-8A79-D80BA71B52E1}" srcId="{EC2BDE37-CD0E-4BF0-9BCE-DFC96C1FD1B6}" destId="{20F55F4D-B1BD-4DDB-A3EC-A0079E626A99}" srcOrd="0" destOrd="0" parTransId="{FD46C3D3-9BA5-4AE7-BA8A-702FFB0503E1}" sibTransId="{8B9FA9F6-CCD5-41A6-B00C-1AA8E0C8FFDE}"/>
    <dgm:cxn modelId="{EB604BAB-38FA-4F28-8511-1F28F320C8AE}" type="presParOf" srcId="{1073DCE7-C7A1-4B4C-B6AB-B7FD6F367AA2}" destId="{CAE05E28-26B0-44AF-89A1-E0ECC4E7D99B}" srcOrd="0" destOrd="0" presId="urn:microsoft.com/office/officeart/2016/7/layout/BasicLinearProcessNumbered"/>
    <dgm:cxn modelId="{CF0C8528-39DC-41F1-A071-D78B3B48DDB2}" type="presParOf" srcId="{CAE05E28-26B0-44AF-89A1-E0ECC4E7D99B}" destId="{87D2F94B-6C2F-40CC-A416-E0590857F847}" srcOrd="0" destOrd="0" presId="urn:microsoft.com/office/officeart/2016/7/layout/BasicLinearProcessNumbered"/>
    <dgm:cxn modelId="{E7839E2B-35CE-4D4A-8A4B-FE484ACD7EB2}" type="presParOf" srcId="{CAE05E28-26B0-44AF-89A1-E0ECC4E7D99B}" destId="{ADD82012-6BB5-43B7-9732-E7BBDCF7A3EF}" srcOrd="1" destOrd="0" presId="urn:microsoft.com/office/officeart/2016/7/layout/BasicLinearProcessNumbered"/>
    <dgm:cxn modelId="{98AFE2E2-E7E8-45E4-8064-DC0D4C29250A}" type="presParOf" srcId="{CAE05E28-26B0-44AF-89A1-E0ECC4E7D99B}" destId="{BE1AB5EE-CC3A-442E-B8F1-6DBDADA8DF44}" srcOrd="2" destOrd="0" presId="urn:microsoft.com/office/officeart/2016/7/layout/BasicLinearProcessNumbered"/>
    <dgm:cxn modelId="{B4710693-4212-4E5C-9C1E-A077B9CD26AD}" type="presParOf" srcId="{CAE05E28-26B0-44AF-89A1-E0ECC4E7D99B}" destId="{14B9CC7B-361A-43A1-BD3E-DD04FE1D0F13}" srcOrd="3" destOrd="0" presId="urn:microsoft.com/office/officeart/2016/7/layout/BasicLinearProcessNumbered"/>
    <dgm:cxn modelId="{98214AE2-6029-4513-8B6F-2BD3F94BF751}" type="presParOf" srcId="{1073DCE7-C7A1-4B4C-B6AB-B7FD6F367AA2}" destId="{BE98DA0B-822E-47C5-9136-00C55CF785C1}" srcOrd="1" destOrd="0" presId="urn:microsoft.com/office/officeart/2016/7/layout/BasicLinearProcessNumbered"/>
    <dgm:cxn modelId="{B119D510-5B41-4C11-9A2F-C1458DC05ED6}" type="presParOf" srcId="{1073DCE7-C7A1-4B4C-B6AB-B7FD6F367AA2}" destId="{C3074D9F-2E6A-456D-A8CE-11B3C83C8F83}" srcOrd="2" destOrd="0" presId="urn:microsoft.com/office/officeart/2016/7/layout/BasicLinearProcessNumbered"/>
    <dgm:cxn modelId="{0EA1CF55-1984-4631-BC74-42B3E1917F02}" type="presParOf" srcId="{C3074D9F-2E6A-456D-A8CE-11B3C83C8F83}" destId="{F64ABB4D-B7F2-40E6-AA05-69AD8C03F121}" srcOrd="0" destOrd="0" presId="urn:microsoft.com/office/officeart/2016/7/layout/BasicLinearProcessNumbered"/>
    <dgm:cxn modelId="{522C6A1B-1B2C-46F1-8435-5BBF09184BD1}" type="presParOf" srcId="{C3074D9F-2E6A-456D-A8CE-11B3C83C8F83}" destId="{8BE677DC-8866-4714-A2F9-407B7807C1DB}" srcOrd="1" destOrd="0" presId="urn:microsoft.com/office/officeart/2016/7/layout/BasicLinearProcessNumbered"/>
    <dgm:cxn modelId="{71039A14-EF09-43FC-B3F5-93B94E435A4F}" type="presParOf" srcId="{C3074D9F-2E6A-456D-A8CE-11B3C83C8F83}" destId="{E05A3224-0E64-44F4-8FC1-D9B4123DB616}" srcOrd="2" destOrd="0" presId="urn:microsoft.com/office/officeart/2016/7/layout/BasicLinearProcessNumbered"/>
    <dgm:cxn modelId="{2F296869-6D3C-4BAB-936A-0AF634DEAE69}" type="presParOf" srcId="{C3074D9F-2E6A-456D-A8CE-11B3C83C8F83}" destId="{33D4795D-05B0-41B6-B77D-DBD7031C6BC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D8BA60-F0B7-42AD-91F6-1AF466DAF6C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A5C465C-2C59-441A-9809-5D1D0F707583}">
      <dgm:prSet/>
      <dgm:spPr/>
      <dgm:t>
        <a:bodyPr/>
        <a:lstStyle/>
        <a:p>
          <a:r>
            <a:rPr lang="en-US"/>
            <a:t>Parameters are added for use in the forwarded request</a:t>
          </a:r>
        </a:p>
      </dgm:t>
    </dgm:pt>
    <dgm:pt modelId="{CB4006B4-2958-4699-B263-D752284FAE70}" type="parTrans" cxnId="{8AD57970-6EC8-4A91-AFDD-469098BC00F4}">
      <dgm:prSet/>
      <dgm:spPr/>
      <dgm:t>
        <a:bodyPr/>
        <a:lstStyle/>
        <a:p>
          <a:endParaRPr lang="en-US"/>
        </a:p>
      </dgm:t>
    </dgm:pt>
    <dgm:pt modelId="{33EDF54A-537E-42D0-8D85-D29234479020}" type="sibTrans" cxnId="{8AD57970-6EC8-4A91-AFDD-469098BC00F4}">
      <dgm:prSet/>
      <dgm:spPr/>
      <dgm:t>
        <a:bodyPr/>
        <a:lstStyle/>
        <a:p>
          <a:endParaRPr lang="en-US"/>
        </a:p>
      </dgm:t>
    </dgm:pt>
    <dgm:pt modelId="{268D2C08-4889-4371-9902-C3E9234AE9A5}">
      <dgm:prSet/>
      <dgm:spPr/>
      <dgm:t>
        <a:bodyPr/>
        <a:lstStyle/>
        <a:p>
          <a:r>
            <a:rPr lang="en-US"/>
            <a:t>Several methods defined in ServletRequest Interface</a:t>
          </a:r>
        </a:p>
      </dgm:t>
    </dgm:pt>
    <dgm:pt modelId="{A3A58BC2-A26B-46DC-A638-EE31FD6B92F1}" type="parTrans" cxnId="{E0B42DA0-9143-44B9-944D-A8B3464F81CE}">
      <dgm:prSet/>
      <dgm:spPr/>
      <dgm:t>
        <a:bodyPr/>
        <a:lstStyle/>
        <a:p>
          <a:endParaRPr lang="en-US"/>
        </a:p>
      </dgm:t>
    </dgm:pt>
    <dgm:pt modelId="{916B79FF-A6C9-4AFC-9AA1-B1D4AFB8CEF1}" type="sibTrans" cxnId="{E0B42DA0-9143-44B9-944D-A8B3464F81CE}">
      <dgm:prSet/>
      <dgm:spPr/>
      <dgm:t>
        <a:bodyPr/>
        <a:lstStyle/>
        <a:p>
          <a:endParaRPr lang="en-US"/>
        </a:p>
      </dgm:t>
    </dgm:pt>
    <dgm:pt modelId="{FA9B6BB0-6961-478E-8314-A43F92267435}">
      <dgm:prSet/>
      <dgm:spPr/>
      <dgm:t>
        <a:bodyPr/>
        <a:lstStyle/>
        <a:p>
          <a:r>
            <a:rPr lang="en-US"/>
            <a:t>Object getAttrubute(String name)</a:t>
          </a:r>
        </a:p>
      </dgm:t>
    </dgm:pt>
    <dgm:pt modelId="{B2CCC180-9DC1-4E7E-B441-7BA20BD203D3}" type="parTrans" cxnId="{7455CD17-FB00-4DD2-81CF-878FAAD8109F}">
      <dgm:prSet/>
      <dgm:spPr/>
      <dgm:t>
        <a:bodyPr/>
        <a:lstStyle/>
        <a:p>
          <a:endParaRPr lang="en-US"/>
        </a:p>
      </dgm:t>
    </dgm:pt>
    <dgm:pt modelId="{4B1F7582-56FF-47DB-B0B1-FB06762FE31A}" type="sibTrans" cxnId="{7455CD17-FB00-4DD2-81CF-878FAAD8109F}">
      <dgm:prSet/>
      <dgm:spPr/>
      <dgm:t>
        <a:bodyPr/>
        <a:lstStyle/>
        <a:p>
          <a:endParaRPr lang="en-US"/>
        </a:p>
      </dgm:t>
    </dgm:pt>
    <dgm:pt modelId="{B87E2AFA-E949-4171-BCDB-9C383D710040}">
      <dgm:prSet/>
      <dgm:spPr/>
      <dgm:t>
        <a:bodyPr/>
        <a:lstStyle/>
        <a:p>
          <a:r>
            <a:rPr lang="en-US"/>
            <a:t>Enumeration getAttributeNames()</a:t>
          </a:r>
        </a:p>
      </dgm:t>
    </dgm:pt>
    <dgm:pt modelId="{57996A13-4FA4-4B3F-9003-6221ED6A1249}" type="parTrans" cxnId="{7F7DC409-CC5B-481B-8D83-CAED3965DACF}">
      <dgm:prSet/>
      <dgm:spPr/>
      <dgm:t>
        <a:bodyPr/>
        <a:lstStyle/>
        <a:p>
          <a:endParaRPr lang="en-US"/>
        </a:p>
      </dgm:t>
    </dgm:pt>
    <dgm:pt modelId="{05B623C0-E994-412A-9E8E-3E966012C14D}" type="sibTrans" cxnId="{7F7DC409-CC5B-481B-8D83-CAED3965DACF}">
      <dgm:prSet/>
      <dgm:spPr/>
      <dgm:t>
        <a:bodyPr/>
        <a:lstStyle/>
        <a:p>
          <a:endParaRPr lang="en-US"/>
        </a:p>
      </dgm:t>
    </dgm:pt>
    <dgm:pt modelId="{0880E510-E417-43DE-9C71-57E87198CD7F}">
      <dgm:prSet/>
      <dgm:spPr/>
      <dgm:t>
        <a:bodyPr/>
        <a:lstStyle/>
        <a:p>
          <a:r>
            <a:rPr lang="en-US"/>
            <a:t>void setAttribute(String name, Object o)</a:t>
          </a:r>
        </a:p>
      </dgm:t>
    </dgm:pt>
    <dgm:pt modelId="{D6E73E7B-9322-41BA-99CF-4EFE9BBF01D5}" type="parTrans" cxnId="{4E048ADC-D1BC-4939-91A4-3FAC7A589946}">
      <dgm:prSet/>
      <dgm:spPr/>
      <dgm:t>
        <a:bodyPr/>
        <a:lstStyle/>
        <a:p>
          <a:endParaRPr lang="en-US"/>
        </a:p>
      </dgm:t>
    </dgm:pt>
    <dgm:pt modelId="{BB01646F-929C-4746-BBF4-D40EF97450C4}" type="sibTrans" cxnId="{4E048ADC-D1BC-4939-91A4-3FAC7A589946}">
      <dgm:prSet/>
      <dgm:spPr/>
      <dgm:t>
        <a:bodyPr/>
        <a:lstStyle/>
        <a:p>
          <a:endParaRPr lang="en-US"/>
        </a:p>
      </dgm:t>
    </dgm:pt>
    <dgm:pt modelId="{634620AD-4CA8-410F-80F5-AA847027EC54}">
      <dgm:prSet/>
      <dgm:spPr/>
      <dgm:t>
        <a:bodyPr/>
        <a:lstStyle/>
        <a:p>
          <a:r>
            <a:rPr lang="en-US"/>
            <a:t>void removeAttribute(String name)</a:t>
          </a:r>
        </a:p>
      </dgm:t>
    </dgm:pt>
    <dgm:pt modelId="{53223A8D-2FB6-4041-AF2E-EDE022050A5B}" type="parTrans" cxnId="{6E65CDD6-5F3D-4AE8-8553-5DE0E4A340D4}">
      <dgm:prSet/>
      <dgm:spPr/>
      <dgm:t>
        <a:bodyPr/>
        <a:lstStyle/>
        <a:p>
          <a:endParaRPr lang="en-US"/>
        </a:p>
      </dgm:t>
    </dgm:pt>
    <dgm:pt modelId="{20B75122-D188-4BBE-B2C2-D0B85737ED06}" type="sibTrans" cxnId="{6E65CDD6-5F3D-4AE8-8553-5DE0E4A340D4}">
      <dgm:prSet/>
      <dgm:spPr/>
      <dgm:t>
        <a:bodyPr/>
        <a:lstStyle/>
        <a:p>
          <a:endParaRPr lang="en-US"/>
        </a:p>
      </dgm:t>
    </dgm:pt>
    <dgm:pt modelId="{B2BA6F2F-D976-41B9-8724-B37D40BC049A}">
      <dgm:prSet/>
      <dgm:spPr/>
      <dgm:t>
        <a:bodyPr/>
        <a:lstStyle/>
        <a:p>
          <a:r>
            <a:rPr lang="en-US"/>
            <a:t>The calling servlet can set the attributes </a:t>
          </a:r>
        </a:p>
      </dgm:t>
    </dgm:pt>
    <dgm:pt modelId="{5A279394-3501-4ADF-B9E8-998216A41296}" type="parTrans" cxnId="{64964D89-8AF2-4B1E-BDF1-0272F05A1411}">
      <dgm:prSet/>
      <dgm:spPr/>
      <dgm:t>
        <a:bodyPr/>
        <a:lstStyle/>
        <a:p>
          <a:endParaRPr lang="en-US"/>
        </a:p>
      </dgm:t>
    </dgm:pt>
    <dgm:pt modelId="{A9B16D2B-EC53-4999-A5C8-F15ED14766DD}" type="sibTrans" cxnId="{64964D89-8AF2-4B1E-BDF1-0272F05A1411}">
      <dgm:prSet/>
      <dgm:spPr/>
      <dgm:t>
        <a:bodyPr/>
        <a:lstStyle/>
        <a:p>
          <a:endParaRPr lang="en-US"/>
        </a:p>
      </dgm:t>
    </dgm:pt>
    <dgm:pt modelId="{5E8EA0F2-8923-448B-97AD-91CD723C7808}">
      <dgm:prSet/>
      <dgm:spPr/>
      <dgm:t>
        <a:bodyPr/>
        <a:lstStyle/>
        <a:p>
          <a:r>
            <a:rPr lang="en-US"/>
            <a:t>The receiving servlet will use getAttribute(String) method to retrieve the values</a:t>
          </a:r>
        </a:p>
      </dgm:t>
    </dgm:pt>
    <dgm:pt modelId="{FE6CD2E9-FC8A-4559-AB03-0B0155C382B3}" type="parTrans" cxnId="{2E712C07-9FD3-4918-A080-5E46E5C559E5}">
      <dgm:prSet/>
      <dgm:spPr/>
      <dgm:t>
        <a:bodyPr/>
        <a:lstStyle/>
        <a:p>
          <a:endParaRPr lang="en-US"/>
        </a:p>
      </dgm:t>
    </dgm:pt>
    <dgm:pt modelId="{5604A400-0C81-47E7-9BDE-6789740A00EE}" type="sibTrans" cxnId="{2E712C07-9FD3-4918-A080-5E46E5C559E5}">
      <dgm:prSet/>
      <dgm:spPr/>
      <dgm:t>
        <a:bodyPr/>
        <a:lstStyle/>
        <a:p>
          <a:endParaRPr lang="en-US"/>
        </a:p>
      </dgm:t>
    </dgm:pt>
    <dgm:pt modelId="{04E20A3F-07C1-4941-90C9-470C29E6B9EC}" type="pres">
      <dgm:prSet presAssocID="{80D8BA60-F0B7-42AD-91F6-1AF466DAF6C1}" presName="linear" presStyleCnt="0">
        <dgm:presLayoutVars>
          <dgm:animLvl val="lvl"/>
          <dgm:resizeHandles val="exact"/>
        </dgm:presLayoutVars>
      </dgm:prSet>
      <dgm:spPr/>
    </dgm:pt>
    <dgm:pt modelId="{D6959334-FCF0-4C78-BDB0-75F3312A054C}" type="pres">
      <dgm:prSet presAssocID="{5A5C465C-2C59-441A-9809-5D1D0F707583}" presName="parentText" presStyleLbl="node1" presStyleIdx="0" presStyleCnt="4">
        <dgm:presLayoutVars>
          <dgm:chMax val="0"/>
          <dgm:bulletEnabled val="1"/>
        </dgm:presLayoutVars>
      </dgm:prSet>
      <dgm:spPr/>
    </dgm:pt>
    <dgm:pt modelId="{01ABA3DB-B1A4-4427-B3FE-244891DBABB4}" type="pres">
      <dgm:prSet presAssocID="{33EDF54A-537E-42D0-8D85-D29234479020}" presName="spacer" presStyleCnt="0"/>
      <dgm:spPr/>
    </dgm:pt>
    <dgm:pt modelId="{678AB0D4-288B-45AA-AC08-B1E1DC1CBB85}" type="pres">
      <dgm:prSet presAssocID="{268D2C08-4889-4371-9902-C3E9234AE9A5}" presName="parentText" presStyleLbl="node1" presStyleIdx="1" presStyleCnt="4">
        <dgm:presLayoutVars>
          <dgm:chMax val="0"/>
          <dgm:bulletEnabled val="1"/>
        </dgm:presLayoutVars>
      </dgm:prSet>
      <dgm:spPr/>
    </dgm:pt>
    <dgm:pt modelId="{EEEC8206-E03C-4921-BD94-B751BA41727D}" type="pres">
      <dgm:prSet presAssocID="{268D2C08-4889-4371-9902-C3E9234AE9A5}" presName="childText" presStyleLbl="revTx" presStyleIdx="0" presStyleCnt="1">
        <dgm:presLayoutVars>
          <dgm:bulletEnabled val="1"/>
        </dgm:presLayoutVars>
      </dgm:prSet>
      <dgm:spPr/>
    </dgm:pt>
    <dgm:pt modelId="{F0272DD2-5CB9-4CF4-8CCE-2F6AA22CCDAC}" type="pres">
      <dgm:prSet presAssocID="{B2BA6F2F-D976-41B9-8724-B37D40BC049A}" presName="parentText" presStyleLbl="node1" presStyleIdx="2" presStyleCnt="4">
        <dgm:presLayoutVars>
          <dgm:chMax val="0"/>
          <dgm:bulletEnabled val="1"/>
        </dgm:presLayoutVars>
      </dgm:prSet>
      <dgm:spPr/>
    </dgm:pt>
    <dgm:pt modelId="{8F03DAA0-B9C7-4B3F-AA5F-F92458683E72}" type="pres">
      <dgm:prSet presAssocID="{A9B16D2B-EC53-4999-A5C8-F15ED14766DD}" presName="spacer" presStyleCnt="0"/>
      <dgm:spPr/>
    </dgm:pt>
    <dgm:pt modelId="{95BE6AB4-C179-4250-938C-72F88D221839}" type="pres">
      <dgm:prSet presAssocID="{5E8EA0F2-8923-448B-97AD-91CD723C7808}" presName="parentText" presStyleLbl="node1" presStyleIdx="3" presStyleCnt="4">
        <dgm:presLayoutVars>
          <dgm:chMax val="0"/>
          <dgm:bulletEnabled val="1"/>
        </dgm:presLayoutVars>
      </dgm:prSet>
      <dgm:spPr/>
    </dgm:pt>
  </dgm:ptLst>
  <dgm:cxnLst>
    <dgm:cxn modelId="{2E712C07-9FD3-4918-A080-5E46E5C559E5}" srcId="{80D8BA60-F0B7-42AD-91F6-1AF466DAF6C1}" destId="{5E8EA0F2-8923-448B-97AD-91CD723C7808}" srcOrd="3" destOrd="0" parTransId="{FE6CD2E9-FC8A-4559-AB03-0B0155C382B3}" sibTransId="{5604A400-0C81-47E7-9BDE-6789740A00EE}"/>
    <dgm:cxn modelId="{7F7DC409-CC5B-481B-8D83-CAED3965DACF}" srcId="{268D2C08-4889-4371-9902-C3E9234AE9A5}" destId="{B87E2AFA-E949-4171-BCDB-9C383D710040}" srcOrd="1" destOrd="0" parTransId="{57996A13-4FA4-4B3F-9003-6221ED6A1249}" sibTransId="{05B623C0-E994-412A-9E8E-3E966012C14D}"/>
    <dgm:cxn modelId="{D117B110-0341-495C-AB8D-4D1B6FEC60C4}" type="presOf" srcId="{5A5C465C-2C59-441A-9809-5D1D0F707583}" destId="{D6959334-FCF0-4C78-BDB0-75F3312A054C}" srcOrd="0" destOrd="0" presId="urn:microsoft.com/office/officeart/2005/8/layout/vList2"/>
    <dgm:cxn modelId="{7455CD17-FB00-4DD2-81CF-878FAAD8109F}" srcId="{268D2C08-4889-4371-9902-C3E9234AE9A5}" destId="{FA9B6BB0-6961-478E-8314-A43F92267435}" srcOrd="0" destOrd="0" parTransId="{B2CCC180-9DC1-4E7E-B441-7BA20BD203D3}" sibTransId="{4B1F7582-56FF-47DB-B0B1-FB06762FE31A}"/>
    <dgm:cxn modelId="{60DC1B31-03B1-428A-A55C-639BA977827A}" type="presOf" srcId="{634620AD-4CA8-410F-80F5-AA847027EC54}" destId="{EEEC8206-E03C-4921-BD94-B751BA41727D}" srcOrd="0" destOrd="3" presId="urn:microsoft.com/office/officeart/2005/8/layout/vList2"/>
    <dgm:cxn modelId="{2DF5944C-EE75-4C7B-BAE4-E9BA8C1F001E}" type="presOf" srcId="{268D2C08-4889-4371-9902-C3E9234AE9A5}" destId="{678AB0D4-288B-45AA-AC08-B1E1DC1CBB85}" srcOrd="0" destOrd="0" presId="urn:microsoft.com/office/officeart/2005/8/layout/vList2"/>
    <dgm:cxn modelId="{C9D93A4D-7393-414C-ABCD-7F7CBC75BF57}" type="presOf" srcId="{FA9B6BB0-6961-478E-8314-A43F92267435}" destId="{EEEC8206-E03C-4921-BD94-B751BA41727D}" srcOrd="0" destOrd="0" presId="urn:microsoft.com/office/officeart/2005/8/layout/vList2"/>
    <dgm:cxn modelId="{8AD57970-6EC8-4A91-AFDD-469098BC00F4}" srcId="{80D8BA60-F0B7-42AD-91F6-1AF466DAF6C1}" destId="{5A5C465C-2C59-441A-9809-5D1D0F707583}" srcOrd="0" destOrd="0" parTransId="{CB4006B4-2958-4699-B263-D752284FAE70}" sibTransId="{33EDF54A-537E-42D0-8D85-D29234479020}"/>
    <dgm:cxn modelId="{765CF37D-7119-4E8A-AAA8-690C85442A44}" type="presOf" srcId="{0880E510-E417-43DE-9C71-57E87198CD7F}" destId="{EEEC8206-E03C-4921-BD94-B751BA41727D}" srcOrd="0" destOrd="2" presId="urn:microsoft.com/office/officeart/2005/8/layout/vList2"/>
    <dgm:cxn modelId="{910EA883-8BFF-4503-97DA-214A1E5153A0}" type="presOf" srcId="{B2BA6F2F-D976-41B9-8724-B37D40BC049A}" destId="{F0272DD2-5CB9-4CF4-8CCE-2F6AA22CCDAC}" srcOrd="0" destOrd="0" presId="urn:microsoft.com/office/officeart/2005/8/layout/vList2"/>
    <dgm:cxn modelId="{64964D89-8AF2-4B1E-BDF1-0272F05A1411}" srcId="{80D8BA60-F0B7-42AD-91F6-1AF466DAF6C1}" destId="{B2BA6F2F-D976-41B9-8724-B37D40BC049A}" srcOrd="2" destOrd="0" parTransId="{5A279394-3501-4ADF-B9E8-998216A41296}" sibTransId="{A9B16D2B-EC53-4999-A5C8-F15ED14766DD}"/>
    <dgm:cxn modelId="{E0B42DA0-9143-44B9-944D-A8B3464F81CE}" srcId="{80D8BA60-F0B7-42AD-91F6-1AF466DAF6C1}" destId="{268D2C08-4889-4371-9902-C3E9234AE9A5}" srcOrd="1" destOrd="0" parTransId="{A3A58BC2-A26B-46DC-A638-EE31FD6B92F1}" sibTransId="{916B79FF-A6C9-4AFC-9AA1-B1D4AFB8CEF1}"/>
    <dgm:cxn modelId="{5FB2D9CD-3189-4FF0-8E5E-8D59BC1A498F}" type="presOf" srcId="{80D8BA60-F0B7-42AD-91F6-1AF466DAF6C1}" destId="{04E20A3F-07C1-4941-90C9-470C29E6B9EC}" srcOrd="0" destOrd="0" presId="urn:microsoft.com/office/officeart/2005/8/layout/vList2"/>
    <dgm:cxn modelId="{6E65CDD6-5F3D-4AE8-8553-5DE0E4A340D4}" srcId="{268D2C08-4889-4371-9902-C3E9234AE9A5}" destId="{634620AD-4CA8-410F-80F5-AA847027EC54}" srcOrd="3" destOrd="0" parTransId="{53223A8D-2FB6-4041-AF2E-EDE022050A5B}" sibTransId="{20B75122-D188-4BBE-B2C2-D0B85737ED06}"/>
    <dgm:cxn modelId="{4E048ADC-D1BC-4939-91A4-3FAC7A589946}" srcId="{268D2C08-4889-4371-9902-C3E9234AE9A5}" destId="{0880E510-E417-43DE-9C71-57E87198CD7F}" srcOrd="2" destOrd="0" parTransId="{D6E73E7B-9322-41BA-99CF-4EFE9BBF01D5}" sibTransId="{BB01646F-929C-4746-BBF4-D40EF97450C4}"/>
    <dgm:cxn modelId="{DF50ABE4-CE82-4782-9E5D-FA538D9CAE77}" type="presOf" srcId="{5E8EA0F2-8923-448B-97AD-91CD723C7808}" destId="{95BE6AB4-C179-4250-938C-72F88D221839}" srcOrd="0" destOrd="0" presId="urn:microsoft.com/office/officeart/2005/8/layout/vList2"/>
    <dgm:cxn modelId="{370EC8FC-36B4-416F-8D27-46073E69B08A}" type="presOf" srcId="{B87E2AFA-E949-4171-BCDB-9C383D710040}" destId="{EEEC8206-E03C-4921-BD94-B751BA41727D}" srcOrd="0" destOrd="1" presId="urn:microsoft.com/office/officeart/2005/8/layout/vList2"/>
    <dgm:cxn modelId="{402BE950-01ED-4379-BD21-549D917B43D2}" type="presParOf" srcId="{04E20A3F-07C1-4941-90C9-470C29E6B9EC}" destId="{D6959334-FCF0-4C78-BDB0-75F3312A054C}" srcOrd="0" destOrd="0" presId="urn:microsoft.com/office/officeart/2005/8/layout/vList2"/>
    <dgm:cxn modelId="{DAFF174C-8493-41A9-BED6-0BFAD16034BA}" type="presParOf" srcId="{04E20A3F-07C1-4941-90C9-470C29E6B9EC}" destId="{01ABA3DB-B1A4-4427-B3FE-244891DBABB4}" srcOrd="1" destOrd="0" presId="urn:microsoft.com/office/officeart/2005/8/layout/vList2"/>
    <dgm:cxn modelId="{C7AC26E8-5006-4BC2-8922-227426E32527}" type="presParOf" srcId="{04E20A3F-07C1-4941-90C9-470C29E6B9EC}" destId="{678AB0D4-288B-45AA-AC08-B1E1DC1CBB85}" srcOrd="2" destOrd="0" presId="urn:microsoft.com/office/officeart/2005/8/layout/vList2"/>
    <dgm:cxn modelId="{E7F65434-D521-4AD9-9E71-AD2F20C77E41}" type="presParOf" srcId="{04E20A3F-07C1-4941-90C9-470C29E6B9EC}" destId="{EEEC8206-E03C-4921-BD94-B751BA41727D}" srcOrd="3" destOrd="0" presId="urn:microsoft.com/office/officeart/2005/8/layout/vList2"/>
    <dgm:cxn modelId="{2EE4258D-7E6B-468C-A3FB-A6D14A2FAE40}" type="presParOf" srcId="{04E20A3F-07C1-4941-90C9-470C29E6B9EC}" destId="{F0272DD2-5CB9-4CF4-8CCE-2F6AA22CCDAC}" srcOrd="4" destOrd="0" presId="urn:microsoft.com/office/officeart/2005/8/layout/vList2"/>
    <dgm:cxn modelId="{17F04516-8578-4A79-90F0-415B2C0510BD}" type="presParOf" srcId="{04E20A3F-07C1-4941-90C9-470C29E6B9EC}" destId="{8F03DAA0-B9C7-4B3F-AA5F-F92458683E72}" srcOrd="5" destOrd="0" presId="urn:microsoft.com/office/officeart/2005/8/layout/vList2"/>
    <dgm:cxn modelId="{F7754D44-7E4C-44F6-8E69-24884867D7F3}" type="presParOf" srcId="{04E20A3F-07C1-4941-90C9-470C29E6B9EC}" destId="{95BE6AB4-C179-4250-938C-72F88D2218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8D6B5-FD2B-4F10-92E6-5923E1306CFB}">
      <dsp:nvSpPr>
        <dsp:cNvPr id="0" name=""/>
        <dsp:cNvSpPr/>
      </dsp:nvSpPr>
      <dsp:spPr>
        <a:xfrm>
          <a:off x="0" y="1681281"/>
          <a:ext cx="6797675" cy="176715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Cookies: Line of text with ID on the user's cookie file</a:t>
          </a:r>
        </a:p>
        <a:p>
          <a:pPr marL="171450" lvl="1" indent="-171450" algn="l" defTabSz="755650">
            <a:lnSpc>
              <a:spcPct val="90000"/>
            </a:lnSpc>
            <a:spcBef>
              <a:spcPct val="0"/>
            </a:spcBef>
            <a:spcAft>
              <a:spcPct val="15000"/>
            </a:spcAft>
            <a:buChar char="•"/>
          </a:pPr>
          <a:r>
            <a:rPr lang="en-US" sz="1700" kern="1200"/>
            <a:t>URL Session Tracking: An id is appended to all the links in the website web pages.</a:t>
          </a:r>
        </a:p>
        <a:p>
          <a:pPr marL="171450" lvl="1" indent="-171450" algn="l" defTabSz="755650">
            <a:lnSpc>
              <a:spcPct val="90000"/>
            </a:lnSpc>
            <a:spcBef>
              <a:spcPct val="0"/>
            </a:spcBef>
            <a:spcAft>
              <a:spcPct val="15000"/>
            </a:spcAft>
            <a:buChar char="•"/>
          </a:pPr>
          <a:r>
            <a:rPr lang="en-US" sz="1700" kern="1200"/>
            <a:t>Hidden Form Elements: An ID is hidden in form elements which are not visible to user</a:t>
          </a:r>
        </a:p>
      </dsp:txBody>
      <dsp:txXfrm>
        <a:off x="0" y="1681281"/>
        <a:ext cx="6797675" cy="1767150"/>
      </dsp:txXfrm>
    </dsp:sp>
    <dsp:sp modelId="{71E99C17-4637-46BF-B7EA-D25ED4B7B219}">
      <dsp:nvSpPr>
        <dsp:cNvPr id="0" name=""/>
        <dsp:cNvSpPr/>
      </dsp:nvSpPr>
      <dsp:spPr>
        <a:xfrm>
          <a:off x="339883" y="1430361"/>
          <a:ext cx="4758372"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Three types of tracking methods are used:  </a:t>
          </a:r>
        </a:p>
      </dsp:txBody>
      <dsp:txXfrm>
        <a:off x="364381" y="1454859"/>
        <a:ext cx="4709376" cy="452844"/>
      </dsp:txXfrm>
    </dsp:sp>
    <dsp:sp modelId="{8497BF98-75E6-4A5C-959F-A40D0797C263}">
      <dsp:nvSpPr>
        <dsp:cNvPr id="0" name=""/>
        <dsp:cNvSpPr/>
      </dsp:nvSpPr>
      <dsp:spPr>
        <a:xfrm>
          <a:off x="0" y="3791151"/>
          <a:ext cx="6797675"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7CAC20-39B1-4172-BADE-36029C06280A}">
      <dsp:nvSpPr>
        <dsp:cNvPr id="0" name=""/>
        <dsp:cNvSpPr/>
      </dsp:nvSpPr>
      <dsp:spPr>
        <a:xfrm>
          <a:off x="339883" y="3540231"/>
          <a:ext cx="4758372"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Custom html page allows the state to be tracked</a:t>
          </a:r>
        </a:p>
      </dsp:txBody>
      <dsp:txXfrm>
        <a:off x="364381" y="3564729"/>
        <a:ext cx="4709376"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2E669-4865-48EC-9328-9EEC23357159}">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C30F0-5273-47ED-A06B-22E95CC5B115}">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46A506-EAF3-4D16-95F0-5328D295A5A8}">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022350">
            <a:lnSpc>
              <a:spcPct val="90000"/>
            </a:lnSpc>
            <a:spcBef>
              <a:spcPct val="0"/>
            </a:spcBef>
            <a:spcAft>
              <a:spcPct val="35000"/>
            </a:spcAft>
            <a:buNone/>
          </a:pPr>
          <a:r>
            <a:rPr lang="en-US" sz="2300" kern="1200"/>
            <a:t>Sessions are useful for persisting information about a client and a client’s interactions with an application.</a:t>
          </a:r>
        </a:p>
      </dsp:txBody>
      <dsp:txXfrm>
        <a:off x="1957694" y="918110"/>
        <a:ext cx="4839980" cy="1694973"/>
      </dsp:txXfrm>
    </dsp:sp>
    <dsp:sp modelId="{2226199C-911C-4C51-9293-FE902FAD535B}">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7266B5-F642-4F19-B2E0-7A8BCD7968EB}">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16FB5E-65D2-4ACC-952E-505062ACAD8A}">
      <dsp:nvSpPr>
        <dsp:cNvPr id="0" name=""/>
        <dsp:cNvSpPr/>
      </dsp:nvSpPr>
      <dsp:spPr>
        <a:xfrm>
          <a:off x="1957694" y="3036827"/>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022350">
            <a:lnSpc>
              <a:spcPct val="90000"/>
            </a:lnSpc>
            <a:spcBef>
              <a:spcPct val="0"/>
            </a:spcBef>
            <a:spcAft>
              <a:spcPct val="35000"/>
            </a:spcAft>
            <a:buNone/>
          </a:pPr>
          <a:r>
            <a:rPr lang="en-US" sz="2300" kern="1200"/>
            <a:t>To do that, the HttpSession interface defines a number of mehods:</a:t>
          </a:r>
        </a:p>
      </dsp:txBody>
      <dsp:txXfrm>
        <a:off x="1957694" y="3036827"/>
        <a:ext cx="3058953" cy="1694973"/>
      </dsp:txXfrm>
    </dsp:sp>
    <dsp:sp modelId="{7B0F8B34-F75C-4A93-AC26-10E7F4AFE9B2}">
      <dsp:nvSpPr>
        <dsp:cNvPr id="0" name=""/>
        <dsp:cNvSpPr/>
      </dsp:nvSpPr>
      <dsp:spPr>
        <a:xfrm>
          <a:off x="5016648" y="3036827"/>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622300">
            <a:lnSpc>
              <a:spcPct val="90000"/>
            </a:lnSpc>
            <a:spcBef>
              <a:spcPct val="0"/>
            </a:spcBef>
            <a:spcAft>
              <a:spcPct val="35000"/>
            </a:spcAft>
            <a:buNone/>
          </a:pPr>
          <a:r>
            <a:rPr lang="en-US" sz="1400" kern="1200"/>
            <a:t>setAttribute(String, Object)</a:t>
          </a:r>
        </a:p>
        <a:p>
          <a:pPr marL="0" lvl="0" indent="0" algn="l" defTabSz="622300">
            <a:lnSpc>
              <a:spcPct val="90000"/>
            </a:lnSpc>
            <a:spcBef>
              <a:spcPct val="0"/>
            </a:spcBef>
            <a:spcAft>
              <a:spcPct val="35000"/>
            </a:spcAft>
            <a:buNone/>
          </a:pPr>
          <a:r>
            <a:rPr lang="en-US" sz="1400" kern="1200"/>
            <a:t>getAttribute(String)</a:t>
          </a:r>
        </a:p>
      </dsp:txBody>
      <dsp:txXfrm>
        <a:off x="5016648" y="3036827"/>
        <a:ext cx="1781026" cy="169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068BE-8FFC-46C7-BD3A-3C1B08787D5B}">
      <dsp:nvSpPr>
        <dsp:cNvPr id="0" name=""/>
        <dsp:cNvSpPr/>
      </dsp:nvSpPr>
      <dsp:spPr>
        <a:xfrm>
          <a:off x="0" y="263825"/>
          <a:ext cx="6797675" cy="62361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From ServletRequest</a:t>
          </a:r>
        </a:p>
      </dsp:txBody>
      <dsp:txXfrm>
        <a:off x="30442" y="294267"/>
        <a:ext cx="6736791" cy="562726"/>
      </dsp:txXfrm>
    </dsp:sp>
    <dsp:sp modelId="{D7B6C668-1F8A-44C7-8C9A-3B67986C48EB}">
      <dsp:nvSpPr>
        <dsp:cNvPr id="0" name=""/>
        <dsp:cNvSpPr/>
      </dsp:nvSpPr>
      <dsp:spPr>
        <a:xfrm>
          <a:off x="0" y="887435"/>
          <a:ext cx="6797675" cy="2206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RequestDispatcher getRequestDispatcher(String path)</a:t>
          </a:r>
        </a:p>
        <a:p>
          <a:pPr marL="228600" lvl="1" indent="-228600" algn="l" defTabSz="889000">
            <a:lnSpc>
              <a:spcPct val="90000"/>
            </a:lnSpc>
            <a:spcBef>
              <a:spcPct val="0"/>
            </a:spcBef>
            <a:spcAft>
              <a:spcPct val="20000"/>
            </a:spcAft>
            <a:buChar char="•"/>
          </a:pPr>
          <a:r>
            <a:rPr lang="en-US" sz="2000" kern="1200"/>
            <a:t>The path argument can be a relative path or absolute path</a:t>
          </a:r>
        </a:p>
        <a:p>
          <a:pPr marL="228600" lvl="1" indent="-228600" algn="l" defTabSz="889000">
            <a:lnSpc>
              <a:spcPct val="90000"/>
            </a:lnSpc>
            <a:spcBef>
              <a:spcPct val="0"/>
            </a:spcBef>
            <a:spcAft>
              <a:spcPct val="20000"/>
            </a:spcAft>
            <a:buChar char="•"/>
          </a:pPr>
          <a:r>
            <a:rPr lang="en-US" sz="2000" kern="1200"/>
            <a:t>If the path is absolute relative to application context it starts with a “/” e.g. /Login</a:t>
          </a:r>
        </a:p>
        <a:p>
          <a:pPr marL="228600" lvl="1" indent="-228600" algn="l" defTabSz="889000">
            <a:lnSpc>
              <a:spcPct val="90000"/>
            </a:lnSpc>
            <a:spcBef>
              <a:spcPct val="0"/>
            </a:spcBef>
            <a:spcAft>
              <a:spcPct val="20000"/>
            </a:spcAft>
            <a:buChar char="•"/>
          </a:pPr>
          <a:r>
            <a:rPr lang="en-US" sz="2000" kern="1200"/>
            <a:t>If the path if relative it is interpreted relative to the current web component location, e.g. if web component is /store then case would be considered /store/case</a:t>
          </a:r>
        </a:p>
      </dsp:txBody>
      <dsp:txXfrm>
        <a:off x="0" y="887435"/>
        <a:ext cx="6797675" cy="2206620"/>
      </dsp:txXfrm>
    </dsp:sp>
    <dsp:sp modelId="{08E404D3-1574-46BD-BF93-DA1E8D0A1DC8}">
      <dsp:nvSpPr>
        <dsp:cNvPr id="0" name=""/>
        <dsp:cNvSpPr/>
      </dsp:nvSpPr>
      <dsp:spPr>
        <a:xfrm>
          <a:off x="0" y="3094056"/>
          <a:ext cx="6797675" cy="62361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From ServletContext</a:t>
          </a:r>
        </a:p>
      </dsp:txBody>
      <dsp:txXfrm>
        <a:off x="30442" y="3124498"/>
        <a:ext cx="6736791" cy="562726"/>
      </dsp:txXfrm>
    </dsp:sp>
    <dsp:sp modelId="{7321125C-1BC2-461B-BD50-E39BC6634764}">
      <dsp:nvSpPr>
        <dsp:cNvPr id="0" name=""/>
        <dsp:cNvSpPr/>
      </dsp:nvSpPr>
      <dsp:spPr>
        <a:xfrm>
          <a:off x="0" y="3717666"/>
          <a:ext cx="6797675"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ServletContext getServletContext()</a:t>
          </a:r>
        </a:p>
        <a:p>
          <a:pPr marL="228600" lvl="1" indent="-228600" algn="l" defTabSz="889000">
            <a:lnSpc>
              <a:spcPct val="90000"/>
            </a:lnSpc>
            <a:spcBef>
              <a:spcPct val="0"/>
            </a:spcBef>
            <a:spcAft>
              <a:spcPct val="20000"/>
            </a:spcAft>
            <a:buChar char="•"/>
          </a:pPr>
          <a:r>
            <a:rPr lang="en-US" sz="2000" kern="1200"/>
            <a:t>RequestDispatcher getNamedDispatcher(String name)</a:t>
          </a:r>
        </a:p>
        <a:p>
          <a:pPr marL="228600" lvl="1" indent="-228600" algn="l" defTabSz="889000">
            <a:lnSpc>
              <a:spcPct val="90000"/>
            </a:lnSpc>
            <a:spcBef>
              <a:spcPct val="0"/>
            </a:spcBef>
            <a:spcAft>
              <a:spcPct val="20000"/>
            </a:spcAft>
            <a:buChar char="•"/>
          </a:pPr>
          <a:r>
            <a:rPr lang="en-US" sz="2000" kern="1200"/>
            <a:t>RequestDispatcher getRequestDispatcher(String path)</a:t>
          </a:r>
        </a:p>
        <a:p>
          <a:pPr marL="228600" lvl="1" indent="-228600" algn="l" defTabSz="889000">
            <a:lnSpc>
              <a:spcPct val="90000"/>
            </a:lnSpc>
            <a:spcBef>
              <a:spcPct val="0"/>
            </a:spcBef>
            <a:spcAft>
              <a:spcPct val="20000"/>
            </a:spcAft>
            <a:buChar char="•"/>
          </a:pPr>
          <a:r>
            <a:rPr lang="en-US" sz="2000" kern="1200"/>
            <a:t>The path argument should always start with a / and is interpreted relative to the application context</a:t>
          </a:r>
        </a:p>
      </dsp:txBody>
      <dsp:txXfrm>
        <a:off x="0" y="3717666"/>
        <a:ext cx="6797675" cy="1668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2F94B-6C2F-40CC-A416-E0590857F847}">
      <dsp:nvSpPr>
        <dsp:cNvPr id="0" name=""/>
        <dsp:cNvSpPr/>
      </dsp:nvSpPr>
      <dsp:spPr>
        <a:xfrm>
          <a:off x="829" y="559617"/>
          <a:ext cx="3236197" cy="4530676"/>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2307" tIns="330200" rIns="252307" bIns="330200" numCol="1" spcCol="1270" anchor="t" anchorCtr="0">
          <a:noAutofit/>
        </a:bodyPr>
        <a:lstStyle/>
        <a:p>
          <a:pPr marL="0" lvl="0" indent="0" algn="l" defTabSz="755650">
            <a:lnSpc>
              <a:spcPct val="90000"/>
            </a:lnSpc>
            <a:spcBef>
              <a:spcPct val="0"/>
            </a:spcBef>
            <a:spcAft>
              <a:spcPct val="35000"/>
            </a:spcAft>
            <a:buNone/>
          </a:pPr>
          <a:r>
            <a:rPr lang="en-US" sz="1700" kern="1200"/>
            <a:t>Forwarding Request</a:t>
          </a:r>
        </a:p>
        <a:p>
          <a:pPr marL="114300" lvl="1" indent="-114300" algn="l" defTabSz="577850">
            <a:lnSpc>
              <a:spcPct val="90000"/>
            </a:lnSpc>
            <a:spcBef>
              <a:spcPct val="0"/>
            </a:spcBef>
            <a:spcAft>
              <a:spcPct val="15000"/>
            </a:spcAft>
            <a:buChar char="•"/>
          </a:pPr>
          <a:r>
            <a:rPr lang="en-US" sz="1300" kern="1200"/>
            <a:t>void forward(ServletRequest request, ServletResponse response) throws ServletException, java.io.IOException</a:t>
          </a:r>
        </a:p>
        <a:p>
          <a:pPr marL="114300" lvl="1" indent="-114300" algn="l" defTabSz="577850">
            <a:lnSpc>
              <a:spcPct val="90000"/>
            </a:lnSpc>
            <a:spcBef>
              <a:spcPct val="0"/>
            </a:spcBef>
            <a:spcAft>
              <a:spcPct val="15000"/>
            </a:spcAft>
            <a:buChar char="•"/>
          </a:pPr>
          <a:r>
            <a:rPr lang="en-US" sz="1300" kern="1200"/>
            <a:t>Calling servlet should not write any data to the response stream before calling this method </a:t>
          </a:r>
        </a:p>
        <a:p>
          <a:pPr marL="114300" lvl="1" indent="-114300" algn="l" defTabSz="577850">
            <a:lnSpc>
              <a:spcPct val="90000"/>
            </a:lnSpc>
            <a:spcBef>
              <a:spcPct val="0"/>
            </a:spcBef>
            <a:spcAft>
              <a:spcPct val="15000"/>
            </a:spcAft>
            <a:buChar char="•"/>
          </a:pPr>
          <a:r>
            <a:rPr lang="en-US" sz="1300" kern="1200"/>
            <a:t>If response data is sent to the stream before calling forward an error is thrown</a:t>
          </a:r>
        </a:p>
      </dsp:txBody>
      <dsp:txXfrm>
        <a:off x="829" y="2281274"/>
        <a:ext cx="3236197" cy="2718406"/>
      </dsp:txXfrm>
    </dsp:sp>
    <dsp:sp modelId="{ADD82012-6BB5-43B7-9732-E7BBDCF7A3EF}">
      <dsp:nvSpPr>
        <dsp:cNvPr id="0" name=""/>
        <dsp:cNvSpPr/>
      </dsp:nvSpPr>
      <dsp:spPr>
        <a:xfrm>
          <a:off x="939327" y="1012685"/>
          <a:ext cx="1359203" cy="1359203"/>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969" tIns="12700" rIns="10596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38378" y="1211736"/>
        <a:ext cx="961101" cy="961101"/>
      </dsp:txXfrm>
    </dsp:sp>
    <dsp:sp modelId="{BE1AB5EE-CC3A-442E-B8F1-6DBDADA8DF44}">
      <dsp:nvSpPr>
        <dsp:cNvPr id="0" name=""/>
        <dsp:cNvSpPr/>
      </dsp:nvSpPr>
      <dsp:spPr>
        <a:xfrm>
          <a:off x="829" y="5090222"/>
          <a:ext cx="3236197" cy="7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4ABB4D-B7F2-40E6-AA05-69AD8C03F121}">
      <dsp:nvSpPr>
        <dsp:cNvPr id="0" name=""/>
        <dsp:cNvSpPr/>
      </dsp:nvSpPr>
      <dsp:spPr>
        <a:xfrm>
          <a:off x="3560647" y="559617"/>
          <a:ext cx="3236197" cy="4530676"/>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2307" tIns="330200" rIns="252307" bIns="330200" numCol="1" spcCol="1270" anchor="t" anchorCtr="0">
          <a:noAutofit/>
        </a:bodyPr>
        <a:lstStyle/>
        <a:p>
          <a:pPr marL="0" lvl="0" indent="0" algn="l" defTabSz="755650">
            <a:lnSpc>
              <a:spcPct val="90000"/>
            </a:lnSpc>
            <a:spcBef>
              <a:spcPct val="0"/>
            </a:spcBef>
            <a:spcAft>
              <a:spcPct val="35000"/>
            </a:spcAft>
            <a:buNone/>
          </a:pPr>
          <a:r>
            <a:rPr lang="en-US" sz="1700" kern="1200"/>
            <a:t>Including Resource</a:t>
          </a:r>
        </a:p>
        <a:p>
          <a:pPr marL="114300" lvl="1" indent="-114300" algn="l" defTabSz="577850">
            <a:lnSpc>
              <a:spcPct val="90000"/>
            </a:lnSpc>
            <a:spcBef>
              <a:spcPct val="0"/>
            </a:spcBef>
            <a:spcAft>
              <a:spcPct val="15000"/>
            </a:spcAft>
            <a:buChar char="•"/>
          </a:pPr>
          <a:r>
            <a:rPr lang="en-US" sz="1300" kern="1200"/>
            <a:t>void include(ServletRequest req, ServletResponse res) throws ServletException, java.io.Exception</a:t>
          </a:r>
        </a:p>
        <a:p>
          <a:pPr marL="114300" lvl="1" indent="-114300" algn="l" defTabSz="577850">
            <a:lnSpc>
              <a:spcPct val="90000"/>
            </a:lnSpc>
            <a:spcBef>
              <a:spcPct val="0"/>
            </a:spcBef>
            <a:spcAft>
              <a:spcPct val="15000"/>
            </a:spcAft>
            <a:buChar char="•"/>
          </a:pPr>
          <a:r>
            <a:rPr lang="en-US" sz="1300" kern="1200"/>
            <a:t>You can safely write to the ResponseStream before calling the include function.</a:t>
          </a:r>
        </a:p>
      </dsp:txBody>
      <dsp:txXfrm>
        <a:off x="3560647" y="2281274"/>
        <a:ext cx="3236197" cy="2718406"/>
      </dsp:txXfrm>
    </dsp:sp>
    <dsp:sp modelId="{8BE677DC-8866-4714-A2F9-407B7807C1DB}">
      <dsp:nvSpPr>
        <dsp:cNvPr id="0" name=""/>
        <dsp:cNvSpPr/>
      </dsp:nvSpPr>
      <dsp:spPr>
        <a:xfrm>
          <a:off x="4499144" y="1012685"/>
          <a:ext cx="1359203" cy="1359203"/>
        </a:xfrm>
        <a:prstGeom prst="ellips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969" tIns="12700" rIns="10596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98195" y="1211736"/>
        <a:ext cx="961101" cy="961101"/>
      </dsp:txXfrm>
    </dsp:sp>
    <dsp:sp modelId="{E05A3224-0E64-44F4-8FC1-D9B4123DB616}">
      <dsp:nvSpPr>
        <dsp:cNvPr id="0" name=""/>
        <dsp:cNvSpPr/>
      </dsp:nvSpPr>
      <dsp:spPr>
        <a:xfrm>
          <a:off x="3560647" y="5090222"/>
          <a:ext cx="3236197" cy="7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59334-FCF0-4C78-BDB0-75F3312A054C}">
      <dsp:nvSpPr>
        <dsp:cNvPr id="0" name=""/>
        <dsp:cNvSpPr/>
      </dsp:nvSpPr>
      <dsp:spPr>
        <a:xfrm>
          <a:off x="0" y="78268"/>
          <a:ext cx="6797675" cy="9945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Parameters are added for use in the forwarded request</a:t>
          </a:r>
        </a:p>
      </dsp:txBody>
      <dsp:txXfrm>
        <a:off x="48547" y="126815"/>
        <a:ext cx="6700581" cy="897406"/>
      </dsp:txXfrm>
    </dsp:sp>
    <dsp:sp modelId="{678AB0D4-288B-45AA-AC08-B1E1DC1CBB85}">
      <dsp:nvSpPr>
        <dsp:cNvPr id="0" name=""/>
        <dsp:cNvSpPr/>
      </dsp:nvSpPr>
      <dsp:spPr>
        <a:xfrm>
          <a:off x="0" y="1144768"/>
          <a:ext cx="6797675" cy="994500"/>
        </a:xfrm>
        <a:prstGeom prst="roundRect">
          <a:avLst/>
        </a:prstGeom>
        <a:solidFill>
          <a:schemeClr val="accent5">
            <a:hueOff val="709040"/>
            <a:satOff val="-7964"/>
            <a:lumOff val="-16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Several methods defined in ServletRequest Interface</a:t>
          </a:r>
        </a:p>
      </dsp:txBody>
      <dsp:txXfrm>
        <a:off x="48547" y="1193315"/>
        <a:ext cx="6700581" cy="897406"/>
      </dsp:txXfrm>
    </dsp:sp>
    <dsp:sp modelId="{EEEC8206-E03C-4921-BD94-B751BA41727D}">
      <dsp:nvSpPr>
        <dsp:cNvPr id="0" name=""/>
        <dsp:cNvSpPr/>
      </dsp:nvSpPr>
      <dsp:spPr>
        <a:xfrm>
          <a:off x="0" y="2139268"/>
          <a:ext cx="6797675"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Object getAttrubute(String name)</a:t>
          </a:r>
        </a:p>
        <a:p>
          <a:pPr marL="228600" lvl="1" indent="-228600" algn="l" defTabSz="889000">
            <a:lnSpc>
              <a:spcPct val="90000"/>
            </a:lnSpc>
            <a:spcBef>
              <a:spcPct val="0"/>
            </a:spcBef>
            <a:spcAft>
              <a:spcPct val="20000"/>
            </a:spcAft>
            <a:buChar char="•"/>
          </a:pPr>
          <a:r>
            <a:rPr lang="en-US" sz="2000" kern="1200"/>
            <a:t>Enumeration getAttributeNames()</a:t>
          </a:r>
        </a:p>
        <a:p>
          <a:pPr marL="228600" lvl="1" indent="-228600" algn="l" defTabSz="889000">
            <a:lnSpc>
              <a:spcPct val="90000"/>
            </a:lnSpc>
            <a:spcBef>
              <a:spcPct val="0"/>
            </a:spcBef>
            <a:spcAft>
              <a:spcPct val="20000"/>
            </a:spcAft>
            <a:buChar char="•"/>
          </a:pPr>
          <a:r>
            <a:rPr lang="en-US" sz="2000" kern="1200"/>
            <a:t>void setAttribute(String name, Object o)</a:t>
          </a:r>
        </a:p>
        <a:p>
          <a:pPr marL="228600" lvl="1" indent="-228600" algn="l" defTabSz="889000">
            <a:lnSpc>
              <a:spcPct val="90000"/>
            </a:lnSpc>
            <a:spcBef>
              <a:spcPct val="0"/>
            </a:spcBef>
            <a:spcAft>
              <a:spcPct val="20000"/>
            </a:spcAft>
            <a:buChar char="•"/>
          </a:pPr>
          <a:r>
            <a:rPr lang="en-US" sz="2000" kern="1200"/>
            <a:t>void removeAttribute(String name)</a:t>
          </a:r>
        </a:p>
      </dsp:txBody>
      <dsp:txXfrm>
        <a:off x="0" y="2139268"/>
        <a:ext cx="6797675" cy="1371375"/>
      </dsp:txXfrm>
    </dsp:sp>
    <dsp:sp modelId="{F0272DD2-5CB9-4CF4-8CCE-2F6AA22CCDAC}">
      <dsp:nvSpPr>
        <dsp:cNvPr id="0" name=""/>
        <dsp:cNvSpPr/>
      </dsp:nvSpPr>
      <dsp:spPr>
        <a:xfrm>
          <a:off x="0" y="3510643"/>
          <a:ext cx="6797675" cy="994500"/>
        </a:xfrm>
        <a:prstGeom prst="roundRect">
          <a:avLst/>
        </a:prstGeom>
        <a:solidFill>
          <a:schemeClr val="accent5">
            <a:hueOff val="1418080"/>
            <a:satOff val="-15927"/>
            <a:lumOff val="-33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calling servlet can set the attributes </a:t>
          </a:r>
        </a:p>
      </dsp:txBody>
      <dsp:txXfrm>
        <a:off x="48547" y="3559190"/>
        <a:ext cx="6700581" cy="897406"/>
      </dsp:txXfrm>
    </dsp:sp>
    <dsp:sp modelId="{95BE6AB4-C179-4250-938C-72F88D221839}">
      <dsp:nvSpPr>
        <dsp:cNvPr id="0" name=""/>
        <dsp:cNvSpPr/>
      </dsp:nvSpPr>
      <dsp:spPr>
        <a:xfrm>
          <a:off x="0" y="4577143"/>
          <a:ext cx="6797675" cy="99450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receiving servlet will use getAttribute(String) method to retrieve the values</a:t>
          </a:r>
        </a:p>
      </dsp:txBody>
      <dsp:txXfrm>
        <a:off x="48547" y="4625690"/>
        <a:ext cx="6700581" cy="8974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39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6653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199441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EF6A3-F530-4EEA-83B5-E16E0A93CC31}"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42440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EF6A3-F530-4EEA-83B5-E16E0A93CC31}"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5A8DE-E2C9-4D82-A3C6-833594FE199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6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EF6A3-F530-4EEA-83B5-E16E0A93CC31}"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78084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EF6A3-F530-4EEA-83B5-E16E0A93CC31}"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56966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EF6A3-F530-4EEA-83B5-E16E0A93CC31}"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91874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1EF6A3-F530-4EEA-83B5-E16E0A93CC31}" type="datetimeFigureOut">
              <a:rPr lang="en-IN" smtClean="0"/>
              <a:t>13-02-2023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157933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1EF6A3-F530-4EEA-83B5-E16E0A93CC31}" type="datetimeFigureOut">
              <a:rPr lang="en-IN" smtClean="0"/>
              <a:t>13-02-2023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E5A8DE-E2C9-4D82-A3C6-833594FE1996}" type="slidenum">
              <a:rPr lang="en-IN" smtClean="0"/>
              <a:t>‹#›</a:t>
            </a:fld>
            <a:endParaRPr lang="en-IN"/>
          </a:p>
        </p:txBody>
      </p:sp>
    </p:spTree>
    <p:extLst>
      <p:ext uri="{BB962C8B-B14F-4D97-AF65-F5344CB8AC3E}">
        <p14:creationId xmlns:p14="http://schemas.microsoft.com/office/powerpoint/2010/main" val="409258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EF6A3-F530-4EEA-83B5-E16E0A93CC31}"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5A8DE-E2C9-4D82-A3C6-833594FE1996}" type="slidenum">
              <a:rPr lang="en-IN" smtClean="0"/>
              <a:t>‹#›</a:t>
            </a:fld>
            <a:endParaRPr lang="en-IN"/>
          </a:p>
        </p:txBody>
      </p:sp>
    </p:spTree>
    <p:extLst>
      <p:ext uri="{BB962C8B-B14F-4D97-AF65-F5344CB8AC3E}">
        <p14:creationId xmlns:p14="http://schemas.microsoft.com/office/powerpoint/2010/main" val="372859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1EF6A3-F530-4EEA-83B5-E16E0A93CC31}" type="datetimeFigureOut">
              <a:rPr lang="en-IN" smtClean="0"/>
              <a:t>13-02-2023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E5A8DE-E2C9-4D82-A3C6-833594FE199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676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80/stor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30FE0-E4A9-458E-8384-E5BDA1D515A1}"/>
              </a:ext>
            </a:extLst>
          </p:cNvPr>
          <p:cNvSpPr>
            <a:spLocks noGrp="1"/>
          </p:cNvSpPr>
          <p:nvPr>
            <p:ph type="ctrTitle"/>
          </p:nvPr>
        </p:nvSpPr>
        <p:spPr>
          <a:xfrm>
            <a:off x="1097280" y="758952"/>
            <a:ext cx="10058400" cy="3892168"/>
          </a:xfrm>
        </p:spPr>
        <p:txBody>
          <a:bodyPr>
            <a:normAutofit/>
          </a:bodyPr>
          <a:lstStyle/>
          <a:p>
            <a:r>
              <a:rPr lang="en-US" altLang="en-US" dirty="0"/>
              <a:t>Server-Side Development: </a:t>
            </a:r>
            <a:endParaRPr lang="en-IN" dirty="0"/>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A6608F74-0631-4423-95D6-6C50ADB0EEFE}"/>
              </a:ext>
            </a:extLst>
          </p:cNvPr>
          <p:cNvSpPr>
            <a:spLocks noGrp="1"/>
          </p:cNvSpPr>
          <p:nvPr>
            <p:ph type="subTitle" idx="1"/>
          </p:nvPr>
        </p:nvSpPr>
        <p:spPr>
          <a:xfrm>
            <a:off x="1100051" y="5225240"/>
            <a:ext cx="10058400" cy="1143000"/>
          </a:xfrm>
        </p:spPr>
        <p:txBody>
          <a:bodyPr>
            <a:normAutofit/>
          </a:bodyPr>
          <a:lstStyle/>
          <a:p>
            <a:r>
              <a:rPr lang="en-US" altLang="en-US">
                <a:solidFill>
                  <a:srgbClr val="FFFFFF"/>
                </a:solidFill>
              </a:rPr>
              <a:t>Servlets</a:t>
            </a:r>
          </a:p>
          <a:p>
            <a:r>
              <a:rPr lang="en-US" altLang="en-US" b="1">
                <a:solidFill>
                  <a:srgbClr val="FFFFFF"/>
                </a:solidFill>
              </a:rPr>
              <a:t>Enterprise Application Development</a:t>
            </a:r>
          </a:p>
          <a:p>
            <a:endParaRPr lang="en-IN">
              <a:solidFill>
                <a:srgbClr val="FFFFFF"/>
              </a:solidFill>
            </a:endParaRP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78328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Rectangle 2051">
            <a:extLst>
              <a:ext uri="{FF2B5EF4-FFF2-40B4-BE49-F238E27FC236}">
                <a16:creationId xmlns:a16="http://schemas.microsoft.com/office/drawing/2014/main" id="{9211E4AB-C74D-4C73-8623-E4355B898C4F}"/>
              </a:ext>
            </a:extLst>
          </p:cNvPr>
          <p:cNvSpPr>
            <a:spLocks noChangeArrowheads="1"/>
          </p:cNvSpPr>
          <p:nvPr/>
        </p:nvSpPr>
        <p:spPr bwMode="auto">
          <a:xfrm>
            <a:off x="990932" y="286603"/>
            <a:ext cx="6750987" cy="14507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4800" spc="-50">
                <a:solidFill>
                  <a:schemeClr val="accent2"/>
                </a:solidFill>
                <a:effectLst/>
                <a:latin typeface="+mj-lt"/>
                <a:ea typeface="+mj-ea"/>
                <a:cs typeface="+mj-cs"/>
              </a:rPr>
              <a:t>HTTP</a:t>
            </a:r>
            <a:br>
              <a:rPr lang="en-US" altLang="en-US" sz="4800" spc="-50">
                <a:solidFill>
                  <a:schemeClr val="accent2"/>
                </a:solidFill>
                <a:effectLst/>
                <a:latin typeface="+mj-lt"/>
                <a:ea typeface="+mj-ea"/>
                <a:cs typeface="+mj-cs"/>
              </a:rPr>
            </a:br>
            <a:r>
              <a:rPr lang="en-US" altLang="en-US" sz="4800" spc="-50">
                <a:solidFill>
                  <a:schemeClr val="accent2"/>
                </a:solidFill>
                <a:effectLst/>
                <a:latin typeface="+mj-lt"/>
                <a:ea typeface="+mj-ea"/>
                <a:cs typeface="+mj-cs"/>
              </a:rPr>
              <a:t>GET and POST</a:t>
            </a:r>
          </a:p>
        </p:txBody>
      </p:sp>
      <p:sp>
        <p:nvSpPr>
          <p:cNvPr id="3" name="Rectangle 2050">
            <a:extLst>
              <a:ext uri="{FF2B5EF4-FFF2-40B4-BE49-F238E27FC236}">
                <a16:creationId xmlns:a16="http://schemas.microsoft.com/office/drawing/2014/main" id="{3E448DB4-C1F2-4B0E-AFDF-9C3207D37472}"/>
              </a:ext>
            </a:extLst>
          </p:cNvPr>
          <p:cNvSpPr txBox="1">
            <a:spLocks noChangeArrowheads="1"/>
          </p:cNvSpPr>
          <p:nvPr/>
        </p:nvSpPr>
        <p:spPr>
          <a:xfrm>
            <a:off x="1044204" y="2023962"/>
            <a:ext cx="6697715" cy="38451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1500"/>
              <a:t>GET and POST allow information to be sent back to the web server from a browser </a:t>
            </a:r>
          </a:p>
          <a:p>
            <a:pPr marL="1100138" lvl="1" indent="-533400"/>
            <a:r>
              <a:rPr lang="en-US" altLang="en-US" sz="1500"/>
              <a:t>e.g. when you click on the “submit” button of a form the data in the form is send back to the server, as "name=value" pairs. </a:t>
            </a:r>
          </a:p>
          <a:p>
            <a:pPr marL="609600" indent="-609600"/>
            <a:r>
              <a:rPr lang="en-US" altLang="en-US" sz="1500"/>
              <a:t>Choosing GET as the "method" will append all of the data to the URL and it will show up in the URL bar of your browser. </a:t>
            </a:r>
          </a:p>
          <a:p>
            <a:pPr marL="1100138" lvl="1" indent="-533400"/>
            <a:r>
              <a:rPr lang="en-US" altLang="en-US" sz="1500"/>
              <a:t>The amount of information you can send back using a GET is restricted as URLs can only be 1024 characters. </a:t>
            </a:r>
          </a:p>
          <a:p>
            <a:pPr marL="609600" indent="-609600"/>
            <a:r>
              <a:rPr lang="en-US" altLang="en-US" sz="1500"/>
              <a:t>A POST sends the information through a socket back to the webserver and it won't show up in the URL bar. </a:t>
            </a:r>
          </a:p>
          <a:p>
            <a:pPr marL="1100138" lvl="1" indent="-533400"/>
            <a:r>
              <a:rPr lang="en-US" altLang="en-US" sz="1500"/>
              <a:t>This allows a lot more information to be sent to the server</a:t>
            </a:r>
          </a:p>
          <a:p>
            <a:pPr marL="1100138" lvl="1" indent="-533400"/>
            <a:r>
              <a:rPr lang="en-US" altLang="en-US" sz="1500"/>
              <a:t>The data sent back is not restricted to textual data and it is possible to send files and binary data such as serialized Java objects.</a:t>
            </a:r>
          </a:p>
        </p:txBody>
      </p:sp>
      <p:sp>
        <p:nvSpPr>
          <p:cNvPr id="16" name="Rectangle 1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24516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9D58BF18-7F17-4E06-9A40-F26A240E7EF5}"/>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HTTP</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HTTP Headers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67F7EEC1-19AF-409E-8524-D000A354926B}"/>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Contains information about client and the request</a:t>
            </a:r>
          </a:p>
          <a:p>
            <a:pPr marL="609600" indent="-609600"/>
            <a:r>
              <a:rPr lang="en-US" altLang="en-US"/>
              <a:t>Four categories of header information</a:t>
            </a:r>
          </a:p>
          <a:p>
            <a:pPr marL="1100138" lvl="1" indent="-533400"/>
            <a:r>
              <a:rPr lang="en-US" altLang="en-US"/>
              <a:t>General Information: Date, caching information, warnings etc.</a:t>
            </a:r>
          </a:p>
          <a:p>
            <a:pPr marL="1100138" lvl="1" indent="-533400"/>
            <a:r>
              <a:rPr lang="en-US" altLang="en-US"/>
              <a:t>Entity Information: Body of the request or response e.g. MIME type, length etc.</a:t>
            </a:r>
          </a:p>
          <a:p>
            <a:pPr marL="1100138" lvl="1" indent="-533400"/>
            <a:r>
              <a:rPr lang="en-US" altLang="en-US"/>
              <a:t>Request Information: Information about client e.g. cookies, types of acceptable responses etc.</a:t>
            </a:r>
          </a:p>
          <a:p>
            <a:pPr marL="1100138" lvl="1" indent="-533400"/>
            <a:r>
              <a:rPr lang="en-US" altLang="en-US"/>
              <a:t>Response Information: Information about server e.g. cookies, authentication information etc.</a:t>
            </a:r>
          </a:p>
          <a:p>
            <a:pPr marL="609600" indent="-609600"/>
            <a:r>
              <a:rPr lang="en-US" altLang="en-US"/>
              <a:t>General &amp; Entity information used for both client &amp; server</a:t>
            </a:r>
          </a:p>
          <a:p>
            <a:pPr marL="609600" indent="-609600"/>
            <a:r>
              <a:rPr lang="en-US" altLang="en-US"/>
              <a:t>Request information included by client</a:t>
            </a:r>
          </a:p>
          <a:p>
            <a:pPr marL="609600" indent="-609600"/>
            <a:r>
              <a:rPr lang="en-US" altLang="en-US"/>
              <a:t>Response information included by server</a:t>
            </a:r>
          </a:p>
        </p:txBody>
      </p:sp>
    </p:spTree>
    <p:extLst>
      <p:ext uri="{BB962C8B-B14F-4D97-AF65-F5344CB8AC3E}">
        <p14:creationId xmlns:p14="http://schemas.microsoft.com/office/powerpoint/2010/main" val="235357742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323B94C8-9718-474C-A33A-EA1833A54112}"/>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HTTP</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Protocol</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DC457D63-BECA-44C6-857E-FAEEC1533FB7}"/>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dirty="0"/>
              <a:t>HTTP is a stateless protocol</a:t>
            </a:r>
          </a:p>
          <a:p>
            <a:pPr marL="1100138" lvl="1" indent="-533400"/>
            <a:r>
              <a:rPr lang="en-US" altLang="en-US" dirty="0"/>
              <a:t>Request/Response occurs across a single network connection</a:t>
            </a:r>
          </a:p>
          <a:p>
            <a:pPr marL="1100138" lvl="1" indent="-533400"/>
            <a:r>
              <a:rPr lang="en-US" altLang="en-US" dirty="0"/>
              <a:t>At the end of the exchange the connection is closed</a:t>
            </a:r>
          </a:p>
          <a:p>
            <a:pPr marL="1100138" lvl="1" indent="-533400"/>
            <a:r>
              <a:rPr lang="en-US" altLang="en-US" dirty="0"/>
              <a:t>This is required to make the server more scalable</a:t>
            </a:r>
          </a:p>
          <a:p>
            <a:pPr marL="609600" indent="-609600"/>
            <a:r>
              <a:rPr lang="en-US" altLang="en-US" dirty="0"/>
              <a:t>Web Sites maintain persistent authentication, so user does not have to authenticate repeatedly</a:t>
            </a:r>
          </a:p>
          <a:p>
            <a:pPr marL="609600" indent="-609600"/>
            <a:r>
              <a:rPr lang="en-US" altLang="en-US" dirty="0"/>
              <a:t>While using HTTP persistent authentication is maintained using a token exchange mechanism</a:t>
            </a:r>
          </a:p>
          <a:p>
            <a:pPr marL="609600" indent="-609600"/>
            <a:r>
              <a:rPr lang="en-US" altLang="en-US" dirty="0"/>
              <a:t>HTTP 1.1 has a special feature (keep-alive) which allows clients to use same connection over multiple requests</a:t>
            </a:r>
          </a:p>
          <a:p>
            <a:pPr marL="1100138" lvl="1" indent="-533400"/>
            <a:r>
              <a:rPr lang="en-US" altLang="en-US" dirty="0"/>
              <a:t>Not many servers support this</a:t>
            </a:r>
          </a:p>
          <a:p>
            <a:pPr marL="1100138" lvl="1" indent="-533400"/>
            <a:r>
              <a:rPr lang="en-US" altLang="en-US" dirty="0"/>
              <a:t>Requests have to be in quick succession</a:t>
            </a:r>
          </a:p>
        </p:txBody>
      </p:sp>
    </p:spTree>
    <p:extLst>
      <p:ext uri="{BB962C8B-B14F-4D97-AF65-F5344CB8AC3E}">
        <p14:creationId xmlns:p14="http://schemas.microsoft.com/office/powerpoint/2010/main" val="3843372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3">
            <a:extLst>
              <a:ext uri="{FF2B5EF4-FFF2-40B4-BE49-F238E27FC236}">
                <a16:creationId xmlns:a16="http://schemas.microsoft.com/office/drawing/2014/main" id="{3C0B4267-E0AC-40BF-8EC1-84A96ED0AE3A}"/>
              </a:ext>
            </a:extLst>
          </p:cNvPr>
          <p:cNvSpPr>
            <a:spLocks noChangeArrowheads="1"/>
          </p:cNvSpPr>
          <p:nvPr/>
        </p:nvSpPr>
        <p:spPr bwMode="auto">
          <a:xfrm>
            <a:off x="492370" y="516835"/>
            <a:ext cx="3084844" cy="57728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HTTP</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Tracking State</a:t>
            </a:r>
          </a:p>
        </p:txBody>
      </p:sp>
      <p:sp>
        <p:nvSpPr>
          <p:cNvPr id="20" name="Rectangle 1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Rectangle 2">
            <a:extLst>
              <a:ext uri="{FF2B5EF4-FFF2-40B4-BE49-F238E27FC236}">
                <a16:creationId xmlns:a16="http://schemas.microsoft.com/office/drawing/2014/main" id="{D24ECBDE-FA1E-91F2-96DC-7482C095CAB4}"/>
              </a:ext>
            </a:extLst>
          </p:cNvPr>
          <p:cNvGraphicFramePr/>
          <p:nvPr>
            <p:extLst>
              <p:ext uri="{D42A27DB-BD31-4B8C-83A1-F6EECF244321}">
                <p14:modId xmlns:p14="http://schemas.microsoft.com/office/powerpoint/2010/main" val="237781497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99594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C21E6EA0-3CE5-4213-8931-D9A70070FDFF}"/>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HTTP</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HTTP Status Codes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396CE117-0818-4EBE-9CCA-C7A8F2AE251F}"/>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1700" dirty="0"/>
              <a:t>When a server responds to a request it provides a status code</a:t>
            </a:r>
          </a:p>
          <a:p>
            <a:pPr marL="609600" indent="-609600"/>
            <a:r>
              <a:rPr lang="en-US" altLang="en-US" sz="1700" dirty="0"/>
              <a:t>Web Container automatically handles setting of status codes</a:t>
            </a:r>
          </a:p>
          <a:p>
            <a:pPr marL="609600" indent="-609600"/>
            <a:r>
              <a:rPr lang="en-US" altLang="en-US" sz="1700" dirty="0"/>
              <a:t>Five categories of status codes</a:t>
            </a:r>
          </a:p>
          <a:p>
            <a:pPr marL="1100138" lvl="1" indent="-533400"/>
            <a:r>
              <a:rPr lang="en-US" altLang="en-US" sz="1700" dirty="0"/>
              <a:t>Informational</a:t>
            </a:r>
          </a:p>
          <a:p>
            <a:pPr marL="1100138" lvl="1" indent="-533400"/>
            <a:r>
              <a:rPr lang="en-US" altLang="en-US" sz="1700" dirty="0"/>
              <a:t>Success</a:t>
            </a:r>
          </a:p>
          <a:p>
            <a:pPr marL="1100138" lvl="1" indent="-533400"/>
            <a:r>
              <a:rPr lang="en-US" altLang="en-US" sz="1700" dirty="0"/>
              <a:t>Redirection</a:t>
            </a:r>
          </a:p>
          <a:p>
            <a:pPr marL="1100138" lvl="1" indent="-533400"/>
            <a:r>
              <a:rPr lang="en-US" altLang="en-US" sz="1700" dirty="0"/>
              <a:t>Client error</a:t>
            </a:r>
          </a:p>
          <a:p>
            <a:pPr marL="1100138" lvl="1" indent="-533400"/>
            <a:r>
              <a:rPr lang="en-US" altLang="en-US" sz="1700" dirty="0"/>
              <a:t>Server error</a:t>
            </a:r>
          </a:p>
          <a:p>
            <a:pPr marL="609600" indent="-609600"/>
            <a:r>
              <a:rPr lang="en-US" altLang="en-US" sz="1700" dirty="0"/>
              <a:t>Common Status Codes</a:t>
            </a:r>
          </a:p>
          <a:p>
            <a:pPr marL="1100138" lvl="1" indent="-533400"/>
            <a:r>
              <a:rPr lang="en-US" altLang="en-US" sz="1700" dirty="0"/>
              <a:t>200 – Request was processed normally</a:t>
            </a:r>
          </a:p>
          <a:p>
            <a:pPr marL="1100138" lvl="1" indent="-533400"/>
            <a:r>
              <a:rPr lang="en-US" altLang="en-US" sz="1700" dirty="0"/>
              <a:t>401 – Unauthorized access</a:t>
            </a:r>
          </a:p>
          <a:p>
            <a:pPr marL="1100138" lvl="1" indent="-533400"/>
            <a:r>
              <a:rPr lang="en-US" altLang="en-US" sz="1700" dirty="0"/>
              <a:t>403 – Forbidden </a:t>
            </a:r>
          </a:p>
          <a:p>
            <a:pPr marL="1100138" lvl="1" indent="-533400"/>
            <a:r>
              <a:rPr lang="en-US" altLang="en-US" sz="1700" dirty="0"/>
              <a:t>404 – Requested resource not found on server</a:t>
            </a:r>
          </a:p>
          <a:p>
            <a:pPr marL="1100138" lvl="1" indent="-533400"/>
            <a:r>
              <a:rPr lang="en-US" altLang="en-US" sz="1700" dirty="0"/>
              <a:t>405 – Method Not allowed</a:t>
            </a:r>
          </a:p>
          <a:p>
            <a:pPr marL="1100138" lvl="1" indent="-533400"/>
            <a:r>
              <a:rPr lang="en-US" altLang="en-US" sz="1700" dirty="0"/>
              <a:t>500 – Internal server error</a:t>
            </a:r>
          </a:p>
        </p:txBody>
      </p:sp>
    </p:spTree>
    <p:extLst>
      <p:ext uri="{BB962C8B-B14F-4D97-AF65-F5344CB8AC3E}">
        <p14:creationId xmlns:p14="http://schemas.microsoft.com/office/powerpoint/2010/main" val="420704641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026">
            <a:extLst>
              <a:ext uri="{FF2B5EF4-FFF2-40B4-BE49-F238E27FC236}">
                <a16:creationId xmlns:a16="http://schemas.microsoft.com/office/drawing/2014/main" id="{5D9AE4D7-8E92-4B49-9578-0873071D908B}"/>
              </a:ext>
            </a:extLst>
          </p:cNvPr>
          <p:cNvSpPr txBox="1">
            <a:spLocks noChangeArrowheads="1"/>
          </p:cNvSpPr>
          <p:nvPr/>
        </p:nvSpPr>
        <p:spPr>
          <a:xfrm>
            <a:off x="4348952" y="643467"/>
            <a:ext cx="7172487" cy="50540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6600" b="1">
                <a:solidFill>
                  <a:schemeClr val="tx2"/>
                </a:solidFill>
              </a:rPr>
              <a:t>J2EE Architecture</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5448111"/>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5">
            <a:extLst>
              <a:ext uri="{FF2B5EF4-FFF2-40B4-BE49-F238E27FC236}">
                <a16:creationId xmlns:a16="http://schemas.microsoft.com/office/drawing/2014/main" id="{66AB8015-0AD1-456A-8B72-2C88A2613A8D}"/>
              </a:ext>
            </a:extLst>
          </p:cNvPr>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J2EE – Container Architecture, cont’d.</a:t>
            </a:r>
          </a:p>
        </p:txBody>
      </p:sp>
      <p:grpSp>
        <p:nvGrpSpPr>
          <p:cNvPr id="68" name="Group 117">
            <a:extLst>
              <a:ext uri="{FF2B5EF4-FFF2-40B4-BE49-F238E27FC236}">
                <a16:creationId xmlns:a16="http://schemas.microsoft.com/office/drawing/2014/main" id="{C8233F22-D0D8-4B83-8A99-78C8331B7678}"/>
              </a:ext>
            </a:extLst>
          </p:cNvPr>
          <p:cNvGrpSpPr>
            <a:grpSpLocks/>
          </p:cNvGrpSpPr>
          <p:nvPr/>
        </p:nvGrpSpPr>
        <p:grpSpPr bwMode="auto">
          <a:xfrm>
            <a:off x="1363419" y="983395"/>
            <a:ext cx="1600200" cy="5484812"/>
            <a:chOff x="96" y="184"/>
            <a:chExt cx="1008" cy="3936"/>
          </a:xfrm>
        </p:grpSpPr>
        <p:sp>
          <p:nvSpPr>
            <p:cNvPr id="69" name="Rectangle 2">
              <a:extLst>
                <a:ext uri="{FF2B5EF4-FFF2-40B4-BE49-F238E27FC236}">
                  <a16:creationId xmlns:a16="http://schemas.microsoft.com/office/drawing/2014/main" id="{C9E212C8-8665-43E9-B240-77F95AB6672F}"/>
                </a:ext>
              </a:extLst>
            </p:cNvPr>
            <p:cNvSpPr>
              <a:spLocks noChangeArrowheads="1"/>
            </p:cNvSpPr>
            <p:nvPr/>
          </p:nvSpPr>
          <p:spPr bwMode="auto">
            <a:xfrm>
              <a:off x="96" y="184"/>
              <a:ext cx="1008" cy="3936"/>
            </a:xfrm>
            <a:prstGeom prst="rect">
              <a:avLst/>
            </a:prstGeom>
            <a:solidFill>
              <a:srgbClr val="FFFF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Rectangle 3">
              <a:extLst>
                <a:ext uri="{FF2B5EF4-FFF2-40B4-BE49-F238E27FC236}">
                  <a16:creationId xmlns:a16="http://schemas.microsoft.com/office/drawing/2014/main" id="{1D0BCB85-5AF7-4BAC-92FD-9FA2E3FB4313}"/>
                </a:ext>
              </a:extLst>
            </p:cNvPr>
            <p:cNvSpPr>
              <a:spLocks noChangeArrowheads="1"/>
            </p:cNvSpPr>
            <p:nvPr/>
          </p:nvSpPr>
          <p:spPr bwMode="auto">
            <a:xfrm>
              <a:off x="155" y="412"/>
              <a:ext cx="890" cy="201"/>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Applet</a:t>
              </a:r>
              <a:r>
                <a:rPr lang="en-US" altLang="en-US" sz="1000" b="0">
                  <a:solidFill>
                    <a:schemeClr val="bg1"/>
                  </a:solidFill>
                  <a:effectLst/>
                  <a:latin typeface="Times New Roman" panose="02020603050405020304" pitchFamily="18" charset="0"/>
                </a:rPr>
                <a:t> Container</a:t>
              </a:r>
            </a:p>
          </p:txBody>
        </p:sp>
        <p:sp>
          <p:nvSpPr>
            <p:cNvPr id="71" name="Rectangle 4">
              <a:extLst>
                <a:ext uri="{FF2B5EF4-FFF2-40B4-BE49-F238E27FC236}">
                  <a16:creationId xmlns:a16="http://schemas.microsoft.com/office/drawing/2014/main" id="{B2588C44-5456-42AF-8101-BDED9A7F9323}"/>
                </a:ext>
              </a:extLst>
            </p:cNvPr>
            <p:cNvSpPr>
              <a:spLocks noChangeArrowheads="1"/>
            </p:cNvSpPr>
            <p:nvPr/>
          </p:nvSpPr>
          <p:spPr bwMode="auto">
            <a:xfrm>
              <a:off x="155" y="613"/>
              <a:ext cx="890" cy="4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AutoShape 5">
              <a:extLst>
                <a:ext uri="{FF2B5EF4-FFF2-40B4-BE49-F238E27FC236}">
                  <a16:creationId xmlns:a16="http://schemas.microsoft.com/office/drawing/2014/main" id="{A6247366-9E8E-48D6-80BA-B099DC4DD2DC}"/>
                </a:ext>
              </a:extLst>
            </p:cNvPr>
            <p:cNvSpPr>
              <a:spLocks noChangeArrowheads="1"/>
            </p:cNvSpPr>
            <p:nvPr/>
          </p:nvSpPr>
          <p:spPr bwMode="auto">
            <a:xfrm>
              <a:off x="260" y="738"/>
              <a:ext cx="683" cy="20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Text Box 6">
              <a:extLst>
                <a:ext uri="{FF2B5EF4-FFF2-40B4-BE49-F238E27FC236}">
                  <a16:creationId xmlns:a16="http://schemas.microsoft.com/office/drawing/2014/main" id="{A911368F-FEA4-422F-B311-4FE426C9CEC8}"/>
                </a:ext>
              </a:extLst>
            </p:cNvPr>
            <p:cNvSpPr txBox="1">
              <a:spLocks noChangeArrowheads="1"/>
            </p:cNvSpPr>
            <p:nvPr/>
          </p:nvSpPr>
          <p:spPr bwMode="auto">
            <a:xfrm>
              <a:off x="438" y="752"/>
              <a:ext cx="45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Applet</a:t>
              </a:r>
            </a:p>
          </p:txBody>
        </p:sp>
        <p:grpSp>
          <p:nvGrpSpPr>
            <p:cNvPr id="74" name="Group 7">
              <a:extLst>
                <a:ext uri="{FF2B5EF4-FFF2-40B4-BE49-F238E27FC236}">
                  <a16:creationId xmlns:a16="http://schemas.microsoft.com/office/drawing/2014/main" id="{5D7F1DB5-F5CC-4FEA-ABCC-E7FCD65CF987}"/>
                </a:ext>
              </a:extLst>
            </p:cNvPr>
            <p:cNvGrpSpPr>
              <a:grpSpLocks/>
            </p:cNvGrpSpPr>
            <p:nvPr/>
          </p:nvGrpSpPr>
          <p:grpSpPr bwMode="auto">
            <a:xfrm>
              <a:off x="155" y="1180"/>
              <a:ext cx="896" cy="1232"/>
              <a:chOff x="260" y="1820"/>
              <a:chExt cx="1023" cy="1247"/>
            </a:xfrm>
          </p:grpSpPr>
          <p:sp>
            <p:nvSpPr>
              <p:cNvPr id="90" name="Rectangle 8">
                <a:extLst>
                  <a:ext uri="{FF2B5EF4-FFF2-40B4-BE49-F238E27FC236}">
                    <a16:creationId xmlns:a16="http://schemas.microsoft.com/office/drawing/2014/main" id="{CD0FE380-9687-422A-9620-696899082875}"/>
                  </a:ext>
                </a:extLst>
              </p:cNvPr>
              <p:cNvSpPr>
                <a:spLocks noChangeArrowheads="1"/>
              </p:cNvSpPr>
              <p:nvPr/>
            </p:nvSpPr>
            <p:spPr bwMode="auto">
              <a:xfrm>
                <a:off x="260" y="1820"/>
                <a:ext cx="1016" cy="203"/>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Application</a:t>
                </a:r>
                <a:r>
                  <a:rPr lang="en-US" altLang="en-US" sz="1000" b="0">
                    <a:solidFill>
                      <a:schemeClr val="bg1"/>
                    </a:solidFill>
                    <a:effectLst/>
                    <a:latin typeface="Times New Roman" panose="02020603050405020304" pitchFamily="18" charset="0"/>
                  </a:rPr>
                  <a:t> Container</a:t>
                </a:r>
              </a:p>
            </p:txBody>
          </p:sp>
          <p:sp>
            <p:nvSpPr>
              <p:cNvPr id="91" name="Rectangle 9">
                <a:extLst>
                  <a:ext uri="{FF2B5EF4-FFF2-40B4-BE49-F238E27FC236}">
                    <a16:creationId xmlns:a16="http://schemas.microsoft.com/office/drawing/2014/main" id="{29793DB8-1FA6-4DE5-8B9B-74D6517C6A54}"/>
                  </a:ext>
                </a:extLst>
              </p:cNvPr>
              <p:cNvSpPr>
                <a:spLocks noChangeArrowheads="1"/>
              </p:cNvSpPr>
              <p:nvPr/>
            </p:nvSpPr>
            <p:spPr bwMode="auto">
              <a:xfrm>
                <a:off x="267" y="2016"/>
                <a:ext cx="1016" cy="5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AutoShape 10">
                <a:extLst>
                  <a:ext uri="{FF2B5EF4-FFF2-40B4-BE49-F238E27FC236}">
                    <a16:creationId xmlns:a16="http://schemas.microsoft.com/office/drawing/2014/main" id="{6FC37F60-58CD-4F1C-9093-35242BEFBC21}"/>
                  </a:ext>
                </a:extLst>
              </p:cNvPr>
              <p:cNvSpPr>
                <a:spLocks noChangeArrowheads="1"/>
              </p:cNvSpPr>
              <p:nvPr/>
            </p:nvSpPr>
            <p:spPr bwMode="auto">
              <a:xfrm>
                <a:off x="380" y="2211"/>
                <a:ext cx="780" cy="203"/>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Text Box 11">
                <a:extLst>
                  <a:ext uri="{FF2B5EF4-FFF2-40B4-BE49-F238E27FC236}">
                    <a16:creationId xmlns:a16="http://schemas.microsoft.com/office/drawing/2014/main" id="{6F73231D-8C12-4C60-B3E9-C2AFB5D0B729}"/>
                  </a:ext>
                </a:extLst>
              </p:cNvPr>
              <p:cNvSpPr txBox="1">
                <a:spLocks noChangeArrowheads="1"/>
              </p:cNvSpPr>
              <p:nvPr/>
            </p:nvSpPr>
            <p:spPr bwMode="auto">
              <a:xfrm>
                <a:off x="501" y="2217"/>
                <a:ext cx="674"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Application</a:t>
                </a:r>
              </a:p>
            </p:txBody>
          </p:sp>
          <p:sp>
            <p:nvSpPr>
              <p:cNvPr id="94" name="Rectangle 12">
                <a:extLst>
                  <a:ext uri="{FF2B5EF4-FFF2-40B4-BE49-F238E27FC236}">
                    <a16:creationId xmlns:a16="http://schemas.microsoft.com/office/drawing/2014/main" id="{30C63B09-6CBA-43C4-BACB-626B5669A9EE}"/>
                  </a:ext>
                </a:extLst>
              </p:cNvPr>
              <p:cNvSpPr>
                <a:spLocks noChangeArrowheads="1"/>
              </p:cNvSpPr>
              <p:nvPr/>
            </p:nvSpPr>
            <p:spPr bwMode="auto">
              <a:xfrm>
                <a:off x="495" y="2497"/>
                <a:ext cx="135"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Text Box 13">
                <a:extLst>
                  <a:ext uri="{FF2B5EF4-FFF2-40B4-BE49-F238E27FC236}">
                    <a16:creationId xmlns:a16="http://schemas.microsoft.com/office/drawing/2014/main" id="{2C8B710E-D07F-4D65-BAE1-775DA29C53FF}"/>
                  </a:ext>
                </a:extLst>
              </p:cNvPr>
              <p:cNvSpPr txBox="1">
                <a:spLocks noChangeArrowheads="1"/>
              </p:cNvSpPr>
              <p:nvPr/>
            </p:nvSpPr>
            <p:spPr bwMode="auto">
              <a:xfrm>
                <a:off x="481" y="2558"/>
                <a:ext cx="17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JDBC</a:t>
                </a:r>
              </a:p>
            </p:txBody>
          </p:sp>
          <p:sp>
            <p:nvSpPr>
              <p:cNvPr id="96" name="Rectangle 14">
                <a:extLst>
                  <a:ext uri="{FF2B5EF4-FFF2-40B4-BE49-F238E27FC236}">
                    <a16:creationId xmlns:a16="http://schemas.microsoft.com/office/drawing/2014/main" id="{3F709912-7673-42E1-ABB9-E37FD2CEEA5F}"/>
                  </a:ext>
                </a:extLst>
              </p:cNvPr>
              <p:cNvSpPr>
                <a:spLocks noChangeArrowheads="1"/>
              </p:cNvSpPr>
              <p:nvPr/>
            </p:nvSpPr>
            <p:spPr bwMode="auto">
              <a:xfrm>
                <a:off x="630" y="2497"/>
                <a:ext cx="136"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Rectangle 15">
                <a:extLst>
                  <a:ext uri="{FF2B5EF4-FFF2-40B4-BE49-F238E27FC236}">
                    <a16:creationId xmlns:a16="http://schemas.microsoft.com/office/drawing/2014/main" id="{BB79089F-6E9A-49CA-90D6-3F31CBD265AB}"/>
                  </a:ext>
                </a:extLst>
              </p:cNvPr>
              <p:cNvSpPr>
                <a:spLocks noChangeArrowheads="1"/>
              </p:cNvSpPr>
              <p:nvPr/>
            </p:nvSpPr>
            <p:spPr bwMode="auto">
              <a:xfrm>
                <a:off x="901" y="2497"/>
                <a:ext cx="136"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16">
                <a:extLst>
                  <a:ext uri="{FF2B5EF4-FFF2-40B4-BE49-F238E27FC236}">
                    <a16:creationId xmlns:a16="http://schemas.microsoft.com/office/drawing/2014/main" id="{16A816C9-0D34-48D0-BF83-DEFCBF2C9635}"/>
                  </a:ext>
                </a:extLst>
              </p:cNvPr>
              <p:cNvSpPr>
                <a:spLocks noChangeArrowheads="1"/>
              </p:cNvSpPr>
              <p:nvPr/>
            </p:nvSpPr>
            <p:spPr bwMode="auto">
              <a:xfrm>
                <a:off x="766" y="2497"/>
                <a:ext cx="135" cy="5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Text Box 17">
                <a:extLst>
                  <a:ext uri="{FF2B5EF4-FFF2-40B4-BE49-F238E27FC236}">
                    <a16:creationId xmlns:a16="http://schemas.microsoft.com/office/drawing/2014/main" id="{F945FBEF-D9E0-4F8B-B896-2D92F6CB6CA1}"/>
                  </a:ext>
                </a:extLst>
              </p:cNvPr>
              <p:cNvSpPr txBox="1">
                <a:spLocks noChangeArrowheads="1"/>
              </p:cNvSpPr>
              <p:nvPr/>
            </p:nvSpPr>
            <p:spPr bwMode="auto">
              <a:xfrm>
                <a:off x="630" y="2551"/>
                <a:ext cx="169"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JAXP</a:t>
                </a:r>
              </a:p>
            </p:txBody>
          </p:sp>
          <p:sp>
            <p:nvSpPr>
              <p:cNvPr id="100" name="Text Box 18">
                <a:extLst>
                  <a:ext uri="{FF2B5EF4-FFF2-40B4-BE49-F238E27FC236}">
                    <a16:creationId xmlns:a16="http://schemas.microsoft.com/office/drawing/2014/main" id="{23B9FC15-7B07-406F-ACD1-8162E5B0311A}"/>
                  </a:ext>
                </a:extLst>
              </p:cNvPr>
              <p:cNvSpPr txBox="1">
                <a:spLocks noChangeArrowheads="1"/>
              </p:cNvSpPr>
              <p:nvPr/>
            </p:nvSpPr>
            <p:spPr bwMode="auto">
              <a:xfrm>
                <a:off x="748" y="2551"/>
                <a:ext cx="13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latin typeface="Times New Roman" panose="02020603050405020304" pitchFamily="18" charset="0"/>
                  </a:rPr>
                  <a:t>JAAS</a:t>
                </a:r>
              </a:p>
            </p:txBody>
          </p:sp>
          <p:sp>
            <p:nvSpPr>
              <p:cNvPr id="101" name="Text Box 19">
                <a:extLst>
                  <a:ext uri="{FF2B5EF4-FFF2-40B4-BE49-F238E27FC236}">
                    <a16:creationId xmlns:a16="http://schemas.microsoft.com/office/drawing/2014/main" id="{F3E58072-E673-4E77-8166-70989A2C40F8}"/>
                  </a:ext>
                </a:extLst>
              </p:cNvPr>
              <p:cNvSpPr txBox="1">
                <a:spLocks noChangeArrowheads="1"/>
              </p:cNvSpPr>
              <p:nvPr/>
            </p:nvSpPr>
            <p:spPr bwMode="auto">
              <a:xfrm>
                <a:off x="873" y="2552"/>
                <a:ext cx="144"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1000" b="0">
                    <a:solidFill>
                      <a:schemeClr val="tx1"/>
                    </a:solidFill>
                    <a:effectLst/>
                    <a:latin typeface="Times New Roman" panose="02020603050405020304" pitchFamily="18" charset="0"/>
                  </a:rPr>
                  <a:t>J</a:t>
                </a:r>
              </a:p>
              <a:p>
                <a:pPr>
                  <a:spcBef>
                    <a:spcPct val="0"/>
                  </a:spcBef>
                </a:pPr>
                <a:r>
                  <a:rPr lang="en-US" altLang="en-US" sz="1000" b="0">
                    <a:solidFill>
                      <a:schemeClr val="tx1"/>
                    </a:solidFill>
                    <a:effectLst/>
                    <a:latin typeface="Times New Roman" panose="02020603050405020304" pitchFamily="18" charset="0"/>
                  </a:rPr>
                  <a:t>M</a:t>
                </a:r>
              </a:p>
              <a:p>
                <a:pPr>
                  <a:spcBef>
                    <a:spcPct val="0"/>
                  </a:spcBef>
                </a:pPr>
                <a:r>
                  <a:rPr lang="en-US" altLang="en-US" sz="1000" b="0">
                    <a:solidFill>
                      <a:schemeClr val="tx1"/>
                    </a:solidFill>
                    <a:effectLst/>
                    <a:latin typeface="Times New Roman" panose="02020603050405020304" pitchFamily="18" charset="0"/>
                  </a:rPr>
                  <a:t>S</a:t>
                </a:r>
              </a:p>
            </p:txBody>
          </p:sp>
        </p:grpSp>
        <p:sp>
          <p:nvSpPr>
            <p:cNvPr id="75" name="Text Box 20">
              <a:extLst>
                <a:ext uri="{FF2B5EF4-FFF2-40B4-BE49-F238E27FC236}">
                  <a16:creationId xmlns:a16="http://schemas.microsoft.com/office/drawing/2014/main" id="{79F15F76-CC3B-4742-85D8-CB149B3D85D7}"/>
                </a:ext>
              </a:extLst>
            </p:cNvPr>
            <p:cNvSpPr txBox="1">
              <a:spLocks noChangeArrowheads="1"/>
            </p:cNvSpPr>
            <p:nvPr/>
          </p:nvSpPr>
          <p:spPr bwMode="auto">
            <a:xfrm>
              <a:off x="144" y="203"/>
              <a:ext cx="91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solidFill>
                    <a:schemeClr val="tx1"/>
                  </a:solidFill>
                  <a:effectLst/>
                </a:rPr>
                <a:t>Client Tier</a:t>
              </a:r>
              <a:r>
                <a:rPr lang="en-US" altLang="en-US" sz="1000">
                  <a:solidFill>
                    <a:schemeClr val="tx1"/>
                  </a:solidFill>
                  <a:effectLst/>
                </a:rPr>
                <a:t> </a:t>
              </a:r>
            </a:p>
          </p:txBody>
        </p:sp>
        <p:sp>
          <p:nvSpPr>
            <p:cNvPr id="76" name="Rectangle 21">
              <a:extLst>
                <a:ext uri="{FF2B5EF4-FFF2-40B4-BE49-F238E27FC236}">
                  <a16:creationId xmlns:a16="http://schemas.microsoft.com/office/drawing/2014/main" id="{F861307F-1180-4FC6-8C96-56ACFF2EACB8}"/>
                </a:ext>
              </a:extLst>
            </p:cNvPr>
            <p:cNvSpPr>
              <a:spLocks noChangeArrowheads="1"/>
            </p:cNvSpPr>
            <p:nvPr/>
          </p:nvSpPr>
          <p:spPr bwMode="auto">
            <a:xfrm>
              <a:off x="138" y="990"/>
              <a:ext cx="88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22">
              <a:extLst>
                <a:ext uri="{FF2B5EF4-FFF2-40B4-BE49-F238E27FC236}">
                  <a16:creationId xmlns:a16="http://schemas.microsoft.com/office/drawing/2014/main" id="{9F0B6A04-9122-4141-BC20-21FDACA9688A}"/>
                </a:ext>
              </a:extLst>
            </p:cNvPr>
            <p:cNvSpPr>
              <a:spLocks noChangeArrowheads="1"/>
            </p:cNvSpPr>
            <p:nvPr/>
          </p:nvSpPr>
          <p:spPr bwMode="auto">
            <a:xfrm>
              <a:off x="180" y="2366"/>
              <a:ext cx="88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8" name="Group 23">
              <a:extLst>
                <a:ext uri="{FF2B5EF4-FFF2-40B4-BE49-F238E27FC236}">
                  <a16:creationId xmlns:a16="http://schemas.microsoft.com/office/drawing/2014/main" id="{74838EC5-D3F8-4078-BFF0-778C16B44A25}"/>
                </a:ext>
              </a:extLst>
            </p:cNvPr>
            <p:cNvGrpSpPr>
              <a:grpSpLocks/>
            </p:cNvGrpSpPr>
            <p:nvPr/>
          </p:nvGrpSpPr>
          <p:grpSpPr bwMode="auto">
            <a:xfrm>
              <a:off x="170" y="3053"/>
              <a:ext cx="882" cy="433"/>
              <a:chOff x="261" y="2544"/>
              <a:chExt cx="1008" cy="438"/>
            </a:xfrm>
          </p:grpSpPr>
          <p:sp>
            <p:nvSpPr>
              <p:cNvPr id="88" name="Rectangle 24">
                <a:extLst>
                  <a:ext uri="{FF2B5EF4-FFF2-40B4-BE49-F238E27FC236}">
                    <a16:creationId xmlns:a16="http://schemas.microsoft.com/office/drawing/2014/main" id="{BB51D69D-E520-4410-BD21-1E7A413D0004}"/>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25">
                <a:extLst>
                  <a:ext uri="{FF2B5EF4-FFF2-40B4-BE49-F238E27FC236}">
                    <a16:creationId xmlns:a16="http://schemas.microsoft.com/office/drawing/2014/main" id="{E23ABABC-9746-4FC9-AA71-FD42B8AA8EDD}"/>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9" name="Group 26">
              <a:extLst>
                <a:ext uri="{FF2B5EF4-FFF2-40B4-BE49-F238E27FC236}">
                  <a16:creationId xmlns:a16="http://schemas.microsoft.com/office/drawing/2014/main" id="{C34DE2F7-E120-4D6A-B1AA-3C0461EA561D}"/>
                </a:ext>
              </a:extLst>
            </p:cNvPr>
            <p:cNvGrpSpPr>
              <a:grpSpLocks/>
            </p:cNvGrpSpPr>
            <p:nvPr/>
          </p:nvGrpSpPr>
          <p:grpSpPr bwMode="auto">
            <a:xfrm>
              <a:off x="165" y="2499"/>
              <a:ext cx="882" cy="432"/>
              <a:chOff x="165" y="2499"/>
              <a:chExt cx="882" cy="432"/>
            </a:xfrm>
          </p:grpSpPr>
          <p:grpSp>
            <p:nvGrpSpPr>
              <p:cNvPr id="84" name="Group 27">
                <a:extLst>
                  <a:ext uri="{FF2B5EF4-FFF2-40B4-BE49-F238E27FC236}">
                    <a16:creationId xmlns:a16="http://schemas.microsoft.com/office/drawing/2014/main" id="{F2848820-403A-4C5F-80A8-6EE801F3A16B}"/>
                  </a:ext>
                </a:extLst>
              </p:cNvPr>
              <p:cNvGrpSpPr>
                <a:grpSpLocks/>
              </p:cNvGrpSpPr>
              <p:nvPr/>
            </p:nvGrpSpPr>
            <p:grpSpPr bwMode="auto">
              <a:xfrm>
                <a:off x="165" y="2499"/>
                <a:ext cx="882" cy="432"/>
                <a:chOff x="261" y="2544"/>
                <a:chExt cx="1008" cy="438"/>
              </a:xfrm>
            </p:grpSpPr>
            <p:sp>
              <p:nvSpPr>
                <p:cNvPr id="86" name="Rectangle 28">
                  <a:extLst>
                    <a:ext uri="{FF2B5EF4-FFF2-40B4-BE49-F238E27FC236}">
                      <a16:creationId xmlns:a16="http://schemas.microsoft.com/office/drawing/2014/main" id="{5DA7A9F4-12C2-4859-B364-630CE7C3D80E}"/>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29">
                  <a:extLst>
                    <a:ext uri="{FF2B5EF4-FFF2-40B4-BE49-F238E27FC236}">
                      <a16:creationId xmlns:a16="http://schemas.microsoft.com/office/drawing/2014/main" id="{024139DA-407C-4E74-80E8-E1836D32B5E1}"/>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85" name="Text Box 30">
                <a:extLst>
                  <a:ext uri="{FF2B5EF4-FFF2-40B4-BE49-F238E27FC236}">
                    <a16:creationId xmlns:a16="http://schemas.microsoft.com/office/drawing/2014/main" id="{D20E427B-1954-4AA7-8BDD-068EEF57D8F3}"/>
                  </a:ext>
                </a:extLst>
              </p:cNvPr>
              <p:cNvSpPr txBox="1">
                <a:spLocks noChangeArrowheads="1"/>
              </p:cNvSpPr>
              <p:nvPr/>
            </p:nvSpPr>
            <p:spPr bwMode="auto">
              <a:xfrm>
                <a:off x="327" y="2527"/>
                <a:ext cx="6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J2EE Server</a:t>
                </a:r>
              </a:p>
            </p:txBody>
          </p:sp>
        </p:grpSp>
        <p:sp>
          <p:nvSpPr>
            <p:cNvPr id="80" name="Text Box 31">
              <a:extLst>
                <a:ext uri="{FF2B5EF4-FFF2-40B4-BE49-F238E27FC236}">
                  <a16:creationId xmlns:a16="http://schemas.microsoft.com/office/drawing/2014/main" id="{0C83C7BD-9932-4B48-AA51-39A0B438E0C4}"/>
                </a:ext>
              </a:extLst>
            </p:cNvPr>
            <p:cNvSpPr txBox="1">
              <a:spLocks noChangeArrowheads="1"/>
            </p:cNvSpPr>
            <p:nvPr/>
          </p:nvSpPr>
          <p:spPr bwMode="auto">
            <a:xfrm>
              <a:off x="364" y="3076"/>
              <a:ext cx="58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J2ME App</a:t>
              </a:r>
            </a:p>
          </p:txBody>
        </p:sp>
        <p:grpSp>
          <p:nvGrpSpPr>
            <p:cNvPr id="81" name="Group 32">
              <a:extLst>
                <a:ext uri="{FF2B5EF4-FFF2-40B4-BE49-F238E27FC236}">
                  <a16:creationId xmlns:a16="http://schemas.microsoft.com/office/drawing/2014/main" id="{78453A58-0FF8-4394-9465-F56E30773144}"/>
                </a:ext>
              </a:extLst>
            </p:cNvPr>
            <p:cNvGrpSpPr>
              <a:grpSpLocks/>
            </p:cNvGrpSpPr>
            <p:nvPr/>
          </p:nvGrpSpPr>
          <p:grpSpPr bwMode="auto">
            <a:xfrm>
              <a:off x="170" y="3614"/>
              <a:ext cx="882" cy="432"/>
              <a:chOff x="170" y="3614"/>
              <a:chExt cx="882" cy="432"/>
            </a:xfrm>
          </p:grpSpPr>
          <p:sp>
            <p:nvSpPr>
              <p:cNvPr id="82" name="Rectangle 33">
                <a:extLst>
                  <a:ext uri="{FF2B5EF4-FFF2-40B4-BE49-F238E27FC236}">
                    <a16:creationId xmlns:a16="http://schemas.microsoft.com/office/drawing/2014/main" id="{F081A136-526B-44F0-93EA-A067B3A8903B}"/>
                  </a:ext>
                </a:extLst>
              </p:cNvPr>
              <p:cNvSpPr>
                <a:spLocks noChangeArrowheads="1"/>
              </p:cNvSpPr>
              <p:nvPr/>
            </p:nvSpPr>
            <p:spPr bwMode="auto">
              <a:xfrm>
                <a:off x="170" y="3614"/>
                <a:ext cx="88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Text Box 34">
                <a:extLst>
                  <a:ext uri="{FF2B5EF4-FFF2-40B4-BE49-F238E27FC236}">
                    <a16:creationId xmlns:a16="http://schemas.microsoft.com/office/drawing/2014/main" id="{0D7E1354-2693-48E4-B24B-B14414D7BFF6}"/>
                  </a:ext>
                </a:extLst>
              </p:cNvPr>
              <p:cNvSpPr txBox="1">
                <a:spLocks noChangeArrowheads="1"/>
              </p:cNvSpPr>
              <p:nvPr/>
            </p:nvSpPr>
            <p:spPr bwMode="auto">
              <a:xfrm>
                <a:off x="303" y="3645"/>
                <a:ext cx="63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0">
                    <a:solidFill>
                      <a:schemeClr val="tx1"/>
                    </a:solidFill>
                    <a:effectLst/>
                  </a:rPr>
                  <a:t>Other Application or Server</a:t>
                </a:r>
              </a:p>
            </p:txBody>
          </p:sp>
        </p:grpSp>
      </p:grpSp>
      <p:sp>
        <p:nvSpPr>
          <p:cNvPr id="102" name="Oval 36">
            <a:extLst>
              <a:ext uri="{FF2B5EF4-FFF2-40B4-BE49-F238E27FC236}">
                <a16:creationId xmlns:a16="http://schemas.microsoft.com/office/drawing/2014/main" id="{099756EF-C9E6-4A07-802D-5F4111EE1A13}"/>
              </a:ext>
            </a:extLst>
          </p:cNvPr>
          <p:cNvSpPr>
            <a:spLocks noChangeArrowheads="1"/>
          </p:cNvSpPr>
          <p:nvPr/>
        </p:nvSpPr>
        <p:spPr bwMode="auto">
          <a:xfrm>
            <a:off x="3344619" y="3507520"/>
            <a:ext cx="381000" cy="304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Oval 37">
            <a:extLst>
              <a:ext uri="{FF2B5EF4-FFF2-40B4-BE49-F238E27FC236}">
                <a16:creationId xmlns:a16="http://schemas.microsoft.com/office/drawing/2014/main" id="{A2C09BEB-A6A0-470A-AAEF-A2D05D73DE78}"/>
              </a:ext>
            </a:extLst>
          </p:cNvPr>
          <p:cNvSpPr>
            <a:spLocks noChangeArrowheads="1"/>
          </p:cNvSpPr>
          <p:nvPr/>
        </p:nvSpPr>
        <p:spPr bwMode="auto">
          <a:xfrm>
            <a:off x="3077919" y="3345595"/>
            <a:ext cx="685800" cy="4572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Oval 38">
            <a:extLst>
              <a:ext uri="{FF2B5EF4-FFF2-40B4-BE49-F238E27FC236}">
                <a16:creationId xmlns:a16="http://schemas.microsoft.com/office/drawing/2014/main" id="{FA50F6A4-FD6B-46D0-8624-4C8FE588277F}"/>
              </a:ext>
            </a:extLst>
          </p:cNvPr>
          <p:cNvSpPr>
            <a:spLocks noChangeArrowheads="1"/>
          </p:cNvSpPr>
          <p:nvPr/>
        </p:nvSpPr>
        <p:spPr bwMode="auto">
          <a:xfrm>
            <a:off x="7584831" y="3358295"/>
            <a:ext cx="6858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5" name="Group 118">
            <a:extLst>
              <a:ext uri="{FF2B5EF4-FFF2-40B4-BE49-F238E27FC236}">
                <a16:creationId xmlns:a16="http://schemas.microsoft.com/office/drawing/2014/main" id="{8E9DD4CB-A2E5-4C47-9F1E-20282DCCA20C}"/>
              </a:ext>
            </a:extLst>
          </p:cNvPr>
          <p:cNvGrpSpPr>
            <a:grpSpLocks/>
          </p:cNvGrpSpPr>
          <p:nvPr/>
        </p:nvGrpSpPr>
        <p:grpSpPr bwMode="auto">
          <a:xfrm>
            <a:off x="8359531" y="983395"/>
            <a:ext cx="1612900" cy="5484812"/>
            <a:chOff x="4656" y="192"/>
            <a:chExt cx="1016" cy="3936"/>
          </a:xfrm>
        </p:grpSpPr>
        <p:sp>
          <p:nvSpPr>
            <p:cNvPr id="106" name="Rectangle 41">
              <a:extLst>
                <a:ext uri="{FF2B5EF4-FFF2-40B4-BE49-F238E27FC236}">
                  <a16:creationId xmlns:a16="http://schemas.microsoft.com/office/drawing/2014/main" id="{299BCBC0-5540-4F22-93C3-2ADD32D278B9}"/>
                </a:ext>
              </a:extLst>
            </p:cNvPr>
            <p:cNvSpPr>
              <a:spLocks noChangeArrowheads="1"/>
            </p:cNvSpPr>
            <p:nvPr/>
          </p:nvSpPr>
          <p:spPr bwMode="auto">
            <a:xfrm>
              <a:off x="4656" y="192"/>
              <a:ext cx="1008" cy="3936"/>
            </a:xfrm>
            <a:prstGeom prst="rect">
              <a:avLst/>
            </a:prstGeom>
            <a:solidFill>
              <a:srgbClr val="FFFF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AutoShape 42">
              <a:extLst>
                <a:ext uri="{FF2B5EF4-FFF2-40B4-BE49-F238E27FC236}">
                  <a16:creationId xmlns:a16="http://schemas.microsoft.com/office/drawing/2014/main" id="{757DC2CA-D7FA-4A79-B736-5AAD397191BB}"/>
                </a:ext>
              </a:extLst>
            </p:cNvPr>
            <p:cNvSpPr>
              <a:spLocks noChangeArrowheads="1"/>
            </p:cNvSpPr>
            <p:nvPr/>
          </p:nvSpPr>
          <p:spPr bwMode="auto">
            <a:xfrm>
              <a:off x="4832" y="576"/>
              <a:ext cx="672" cy="91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8" name="Group 43">
              <a:extLst>
                <a:ext uri="{FF2B5EF4-FFF2-40B4-BE49-F238E27FC236}">
                  <a16:creationId xmlns:a16="http://schemas.microsoft.com/office/drawing/2014/main" id="{67115CD0-C3CB-4EBE-BF12-B361018BB155}"/>
                </a:ext>
              </a:extLst>
            </p:cNvPr>
            <p:cNvGrpSpPr>
              <a:grpSpLocks/>
            </p:cNvGrpSpPr>
            <p:nvPr/>
          </p:nvGrpSpPr>
          <p:grpSpPr bwMode="auto">
            <a:xfrm>
              <a:off x="4720" y="2784"/>
              <a:ext cx="882" cy="432"/>
              <a:chOff x="165" y="2499"/>
              <a:chExt cx="882" cy="432"/>
            </a:xfrm>
          </p:grpSpPr>
          <p:grpSp>
            <p:nvGrpSpPr>
              <p:cNvPr id="118" name="Group 44">
                <a:extLst>
                  <a:ext uri="{FF2B5EF4-FFF2-40B4-BE49-F238E27FC236}">
                    <a16:creationId xmlns:a16="http://schemas.microsoft.com/office/drawing/2014/main" id="{EA0FCB7D-95CF-44D6-9D4D-ED099B299106}"/>
                  </a:ext>
                </a:extLst>
              </p:cNvPr>
              <p:cNvGrpSpPr>
                <a:grpSpLocks/>
              </p:cNvGrpSpPr>
              <p:nvPr/>
            </p:nvGrpSpPr>
            <p:grpSpPr bwMode="auto">
              <a:xfrm>
                <a:off x="165" y="2499"/>
                <a:ext cx="882" cy="432"/>
                <a:chOff x="261" y="2544"/>
                <a:chExt cx="1008" cy="438"/>
              </a:xfrm>
            </p:grpSpPr>
            <p:sp>
              <p:nvSpPr>
                <p:cNvPr id="120" name="Rectangle 45">
                  <a:extLst>
                    <a:ext uri="{FF2B5EF4-FFF2-40B4-BE49-F238E27FC236}">
                      <a16:creationId xmlns:a16="http://schemas.microsoft.com/office/drawing/2014/main" id="{E6B1460B-ADB3-4013-8C18-48CF411BF93A}"/>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46">
                  <a:extLst>
                    <a:ext uri="{FF2B5EF4-FFF2-40B4-BE49-F238E27FC236}">
                      <a16:creationId xmlns:a16="http://schemas.microsoft.com/office/drawing/2014/main" id="{26B37BAB-2456-4307-BF8C-7158915C7872}"/>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9" name="Text Box 47">
                <a:extLst>
                  <a:ext uri="{FF2B5EF4-FFF2-40B4-BE49-F238E27FC236}">
                    <a16:creationId xmlns:a16="http://schemas.microsoft.com/office/drawing/2014/main" id="{1AAF545D-6952-4341-A416-5948E6CFFFB1}"/>
                  </a:ext>
                </a:extLst>
              </p:cNvPr>
              <p:cNvSpPr txBox="1">
                <a:spLocks noChangeArrowheads="1"/>
              </p:cNvSpPr>
              <p:nvPr/>
            </p:nvSpPr>
            <p:spPr bwMode="auto">
              <a:xfrm>
                <a:off x="327" y="2527"/>
                <a:ext cx="6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J2EE Server</a:t>
                </a:r>
              </a:p>
            </p:txBody>
          </p:sp>
        </p:grpSp>
        <p:grpSp>
          <p:nvGrpSpPr>
            <p:cNvPr id="109" name="Group 48">
              <a:extLst>
                <a:ext uri="{FF2B5EF4-FFF2-40B4-BE49-F238E27FC236}">
                  <a16:creationId xmlns:a16="http://schemas.microsoft.com/office/drawing/2014/main" id="{410F8531-DD2A-4BE1-ADBF-A2E46561E2F4}"/>
                </a:ext>
              </a:extLst>
            </p:cNvPr>
            <p:cNvGrpSpPr>
              <a:grpSpLocks/>
            </p:cNvGrpSpPr>
            <p:nvPr/>
          </p:nvGrpSpPr>
          <p:grpSpPr bwMode="auto">
            <a:xfrm>
              <a:off x="4720" y="2096"/>
              <a:ext cx="882" cy="432"/>
              <a:chOff x="170" y="3614"/>
              <a:chExt cx="882" cy="432"/>
            </a:xfrm>
          </p:grpSpPr>
          <p:sp>
            <p:nvSpPr>
              <p:cNvPr id="116" name="Rectangle 49">
                <a:extLst>
                  <a:ext uri="{FF2B5EF4-FFF2-40B4-BE49-F238E27FC236}">
                    <a16:creationId xmlns:a16="http://schemas.microsoft.com/office/drawing/2014/main" id="{584E9B2E-4E1E-430F-ABF3-03613BC094B2}"/>
                  </a:ext>
                </a:extLst>
              </p:cNvPr>
              <p:cNvSpPr>
                <a:spLocks noChangeArrowheads="1"/>
              </p:cNvSpPr>
              <p:nvPr/>
            </p:nvSpPr>
            <p:spPr bwMode="auto">
              <a:xfrm>
                <a:off x="170" y="3614"/>
                <a:ext cx="88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Text Box 50">
                <a:extLst>
                  <a:ext uri="{FF2B5EF4-FFF2-40B4-BE49-F238E27FC236}">
                    <a16:creationId xmlns:a16="http://schemas.microsoft.com/office/drawing/2014/main" id="{2DA9B107-93A9-4EF6-BBE4-75E09F93595D}"/>
                  </a:ext>
                </a:extLst>
              </p:cNvPr>
              <p:cNvSpPr txBox="1">
                <a:spLocks noChangeArrowheads="1"/>
              </p:cNvSpPr>
              <p:nvPr/>
            </p:nvSpPr>
            <p:spPr bwMode="auto">
              <a:xfrm>
                <a:off x="303" y="3646"/>
                <a:ext cx="63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0">
                    <a:solidFill>
                      <a:schemeClr val="tx1"/>
                    </a:solidFill>
                    <a:effectLst/>
                  </a:rPr>
                  <a:t>Enterprise Information System</a:t>
                </a:r>
              </a:p>
            </p:txBody>
          </p:sp>
        </p:grpSp>
        <p:grpSp>
          <p:nvGrpSpPr>
            <p:cNvPr id="110" name="Group 51">
              <a:extLst>
                <a:ext uri="{FF2B5EF4-FFF2-40B4-BE49-F238E27FC236}">
                  <a16:creationId xmlns:a16="http://schemas.microsoft.com/office/drawing/2014/main" id="{F63EA80C-A7DB-4155-9EE6-A3C42EDFF3FE}"/>
                </a:ext>
              </a:extLst>
            </p:cNvPr>
            <p:cNvGrpSpPr>
              <a:grpSpLocks/>
            </p:cNvGrpSpPr>
            <p:nvPr/>
          </p:nvGrpSpPr>
          <p:grpSpPr bwMode="auto">
            <a:xfrm>
              <a:off x="4718" y="3472"/>
              <a:ext cx="882" cy="432"/>
              <a:chOff x="261" y="2544"/>
              <a:chExt cx="1008" cy="438"/>
            </a:xfrm>
          </p:grpSpPr>
          <p:sp>
            <p:nvSpPr>
              <p:cNvPr id="114" name="Rectangle 52">
                <a:extLst>
                  <a:ext uri="{FF2B5EF4-FFF2-40B4-BE49-F238E27FC236}">
                    <a16:creationId xmlns:a16="http://schemas.microsoft.com/office/drawing/2014/main" id="{3AF2F615-511B-444E-A769-4C5A60B1D939}"/>
                  </a:ext>
                </a:extLst>
              </p:cNvPr>
              <p:cNvSpPr>
                <a:spLocks noChangeArrowheads="1"/>
              </p:cNvSpPr>
              <p:nvPr/>
            </p:nvSpPr>
            <p:spPr bwMode="auto">
              <a:xfrm>
                <a:off x="261" y="2544"/>
                <a:ext cx="1008" cy="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Line 53">
                <a:extLst>
                  <a:ext uri="{FF2B5EF4-FFF2-40B4-BE49-F238E27FC236}">
                    <a16:creationId xmlns:a16="http://schemas.microsoft.com/office/drawing/2014/main" id="{58542E8C-ACBB-43ED-A470-904E8CF2FFC4}"/>
                  </a:ext>
                </a:extLst>
              </p:cNvPr>
              <p:cNvSpPr>
                <a:spLocks noChangeShapeType="1"/>
              </p:cNvSpPr>
              <p:nvPr/>
            </p:nvSpPr>
            <p:spPr bwMode="auto">
              <a:xfrm>
                <a:off x="261" y="2757"/>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1" name="Text Box 54">
              <a:extLst>
                <a:ext uri="{FF2B5EF4-FFF2-40B4-BE49-F238E27FC236}">
                  <a16:creationId xmlns:a16="http://schemas.microsoft.com/office/drawing/2014/main" id="{9BCBE573-04F6-427F-9CA2-107E7431A774}"/>
                </a:ext>
              </a:extLst>
            </p:cNvPr>
            <p:cNvSpPr txBox="1">
              <a:spLocks noChangeArrowheads="1"/>
            </p:cNvSpPr>
            <p:nvPr/>
          </p:nvSpPr>
          <p:spPr bwMode="auto">
            <a:xfrm>
              <a:off x="4824" y="3500"/>
              <a:ext cx="84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Non-Java Sever</a:t>
              </a:r>
            </a:p>
          </p:txBody>
        </p:sp>
        <p:sp>
          <p:nvSpPr>
            <p:cNvPr id="112" name="Text Box 55">
              <a:extLst>
                <a:ext uri="{FF2B5EF4-FFF2-40B4-BE49-F238E27FC236}">
                  <a16:creationId xmlns:a16="http://schemas.microsoft.com/office/drawing/2014/main" id="{CF6FA73F-269F-4972-BD44-A6A7C6034270}"/>
                </a:ext>
              </a:extLst>
            </p:cNvPr>
            <p:cNvSpPr txBox="1">
              <a:spLocks noChangeArrowheads="1"/>
            </p:cNvSpPr>
            <p:nvPr/>
          </p:nvSpPr>
          <p:spPr bwMode="auto">
            <a:xfrm>
              <a:off x="4960" y="1488"/>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chemeClr val="tx1"/>
                  </a:solidFill>
                  <a:effectLst/>
                </a:rPr>
                <a:t>Database</a:t>
              </a:r>
            </a:p>
          </p:txBody>
        </p:sp>
        <p:sp>
          <p:nvSpPr>
            <p:cNvPr id="113" name="Text Box 56">
              <a:extLst>
                <a:ext uri="{FF2B5EF4-FFF2-40B4-BE49-F238E27FC236}">
                  <a16:creationId xmlns:a16="http://schemas.microsoft.com/office/drawing/2014/main" id="{64418294-5EA5-4E94-908B-286FA3859C12}"/>
                </a:ext>
              </a:extLst>
            </p:cNvPr>
            <p:cNvSpPr txBox="1">
              <a:spLocks noChangeArrowheads="1"/>
            </p:cNvSpPr>
            <p:nvPr/>
          </p:nvSpPr>
          <p:spPr bwMode="auto">
            <a:xfrm>
              <a:off x="4704" y="239"/>
              <a:ext cx="91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tx1"/>
                  </a:solidFill>
                  <a:effectLst/>
                </a:rPr>
                <a:t>3</a:t>
              </a:r>
              <a:r>
                <a:rPr lang="en-US" altLang="en-US" sz="1400" baseline="30000">
                  <a:solidFill>
                    <a:schemeClr val="tx1"/>
                  </a:solidFill>
                  <a:effectLst/>
                </a:rPr>
                <a:t>rd</a:t>
              </a:r>
              <a:r>
                <a:rPr lang="en-US" altLang="en-US" sz="1400">
                  <a:solidFill>
                    <a:schemeClr val="tx1"/>
                  </a:solidFill>
                  <a:effectLst/>
                </a:rPr>
                <a:t> &amp; Nth Tiers</a:t>
              </a:r>
            </a:p>
          </p:txBody>
        </p:sp>
      </p:grpSp>
      <p:grpSp>
        <p:nvGrpSpPr>
          <p:cNvPr id="122" name="Group 119">
            <a:extLst>
              <a:ext uri="{FF2B5EF4-FFF2-40B4-BE49-F238E27FC236}">
                <a16:creationId xmlns:a16="http://schemas.microsoft.com/office/drawing/2014/main" id="{DA51C7AE-3F56-47C9-8995-FE1ABC46C861}"/>
              </a:ext>
            </a:extLst>
          </p:cNvPr>
          <p:cNvGrpSpPr>
            <a:grpSpLocks/>
          </p:cNvGrpSpPr>
          <p:nvPr/>
        </p:nvGrpSpPr>
        <p:grpSpPr bwMode="auto">
          <a:xfrm>
            <a:off x="3852619" y="2326420"/>
            <a:ext cx="3656012" cy="2667000"/>
            <a:chOff x="1664" y="1326"/>
            <a:chExt cx="2303" cy="1680"/>
          </a:xfrm>
        </p:grpSpPr>
        <p:sp>
          <p:nvSpPr>
            <p:cNvPr id="123" name="Rectangle 35">
              <a:extLst>
                <a:ext uri="{FF2B5EF4-FFF2-40B4-BE49-F238E27FC236}">
                  <a16:creationId xmlns:a16="http://schemas.microsoft.com/office/drawing/2014/main" id="{72C80FBE-67A5-4721-81D8-AF04994265CD}"/>
                </a:ext>
              </a:extLst>
            </p:cNvPr>
            <p:cNvSpPr>
              <a:spLocks noChangeArrowheads="1"/>
            </p:cNvSpPr>
            <p:nvPr/>
          </p:nvSpPr>
          <p:spPr bwMode="auto">
            <a:xfrm>
              <a:off x="1664" y="1326"/>
              <a:ext cx="2303" cy="168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endParaRPr>
            </a:p>
          </p:txBody>
        </p:sp>
        <p:sp>
          <p:nvSpPr>
            <p:cNvPr id="124" name="Rectangle 39">
              <a:extLst>
                <a:ext uri="{FF2B5EF4-FFF2-40B4-BE49-F238E27FC236}">
                  <a16:creationId xmlns:a16="http://schemas.microsoft.com/office/drawing/2014/main" id="{0E879F80-6477-4E32-ABF3-34656D949AF7}"/>
                </a:ext>
              </a:extLst>
            </p:cNvPr>
            <p:cNvSpPr>
              <a:spLocks noChangeArrowheads="1"/>
            </p:cNvSpPr>
            <p:nvPr/>
          </p:nvSpPr>
          <p:spPr bwMode="auto">
            <a:xfrm>
              <a:off x="1724" y="1720"/>
              <a:ext cx="2183" cy="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40">
              <a:extLst>
                <a:ext uri="{FF2B5EF4-FFF2-40B4-BE49-F238E27FC236}">
                  <a16:creationId xmlns:a16="http://schemas.microsoft.com/office/drawing/2014/main" id="{19BE9AEF-9BAF-432D-899E-6E2AC5EC6689}"/>
                </a:ext>
              </a:extLst>
            </p:cNvPr>
            <p:cNvSpPr>
              <a:spLocks noChangeShapeType="1"/>
            </p:cNvSpPr>
            <p:nvPr/>
          </p:nvSpPr>
          <p:spPr bwMode="auto">
            <a:xfrm>
              <a:off x="1732" y="1864"/>
              <a:ext cx="21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6" name="Group 57">
              <a:extLst>
                <a:ext uri="{FF2B5EF4-FFF2-40B4-BE49-F238E27FC236}">
                  <a16:creationId xmlns:a16="http://schemas.microsoft.com/office/drawing/2014/main" id="{775BBC39-3C4C-4123-B2B5-5A386891555A}"/>
                </a:ext>
              </a:extLst>
            </p:cNvPr>
            <p:cNvGrpSpPr>
              <a:grpSpLocks/>
            </p:cNvGrpSpPr>
            <p:nvPr/>
          </p:nvGrpSpPr>
          <p:grpSpPr bwMode="auto">
            <a:xfrm>
              <a:off x="1754" y="1984"/>
              <a:ext cx="1039" cy="982"/>
              <a:chOff x="1760" y="1984"/>
              <a:chExt cx="1104" cy="982"/>
            </a:xfrm>
          </p:grpSpPr>
          <p:sp>
            <p:nvSpPr>
              <p:cNvPr id="153" name="Rectangle 58">
                <a:extLst>
                  <a:ext uri="{FF2B5EF4-FFF2-40B4-BE49-F238E27FC236}">
                    <a16:creationId xmlns:a16="http://schemas.microsoft.com/office/drawing/2014/main" id="{A9854314-83B7-4C04-8BA4-2608ADC3DFF2}"/>
                  </a:ext>
                </a:extLst>
              </p:cNvPr>
              <p:cNvSpPr>
                <a:spLocks noChangeArrowheads="1"/>
              </p:cNvSpPr>
              <p:nvPr/>
            </p:nvSpPr>
            <p:spPr bwMode="auto">
              <a:xfrm>
                <a:off x="1760" y="1984"/>
                <a:ext cx="1104" cy="12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Web </a:t>
                </a:r>
                <a:r>
                  <a:rPr lang="en-US" altLang="en-US" sz="1000" b="0">
                    <a:solidFill>
                      <a:schemeClr val="bg1"/>
                    </a:solidFill>
                    <a:effectLst/>
                  </a:rPr>
                  <a:t>Container</a:t>
                </a:r>
                <a:endParaRPr lang="en-US" altLang="en-US" sz="1000">
                  <a:solidFill>
                    <a:schemeClr val="bg1"/>
                  </a:solidFill>
                  <a:effectLst/>
                </a:endParaRPr>
              </a:p>
            </p:txBody>
          </p:sp>
          <p:sp>
            <p:nvSpPr>
              <p:cNvPr id="154" name="Rectangle 59">
                <a:extLst>
                  <a:ext uri="{FF2B5EF4-FFF2-40B4-BE49-F238E27FC236}">
                    <a16:creationId xmlns:a16="http://schemas.microsoft.com/office/drawing/2014/main" id="{BD9C7DEA-AE7C-4C92-B99A-8BF043CC4A81}"/>
                  </a:ext>
                </a:extLst>
              </p:cNvPr>
              <p:cNvSpPr>
                <a:spLocks noChangeArrowheads="1"/>
              </p:cNvSpPr>
              <p:nvPr/>
            </p:nvSpPr>
            <p:spPr bwMode="auto">
              <a:xfrm>
                <a:off x="1760" y="2112"/>
                <a:ext cx="1104"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5" name="Group 60">
                <a:extLst>
                  <a:ext uri="{FF2B5EF4-FFF2-40B4-BE49-F238E27FC236}">
                    <a16:creationId xmlns:a16="http://schemas.microsoft.com/office/drawing/2014/main" id="{1D949963-77FF-4A6E-B337-B789A5FE2D74}"/>
                  </a:ext>
                </a:extLst>
              </p:cNvPr>
              <p:cNvGrpSpPr>
                <a:grpSpLocks/>
              </p:cNvGrpSpPr>
              <p:nvPr/>
            </p:nvGrpSpPr>
            <p:grpSpPr bwMode="auto">
              <a:xfrm>
                <a:off x="1824" y="2160"/>
                <a:ext cx="432" cy="240"/>
                <a:chOff x="1776" y="3552"/>
                <a:chExt cx="432" cy="240"/>
              </a:xfrm>
            </p:grpSpPr>
            <p:sp>
              <p:nvSpPr>
                <p:cNvPr id="175" name="AutoShape 61">
                  <a:extLst>
                    <a:ext uri="{FF2B5EF4-FFF2-40B4-BE49-F238E27FC236}">
                      <a16:creationId xmlns:a16="http://schemas.microsoft.com/office/drawing/2014/main" id="{B8AB7B31-BF21-4779-A335-35AD8853EAB8}"/>
                    </a:ext>
                  </a:extLst>
                </p:cNvPr>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AutoShape 62">
                  <a:extLst>
                    <a:ext uri="{FF2B5EF4-FFF2-40B4-BE49-F238E27FC236}">
                      <a16:creationId xmlns:a16="http://schemas.microsoft.com/office/drawing/2014/main" id="{87924EA9-4443-424E-800B-DDB825600DD2}"/>
                    </a:ext>
                  </a:extLst>
                </p:cNvPr>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AutoShape 63">
                  <a:extLst>
                    <a:ext uri="{FF2B5EF4-FFF2-40B4-BE49-F238E27FC236}">
                      <a16:creationId xmlns:a16="http://schemas.microsoft.com/office/drawing/2014/main" id="{2E2D5BD7-A0D5-4AEB-BE54-D36E61490714}"/>
                    </a:ext>
                  </a:extLst>
                </p:cNvPr>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6" name="Group 64">
                <a:extLst>
                  <a:ext uri="{FF2B5EF4-FFF2-40B4-BE49-F238E27FC236}">
                    <a16:creationId xmlns:a16="http://schemas.microsoft.com/office/drawing/2014/main" id="{294C57B9-C938-471C-BE29-4D1669A6209D}"/>
                  </a:ext>
                </a:extLst>
              </p:cNvPr>
              <p:cNvGrpSpPr>
                <a:grpSpLocks/>
              </p:cNvGrpSpPr>
              <p:nvPr/>
            </p:nvGrpSpPr>
            <p:grpSpPr bwMode="auto">
              <a:xfrm>
                <a:off x="2384" y="2160"/>
                <a:ext cx="432" cy="240"/>
                <a:chOff x="1776" y="3552"/>
                <a:chExt cx="432" cy="240"/>
              </a:xfrm>
            </p:grpSpPr>
            <p:sp>
              <p:nvSpPr>
                <p:cNvPr id="172" name="AutoShape 65">
                  <a:extLst>
                    <a:ext uri="{FF2B5EF4-FFF2-40B4-BE49-F238E27FC236}">
                      <a16:creationId xmlns:a16="http://schemas.microsoft.com/office/drawing/2014/main" id="{3154ED69-9C7D-4874-8969-03490E8F7D54}"/>
                    </a:ext>
                  </a:extLst>
                </p:cNvPr>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 name="AutoShape 66">
                  <a:extLst>
                    <a:ext uri="{FF2B5EF4-FFF2-40B4-BE49-F238E27FC236}">
                      <a16:creationId xmlns:a16="http://schemas.microsoft.com/office/drawing/2014/main" id="{0DAD28B4-D1F3-4A1D-A7E2-2D829D3A7E94}"/>
                    </a:ext>
                  </a:extLst>
                </p:cNvPr>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AutoShape 67">
                  <a:extLst>
                    <a:ext uri="{FF2B5EF4-FFF2-40B4-BE49-F238E27FC236}">
                      <a16:creationId xmlns:a16="http://schemas.microsoft.com/office/drawing/2014/main" id="{9F654C63-1AD4-4537-956E-FAC1BD843B29}"/>
                    </a:ext>
                  </a:extLst>
                </p:cNvPr>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7" name="Group 68">
                <a:extLst>
                  <a:ext uri="{FF2B5EF4-FFF2-40B4-BE49-F238E27FC236}">
                    <a16:creationId xmlns:a16="http://schemas.microsoft.com/office/drawing/2014/main" id="{27E54046-21B7-43F3-8814-2EEF7467106C}"/>
                  </a:ext>
                </a:extLst>
              </p:cNvPr>
              <p:cNvGrpSpPr>
                <a:grpSpLocks/>
              </p:cNvGrpSpPr>
              <p:nvPr/>
            </p:nvGrpSpPr>
            <p:grpSpPr bwMode="auto">
              <a:xfrm>
                <a:off x="1984" y="2448"/>
                <a:ext cx="672" cy="384"/>
                <a:chOff x="1968" y="2448"/>
                <a:chExt cx="672" cy="384"/>
              </a:xfrm>
            </p:grpSpPr>
            <p:sp>
              <p:nvSpPr>
                <p:cNvPr id="165" name="Rectangle 69">
                  <a:extLst>
                    <a:ext uri="{FF2B5EF4-FFF2-40B4-BE49-F238E27FC236}">
                      <a16:creationId xmlns:a16="http://schemas.microsoft.com/office/drawing/2014/main" id="{045E4F9C-37C5-4D69-8942-B78DBD602EA5}"/>
                    </a:ext>
                  </a:extLst>
                </p:cNvPr>
                <p:cNvSpPr>
                  <a:spLocks noChangeArrowheads="1"/>
                </p:cNvSpPr>
                <p:nvPr/>
              </p:nvSpPr>
              <p:spPr bwMode="auto">
                <a:xfrm>
                  <a:off x="196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 name="Rectangle 70">
                  <a:extLst>
                    <a:ext uri="{FF2B5EF4-FFF2-40B4-BE49-F238E27FC236}">
                      <a16:creationId xmlns:a16="http://schemas.microsoft.com/office/drawing/2014/main" id="{4A8B33B8-EF5D-413B-BF84-EEF6F1BDFE25}"/>
                    </a:ext>
                  </a:extLst>
                </p:cNvPr>
                <p:cNvSpPr>
                  <a:spLocks noChangeArrowheads="1"/>
                </p:cNvSpPr>
                <p:nvPr/>
              </p:nvSpPr>
              <p:spPr bwMode="auto">
                <a:xfrm>
                  <a:off x="206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 name="Rectangle 71">
                  <a:extLst>
                    <a:ext uri="{FF2B5EF4-FFF2-40B4-BE49-F238E27FC236}">
                      <a16:creationId xmlns:a16="http://schemas.microsoft.com/office/drawing/2014/main" id="{407DADAF-A703-4501-B3B9-87C7694F9C6E}"/>
                    </a:ext>
                  </a:extLst>
                </p:cNvPr>
                <p:cNvSpPr>
                  <a:spLocks noChangeArrowheads="1"/>
                </p:cNvSpPr>
                <p:nvPr/>
              </p:nvSpPr>
              <p:spPr bwMode="auto">
                <a:xfrm>
                  <a:off x="2160"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 name="Rectangle 72">
                  <a:extLst>
                    <a:ext uri="{FF2B5EF4-FFF2-40B4-BE49-F238E27FC236}">
                      <a16:creationId xmlns:a16="http://schemas.microsoft.com/office/drawing/2014/main" id="{F1CE1F8E-7B7C-4C4D-8962-8A0158288CEC}"/>
                    </a:ext>
                  </a:extLst>
                </p:cNvPr>
                <p:cNvSpPr>
                  <a:spLocks noChangeArrowheads="1"/>
                </p:cNvSpPr>
                <p:nvPr/>
              </p:nvSpPr>
              <p:spPr bwMode="auto">
                <a:xfrm>
                  <a:off x="2256"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Rectangle 73">
                  <a:extLst>
                    <a:ext uri="{FF2B5EF4-FFF2-40B4-BE49-F238E27FC236}">
                      <a16:creationId xmlns:a16="http://schemas.microsoft.com/office/drawing/2014/main" id="{872E6F44-6FDB-4662-9BC4-EDDEE4B4B8B2}"/>
                    </a:ext>
                  </a:extLst>
                </p:cNvPr>
                <p:cNvSpPr>
                  <a:spLocks noChangeArrowheads="1"/>
                </p:cNvSpPr>
                <p:nvPr/>
              </p:nvSpPr>
              <p:spPr bwMode="auto">
                <a:xfrm>
                  <a:off x="2352"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0" name="Rectangle 74">
                  <a:extLst>
                    <a:ext uri="{FF2B5EF4-FFF2-40B4-BE49-F238E27FC236}">
                      <a16:creationId xmlns:a16="http://schemas.microsoft.com/office/drawing/2014/main" id="{D37EA45B-E76E-4521-8B0F-74BE3B56BF26}"/>
                    </a:ext>
                  </a:extLst>
                </p:cNvPr>
                <p:cNvSpPr>
                  <a:spLocks noChangeArrowheads="1"/>
                </p:cNvSpPr>
                <p:nvPr/>
              </p:nvSpPr>
              <p:spPr bwMode="auto">
                <a:xfrm>
                  <a:off x="244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Rectangle 75">
                  <a:extLst>
                    <a:ext uri="{FF2B5EF4-FFF2-40B4-BE49-F238E27FC236}">
                      <a16:creationId xmlns:a16="http://schemas.microsoft.com/office/drawing/2014/main" id="{B7F9BDD9-52C7-4DF1-913C-722FC4E09981}"/>
                    </a:ext>
                  </a:extLst>
                </p:cNvPr>
                <p:cNvSpPr>
                  <a:spLocks noChangeArrowheads="1"/>
                </p:cNvSpPr>
                <p:nvPr/>
              </p:nvSpPr>
              <p:spPr bwMode="auto">
                <a:xfrm>
                  <a:off x="254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8" name="Text Box 76">
                <a:extLst>
                  <a:ext uri="{FF2B5EF4-FFF2-40B4-BE49-F238E27FC236}">
                    <a16:creationId xmlns:a16="http://schemas.microsoft.com/office/drawing/2014/main" id="{72FA3044-855D-4E68-8289-2151F964A5C9}"/>
                  </a:ext>
                </a:extLst>
              </p:cNvPr>
              <p:cNvSpPr txBox="1">
                <a:spLocks noChangeArrowheads="1"/>
              </p:cNvSpPr>
              <p:nvPr/>
            </p:nvSpPr>
            <p:spPr bwMode="auto">
              <a:xfrm rot="5400000">
                <a:off x="2369" y="2563"/>
                <a:ext cx="474"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0">
                    <a:solidFill>
                      <a:schemeClr val="tx1"/>
                    </a:solidFill>
                    <a:effectLst/>
                  </a:rPr>
                  <a:t>Connections</a:t>
                </a:r>
              </a:p>
            </p:txBody>
          </p:sp>
          <p:sp>
            <p:nvSpPr>
              <p:cNvPr id="159" name="Text Box 77">
                <a:extLst>
                  <a:ext uri="{FF2B5EF4-FFF2-40B4-BE49-F238E27FC236}">
                    <a16:creationId xmlns:a16="http://schemas.microsoft.com/office/drawing/2014/main" id="{BB474EE1-8F4F-4F62-9F08-50E52EAEDA7B}"/>
                  </a:ext>
                </a:extLst>
              </p:cNvPr>
              <p:cNvSpPr txBox="1">
                <a:spLocks noChangeArrowheads="1"/>
              </p:cNvSpPr>
              <p:nvPr/>
            </p:nvSpPr>
            <p:spPr bwMode="auto">
              <a:xfrm rot="5400000">
                <a:off x="2298" y="2601"/>
                <a:ext cx="432"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JDBC</a:t>
                </a:r>
              </a:p>
            </p:txBody>
          </p:sp>
          <p:sp>
            <p:nvSpPr>
              <p:cNvPr id="160" name="Text Box 78">
                <a:extLst>
                  <a:ext uri="{FF2B5EF4-FFF2-40B4-BE49-F238E27FC236}">
                    <a16:creationId xmlns:a16="http://schemas.microsoft.com/office/drawing/2014/main" id="{5EEB805D-0BDE-466D-9D3E-59BD358D4F44}"/>
                  </a:ext>
                </a:extLst>
              </p:cNvPr>
              <p:cNvSpPr txBox="1">
                <a:spLocks noChangeArrowheads="1"/>
              </p:cNvSpPr>
              <p:nvPr/>
            </p:nvSpPr>
            <p:spPr bwMode="auto">
              <a:xfrm rot="5400000">
                <a:off x="2251" y="2538"/>
                <a:ext cx="317"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JAXP</a:t>
                </a:r>
              </a:p>
            </p:txBody>
          </p:sp>
          <p:sp>
            <p:nvSpPr>
              <p:cNvPr id="161" name="Text Box 79">
                <a:extLst>
                  <a:ext uri="{FF2B5EF4-FFF2-40B4-BE49-F238E27FC236}">
                    <a16:creationId xmlns:a16="http://schemas.microsoft.com/office/drawing/2014/main" id="{A0E66E03-8B1C-4487-8945-32382A5409F5}"/>
                  </a:ext>
                </a:extLst>
              </p:cNvPr>
              <p:cNvSpPr txBox="1">
                <a:spLocks noChangeArrowheads="1"/>
              </p:cNvSpPr>
              <p:nvPr/>
            </p:nvSpPr>
            <p:spPr bwMode="auto">
              <a:xfrm rot="5400000">
                <a:off x="2029" y="2606"/>
                <a:ext cx="5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0">
                    <a:solidFill>
                      <a:schemeClr val="tx1"/>
                    </a:solidFill>
                    <a:effectLst/>
                  </a:rPr>
                  <a:t>JavaMail/JAF</a:t>
                </a:r>
              </a:p>
            </p:txBody>
          </p:sp>
          <p:sp>
            <p:nvSpPr>
              <p:cNvPr id="162" name="Text Box 80">
                <a:extLst>
                  <a:ext uri="{FF2B5EF4-FFF2-40B4-BE49-F238E27FC236}">
                    <a16:creationId xmlns:a16="http://schemas.microsoft.com/office/drawing/2014/main" id="{1FE2E939-929C-4C45-8E77-024743E01B5B}"/>
                  </a:ext>
                </a:extLst>
              </p:cNvPr>
              <p:cNvSpPr txBox="1">
                <a:spLocks noChangeArrowheads="1"/>
              </p:cNvSpPr>
              <p:nvPr/>
            </p:nvSpPr>
            <p:spPr bwMode="auto">
              <a:xfrm rot="5400000">
                <a:off x="2032" y="2604"/>
                <a:ext cx="37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JTA</a:t>
                </a:r>
              </a:p>
            </p:txBody>
          </p:sp>
          <p:sp>
            <p:nvSpPr>
              <p:cNvPr id="163" name="Text Box 81">
                <a:extLst>
                  <a:ext uri="{FF2B5EF4-FFF2-40B4-BE49-F238E27FC236}">
                    <a16:creationId xmlns:a16="http://schemas.microsoft.com/office/drawing/2014/main" id="{36558226-6EE6-4271-9973-FD1FC3FBB959}"/>
                  </a:ext>
                </a:extLst>
              </p:cNvPr>
              <p:cNvSpPr txBox="1">
                <a:spLocks noChangeArrowheads="1"/>
              </p:cNvSpPr>
              <p:nvPr/>
            </p:nvSpPr>
            <p:spPr bwMode="auto">
              <a:xfrm rot="5400000">
                <a:off x="1937" y="2585"/>
                <a:ext cx="37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JAAS</a:t>
                </a:r>
              </a:p>
            </p:txBody>
          </p:sp>
          <p:sp>
            <p:nvSpPr>
              <p:cNvPr id="164" name="Text Box 82">
                <a:extLst>
                  <a:ext uri="{FF2B5EF4-FFF2-40B4-BE49-F238E27FC236}">
                    <a16:creationId xmlns:a16="http://schemas.microsoft.com/office/drawing/2014/main" id="{96CA83B3-928F-4775-9A8B-09C3365C3025}"/>
                  </a:ext>
                </a:extLst>
              </p:cNvPr>
              <p:cNvSpPr txBox="1">
                <a:spLocks noChangeArrowheads="1"/>
              </p:cNvSpPr>
              <p:nvPr/>
            </p:nvSpPr>
            <p:spPr bwMode="auto">
              <a:xfrm rot="5400000">
                <a:off x="1840" y="2604"/>
                <a:ext cx="37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JMS</a:t>
                </a:r>
              </a:p>
            </p:txBody>
          </p:sp>
        </p:grpSp>
        <p:sp>
          <p:nvSpPr>
            <p:cNvPr id="127" name="Rectangle 83">
              <a:extLst>
                <a:ext uri="{FF2B5EF4-FFF2-40B4-BE49-F238E27FC236}">
                  <a16:creationId xmlns:a16="http://schemas.microsoft.com/office/drawing/2014/main" id="{CB5A63F9-D603-42C4-BE72-A9F3F3D2851A}"/>
                </a:ext>
              </a:extLst>
            </p:cNvPr>
            <p:cNvSpPr>
              <a:spLocks noChangeArrowheads="1"/>
            </p:cNvSpPr>
            <p:nvPr/>
          </p:nvSpPr>
          <p:spPr bwMode="auto">
            <a:xfrm>
              <a:off x="2838" y="1984"/>
              <a:ext cx="1039" cy="12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Web </a:t>
              </a:r>
              <a:r>
                <a:rPr lang="en-US" altLang="en-US" sz="1000" b="0">
                  <a:solidFill>
                    <a:schemeClr val="bg1"/>
                  </a:solidFill>
                  <a:effectLst/>
                </a:rPr>
                <a:t>Container</a:t>
              </a:r>
              <a:endParaRPr lang="en-US" altLang="en-US" sz="1000">
                <a:solidFill>
                  <a:schemeClr val="bg1"/>
                </a:solidFill>
                <a:effectLst/>
              </a:endParaRPr>
            </a:p>
          </p:txBody>
        </p:sp>
        <p:sp>
          <p:nvSpPr>
            <p:cNvPr id="128" name="Rectangle 84">
              <a:extLst>
                <a:ext uri="{FF2B5EF4-FFF2-40B4-BE49-F238E27FC236}">
                  <a16:creationId xmlns:a16="http://schemas.microsoft.com/office/drawing/2014/main" id="{2E8F8D39-C990-49DF-B966-C1480484A876}"/>
                </a:ext>
              </a:extLst>
            </p:cNvPr>
            <p:cNvSpPr>
              <a:spLocks noChangeArrowheads="1"/>
            </p:cNvSpPr>
            <p:nvPr/>
          </p:nvSpPr>
          <p:spPr bwMode="auto">
            <a:xfrm>
              <a:off x="2838" y="2112"/>
              <a:ext cx="1039"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9" name="Group 85">
              <a:extLst>
                <a:ext uri="{FF2B5EF4-FFF2-40B4-BE49-F238E27FC236}">
                  <a16:creationId xmlns:a16="http://schemas.microsoft.com/office/drawing/2014/main" id="{2D4A1ABE-C3CB-4980-B679-EEC84D4952C5}"/>
                </a:ext>
              </a:extLst>
            </p:cNvPr>
            <p:cNvGrpSpPr>
              <a:grpSpLocks/>
            </p:cNvGrpSpPr>
            <p:nvPr/>
          </p:nvGrpSpPr>
          <p:grpSpPr bwMode="auto">
            <a:xfrm>
              <a:off x="3162" y="2160"/>
              <a:ext cx="406" cy="240"/>
              <a:chOff x="1776" y="3552"/>
              <a:chExt cx="432" cy="240"/>
            </a:xfrm>
          </p:grpSpPr>
          <p:sp>
            <p:nvSpPr>
              <p:cNvPr id="150" name="AutoShape 86">
                <a:extLst>
                  <a:ext uri="{FF2B5EF4-FFF2-40B4-BE49-F238E27FC236}">
                    <a16:creationId xmlns:a16="http://schemas.microsoft.com/office/drawing/2014/main" id="{9A1E2264-D150-48CC-A0E6-E0F1DB64B83A}"/>
                  </a:ext>
                </a:extLst>
              </p:cNvPr>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AutoShape 87">
                <a:extLst>
                  <a:ext uri="{FF2B5EF4-FFF2-40B4-BE49-F238E27FC236}">
                    <a16:creationId xmlns:a16="http://schemas.microsoft.com/office/drawing/2014/main" id="{B7513391-61BF-41C8-86A4-398E57B3ABA6}"/>
                  </a:ext>
                </a:extLst>
              </p:cNvPr>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AutoShape 88">
                <a:extLst>
                  <a:ext uri="{FF2B5EF4-FFF2-40B4-BE49-F238E27FC236}">
                    <a16:creationId xmlns:a16="http://schemas.microsoft.com/office/drawing/2014/main" id="{C820BF2B-6416-4ACF-AD5D-E19138380F71}"/>
                  </a:ext>
                </a:extLst>
              </p:cNvPr>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0" name="Group 89">
              <a:extLst>
                <a:ext uri="{FF2B5EF4-FFF2-40B4-BE49-F238E27FC236}">
                  <a16:creationId xmlns:a16="http://schemas.microsoft.com/office/drawing/2014/main" id="{A3549E8F-BC04-47E9-8C71-D127104BB4E0}"/>
                </a:ext>
              </a:extLst>
            </p:cNvPr>
            <p:cNvGrpSpPr>
              <a:grpSpLocks/>
            </p:cNvGrpSpPr>
            <p:nvPr/>
          </p:nvGrpSpPr>
          <p:grpSpPr bwMode="auto">
            <a:xfrm>
              <a:off x="3049" y="2448"/>
              <a:ext cx="632" cy="384"/>
              <a:chOff x="1968" y="2448"/>
              <a:chExt cx="672" cy="384"/>
            </a:xfrm>
          </p:grpSpPr>
          <p:sp>
            <p:nvSpPr>
              <p:cNvPr id="143" name="Rectangle 90">
                <a:extLst>
                  <a:ext uri="{FF2B5EF4-FFF2-40B4-BE49-F238E27FC236}">
                    <a16:creationId xmlns:a16="http://schemas.microsoft.com/office/drawing/2014/main" id="{A0C19FF1-82B8-46EC-BA12-4924CBE3CC7A}"/>
                  </a:ext>
                </a:extLst>
              </p:cNvPr>
              <p:cNvSpPr>
                <a:spLocks noChangeArrowheads="1"/>
              </p:cNvSpPr>
              <p:nvPr/>
            </p:nvSpPr>
            <p:spPr bwMode="auto">
              <a:xfrm>
                <a:off x="196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4" name="Rectangle 91">
                <a:extLst>
                  <a:ext uri="{FF2B5EF4-FFF2-40B4-BE49-F238E27FC236}">
                    <a16:creationId xmlns:a16="http://schemas.microsoft.com/office/drawing/2014/main" id="{3AA0D41E-C936-4513-9530-7D33919A4499}"/>
                  </a:ext>
                </a:extLst>
              </p:cNvPr>
              <p:cNvSpPr>
                <a:spLocks noChangeArrowheads="1"/>
              </p:cNvSpPr>
              <p:nvPr/>
            </p:nvSpPr>
            <p:spPr bwMode="auto">
              <a:xfrm>
                <a:off x="206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Rectangle 92">
                <a:extLst>
                  <a:ext uri="{FF2B5EF4-FFF2-40B4-BE49-F238E27FC236}">
                    <a16:creationId xmlns:a16="http://schemas.microsoft.com/office/drawing/2014/main" id="{78AB6D51-FA66-4213-9721-CD0E872DE4A4}"/>
                  </a:ext>
                </a:extLst>
              </p:cNvPr>
              <p:cNvSpPr>
                <a:spLocks noChangeArrowheads="1"/>
              </p:cNvSpPr>
              <p:nvPr/>
            </p:nvSpPr>
            <p:spPr bwMode="auto">
              <a:xfrm>
                <a:off x="2160"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Rectangle 93">
                <a:extLst>
                  <a:ext uri="{FF2B5EF4-FFF2-40B4-BE49-F238E27FC236}">
                    <a16:creationId xmlns:a16="http://schemas.microsoft.com/office/drawing/2014/main" id="{0147EBEA-B7FF-4C92-804F-9095AAA59DD0}"/>
                  </a:ext>
                </a:extLst>
              </p:cNvPr>
              <p:cNvSpPr>
                <a:spLocks noChangeArrowheads="1"/>
              </p:cNvSpPr>
              <p:nvPr/>
            </p:nvSpPr>
            <p:spPr bwMode="auto">
              <a:xfrm>
                <a:off x="2256"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Rectangle 94">
                <a:extLst>
                  <a:ext uri="{FF2B5EF4-FFF2-40B4-BE49-F238E27FC236}">
                    <a16:creationId xmlns:a16="http://schemas.microsoft.com/office/drawing/2014/main" id="{A78FD8B2-6FA2-42AB-8A98-9FE8DFA181F8}"/>
                  </a:ext>
                </a:extLst>
              </p:cNvPr>
              <p:cNvSpPr>
                <a:spLocks noChangeArrowheads="1"/>
              </p:cNvSpPr>
              <p:nvPr/>
            </p:nvSpPr>
            <p:spPr bwMode="auto">
              <a:xfrm>
                <a:off x="2352"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95">
                <a:extLst>
                  <a:ext uri="{FF2B5EF4-FFF2-40B4-BE49-F238E27FC236}">
                    <a16:creationId xmlns:a16="http://schemas.microsoft.com/office/drawing/2014/main" id="{E9BC4A44-6751-48FD-AFAE-B79A555D0C6E}"/>
                  </a:ext>
                </a:extLst>
              </p:cNvPr>
              <p:cNvSpPr>
                <a:spLocks noChangeArrowheads="1"/>
              </p:cNvSpPr>
              <p:nvPr/>
            </p:nvSpPr>
            <p:spPr bwMode="auto">
              <a:xfrm>
                <a:off x="2448"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 name="Rectangle 96">
                <a:extLst>
                  <a:ext uri="{FF2B5EF4-FFF2-40B4-BE49-F238E27FC236}">
                    <a16:creationId xmlns:a16="http://schemas.microsoft.com/office/drawing/2014/main" id="{49E7E9AF-18AB-4F37-A12C-13A0B93E8F46}"/>
                  </a:ext>
                </a:extLst>
              </p:cNvPr>
              <p:cNvSpPr>
                <a:spLocks noChangeArrowheads="1"/>
              </p:cNvSpPr>
              <p:nvPr/>
            </p:nvSpPr>
            <p:spPr bwMode="auto">
              <a:xfrm>
                <a:off x="2544" y="24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 name="Text Box 97">
              <a:extLst>
                <a:ext uri="{FF2B5EF4-FFF2-40B4-BE49-F238E27FC236}">
                  <a16:creationId xmlns:a16="http://schemas.microsoft.com/office/drawing/2014/main" id="{C55DA5B8-2E03-4636-BAA9-623CFD701503}"/>
                </a:ext>
              </a:extLst>
            </p:cNvPr>
            <p:cNvSpPr txBox="1">
              <a:spLocks noChangeArrowheads="1"/>
            </p:cNvSpPr>
            <p:nvPr/>
          </p:nvSpPr>
          <p:spPr bwMode="auto">
            <a:xfrm rot="5400000">
              <a:off x="3397" y="2567"/>
              <a:ext cx="47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0">
                  <a:solidFill>
                    <a:schemeClr val="tx1"/>
                  </a:solidFill>
                  <a:effectLst/>
                </a:rPr>
                <a:t>Connections</a:t>
              </a:r>
            </a:p>
          </p:txBody>
        </p:sp>
        <p:sp>
          <p:nvSpPr>
            <p:cNvPr id="132" name="Text Box 98">
              <a:extLst>
                <a:ext uri="{FF2B5EF4-FFF2-40B4-BE49-F238E27FC236}">
                  <a16:creationId xmlns:a16="http://schemas.microsoft.com/office/drawing/2014/main" id="{52CDE871-EA1E-475D-928F-272AD2FAC47D}"/>
                </a:ext>
              </a:extLst>
            </p:cNvPr>
            <p:cNvSpPr txBox="1">
              <a:spLocks noChangeArrowheads="1"/>
            </p:cNvSpPr>
            <p:nvPr/>
          </p:nvSpPr>
          <p:spPr bwMode="auto">
            <a:xfrm rot="5400000">
              <a:off x="3331" y="2606"/>
              <a:ext cx="43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JDBC</a:t>
              </a:r>
            </a:p>
          </p:txBody>
        </p:sp>
        <p:sp>
          <p:nvSpPr>
            <p:cNvPr id="133" name="Text Box 99">
              <a:extLst>
                <a:ext uri="{FF2B5EF4-FFF2-40B4-BE49-F238E27FC236}">
                  <a16:creationId xmlns:a16="http://schemas.microsoft.com/office/drawing/2014/main" id="{994DA045-3C18-4BB0-B715-553515AB92CB}"/>
                </a:ext>
              </a:extLst>
            </p:cNvPr>
            <p:cNvSpPr txBox="1">
              <a:spLocks noChangeArrowheads="1"/>
            </p:cNvSpPr>
            <p:nvPr/>
          </p:nvSpPr>
          <p:spPr bwMode="auto">
            <a:xfrm rot="5400000">
              <a:off x="3290" y="2543"/>
              <a:ext cx="31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solidFill>
                    <a:schemeClr val="tx1"/>
                  </a:solidFill>
                  <a:effectLst/>
                </a:rPr>
                <a:t>JAXP</a:t>
              </a:r>
            </a:p>
          </p:txBody>
        </p:sp>
        <p:sp>
          <p:nvSpPr>
            <p:cNvPr id="134" name="Text Box 100">
              <a:extLst>
                <a:ext uri="{FF2B5EF4-FFF2-40B4-BE49-F238E27FC236}">
                  <a16:creationId xmlns:a16="http://schemas.microsoft.com/office/drawing/2014/main" id="{AB52A953-443E-4FA8-AAA0-21371BB3885C}"/>
                </a:ext>
              </a:extLst>
            </p:cNvPr>
            <p:cNvSpPr txBox="1">
              <a:spLocks noChangeArrowheads="1"/>
            </p:cNvSpPr>
            <p:nvPr/>
          </p:nvSpPr>
          <p:spPr bwMode="auto">
            <a:xfrm rot="5400000">
              <a:off x="3075" y="2610"/>
              <a:ext cx="57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b="0">
                  <a:solidFill>
                    <a:schemeClr val="tx1"/>
                  </a:solidFill>
                  <a:effectLst/>
                </a:rPr>
                <a:t>JavaMail/JAF</a:t>
              </a:r>
            </a:p>
          </p:txBody>
        </p:sp>
        <p:sp>
          <p:nvSpPr>
            <p:cNvPr id="135" name="Text Box 101">
              <a:extLst>
                <a:ext uri="{FF2B5EF4-FFF2-40B4-BE49-F238E27FC236}">
                  <a16:creationId xmlns:a16="http://schemas.microsoft.com/office/drawing/2014/main" id="{1689DDE5-CF50-47D3-AB53-02F084CB60F8}"/>
                </a:ext>
              </a:extLst>
            </p:cNvPr>
            <p:cNvSpPr txBox="1">
              <a:spLocks noChangeArrowheads="1"/>
            </p:cNvSpPr>
            <p:nvPr/>
          </p:nvSpPr>
          <p:spPr bwMode="auto">
            <a:xfrm rot="5400000">
              <a:off x="3083" y="2609"/>
              <a:ext cx="37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JTA</a:t>
              </a:r>
            </a:p>
          </p:txBody>
        </p:sp>
        <p:sp>
          <p:nvSpPr>
            <p:cNvPr id="136" name="Text Box 102">
              <a:extLst>
                <a:ext uri="{FF2B5EF4-FFF2-40B4-BE49-F238E27FC236}">
                  <a16:creationId xmlns:a16="http://schemas.microsoft.com/office/drawing/2014/main" id="{13E9F38D-4629-4B2D-9009-191CC29CB8A0}"/>
                </a:ext>
              </a:extLst>
            </p:cNvPr>
            <p:cNvSpPr txBox="1">
              <a:spLocks noChangeArrowheads="1"/>
            </p:cNvSpPr>
            <p:nvPr/>
          </p:nvSpPr>
          <p:spPr bwMode="auto">
            <a:xfrm rot="5400000">
              <a:off x="2992" y="2590"/>
              <a:ext cx="37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JAAS</a:t>
              </a:r>
            </a:p>
          </p:txBody>
        </p:sp>
        <p:sp>
          <p:nvSpPr>
            <p:cNvPr id="137" name="Text Box 103">
              <a:extLst>
                <a:ext uri="{FF2B5EF4-FFF2-40B4-BE49-F238E27FC236}">
                  <a16:creationId xmlns:a16="http://schemas.microsoft.com/office/drawing/2014/main" id="{5DB797C8-4733-47AC-904B-ADDD562241A8}"/>
                </a:ext>
              </a:extLst>
            </p:cNvPr>
            <p:cNvSpPr txBox="1">
              <a:spLocks noChangeArrowheads="1"/>
            </p:cNvSpPr>
            <p:nvPr/>
          </p:nvSpPr>
          <p:spPr bwMode="auto">
            <a:xfrm rot="5400000">
              <a:off x="2902" y="2609"/>
              <a:ext cx="37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JMS</a:t>
              </a:r>
            </a:p>
          </p:txBody>
        </p:sp>
        <p:sp>
          <p:nvSpPr>
            <p:cNvPr id="138" name="Text Box 104">
              <a:extLst>
                <a:ext uri="{FF2B5EF4-FFF2-40B4-BE49-F238E27FC236}">
                  <a16:creationId xmlns:a16="http://schemas.microsoft.com/office/drawing/2014/main" id="{364B18C5-5617-49D8-B3B1-B61558E3E735}"/>
                </a:ext>
              </a:extLst>
            </p:cNvPr>
            <p:cNvSpPr txBox="1">
              <a:spLocks noChangeArrowheads="1"/>
            </p:cNvSpPr>
            <p:nvPr/>
          </p:nvSpPr>
          <p:spPr bwMode="auto">
            <a:xfrm>
              <a:off x="2417" y="2152"/>
              <a:ext cx="36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JSPs </a:t>
              </a:r>
            </a:p>
          </p:txBody>
        </p:sp>
        <p:sp>
          <p:nvSpPr>
            <p:cNvPr id="139" name="Text Box 105">
              <a:extLst>
                <a:ext uri="{FF2B5EF4-FFF2-40B4-BE49-F238E27FC236}">
                  <a16:creationId xmlns:a16="http://schemas.microsoft.com/office/drawing/2014/main" id="{547BFCAF-2F5F-44F6-A897-CE874BF5ABD4}"/>
                </a:ext>
              </a:extLst>
            </p:cNvPr>
            <p:cNvSpPr txBox="1">
              <a:spLocks noChangeArrowheads="1"/>
            </p:cNvSpPr>
            <p:nvPr/>
          </p:nvSpPr>
          <p:spPr bwMode="auto">
            <a:xfrm>
              <a:off x="1830" y="2144"/>
              <a:ext cx="45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Servlets </a:t>
              </a:r>
            </a:p>
          </p:txBody>
        </p:sp>
        <p:sp>
          <p:nvSpPr>
            <p:cNvPr id="140" name="Text Box 106">
              <a:extLst>
                <a:ext uri="{FF2B5EF4-FFF2-40B4-BE49-F238E27FC236}">
                  <a16:creationId xmlns:a16="http://schemas.microsoft.com/office/drawing/2014/main" id="{4C22FC44-A0DF-4C8C-B91E-233138B913F1}"/>
                </a:ext>
              </a:extLst>
            </p:cNvPr>
            <p:cNvSpPr txBox="1">
              <a:spLocks noChangeArrowheads="1"/>
            </p:cNvSpPr>
            <p:nvPr/>
          </p:nvSpPr>
          <p:spPr bwMode="auto">
            <a:xfrm>
              <a:off x="3222" y="2152"/>
              <a:ext cx="31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0">
                  <a:solidFill>
                    <a:schemeClr val="tx1"/>
                  </a:solidFill>
                  <a:effectLst/>
                </a:rPr>
                <a:t>EJBs</a:t>
              </a:r>
            </a:p>
          </p:txBody>
        </p:sp>
        <p:sp>
          <p:nvSpPr>
            <p:cNvPr id="141" name="Text Box 107">
              <a:extLst>
                <a:ext uri="{FF2B5EF4-FFF2-40B4-BE49-F238E27FC236}">
                  <a16:creationId xmlns:a16="http://schemas.microsoft.com/office/drawing/2014/main" id="{F85F8F44-7698-4B7F-8CF1-8C6D152E985F}"/>
                </a:ext>
              </a:extLst>
            </p:cNvPr>
            <p:cNvSpPr txBox="1">
              <a:spLocks noChangeArrowheads="1"/>
            </p:cNvSpPr>
            <p:nvPr/>
          </p:nvSpPr>
          <p:spPr bwMode="auto">
            <a:xfrm>
              <a:off x="2507" y="1704"/>
              <a:ext cx="7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chemeClr val="tx1"/>
                  </a:solidFill>
                  <a:effectLst/>
                </a:rPr>
                <a:t>J2EE Server</a:t>
              </a:r>
            </a:p>
          </p:txBody>
        </p:sp>
        <p:sp>
          <p:nvSpPr>
            <p:cNvPr id="142" name="Text Box 108">
              <a:extLst>
                <a:ext uri="{FF2B5EF4-FFF2-40B4-BE49-F238E27FC236}">
                  <a16:creationId xmlns:a16="http://schemas.microsoft.com/office/drawing/2014/main" id="{5C1CBD67-EE01-474E-9DAE-CD19EC0C7CBB}"/>
                </a:ext>
              </a:extLst>
            </p:cNvPr>
            <p:cNvSpPr txBox="1">
              <a:spLocks noChangeArrowheads="1"/>
            </p:cNvSpPr>
            <p:nvPr/>
          </p:nvSpPr>
          <p:spPr bwMode="auto">
            <a:xfrm>
              <a:off x="2469" y="1392"/>
              <a:ext cx="7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tx1"/>
                  </a:solidFill>
                  <a:effectLst/>
                  <a:latin typeface="Garamond" panose="02020404030301010803" pitchFamily="18" charset="0"/>
                </a:rPr>
                <a:t>Middle Tier</a:t>
              </a:r>
              <a:r>
                <a:rPr lang="en-US" altLang="en-US" sz="1400" b="0">
                  <a:solidFill>
                    <a:schemeClr val="tx1"/>
                  </a:solidFill>
                  <a:effectLst/>
                </a:rPr>
                <a:t> </a:t>
              </a:r>
            </a:p>
          </p:txBody>
        </p:sp>
      </p:grpSp>
      <p:sp>
        <p:nvSpPr>
          <p:cNvPr id="178" name="Text Box 109">
            <a:extLst>
              <a:ext uri="{FF2B5EF4-FFF2-40B4-BE49-F238E27FC236}">
                <a16:creationId xmlns:a16="http://schemas.microsoft.com/office/drawing/2014/main" id="{9AA76633-E84A-466B-B3CE-53C865FE78A8}"/>
              </a:ext>
            </a:extLst>
          </p:cNvPr>
          <p:cNvSpPr txBox="1">
            <a:spLocks noChangeArrowheads="1"/>
          </p:cNvSpPr>
          <p:nvPr/>
        </p:nvSpPr>
        <p:spPr bwMode="auto">
          <a:xfrm>
            <a:off x="3116019" y="3440845"/>
            <a:ext cx="762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100" b="0">
                <a:solidFill>
                  <a:schemeClr val="tx1"/>
                </a:solidFill>
                <a:effectLst/>
              </a:rPr>
              <a:t>internet</a:t>
            </a:r>
          </a:p>
        </p:txBody>
      </p:sp>
      <p:sp>
        <p:nvSpPr>
          <p:cNvPr id="179" name="Text Box 110">
            <a:extLst>
              <a:ext uri="{FF2B5EF4-FFF2-40B4-BE49-F238E27FC236}">
                <a16:creationId xmlns:a16="http://schemas.microsoft.com/office/drawing/2014/main" id="{42271FA0-8839-4A52-AD7F-DB2F0E77AC39}"/>
              </a:ext>
            </a:extLst>
          </p:cNvPr>
          <p:cNvSpPr txBox="1">
            <a:spLocks noChangeArrowheads="1"/>
          </p:cNvSpPr>
          <p:nvPr/>
        </p:nvSpPr>
        <p:spPr bwMode="auto">
          <a:xfrm>
            <a:off x="7622931" y="3459895"/>
            <a:ext cx="762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100" b="0">
                <a:solidFill>
                  <a:schemeClr val="tx1"/>
                </a:solidFill>
                <a:effectLst/>
              </a:rPr>
              <a:t>internet</a:t>
            </a:r>
          </a:p>
        </p:txBody>
      </p:sp>
      <p:sp>
        <p:nvSpPr>
          <p:cNvPr id="180" name="Line 111">
            <a:extLst>
              <a:ext uri="{FF2B5EF4-FFF2-40B4-BE49-F238E27FC236}">
                <a16:creationId xmlns:a16="http://schemas.microsoft.com/office/drawing/2014/main" id="{8EF57C0B-9EF2-44C9-96D8-45C7B712E22A}"/>
              </a:ext>
            </a:extLst>
          </p:cNvPr>
          <p:cNvSpPr>
            <a:spLocks noChangeShapeType="1"/>
          </p:cNvSpPr>
          <p:nvPr/>
        </p:nvSpPr>
        <p:spPr bwMode="auto">
          <a:xfrm>
            <a:off x="2976319"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1" name="Line 112">
            <a:extLst>
              <a:ext uri="{FF2B5EF4-FFF2-40B4-BE49-F238E27FC236}">
                <a16:creationId xmlns:a16="http://schemas.microsoft.com/office/drawing/2014/main" id="{E5F53714-F415-47C0-878A-2358DA6CD502}"/>
              </a:ext>
            </a:extLst>
          </p:cNvPr>
          <p:cNvSpPr>
            <a:spLocks noChangeShapeType="1"/>
          </p:cNvSpPr>
          <p:nvPr/>
        </p:nvSpPr>
        <p:spPr bwMode="auto">
          <a:xfrm flipH="1">
            <a:off x="3776419"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2" name="Line 113">
            <a:extLst>
              <a:ext uri="{FF2B5EF4-FFF2-40B4-BE49-F238E27FC236}">
                <a16:creationId xmlns:a16="http://schemas.microsoft.com/office/drawing/2014/main" id="{5E1C3897-2F68-40FA-AC4E-1FA51429D12B}"/>
              </a:ext>
            </a:extLst>
          </p:cNvPr>
          <p:cNvSpPr>
            <a:spLocks noChangeShapeType="1"/>
          </p:cNvSpPr>
          <p:nvPr/>
        </p:nvSpPr>
        <p:spPr bwMode="auto">
          <a:xfrm>
            <a:off x="7508631"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3" name="Line 114">
            <a:extLst>
              <a:ext uri="{FF2B5EF4-FFF2-40B4-BE49-F238E27FC236}">
                <a16:creationId xmlns:a16="http://schemas.microsoft.com/office/drawing/2014/main" id="{C59D1F06-F8DD-493D-9650-6D0583E9EB35}"/>
              </a:ext>
            </a:extLst>
          </p:cNvPr>
          <p:cNvSpPr>
            <a:spLocks noChangeShapeType="1"/>
          </p:cNvSpPr>
          <p:nvPr/>
        </p:nvSpPr>
        <p:spPr bwMode="auto">
          <a:xfrm flipH="1">
            <a:off x="8283331" y="357419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87888955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CE70CA9-11CB-45E7-97CA-BD22384C67A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Client Tier</a:t>
            </a:r>
          </a:p>
        </p:txBody>
      </p:sp>
      <p:sp>
        <p:nvSpPr>
          <p:cNvPr id="3" name="Rectangle 2">
            <a:extLst>
              <a:ext uri="{FF2B5EF4-FFF2-40B4-BE49-F238E27FC236}">
                <a16:creationId xmlns:a16="http://schemas.microsoft.com/office/drawing/2014/main" id="{FF505844-C38E-4CA7-9995-0C75570228D6}"/>
              </a:ext>
            </a:extLst>
          </p:cNvPr>
          <p:cNvSpPr txBox="1">
            <a:spLocks noChangeArrowheads="1"/>
          </p:cNvSpPr>
          <p:nvPr/>
        </p:nvSpPr>
        <p:spPr>
          <a:xfrm>
            <a:off x="5756031" y="2113085"/>
            <a:ext cx="2971800" cy="381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buFontTx/>
              <a:buNone/>
            </a:pPr>
            <a:r>
              <a:rPr lang="en-US" altLang="en-US">
                <a:solidFill>
                  <a:srgbClr val="000000"/>
                </a:solidFill>
                <a:latin typeface="Verdana" panose="020B0604030504040204" pitchFamily="34" charset="0"/>
                <a:ea typeface="Arial Unicode MS" pitchFamily="34" charset="-128"/>
              </a:rPr>
              <a:t>Application Container</a:t>
            </a:r>
          </a:p>
        </p:txBody>
      </p:sp>
      <p:sp>
        <p:nvSpPr>
          <p:cNvPr id="4" name="Rectangle 6">
            <a:extLst>
              <a:ext uri="{FF2B5EF4-FFF2-40B4-BE49-F238E27FC236}">
                <a16:creationId xmlns:a16="http://schemas.microsoft.com/office/drawing/2014/main" id="{E5AEA79D-C58A-4ECD-92E8-8138362C467F}"/>
              </a:ext>
            </a:extLst>
          </p:cNvPr>
          <p:cNvSpPr>
            <a:spLocks noChangeArrowheads="1"/>
          </p:cNvSpPr>
          <p:nvPr/>
        </p:nvSpPr>
        <p:spPr bwMode="auto">
          <a:xfrm>
            <a:off x="1565031" y="1427285"/>
            <a:ext cx="2286000" cy="4572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Applet</a:t>
            </a:r>
            <a:r>
              <a:rPr lang="en-US" altLang="en-US" sz="1400" b="0">
                <a:solidFill>
                  <a:schemeClr val="bg1"/>
                </a:solidFill>
                <a:effectLst/>
                <a:latin typeface="Times New Roman" panose="02020603050405020304" pitchFamily="18" charset="0"/>
              </a:rPr>
              <a:t> Container</a:t>
            </a:r>
          </a:p>
        </p:txBody>
      </p:sp>
      <p:sp>
        <p:nvSpPr>
          <p:cNvPr id="5" name="Rectangle 7">
            <a:extLst>
              <a:ext uri="{FF2B5EF4-FFF2-40B4-BE49-F238E27FC236}">
                <a16:creationId xmlns:a16="http://schemas.microsoft.com/office/drawing/2014/main" id="{C4372ECF-CFD5-4BFB-AE4D-925C9B98054F}"/>
              </a:ext>
            </a:extLst>
          </p:cNvPr>
          <p:cNvSpPr>
            <a:spLocks noChangeArrowheads="1"/>
          </p:cNvSpPr>
          <p:nvPr/>
        </p:nvSpPr>
        <p:spPr bwMode="auto">
          <a:xfrm>
            <a:off x="1565031" y="1884485"/>
            <a:ext cx="2286000" cy="10477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AutoShape 8">
            <a:extLst>
              <a:ext uri="{FF2B5EF4-FFF2-40B4-BE49-F238E27FC236}">
                <a16:creationId xmlns:a16="http://schemas.microsoft.com/office/drawing/2014/main" id="{79676B0B-2505-4609-ACFB-51006A994057}"/>
              </a:ext>
            </a:extLst>
          </p:cNvPr>
          <p:cNvSpPr>
            <a:spLocks noChangeArrowheads="1"/>
          </p:cNvSpPr>
          <p:nvPr/>
        </p:nvSpPr>
        <p:spPr bwMode="auto">
          <a:xfrm>
            <a:off x="1836494" y="2170235"/>
            <a:ext cx="1752600" cy="4572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 name="Text Box 9">
            <a:extLst>
              <a:ext uri="{FF2B5EF4-FFF2-40B4-BE49-F238E27FC236}">
                <a16:creationId xmlns:a16="http://schemas.microsoft.com/office/drawing/2014/main" id="{0C236229-D5EA-412D-A94E-71611A51C77F}"/>
              </a:ext>
            </a:extLst>
          </p:cNvPr>
          <p:cNvSpPr txBox="1">
            <a:spLocks noChangeArrowheads="1"/>
          </p:cNvSpPr>
          <p:nvPr/>
        </p:nvSpPr>
        <p:spPr bwMode="auto">
          <a:xfrm>
            <a:off x="2327031" y="2265485"/>
            <a:ext cx="738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Applet</a:t>
            </a:r>
          </a:p>
        </p:txBody>
      </p:sp>
      <p:sp>
        <p:nvSpPr>
          <p:cNvPr id="8" name="Rectangle 10">
            <a:extLst>
              <a:ext uri="{FF2B5EF4-FFF2-40B4-BE49-F238E27FC236}">
                <a16:creationId xmlns:a16="http://schemas.microsoft.com/office/drawing/2014/main" id="{23C5A3CC-D6DA-4108-BD62-A84F93E56B8F}"/>
              </a:ext>
            </a:extLst>
          </p:cNvPr>
          <p:cNvSpPr>
            <a:spLocks noChangeArrowheads="1"/>
          </p:cNvSpPr>
          <p:nvPr/>
        </p:nvSpPr>
        <p:spPr bwMode="auto">
          <a:xfrm>
            <a:off x="1565031" y="3275135"/>
            <a:ext cx="2286000" cy="4572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Application</a:t>
            </a:r>
            <a:r>
              <a:rPr lang="en-US" altLang="en-US" sz="1400" b="0">
                <a:solidFill>
                  <a:schemeClr val="bg1"/>
                </a:solidFill>
                <a:effectLst/>
                <a:latin typeface="Times New Roman" panose="02020603050405020304" pitchFamily="18" charset="0"/>
              </a:rPr>
              <a:t> Container</a:t>
            </a:r>
          </a:p>
        </p:txBody>
      </p:sp>
      <p:sp>
        <p:nvSpPr>
          <p:cNvPr id="9" name="Rectangle 11">
            <a:extLst>
              <a:ext uri="{FF2B5EF4-FFF2-40B4-BE49-F238E27FC236}">
                <a16:creationId xmlns:a16="http://schemas.microsoft.com/office/drawing/2014/main" id="{56FE5128-C100-4208-A192-2248EDE8043E}"/>
              </a:ext>
            </a:extLst>
          </p:cNvPr>
          <p:cNvSpPr>
            <a:spLocks noChangeArrowheads="1"/>
          </p:cNvSpPr>
          <p:nvPr/>
        </p:nvSpPr>
        <p:spPr bwMode="auto">
          <a:xfrm>
            <a:off x="1565031" y="3732335"/>
            <a:ext cx="2286000" cy="12954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AutoShape 12">
            <a:extLst>
              <a:ext uri="{FF2B5EF4-FFF2-40B4-BE49-F238E27FC236}">
                <a16:creationId xmlns:a16="http://schemas.microsoft.com/office/drawing/2014/main" id="{F1A15CD5-3849-4B79-8270-A993E01968B5}"/>
              </a:ext>
            </a:extLst>
          </p:cNvPr>
          <p:cNvSpPr>
            <a:spLocks noChangeArrowheads="1"/>
          </p:cNvSpPr>
          <p:nvPr/>
        </p:nvSpPr>
        <p:spPr bwMode="auto">
          <a:xfrm>
            <a:off x="1836494" y="4156198"/>
            <a:ext cx="1752600" cy="4572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Text Box 13">
            <a:extLst>
              <a:ext uri="{FF2B5EF4-FFF2-40B4-BE49-F238E27FC236}">
                <a16:creationId xmlns:a16="http://schemas.microsoft.com/office/drawing/2014/main" id="{4DC8443B-6BE2-450A-9D7B-6193164BEBE9}"/>
              </a:ext>
            </a:extLst>
          </p:cNvPr>
          <p:cNvSpPr txBox="1">
            <a:spLocks noChangeArrowheads="1"/>
          </p:cNvSpPr>
          <p:nvPr/>
        </p:nvSpPr>
        <p:spPr bwMode="auto">
          <a:xfrm>
            <a:off x="2227019" y="4218110"/>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Application</a:t>
            </a:r>
          </a:p>
        </p:txBody>
      </p:sp>
      <p:sp>
        <p:nvSpPr>
          <p:cNvPr id="12" name="Rectangle 14">
            <a:extLst>
              <a:ext uri="{FF2B5EF4-FFF2-40B4-BE49-F238E27FC236}">
                <a16:creationId xmlns:a16="http://schemas.microsoft.com/office/drawing/2014/main" id="{B1FBE9DA-AB53-4FCE-B0DA-20D7348D5F20}"/>
              </a:ext>
            </a:extLst>
          </p:cNvPr>
          <p:cNvSpPr>
            <a:spLocks noChangeArrowheads="1"/>
          </p:cNvSpPr>
          <p:nvPr/>
        </p:nvSpPr>
        <p:spPr bwMode="auto">
          <a:xfrm>
            <a:off x="20936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 Box 15">
            <a:extLst>
              <a:ext uri="{FF2B5EF4-FFF2-40B4-BE49-F238E27FC236}">
                <a16:creationId xmlns:a16="http://schemas.microsoft.com/office/drawing/2014/main" id="{9266694F-B02B-4A77-A425-04067AFDB2A1}"/>
              </a:ext>
            </a:extLst>
          </p:cNvPr>
          <p:cNvSpPr txBox="1">
            <a:spLocks noChangeArrowheads="1"/>
          </p:cNvSpPr>
          <p:nvPr/>
        </p:nvSpPr>
        <p:spPr bwMode="auto">
          <a:xfrm>
            <a:off x="2107956" y="4932485"/>
            <a:ext cx="381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JDBC</a:t>
            </a:r>
          </a:p>
        </p:txBody>
      </p:sp>
      <p:sp>
        <p:nvSpPr>
          <p:cNvPr id="14" name="Rectangle 16">
            <a:extLst>
              <a:ext uri="{FF2B5EF4-FFF2-40B4-BE49-F238E27FC236}">
                <a16:creationId xmlns:a16="http://schemas.microsoft.com/office/drawing/2014/main" id="{FE022DB7-599D-4468-8CC8-1B9B6498ED68}"/>
              </a:ext>
            </a:extLst>
          </p:cNvPr>
          <p:cNvSpPr>
            <a:spLocks noChangeArrowheads="1"/>
          </p:cNvSpPr>
          <p:nvPr/>
        </p:nvSpPr>
        <p:spPr bwMode="auto">
          <a:xfrm>
            <a:off x="23984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17">
            <a:extLst>
              <a:ext uri="{FF2B5EF4-FFF2-40B4-BE49-F238E27FC236}">
                <a16:creationId xmlns:a16="http://schemas.microsoft.com/office/drawing/2014/main" id="{C3B705D0-5FE7-48C2-A145-D07D724F89B7}"/>
              </a:ext>
            </a:extLst>
          </p:cNvPr>
          <p:cNvSpPr>
            <a:spLocks noChangeArrowheads="1"/>
          </p:cNvSpPr>
          <p:nvPr/>
        </p:nvSpPr>
        <p:spPr bwMode="auto">
          <a:xfrm>
            <a:off x="30080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18">
            <a:extLst>
              <a:ext uri="{FF2B5EF4-FFF2-40B4-BE49-F238E27FC236}">
                <a16:creationId xmlns:a16="http://schemas.microsoft.com/office/drawing/2014/main" id="{B629F15B-2C86-4DD1-B627-7A0FDFF5A742}"/>
              </a:ext>
            </a:extLst>
          </p:cNvPr>
          <p:cNvSpPr>
            <a:spLocks noChangeArrowheads="1"/>
          </p:cNvSpPr>
          <p:nvPr/>
        </p:nvSpPr>
        <p:spPr bwMode="auto">
          <a:xfrm>
            <a:off x="2703269" y="4799135"/>
            <a:ext cx="304800" cy="1219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Text Box 19">
            <a:extLst>
              <a:ext uri="{FF2B5EF4-FFF2-40B4-BE49-F238E27FC236}">
                <a16:creationId xmlns:a16="http://schemas.microsoft.com/office/drawing/2014/main" id="{858C45A1-6C4C-4737-9C86-392F0877F03A}"/>
              </a:ext>
            </a:extLst>
          </p:cNvPr>
          <p:cNvSpPr txBox="1">
            <a:spLocks noChangeArrowheads="1"/>
          </p:cNvSpPr>
          <p:nvPr/>
        </p:nvSpPr>
        <p:spPr bwMode="auto">
          <a:xfrm>
            <a:off x="2398469" y="4922960"/>
            <a:ext cx="381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JAXP</a:t>
            </a:r>
          </a:p>
        </p:txBody>
      </p:sp>
      <p:sp>
        <p:nvSpPr>
          <p:cNvPr id="18" name="Text Box 20">
            <a:extLst>
              <a:ext uri="{FF2B5EF4-FFF2-40B4-BE49-F238E27FC236}">
                <a16:creationId xmlns:a16="http://schemas.microsoft.com/office/drawing/2014/main" id="{637E1C49-E756-4EB5-8D3A-23F88F22F2BB}"/>
              </a:ext>
            </a:extLst>
          </p:cNvPr>
          <p:cNvSpPr txBox="1">
            <a:spLocks noChangeArrowheads="1"/>
          </p:cNvSpPr>
          <p:nvPr/>
        </p:nvSpPr>
        <p:spPr bwMode="auto">
          <a:xfrm>
            <a:off x="2703269" y="4922960"/>
            <a:ext cx="3048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solidFill>
                  <a:schemeClr val="tx1"/>
                </a:solidFill>
                <a:effectLst/>
                <a:latin typeface="Times New Roman" panose="02020603050405020304" pitchFamily="18" charset="0"/>
              </a:rPr>
              <a:t>JAAS</a:t>
            </a:r>
          </a:p>
        </p:txBody>
      </p:sp>
      <p:sp>
        <p:nvSpPr>
          <p:cNvPr id="19" name="Text Box 21">
            <a:extLst>
              <a:ext uri="{FF2B5EF4-FFF2-40B4-BE49-F238E27FC236}">
                <a16:creationId xmlns:a16="http://schemas.microsoft.com/office/drawing/2014/main" id="{CD25FFDF-DE22-42C3-8486-309CE51AC52A}"/>
              </a:ext>
            </a:extLst>
          </p:cNvPr>
          <p:cNvSpPr txBox="1">
            <a:spLocks noChangeArrowheads="1"/>
          </p:cNvSpPr>
          <p:nvPr/>
        </p:nvSpPr>
        <p:spPr bwMode="auto">
          <a:xfrm>
            <a:off x="3008069" y="4927723"/>
            <a:ext cx="2444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1400" b="0">
                <a:solidFill>
                  <a:schemeClr val="tx1"/>
                </a:solidFill>
                <a:effectLst/>
                <a:latin typeface="Times New Roman" panose="02020603050405020304" pitchFamily="18" charset="0"/>
              </a:rPr>
              <a:t>J</a:t>
            </a:r>
          </a:p>
          <a:p>
            <a:pPr algn="ctr">
              <a:spcBef>
                <a:spcPct val="0"/>
              </a:spcBef>
            </a:pPr>
            <a:r>
              <a:rPr lang="en-US" altLang="en-US" sz="1400" b="0">
                <a:solidFill>
                  <a:schemeClr val="tx1"/>
                </a:solidFill>
                <a:effectLst/>
                <a:latin typeface="Times New Roman" panose="02020603050405020304" pitchFamily="18" charset="0"/>
              </a:rPr>
              <a:t>M</a:t>
            </a:r>
          </a:p>
          <a:p>
            <a:pPr>
              <a:spcBef>
                <a:spcPct val="0"/>
              </a:spcBef>
            </a:pPr>
            <a:r>
              <a:rPr lang="en-US" altLang="en-US" sz="1400" b="0">
                <a:solidFill>
                  <a:schemeClr val="tx1"/>
                </a:solidFill>
                <a:effectLst/>
                <a:latin typeface="Times New Roman" panose="02020603050405020304" pitchFamily="18" charset="0"/>
              </a:rPr>
              <a:t>S</a:t>
            </a:r>
          </a:p>
        </p:txBody>
      </p:sp>
      <p:sp>
        <p:nvSpPr>
          <p:cNvPr id="20" name="AutoShape 22">
            <a:extLst>
              <a:ext uri="{FF2B5EF4-FFF2-40B4-BE49-F238E27FC236}">
                <a16:creationId xmlns:a16="http://schemas.microsoft.com/office/drawing/2014/main" id="{65DB9B40-F520-4646-915F-C974EEA650A5}"/>
              </a:ext>
            </a:extLst>
          </p:cNvPr>
          <p:cNvSpPr>
            <a:spLocks noChangeArrowheads="1"/>
          </p:cNvSpPr>
          <p:nvPr/>
        </p:nvSpPr>
        <p:spPr bwMode="auto">
          <a:xfrm>
            <a:off x="4689231" y="2494085"/>
            <a:ext cx="5334000" cy="33528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Text Box 23">
            <a:extLst>
              <a:ext uri="{FF2B5EF4-FFF2-40B4-BE49-F238E27FC236}">
                <a16:creationId xmlns:a16="http://schemas.microsoft.com/office/drawing/2014/main" id="{FB5CD1A0-CD9A-4F44-9102-D48C31D5DB98}"/>
              </a:ext>
            </a:extLst>
          </p:cNvPr>
          <p:cNvSpPr txBox="1">
            <a:spLocks noChangeArrowheads="1"/>
          </p:cNvSpPr>
          <p:nvPr/>
        </p:nvSpPr>
        <p:spPr bwMode="auto">
          <a:xfrm>
            <a:off x="6803781" y="2646485"/>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tx1"/>
                </a:solidFill>
                <a:effectLst/>
                <a:latin typeface="Times New Roman" panose="02020603050405020304" pitchFamily="18" charset="0"/>
              </a:rPr>
              <a:t>ClientApp (JAR file)</a:t>
            </a:r>
          </a:p>
        </p:txBody>
      </p:sp>
      <p:sp>
        <p:nvSpPr>
          <p:cNvPr id="22" name="AutoShape 24">
            <a:extLst>
              <a:ext uri="{FF2B5EF4-FFF2-40B4-BE49-F238E27FC236}">
                <a16:creationId xmlns:a16="http://schemas.microsoft.com/office/drawing/2014/main" id="{278ED389-9E5B-4E1B-A293-6BCE58753703}"/>
              </a:ext>
            </a:extLst>
          </p:cNvPr>
          <p:cNvSpPr>
            <a:spLocks noChangeArrowheads="1"/>
          </p:cNvSpPr>
          <p:nvPr/>
        </p:nvSpPr>
        <p:spPr bwMode="auto">
          <a:xfrm>
            <a:off x="5832231" y="3741860"/>
            <a:ext cx="3124200" cy="8382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25">
            <a:extLst>
              <a:ext uri="{FF2B5EF4-FFF2-40B4-BE49-F238E27FC236}">
                <a16:creationId xmlns:a16="http://schemas.microsoft.com/office/drawing/2014/main" id="{7DF42E30-E41E-469E-9793-35FDA5396DAC}"/>
              </a:ext>
            </a:extLst>
          </p:cNvPr>
          <p:cNvSpPr>
            <a:spLocks noChangeArrowheads="1"/>
          </p:cNvSpPr>
          <p:nvPr/>
        </p:nvSpPr>
        <p:spPr bwMode="auto">
          <a:xfrm>
            <a:off x="5222631" y="3408485"/>
            <a:ext cx="381000" cy="1447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26">
            <a:extLst>
              <a:ext uri="{FF2B5EF4-FFF2-40B4-BE49-F238E27FC236}">
                <a16:creationId xmlns:a16="http://schemas.microsoft.com/office/drawing/2014/main" id="{E7EDCBA6-4A17-4642-AD4B-33C9439EC00F}"/>
              </a:ext>
            </a:extLst>
          </p:cNvPr>
          <p:cNvSpPr txBox="1">
            <a:spLocks noChangeArrowheads="1"/>
          </p:cNvSpPr>
          <p:nvPr/>
        </p:nvSpPr>
        <p:spPr bwMode="auto">
          <a:xfrm>
            <a:off x="5889381" y="3789485"/>
            <a:ext cx="30480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300" b="0">
                <a:solidFill>
                  <a:schemeClr val="tx1"/>
                </a:solidFill>
                <a:effectLst/>
                <a:latin typeface="Times New Roman" panose="02020603050405020304" pitchFamily="18" charset="0"/>
              </a:rPr>
              <a:t>Main AppClass</a:t>
            </a:r>
          </a:p>
          <a:p>
            <a:pPr algn="ctr">
              <a:spcBef>
                <a:spcPct val="50000"/>
              </a:spcBef>
            </a:pPr>
            <a:r>
              <a:rPr lang="en-US" altLang="en-US" sz="1300" b="0">
                <a:solidFill>
                  <a:schemeClr val="tx1"/>
                </a:solidFill>
                <a:effectLst/>
                <a:latin typeface="Times New Roman" panose="02020603050405020304" pitchFamily="18" charset="0"/>
              </a:rPr>
              <a:t>Public static void main (String args[ ] )</a:t>
            </a:r>
          </a:p>
        </p:txBody>
      </p:sp>
      <p:grpSp>
        <p:nvGrpSpPr>
          <p:cNvPr id="25" name="Group 27">
            <a:extLst>
              <a:ext uri="{FF2B5EF4-FFF2-40B4-BE49-F238E27FC236}">
                <a16:creationId xmlns:a16="http://schemas.microsoft.com/office/drawing/2014/main" id="{5BEC5B1B-3A14-4A7B-84A6-CF72713D47E4}"/>
              </a:ext>
            </a:extLst>
          </p:cNvPr>
          <p:cNvGrpSpPr>
            <a:grpSpLocks/>
          </p:cNvGrpSpPr>
          <p:nvPr/>
        </p:nvGrpSpPr>
        <p:grpSpPr bwMode="auto">
          <a:xfrm>
            <a:off x="6822831" y="4932485"/>
            <a:ext cx="2057400" cy="762000"/>
            <a:chOff x="3792" y="3264"/>
            <a:chExt cx="1296" cy="480"/>
          </a:xfrm>
        </p:grpSpPr>
        <p:sp>
          <p:nvSpPr>
            <p:cNvPr id="26" name="AutoShape 28">
              <a:extLst>
                <a:ext uri="{FF2B5EF4-FFF2-40B4-BE49-F238E27FC236}">
                  <a16:creationId xmlns:a16="http://schemas.microsoft.com/office/drawing/2014/main" id="{B0B5CBCC-EE53-4597-9C77-AB7FD643DCD9}"/>
                </a:ext>
              </a:extLst>
            </p:cNvPr>
            <p:cNvSpPr>
              <a:spLocks noChangeArrowheads="1"/>
            </p:cNvSpPr>
            <p:nvPr/>
          </p:nvSpPr>
          <p:spPr bwMode="auto">
            <a:xfrm>
              <a:off x="3984" y="3456"/>
              <a:ext cx="1104" cy="288"/>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AutoShape 29">
              <a:extLst>
                <a:ext uri="{FF2B5EF4-FFF2-40B4-BE49-F238E27FC236}">
                  <a16:creationId xmlns:a16="http://schemas.microsoft.com/office/drawing/2014/main" id="{C1CC1DD1-3956-406A-A1DF-A8963E9E5C7B}"/>
                </a:ext>
              </a:extLst>
            </p:cNvPr>
            <p:cNvSpPr>
              <a:spLocks noChangeArrowheads="1"/>
            </p:cNvSpPr>
            <p:nvPr/>
          </p:nvSpPr>
          <p:spPr bwMode="auto">
            <a:xfrm>
              <a:off x="3888" y="3360"/>
              <a:ext cx="1104" cy="288"/>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AutoShape 30">
              <a:extLst>
                <a:ext uri="{FF2B5EF4-FFF2-40B4-BE49-F238E27FC236}">
                  <a16:creationId xmlns:a16="http://schemas.microsoft.com/office/drawing/2014/main" id="{B7F07DE8-061E-48A7-A310-A66677CDB221}"/>
                </a:ext>
              </a:extLst>
            </p:cNvPr>
            <p:cNvSpPr>
              <a:spLocks noChangeArrowheads="1"/>
            </p:cNvSpPr>
            <p:nvPr/>
          </p:nvSpPr>
          <p:spPr bwMode="auto">
            <a:xfrm>
              <a:off x="3792" y="3264"/>
              <a:ext cx="1104" cy="288"/>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9" name="Text Box 31">
            <a:extLst>
              <a:ext uri="{FF2B5EF4-FFF2-40B4-BE49-F238E27FC236}">
                <a16:creationId xmlns:a16="http://schemas.microsoft.com/office/drawing/2014/main" id="{D2A0D1CE-FA37-49AC-9936-83425D1A15FA}"/>
              </a:ext>
            </a:extLst>
          </p:cNvPr>
          <p:cNvSpPr txBox="1">
            <a:spLocks noChangeArrowheads="1"/>
          </p:cNvSpPr>
          <p:nvPr/>
        </p:nvSpPr>
        <p:spPr bwMode="auto">
          <a:xfrm>
            <a:off x="7051431" y="4899148"/>
            <a:ext cx="1447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Times New Roman" panose="02020603050405020304" pitchFamily="18" charset="0"/>
              </a:rPr>
              <a:t>Java Packages, </a:t>
            </a:r>
          </a:p>
          <a:p>
            <a:pPr algn="ctr">
              <a:spcBef>
                <a:spcPct val="50000"/>
              </a:spcBef>
            </a:pPr>
            <a:r>
              <a:rPr lang="en-US" altLang="en-US" sz="1200" b="0">
                <a:solidFill>
                  <a:schemeClr val="tx1"/>
                </a:solidFill>
                <a:effectLst/>
                <a:latin typeface="Times New Roman" panose="02020603050405020304" pitchFamily="18" charset="0"/>
              </a:rPr>
              <a:t>Classes, Libraries</a:t>
            </a:r>
          </a:p>
        </p:txBody>
      </p:sp>
      <p:sp>
        <p:nvSpPr>
          <p:cNvPr id="30" name="Text Box 34">
            <a:extLst>
              <a:ext uri="{FF2B5EF4-FFF2-40B4-BE49-F238E27FC236}">
                <a16:creationId xmlns:a16="http://schemas.microsoft.com/office/drawing/2014/main" id="{AD69F371-0372-4509-A67F-8599609B2B2C}"/>
              </a:ext>
            </a:extLst>
          </p:cNvPr>
          <p:cNvSpPr txBox="1">
            <a:spLocks noChangeArrowheads="1"/>
          </p:cNvSpPr>
          <p:nvPr/>
        </p:nvSpPr>
        <p:spPr bwMode="auto">
          <a:xfrm rot="5400000">
            <a:off x="4927356" y="392283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0">
                <a:solidFill>
                  <a:schemeClr val="tx1"/>
                </a:solidFill>
                <a:effectLst/>
                <a:latin typeface="Times New Roman" panose="02020603050405020304" pitchFamily="18" charset="0"/>
              </a:rPr>
              <a:t>Deployment Descriptor</a:t>
            </a:r>
          </a:p>
        </p:txBody>
      </p:sp>
      <p:sp>
        <p:nvSpPr>
          <p:cNvPr id="31" name="Line 35">
            <a:extLst>
              <a:ext uri="{FF2B5EF4-FFF2-40B4-BE49-F238E27FC236}">
                <a16:creationId xmlns:a16="http://schemas.microsoft.com/office/drawing/2014/main" id="{6048218D-4D18-4CAD-AC5C-16D508314177}"/>
              </a:ext>
            </a:extLst>
          </p:cNvPr>
          <p:cNvSpPr>
            <a:spLocks noChangeShapeType="1"/>
          </p:cNvSpPr>
          <p:nvPr/>
        </p:nvSpPr>
        <p:spPr bwMode="auto">
          <a:xfrm flipH="1">
            <a:off x="3241431" y="2494085"/>
            <a:ext cx="2514600" cy="1676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6">
            <a:extLst>
              <a:ext uri="{FF2B5EF4-FFF2-40B4-BE49-F238E27FC236}">
                <a16:creationId xmlns:a16="http://schemas.microsoft.com/office/drawing/2014/main" id="{B4B45641-D1EB-40CD-BEE2-788AFC5C809B}"/>
              </a:ext>
            </a:extLst>
          </p:cNvPr>
          <p:cNvSpPr>
            <a:spLocks noChangeShapeType="1"/>
          </p:cNvSpPr>
          <p:nvPr/>
        </p:nvSpPr>
        <p:spPr bwMode="auto">
          <a:xfrm>
            <a:off x="3241431" y="4627685"/>
            <a:ext cx="2514600" cy="12192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Rectangle 37">
            <a:extLst>
              <a:ext uri="{FF2B5EF4-FFF2-40B4-BE49-F238E27FC236}">
                <a16:creationId xmlns:a16="http://schemas.microsoft.com/office/drawing/2014/main" id="{F8D2C4AD-ECFC-4FE6-BB62-5BFEC64837CB}"/>
              </a:ext>
            </a:extLst>
          </p:cNvPr>
          <p:cNvSpPr>
            <a:spLocks noChangeArrowheads="1"/>
          </p:cNvSpPr>
          <p:nvPr/>
        </p:nvSpPr>
        <p:spPr bwMode="auto">
          <a:xfrm>
            <a:off x="4271719" y="1122485"/>
            <a:ext cx="55943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600" b="0">
                <a:solidFill>
                  <a:srgbClr val="000000"/>
                </a:solidFill>
                <a:effectLst/>
                <a:latin typeface="Verdana" panose="020B0604030504040204" pitchFamily="34" charset="0"/>
                <a:ea typeface="Arial Unicode MS" pitchFamily="34" charset="-128"/>
              </a:rPr>
              <a:t> Client Container has a contract with applications</a:t>
            </a:r>
          </a:p>
          <a:p>
            <a:r>
              <a:rPr lang="en-US" altLang="en-US" sz="1600" b="0">
                <a:solidFill>
                  <a:srgbClr val="000000"/>
                </a:solidFill>
                <a:effectLst/>
                <a:latin typeface="Verdana" panose="020B0604030504040204" pitchFamily="34" charset="0"/>
                <a:ea typeface="Arial Unicode MS" pitchFamily="34" charset="-128"/>
              </a:rPr>
              <a:t>   to provide certain functionality to the components </a:t>
            </a:r>
          </a:p>
          <a:p>
            <a:r>
              <a:rPr lang="en-US" altLang="en-US" sz="1600" b="0">
                <a:solidFill>
                  <a:srgbClr val="000000"/>
                </a:solidFill>
                <a:effectLst/>
                <a:latin typeface="Verdana" panose="020B0604030504040204" pitchFamily="34" charset="0"/>
                <a:ea typeface="Arial Unicode MS" pitchFamily="34" charset="-128"/>
              </a:rPr>
              <a:t>   in the application</a:t>
            </a:r>
          </a:p>
        </p:txBody>
      </p:sp>
    </p:spTree>
    <p:extLst>
      <p:ext uri="{BB962C8B-B14F-4D97-AF65-F5344CB8AC3E}">
        <p14:creationId xmlns:p14="http://schemas.microsoft.com/office/powerpoint/2010/main" val="7446360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32DBFAFC-DC2B-45FC-A8AF-DCDA295ED0C5}"/>
              </a:ext>
            </a:extLst>
          </p:cNvPr>
          <p:cNvSpPr>
            <a:spLocks noChangeArrowheads="1"/>
          </p:cNvSpPr>
          <p:nvPr/>
        </p:nvSpPr>
        <p:spPr bwMode="auto">
          <a:xfrm>
            <a:off x="949047" y="643466"/>
            <a:ext cx="2771273" cy="52256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chemeClr val="tx1">
                    <a:lumMod val="75000"/>
                    <a:lumOff val="25000"/>
                  </a:schemeClr>
                </a:solidFill>
                <a:effectLst/>
                <a:latin typeface="+mj-lt"/>
                <a:ea typeface="+mj-ea"/>
                <a:cs typeface="+mj-cs"/>
              </a:rPr>
              <a:t>J2EE Architecture</a:t>
            </a:r>
            <a:br>
              <a:rPr lang="en-US" altLang="en-US" sz="3600" spc="-50">
                <a:solidFill>
                  <a:schemeClr val="tx1">
                    <a:lumMod val="75000"/>
                    <a:lumOff val="25000"/>
                  </a:schemeClr>
                </a:solidFill>
                <a:effectLst/>
                <a:latin typeface="+mj-lt"/>
                <a:ea typeface="+mj-ea"/>
                <a:cs typeface="+mj-cs"/>
              </a:rPr>
            </a:br>
            <a:r>
              <a:rPr lang="en-US" altLang="en-US" sz="3600" spc="-50">
                <a:solidFill>
                  <a:schemeClr val="tx1">
                    <a:lumMod val="75000"/>
                    <a:lumOff val="25000"/>
                  </a:schemeClr>
                </a:solidFill>
                <a:effectLst/>
                <a:latin typeface="+mj-lt"/>
                <a:ea typeface="+mj-ea"/>
                <a:cs typeface="+mj-cs"/>
              </a:rPr>
              <a:t>Middle Tier Container</a:t>
            </a:r>
          </a:p>
        </p:txBody>
      </p:sp>
      <p:cxnSp>
        <p:nvCxnSpPr>
          <p:cNvPr id="16" name="Straight Connector 15">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C695261-F813-4457-878C-63F4EE20B431}"/>
              </a:ext>
            </a:extLst>
          </p:cNvPr>
          <p:cNvSpPr txBox="1">
            <a:spLocks noChangeArrowheads="1"/>
          </p:cNvSpPr>
          <p:nvPr/>
        </p:nvSpPr>
        <p:spPr>
          <a:xfrm>
            <a:off x="4351019" y="643466"/>
            <a:ext cx="6895973" cy="522562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dirty="0"/>
              <a:t>Web Container</a:t>
            </a:r>
          </a:p>
          <a:p>
            <a:pPr marL="1100138" lvl="1" indent="-533400"/>
            <a:r>
              <a:rPr lang="en-US" altLang="en-US" dirty="0"/>
              <a:t>Manages execution of servlets and JSPs</a:t>
            </a:r>
          </a:p>
          <a:p>
            <a:pPr marL="1100138" lvl="1" indent="-533400"/>
            <a:r>
              <a:rPr lang="en-US" altLang="en-US" dirty="0"/>
              <a:t>Part of web or application server</a:t>
            </a:r>
          </a:p>
          <a:p>
            <a:pPr marL="1100138" lvl="1" indent="-533400"/>
            <a:r>
              <a:rPr lang="en-US" altLang="en-US" dirty="0"/>
              <a:t>Supports HTTP </a:t>
            </a:r>
          </a:p>
          <a:p>
            <a:pPr marL="609600" indent="-609600"/>
            <a:r>
              <a:rPr lang="en-US" altLang="en-US" dirty="0"/>
              <a:t>EJB Container</a:t>
            </a:r>
          </a:p>
          <a:p>
            <a:pPr marL="1100138" lvl="1" indent="-533400"/>
            <a:r>
              <a:rPr lang="en-US" altLang="en-US" dirty="0"/>
              <a:t>Business Components that contain business logic or rules</a:t>
            </a:r>
          </a:p>
          <a:p>
            <a:pPr marL="1100138" lvl="1" indent="-533400"/>
            <a:r>
              <a:rPr lang="en-US" altLang="en-US" dirty="0"/>
              <a:t>Two types of EJBs</a:t>
            </a:r>
          </a:p>
          <a:p>
            <a:pPr marL="1366838" lvl="2" indent="-457200"/>
            <a:r>
              <a:rPr lang="en-US" altLang="en-US" dirty="0"/>
              <a:t>Session Beans – Logic Oriented and deal with handling client requests and data processing</a:t>
            </a:r>
          </a:p>
          <a:p>
            <a:pPr marL="1366838" lvl="2" indent="-457200"/>
            <a:r>
              <a:rPr lang="en-US" altLang="en-US" dirty="0"/>
              <a:t>Entity </a:t>
            </a:r>
            <a:r>
              <a:rPr lang="en-US" altLang="en-US" dirty="0" err="1"/>
              <a:t>Beand</a:t>
            </a:r>
            <a:r>
              <a:rPr lang="en-US" altLang="en-US" dirty="0"/>
              <a:t> – Strongly coupled with data and deal with data access and persistence</a:t>
            </a:r>
          </a:p>
        </p:txBody>
      </p:sp>
      <p:sp>
        <p:nvSpPr>
          <p:cNvPr id="18" name="Rectangle 17">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580567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455AD7-BA11-4EE0-A116-4DCCC65BC40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E-Commerce Scenario</a:t>
            </a:r>
          </a:p>
        </p:txBody>
      </p:sp>
      <p:sp>
        <p:nvSpPr>
          <p:cNvPr id="78" name="Rectangle 3">
            <a:extLst>
              <a:ext uri="{FF2B5EF4-FFF2-40B4-BE49-F238E27FC236}">
                <a16:creationId xmlns:a16="http://schemas.microsoft.com/office/drawing/2014/main" id="{7DAAC0BE-2292-48A2-AFE3-9AEAD109E77D}"/>
              </a:ext>
            </a:extLst>
          </p:cNvPr>
          <p:cNvSpPr>
            <a:spLocks noChangeArrowheads="1"/>
          </p:cNvSpPr>
          <p:nvPr/>
        </p:nvSpPr>
        <p:spPr bwMode="auto">
          <a:xfrm>
            <a:off x="4832350" y="1665409"/>
            <a:ext cx="2209800" cy="37623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a:t>
            </a:r>
          </a:p>
        </p:txBody>
      </p:sp>
      <p:sp>
        <p:nvSpPr>
          <p:cNvPr id="79" name="Rectangle 4">
            <a:extLst>
              <a:ext uri="{FF2B5EF4-FFF2-40B4-BE49-F238E27FC236}">
                <a16:creationId xmlns:a16="http://schemas.microsoft.com/office/drawing/2014/main" id="{F0FE3203-E0AB-446B-BCB2-9FC2FED030AC}"/>
              </a:ext>
            </a:extLst>
          </p:cNvPr>
          <p:cNvSpPr>
            <a:spLocks noChangeArrowheads="1"/>
          </p:cNvSpPr>
          <p:nvPr/>
        </p:nvSpPr>
        <p:spPr bwMode="auto">
          <a:xfrm>
            <a:off x="152400" y="1646359"/>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Rectangle 5">
            <a:extLst>
              <a:ext uri="{FF2B5EF4-FFF2-40B4-BE49-F238E27FC236}">
                <a16:creationId xmlns:a16="http://schemas.microsoft.com/office/drawing/2014/main" id="{42A0FA80-BB93-4109-B544-8460E8D6ECFB}"/>
              </a:ext>
            </a:extLst>
          </p:cNvPr>
          <p:cNvSpPr>
            <a:spLocks noChangeArrowheads="1"/>
          </p:cNvSpPr>
          <p:nvPr/>
        </p:nvSpPr>
        <p:spPr bwMode="auto">
          <a:xfrm>
            <a:off x="4832350" y="2046409"/>
            <a:ext cx="2209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 </a:t>
            </a:r>
          </a:p>
        </p:txBody>
      </p:sp>
      <p:sp>
        <p:nvSpPr>
          <p:cNvPr id="81" name="AutoShape 6">
            <a:extLst>
              <a:ext uri="{FF2B5EF4-FFF2-40B4-BE49-F238E27FC236}">
                <a16:creationId xmlns:a16="http://schemas.microsoft.com/office/drawing/2014/main" id="{034B742B-C126-49BC-89B2-4DE21362F5B4}"/>
              </a:ext>
            </a:extLst>
          </p:cNvPr>
          <p:cNvSpPr>
            <a:spLocks noChangeArrowheads="1"/>
          </p:cNvSpPr>
          <p:nvPr/>
        </p:nvSpPr>
        <p:spPr bwMode="auto">
          <a:xfrm>
            <a:off x="4949825" y="2198809"/>
            <a:ext cx="2057400" cy="9906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ctr"/>
            <a:r>
              <a:rPr lang="en-US" altLang="en-US" sz="1000">
                <a:solidFill>
                  <a:schemeClr val="tx1"/>
                </a:solidFill>
                <a:effectLst/>
              </a:rPr>
              <a:t>OrderManager Application</a:t>
            </a:r>
          </a:p>
        </p:txBody>
      </p:sp>
      <p:grpSp>
        <p:nvGrpSpPr>
          <p:cNvPr id="82" name="Group 7">
            <a:extLst>
              <a:ext uri="{FF2B5EF4-FFF2-40B4-BE49-F238E27FC236}">
                <a16:creationId xmlns:a16="http://schemas.microsoft.com/office/drawing/2014/main" id="{E7A6B73F-CA1C-458F-A6FA-D1CEE8F88F5C}"/>
              </a:ext>
            </a:extLst>
          </p:cNvPr>
          <p:cNvGrpSpPr>
            <a:grpSpLocks/>
          </p:cNvGrpSpPr>
          <p:nvPr/>
        </p:nvGrpSpPr>
        <p:grpSpPr bwMode="auto">
          <a:xfrm>
            <a:off x="76200" y="2294059"/>
            <a:ext cx="1371600" cy="838200"/>
            <a:chOff x="96" y="1776"/>
            <a:chExt cx="1008" cy="528"/>
          </a:xfrm>
        </p:grpSpPr>
        <p:sp>
          <p:nvSpPr>
            <p:cNvPr id="83" name="Rectangle 8">
              <a:extLst>
                <a:ext uri="{FF2B5EF4-FFF2-40B4-BE49-F238E27FC236}">
                  <a16:creationId xmlns:a16="http://schemas.microsoft.com/office/drawing/2014/main" id="{14B86E30-8D33-4B08-B939-81DA8A970EEA}"/>
                </a:ext>
              </a:extLst>
            </p:cNvPr>
            <p:cNvSpPr>
              <a:spLocks noChangeArrowheads="1"/>
            </p:cNvSpPr>
            <p:nvPr/>
          </p:nvSpPr>
          <p:spPr bwMode="auto">
            <a:xfrm>
              <a:off x="96" y="1776"/>
              <a:ext cx="1008" cy="19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Application</a:t>
              </a:r>
              <a:r>
                <a:rPr lang="en-US" altLang="en-US" sz="1000">
                  <a:effectLst/>
                </a:rPr>
                <a:t> </a:t>
              </a:r>
              <a:r>
                <a:rPr lang="en-US" altLang="en-US" sz="1000">
                  <a:solidFill>
                    <a:schemeClr val="bg1"/>
                  </a:solidFill>
                  <a:effectLst/>
                </a:rPr>
                <a:t>Container</a:t>
              </a:r>
            </a:p>
          </p:txBody>
        </p:sp>
        <p:sp>
          <p:nvSpPr>
            <p:cNvPr id="84" name="Rectangle 9">
              <a:extLst>
                <a:ext uri="{FF2B5EF4-FFF2-40B4-BE49-F238E27FC236}">
                  <a16:creationId xmlns:a16="http://schemas.microsoft.com/office/drawing/2014/main" id="{A7993ECA-8ECA-4600-B7F0-FC47D2302816}"/>
                </a:ext>
              </a:extLst>
            </p:cNvPr>
            <p:cNvSpPr>
              <a:spLocks noChangeArrowheads="1"/>
            </p:cNvSpPr>
            <p:nvPr/>
          </p:nvSpPr>
          <p:spPr bwMode="auto">
            <a:xfrm>
              <a:off x="96" y="1968"/>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utoShape 10">
              <a:extLst>
                <a:ext uri="{FF2B5EF4-FFF2-40B4-BE49-F238E27FC236}">
                  <a16:creationId xmlns:a16="http://schemas.microsoft.com/office/drawing/2014/main" id="{67CF0626-8582-428F-AA39-01F31744CEFA}"/>
                </a:ext>
              </a:extLst>
            </p:cNvPr>
            <p:cNvSpPr>
              <a:spLocks noChangeArrowheads="1"/>
            </p:cNvSpPr>
            <p:nvPr/>
          </p:nvSpPr>
          <p:spPr bwMode="auto">
            <a:xfrm>
              <a:off x="144" y="2016"/>
              <a:ext cx="877" cy="24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0">
                  <a:solidFill>
                    <a:schemeClr val="tx1"/>
                  </a:solidFill>
                  <a:effectLst/>
                </a:rPr>
                <a:t>ClientApp</a:t>
              </a:r>
            </a:p>
          </p:txBody>
        </p:sp>
        <p:sp>
          <p:nvSpPr>
            <p:cNvPr id="86" name="Line 11">
              <a:extLst>
                <a:ext uri="{FF2B5EF4-FFF2-40B4-BE49-F238E27FC236}">
                  <a16:creationId xmlns:a16="http://schemas.microsoft.com/office/drawing/2014/main" id="{DA14EC4C-A1F4-4CCF-AF51-9D4C75436505}"/>
                </a:ext>
              </a:extLst>
            </p:cNvPr>
            <p:cNvSpPr>
              <a:spLocks noChangeShapeType="1"/>
            </p:cNvSpPr>
            <p:nvPr/>
          </p:nvSpPr>
          <p:spPr bwMode="auto">
            <a:xfrm>
              <a:off x="1008" y="2112"/>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grpSp>
      <p:sp>
        <p:nvSpPr>
          <p:cNvPr id="87" name="Rectangle 12">
            <a:extLst>
              <a:ext uri="{FF2B5EF4-FFF2-40B4-BE49-F238E27FC236}">
                <a16:creationId xmlns:a16="http://schemas.microsoft.com/office/drawing/2014/main" id="{8E2E9711-5F45-4DF7-A41A-18C0C13C6745}"/>
              </a:ext>
            </a:extLst>
          </p:cNvPr>
          <p:cNvSpPr>
            <a:spLocks noChangeArrowheads="1"/>
          </p:cNvSpPr>
          <p:nvPr/>
        </p:nvSpPr>
        <p:spPr bwMode="auto">
          <a:xfrm>
            <a:off x="2022475" y="1155822"/>
            <a:ext cx="2632075" cy="37623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a:t>
            </a:r>
          </a:p>
        </p:txBody>
      </p:sp>
      <p:sp>
        <p:nvSpPr>
          <p:cNvPr id="88" name="Rectangle 13">
            <a:extLst>
              <a:ext uri="{FF2B5EF4-FFF2-40B4-BE49-F238E27FC236}">
                <a16:creationId xmlns:a16="http://schemas.microsoft.com/office/drawing/2014/main" id="{4A3681B4-DD52-4A66-8F0D-13A27E2D4DBF}"/>
              </a:ext>
            </a:extLst>
          </p:cNvPr>
          <p:cNvSpPr>
            <a:spLocks noChangeArrowheads="1"/>
          </p:cNvSpPr>
          <p:nvPr/>
        </p:nvSpPr>
        <p:spPr bwMode="auto">
          <a:xfrm>
            <a:off x="2022475" y="1493959"/>
            <a:ext cx="2632075" cy="2409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a:t>
            </a:r>
          </a:p>
        </p:txBody>
      </p:sp>
      <p:sp>
        <p:nvSpPr>
          <p:cNvPr id="89" name="AutoShape 14">
            <a:extLst>
              <a:ext uri="{FF2B5EF4-FFF2-40B4-BE49-F238E27FC236}">
                <a16:creationId xmlns:a16="http://schemas.microsoft.com/office/drawing/2014/main" id="{F730410A-1D38-42C3-B947-620264EB5236}"/>
              </a:ext>
            </a:extLst>
          </p:cNvPr>
          <p:cNvSpPr>
            <a:spLocks noChangeArrowheads="1"/>
          </p:cNvSpPr>
          <p:nvPr/>
        </p:nvSpPr>
        <p:spPr bwMode="auto">
          <a:xfrm>
            <a:off x="2209800" y="1646359"/>
            <a:ext cx="1974850" cy="2105025"/>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solidFill>
                  <a:schemeClr val="tx1"/>
                </a:solidFill>
                <a:effectLst/>
              </a:rPr>
              <a:t>Shopping Cart Application</a:t>
            </a:r>
          </a:p>
        </p:txBody>
      </p:sp>
      <p:sp>
        <p:nvSpPr>
          <p:cNvPr id="90" name="AutoShape 15">
            <a:extLst>
              <a:ext uri="{FF2B5EF4-FFF2-40B4-BE49-F238E27FC236}">
                <a16:creationId xmlns:a16="http://schemas.microsoft.com/office/drawing/2014/main" id="{4B13B548-BF46-424D-B77E-7FDE334242B3}"/>
              </a:ext>
            </a:extLst>
          </p:cNvPr>
          <p:cNvSpPr>
            <a:spLocks noChangeArrowheads="1"/>
          </p:cNvSpPr>
          <p:nvPr/>
        </p:nvSpPr>
        <p:spPr bwMode="auto">
          <a:xfrm>
            <a:off x="2581275" y="2676647"/>
            <a:ext cx="1243013" cy="2730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Process Servlet</a:t>
            </a:r>
          </a:p>
        </p:txBody>
      </p:sp>
      <p:sp>
        <p:nvSpPr>
          <p:cNvPr id="91" name="Text Box 16">
            <a:extLst>
              <a:ext uri="{FF2B5EF4-FFF2-40B4-BE49-F238E27FC236}">
                <a16:creationId xmlns:a16="http://schemas.microsoft.com/office/drawing/2014/main" id="{F25D5592-BCD9-4DFE-9B56-9E23823ADE2F}"/>
              </a:ext>
            </a:extLst>
          </p:cNvPr>
          <p:cNvSpPr txBox="1">
            <a:spLocks noChangeArrowheads="1"/>
          </p:cNvSpPr>
          <p:nvPr/>
        </p:nvSpPr>
        <p:spPr bwMode="auto">
          <a:xfrm>
            <a:off x="1470025" y="2509959"/>
            <a:ext cx="52863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solidFill>
                  <a:schemeClr val="tx1"/>
                </a:solidFill>
                <a:effectLst/>
              </a:rPr>
              <a:t>Order</a:t>
            </a:r>
          </a:p>
        </p:txBody>
      </p:sp>
      <p:sp>
        <p:nvSpPr>
          <p:cNvPr id="92" name="Line 17">
            <a:extLst>
              <a:ext uri="{FF2B5EF4-FFF2-40B4-BE49-F238E27FC236}">
                <a16:creationId xmlns:a16="http://schemas.microsoft.com/office/drawing/2014/main" id="{E280E74E-384C-45DA-8C33-E022A1A1F011}"/>
              </a:ext>
            </a:extLst>
          </p:cNvPr>
          <p:cNvSpPr>
            <a:spLocks noChangeShapeType="1"/>
          </p:cNvSpPr>
          <p:nvPr/>
        </p:nvSpPr>
        <p:spPr bwMode="auto">
          <a:xfrm>
            <a:off x="2057400" y="3446584"/>
            <a:ext cx="1447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93" name="Line 18">
            <a:extLst>
              <a:ext uri="{FF2B5EF4-FFF2-40B4-BE49-F238E27FC236}">
                <a16:creationId xmlns:a16="http://schemas.microsoft.com/office/drawing/2014/main" id="{88020B6D-D6E5-4161-B931-42B3A1D56277}"/>
              </a:ext>
            </a:extLst>
          </p:cNvPr>
          <p:cNvSpPr>
            <a:spLocks noChangeShapeType="1"/>
          </p:cNvSpPr>
          <p:nvPr/>
        </p:nvSpPr>
        <p:spPr bwMode="auto">
          <a:xfrm>
            <a:off x="1447800" y="2713159"/>
            <a:ext cx="762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4" name="Rectangle 20">
            <a:extLst>
              <a:ext uri="{FF2B5EF4-FFF2-40B4-BE49-F238E27FC236}">
                <a16:creationId xmlns:a16="http://schemas.microsoft.com/office/drawing/2014/main" id="{1B3CD8AB-A0C3-43A7-B519-F3263AE06D29}"/>
              </a:ext>
            </a:extLst>
          </p:cNvPr>
          <p:cNvSpPr>
            <a:spLocks noChangeArrowheads="1"/>
          </p:cNvSpPr>
          <p:nvPr/>
        </p:nvSpPr>
        <p:spPr bwMode="auto">
          <a:xfrm>
            <a:off x="4756150" y="1160584"/>
            <a:ext cx="2362200" cy="352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tx1"/>
                </a:solidFill>
                <a:effectLst/>
                <a:latin typeface="Times New Roman" panose="02020603050405020304" pitchFamily="18" charset="0"/>
              </a:rPr>
              <a:t>J2EE Server</a:t>
            </a:r>
          </a:p>
        </p:txBody>
      </p:sp>
      <p:sp>
        <p:nvSpPr>
          <p:cNvPr id="95" name="Rectangle 21">
            <a:extLst>
              <a:ext uri="{FF2B5EF4-FFF2-40B4-BE49-F238E27FC236}">
                <a16:creationId xmlns:a16="http://schemas.microsoft.com/office/drawing/2014/main" id="{F41E38B5-8AA4-4368-B9D9-3EA18A793A1C}"/>
              </a:ext>
            </a:extLst>
          </p:cNvPr>
          <p:cNvSpPr>
            <a:spLocks noChangeArrowheads="1"/>
          </p:cNvSpPr>
          <p:nvPr/>
        </p:nvSpPr>
        <p:spPr bwMode="auto">
          <a:xfrm>
            <a:off x="4756150" y="1513009"/>
            <a:ext cx="2362200" cy="350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Rectangle 22">
            <a:extLst>
              <a:ext uri="{FF2B5EF4-FFF2-40B4-BE49-F238E27FC236}">
                <a16:creationId xmlns:a16="http://schemas.microsoft.com/office/drawing/2014/main" id="{0A00C639-F122-4076-9C75-E4C6392859F6}"/>
              </a:ext>
            </a:extLst>
          </p:cNvPr>
          <p:cNvSpPr>
            <a:spLocks noChangeArrowheads="1"/>
          </p:cNvSpPr>
          <p:nvPr/>
        </p:nvSpPr>
        <p:spPr bwMode="auto">
          <a:xfrm>
            <a:off x="4832350" y="3341809"/>
            <a:ext cx="2209800" cy="3810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EJB </a:t>
            </a:r>
            <a:r>
              <a:rPr lang="en-US" altLang="en-US" sz="1400" b="0">
                <a:solidFill>
                  <a:schemeClr val="bg1"/>
                </a:solidFill>
                <a:effectLst/>
                <a:latin typeface="Times New Roman" panose="02020603050405020304" pitchFamily="18" charset="0"/>
              </a:rPr>
              <a:t>Container</a:t>
            </a:r>
          </a:p>
        </p:txBody>
      </p:sp>
      <p:sp>
        <p:nvSpPr>
          <p:cNvPr id="97" name="Rectangle 23">
            <a:extLst>
              <a:ext uri="{FF2B5EF4-FFF2-40B4-BE49-F238E27FC236}">
                <a16:creationId xmlns:a16="http://schemas.microsoft.com/office/drawing/2014/main" id="{549D96A7-72C2-4A30-A34E-4CE23D7D0CF4}"/>
              </a:ext>
            </a:extLst>
          </p:cNvPr>
          <p:cNvSpPr>
            <a:spLocks noChangeArrowheads="1"/>
          </p:cNvSpPr>
          <p:nvPr/>
        </p:nvSpPr>
        <p:spPr bwMode="auto">
          <a:xfrm>
            <a:off x="4832350" y="3722809"/>
            <a:ext cx="2209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bg1"/>
                </a:solidFill>
                <a:effectLst/>
                <a:latin typeface="Times New Roman" panose="02020603050405020304" pitchFamily="18" charset="0"/>
              </a:rPr>
              <a:t>WEB </a:t>
            </a:r>
            <a:r>
              <a:rPr lang="en-US" altLang="en-US" sz="1400" b="0">
                <a:solidFill>
                  <a:schemeClr val="bg1"/>
                </a:solidFill>
                <a:effectLst/>
                <a:latin typeface="Times New Roman" panose="02020603050405020304" pitchFamily="18" charset="0"/>
              </a:rPr>
              <a:t>Container </a:t>
            </a:r>
          </a:p>
        </p:txBody>
      </p:sp>
      <p:sp>
        <p:nvSpPr>
          <p:cNvPr id="98" name="AutoShape 24">
            <a:extLst>
              <a:ext uri="{FF2B5EF4-FFF2-40B4-BE49-F238E27FC236}">
                <a16:creationId xmlns:a16="http://schemas.microsoft.com/office/drawing/2014/main" id="{DA085C49-6413-4604-8CDC-D8160F767F71}"/>
              </a:ext>
            </a:extLst>
          </p:cNvPr>
          <p:cNvSpPr>
            <a:spLocks noChangeArrowheads="1"/>
          </p:cNvSpPr>
          <p:nvPr/>
        </p:nvSpPr>
        <p:spPr bwMode="auto">
          <a:xfrm>
            <a:off x="4908550" y="3799009"/>
            <a:ext cx="2057400" cy="106680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b="0">
              <a:solidFill>
                <a:schemeClr val="tx1"/>
              </a:solidFill>
              <a:effectLst/>
            </a:endParaRPr>
          </a:p>
        </p:txBody>
      </p:sp>
      <p:sp>
        <p:nvSpPr>
          <p:cNvPr id="99" name="AutoShape 25">
            <a:extLst>
              <a:ext uri="{FF2B5EF4-FFF2-40B4-BE49-F238E27FC236}">
                <a16:creationId xmlns:a16="http://schemas.microsoft.com/office/drawing/2014/main" id="{A727E377-740D-4C88-B3E3-2CFD29CC0CC1}"/>
              </a:ext>
            </a:extLst>
          </p:cNvPr>
          <p:cNvSpPr>
            <a:spLocks noChangeArrowheads="1"/>
          </p:cNvSpPr>
          <p:nvPr/>
        </p:nvSpPr>
        <p:spPr bwMode="auto">
          <a:xfrm>
            <a:off x="5300663" y="4407022"/>
            <a:ext cx="1273175" cy="30638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200" b="0">
                <a:solidFill>
                  <a:schemeClr val="tx1"/>
                </a:solidFill>
                <a:effectLst/>
              </a:rPr>
              <a:t>Order EJB</a:t>
            </a:r>
          </a:p>
        </p:txBody>
      </p:sp>
      <p:sp>
        <p:nvSpPr>
          <p:cNvPr id="100" name="Text Box 26">
            <a:extLst>
              <a:ext uri="{FF2B5EF4-FFF2-40B4-BE49-F238E27FC236}">
                <a16:creationId xmlns:a16="http://schemas.microsoft.com/office/drawing/2014/main" id="{CAEBA95F-07C3-4474-80DF-E0D2452C7C3E}"/>
              </a:ext>
            </a:extLst>
          </p:cNvPr>
          <p:cNvSpPr txBox="1">
            <a:spLocks noChangeArrowheads="1"/>
          </p:cNvSpPr>
          <p:nvPr/>
        </p:nvSpPr>
        <p:spPr bwMode="auto">
          <a:xfrm>
            <a:off x="5349875" y="4027609"/>
            <a:ext cx="1158875" cy="3048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endParaRPr lang="en-US" altLang="en-US" sz="1400">
              <a:solidFill>
                <a:schemeClr val="bg1"/>
              </a:solidFill>
              <a:effectLst/>
              <a:latin typeface="Times New Roman" panose="02020603050405020304" pitchFamily="18" charset="0"/>
            </a:endParaRPr>
          </a:p>
        </p:txBody>
      </p:sp>
      <p:sp>
        <p:nvSpPr>
          <p:cNvPr id="101" name="Text Box 27">
            <a:extLst>
              <a:ext uri="{FF2B5EF4-FFF2-40B4-BE49-F238E27FC236}">
                <a16:creationId xmlns:a16="http://schemas.microsoft.com/office/drawing/2014/main" id="{4F030028-7D7D-4647-B258-678B8F1E98AE}"/>
              </a:ext>
            </a:extLst>
          </p:cNvPr>
          <p:cNvSpPr txBox="1">
            <a:spLocks noChangeArrowheads="1"/>
          </p:cNvSpPr>
          <p:nvPr/>
        </p:nvSpPr>
        <p:spPr bwMode="auto">
          <a:xfrm>
            <a:off x="5365750" y="3845047"/>
            <a:ext cx="114300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a:solidFill>
                  <a:schemeClr val="tx1"/>
                </a:solidFill>
                <a:effectLst/>
                <a:latin typeface="Times New Roman" panose="02020603050405020304" pitchFamily="18" charset="0"/>
              </a:rPr>
              <a:t>Order Manager EJBApplication</a:t>
            </a:r>
          </a:p>
        </p:txBody>
      </p:sp>
      <p:sp>
        <p:nvSpPr>
          <p:cNvPr id="102" name="Rectangle 28">
            <a:extLst>
              <a:ext uri="{FF2B5EF4-FFF2-40B4-BE49-F238E27FC236}">
                <a16:creationId xmlns:a16="http://schemas.microsoft.com/office/drawing/2014/main" id="{6A075943-EBCB-4533-AD8C-9D6D5D70D22D}"/>
              </a:ext>
            </a:extLst>
          </p:cNvPr>
          <p:cNvSpPr>
            <a:spLocks noChangeArrowheads="1"/>
          </p:cNvSpPr>
          <p:nvPr/>
        </p:nvSpPr>
        <p:spPr bwMode="auto">
          <a:xfrm>
            <a:off x="8010525" y="2284534"/>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tx1"/>
                </a:solidFill>
                <a:effectLst/>
                <a:latin typeface="Times New Roman" panose="02020603050405020304" pitchFamily="18" charset="0"/>
              </a:rPr>
              <a:t>Supplier Server</a:t>
            </a:r>
          </a:p>
        </p:txBody>
      </p:sp>
      <p:sp>
        <p:nvSpPr>
          <p:cNvPr id="103" name="AutoShape 29">
            <a:extLst>
              <a:ext uri="{FF2B5EF4-FFF2-40B4-BE49-F238E27FC236}">
                <a16:creationId xmlns:a16="http://schemas.microsoft.com/office/drawing/2014/main" id="{884CED99-7B23-4B44-99FE-7BC8E5C0FE43}"/>
              </a:ext>
            </a:extLst>
          </p:cNvPr>
          <p:cNvSpPr>
            <a:spLocks noChangeArrowheads="1"/>
          </p:cNvSpPr>
          <p:nvPr/>
        </p:nvSpPr>
        <p:spPr bwMode="auto">
          <a:xfrm>
            <a:off x="5324475" y="2636959"/>
            <a:ext cx="1308100" cy="47466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Order Manager</a:t>
            </a:r>
          </a:p>
          <a:p>
            <a:pPr algn="ctr"/>
            <a:r>
              <a:rPr lang="en-US" altLang="en-US" sz="1000">
                <a:solidFill>
                  <a:schemeClr val="tx1"/>
                </a:solidFill>
                <a:effectLst/>
              </a:rPr>
              <a:t>Servlet</a:t>
            </a:r>
          </a:p>
        </p:txBody>
      </p:sp>
      <p:sp>
        <p:nvSpPr>
          <p:cNvPr id="104" name="Rectangle 30">
            <a:extLst>
              <a:ext uri="{FF2B5EF4-FFF2-40B4-BE49-F238E27FC236}">
                <a16:creationId xmlns:a16="http://schemas.microsoft.com/office/drawing/2014/main" id="{A9CDCE64-8D37-45F8-B895-39C811C6B47C}"/>
              </a:ext>
            </a:extLst>
          </p:cNvPr>
          <p:cNvSpPr>
            <a:spLocks noChangeArrowheads="1"/>
          </p:cNvSpPr>
          <p:nvPr/>
        </p:nvSpPr>
        <p:spPr bwMode="auto">
          <a:xfrm>
            <a:off x="8010525" y="2665534"/>
            <a:ext cx="914400" cy="33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31">
            <a:extLst>
              <a:ext uri="{FF2B5EF4-FFF2-40B4-BE49-F238E27FC236}">
                <a16:creationId xmlns:a16="http://schemas.microsoft.com/office/drawing/2014/main" id="{B8F51002-6368-4548-9365-B68E9B2E8CFF}"/>
              </a:ext>
            </a:extLst>
          </p:cNvPr>
          <p:cNvSpPr>
            <a:spLocks noChangeShapeType="1"/>
          </p:cNvSpPr>
          <p:nvPr/>
        </p:nvSpPr>
        <p:spPr bwMode="auto">
          <a:xfrm>
            <a:off x="5934075" y="3037009"/>
            <a:ext cx="0" cy="1371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Line 32">
            <a:extLst>
              <a:ext uri="{FF2B5EF4-FFF2-40B4-BE49-F238E27FC236}">
                <a16:creationId xmlns:a16="http://schemas.microsoft.com/office/drawing/2014/main" id="{F1280BA9-8DAD-4F71-8E06-83F6C63FF6AD}"/>
              </a:ext>
            </a:extLst>
          </p:cNvPr>
          <p:cNvSpPr>
            <a:spLocks noChangeShapeType="1"/>
          </p:cNvSpPr>
          <p:nvPr/>
        </p:nvSpPr>
        <p:spPr bwMode="auto">
          <a:xfrm rot="1160373" flipV="1">
            <a:off x="4198938" y="2902072"/>
            <a:ext cx="895350" cy="1828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Text Box 33">
            <a:extLst>
              <a:ext uri="{FF2B5EF4-FFF2-40B4-BE49-F238E27FC236}">
                <a16:creationId xmlns:a16="http://schemas.microsoft.com/office/drawing/2014/main" id="{2234E98E-851D-4634-B222-03B8C7C21845}"/>
              </a:ext>
            </a:extLst>
          </p:cNvPr>
          <p:cNvSpPr txBox="1">
            <a:spLocks noChangeArrowheads="1"/>
          </p:cNvSpPr>
          <p:nvPr/>
        </p:nvSpPr>
        <p:spPr bwMode="auto">
          <a:xfrm>
            <a:off x="7164388" y="2490909"/>
            <a:ext cx="873125" cy="3968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en-US" sz="1000">
                <a:solidFill>
                  <a:schemeClr val="tx1"/>
                </a:solidFill>
                <a:effectLst/>
              </a:rPr>
              <a:t>StockOrder</a:t>
            </a:r>
          </a:p>
          <a:p>
            <a:pPr algn="ctr">
              <a:spcBef>
                <a:spcPct val="0"/>
              </a:spcBef>
            </a:pPr>
            <a:r>
              <a:rPr lang="en-US" altLang="en-US" sz="1000">
                <a:solidFill>
                  <a:schemeClr val="tx1"/>
                </a:solidFill>
                <a:effectLst/>
              </a:rPr>
              <a:t>(XML)</a:t>
            </a:r>
          </a:p>
        </p:txBody>
      </p:sp>
      <p:sp>
        <p:nvSpPr>
          <p:cNvPr id="108" name="AutoShape 34">
            <a:extLst>
              <a:ext uri="{FF2B5EF4-FFF2-40B4-BE49-F238E27FC236}">
                <a16:creationId xmlns:a16="http://schemas.microsoft.com/office/drawing/2014/main" id="{406AB353-9625-4B74-8807-7A1586F70CF4}"/>
              </a:ext>
            </a:extLst>
          </p:cNvPr>
          <p:cNvSpPr>
            <a:spLocks noChangeArrowheads="1"/>
          </p:cNvSpPr>
          <p:nvPr/>
        </p:nvSpPr>
        <p:spPr bwMode="auto">
          <a:xfrm>
            <a:off x="2943225" y="4284784"/>
            <a:ext cx="990600" cy="762000"/>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400">
                <a:solidFill>
                  <a:schemeClr val="tx1"/>
                </a:solidFill>
                <a:effectLst/>
                <a:latin typeface="Times New Roman" panose="02020603050405020304" pitchFamily="18" charset="0"/>
              </a:rPr>
              <a:t>Database</a:t>
            </a:r>
          </a:p>
        </p:txBody>
      </p:sp>
      <p:sp>
        <p:nvSpPr>
          <p:cNvPr id="109" name="Line 35">
            <a:extLst>
              <a:ext uri="{FF2B5EF4-FFF2-40B4-BE49-F238E27FC236}">
                <a16:creationId xmlns:a16="http://schemas.microsoft.com/office/drawing/2014/main" id="{FF404FA3-0AE1-43A0-B9D2-D51B8163A116}"/>
              </a:ext>
            </a:extLst>
          </p:cNvPr>
          <p:cNvSpPr>
            <a:spLocks noChangeShapeType="1"/>
          </p:cNvSpPr>
          <p:nvPr/>
        </p:nvSpPr>
        <p:spPr bwMode="auto">
          <a:xfrm flipV="1">
            <a:off x="7010400" y="2692522"/>
            <a:ext cx="1000125" cy="15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0" name="Line 36">
            <a:extLst>
              <a:ext uri="{FF2B5EF4-FFF2-40B4-BE49-F238E27FC236}">
                <a16:creationId xmlns:a16="http://schemas.microsoft.com/office/drawing/2014/main" id="{B2587673-0C98-4710-88AD-52F7EB2A3373}"/>
              </a:ext>
            </a:extLst>
          </p:cNvPr>
          <p:cNvSpPr>
            <a:spLocks noChangeShapeType="1"/>
          </p:cNvSpPr>
          <p:nvPr/>
        </p:nvSpPr>
        <p:spPr bwMode="auto">
          <a:xfrm>
            <a:off x="3933825" y="4589584"/>
            <a:ext cx="1371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1" name="AutoShape 37">
            <a:extLst>
              <a:ext uri="{FF2B5EF4-FFF2-40B4-BE49-F238E27FC236}">
                <a16:creationId xmlns:a16="http://schemas.microsoft.com/office/drawing/2014/main" id="{D2ED3FD5-E39A-4C31-8AB7-EA6D5676B139}"/>
              </a:ext>
            </a:extLst>
          </p:cNvPr>
          <p:cNvSpPr>
            <a:spLocks noChangeArrowheads="1"/>
          </p:cNvSpPr>
          <p:nvPr/>
        </p:nvSpPr>
        <p:spPr bwMode="auto">
          <a:xfrm>
            <a:off x="2581275" y="2067047"/>
            <a:ext cx="1243013" cy="2730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Catalog Servlet</a:t>
            </a:r>
          </a:p>
        </p:txBody>
      </p:sp>
      <p:sp>
        <p:nvSpPr>
          <p:cNvPr id="112" name="AutoShape 38">
            <a:extLst>
              <a:ext uri="{FF2B5EF4-FFF2-40B4-BE49-F238E27FC236}">
                <a16:creationId xmlns:a16="http://schemas.microsoft.com/office/drawing/2014/main" id="{73CD55A4-97D7-438D-B831-80B006B10B1A}"/>
              </a:ext>
            </a:extLst>
          </p:cNvPr>
          <p:cNvSpPr>
            <a:spLocks noChangeArrowheads="1"/>
          </p:cNvSpPr>
          <p:nvPr/>
        </p:nvSpPr>
        <p:spPr bwMode="auto">
          <a:xfrm>
            <a:off x="2581275" y="2371847"/>
            <a:ext cx="1243013" cy="2730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solidFill>
                  <a:schemeClr val="tx1"/>
                </a:solidFill>
                <a:effectLst/>
              </a:rPr>
              <a:t>Cart Servlet</a:t>
            </a:r>
          </a:p>
        </p:txBody>
      </p:sp>
      <p:sp>
        <p:nvSpPr>
          <p:cNvPr id="113" name="Line 40">
            <a:extLst>
              <a:ext uri="{FF2B5EF4-FFF2-40B4-BE49-F238E27FC236}">
                <a16:creationId xmlns:a16="http://schemas.microsoft.com/office/drawing/2014/main" id="{E1A30669-2EF1-4C5B-A87E-C4B34D4E1ACC}"/>
              </a:ext>
            </a:extLst>
          </p:cNvPr>
          <p:cNvSpPr>
            <a:spLocks noChangeShapeType="1"/>
          </p:cNvSpPr>
          <p:nvPr/>
        </p:nvSpPr>
        <p:spPr bwMode="auto">
          <a:xfrm>
            <a:off x="4181475" y="2694109"/>
            <a:ext cx="762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4" name="AutoShape 41">
            <a:extLst>
              <a:ext uri="{FF2B5EF4-FFF2-40B4-BE49-F238E27FC236}">
                <a16:creationId xmlns:a16="http://schemas.microsoft.com/office/drawing/2014/main" id="{64C21E42-BA25-4A67-BBAA-D3B3DEA95003}"/>
              </a:ext>
            </a:extLst>
          </p:cNvPr>
          <p:cNvSpPr>
            <a:spLocks noChangeArrowheads="1"/>
          </p:cNvSpPr>
          <p:nvPr/>
        </p:nvSpPr>
        <p:spPr bwMode="auto">
          <a:xfrm>
            <a:off x="2895600" y="30655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15" name="AutoShape 42">
            <a:extLst>
              <a:ext uri="{FF2B5EF4-FFF2-40B4-BE49-F238E27FC236}">
                <a16:creationId xmlns:a16="http://schemas.microsoft.com/office/drawing/2014/main" id="{4E36F38E-68B1-4506-82F4-4A4F0C7914A0}"/>
              </a:ext>
            </a:extLst>
          </p:cNvPr>
          <p:cNvSpPr>
            <a:spLocks noChangeArrowheads="1"/>
          </p:cNvSpPr>
          <p:nvPr/>
        </p:nvSpPr>
        <p:spPr bwMode="auto">
          <a:xfrm>
            <a:off x="2971800" y="31417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16" name="AutoShape 43">
            <a:extLst>
              <a:ext uri="{FF2B5EF4-FFF2-40B4-BE49-F238E27FC236}">
                <a16:creationId xmlns:a16="http://schemas.microsoft.com/office/drawing/2014/main" id="{054995E0-051C-46CE-A303-EC0CDB568E4F}"/>
              </a:ext>
            </a:extLst>
          </p:cNvPr>
          <p:cNvSpPr>
            <a:spLocks noChangeArrowheads="1"/>
          </p:cNvSpPr>
          <p:nvPr/>
        </p:nvSpPr>
        <p:spPr bwMode="auto">
          <a:xfrm>
            <a:off x="3048000" y="32179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17" name="AutoShape 44">
            <a:extLst>
              <a:ext uri="{FF2B5EF4-FFF2-40B4-BE49-F238E27FC236}">
                <a16:creationId xmlns:a16="http://schemas.microsoft.com/office/drawing/2014/main" id="{ECAA5724-7501-4B6A-9922-9FBDF1D6A5F5}"/>
              </a:ext>
            </a:extLst>
          </p:cNvPr>
          <p:cNvSpPr>
            <a:spLocks noChangeArrowheads="1"/>
          </p:cNvSpPr>
          <p:nvPr/>
        </p:nvSpPr>
        <p:spPr bwMode="auto">
          <a:xfrm>
            <a:off x="3124200" y="3294184"/>
            <a:ext cx="304800" cy="38100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pPr>
            <a:r>
              <a:rPr lang="en-US" altLang="en-US" sz="800">
                <a:solidFill>
                  <a:schemeClr val="tx1"/>
                </a:solidFill>
                <a:effectLst/>
                <a:latin typeface="Times New Roman" panose="02020603050405020304" pitchFamily="18" charset="0"/>
              </a:rPr>
              <a:t>Static</a:t>
            </a:r>
          </a:p>
          <a:p>
            <a:pPr algn="ctr">
              <a:spcBef>
                <a:spcPct val="0"/>
              </a:spcBef>
            </a:pPr>
            <a:r>
              <a:rPr lang="en-US" altLang="en-US" sz="800">
                <a:solidFill>
                  <a:schemeClr val="tx1"/>
                </a:solidFill>
                <a:effectLst/>
                <a:latin typeface="Times New Roman" panose="02020603050405020304" pitchFamily="18" charset="0"/>
              </a:rPr>
              <a:t> Pages</a:t>
            </a:r>
          </a:p>
        </p:txBody>
      </p:sp>
      <p:sp>
        <p:nvSpPr>
          <p:cNvPr id="118" name="Rectangle 39">
            <a:extLst>
              <a:ext uri="{FF2B5EF4-FFF2-40B4-BE49-F238E27FC236}">
                <a16:creationId xmlns:a16="http://schemas.microsoft.com/office/drawing/2014/main" id="{03B2724C-F060-4BD7-9590-7589B5674CB6}"/>
              </a:ext>
            </a:extLst>
          </p:cNvPr>
          <p:cNvSpPr txBox="1">
            <a:spLocks noChangeArrowheads="1"/>
          </p:cNvSpPr>
          <p:nvPr/>
        </p:nvSpPr>
        <p:spPr>
          <a:xfrm>
            <a:off x="957263" y="5286496"/>
            <a:ext cx="8686800" cy="1143000"/>
          </a:xfrm>
          <a:prstGeom prst="rect">
            <a:avLst/>
          </a:prstGeom>
          <a:noFill/>
          <a:ln/>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dirty="0">
                <a:solidFill>
                  <a:srgbClr val="000000"/>
                </a:solidFill>
                <a:latin typeface="Verdana" panose="020B0604030504040204" pitchFamily="34" charset="0"/>
                <a:ea typeface="Arial Unicode MS" pitchFamily="34" charset="-128"/>
              </a:rPr>
              <a:t>Two distinct parts of the applications</a:t>
            </a:r>
          </a:p>
          <a:p>
            <a:pPr marL="1100138" lvl="1" indent="-533400"/>
            <a:r>
              <a:rPr lang="en-US" altLang="en-US" dirty="0">
                <a:solidFill>
                  <a:srgbClr val="000000"/>
                </a:solidFill>
                <a:latin typeface="Verdana" panose="020B0604030504040204" pitchFamily="34" charset="0"/>
                <a:ea typeface="Arial Unicode MS" pitchFamily="34" charset="-128"/>
              </a:rPr>
              <a:t>Shopping Cart: Handles consumer side of the store</a:t>
            </a:r>
          </a:p>
          <a:p>
            <a:pPr marL="1100138" lvl="1" indent="-533400"/>
            <a:r>
              <a:rPr lang="en-US" altLang="en-US" dirty="0">
                <a:solidFill>
                  <a:srgbClr val="000000"/>
                </a:solidFill>
                <a:latin typeface="Verdana" panose="020B0604030504040204" pitchFamily="34" charset="0"/>
                <a:ea typeface="Arial Unicode MS" pitchFamily="34" charset="-128"/>
              </a:rPr>
              <a:t>Order Manager: Handles backend processing</a:t>
            </a:r>
          </a:p>
        </p:txBody>
      </p:sp>
    </p:spTree>
    <p:extLst>
      <p:ext uri="{BB962C8B-B14F-4D97-AF65-F5344CB8AC3E}">
        <p14:creationId xmlns:p14="http://schemas.microsoft.com/office/powerpoint/2010/main" val="28795901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5C0F98C-4D26-4ABE-BEA3-71EFA7493AFE}"/>
              </a:ext>
            </a:extLst>
          </p:cNvPr>
          <p:cNvSpPr>
            <a:spLocks noChangeArrowheads="1"/>
          </p:cNvSpPr>
          <p:nvPr/>
        </p:nvSpPr>
        <p:spPr bwMode="auto">
          <a:xfrm>
            <a:off x="990932" y="286603"/>
            <a:ext cx="6750987" cy="14507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4800" spc="-50" dirty="0">
                <a:solidFill>
                  <a:schemeClr val="accent2"/>
                </a:solidFill>
                <a:effectLst/>
                <a:latin typeface="+mj-lt"/>
                <a:ea typeface="+mj-ea"/>
                <a:cs typeface="+mj-cs"/>
              </a:rPr>
              <a:t>Server-Side Development</a:t>
            </a:r>
            <a:br>
              <a:rPr lang="en-US" altLang="en-US" sz="4800" spc="-50" dirty="0">
                <a:solidFill>
                  <a:schemeClr val="accent2"/>
                </a:solidFill>
                <a:effectLst/>
                <a:latin typeface="+mj-lt"/>
                <a:ea typeface="+mj-ea"/>
                <a:cs typeface="+mj-cs"/>
              </a:rPr>
            </a:br>
            <a:r>
              <a:rPr lang="en-US" altLang="en-US" sz="4800" spc="-50" dirty="0">
                <a:solidFill>
                  <a:schemeClr val="accent2"/>
                </a:solidFill>
                <a:effectLst/>
                <a:latin typeface="+mj-lt"/>
                <a:ea typeface="+mj-ea"/>
                <a:cs typeface="+mj-cs"/>
              </a:rPr>
              <a:t>Outline</a:t>
            </a:r>
            <a:endParaRPr lang="en-US" altLang="en-US" sz="4800" b="0" spc="-50" dirty="0">
              <a:solidFill>
                <a:schemeClr val="accent2"/>
              </a:solidFill>
              <a:effectLst/>
              <a:latin typeface="+mj-lt"/>
              <a:ea typeface="+mj-ea"/>
              <a:cs typeface="+mj-cs"/>
            </a:endParaRPr>
          </a:p>
        </p:txBody>
      </p:sp>
      <p:sp>
        <p:nvSpPr>
          <p:cNvPr id="5" name="Rectangle 4">
            <a:extLst>
              <a:ext uri="{FF2B5EF4-FFF2-40B4-BE49-F238E27FC236}">
                <a16:creationId xmlns:a16="http://schemas.microsoft.com/office/drawing/2014/main" id="{FBB1B722-27CE-416A-AD10-D0DFA5BD3D8C}"/>
              </a:ext>
            </a:extLst>
          </p:cNvPr>
          <p:cNvSpPr/>
          <p:nvPr/>
        </p:nvSpPr>
        <p:spPr>
          <a:xfrm>
            <a:off x="1044204" y="2023962"/>
            <a:ext cx="6697715" cy="3845131"/>
          </a:xfrm>
          <a:prstGeom prst="rect">
            <a:avLst/>
          </a:prstGeom>
        </p:spPr>
        <p:txBody>
          <a:bodyPr vert="horz" lIns="0" tIns="45720" rIns="0" bIns="45720" rtlCol="0">
            <a:normAutofit/>
          </a:bodyPr>
          <a:lstStyle/>
          <a:p>
            <a:pPr marL="609600" indent="-609600" defTabSz="914400">
              <a:lnSpc>
                <a:spcPct val="90000"/>
              </a:lnSpc>
              <a:spcAft>
                <a:spcPts val="600"/>
              </a:spcAft>
              <a:buClr>
                <a:schemeClr val="accent1"/>
              </a:buClr>
              <a:buFont typeface="Calibri" panose="020F0502020204030204" pitchFamily="34" charset="0"/>
            </a:pPr>
            <a:r>
              <a:rPr lang="en-US" altLang="en-US">
                <a:solidFill>
                  <a:schemeClr val="tx1">
                    <a:lumMod val="75000"/>
                    <a:lumOff val="25000"/>
                  </a:schemeClr>
                </a:solidFill>
              </a:rPr>
              <a:t>Container Architecture</a:t>
            </a:r>
          </a:p>
          <a:p>
            <a:pPr marL="609600" indent="-609600" defTabSz="914400">
              <a:lnSpc>
                <a:spcPct val="90000"/>
              </a:lnSpc>
              <a:spcAft>
                <a:spcPts val="600"/>
              </a:spcAft>
              <a:buClr>
                <a:schemeClr val="accent1"/>
              </a:buClr>
              <a:buFont typeface="Calibri" panose="020F0502020204030204" pitchFamily="34" charset="0"/>
            </a:pPr>
            <a:r>
              <a:rPr lang="en-US" altLang="en-US">
                <a:solidFill>
                  <a:schemeClr val="tx1">
                    <a:lumMod val="75000"/>
                    <a:lumOff val="25000"/>
                  </a:schemeClr>
                </a:solidFill>
              </a:rPr>
              <a:t>Web Components</a:t>
            </a:r>
          </a:p>
          <a:p>
            <a:pPr marL="609600" indent="-609600" defTabSz="914400">
              <a:lnSpc>
                <a:spcPct val="90000"/>
              </a:lnSpc>
              <a:spcAft>
                <a:spcPts val="600"/>
              </a:spcAft>
              <a:buClr>
                <a:schemeClr val="accent1"/>
              </a:buClr>
              <a:buFont typeface="Calibri" panose="020F0502020204030204" pitchFamily="34" charset="0"/>
            </a:pPr>
            <a:r>
              <a:rPr lang="en-US" altLang="en-US">
                <a:solidFill>
                  <a:schemeClr val="tx1">
                    <a:lumMod val="75000"/>
                    <a:lumOff val="25000"/>
                  </a:schemeClr>
                </a:solidFill>
              </a:rPr>
              <a:t>Servlets and Servlet Applications</a:t>
            </a:r>
          </a:p>
          <a:p>
            <a:pPr marL="609600" indent="-609600" defTabSz="914400">
              <a:lnSpc>
                <a:spcPct val="90000"/>
              </a:lnSpc>
              <a:spcAft>
                <a:spcPts val="600"/>
              </a:spcAft>
              <a:buClr>
                <a:schemeClr val="accent1"/>
              </a:buClr>
              <a:buFont typeface="Calibri" panose="020F0502020204030204" pitchFamily="34" charset="0"/>
            </a:pPr>
            <a:r>
              <a:rPr lang="en-US" altLang="en-US">
                <a:solidFill>
                  <a:schemeClr val="tx1">
                    <a:lumMod val="75000"/>
                    <a:lumOff val="25000"/>
                  </a:schemeClr>
                </a:solidFill>
              </a:rPr>
              <a:t>Servlet API</a:t>
            </a:r>
          </a:p>
          <a:p>
            <a:pPr marL="1100138" lvl="1" indent="-533400" defTabSz="914400">
              <a:lnSpc>
                <a:spcPct val="90000"/>
              </a:lnSpc>
              <a:spcAft>
                <a:spcPts val="600"/>
              </a:spcAft>
              <a:buClr>
                <a:schemeClr val="accent1"/>
              </a:buClr>
              <a:buFont typeface="Calibri" panose="020F0502020204030204" pitchFamily="34" charset="0"/>
            </a:pPr>
            <a:r>
              <a:rPr lang="en-US" altLang="en-US">
                <a:solidFill>
                  <a:schemeClr val="tx1">
                    <a:lumMod val="75000"/>
                    <a:lumOff val="25000"/>
                  </a:schemeClr>
                </a:solidFill>
              </a:rPr>
              <a:t>Javax.servlet</a:t>
            </a:r>
          </a:p>
          <a:p>
            <a:pPr marL="1100138" lvl="1" indent="-533400" defTabSz="914400">
              <a:lnSpc>
                <a:spcPct val="90000"/>
              </a:lnSpc>
              <a:spcAft>
                <a:spcPts val="600"/>
              </a:spcAft>
              <a:buClr>
                <a:schemeClr val="accent1"/>
              </a:buClr>
              <a:buFont typeface="Calibri" panose="020F0502020204030204" pitchFamily="34" charset="0"/>
            </a:pPr>
            <a:r>
              <a:rPr lang="en-US" altLang="en-US">
                <a:solidFill>
                  <a:schemeClr val="tx1">
                    <a:lumMod val="75000"/>
                    <a:lumOff val="25000"/>
                  </a:schemeClr>
                </a:solidFill>
              </a:rPr>
              <a:t>Javax.servlet.http	</a:t>
            </a:r>
          </a:p>
          <a:p>
            <a:pPr marL="609600" indent="-609600" defTabSz="914400">
              <a:lnSpc>
                <a:spcPct val="90000"/>
              </a:lnSpc>
              <a:spcAft>
                <a:spcPts val="600"/>
              </a:spcAft>
              <a:buClr>
                <a:schemeClr val="accent1"/>
              </a:buClr>
              <a:buFont typeface="Calibri" panose="020F0502020204030204" pitchFamily="34" charset="0"/>
            </a:pPr>
            <a:r>
              <a:rPr lang="en-US" altLang="en-US">
                <a:solidFill>
                  <a:schemeClr val="tx1">
                    <a:lumMod val="75000"/>
                    <a:lumOff val="25000"/>
                  </a:schemeClr>
                </a:solidFill>
              </a:rPr>
              <a:t>Deploying an Application</a:t>
            </a:r>
          </a:p>
        </p:txBody>
      </p:sp>
      <p:sp>
        <p:nvSpPr>
          <p:cNvPr id="18" name="Rectangle 17">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36179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050AE60F-182D-49E0-A340-46AB83F2F1A1}"/>
              </a:ext>
            </a:extLst>
          </p:cNvPr>
          <p:cNvSpPr>
            <a:spLocks noChangeArrowheads="1"/>
          </p:cNvSpPr>
          <p:nvPr/>
        </p:nvSpPr>
        <p:spPr bwMode="auto">
          <a:xfrm>
            <a:off x="949047" y="643466"/>
            <a:ext cx="2771273" cy="52256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chemeClr val="tx1">
                    <a:lumMod val="75000"/>
                    <a:lumOff val="25000"/>
                  </a:schemeClr>
                </a:solidFill>
                <a:effectLst/>
                <a:latin typeface="+mj-lt"/>
                <a:ea typeface="+mj-ea"/>
                <a:cs typeface="+mj-cs"/>
              </a:rPr>
              <a:t>J2EE Architecture</a:t>
            </a:r>
            <a:br>
              <a:rPr lang="en-US" altLang="en-US" sz="3600" spc="-50">
                <a:solidFill>
                  <a:schemeClr val="tx1">
                    <a:lumMod val="75000"/>
                    <a:lumOff val="25000"/>
                  </a:schemeClr>
                </a:solidFill>
                <a:effectLst/>
                <a:latin typeface="+mj-lt"/>
                <a:ea typeface="+mj-ea"/>
                <a:cs typeface="+mj-cs"/>
              </a:rPr>
            </a:br>
            <a:r>
              <a:rPr lang="en-US" altLang="en-US" sz="3600" spc="-50">
                <a:solidFill>
                  <a:schemeClr val="tx1">
                    <a:lumMod val="75000"/>
                    <a:lumOff val="25000"/>
                  </a:schemeClr>
                </a:solidFill>
                <a:effectLst/>
                <a:latin typeface="+mj-lt"/>
                <a:ea typeface="+mj-ea"/>
                <a:cs typeface="+mj-cs"/>
              </a:rPr>
              <a:t>E-Commerce</a:t>
            </a:r>
          </a:p>
        </p:txBody>
      </p:sp>
      <p:cxnSp>
        <p:nvCxnSpPr>
          <p:cNvPr id="16" name="Straight Connector 15">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4D4DAA8-1560-4D2E-9626-C62F17E0AFE8}"/>
              </a:ext>
            </a:extLst>
          </p:cNvPr>
          <p:cNvSpPr txBox="1">
            <a:spLocks noChangeArrowheads="1"/>
          </p:cNvSpPr>
          <p:nvPr/>
        </p:nvSpPr>
        <p:spPr>
          <a:xfrm>
            <a:off x="4351019" y="643466"/>
            <a:ext cx="6895973" cy="522562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Cart Application</a:t>
            </a:r>
          </a:p>
          <a:p>
            <a:pPr marL="1100138" lvl="1" indent="-533400"/>
            <a:r>
              <a:rPr lang="en-US" altLang="en-US"/>
              <a:t>Catalog servlet gets product data from the database</a:t>
            </a:r>
          </a:p>
          <a:p>
            <a:pPr marL="1100138" lvl="1" indent="-533400"/>
            <a:r>
              <a:rPr lang="en-US" altLang="en-US"/>
              <a:t>Cart servlet keeps track of the customer purchase</a:t>
            </a:r>
          </a:p>
          <a:p>
            <a:pPr marL="1100138" lvl="1" indent="-533400"/>
            <a:r>
              <a:rPr lang="en-US" altLang="en-US"/>
              <a:t>Process servlet processes the order</a:t>
            </a:r>
          </a:p>
          <a:p>
            <a:pPr marL="609600" indent="-609600"/>
            <a:r>
              <a:rPr lang="en-US" altLang="en-US"/>
              <a:t>Order Process Application</a:t>
            </a:r>
          </a:p>
          <a:p>
            <a:pPr marL="1100138" lvl="1" indent="-533400"/>
            <a:r>
              <a:rPr lang="en-US" altLang="en-US"/>
              <a:t>Processes customer order</a:t>
            </a:r>
          </a:p>
          <a:p>
            <a:pPr marL="1100138" lvl="1" indent="-533400"/>
            <a:r>
              <a:rPr lang="en-US" altLang="en-US"/>
              <a:t>Checks inventory levels (orders new parts from Suppliers)</a:t>
            </a:r>
          </a:p>
          <a:p>
            <a:pPr marL="1100138" lvl="1" indent="-533400"/>
            <a:r>
              <a:rPr lang="en-US" altLang="en-US"/>
              <a:t>Processes payments</a:t>
            </a:r>
          </a:p>
          <a:p>
            <a:pPr marL="1100138" lvl="1" indent="-533400"/>
            <a:r>
              <a:rPr lang="en-US" altLang="en-US"/>
              <a:t>Sends acknowledgement to the client</a:t>
            </a:r>
          </a:p>
          <a:p>
            <a:pPr marL="1100138" lvl="1" indent="-533400"/>
            <a:endParaRPr lang="en-US" altLang="en-US"/>
          </a:p>
          <a:p>
            <a:pPr marL="1100138" lvl="1" indent="-533400"/>
            <a:endParaRPr lang="en-US" altLang="en-US"/>
          </a:p>
        </p:txBody>
      </p:sp>
      <p:sp>
        <p:nvSpPr>
          <p:cNvPr id="18" name="Rectangle 17">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251323"/>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6E74DB-B878-427D-AD19-D90F86B3AE04}"/>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E-Auctions</a:t>
            </a:r>
          </a:p>
        </p:txBody>
      </p:sp>
      <p:sp>
        <p:nvSpPr>
          <p:cNvPr id="45" name="Line 13">
            <a:extLst>
              <a:ext uri="{FF2B5EF4-FFF2-40B4-BE49-F238E27FC236}">
                <a16:creationId xmlns:a16="http://schemas.microsoft.com/office/drawing/2014/main" id="{C65D2D67-F5F5-40BB-851C-86EFDAFEB6A3}"/>
              </a:ext>
            </a:extLst>
          </p:cNvPr>
          <p:cNvSpPr>
            <a:spLocks noChangeShapeType="1"/>
          </p:cNvSpPr>
          <p:nvPr/>
        </p:nvSpPr>
        <p:spPr bwMode="auto">
          <a:xfrm>
            <a:off x="2066192" y="3719146"/>
            <a:ext cx="1447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nvGrpSpPr>
          <p:cNvPr id="46" name="Group 69">
            <a:extLst>
              <a:ext uri="{FF2B5EF4-FFF2-40B4-BE49-F238E27FC236}">
                <a16:creationId xmlns:a16="http://schemas.microsoft.com/office/drawing/2014/main" id="{9931E53B-E4A0-423A-8DD3-AB1AC0B199D1}"/>
              </a:ext>
            </a:extLst>
          </p:cNvPr>
          <p:cNvGrpSpPr>
            <a:grpSpLocks/>
          </p:cNvGrpSpPr>
          <p:nvPr/>
        </p:nvGrpSpPr>
        <p:grpSpPr bwMode="auto">
          <a:xfrm>
            <a:off x="846992" y="1585546"/>
            <a:ext cx="7772400" cy="3970338"/>
            <a:chOff x="384" y="889"/>
            <a:chExt cx="4896" cy="2501"/>
          </a:xfrm>
        </p:grpSpPr>
        <p:grpSp>
          <p:nvGrpSpPr>
            <p:cNvPr id="47" name="Group 66">
              <a:extLst>
                <a:ext uri="{FF2B5EF4-FFF2-40B4-BE49-F238E27FC236}">
                  <a16:creationId xmlns:a16="http://schemas.microsoft.com/office/drawing/2014/main" id="{2F03035F-D099-4B66-A71F-1F817811260D}"/>
                </a:ext>
              </a:extLst>
            </p:cNvPr>
            <p:cNvGrpSpPr>
              <a:grpSpLocks/>
            </p:cNvGrpSpPr>
            <p:nvPr/>
          </p:nvGrpSpPr>
          <p:grpSpPr bwMode="auto">
            <a:xfrm>
              <a:off x="3888" y="1074"/>
              <a:ext cx="1056" cy="528"/>
              <a:chOff x="3888" y="720"/>
              <a:chExt cx="1056" cy="720"/>
            </a:xfrm>
          </p:grpSpPr>
          <p:sp>
            <p:nvSpPr>
              <p:cNvPr id="81" name="Rectangle 4">
                <a:extLst>
                  <a:ext uri="{FF2B5EF4-FFF2-40B4-BE49-F238E27FC236}">
                    <a16:creationId xmlns:a16="http://schemas.microsoft.com/office/drawing/2014/main" id="{D5960405-B069-47EE-9E07-609B2759EDBA}"/>
                  </a:ext>
                </a:extLst>
              </p:cNvPr>
              <p:cNvSpPr>
                <a:spLocks noChangeArrowheads="1"/>
              </p:cNvSpPr>
              <p:nvPr/>
            </p:nvSpPr>
            <p:spPr bwMode="auto">
              <a:xfrm>
                <a:off x="3888" y="720"/>
                <a:ext cx="105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Rectangle 5">
                <a:extLst>
                  <a:ext uri="{FF2B5EF4-FFF2-40B4-BE49-F238E27FC236}">
                    <a16:creationId xmlns:a16="http://schemas.microsoft.com/office/drawing/2014/main" id="{46AC14BC-DA3C-429E-B615-150178DC97BF}"/>
                  </a:ext>
                </a:extLst>
              </p:cNvPr>
              <p:cNvSpPr>
                <a:spLocks noChangeArrowheads="1"/>
              </p:cNvSpPr>
              <p:nvPr/>
            </p:nvSpPr>
            <p:spPr bwMode="auto">
              <a:xfrm>
                <a:off x="3912" y="816"/>
                <a:ext cx="1008" cy="19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effectLst/>
                  </a:rPr>
                  <a:t>Applet</a:t>
                </a:r>
                <a:r>
                  <a:rPr lang="en-US" altLang="en-US" sz="1200">
                    <a:effectLst/>
                  </a:rPr>
                  <a:t> </a:t>
                </a:r>
                <a:r>
                  <a:rPr lang="en-US" altLang="en-US" sz="1200">
                    <a:solidFill>
                      <a:schemeClr val="bg1"/>
                    </a:solidFill>
                    <a:effectLst/>
                  </a:rPr>
                  <a:t>Container</a:t>
                </a:r>
              </a:p>
            </p:txBody>
          </p:sp>
          <p:sp>
            <p:nvSpPr>
              <p:cNvPr id="83" name="Rectangle 6">
                <a:extLst>
                  <a:ext uri="{FF2B5EF4-FFF2-40B4-BE49-F238E27FC236}">
                    <a16:creationId xmlns:a16="http://schemas.microsoft.com/office/drawing/2014/main" id="{451D3CF3-FC97-4AE2-A7F9-2D41DBC4BE81}"/>
                  </a:ext>
                </a:extLst>
              </p:cNvPr>
              <p:cNvSpPr>
                <a:spLocks noChangeArrowheads="1"/>
              </p:cNvSpPr>
              <p:nvPr/>
            </p:nvSpPr>
            <p:spPr bwMode="auto">
              <a:xfrm>
                <a:off x="3912" y="1008"/>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AutoShape 7">
                <a:extLst>
                  <a:ext uri="{FF2B5EF4-FFF2-40B4-BE49-F238E27FC236}">
                    <a16:creationId xmlns:a16="http://schemas.microsoft.com/office/drawing/2014/main" id="{FD1BE58F-043B-40B6-9428-C580FB315C21}"/>
                  </a:ext>
                </a:extLst>
              </p:cNvPr>
              <p:cNvSpPr>
                <a:spLocks noChangeArrowheads="1"/>
              </p:cNvSpPr>
              <p:nvPr/>
            </p:nvSpPr>
            <p:spPr bwMode="auto">
              <a:xfrm>
                <a:off x="3977" y="1056"/>
                <a:ext cx="877" cy="24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0">
                    <a:solidFill>
                      <a:schemeClr val="tx1"/>
                    </a:solidFill>
                    <a:effectLst/>
                  </a:rPr>
                  <a:t>PaymentApplet</a:t>
                </a:r>
              </a:p>
            </p:txBody>
          </p:sp>
          <p:sp>
            <p:nvSpPr>
              <p:cNvPr id="85" name="Line 11">
                <a:extLst>
                  <a:ext uri="{FF2B5EF4-FFF2-40B4-BE49-F238E27FC236}">
                    <a16:creationId xmlns:a16="http://schemas.microsoft.com/office/drawing/2014/main" id="{B86CA037-55E9-495F-90B5-7C447C562572}"/>
                  </a:ext>
                </a:extLst>
              </p:cNvPr>
              <p:cNvSpPr>
                <a:spLocks noChangeShapeType="1"/>
              </p:cNvSpPr>
              <p:nvPr/>
            </p:nvSpPr>
            <p:spPr bwMode="auto">
              <a:xfrm>
                <a:off x="4392" y="1152"/>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grpSp>
        <p:grpSp>
          <p:nvGrpSpPr>
            <p:cNvPr id="48" name="Group 68">
              <a:extLst>
                <a:ext uri="{FF2B5EF4-FFF2-40B4-BE49-F238E27FC236}">
                  <a16:creationId xmlns:a16="http://schemas.microsoft.com/office/drawing/2014/main" id="{BBA92BDB-8683-4DA7-AF8B-F518DF320327}"/>
                </a:ext>
              </a:extLst>
            </p:cNvPr>
            <p:cNvGrpSpPr>
              <a:grpSpLocks/>
            </p:cNvGrpSpPr>
            <p:nvPr/>
          </p:nvGrpSpPr>
          <p:grpSpPr bwMode="auto">
            <a:xfrm>
              <a:off x="384" y="889"/>
              <a:ext cx="192" cy="2501"/>
              <a:chOff x="384" y="960"/>
              <a:chExt cx="192" cy="2501"/>
            </a:xfrm>
          </p:grpSpPr>
          <p:sp>
            <p:nvSpPr>
              <p:cNvPr id="78" name="Rectangle 30">
                <a:extLst>
                  <a:ext uri="{FF2B5EF4-FFF2-40B4-BE49-F238E27FC236}">
                    <a16:creationId xmlns:a16="http://schemas.microsoft.com/office/drawing/2014/main" id="{075F74BD-AD17-4B5C-B567-8EF4B9D2A3BC}"/>
                  </a:ext>
                </a:extLst>
              </p:cNvPr>
              <p:cNvSpPr>
                <a:spLocks noChangeArrowheads="1"/>
              </p:cNvSpPr>
              <p:nvPr/>
            </p:nvSpPr>
            <p:spPr bwMode="auto">
              <a:xfrm>
                <a:off x="384" y="960"/>
                <a:ext cx="192" cy="8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pPr>
                <a:r>
                  <a:rPr lang="en-US" altLang="en-US" sz="1400">
                    <a:solidFill>
                      <a:schemeClr val="tx1"/>
                    </a:solidFill>
                    <a:effectLst/>
                    <a:latin typeface="Times New Roman" panose="02020603050405020304" pitchFamily="18" charset="0"/>
                  </a:rPr>
                  <a:t>Client Tier</a:t>
                </a:r>
              </a:p>
            </p:txBody>
          </p:sp>
          <p:sp>
            <p:nvSpPr>
              <p:cNvPr id="79" name="Rectangle 31">
                <a:extLst>
                  <a:ext uri="{FF2B5EF4-FFF2-40B4-BE49-F238E27FC236}">
                    <a16:creationId xmlns:a16="http://schemas.microsoft.com/office/drawing/2014/main" id="{0AE62CF2-B9A7-4D2B-A845-958573631CBA}"/>
                  </a:ext>
                </a:extLst>
              </p:cNvPr>
              <p:cNvSpPr>
                <a:spLocks noChangeArrowheads="1"/>
              </p:cNvSpPr>
              <p:nvPr/>
            </p:nvSpPr>
            <p:spPr bwMode="auto">
              <a:xfrm>
                <a:off x="384" y="1817"/>
                <a:ext cx="192" cy="8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pPr>
                <a:r>
                  <a:rPr lang="en-US" altLang="en-US" sz="1400">
                    <a:solidFill>
                      <a:schemeClr val="tx1"/>
                    </a:solidFill>
                    <a:effectLst/>
                    <a:latin typeface="Times New Roman" panose="02020603050405020304" pitchFamily="18" charset="0"/>
                  </a:rPr>
                  <a:t>Middle Tier</a:t>
                </a:r>
              </a:p>
            </p:txBody>
          </p:sp>
          <p:sp>
            <p:nvSpPr>
              <p:cNvPr id="80" name="Rectangle 32">
                <a:extLst>
                  <a:ext uri="{FF2B5EF4-FFF2-40B4-BE49-F238E27FC236}">
                    <a16:creationId xmlns:a16="http://schemas.microsoft.com/office/drawing/2014/main" id="{39B38584-861A-4D7A-9C94-2CAD8749AAEF}"/>
                  </a:ext>
                </a:extLst>
              </p:cNvPr>
              <p:cNvSpPr>
                <a:spLocks noChangeArrowheads="1"/>
              </p:cNvSpPr>
              <p:nvPr/>
            </p:nvSpPr>
            <p:spPr bwMode="auto">
              <a:xfrm>
                <a:off x="384" y="2638"/>
                <a:ext cx="192" cy="8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pPr>
                <a:r>
                  <a:rPr lang="en-US" altLang="en-US" sz="1400">
                    <a:solidFill>
                      <a:schemeClr val="tx1"/>
                    </a:solidFill>
                    <a:effectLst/>
                    <a:latin typeface="Times New Roman" panose="02020603050405020304" pitchFamily="18" charset="0"/>
                  </a:rPr>
                  <a:t>Database Tier</a:t>
                </a:r>
              </a:p>
            </p:txBody>
          </p:sp>
        </p:grpSp>
        <p:sp>
          <p:nvSpPr>
            <p:cNvPr id="49" name="Text Box 34">
              <a:extLst>
                <a:ext uri="{FF2B5EF4-FFF2-40B4-BE49-F238E27FC236}">
                  <a16:creationId xmlns:a16="http://schemas.microsoft.com/office/drawing/2014/main" id="{40B1B225-2528-4BE3-9E80-8C6D82A0F491}"/>
                </a:ext>
              </a:extLst>
            </p:cNvPr>
            <p:cNvSpPr txBox="1">
              <a:spLocks noChangeArrowheads="1"/>
            </p:cNvSpPr>
            <p:nvPr/>
          </p:nvSpPr>
          <p:spPr bwMode="auto">
            <a:xfrm>
              <a:off x="3110" y="1728"/>
              <a:ext cx="346" cy="86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0"/>
                </a:spcBef>
              </a:pPr>
              <a:r>
                <a:rPr lang="en-US" altLang="en-US" sz="1200">
                  <a:solidFill>
                    <a:schemeClr val="tx1"/>
                  </a:solidFill>
                  <a:effectLst/>
                  <a:latin typeface="Times New Roman" panose="02020603050405020304" pitchFamily="18" charset="0"/>
                </a:rPr>
                <a:t>Sales &amp; Auction Cluster</a:t>
              </a:r>
            </a:p>
          </p:txBody>
        </p:sp>
        <p:grpSp>
          <p:nvGrpSpPr>
            <p:cNvPr id="50" name="Group 63">
              <a:extLst>
                <a:ext uri="{FF2B5EF4-FFF2-40B4-BE49-F238E27FC236}">
                  <a16:creationId xmlns:a16="http://schemas.microsoft.com/office/drawing/2014/main" id="{A61C8670-51A4-4FCC-8D7A-1C359FE07D93}"/>
                </a:ext>
              </a:extLst>
            </p:cNvPr>
            <p:cNvGrpSpPr>
              <a:grpSpLocks/>
            </p:cNvGrpSpPr>
            <p:nvPr/>
          </p:nvGrpSpPr>
          <p:grpSpPr bwMode="auto">
            <a:xfrm>
              <a:off x="3552" y="1728"/>
              <a:ext cx="1728" cy="864"/>
              <a:chOff x="3504" y="1728"/>
              <a:chExt cx="2112" cy="864"/>
            </a:xfrm>
          </p:grpSpPr>
          <p:sp>
            <p:nvSpPr>
              <p:cNvPr id="70" name="Rectangle 35">
                <a:extLst>
                  <a:ext uri="{FF2B5EF4-FFF2-40B4-BE49-F238E27FC236}">
                    <a16:creationId xmlns:a16="http://schemas.microsoft.com/office/drawing/2014/main" id="{9ACCD510-1D05-4516-94D1-7B302985CBD6}"/>
                  </a:ext>
                </a:extLst>
              </p:cNvPr>
              <p:cNvSpPr>
                <a:spLocks noChangeArrowheads="1"/>
              </p:cNvSpPr>
              <p:nvPr/>
            </p:nvSpPr>
            <p:spPr bwMode="auto">
              <a:xfrm>
                <a:off x="3504" y="1728"/>
                <a:ext cx="211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71" name="Rectangle 42">
                <a:extLst>
                  <a:ext uri="{FF2B5EF4-FFF2-40B4-BE49-F238E27FC236}">
                    <a16:creationId xmlns:a16="http://schemas.microsoft.com/office/drawing/2014/main" id="{D8E7406D-2EF8-4032-81CE-B173F563A4D4}"/>
                  </a:ext>
                </a:extLst>
              </p:cNvPr>
              <p:cNvSpPr>
                <a:spLocks noChangeArrowheads="1"/>
              </p:cNvSpPr>
              <p:nvPr/>
            </p:nvSpPr>
            <p:spPr bwMode="auto">
              <a:xfrm>
                <a:off x="3552"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2" name="Rectangle 43">
                <a:extLst>
                  <a:ext uri="{FF2B5EF4-FFF2-40B4-BE49-F238E27FC236}">
                    <a16:creationId xmlns:a16="http://schemas.microsoft.com/office/drawing/2014/main" id="{BA4BD251-6DCE-432A-9E08-D1BE0D7C5A6F}"/>
                  </a:ext>
                </a:extLst>
              </p:cNvPr>
              <p:cNvSpPr>
                <a:spLocks noChangeArrowheads="1"/>
              </p:cNvSpPr>
              <p:nvPr/>
            </p:nvSpPr>
            <p:spPr bwMode="auto">
              <a:xfrm>
                <a:off x="3552"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3" name="AutoShape 44">
                <a:extLst>
                  <a:ext uri="{FF2B5EF4-FFF2-40B4-BE49-F238E27FC236}">
                    <a16:creationId xmlns:a16="http://schemas.microsoft.com/office/drawing/2014/main" id="{582613D5-BA6F-458E-A412-570C81DB6C1E}"/>
                  </a:ext>
                </a:extLst>
              </p:cNvPr>
              <p:cNvSpPr>
                <a:spLocks noChangeArrowheads="1"/>
              </p:cNvSpPr>
              <p:nvPr/>
            </p:nvSpPr>
            <p:spPr bwMode="auto">
              <a:xfrm>
                <a:off x="356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Payment </a:t>
                </a:r>
              </a:p>
              <a:p>
                <a:pPr algn="ctr"/>
                <a:r>
                  <a:rPr lang="en-US" altLang="en-US" sz="1000">
                    <a:solidFill>
                      <a:schemeClr val="tx1"/>
                    </a:solidFill>
                    <a:effectLst/>
                  </a:rPr>
                  <a:t>Application</a:t>
                </a:r>
              </a:p>
            </p:txBody>
          </p:sp>
          <p:sp>
            <p:nvSpPr>
              <p:cNvPr id="74" name="Rectangle 45">
                <a:extLst>
                  <a:ext uri="{FF2B5EF4-FFF2-40B4-BE49-F238E27FC236}">
                    <a16:creationId xmlns:a16="http://schemas.microsoft.com/office/drawing/2014/main" id="{53F094D4-F178-4B56-9EE7-86313A05FC89}"/>
                  </a:ext>
                </a:extLst>
              </p:cNvPr>
              <p:cNvSpPr>
                <a:spLocks noChangeArrowheads="1"/>
              </p:cNvSpPr>
              <p:nvPr/>
            </p:nvSpPr>
            <p:spPr bwMode="auto">
              <a:xfrm>
                <a:off x="4464"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5" name="Rectangle 46">
                <a:extLst>
                  <a:ext uri="{FF2B5EF4-FFF2-40B4-BE49-F238E27FC236}">
                    <a16:creationId xmlns:a16="http://schemas.microsoft.com/office/drawing/2014/main" id="{440E77A0-ADDE-4258-916E-CEB21235C883}"/>
                  </a:ext>
                </a:extLst>
              </p:cNvPr>
              <p:cNvSpPr>
                <a:spLocks noChangeArrowheads="1"/>
              </p:cNvSpPr>
              <p:nvPr/>
            </p:nvSpPr>
            <p:spPr bwMode="auto">
              <a:xfrm>
                <a:off x="4464"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76" name="AutoShape 47">
                <a:extLst>
                  <a:ext uri="{FF2B5EF4-FFF2-40B4-BE49-F238E27FC236}">
                    <a16:creationId xmlns:a16="http://schemas.microsoft.com/office/drawing/2014/main" id="{631CBC3A-12F0-4AF4-A13F-40DA854713D7}"/>
                  </a:ext>
                </a:extLst>
              </p:cNvPr>
              <p:cNvSpPr>
                <a:spLocks noChangeArrowheads="1"/>
              </p:cNvSpPr>
              <p:nvPr/>
            </p:nvSpPr>
            <p:spPr bwMode="auto">
              <a:xfrm>
                <a:off x="4477"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Payment </a:t>
                </a:r>
              </a:p>
              <a:p>
                <a:pPr algn="ctr"/>
                <a:r>
                  <a:rPr lang="en-US" altLang="en-US" sz="1000">
                    <a:solidFill>
                      <a:schemeClr val="tx1"/>
                    </a:solidFill>
                    <a:effectLst/>
                  </a:rPr>
                  <a:t>Application</a:t>
                </a:r>
              </a:p>
            </p:txBody>
          </p:sp>
          <p:sp>
            <p:nvSpPr>
              <p:cNvPr id="77" name="Text Box 48">
                <a:extLst>
                  <a:ext uri="{FF2B5EF4-FFF2-40B4-BE49-F238E27FC236}">
                    <a16:creationId xmlns:a16="http://schemas.microsoft.com/office/drawing/2014/main" id="{1E9EEDEC-72D6-4588-A18F-B0FA0897274F}"/>
                  </a:ext>
                </a:extLst>
              </p:cNvPr>
              <p:cNvSpPr txBox="1">
                <a:spLocks noChangeArrowheads="1"/>
              </p:cNvSpPr>
              <p:nvPr/>
            </p:nvSpPr>
            <p:spPr bwMode="auto">
              <a:xfrm>
                <a:off x="5318" y="1758"/>
                <a:ext cx="282" cy="8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0"/>
                  </a:spcBef>
                </a:pPr>
                <a:r>
                  <a:rPr lang="en-US" altLang="en-US" sz="1200">
                    <a:solidFill>
                      <a:schemeClr val="tx1"/>
                    </a:solidFill>
                    <a:effectLst/>
                    <a:latin typeface="Times New Roman" panose="02020603050405020304" pitchFamily="18" charset="0"/>
                  </a:rPr>
                  <a:t>Payment Cluster</a:t>
                </a:r>
              </a:p>
            </p:txBody>
          </p:sp>
        </p:grpSp>
        <p:grpSp>
          <p:nvGrpSpPr>
            <p:cNvPr id="51" name="Group 62">
              <a:extLst>
                <a:ext uri="{FF2B5EF4-FFF2-40B4-BE49-F238E27FC236}">
                  <a16:creationId xmlns:a16="http://schemas.microsoft.com/office/drawing/2014/main" id="{4A9BD3D6-DB45-45C1-B1F7-3948F83D1D89}"/>
                </a:ext>
              </a:extLst>
            </p:cNvPr>
            <p:cNvGrpSpPr>
              <a:grpSpLocks/>
            </p:cNvGrpSpPr>
            <p:nvPr/>
          </p:nvGrpSpPr>
          <p:grpSpPr bwMode="auto">
            <a:xfrm>
              <a:off x="720" y="1728"/>
              <a:ext cx="2688" cy="864"/>
              <a:chOff x="336" y="1728"/>
              <a:chExt cx="3072" cy="864"/>
            </a:xfrm>
          </p:grpSpPr>
          <p:sp>
            <p:nvSpPr>
              <p:cNvPr id="60" name="Rectangle 33">
                <a:extLst>
                  <a:ext uri="{FF2B5EF4-FFF2-40B4-BE49-F238E27FC236}">
                    <a16:creationId xmlns:a16="http://schemas.microsoft.com/office/drawing/2014/main" id="{B048BCD9-44EC-4ADA-ABD4-F98C6404DE62}"/>
                  </a:ext>
                </a:extLst>
              </p:cNvPr>
              <p:cNvSpPr>
                <a:spLocks noChangeArrowheads="1"/>
              </p:cNvSpPr>
              <p:nvPr/>
            </p:nvSpPr>
            <p:spPr bwMode="auto">
              <a:xfrm>
                <a:off x="336" y="1728"/>
                <a:ext cx="307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000" b="0">
                  <a:solidFill>
                    <a:schemeClr val="bg1"/>
                  </a:solidFill>
                  <a:effectLst/>
                  <a:latin typeface="Times New Roman" panose="02020603050405020304" pitchFamily="18" charset="0"/>
                </a:endParaRPr>
              </a:p>
            </p:txBody>
          </p:sp>
          <p:sp>
            <p:nvSpPr>
              <p:cNvPr id="61" name="Rectangle 36">
                <a:extLst>
                  <a:ext uri="{FF2B5EF4-FFF2-40B4-BE49-F238E27FC236}">
                    <a16:creationId xmlns:a16="http://schemas.microsoft.com/office/drawing/2014/main" id="{6EC48FFA-1F09-44BC-A6F5-318667F82CD6}"/>
                  </a:ext>
                </a:extLst>
              </p:cNvPr>
              <p:cNvSpPr>
                <a:spLocks noChangeArrowheads="1"/>
              </p:cNvSpPr>
              <p:nvPr/>
            </p:nvSpPr>
            <p:spPr bwMode="auto">
              <a:xfrm>
                <a:off x="1326"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2" name="Rectangle 37">
                <a:extLst>
                  <a:ext uri="{FF2B5EF4-FFF2-40B4-BE49-F238E27FC236}">
                    <a16:creationId xmlns:a16="http://schemas.microsoft.com/office/drawing/2014/main" id="{C0A80F0B-409F-46D9-AE94-60B699477D3D}"/>
                  </a:ext>
                </a:extLst>
              </p:cNvPr>
              <p:cNvSpPr>
                <a:spLocks noChangeArrowheads="1"/>
              </p:cNvSpPr>
              <p:nvPr/>
            </p:nvSpPr>
            <p:spPr bwMode="auto">
              <a:xfrm>
                <a:off x="1326"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3" name="AutoShape 38">
                <a:extLst>
                  <a:ext uri="{FF2B5EF4-FFF2-40B4-BE49-F238E27FC236}">
                    <a16:creationId xmlns:a16="http://schemas.microsoft.com/office/drawing/2014/main" id="{5A8E0110-0C40-4889-876E-709A5129E11B}"/>
                  </a:ext>
                </a:extLst>
              </p:cNvPr>
              <p:cNvSpPr>
                <a:spLocks noChangeArrowheads="1"/>
              </p:cNvSpPr>
              <p:nvPr/>
            </p:nvSpPr>
            <p:spPr bwMode="auto">
              <a:xfrm>
                <a:off x="134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Sales/Auction</a:t>
                </a:r>
              </a:p>
              <a:p>
                <a:pPr algn="ctr"/>
                <a:r>
                  <a:rPr lang="en-US" altLang="en-US" sz="1000">
                    <a:solidFill>
                      <a:schemeClr val="tx1"/>
                    </a:solidFill>
                    <a:effectLst/>
                  </a:rPr>
                  <a:t>Application</a:t>
                </a:r>
              </a:p>
            </p:txBody>
          </p:sp>
          <p:sp>
            <p:nvSpPr>
              <p:cNvPr id="64" name="Rectangle 39">
                <a:extLst>
                  <a:ext uri="{FF2B5EF4-FFF2-40B4-BE49-F238E27FC236}">
                    <a16:creationId xmlns:a16="http://schemas.microsoft.com/office/drawing/2014/main" id="{4AF4F772-1AFA-44F5-87DF-C17A4FB88198}"/>
                  </a:ext>
                </a:extLst>
              </p:cNvPr>
              <p:cNvSpPr>
                <a:spLocks noChangeArrowheads="1"/>
              </p:cNvSpPr>
              <p:nvPr/>
            </p:nvSpPr>
            <p:spPr bwMode="auto">
              <a:xfrm>
                <a:off x="2262"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5" name="Rectangle 40">
                <a:extLst>
                  <a:ext uri="{FF2B5EF4-FFF2-40B4-BE49-F238E27FC236}">
                    <a16:creationId xmlns:a16="http://schemas.microsoft.com/office/drawing/2014/main" id="{9C0F27B3-1B7C-4E98-9F59-0CED5BCC6034}"/>
                  </a:ext>
                </a:extLst>
              </p:cNvPr>
              <p:cNvSpPr>
                <a:spLocks noChangeArrowheads="1"/>
              </p:cNvSpPr>
              <p:nvPr/>
            </p:nvSpPr>
            <p:spPr bwMode="auto">
              <a:xfrm>
                <a:off x="2262"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6" name="AutoShape 41">
                <a:extLst>
                  <a:ext uri="{FF2B5EF4-FFF2-40B4-BE49-F238E27FC236}">
                    <a16:creationId xmlns:a16="http://schemas.microsoft.com/office/drawing/2014/main" id="{2939107E-A6E1-4616-AFF1-79E4279EDB71}"/>
                  </a:ext>
                </a:extLst>
              </p:cNvPr>
              <p:cNvSpPr>
                <a:spLocks noChangeArrowheads="1"/>
              </p:cNvSpPr>
              <p:nvPr/>
            </p:nvSpPr>
            <p:spPr bwMode="auto">
              <a:xfrm>
                <a:off x="227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a:solidFill>
                    <a:schemeClr val="tx1"/>
                  </a:solidFill>
                  <a:effectLst/>
                </a:endParaRPr>
              </a:p>
              <a:p>
                <a:pPr algn="ctr"/>
                <a:r>
                  <a:rPr lang="en-US" altLang="en-US" sz="1000">
                    <a:solidFill>
                      <a:schemeClr val="tx1"/>
                    </a:solidFill>
                    <a:effectLst/>
                  </a:rPr>
                  <a:t>Sales/Auction</a:t>
                </a:r>
              </a:p>
              <a:p>
                <a:pPr algn="ctr"/>
                <a:r>
                  <a:rPr lang="en-US" altLang="en-US" sz="1000">
                    <a:solidFill>
                      <a:schemeClr val="tx1"/>
                    </a:solidFill>
                    <a:effectLst/>
                  </a:rPr>
                  <a:t>Application</a:t>
                </a:r>
              </a:p>
              <a:p>
                <a:pPr algn="ctr"/>
                <a:endParaRPr lang="en-US" altLang="en-US" sz="1000">
                  <a:solidFill>
                    <a:schemeClr val="tx1"/>
                  </a:solidFill>
                  <a:effectLst/>
                </a:endParaRPr>
              </a:p>
            </p:txBody>
          </p:sp>
          <p:sp>
            <p:nvSpPr>
              <p:cNvPr id="67" name="Rectangle 49">
                <a:extLst>
                  <a:ext uri="{FF2B5EF4-FFF2-40B4-BE49-F238E27FC236}">
                    <a16:creationId xmlns:a16="http://schemas.microsoft.com/office/drawing/2014/main" id="{CE9A30FB-4712-49F7-8956-52E2ECAE7BFC}"/>
                  </a:ext>
                </a:extLst>
              </p:cNvPr>
              <p:cNvSpPr>
                <a:spLocks noChangeArrowheads="1"/>
              </p:cNvSpPr>
              <p:nvPr/>
            </p:nvSpPr>
            <p:spPr bwMode="auto">
              <a:xfrm>
                <a:off x="402" y="1824"/>
                <a:ext cx="864" cy="1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8" name="Rectangle 50">
                <a:extLst>
                  <a:ext uri="{FF2B5EF4-FFF2-40B4-BE49-F238E27FC236}">
                    <a16:creationId xmlns:a16="http://schemas.microsoft.com/office/drawing/2014/main" id="{120EA02F-A808-43D3-A5BF-FA9686B04EBA}"/>
                  </a:ext>
                </a:extLst>
              </p:cNvPr>
              <p:cNvSpPr>
                <a:spLocks noChangeArrowheads="1"/>
              </p:cNvSpPr>
              <p:nvPr/>
            </p:nvSpPr>
            <p:spPr bwMode="auto">
              <a:xfrm>
                <a:off x="402" y="2003"/>
                <a:ext cx="864" cy="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1000">
                    <a:solidFill>
                      <a:schemeClr val="bg1"/>
                    </a:solidFill>
                    <a:effectLst/>
                    <a:latin typeface="Times New Roman" panose="02020603050405020304" pitchFamily="18" charset="0"/>
                  </a:rPr>
                  <a:t>WEB Container</a:t>
                </a:r>
              </a:p>
            </p:txBody>
          </p:sp>
          <p:sp>
            <p:nvSpPr>
              <p:cNvPr id="69" name="AutoShape 51">
                <a:extLst>
                  <a:ext uri="{FF2B5EF4-FFF2-40B4-BE49-F238E27FC236}">
                    <a16:creationId xmlns:a16="http://schemas.microsoft.com/office/drawing/2014/main" id="{430F4FB1-9716-449B-BD61-5A8D8DC840FF}"/>
                  </a:ext>
                </a:extLst>
              </p:cNvPr>
              <p:cNvSpPr>
                <a:spLocks noChangeArrowheads="1"/>
              </p:cNvSpPr>
              <p:nvPr/>
            </p:nvSpPr>
            <p:spPr bwMode="auto">
              <a:xfrm>
                <a:off x="415" y="2039"/>
                <a:ext cx="826" cy="31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rPr>
                  <a:t>Sales/Auction</a:t>
                </a:r>
              </a:p>
              <a:p>
                <a:pPr algn="ctr"/>
                <a:r>
                  <a:rPr lang="en-US" altLang="en-US" sz="1000">
                    <a:solidFill>
                      <a:schemeClr val="tx1"/>
                    </a:solidFill>
                    <a:effectLst/>
                  </a:rPr>
                  <a:t>Application</a:t>
                </a:r>
              </a:p>
            </p:txBody>
          </p:sp>
        </p:grpSp>
        <p:sp>
          <p:nvSpPr>
            <p:cNvPr id="52" name="AutoShape 54">
              <a:extLst>
                <a:ext uri="{FF2B5EF4-FFF2-40B4-BE49-F238E27FC236}">
                  <a16:creationId xmlns:a16="http://schemas.microsoft.com/office/drawing/2014/main" id="{A67ED86A-EFC3-4922-B2F4-1285DAD0DA29}"/>
                </a:ext>
              </a:extLst>
            </p:cNvPr>
            <p:cNvSpPr>
              <a:spLocks noChangeArrowheads="1"/>
            </p:cNvSpPr>
            <p:nvPr/>
          </p:nvSpPr>
          <p:spPr bwMode="auto">
            <a:xfrm>
              <a:off x="1704" y="2784"/>
              <a:ext cx="720" cy="43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pPr>
              <a:r>
                <a:rPr lang="en-US" altLang="en-US" sz="1000">
                  <a:solidFill>
                    <a:schemeClr val="tx1"/>
                  </a:solidFill>
                  <a:effectLst/>
                  <a:latin typeface="Times New Roman" panose="02020603050405020304" pitchFamily="18" charset="0"/>
                </a:rPr>
                <a:t>Sales &amp; Auction Database</a:t>
              </a:r>
            </a:p>
          </p:txBody>
        </p:sp>
        <p:sp>
          <p:nvSpPr>
            <p:cNvPr id="53" name="Line 56">
              <a:extLst>
                <a:ext uri="{FF2B5EF4-FFF2-40B4-BE49-F238E27FC236}">
                  <a16:creationId xmlns:a16="http://schemas.microsoft.com/office/drawing/2014/main" id="{7323A46B-6211-4893-BFC4-90DF5A6C14E7}"/>
                </a:ext>
              </a:extLst>
            </p:cNvPr>
            <p:cNvSpPr>
              <a:spLocks noChangeShapeType="1"/>
            </p:cNvSpPr>
            <p:nvPr/>
          </p:nvSpPr>
          <p:spPr bwMode="auto">
            <a:xfrm>
              <a:off x="4416" y="2592"/>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4" name="Line 57">
              <a:extLst>
                <a:ext uri="{FF2B5EF4-FFF2-40B4-BE49-F238E27FC236}">
                  <a16:creationId xmlns:a16="http://schemas.microsoft.com/office/drawing/2014/main" id="{082CC092-3F24-4A5C-BA16-429658B53783}"/>
                </a:ext>
              </a:extLst>
            </p:cNvPr>
            <p:cNvSpPr>
              <a:spLocks noChangeShapeType="1"/>
            </p:cNvSpPr>
            <p:nvPr/>
          </p:nvSpPr>
          <p:spPr bwMode="auto">
            <a:xfrm>
              <a:off x="2064" y="2592"/>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5" name="AutoShape 58">
              <a:extLst>
                <a:ext uri="{FF2B5EF4-FFF2-40B4-BE49-F238E27FC236}">
                  <a16:creationId xmlns:a16="http://schemas.microsoft.com/office/drawing/2014/main" id="{B877011A-1B22-4F6F-B6B3-2DC6B448A949}"/>
                </a:ext>
              </a:extLst>
            </p:cNvPr>
            <p:cNvSpPr>
              <a:spLocks noChangeArrowheads="1"/>
            </p:cNvSpPr>
            <p:nvPr/>
          </p:nvSpPr>
          <p:spPr bwMode="auto">
            <a:xfrm>
              <a:off x="4056" y="2784"/>
              <a:ext cx="720" cy="34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pPr>
              <a:r>
                <a:rPr lang="en-US" altLang="en-US" sz="1000">
                  <a:solidFill>
                    <a:schemeClr val="tx1"/>
                  </a:solidFill>
                  <a:effectLst/>
                  <a:latin typeface="Times New Roman" panose="02020603050405020304" pitchFamily="18" charset="0"/>
                </a:rPr>
                <a:t>Payment Database</a:t>
              </a:r>
            </a:p>
          </p:txBody>
        </p:sp>
        <p:sp>
          <p:nvSpPr>
            <p:cNvPr id="56" name="Line 60">
              <a:extLst>
                <a:ext uri="{FF2B5EF4-FFF2-40B4-BE49-F238E27FC236}">
                  <a16:creationId xmlns:a16="http://schemas.microsoft.com/office/drawing/2014/main" id="{23304646-2672-482A-8CAC-E2581301F01E}"/>
                </a:ext>
              </a:extLst>
            </p:cNvPr>
            <p:cNvSpPr>
              <a:spLocks noChangeShapeType="1"/>
            </p:cNvSpPr>
            <p:nvPr/>
          </p:nvSpPr>
          <p:spPr bwMode="auto">
            <a:xfrm>
              <a:off x="4416" y="1536"/>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7" name="Rectangle 52">
              <a:extLst>
                <a:ext uri="{FF2B5EF4-FFF2-40B4-BE49-F238E27FC236}">
                  <a16:creationId xmlns:a16="http://schemas.microsoft.com/office/drawing/2014/main" id="{C8FFAEC5-0E28-4B30-ACBB-D1C331A21878}"/>
                </a:ext>
              </a:extLst>
            </p:cNvPr>
            <p:cNvSpPr>
              <a:spLocks noChangeArrowheads="1"/>
            </p:cNvSpPr>
            <p:nvPr/>
          </p:nvSpPr>
          <p:spPr bwMode="auto">
            <a:xfrm>
              <a:off x="1656" y="1194"/>
              <a:ext cx="816" cy="1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r>
                <a:rPr lang="en-US" altLang="en-US" sz="1200">
                  <a:solidFill>
                    <a:schemeClr val="tx1"/>
                  </a:solidFill>
                  <a:effectLst/>
                  <a:latin typeface="Times New Roman" panose="02020603050405020304" pitchFamily="18" charset="0"/>
                </a:rPr>
                <a:t>Browser</a:t>
              </a:r>
            </a:p>
          </p:txBody>
        </p:sp>
        <p:sp>
          <p:nvSpPr>
            <p:cNvPr id="58" name="Rectangle 53">
              <a:extLst>
                <a:ext uri="{FF2B5EF4-FFF2-40B4-BE49-F238E27FC236}">
                  <a16:creationId xmlns:a16="http://schemas.microsoft.com/office/drawing/2014/main" id="{FD6779D3-4945-4C87-BDB2-7EC1A91546CD}"/>
                </a:ext>
              </a:extLst>
            </p:cNvPr>
            <p:cNvSpPr>
              <a:spLocks noChangeArrowheads="1"/>
            </p:cNvSpPr>
            <p:nvPr/>
          </p:nvSpPr>
          <p:spPr bwMode="auto">
            <a:xfrm>
              <a:off x="1656" y="1376"/>
              <a:ext cx="816" cy="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endParaRPr lang="en-US" altLang="en-US" sz="1000" b="0">
                <a:solidFill>
                  <a:schemeClr val="tx1"/>
                </a:solidFill>
                <a:effectLst/>
                <a:latin typeface="Times New Roman" panose="02020603050405020304" pitchFamily="18" charset="0"/>
              </a:endParaRPr>
            </a:p>
          </p:txBody>
        </p:sp>
        <p:sp>
          <p:nvSpPr>
            <p:cNvPr id="59" name="Line 61">
              <a:extLst>
                <a:ext uri="{FF2B5EF4-FFF2-40B4-BE49-F238E27FC236}">
                  <a16:creationId xmlns:a16="http://schemas.microsoft.com/office/drawing/2014/main" id="{2D030D78-BB0E-4F01-BD01-0C5FEDCDD1AF}"/>
                </a:ext>
              </a:extLst>
            </p:cNvPr>
            <p:cNvSpPr>
              <a:spLocks noChangeShapeType="1"/>
            </p:cNvSpPr>
            <p:nvPr/>
          </p:nvSpPr>
          <p:spPr bwMode="auto">
            <a:xfrm>
              <a:off x="2064" y="1536"/>
              <a:ext cx="0" cy="19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spTree>
    <p:extLst>
      <p:ext uri="{BB962C8B-B14F-4D97-AF65-F5344CB8AC3E}">
        <p14:creationId xmlns:p14="http://schemas.microsoft.com/office/powerpoint/2010/main" val="115746064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EC68AF6-666A-45F8-BE18-FA007F23589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J2EE Architecture</a:t>
            </a:r>
            <a:br>
              <a:rPr lang="en-US" altLang="en-US" dirty="0">
                <a:effectLst/>
              </a:rPr>
            </a:br>
            <a:r>
              <a:rPr lang="en-US" altLang="en-US" sz="2400" dirty="0">
                <a:solidFill>
                  <a:srgbClr val="003399"/>
                </a:solidFill>
                <a:effectLst/>
                <a:latin typeface="Arial" panose="020B0604020202020204" pitchFamily="34" charset="0"/>
              </a:rPr>
              <a:t>E-Auctions – Container Ideas</a:t>
            </a:r>
          </a:p>
        </p:txBody>
      </p:sp>
      <p:grpSp>
        <p:nvGrpSpPr>
          <p:cNvPr id="3" name="Group 87">
            <a:extLst>
              <a:ext uri="{FF2B5EF4-FFF2-40B4-BE49-F238E27FC236}">
                <a16:creationId xmlns:a16="http://schemas.microsoft.com/office/drawing/2014/main" id="{7DD95ABD-A98D-4356-B26E-BE0C44C15C5F}"/>
              </a:ext>
            </a:extLst>
          </p:cNvPr>
          <p:cNvGrpSpPr>
            <a:grpSpLocks/>
          </p:cNvGrpSpPr>
          <p:nvPr/>
        </p:nvGrpSpPr>
        <p:grpSpPr bwMode="auto">
          <a:xfrm>
            <a:off x="762000" y="1219200"/>
            <a:ext cx="7772400" cy="3427413"/>
            <a:chOff x="96" y="768"/>
            <a:chExt cx="5568" cy="2256"/>
          </a:xfrm>
        </p:grpSpPr>
        <p:sp>
          <p:nvSpPr>
            <p:cNvPr id="4" name="AutoShape 21">
              <a:extLst>
                <a:ext uri="{FF2B5EF4-FFF2-40B4-BE49-F238E27FC236}">
                  <a16:creationId xmlns:a16="http://schemas.microsoft.com/office/drawing/2014/main" id="{87CF08ED-9010-440E-896D-BA5313930DB1}"/>
                </a:ext>
              </a:extLst>
            </p:cNvPr>
            <p:cNvSpPr>
              <a:spLocks noChangeArrowheads="1"/>
            </p:cNvSpPr>
            <p:nvPr/>
          </p:nvSpPr>
          <p:spPr bwMode="auto">
            <a:xfrm>
              <a:off x="2448" y="1104"/>
              <a:ext cx="3120" cy="1824"/>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ctr"/>
              <a:r>
                <a:rPr lang="en-US" altLang="en-US" sz="1200">
                  <a:solidFill>
                    <a:schemeClr val="tx1"/>
                  </a:solidFill>
                  <a:effectLst/>
                  <a:latin typeface="Garamond" panose="02020404030301010803" pitchFamily="18" charset="0"/>
                </a:rPr>
                <a:t>Auction Application</a:t>
              </a:r>
            </a:p>
          </p:txBody>
        </p:sp>
        <p:sp>
          <p:nvSpPr>
            <p:cNvPr id="5" name="AutoShape 23">
              <a:extLst>
                <a:ext uri="{FF2B5EF4-FFF2-40B4-BE49-F238E27FC236}">
                  <a16:creationId xmlns:a16="http://schemas.microsoft.com/office/drawing/2014/main" id="{D4CD51B1-8F0B-458D-8569-2653A9EA00B7}"/>
                </a:ext>
              </a:extLst>
            </p:cNvPr>
            <p:cNvSpPr>
              <a:spLocks noChangeArrowheads="1"/>
            </p:cNvSpPr>
            <p:nvPr/>
          </p:nvSpPr>
          <p:spPr bwMode="auto">
            <a:xfrm>
              <a:off x="3161" y="1323"/>
              <a:ext cx="936" cy="14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Registration</a:t>
              </a:r>
            </a:p>
          </p:txBody>
        </p:sp>
        <p:sp>
          <p:nvSpPr>
            <p:cNvPr id="6" name="Rectangle 24">
              <a:extLst>
                <a:ext uri="{FF2B5EF4-FFF2-40B4-BE49-F238E27FC236}">
                  <a16:creationId xmlns:a16="http://schemas.microsoft.com/office/drawing/2014/main" id="{B4E4F30B-4C46-4AF0-B914-AB3EDEBEF831}"/>
                </a:ext>
              </a:extLst>
            </p:cNvPr>
            <p:cNvSpPr>
              <a:spLocks noChangeArrowheads="1"/>
            </p:cNvSpPr>
            <p:nvPr/>
          </p:nvSpPr>
          <p:spPr bwMode="auto">
            <a:xfrm>
              <a:off x="2774" y="1699"/>
              <a:ext cx="222" cy="76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a:r>
                <a:rPr lang="en-US" altLang="en-US" sz="1000">
                  <a:solidFill>
                    <a:schemeClr val="tx1"/>
                  </a:solidFill>
                  <a:effectLst/>
                  <a:latin typeface="Garamond" panose="02020404030301010803" pitchFamily="18" charset="0"/>
                </a:rPr>
                <a:t>Deployment Descriptor</a:t>
              </a:r>
            </a:p>
          </p:txBody>
        </p:sp>
        <p:grpSp>
          <p:nvGrpSpPr>
            <p:cNvPr id="7" name="Group 40">
              <a:extLst>
                <a:ext uri="{FF2B5EF4-FFF2-40B4-BE49-F238E27FC236}">
                  <a16:creationId xmlns:a16="http://schemas.microsoft.com/office/drawing/2014/main" id="{6B5E3D5E-AFAA-4665-B059-3571F7CCAAE0}"/>
                </a:ext>
              </a:extLst>
            </p:cNvPr>
            <p:cNvGrpSpPr>
              <a:grpSpLocks/>
            </p:cNvGrpSpPr>
            <p:nvPr/>
          </p:nvGrpSpPr>
          <p:grpSpPr bwMode="auto">
            <a:xfrm>
              <a:off x="4231" y="1364"/>
              <a:ext cx="758" cy="282"/>
              <a:chOff x="4368" y="2064"/>
              <a:chExt cx="1008" cy="309"/>
            </a:xfrm>
          </p:grpSpPr>
          <p:sp>
            <p:nvSpPr>
              <p:cNvPr id="41" name="AutoShape 27">
                <a:extLst>
                  <a:ext uri="{FF2B5EF4-FFF2-40B4-BE49-F238E27FC236}">
                    <a16:creationId xmlns:a16="http://schemas.microsoft.com/office/drawing/2014/main" id="{282CDC19-69A9-43DE-919C-5E01E22DF29C}"/>
                  </a:ext>
                </a:extLst>
              </p:cNvPr>
              <p:cNvSpPr>
                <a:spLocks noChangeArrowheads="1"/>
              </p:cNvSpPr>
              <p:nvPr/>
            </p:nvSpPr>
            <p:spPr bwMode="auto">
              <a:xfrm>
                <a:off x="4517" y="2188"/>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utoShape 28">
                <a:extLst>
                  <a:ext uri="{FF2B5EF4-FFF2-40B4-BE49-F238E27FC236}">
                    <a16:creationId xmlns:a16="http://schemas.microsoft.com/office/drawing/2014/main" id="{F323ABCF-DEA8-49DC-BE2B-595190CAE365}"/>
                  </a:ext>
                </a:extLst>
              </p:cNvPr>
              <p:cNvSpPr>
                <a:spLocks noChangeArrowheads="1"/>
              </p:cNvSpPr>
              <p:nvPr/>
            </p:nvSpPr>
            <p:spPr bwMode="auto">
              <a:xfrm>
                <a:off x="4443" y="2126"/>
                <a:ext cx="858"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AutoShape 29">
                <a:extLst>
                  <a:ext uri="{FF2B5EF4-FFF2-40B4-BE49-F238E27FC236}">
                    <a16:creationId xmlns:a16="http://schemas.microsoft.com/office/drawing/2014/main" id="{E36E6886-E8AB-492B-A366-50F0DDCA93C3}"/>
                  </a:ext>
                </a:extLst>
              </p:cNvPr>
              <p:cNvSpPr>
                <a:spLocks noChangeArrowheads="1"/>
              </p:cNvSpPr>
              <p:nvPr/>
            </p:nvSpPr>
            <p:spPr bwMode="auto">
              <a:xfrm>
                <a:off x="4368" y="2064"/>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Java Package</a:t>
                </a:r>
              </a:p>
            </p:txBody>
          </p:sp>
        </p:grpSp>
        <p:sp>
          <p:nvSpPr>
            <p:cNvPr id="8" name="AutoShape 34">
              <a:extLst>
                <a:ext uri="{FF2B5EF4-FFF2-40B4-BE49-F238E27FC236}">
                  <a16:creationId xmlns:a16="http://schemas.microsoft.com/office/drawing/2014/main" id="{3D31100B-F96F-4C25-B5CD-169DE000D2D4}"/>
                </a:ext>
              </a:extLst>
            </p:cNvPr>
            <p:cNvSpPr>
              <a:spLocks noChangeArrowheads="1"/>
            </p:cNvSpPr>
            <p:nvPr/>
          </p:nvSpPr>
          <p:spPr bwMode="auto">
            <a:xfrm>
              <a:off x="3161" y="1540"/>
              <a:ext cx="936" cy="14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Post</a:t>
              </a:r>
            </a:p>
          </p:txBody>
        </p:sp>
        <p:sp>
          <p:nvSpPr>
            <p:cNvPr id="9" name="AutoShape 35">
              <a:extLst>
                <a:ext uri="{FF2B5EF4-FFF2-40B4-BE49-F238E27FC236}">
                  <a16:creationId xmlns:a16="http://schemas.microsoft.com/office/drawing/2014/main" id="{A3C77A97-DA3A-494F-B902-602BC9ED4733}"/>
                </a:ext>
              </a:extLst>
            </p:cNvPr>
            <p:cNvSpPr>
              <a:spLocks noChangeArrowheads="1"/>
            </p:cNvSpPr>
            <p:nvPr/>
          </p:nvSpPr>
          <p:spPr bwMode="auto">
            <a:xfrm>
              <a:off x="3161" y="1783"/>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Search</a:t>
              </a:r>
            </a:p>
          </p:txBody>
        </p:sp>
        <p:sp>
          <p:nvSpPr>
            <p:cNvPr id="10" name="AutoShape 36">
              <a:extLst>
                <a:ext uri="{FF2B5EF4-FFF2-40B4-BE49-F238E27FC236}">
                  <a16:creationId xmlns:a16="http://schemas.microsoft.com/office/drawing/2014/main" id="{B283A292-FAFD-42E2-8694-5C9485663ABA}"/>
                </a:ext>
              </a:extLst>
            </p:cNvPr>
            <p:cNvSpPr>
              <a:spLocks noChangeArrowheads="1"/>
            </p:cNvSpPr>
            <p:nvPr/>
          </p:nvSpPr>
          <p:spPr bwMode="auto">
            <a:xfrm>
              <a:off x="3161" y="2025"/>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Bid</a:t>
              </a:r>
            </a:p>
          </p:txBody>
        </p:sp>
        <p:sp>
          <p:nvSpPr>
            <p:cNvPr id="11" name="AutoShape 37">
              <a:extLst>
                <a:ext uri="{FF2B5EF4-FFF2-40B4-BE49-F238E27FC236}">
                  <a16:creationId xmlns:a16="http://schemas.microsoft.com/office/drawing/2014/main" id="{5EF68CBE-D85E-4231-913A-FC02B0E6D50D}"/>
                </a:ext>
              </a:extLst>
            </p:cNvPr>
            <p:cNvSpPr>
              <a:spLocks noChangeArrowheads="1"/>
            </p:cNvSpPr>
            <p:nvPr/>
          </p:nvSpPr>
          <p:spPr bwMode="auto">
            <a:xfrm>
              <a:off x="3161" y="2267"/>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Purchase</a:t>
              </a:r>
            </a:p>
          </p:txBody>
        </p:sp>
        <p:sp>
          <p:nvSpPr>
            <p:cNvPr id="12" name="AutoShape 38">
              <a:extLst>
                <a:ext uri="{FF2B5EF4-FFF2-40B4-BE49-F238E27FC236}">
                  <a16:creationId xmlns:a16="http://schemas.microsoft.com/office/drawing/2014/main" id="{6D82D0C5-EA9D-49BE-BC54-08650B01B2C8}"/>
                </a:ext>
              </a:extLst>
            </p:cNvPr>
            <p:cNvSpPr>
              <a:spLocks noChangeArrowheads="1"/>
            </p:cNvSpPr>
            <p:nvPr/>
          </p:nvSpPr>
          <p:spPr bwMode="auto">
            <a:xfrm>
              <a:off x="3161" y="2509"/>
              <a:ext cx="936" cy="146"/>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History</a:t>
              </a:r>
            </a:p>
          </p:txBody>
        </p:sp>
        <p:sp>
          <p:nvSpPr>
            <p:cNvPr id="13" name="AutoShape 39">
              <a:extLst>
                <a:ext uri="{FF2B5EF4-FFF2-40B4-BE49-F238E27FC236}">
                  <a16:creationId xmlns:a16="http://schemas.microsoft.com/office/drawing/2014/main" id="{B8B09023-CE6F-44C9-B6CD-51EE813CE468}"/>
                </a:ext>
              </a:extLst>
            </p:cNvPr>
            <p:cNvSpPr>
              <a:spLocks noChangeArrowheads="1"/>
            </p:cNvSpPr>
            <p:nvPr/>
          </p:nvSpPr>
          <p:spPr bwMode="auto">
            <a:xfrm>
              <a:off x="3161" y="2751"/>
              <a:ext cx="936" cy="147"/>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Payment</a:t>
              </a:r>
            </a:p>
          </p:txBody>
        </p:sp>
        <p:grpSp>
          <p:nvGrpSpPr>
            <p:cNvPr id="14" name="Group 44">
              <a:extLst>
                <a:ext uri="{FF2B5EF4-FFF2-40B4-BE49-F238E27FC236}">
                  <a16:creationId xmlns:a16="http://schemas.microsoft.com/office/drawing/2014/main" id="{6340180C-512A-4888-BB54-202554DABCA0}"/>
                </a:ext>
              </a:extLst>
            </p:cNvPr>
            <p:cNvGrpSpPr>
              <a:grpSpLocks/>
            </p:cNvGrpSpPr>
            <p:nvPr/>
          </p:nvGrpSpPr>
          <p:grpSpPr bwMode="auto">
            <a:xfrm>
              <a:off x="4097" y="2338"/>
              <a:ext cx="179" cy="242"/>
              <a:chOff x="3984" y="3072"/>
              <a:chExt cx="192" cy="288"/>
            </a:xfrm>
          </p:grpSpPr>
          <p:sp>
            <p:nvSpPr>
              <p:cNvPr id="38" name="Line 41">
                <a:extLst>
                  <a:ext uri="{FF2B5EF4-FFF2-40B4-BE49-F238E27FC236}">
                    <a16:creationId xmlns:a16="http://schemas.microsoft.com/office/drawing/2014/main" id="{411B9B63-F29F-407A-AD95-C980B0382C1F}"/>
                  </a:ext>
                </a:extLst>
              </p:cNvPr>
              <p:cNvSpPr>
                <a:spLocks noChangeShapeType="1"/>
              </p:cNvSpPr>
              <p:nvPr/>
            </p:nvSpPr>
            <p:spPr bwMode="auto">
              <a:xfrm>
                <a:off x="3984" y="3072"/>
                <a:ext cx="19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42">
                <a:extLst>
                  <a:ext uri="{FF2B5EF4-FFF2-40B4-BE49-F238E27FC236}">
                    <a16:creationId xmlns:a16="http://schemas.microsoft.com/office/drawing/2014/main" id="{4E4DE720-2B16-4B21-B670-8DFC3718D5A3}"/>
                  </a:ext>
                </a:extLst>
              </p:cNvPr>
              <p:cNvSpPr>
                <a:spLocks noChangeShapeType="1"/>
              </p:cNvSpPr>
              <p:nvPr/>
            </p:nvSpPr>
            <p:spPr bwMode="auto">
              <a:xfrm>
                <a:off x="3984" y="3360"/>
                <a:ext cx="19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43">
                <a:extLst>
                  <a:ext uri="{FF2B5EF4-FFF2-40B4-BE49-F238E27FC236}">
                    <a16:creationId xmlns:a16="http://schemas.microsoft.com/office/drawing/2014/main" id="{C5295471-E2B0-40CC-B629-57399DB9082A}"/>
                  </a:ext>
                </a:extLst>
              </p:cNvPr>
              <p:cNvSpPr>
                <a:spLocks noChangeShapeType="1"/>
              </p:cNvSpPr>
              <p:nvPr/>
            </p:nvSpPr>
            <p:spPr bwMode="auto">
              <a:xfrm flipV="1">
                <a:off x="4176" y="3072"/>
                <a:ext cx="0" cy="28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5" name="Line 45">
              <a:extLst>
                <a:ext uri="{FF2B5EF4-FFF2-40B4-BE49-F238E27FC236}">
                  <a16:creationId xmlns:a16="http://schemas.microsoft.com/office/drawing/2014/main" id="{77DC6B1F-903C-476C-B8C4-B796734B3BDF}"/>
                </a:ext>
              </a:extLst>
            </p:cNvPr>
            <p:cNvSpPr>
              <a:spLocks noChangeShapeType="1"/>
            </p:cNvSpPr>
            <p:nvPr/>
          </p:nvSpPr>
          <p:spPr bwMode="auto">
            <a:xfrm>
              <a:off x="4276" y="2454"/>
              <a:ext cx="177"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AutoShape 46">
              <a:extLst>
                <a:ext uri="{FF2B5EF4-FFF2-40B4-BE49-F238E27FC236}">
                  <a16:creationId xmlns:a16="http://schemas.microsoft.com/office/drawing/2014/main" id="{8437E99F-C86B-4A5D-8FAC-E9840299A6EF}"/>
                </a:ext>
              </a:extLst>
            </p:cNvPr>
            <p:cNvSpPr>
              <a:spLocks noChangeArrowheads="1"/>
            </p:cNvSpPr>
            <p:nvPr/>
          </p:nvSpPr>
          <p:spPr bwMode="auto">
            <a:xfrm>
              <a:off x="4459" y="2378"/>
              <a:ext cx="708" cy="15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Offer</a:t>
              </a:r>
            </a:p>
          </p:txBody>
        </p:sp>
        <p:grpSp>
          <p:nvGrpSpPr>
            <p:cNvPr id="17" name="Group 52">
              <a:extLst>
                <a:ext uri="{FF2B5EF4-FFF2-40B4-BE49-F238E27FC236}">
                  <a16:creationId xmlns:a16="http://schemas.microsoft.com/office/drawing/2014/main" id="{B647909B-BAD9-4346-9B3C-A16445FB4CA1}"/>
                </a:ext>
              </a:extLst>
            </p:cNvPr>
            <p:cNvGrpSpPr>
              <a:grpSpLocks/>
            </p:cNvGrpSpPr>
            <p:nvPr/>
          </p:nvGrpSpPr>
          <p:grpSpPr bwMode="auto">
            <a:xfrm>
              <a:off x="4365" y="1727"/>
              <a:ext cx="490" cy="525"/>
              <a:chOff x="4272" y="2352"/>
              <a:chExt cx="480" cy="624"/>
            </a:xfrm>
          </p:grpSpPr>
          <p:sp>
            <p:nvSpPr>
              <p:cNvPr id="34" name="AutoShape 47">
                <a:extLst>
                  <a:ext uri="{FF2B5EF4-FFF2-40B4-BE49-F238E27FC236}">
                    <a16:creationId xmlns:a16="http://schemas.microsoft.com/office/drawing/2014/main" id="{D69E2CF0-FCE8-49D9-88D3-21969904C98E}"/>
                  </a:ext>
                </a:extLst>
              </p:cNvPr>
              <p:cNvSpPr>
                <a:spLocks noChangeArrowheads="1"/>
              </p:cNvSpPr>
              <p:nvPr/>
            </p:nvSpPr>
            <p:spPr bwMode="auto">
              <a:xfrm>
                <a:off x="4272" y="2352"/>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5" name="AutoShape 48">
                <a:extLst>
                  <a:ext uri="{FF2B5EF4-FFF2-40B4-BE49-F238E27FC236}">
                    <a16:creationId xmlns:a16="http://schemas.microsoft.com/office/drawing/2014/main" id="{7AEC84DF-293F-4611-9A90-FAC460879C3F}"/>
                  </a:ext>
                </a:extLst>
              </p:cNvPr>
              <p:cNvSpPr>
                <a:spLocks noChangeArrowheads="1"/>
              </p:cNvSpPr>
              <p:nvPr/>
            </p:nvSpPr>
            <p:spPr bwMode="auto">
              <a:xfrm>
                <a:off x="4341" y="2430"/>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6" name="AutoShape 49">
                <a:extLst>
                  <a:ext uri="{FF2B5EF4-FFF2-40B4-BE49-F238E27FC236}">
                    <a16:creationId xmlns:a16="http://schemas.microsoft.com/office/drawing/2014/main" id="{062EDECC-E3BD-490D-B565-E624A71AEB59}"/>
                  </a:ext>
                </a:extLst>
              </p:cNvPr>
              <p:cNvSpPr>
                <a:spLocks noChangeArrowheads="1"/>
              </p:cNvSpPr>
              <p:nvPr/>
            </p:nvSpPr>
            <p:spPr bwMode="auto">
              <a:xfrm>
                <a:off x="4409" y="2508"/>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7" name="AutoShape 50">
                <a:extLst>
                  <a:ext uri="{FF2B5EF4-FFF2-40B4-BE49-F238E27FC236}">
                    <a16:creationId xmlns:a16="http://schemas.microsoft.com/office/drawing/2014/main" id="{A98493A7-1A1A-4727-BA75-8800F209E12D}"/>
                  </a:ext>
                </a:extLst>
              </p:cNvPr>
              <p:cNvSpPr>
                <a:spLocks noChangeArrowheads="1"/>
              </p:cNvSpPr>
              <p:nvPr/>
            </p:nvSpPr>
            <p:spPr bwMode="auto">
              <a:xfrm>
                <a:off x="4478" y="2586"/>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pPr>
                <a:r>
                  <a:rPr lang="en-US" altLang="en-US" sz="1000">
                    <a:solidFill>
                      <a:schemeClr val="tx1"/>
                    </a:solidFill>
                    <a:effectLst/>
                    <a:latin typeface="Garamond" panose="02020404030301010803" pitchFamily="18" charset="0"/>
                  </a:rPr>
                  <a:t>Static</a:t>
                </a:r>
              </a:p>
              <a:p>
                <a:pPr algn="ctr">
                  <a:spcBef>
                    <a:spcPct val="0"/>
                  </a:spcBef>
                </a:pPr>
                <a:r>
                  <a:rPr lang="en-US" altLang="en-US" sz="1000">
                    <a:solidFill>
                      <a:schemeClr val="tx1"/>
                    </a:solidFill>
                    <a:effectLst/>
                    <a:latin typeface="Garamond" panose="02020404030301010803" pitchFamily="18" charset="0"/>
                  </a:rPr>
                  <a:t> Pages</a:t>
                </a:r>
              </a:p>
            </p:txBody>
          </p:sp>
        </p:grpSp>
        <p:sp>
          <p:nvSpPr>
            <p:cNvPr id="18" name="AutoShape 56">
              <a:extLst>
                <a:ext uri="{FF2B5EF4-FFF2-40B4-BE49-F238E27FC236}">
                  <a16:creationId xmlns:a16="http://schemas.microsoft.com/office/drawing/2014/main" id="{CAD166A8-8714-446A-8585-1EC293A286D9}"/>
                </a:ext>
              </a:extLst>
            </p:cNvPr>
            <p:cNvSpPr>
              <a:spLocks noChangeArrowheads="1"/>
            </p:cNvSpPr>
            <p:nvPr/>
          </p:nvSpPr>
          <p:spPr bwMode="auto">
            <a:xfrm>
              <a:off x="336" y="1296"/>
              <a:ext cx="1968" cy="144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ctr"/>
              <a:r>
                <a:rPr lang="en-US" altLang="en-US" sz="1200">
                  <a:solidFill>
                    <a:schemeClr val="tx1"/>
                  </a:solidFill>
                  <a:effectLst/>
                  <a:latin typeface="Garamond" panose="02020404030301010803" pitchFamily="18" charset="0"/>
                </a:rPr>
                <a:t>Payment Application</a:t>
              </a:r>
            </a:p>
          </p:txBody>
        </p:sp>
        <p:grpSp>
          <p:nvGrpSpPr>
            <p:cNvPr id="19" name="Group 57">
              <a:extLst>
                <a:ext uri="{FF2B5EF4-FFF2-40B4-BE49-F238E27FC236}">
                  <a16:creationId xmlns:a16="http://schemas.microsoft.com/office/drawing/2014/main" id="{3AF0D8AB-7E2A-454C-9F90-3CC098E1B555}"/>
                </a:ext>
              </a:extLst>
            </p:cNvPr>
            <p:cNvGrpSpPr>
              <a:grpSpLocks/>
            </p:cNvGrpSpPr>
            <p:nvPr/>
          </p:nvGrpSpPr>
          <p:grpSpPr bwMode="auto">
            <a:xfrm>
              <a:off x="1200" y="2400"/>
              <a:ext cx="667" cy="264"/>
              <a:chOff x="4368" y="2064"/>
              <a:chExt cx="1008" cy="309"/>
            </a:xfrm>
          </p:grpSpPr>
          <p:sp>
            <p:nvSpPr>
              <p:cNvPr id="31" name="AutoShape 58">
                <a:extLst>
                  <a:ext uri="{FF2B5EF4-FFF2-40B4-BE49-F238E27FC236}">
                    <a16:creationId xmlns:a16="http://schemas.microsoft.com/office/drawing/2014/main" id="{DD7F9ACD-2C31-4C7A-B68D-5BB57B62B036}"/>
                  </a:ext>
                </a:extLst>
              </p:cNvPr>
              <p:cNvSpPr>
                <a:spLocks noChangeArrowheads="1"/>
              </p:cNvSpPr>
              <p:nvPr/>
            </p:nvSpPr>
            <p:spPr bwMode="auto">
              <a:xfrm>
                <a:off x="4517" y="2188"/>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utoShape 59">
                <a:extLst>
                  <a:ext uri="{FF2B5EF4-FFF2-40B4-BE49-F238E27FC236}">
                    <a16:creationId xmlns:a16="http://schemas.microsoft.com/office/drawing/2014/main" id="{F1C668CD-4060-4B76-ABC6-F07D55C176DB}"/>
                  </a:ext>
                </a:extLst>
              </p:cNvPr>
              <p:cNvSpPr>
                <a:spLocks noChangeArrowheads="1"/>
              </p:cNvSpPr>
              <p:nvPr/>
            </p:nvSpPr>
            <p:spPr bwMode="auto">
              <a:xfrm>
                <a:off x="4443" y="2126"/>
                <a:ext cx="858"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utoShape 60">
                <a:extLst>
                  <a:ext uri="{FF2B5EF4-FFF2-40B4-BE49-F238E27FC236}">
                    <a16:creationId xmlns:a16="http://schemas.microsoft.com/office/drawing/2014/main" id="{8341A305-4C77-4D6E-9CAF-F5B8FBD2DF8D}"/>
                  </a:ext>
                </a:extLst>
              </p:cNvPr>
              <p:cNvSpPr>
                <a:spLocks noChangeArrowheads="1"/>
              </p:cNvSpPr>
              <p:nvPr/>
            </p:nvSpPr>
            <p:spPr bwMode="auto">
              <a:xfrm>
                <a:off x="4368" y="2064"/>
                <a:ext cx="859" cy="185"/>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Java Package</a:t>
                </a:r>
              </a:p>
            </p:txBody>
          </p:sp>
        </p:grpSp>
        <p:grpSp>
          <p:nvGrpSpPr>
            <p:cNvPr id="20" name="Group 67">
              <a:extLst>
                <a:ext uri="{FF2B5EF4-FFF2-40B4-BE49-F238E27FC236}">
                  <a16:creationId xmlns:a16="http://schemas.microsoft.com/office/drawing/2014/main" id="{E9F92E40-61D6-4867-B27A-67F9C7DFE595}"/>
                </a:ext>
              </a:extLst>
            </p:cNvPr>
            <p:cNvGrpSpPr>
              <a:grpSpLocks/>
            </p:cNvGrpSpPr>
            <p:nvPr/>
          </p:nvGrpSpPr>
          <p:grpSpPr bwMode="auto">
            <a:xfrm>
              <a:off x="528" y="1968"/>
              <a:ext cx="431" cy="492"/>
              <a:chOff x="4272" y="2352"/>
              <a:chExt cx="480" cy="624"/>
            </a:xfrm>
          </p:grpSpPr>
          <p:sp>
            <p:nvSpPr>
              <p:cNvPr id="27" name="AutoShape 68">
                <a:extLst>
                  <a:ext uri="{FF2B5EF4-FFF2-40B4-BE49-F238E27FC236}">
                    <a16:creationId xmlns:a16="http://schemas.microsoft.com/office/drawing/2014/main" id="{70CA38EB-33EA-464F-92F6-4148DDA029F0}"/>
                  </a:ext>
                </a:extLst>
              </p:cNvPr>
              <p:cNvSpPr>
                <a:spLocks noChangeArrowheads="1"/>
              </p:cNvSpPr>
              <p:nvPr/>
            </p:nvSpPr>
            <p:spPr bwMode="auto">
              <a:xfrm>
                <a:off x="4272" y="2352"/>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8" name="AutoShape 69">
                <a:extLst>
                  <a:ext uri="{FF2B5EF4-FFF2-40B4-BE49-F238E27FC236}">
                    <a16:creationId xmlns:a16="http://schemas.microsoft.com/office/drawing/2014/main" id="{39DF5CED-81C1-4199-B6A7-56A04A29FAB2}"/>
                  </a:ext>
                </a:extLst>
              </p:cNvPr>
              <p:cNvSpPr>
                <a:spLocks noChangeArrowheads="1"/>
              </p:cNvSpPr>
              <p:nvPr/>
            </p:nvSpPr>
            <p:spPr bwMode="auto">
              <a:xfrm>
                <a:off x="4341" y="2430"/>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9" name="AutoShape 70">
                <a:extLst>
                  <a:ext uri="{FF2B5EF4-FFF2-40B4-BE49-F238E27FC236}">
                    <a16:creationId xmlns:a16="http://schemas.microsoft.com/office/drawing/2014/main" id="{09376F3B-AB96-46BA-A3C7-8C815A26DB3D}"/>
                  </a:ext>
                </a:extLst>
              </p:cNvPr>
              <p:cNvSpPr>
                <a:spLocks noChangeArrowheads="1"/>
              </p:cNvSpPr>
              <p:nvPr/>
            </p:nvSpPr>
            <p:spPr bwMode="auto">
              <a:xfrm>
                <a:off x="4409" y="2508"/>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0" name="AutoShape 71">
                <a:extLst>
                  <a:ext uri="{FF2B5EF4-FFF2-40B4-BE49-F238E27FC236}">
                    <a16:creationId xmlns:a16="http://schemas.microsoft.com/office/drawing/2014/main" id="{AD399341-4F45-4523-92B5-155532863B3F}"/>
                  </a:ext>
                </a:extLst>
              </p:cNvPr>
              <p:cNvSpPr>
                <a:spLocks noChangeArrowheads="1"/>
              </p:cNvSpPr>
              <p:nvPr/>
            </p:nvSpPr>
            <p:spPr bwMode="auto">
              <a:xfrm>
                <a:off x="4478" y="2586"/>
                <a:ext cx="274" cy="390"/>
              </a:xfrm>
              <a:prstGeom prst="foldedCorner">
                <a:avLst>
                  <a:gd name="adj" fmla="val 12500"/>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pPr>
                <a:r>
                  <a:rPr lang="en-US" altLang="en-US" sz="1000">
                    <a:solidFill>
                      <a:schemeClr val="tx1"/>
                    </a:solidFill>
                    <a:effectLst/>
                    <a:latin typeface="Garamond" panose="02020404030301010803" pitchFamily="18" charset="0"/>
                  </a:rPr>
                  <a:t>Static</a:t>
                </a:r>
              </a:p>
              <a:p>
                <a:pPr algn="ctr">
                  <a:spcBef>
                    <a:spcPct val="0"/>
                  </a:spcBef>
                </a:pPr>
                <a:r>
                  <a:rPr lang="en-US" altLang="en-US" sz="1000">
                    <a:solidFill>
                      <a:schemeClr val="tx1"/>
                    </a:solidFill>
                    <a:effectLst/>
                    <a:latin typeface="Garamond" panose="02020404030301010803" pitchFamily="18" charset="0"/>
                  </a:rPr>
                  <a:t> Pages</a:t>
                </a:r>
              </a:p>
            </p:txBody>
          </p:sp>
        </p:grpSp>
        <p:sp>
          <p:nvSpPr>
            <p:cNvPr id="21" name="AutoShape 72">
              <a:extLst>
                <a:ext uri="{FF2B5EF4-FFF2-40B4-BE49-F238E27FC236}">
                  <a16:creationId xmlns:a16="http://schemas.microsoft.com/office/drawing/2014/main" id="{B4A2E233-4468-4955-9848-F05C6A519CAC}"/>
                </a:ext>
              </a:extLst>
            </p:cNvPr>
            <p:cNvSpPr>
              <a:spLocks noChangeArrowheads="1"/>
            </p:cNvSpPr>
            <p:nvPr/>
          </p:nvSpPr>
          <p:spPr bwMode="auto">
            <a:xfrm>
              <a:off x="901" y="1791"/>
              <a:ext cx="706" cy="180"/>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tx1"/>
                  </a:solidFill>
                  <a:effectLst/>
                  <a:latin typeface="Garamond" panose="02020404030301010803" pitchFamily="18" charset="0"/>
                </a:rPr>
                <a:t>Payment</a:t>
              </a:r>
            </a:p>
          </p:txBody>
        </p:sp>
        <p:sp>
          <p:nvSpPr>
            <p:cNvPr id="22" name="Rectangle 73">
              <a:extLst>
                <a:ext uri="{FF2B5EF4-FFF2-40B4-BE49-F238E27FC236}">
                  <a16:creationId xmlns:a16="http://schemas.microsoft.com/office/drawing/2014/main" id="{930B0DCC-B79C-4BA4-A86D-BF2CBDEEB6A6}"/>
                </a:ext>
              </a:extLst>
            </p:cNvPr>
            <p:cNvSpPr>
              <a:spLocks noChangeArrowheads="1"/>
            </p:cNvSpPr>
            <p:nvPr/>
          </p:nvSpPr>
          <p:spPr bwMode="auto">
            <a:xfrm>
              <a:off x="1812" y="1656"/>
              <a:ext cx="196" cy="7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a:r>
                <a:rPr lang="en-US" altLang="en-US" sz="1000">
                  <a:solidFill>
                    <a:schemeClr val="tx1"/>
                  </a:solidFill>
                  <a:effectLst/>
                  <a:latin typeface="Garamond" panose="02020404030301010803" pitchFamily="18" charset="0"/>
                </a:rPr>
                <a:t>Deployment Descriptor</a:t>
              </a:r>
            </a:p>
          </p:txBody>
        </p:sp>
        <p:sp>
          <p:nvSpPr>
            <p:cNvPr id="23" name="Rectangle 76">
              <a:extLst>
                <a:ext uri="{FF2B5EF4-FFF2-40B4-BE49-F238E27FC236}">
                  <a16:creationId xmlns:a16="http://schemas.microsoft.com/office/drawing/2014/main" id="{C8F44900-73FE-44E2-9D00-FD925A0DD889}"/>
                </a:ext>
              </a:extLst>
            </p:cNvPr>
            <p:cNvSpPr>
              <a:spLocks noChangeArrowheads="1"/>
            </p:cNvSpPr>
            <p:nvPr/>
          </p:nvSpPr>
          <p:spPr bwMode="auto">
            <a:xfrm>
              <a:off x="96" y="768"/>
              <a:ext cx="5568" cy="225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77">
              <a:extLst>
                <a:ext uri="{FF2B5EF4-FFF2-40B4-BE49-F238E27FC236}">
                  <a16:creationId xmlns:a16="http://schemas.microsoft.com/office/drawing/2014/main" id="{68B9C360-8A89-4D40-AB02-9A52B36589D4}"/>
                </a:ext>
              </a:extLst>
            </p:cNvPr>
            <p:cNvSpPr>
              <a:spLocks noChangeArrowheads="1"/>
            </p:cNvSpPr>
            <p:nvPr/>
          </p:nvSpPr>
          <p:spPr bwMode="auto">
            <a:xfrm>
              <a:off x="144" y="816"/>
              <a:ext cx="5472" cy="216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78">
              <a:extLst>
                <a:ext uri="{FF2B5EF4-FFF2-40B4-BE49-F238E27FC236}">
                  <a16:creationId xmlns:a16="http://schemas.microsoft.com/office/drawing/2014/main" id="{83BBF397-EFF1-4B60-B336-728C506C2916}"/>
                </a:ext>
              </a:extLst>
            </p:cNvPr>
            <p:cNvSpPr>
              <a:spLocks noChangeArrowheads="1"/>
            </p:cNvSpPr>
            <p:nvPr/>
          </p:nvSpPr>
          <p:spPr bwMode="auto">
            <a:xfrm>
              <a:off x="144" y="816"/>
              <a:ext cx="5472" cy="24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effectLst/>
                  <a:latin typeface="Garamond" panose="02020404030301010803" pitchFamily="18" charset="0"/>
                </a:rPr>
                <a:t>Web Container</a:t>
              </a:r>
            </a:p>
          </p:txBody>
        </p:sp>
        <p:sp>
          <p:nvSpPr>
            <p:cNvPr id="26" name="Rectangle 79">
              <a:extLst>
                <a:ext uri="{FF2B5EF4-FFF2-40B4-BE49-F238E27FC236}">
                  <a16:creationId xmlns:a16="http://schemas.microsoft.com/office/drawing/2014/main" id="{D1E12A97-33EC-461E-A514-22F5B8FA2B6A}"/>
                </a:ext>
              </a:extLst>
            </p:cNvPr>
            <p:cNvSpPr>
              <a:spLocks noChangeArrowheads="1"/>
            </p:cNvSpPr>
            <p:nvPr/>
          </p:nvSpPr>
          <p:spPr bwMode="auto">
            <a:xfrm>
              <a:off x="96" y="1026"/>
              <a:ext cx="105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4" name="Group 80">
            <a:extLst>
              <a:ext uri="{FF2B5EF4-FFF2-40B4-BE49-F238E27FC236}">
                <a16:creationId xmlns:a16="http://schemas.microsoft.com/office/drawing/2014/main" id="{97670D75-178C-4C95-817E-527989F5FB2D}"/>
              </a:ext>
            </a:extLst>
          </p:cNvPr>
          <p:cNvGrpSpPr>
            <a:grpSpLocks/>
          </p:cNvGrpSpPr>
          <p:nvPr/>
        </p:nvGrpSpPr>
        <p:grpSpPr bwMode="auto">
          <a:xfrm>
            <a:off x="914400" y="4981575"/>
            <a:ext cx="1371600" cy="838200"/>
            <a:chOff x="96" y="1776"/>
            <a:chExt cx="1008" cy="528"/>
          </a:xfrm>
        </p:grpSpPr>
        <p:sp>
          <p:nvSpPr>
            <p:cNvPr id="45" name="Rectangle 81">
              <a:extLst>
                <a:ext uri="{FF2B5EF4-FFF2-40B4-BE49-F238E27FC236}">
                  <a16:creationId xmlns:a16="http://schemas.microsoft.com/office/drawing/2014/main" id="{C4984E14-D3BD-43EE-8752-99239AAA4183}"/>
                </a:ext>
              </a:extLst>
            </p:cNvPr>
            <p:cNvSpPr>
              <a:spLocks noChangeArrowheads="1"/>
            </p:cNvSpPr>
            <p:nvPr/>
          </p:nvSpPr>
          <p:spPr bwMode="auto">
            <a:xfrm>
              <a:off x="96" y="1776"/>
              <a:ext cx="1008" cy="19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solidFill>
                    <a:schemeClr val="bg1"/>
                  </a:solidFill>
                  <a:effectLst/>
                </a:rPr>
                <a:t>Application</a:t>
              </a:r>
              <a:r>
                <a:rPr lang="en-US" altLang="en-US" sz="1000">
                  <a:effectLst/>
                </a:rPr>
                <a:t> </a:t>
              </a:r>
              <a:r>
                <a:rPr lang="en-US" altLang="en-US" sz="1000">
                  <a:solidFill>
                    <a:schemeClr val="bg1"/>
                  </a:solidFill>
                  <a:effectLst/>
                </a:rPr>
                <a:t>Container</a:t>
              </a:r>
            </a:p>
          </p:txBody>
        </p:sp>
        <p:sp>
          <p:nvSpPr>
            <p:cNvPr id="46" name="Rectangle 82">
              <a:extLst>
                <a:ext uri="{FF2B5EF4-FFF2-40B4-BE49-F238E27FC236}">
                  <a16:creationId xmlns:a16="http://schemas.microsoft.com/office/drawing/2014/main" id="{9290DB6C-D9F4-4A6A-B251-80F1DC5E555E}"/>
                </a:ext>
              </a:extLst>
            </p:cNvPr>
            <p:cNvSpPr>
              <a:spLocks noChangeArrowheads="1"/>
            </p:cNvSpPr>
            <p:nvPr/>
          </p:nvSpPr>
          <p:spPr bwMode="auto">
            <a:xfrm>
              <a:off x="96" y="1968"/>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AutoShape 83">
              <a:extLst>
                <a:ext uri="{FF2B5EF4-FFF2-40B4-BE49-F238E27FC236}">
                  <a16:creationId xmlns:a16="http://schemas.microsoft.com/office/drawing/2014/main" id="{3683735B-6368-4822-BDCF-421414F6DEC8}"/>
                </a:ext>
              </a:extLst>
            </p:cNvPr>
            <p:cNvSpPr>
              <a:spLocks noChangeArrowheads="1"/>
            </p:cNvSpPr>
            <p:nvPr/>
          </p:nvSpPr>
          <p:spPr bwMode="auto">
            <a:xfrm>
              <a:off x="144" y="2016"/>
              <a:ext cx="877" cy="241"/>
            </a:xfrm>
            <a:prstGeom prst="flowChartPreparation">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0">
                  <a:solidFill>
                    <a:schemeClr val="tx1"/>
                  </a:solidFill>
                  <a:effectLst/>
                </a:rPr>
                <a:t>ClientApp</a:t>
              </a:r>
            </a:p>
          </p:txBody>
        </p:sp>
        <p:sp>
          <p:nvSpPr>
            <p:cNvPr id="48" name="Line 84">
              <a:extLst>
                <a:ext uri="{FF2B5EF4-FFF2-40B4-BE49-F238E27FC236}">
                  <a16:creationId xmlns:a16="http://schemas.microsoft.com/office/drawing/2014/main" id="{4996EB1C-A1C2-4B2C-AC2D-53BC4E675E3A}"/>
                </a:ext>
              </a:extLst>
            </p:cNvPr>
            <p:cNvSpPr>
              <a:spLocks noChangeShapeType="1"/>
            </p:cNvSpPr>
            <p:nvPr/>
          </p:nvSpPr>
          <p:spPr bwMode="auto">
            <a:xfrm>
              <a:off x="1008" y="2112"/>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grpSp>
      <p:sp>
        <p:nvSpPr>
          <p:cNvPr id="49" name="Line 86">
            <a:extLst>
              <a:ext uri="{FF2B5EF4-FFF2-40B4-BE49-F238E27FC236}">
                <a16:creationId xmlns:a16="http://schemas.microsoft.com/office/drawing/2014/main" id="{ECC09084-6710-432D-98FD-06F6565B485E}"/>
              </a:ext>
            </a:extLst>
          </p:cNvPr>
          <p:cNvSpPr>
            <a:spLocks noChangeShapeType="1"/>
          </p:cNvSpPr>
          <p:nvPr/>
        </p:nvSpPr>
        <p:spPr bwMode="auto">
          <a:xfrm rot="5400000">
            <a:off x="1428750" y="4819650"/>
            <a:ext cx="3429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0" name="Rectangle 2">
            <a:extLst>
              <a:ext uri="{FF2B5EF4-FFF2-40B4-BE49-F238E27FC236}">
                <a16:creationId xmlns:a16="http://schemas.microsoft.com/office/drawing/2014/main" id="{6CEC4B21-FC3C-4D4A-998D-B7E3FACE880A}"/>
              </a:ext>
            </a:extLst>
          </p:cNvPr>
          <p:cNvSpPr txBox="1">
            <a:spLocks noChangeArrowheads="1"/>
          </p:cNvSpPr>
          <p:nvPr/>
        </p:nvSpPr>
        <p:spPr>
          <a:xfrm>
            <a:off x="2907115" y="4868422"/>
            <a:ext cx="6477000" cy="14478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pPr>
            <a:r>
              <a:rPr lang="en-US" altLang="en-US" sz="2400">
                <a:solidFill>
                  <a:srgbClr val="000000"/>
                </a:solidFill>
                <a:ea typeface="Arial Unicode MS" pitchFamily="34" charset="-128"/>
              </a:rPr>
              <a:t>Two separate applications</a:t>
            </a:r>
          </a:p>
          <a:p>
            <a:pPr marL="1100138" lvl="1" indent="-533400">
              <a:lnSpc>
                <a:spcPct val="80000"/>
              </a:lnSpc>
            </a:pPr>
            <a:r>
              <a:rPr lang="en-US" altLang="en-US" sz="2000">
                <a:solidFill>
                  <a:srgbClr val="000000"/>
                </a:solidFill>
                <a:ea typeface="Arial Unicode MS" pitchFamily="34" charset="-128"/>
              </a:rPr>
              <a:t>Auction: Deals with bidding and searching</a:t>
            </a:r>
          </a:p>
          <a:p>
            <a:pPr marL="1100138" lvl="1" indent="-533400">
              <a:lnSpc>
                <a:spcPct val="80000"/>
              </a:lnSpc>
            </a:pPr>
            <a:r>
              <a:rPr lang="en-US" altLang="en-US" sz="2000">
                <a:solidFill>
                  <a:srgbClr val="000000"/>
                </a:solidFill>
                <a:ea typeface="Arial Unicode MS" pitchFamily="34" charset="-128"/>
              </a:rPr>
              <a:t>Payment – Deals with backend financial processing</a:t>
            </a:r>
            <a:endParaRPr lang="en-US" altLang="en-US" sz="2000" dirty="0">
              <a:solidFill>
                <a:srgbClr val="000000"/>
              </a:solidFill>
              <a:latin typeface="Verdana" panose="020B0604030504040204" pitchFamily="34" charset="0"/>
              <a:ea typeface="Arial Unicode MS" pitchFamily="34" charset="-128"/>
            </a:endParaRPr>
          </a:p>
        </p:txBody>
      </p:sp>
    </p:spTree>
    <p:extLst>
      <p:ext uri="{BB962C8B-B14F-4D97-AF65-F5344CB8AC3E}">
        <p14:creationId xmlns:p14="http://schemas.microsoft.com/office/powerpoint/2010/main" val="184120380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9441268E-E42E-42AB-A47E-7A472CED10FC}"/>
              </a:ext>
            </a:extLst>
          </p:cNvPr>
          <p:cNvSpPr>
            <a:spLocks noChangeArrowheads="1"/>
          </p:cNvSpPr>
          <p:nvPr/>
        </p:nvSpPr>
        <p:spPr bwMode="auto">
          <a:xfrm>
            <a:off x="949047" y="643466"/>
            <a:ext cx="2771273" cy="52256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chemeClr val="tx1">
                    <a:lumMod val="75000"/>
                    <a:lumOff val="25000"/>
                  </a:schemeClr>
                </a:solidFill>
                <a:effectLst/>
                <a:latin typeface="+mj-lt"/>
                <a:ea typeface="+mj-ea"/>
                <a:cs typeface="+mj-cs"/>
              </a:rPr>
              <a:t>J2EE Architecture</a:t>
            </a:r>
            <a:br>
              <a:rPr lang="en-US" altLang="en-US" sz="3600" spc="-50">
                <a:solidFill>
                  <a:schemeClr val="tx1">
                    <a:lumMod val="75000"/>
                    <a:lumOff val="25000"/>
                  </a:schemeClr>
                </a:solidFill>
                <a:effectLst/>
                <a:latin typeface="+mj-lt"/>
                <a:ea typeface="+mj-ea"/>
                <a:cs typeface="+mj-cs"/>
              </a:rPr>
            </a:br>
            <a:r>
              <a:rPr lang="en-US" altLang="en-US" sz="3600" spc="-50">
                <a:solidFill>
                  <a:schemeClr val="tx1">
                    <a:lumMod val="75000"/>
                    <a:lumOff val="25000"/>
                  </a:schemeClr>
                </a:solidFill>
                <a:effectLst/>
                <a:latin typeface="+mj-lt"/>
                <a:ea typeface="+mj-ea"/>
                <a:cs typeface="+mj-cs"/>
              </a:rPr>
              <a:t>E-Auctions</a:t>
            </a:r>
          </a:p>
        </p:txBody>
      </p:sp>
      <p:cxnSp>
        <p:nvCxnSpPr>
          <p:cNvPr id="16" name="Straight Connector 15">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EAA8D10-2A18-4583-90E4-669A7622C68B}"/>
              </a:ext>
            </a:extLst>
          </p:cNvPr>
          <p:cNvSpPr txBox="1">
            <a:spLocks noChangeArrowheads="1"/>
          </p:cNvSpPr>
          <p:nvPr/>
        </p:nvSpPr>
        <p:spPr>
          <a:xfrm>
            <a:off x="4351019" y="643466"/>
            <a:ext cx="6895973" cy="522562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dirty="0"/>
              <a:t>Client Side uses a web browser to view store</a:t>
            </a:r>
          </a:p>
          <a:p>
            <a:pPr marL="609600" indent="-609600"/>
            <a:r>
              <a:rPr lang="en-US" altLang="en-US" dirty="0"/>
              <a:t>Auction Application</a:t>
            </a:r>
          </a:p>
          <a:p>
            <a:pPr marL="1100138" lvl="1" indent="-533400"/>
            <a:r>
              <a:rPr lang="en-US" altLang="en-US" dirty="0"/>
              <a:t>Registration Servlet: Registers new users</a:t>
            </a:r>
          </a:p>
          <a:p>
            <a:pPr marL="1100138" lvl="1" indent="-533400"/>
            <a:r>
              <a:rPr lang="en-US" altLang="en-US" dirty="0"/>
              <a:t>Post servlet: Accepts new items for auction</a:t>
            </a:r>
          </a:p>
          <a:p>
            <a:pPr marL="1100138" lvl="1" indent="-533400"/>
            <a:r>
              <a:rPr lang="en-US" altLang="en-US" dirty="0"/>
              <a:t>Search servlet: Allows buyers to search database</a:t>
            </a:r>
          </a:p>
          <a:p>
            <a:pPr marL="1100138" lvl="1" indent="-533400"/>
            <a:r>
              <a:rPr lang="en-US" altLang="en-US" dirty="0"/>
              <a:t>Bid servlet: Allows users to bid on pending items</a:t>
            </a:r>
          </a:p>
          <a:p>
            <a:pPr marL="1366838" lvl="2" indent="-457200"/>
            <a:r>
              <a:rPr lang="en-US" altLang="en-US" dirty="0"/>
              <a:t>Informs the seller of the bid (e-mail)</a:t>
            </a:r>
          </a:p>
          <a:p>
            <a:pPr marL="1100138" lvl="1" indent="-533400"/>
            <a:r>
              <a:rPr lang="en-US" altLang="en-US" dirty="0"/>
              <a:t>Purchase servlet: Processes sales</a:t>
            </a:r>
          </a:p>
          <a:p>
            <a:pPr marL="1100138" lvl="1" indent="-533400"/>
            <a:r>
              <a:rPr lang="en-US" altLang="en-US" dirty="0"/>
              <a:t>History Servlet: Allows bidder/seller to review history of any item on auction</a:t>
            </a:r>
          </a:p>
          <a:p>
            <a:pPr marL="609600" indent="-609600"/>
            <a:r>
              <a:rPr lang="en-US" altLang="en-US" dirty="0"/>
              <a:t>Payment Application</a:t>
            </a:r>
          </a:p>
          <a:p>
            <a:pPr marL="1100138" lvl="1" indent="-533400"/>
            <a:r>
              <a:rPr lang="en-US" altLang="en-US" dirty="0"/>
              <a:t>Payment Servlet: Credits the buyer and Debits the seller (Credit card transactions)</a:t>
            </a:r>
          </a:p>
        </p:txBody>
      </p:sp>
      <p:sp>
        <p:nvSpPr>
          <p:cNvPr id="18" name="Rectangle 17">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8064429"/>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D5D7EDA4-01EB-4E57-A027-09DF3E3E061A}"/>
              </a:ext>
            </a:extLst>
          </p:cNvPr>
          <p:cNvSpPr>
            <a:spLocks noChangeArrowheads="1"/>
          </p:cNvSpPr>
          <p:nvPr/>
        </p:nvSpPr>
        <p:spPr bwMode="auto">
          <a:xfrm>
            <a:off x="949047" y="643466"/>
            <a:ext cx="2771273" cy="52256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chemeClr val="tx1">
                    <a:lumMod val="75000"/>
                    <a:lumOff val="25000"/>
                  </a:schemeClr>
                </a:solidFill>
                <a:effectLst/>
                <a:latin typeface="+mj-lt"/>
                <a:ea typeface="+mj-ea"/>
                <a:cs typeface="+mj-cs"/>
              </a:rPr>
              <a:t>Tracking State</a:t>
            </a:r>
            <a:br>
              <a:rPr lang="en-US" altLang="en-US" sz="3600" spc="-50">
                <a:solidFill>
                  <a:schemeClr val="tx1">
                    <a:lumMod val="75000"/>
                    <a:lumOff val="25000"/>
                  </a:schemeClr>
                </a:solidFill>
                <a:effectLst/>
                <a:latin typeface="+mj-lt"/>
                <a:ea typeface="+mj-ea"/>
                <a:cs typeface="+mj-cs"/>
              </a:rPr>
            </a:br>
            <a:r>
              <a:rPr lang="en-US" altLang="en-US" sz="3600" spc="-50">
                <a:solidFill>
                  <a:schemeClr val="tx1">
                    <a:lumMod val="75000"/>
                    <a:lumOff val="25000"/>
                  </a:schemeClr>
                </a:solidFill>
                <a:effectLst/>
                <a:latin typeface="+mj-lt"/>
                <a:ea typeface="+mj-ea"/>
                <a:cs typeface="+mj-cs"/>
              </a:rPr>
              <a:t>Cookies</a:t>
            </a:r>
          </a:p>
        </p:txBody>
      </p:sp>
      <p:cxnSp>
        <p:nvCxnSpPr>
          <p:cNvPr id="16" name="Straight Connector 15">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D641394-008B-431D-A9C6-4D0AAD5DBC21}"/>
              </a:ext>
            </a:extLst>
          </p:cNvPr>
          <p:cNvSpPr txBox="1">
            <a:spLocks noChangeArrowheads="1"/>
          </p:cNvSpPr>
          <p:nvPr/>
        </p:nvSpPr>
        <p:spPr>
          <a:xfrm>
            <a:off x="4351019" y="643466"/>
            <a:ext cx="6895973" cy="522562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A Cookie is data (String) that the server passes to the browser and the browser stores on the server</a:t>
            </a:r>
          </a:p>
          <a:p>
            <a:pPr marL="1100138" lvl="1" indent="-533400"/>
            <a:r>
              <a:rPr lang="en-US" altLang="en-US"/>
              <a:t>Set of name value pairs</a:t>
            </a:r>
          </a:p>
          <a:p>
            <a:pPr marL="609600" indent="-609600"/>
            <a:r>
              <a:rPr lang="en-US" altLang="en-US"/>
              <a:t>Web servers place cookies on user machines with id to track the users</a:t>
            </a:r>
          </a:p>
          <a:p>
            <a:pPr marL="609600" indent="-609600"/>
            <a:r>
              <a:rPr lang="en-US" altLang="en-US"/>
              <a:t>Two types of cookies</a:t>
            </a:r>
          </a:p>
          <a:p>
            <a:pPr marL="1100138" lvl="1" indent="-533400"/>
            <a:r>
              <a:rPr lang="en-US" altLang="en-US"/>
              <a:t>Persistent cookies: Stored on hard drive in text format</a:t>
            </a:r>
          </a:p>
          <a:p>
            <a:pPr marL="1100138" lvl="1" indent="-533400"/>
            <a:r>
              <a:rPr lang="en-US" altLang="en-US"/>
              <a:t>Non-persistent cookies: Stored in memory and goes away after you reboot or turn off the machine</a:t>
            </a:r>
          </a:p>
          <a:p>
            <a:pPr marL="609600" indent="-609600">
              <a:buFont typeface="Calibri" panose="020F0502020204030204" pitchFamily="34" charset="0"/>
              <a:buNone/>
            </a:pPr>
            <a:endParaRPr lang="en-US" altLang="en-US"/>
          </a:p>
        </p:txBody>
      </p:sp>
      <p:sp>
        <p:nvSpPr>
          <p:cNvPr id="18" name="Rectangle 17">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488215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577969A6-4F3B-4B7B-BEA9-498EE98360F0}"/>
              </a:ext>
            </a:extLst>
          </p:cNvPr>
          <p:cNvSpPr>
            <a:spLocks noChangeArrowheads="1"/>
          </p:cNvSpPr>
          <p:nvPr/>
        </p:nvSpPr>
        <p:spPr bwMode="auto">
          <a:xfrm>
            <a:off x="949047" y="643466"/>
            <a:ext cx="2771273" cy="52256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chemeClr val="tx1">
                    <a:lumMod val="75000"/>
                    <a:lumOff val="25000"/>
                  </a:schemeClr>
                </a:solidFill>
                <a:effectLst/>
                <a:latin typeface="+mj-lt"/>
                <a:ea typeface="+mj-ea"/>
                <a:cs typeface="+mj-cs"/>
              </a:rPr>
              <a:t>Tracking State</a:t>
            </a:r>
            <a:br>
              <a:rPr lang="en-US" altLang="en-US" sz="3600" spc="-50">
                <a:solidFill>
                  <a:schemeClr val="tx1">
                    <a:lumMod val="75000"/>
                    <a:lumOff val="25000"/>
                  </a:schemeClr>
                </a:solidFill>
                <a:effectLst/>
                <a:latin typeface="+mj-lt"/>
                <a:ea typeface="+mj-ea"/>
                <a:cs typeface="+mj-cs"/>
              </a:rPr>
            </a:br>
            <a:r>
              <a:rPr lang="en-US" altLang="en-US" sz="3600" spc="-50">
                <a:solidFill>
                  <a:schemeClr val="tx1">
                    <a:lumMod val="75000"/>
                    <a:lumOff val="25000"/>
                  </a:schemeClr>
                </a:solidFill>
                <a:effectLst/>
                <a:latin typeface="+mj-lt"/>
                <a:ea typeface="+mj-ea"/>
                <a:cs typeface="+mj-cs"/>
              </a:rPr>
              <a:t>Cookie Attributes</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6CA9EBC9-9B42-47B0-BC5E-E3E64D4E34D9}"/>
              </a:ext>
            </a:extLst>
          </p:cNvPr>
          <p:cNvSpPr txBox="1">
            <a:spLocks noChangeArrowheads="1"/>
          </p:cNvSpPr>
          <p:nvPr/>
        </p:nvSpPr>
        <p:spPr>
          <a:xfrm>
            <a:off x="4351019" y="643466"/>
            <a:ext cx="6895973" cy="522562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Attributes of a cookie</a:t>
            </a:r>
          </a:p>
          <a:p>
            <a:pPr marL="1100138" lvl="1" indent="-533400"/>
            <a:r>
              <a:rPr lang="en-US" altLang="en-US"/>
              <a:t>Name: Name of a cookie</a:t>
            </a:r>
          </a:p>
          <a:p>
            <a:pPr marL="1100138" lvl="1" indent="-533400"/>
            <a:r>
              <a:rPr lang="en-US" altLang="en-US"/>
              <a:t>Value: Value of the cookie</a:t>
            </a:r>
          </a:p>
          <a:p>
            <a:pPr marL="1100138" lvl="1" indent="-533400"/>
            <a:r>
              <a:rPr lang="en-US" altLang="en-US"/>
              <a:t>Comment: Text explaining purpose of cookie</a:t>
            </a:r>
          </a:p>
          <a:p>
            <a:pPr marL="1100138" lvl="1" indent="-533400"/>
            <a:r>
              <a:rPr lang="en-US" altLang="en-US"/>
              <a:t>Max-Age: Time in seconds after which the client should not send cookie back to server</a:t>
            </a:r>
          </a:p>
          <a:p>
            <a:pPr marL="1100138" lvl="1" indent="-533400"/>
            <a:r>
              <a:rPr lang="en-US" altLang="en-US"/>
              <a:t>Domain: Domain to which the cookie should be sent</a:t>
            </a:r>
          </a:p>
          <a:p>
            <a:pPr marL="1100138" lvl="1" indent="-533400"/>
            <a:r>
              <a:rPr lang="en-US" altLang="en-US"/>
              <a:t>Path: The path to which the cookie should be sent</a:t>
            </a:r>
          </a:p>
          <a:p>
            <a:pPr marL="1100138" lvl="1" indent="-533400"/>
            <a:r>
              <a:rPr lang="en-US" altLang="en-US"/>
              <a:t>Secure: Specifies if cookie should be sent via https</a:t>
            </a:r>
          </a:p>
          <a:p>
            <a:pPr marL="1100138" lvl="1" indent="-533400"/>
            <a:r>
              <a:rPr lang="en-US" altLang="en-US"/>
              <a:t>Version: Cookie version</a:t>
            </a:r>
          </a:p>
          <a:p>
            <a:pPr marL="1633538" lvl="3" indent="-381000">
              <a:buFont typeface="Calibri" panose="020F0502020204030204" pitchFamily="34" charset="0"/>
              <a:buNone/>
            </a:pPr>
            <a:r>
              <a:rPr lang="en-US" altLang="en-US"/>
              <a:t>(0 – original Netscape version of Cookie</a:t>
            </a:r>
          </a:p>
          <a:p>
            <a:pPr marL="1633538" lvl="3" indent="-381000">
              <a:buFont typeface="Calibri" panose="020F0502020204030204" pitchFamily="34" charset="0"/>
              <a:buNone/>
            </a:pPr>
            <a:r>
              <a:rPr lang="en-US" altLang="en-US"/>
              <a:t> 1 – cookies standardized via RFC 2109)</a:t>
            </a:r>
          </a:p>
        </p:txBody>
      </p:sp>
      <p:sp>
        <p:nvSpPr>
          <p:cNvPr id="19" name="Rectangle 18">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691037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6EB22B9-63BF-45F8-8FA8-96C82A09E5A6}"/>
              </a:ext>
            </a:extLst>
          </p:cNvPr>
          <p:cNvSpPr>
            <a:spLocks noChangeArrowheads="1"/>
          </p:cNvSpPr>
          <p:nvPr/>
        </p:nvSpPr>
        <p:spPr bwMode="auto">
          <a:xfrm>
            <a:off x="304801" y="-2944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a:effectLst/>
              </a:rPr>
              <a:t>Tracking State</a:t>
            </a:r>
            <a:br>
              <a:rPr lang="en-US" altLang="en-US">
                <a:effectLst/>
              </a:rPr>
            </a:br>
            <a:r>
              <a:rPr lang="en-US" altLang="en-US" sz="2400">
                <a:solidFill>
                  <a:srgbClr val="003399"/>
                </a:solidFill>
                <a:effectLst/>
                <a:latin typeface="Arial" panose="020B0604020202020204" pitchFamily="34" charset="0"/>
              </a:rPr>
              <a:t>Cookie Servlet</a:t>
            </a:r>
          </a:p>
        </p:txBody>
      </p:sp>
      <p:sp>
        <p:nvSpPr>
          <p:cNvPr id="4" name="Rectangle 2">
            <a:extLst>
              <a:ext uri="{FF2B5EF4-FFF2-40B4-BE49-F238E27FC236}">
                <a16:creationId xmlns:a16="http://schemas.microsoft.com/office/drawing/2014/main" id="{8A5D804F-F7BD-4E82-A48A-C91EAF6D10AC}"/>
              </a:ext>
            </a:extLst>
          </p:cNvPr>
          <p:cNvSpPr txBox="1">
            <a:spLocks noChangeArrowheads="1"/>
          </p:cNvSpPr>
          <p:nvPr/>
        </p:nvSpPr>
        <p:spPr>
          <a:xfrm>
            <a:off x="76200" y="1143000"/>
            <a:ext cx="4953000" cy="53340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buFontTx/>
              <a:buNone/>
            </a:pPr>
            <a:r>
              <a:rPr lang="en-US" altLang="en-US" sz="1800"/>
              <a:t>package com.org.test.servlets;</a:t>
            </a:r>
          </a:p>
          <a:p>
            <a:pPr marL="609600" indent="-609600">
              <a:lnSpc>
                <a:spcPct val="80000"/>
              </a:lnSpc>
              <a:spcBef>
                <a:spcPct val="50000"/>
              </a:spcBef>
              <a:buFontTx/>
              <a:buNone/>
            </a:pPr>
            <a:r>
              <a:rPr lang="en-US" altLang="en-US" sz="1800"/>
              <a:t>import java.io.IOException;</a:t>
            </a:r>
          </a:p>
          <a:p>
            <a:pPr marL="609600" indent="-609600">
              <a:lnSpc>
                <a:spcPct val="80000"/>
              </a:lnSpc>
              <a:spcBef>
                <a:spcPct val="50000"/>
              </a:spcBef>
              <a:buFontTx/>
              <a:buNone/>
            </a:pPr>
            <a:r>
              <a:rPr lang="en-US" altLang="en-US" sz="1800"/>
              <a:t>import java.io.PrintWriter;</a:t>
            </a:r>
          </a:p>
          <a:p>
            <a:pPr marL="609600" indent="-609600">
              <a:lnSpc>
                <a:spcPct val="80000"/>
              </a:lnSpc>
              <a:spcBef>
                <a:spcPct val="50000"/>
              </a:spcBef>
              <a:buFontTx/>
              <a:buNone/>
            </a:pPr>
            <a:r>
              <a:rPr lang="en-US" altLang="en-US" sz="1800"/>
              <a:t>import java.util.Random;</a:t>
            </a:r>
          </a:p>
          <a:p>
            <a:pPr marL="609600" indent="-609600">
              <a:lnSpc>
                <a:spcPct val="80000"/>
              </a:lnSpc>
              <a:spcBef>
                <a:spcPct val="50000"/>
              </a:spcBef>
              <a:buFontTx/>
              <a:buNone/>
            </a:pPr>
            <a:r>
              <a:rPr lang="en-US" altLang="en-US" sz="1800"/>
              <a:t>import javax.servlet.http.HttpServlet;</a:t>
            </a:r>
          </a:p>
          <a:p>
            <a:pPr marL="609600" indent="-609600">
              <a:lnSpc>
                <a:spcPct val="80000"/>
              </a:lnSpc>
              <a:spcBef>
                <a:spcPct val="50000"/>
              </a:spcBef>
              <a:buFontTx/>
              <a:buNone/>
            </a:pPr>
            <a:r>
              <a:rPr lang="en-US" altLang="en-US" sz="1800"/>
              <a:t>import javax.servlet.http.HttpServletRequest;</a:t>
            </a:r>
          </a:p>
          <a:p>
            <a:pPr marL="609600" indent="-609600">
              <a:lnSpc>
                <a:spcPct val="80000"/>
              </a:lnSpc>
              <a:spcBef>
                <a:spcPct val="50000"/>
              </a:spcBef>
              <a:buFontTx/>
              <a:buNone/>
            </a:pPr>
            <a:r>
              <a:rPr lang="en-US" altLang="en-US" sz="1800"/>
              <a:t>import javax.servlet.http.HttpServletResponse;</a:t>
            </a:r>
          </a:p>
          <a:p>
            <a:pPr marL="609600" indent="-609600">
              <a:lnSpc>
                <a:spcPct val="80000"/>
              </a:lnSpc>
              <a:spcBef>
                <a:spcPct val="50000"/>
              </a:spcBef>
              <a:buFontTx/>
              <a:buNone/>
            </a:pPr>
            <a:r>
              <a:rPr lang="en-US" altLang="en-US" sz="1800"/>
              <a:t>import javax.servlet.http.Cookie;</a:t>
            </a:r>
          </a:p>
          <a:p>
            <a:pPr marL="609600" indent="-609600">
              <a:lnSpc>
                <a:spcPct val="80000"/>
              </a:lnSpc>
              <a:spcBef>
                <a:spcPct val="50000"/>
              </a:spcBef>
              <a:buFontTx/>
              <a:buNone/>
            </a:pPr>
            <a:r>
              <a:rPr lang="en-US" altLang="en-US" sz="1800"/>
              <a:t>import javax.servlet.ServletException;</a:t>
            </a:r>
          </a:p>
          <a:p>
            <a:pPr marL="609600" indent="-609600">
              <a:lnSpc>
                <a:spcPct val="80000"/>
              </a:lnSpc>
              <a:spcBef>
                <a:spcPct val="50000"/>
              </a:spcBef>
              <a:buFontTx/>
              <a:buNone/>
            </a:pPr>
            <a:r>
              <a:rPr lang="en-US" altLang="en-US" sz="1800" b="1"/>
              <a:t>public class CookieServlet extends HttpServlet </a:t>
            </a:r>
          </a:p>
          <a:p>
            <a:pPr marL="609600" indent="-609600">
              <a:lnSpc>
                <a:spcPct val="80000"/>
              </a:lnSpc>
              <a:spcBef>
                <a:spcPct val="50000"/>
              </a:spcBef>
              <a:buFontTx/>
              <a:buNone/>
            </a:pPr>
            <a:r>
              <a:rPr lang="en-US" altLang="en-US" sz="1800" b="1"/>
              <a:t>{    </a:t>
            </a:r>
          </a:p>
          <a:p>
            <a:pPr marL="609600" indent="-609600">
              <a:spcBef>
                <a:spcPct val="50000"/>
              </a:spcBef>
              <a:buFontTx/>
              <a:buNone/>
            </a:pPr>
            <a:r>
              <a:rPr lang="en-US" altLang="en-US" sz="1800" b="1"/>
              <a:t>     protected void doGet(HttpServletRequest request,HttpServletResponse response)  throws ServletException, IOException  </a:t>
            </a:r>
          </a:p>
          <a:p>
            <a:pPr marL="609600" indent="-609600">
              <a:lnSpc>
                <a:spcPct val="80000"/>
              </a:lnSpc>
              <a:spcBef>
                <a:spcPct val="50000"/>
              </a:spcBef>
              <a:buFontTx/>
              <a:buNone/>
            </a:pPr>
            <a:r>
              <a:rPr lang="en-US" altLang="en-US" sz="1800" b="1"/>
              <a:t>     {</a:t>
            </a:r>
            <a:endParaRPr lang="en-US" altLang="en-US" sz="1800" b="1" dirty="0"/>
          </a:p>
        </p:txBody>
      </p:sp>
      <p:sp>
        <p:nvSpPr>
          <p:cNvPr id="5" name="Rectangle 6">
            <a:extLst>
              <a:ext uri="{FF2B5EF4-FFF2-40B4-BE49-F238E27FC236}">
                <a16:creationId xmlns:a16="http://schemas.microsoft.com/office/drawing/2014/main" id="{BC77ADE4-5904-4AAF-82E9-3C2495872B32}"/>
              </a:ext>
            </a:extLst>
          </p:cNvPr>
          <p:cNvSpPr>
            <a:spLocks noChangeArrowheads="1"/>
          </p:cNvSpPr>
          <p:nvPr/>
        </p:nvSpPr>
        <p:spPr bwMode="auto">
          <a:xfrm>
            <a:off x="6342185" y="1104763"/>
            <a:ext cx="4114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buChar char="•"/>
              <a:defRPr sz="3200">
                <a:solidFill>
                  <a:schemeClr val="tx1"/>
                </a:solidFill>
                <a:latin typeface="Garamond" panose="02020404030301010803" pitchFamily="18" charset="0"/>
              </a:defRPr>
            </a:lvl1pPr>
            <a:lvl2pPr marL="1100138" indent="-533400">
              <a:buChar char="–"/>
              <a:defRPr sz="2800">
                <a:solidFill>
                  <a:schemeClr val="tx1"/>
                </a:solidFill>
                <a:latin typeface="Garamond" panose="02020404030301010803" pitchFamily="18" charset="0"/>
              </a:defRPr>
            </a:lvl2pPr>
            <a:lvl3pPr marL="1366838" indent="-457200">
              <a:buChar char="•"/>
              <a:defRPr sz="2400">
                <a:solidFill>
                  <a:schemeClr val="tx1"/>
                </a:solidFill>
                <a:latin typeface="Garamond" panose="02020404030301010803" pitchFamily="18" charset="0"/>
              </a:defRPr>
            </a:lvl3pPr>
            <a:lvl4pPr marL="1633538" indent="-381000">
              <a:buChar char="–"/>
              <a:defRPr sz="2000">
                <a:solidFill>
                  <a:schemeClr val="tx1"/>
                </a:solidFill>
                <a:latin typeface="Garamond" panose="02020404030301010803" pitchFamily="18" charset="0"/>
              </a:defRPr>
            </a:lvl4pPr>
            <a:lvl5pPr marL="1919288" indent="-381000">
              <a:buChar char="»"/>
              <a:defRPr sz="2000">
                <a:solidFill>
                  <a:schemeClr val="tx1"/>
                </a:solidFill>
                <a:latin typeface="Garamond" panose="02020404030301010803" pitchFamily="18" charset="0"/>
              </a:defRPr>
            </a:lvl5pPr>
            <a:lvl6pPr marL="2376488" indent="-381000" fontAlgn="base">
              <a:spcBef>
                <a:spcPct val="20000"/>
              </a:spcBef>
              <a:spcAft>
                <a:spcPct val="0"/>
              </a:spcAft>
              <a:buChar char="»"/>
              <a:defRPr sz="2000">
                <a:solidFill>
                  <a:schemeClr val="tx1"/>
                </a:solidFill>
                <a:latin typeface="Garamond" panose="02020404030301010803" pitchFamily="18" charset="0"/>
              </a:defRPr>
            </a:lvl6pPr>
            <a:lvl7pPr marL="2833688" indent="-381000" fontAlgn="base">
              <a:spcBef>
                <a:spcPct val="20000"/>
              </a:spcBef>
              <a:spcAft>
                <a:spcPct val="0"/>
              </a:spcAft>
              <a:buChar char="»"/>
              <a:defRPr sz="2000">
                <a:solidFill>
                  <a:schemeClr val="tx1"/>
                </a:solidFill>
                <a:latin typeface="Garamond" panose="02020404030301010803" pitchFamily="18" charset="0"/>
              </a:defRPr>
            </a:lvl7pPr>
            <a:lvl8pPr marL="3290888" indent="-381000" fontAlgn="base">
              <a:spcBef>
                <a:spcPct val="20000"/>
              </a:spcBef>
              <a:spcAft>
                <a:spcPct val="0"/>
              </a:spcAft>
              <a:buChar char="»"/>
              <a:defRPr sz="2000">
                <a:solidFill>
                  <a:schemeClr val="tx1"/>
                </a:solidFill>
                <a:latin typeface="Garamond" panose="02020404030301010803" pitchFamily="18" charset="0"/>
              </a:defRPr>
            </a:lvl8pPr>
            <a:lvl9pPr marL="3748088" indent="-381000" fontAlgn="base">
              <a:spcBef>
                <a:spcPct val="20000"/>
              </a:spcBef>
              <a:spcAft>
                <a:spcPct val="0"/>
              </a:spcAft>
              <a:buChar char="»"/>
              <a:defRPr sz="2000">
                <a:solidFill>
                  <a:schemeClr val="tx1"/>
                </a:solidFill>
                <a:latin typeface="Garamond" panose="02020404030301010803" pitchFamily="18" charset="0"/>
              </a:defRPr>
            </a:lvl9pPr>
          </a:lstStyle>
          <a:p>
            <a:pPr>
              <a:lnSpc>
                <a:spcPct val="80000"/>
              </a:lnSpc>
              <a:spcBef>
                <a:spcPct val="50000"/>
              </a:spcBef>
              <a:buFontTx/>
              <a:buNone/>
            </a:pPr>
            <a:r>
              <a:rPr lang="en-US" altLang="en-US" sz="1800" b="0" dirty="0">
                <a:effectLst/>
              </a:rPr>
              <a:t>Cookie[] cookies = </a:t>
            </a:r>
            <a:r>
              <a:rPr lang="en-US" altLang="en-US" sz="1800" b="0" dirty="0" err="1">
                <a:effectLst/>
              </a:rPr>
              <a:t>request.getCookies</a:t>
            </a:r>
            <a:r>
              <a:rPr lang="en-US" altLang="en-US" sz="1800" b="0" dirty="0">
                <a:effectLst/>
              </a:rPr>
              <a:t>();</a:t>
            </a:r>
          </a:p>
          <a:p>
            <a:pPr>
              <a:lnSpc>
                <a:spcPct val="80000"/>
              </a:lnSpc>
              <a:spcBef>
                <a:spcPct val="50000"/>
              </a:spcBef>
              <a:buFontTx/>
              <a:buNone/>
            </a:pPr>
            <a:r>
              <a:rPr lang="en-US" altLang="en-US" sz="1800" b="0" dirty="0">
                <a:effectLst/>
              </a:rPr>
              <a:t>    Cookie token = null;</a:t>
            </a:r>
          </a:p>
          <a:p>
            <a:pPr>
              <a:lnSpc>
                <a:spcPct val="80000"/>
              </a:lnSpc>
              <a:spcBef>
                <a:spcPct val="50000"/>
              </a:spcBef>
              <a:buFontTx/>
              <a:buNone/>
            </a:pPr>
            <a:r>
              <a:rPr lang="en-US" altLang="en-US" sz="1800" b="0" dirty="0">
                <a:effectLst/>
              </a:rPr>
              <a:t>    if(cookies != null) {</a:t>
            </a:r>
          </a:p>
          <a:p>
            <a:pPr>
              <a:lnSpc>
                <a:spcPct val="80000"/>
              </a:lnSpc>
              <a:spcBef>
                <a:spcPct val="50000"/>
              </a:spcBef>
              <a:buFontTx/>
              <a:buNone/>
            </a:pPr>
            <a:r>
              <a:rPr lang="en-US" altLang="en-US" sz="1800" b="0" dirty="0">
                <a:effectLst/>
              </a:rPr>
              <a:t>      for(int </a:t>
            </a:r>
            <a:r>
              <a:rPr lang="en-US" altLang="en-US" sz="1800" b="0" dirty="0" err="1">
                <a:effectLst/>
              </a:rPr>
              <a:t>i</a:t>
            </a:r>
            <a:r>
              <a:rPr lang="en-US" altLang="en-US" sz="1800" b="0" dirty="0">
                <a:effectLst/>
              </a:rPr>
              <a:t> = 0; </a:t>
            </a:r>
            <a:r>
              <a:rPr lang="en-US" altLang="en-US" sz="1800" b="0" dirty="0" err="1">
                <a:effectLst/>
              </a:rPr>
              <a:t>i</a:t>
            </a:r>
            <a:r>
              <a:rPr lang="en-US" altLang="en-US" sz="1800" b="0" dirty="0">
                <a:effectLst/>
              </a:rPr>
              <a:t> &lt; </a:t>
            </a:r>
            <a:r>
              <a:rPr lang="en-US" altLang="en-US" sz="1800" b="0" dirty="0" err="1">
                <a:effectLst/>
              </a:rPr>
              <a:t>cookies.length</a:t>
            </a:r>
            <a:r>
              <a:rPr lang="en-US" altLang="en-US" sz="1800" b="0" dirty="0">
                <a:effectLst/>
              </a:rPr>
              <a:t>; </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if(cookies[</a:t>
            </a:r>
            <a:r>
              <a:rPr lang="en-US" altLang="en-US" sz="1800" b="0" dirty="0" err="1">
                <a:effectLst/>
              </a:rPr>
              <a:t>i</a:t>
            </a:r>
            <a:r>
              <a:rPr lang="en-US" altLang="en-US" sz="1800" b="0" dirty="0">
                <a:effectLst/>
              </a:rPr>
              <a:t>].</a:t>
            </a:r>
            <a:r>
              <a:rPr lang="en-US" altLang="en-US" sz="1800" b="0" dirty="0" err="1">
                <a:effectLst/>
              </a:rPr>
              <a:t>getName</a:t>
            </a:r>
            <a:r>
              <a:rPr lang="en-US" altLang="en-US" sz="1800" b="0" dirty="0">
                <a:effectLst/>
              </a:rPr>
              <a:t>().equals("token"))  {</a:t>
            </a:r>
          </a:p>
          <a:p>
            <a:pPr>
              <a:lnSpc>
                <a:spcPct val="80000"/>
              </a:lnSpc>
              <a:spcBef>
                <a:spcPct val="50000"/>
              </a:spcBef>
              <a:buFontTx/>
              <a:buNone/>
            </a:pPr>
            <a:r>
              <a:rPr lang="en-US" altLang="en-US" sz="1800" b="0" dirty="0">
                <a:effectLst/>
              </a:rPr>
              <a:t>              // Found a token cookie</a:t>
            </a:r>
          </a:p>
          <a:p>
            <a:pPr>
              <a:lnSpc>
                <a:spcPct val="80000"/>
              </a:lnSpc>
              <a:spcBef>
                <a:spcPct val="50000"/>
              </a:spcBef>
              <a:buFontTx/>
              <a:buNone/>
            </a:pPr>
            <a:r>
              <a:rPr lang="en-US" altLang="en-US" sz="1800" b="0" dirty="0">
                <a:effectLst/>
              </a:rPr>
              <a:t>               token = cookies[</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break;</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endParaRPr lang="en-US" altLang="en-US" sz="1800" b="0" dirty="0">
              <a:solidFill>
                <a:srgbClr val="0000FF"/>
              </a:solidFill>
              <a:effectLst/>
            </a:endParaRPr>
          </a:p>
        </p:txBody>
      </p:sp>
    </p:spTree>
    <p:extLst>
      <p:ext uri="{BB962C8B-B14F-4D97-AF65-F5344CB8AC3E}">
        <p14:creationId xmlns:p14="http://schemas.microsoft.com/office/powerpoint/2010/main" val="335068374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12FB00C1-A5FC-4941-B0B7-87D144974631}"/>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Tracking State</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Cookies (Token)</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5B2A3ACF-81C9-4D83-9196-EA016B76CA6E}"/>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spcBef>
                <a:spcPct val="50000"/>
              </a:spcBef>
              <a:buFont typeface="Calibri" panose="020F0502020204030204" pitchFamily="34" charset="0"/>
              <a:buNone/>
            </a:pPr>
            <a:r>
              <a:rPr lang="en-US" altLang="en-US" sz="1300"/>
              <a:t>   response.setContentType("text/html");</a:t>
            </a:r>
          </a:p>
          <a:p>
            <a:pPr marL="1100138" lvl="1" indent="-533400">
              <a:spcBef>
                <a:spcPct val="50000"/>
              </a:spcBef>
              <a:buFont typeface="Calibri" panose="020F0502020204030204" pitchFamily="34" charset="0"/>
              <a:buNone/>
            </a:pPr>
            <a:r>
              <a:rPr lang="en-US" altLang="en-US" sz="1300"/>
              <a:t>   PrintWriter writer = response.getWriter();</a:t>
            </a:r>
          </a:p>
          <a:p>
            <a:pPr marL="1100138" lvl="1" indent="-533400">
              <a:spcBef>
                <a:spcPct val="50000"/>
              </a:spcBef>
              <a:buFont typeface="Calibri" panose="020F0502020204030204" pitchFamily="34" charset="0"/>
              <a:buNone/>
            </a:pPr>
            <a:r>
              <a:rPr lang="en-US" altLang="en-US" sz="1300"/>
              <a:t>   writer.println("&lt;html&gt;&lt;head&gt;&lt;title&gt;Tokens&lt;/title&gt;&lt;/head&gt;&lt;body ");</a:t>
            </a:r>
          </a:p>
          <a:p>
            <a:pPr marL="1100138" lvl="1" indent="-533400">
              <a:spcBef>
                <a:spcPct val="50000"/>
              </a:spcBef>
              <a:buFont typeface="Calibri" panose="020F0502020204030204" pitchFamily="34" charset="0"/>
              <a:buNone/>
            </a:pPr>
            <a:r>
              <a:rPr lang="en-US" altLang="en-US" sz="1300"/>
              <a:t>   writer.println("style=\"font-family:verdana;font-size:10pt\"&gt;");</a:t>
            </a:r>
          </a:p>
          <a:p>
            <a:pPr marL="1100138" lvl="1" indent="-533400">
              <a:spcBef>
                <a:spcPct val="50000"/>
              </a:spcBef>
              <a:buFont typeface="Calibri" panose="020F0502020204030204" pitchFamily="34" charset="0"/>
              <a:buNone/>
            </a:pPr>
            <a:r>
              <a:rPr lang="en-US" altLang="en-US" sz="1300"/>
              <a:t>   String reset = request.getParameter("reset");</a:t>
            </a:r>
          </a:p>
          <a:p>
            <a:pPr marL="1100138" lvl="1" indent="-533400">
              <a:spcBef>
                <a:spcPct val="50000"/>
              </a:spcBef>
              <a:buFont typeface="Calibri" panose="020F0502020204030204" pitchFamily="34" charset="0"/>
              <a:buNone/>
            </a:pPr>
            <a:r>
              <a:rPr lang="en-US" altLang="en-US" sz="1300"/>
              <a:t>   System.out.println("token = " + token);</a:t>
            </a:r>
          </a:p>
          <a:p>
            <a:pPr marL="1100138" lvl="1" indent="-533400">
              <a:spcBef>
                <a:spcPct val="50000"/>
              </a:spcBef>
              <a:buFont typeface="Calibri" panose="020F0502020204030204" pitchFamily="34" charset="0"/>
              <a:buNone/>
            </a:pPr>
            <a:r>
              <a:rPr lang="en-US" altLang="en-US" sz="1300"/>
              <a:t>   if (token == null || (reset != null &amp;&amp; reset.equals("yes"))) {</a:t>
            </a:r>
          </a:p>
          <a:p>
            <a:pPr marL="1100138" lvl="1" indent="-533400">
              <a:spcBef>
                <a:spcPct val="50000"/>
              </a:spcBef>
              <a:buFont typeface="Calibri" panose="020F0502020204030204" pitchFamily="34" charset="0"/>
              <a:buNone/>
            </a:pPr>
            <a:r>
              <a:rPr lang="en-US" altLang="en-US" sz="1300"/>
              <a:t>   Random rand = new Random();</a:t>
            </a:r>
          </a:p>
          <a:p>
            <a:pPr marL="1100138" lvl="1" indent="-533400">
              <a:spcBef>
                <a:spcPct val="50000"/>
              </a:spcBef>
              <a:buFont typeface="Calibri" panose="020F0502020204030204" pitchFamily="34" charset="0"/>
              <a:buNone/>
            </a:pPr>
            <a:r>
              <a:rPr lang="en-US" altLang="en-US" sz="1300"/>
              <a:t>   long id = rand.nextLong();</a:t>
            </a:r>
          </a:p>
          <a:p>
            <a:pPr marL="1100138" lvl="1" indent="-533400">
              <a:spcBef>
                <a:spcPct val="50000"/>
              </a:spcBef>
              <a:buFont typeface="Calibri" panose="020F0502020204030204" pitchFamily="34" charset="0"/>
              <a:buNone/>
            </a:pPr>
            <a:r>
              <a:rPr lang="en-US" altLang="en-US" sz="1300"/>
              <a:t>   writer.println("&lt;p&gt;Welcome. A new token " + id + " is now established&lt;/p&gt;");</a:t>
            </a:r>
          </a:p>
          <a:p>
            <a:pPr marL="1100138" lvl="1" indent="-533400">
              <a:spcBef>
                <a:spcPct val="50000"/>
              </a:spcBef>
              <a:buFont typeface="Calibri" panose="020F0502020204030204" pitchFamily="34" charset="0"/>
              <a:buNone/>
            </a:pPr>
            <a:r>
              <a:rPr lang="en-US" altLang="en-US" sz="1300"/>
              <a:t>   // Set the cookie</a:t>
            </a:r>
          </a:p>
          <a:p>
            <a:pPr marL="1100138" lvl="1" indent="-533400">
              <a:spcBef>
                <a:spcPct val="50000"/>
              </a:spcBef>
              <a:buFont typeface="Calibri" panose="020F0502020204030204" pitchFamily="34" charset="0"/>
              <a:buNone/>
            </a:pPr>
            <a:r>
              <a:rPr lang="en-US" altLang="en-US" sz="1300"/>
              <a:t>   token = new Cookie("token", Long.toString(id));</a:t>
            </a:r>
          </a:p>
          <a:p>
            <a:pPr marL="1100138" lvl="1" indent="-533400">
              <a:spcBef>
                <a:spcPct val="50000"/>
              </a:spcBef>
              <a:buFont typeface="Calibri" panose="020F0502020204030204" pitchFamily="34" charset="0"/>
              <a:buNone/>
            </a:pPr>
            <a:r>
              <a:rPr lang="en-US" altLang="en-US" sz="1300"/>
              <a:t>   token.setComment("Token to identify user");</a:t>
            </a:r>
          </a:p>
          <a:p>
            <a:pPr marL="609600" indent="-609600">
              <a:spcBef>
                <a:spcPct val="50000"/>
              </a:spcBef>
              <a:buFont typeface="Calibri" panose="020F0502020204030204" pitchFamily="34" charset="0"/>
              <a:buNone/>
            </a:pPr>
            <a:r>
              <a:rPr lang="en-US" altLang="en-US" sz="1300"/>
              <a:t> 	  token.setMaxAge(-1);</a:t>
            </a:r>
          </a:p>
          <a:p>
            <a:pPr marL="1100138" lvl="1" indent="-533400">
              <a:spcBef>
                <a:spcPct val="50000"/>
              </a:spcBef>
              <a:buFont typeface="Calibri" panose="020F0502020204030204" pitchFamily="34" charset="0"/>
              <a:buNone/>
            </a:pPr>
            <a:r>
              <a:rPr lang="en-US" altLang="en-US" sz="1300"/>
              <a:t>   token.setPath("/cookie/track");</a:t>
            </a:r>
          </a:p>
          <a:p>
            <a:pPr marL="1100138" lvl="1" indent="-533400">
              <a:spcBef>
                <a:spcPct val="50000"/>
              </a:spcBef>
              <a:buFont typeface="Calibri" panose="020F0502020204030204" pitchFamily="34" charset="0"/>
              <a:buNone/>
            </a:pPr>
            <a:endParaRPr lang="en-US" altLang="en-US" sz="1300"/>
          </a:p>
          <a:p>
            <a:pPr marL="1100138" lvl="1" indent="-533400">
              <a:spcBef>
                <a:spcPct val="50000"/>
              </a:spcBef>
              <a:buFont typeface="Calibri" panose="020F0502020204030204" pitchFamily="34" charset="0"/>
              <a:buNone/>
            </a:pPr>
            <a:r>
              <a:rPr lang="en-US" altLang="en-US" sz="1300"/>
              <a:t>   </a:t>
            </a:r>
          </a:p>
        </p:txBody>
      </p:sp>
    </p:spTree>
    <p:extLst>
      <p:ext uri="{BB962C8B-B14F-4D97-AF65-F5344CB8AC3E}">
        <p14:creationId xmlns:p14="http://schemas.microsoft.com/office/powerpoint/2010/main" val="330972038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85B10A91-AF07-49F5-95D2-7F5223ECEE17}"/>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Tracking State</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Cookies, cont’d.</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D837D072-8BB6-4EC2-A968-6527F619C799}"/>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spcBef>
                <a:spcPct val="50000"/>
              </a:spcBef>
              <a:buFont typeface="Calibri" panose="020F0502020204030204" pitchFamily="34" charset="0"/>
              <a:buNone/>
            </a:pPr>
            <a:r>
              <a:rPr lang="en-US" altLang="en-US" sz="1500"/>
              <a:t>response.addCookie(token);</a:t>
            </a:r>
          </a:p>
          <a:p>
            <a:pPr marL="1100138" lvl="1" indent="-533400">
              <a:spcBef>
                <a:spcPct val="50000"/>
              </a:spcBef>
              <a:buFont typeface="Calibri" panose="020F0502020204030204" pitchFamily="34" charset="0"/>
              <a:buNone/>
            </a:pPr>
            <a:r>
              <a:rPr lang="en-US" altLang="en-US" sz="1500"/>
              <a:t>} else  {</a:t>
            </a:r>
          </a:p>
          <a:p>
            <a:pPr marL="1100138" lvl="1" indent="-533400">
              <a:spcBef>
                <a:spcPct val="50000"/>
              </a:spcBef>
              <a:buFont typeface="Calibri" panose="020F0502020204030204" pitchFamily="34" charset="0"/>
              <a:buNone/>
            </a:pPr>
            <a:r>
              <a:rPr lang="en-US" altLang="en-US" sz="1500"/>
              <a:t>    writer.println("Welcome back. Your token is " + token.getValue() + ".&lt;/p&gt;"); }</a:t>
            </a:r>
          </a:p>
          <a:p>
            <a:pPr marL="609600" indent="-609600">
              <a:spcBef>
                <a:spcPct val="50000"/>
              </a:spcBef>
              <a:buFont typeface="Calibri" panose="020F0502020204030204" pitchFamily="34" charset="0"/>
              <a:buNone/>
            </a:pPr>
            <a:r>
              <a:rPr lang="en-US" altLang="en-US" sz="1500"/>
              <a:t>	String requestURLSame = request.getRequestURL().toString();</a:t>
            </a:r>
          </a:p>
          <a:p>
            <a:pPr marL="609600" indent="-609600">
              <a:spcBef>
                <a:spcPct val="50000"/>
              </a:spcBef>
              <a:buFont typeface="Calibri" panose="020F0502020204030204" pitchFamily="34" charset="0"/>
              <a:buNone/>
            </a:pPr>
            <a:r>
              <a:rPr lang="en-US" altLang="en-US" sz="1500"/>
              <a:t>	String requestURLNew = request.getRequestURL() + "?reset=yes";</a:t>
            </a:r>
          </a:p>
          <a:p>
            <a:pPr marL="609600" indent="-609600">
              <a:spcBef>
                <a:spcPct val="50000"/>
              </a:spcBef>
              <a:buFont typeface="Calibri" panose="020F0502020204030204" pitchFamily="34" charset="0"/>
              <a:buNone/>
            </a:pPr>
            <a:r>
              <a:rPr lang="en-US" altLang="en-US" sz="1500"/>
              <a:t>    	writer.println("&lt;p&gt;Click &lt;a href=" + requestURLSame + </a:t>
            </a:r>
          </a:p>
          <a:p>
            <a:pPr marL="609600" indent="-609600">
              <a:spcBef>
                <a:spcPct val="50000"/>
              </a:spcBef>
              <a:buFont typeface="Calibri" panose="020F0502020204030204" pitchFamily="34" charset="0"/>
              <a:buNone/>
            </a:pPr>
            <a:r>
              <a:rPr lang="en-US" altLang="en-US" sz="1500"/>
              <a:t>		       "&gt;here&lt;/a&gt; again to continue browsing with the same identity.&lt;/p&gt;"); </a:t>
            </a:r>
          </a:p>
          <a:p>
            <a:pPr marL="609600" indent="-609600">
              <a:spcBef>
                <a:spcPct val="50000"/>
              </a:spcBef>
              <a:buFont typeface="Calibri" panose="020F0502020204030204" pitchFamily="34" charset="0"/>
              <a:buNone/>
            </a:pPr>
            <a:r>
              <a:rPr lang="en-US" altLang="en-US" sz="1500"/>
              <a:t>	writer.println("&lt;p&gt;Otherwise, click &lt;a href=" + requestURLNew + </a:t>
            </a:r>
          </a:p>
          <a:p>
            <a:pPr marL="609600" indent="-609600">
              <a:spcBef>
                <a:spcPct val="50000"/>
              </a:spcBef>
              <a:buFont typeface="Calibri" panose="020F0502020204030204" pitchFamily="34" charset="0"/>
              <a:buNone/>
            </a:pPr>
            <a:r>
              <a:rPr lang="en-US" altLang="en-US" sz="1500"/>
              <a:t>		       "&gt;here&lt;/a&gt; again to start browsing with a new identity.&lt;/p&gt;"); </a:t>
            </a:r>
          </a:p>
          <a:p>
            <a:pPr marL="609600" indent="-609600">
              <a:spcBef>
                <a:spcPct val="50000"/>
              </a:spcBef>
              <a:buFont typeface="Calibri" panose="020F0502020204030204" pitchFamily="34" charset="0"/>
              <a:buNone/>
            </a:pPr>
            <a:r>
              <a:rPr lang="en-US" altLang="en-US" sz="1500"/>
              <a:t>	writer.println("&lt;/body&gt;&lt;/html&gt;");</a:t>
            </a:r>
          </a:p>
          <a:p>
            <a:pPr marL="609600" indent="-609600">
              <a:spcBef>
                <a:spcPct val="50000"/>
              </a:spcBef>
              <a:buFont typeface="Calibri" panose="020F0502020204030204" pitchFamily="34" charset="0"/>
              <a:buNone/>
            </a:pPr>
            <a:r>
              <a:rPr lang="en-US" altLang="en-US" sz="1500"/>
              <a:t>	writer.close();</a:t>
            </a:r>
          </a:p>
          <a:p>
            <a:pPr marL="609600" indent="-609600">
              <a:spcBef>
                <a:spcPct val="50000"/>
              </a:spcBef>
              <a:buFont typeface="Calibri" panose="020F0502020204030204" pitchFamily="34" charset="0"/>
              <a:buNone/>
            </a:pPr>
            <a:r>
              <a:rPr lang="en-US" altLang="en-US" sz="1500"/>
              <a:t>    }</a:t>
            </a:r>
          </a:p>
          <a:p>
            <a:pPr marL="609600" indent="-609600">
              <a:spcBef>
                <a:spcPct val="50000"/>
              </a:spcBef>
              <a:buFont typeface="Calibri" panose="020F0502020204030204" pitchFamily="34" charset="0"/>
              <a:buNone/>
            </a:pPr>
            <a:r>
              <a:rPr lang="en-US" altLang="en-US" sz="1500"/>
              <a:t>}</a:t>
            </a:r>
          </a:p>
          <a:p>
            <a:pPr marL="609600" indent="-609600">
              <a:spcBef>
                <a:spcPct val="50000"/>
              </a:spcBef>
              <a:buFont typeface="Calibri" panose="020F0502020204030204" pitchFamily="34" charset="0"/>
              <a:buNone/>
            </a:pPr>
            <a:endParaRPr lang="en-US" altLang="en-US" sz="1500"/>
          </a:p>
        </p:txBody>
      </p:sp>
    </p:spTree>
    <p:extLst>
      <p:ext uri="{BB962C8B-B14F-4D97-AF65-F5344CB8AC3E}">
        <p14:creationId xmlns:p14="http://schemas.microsoft.com/office/powerpoint/2010/main" val="33728254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2B223DD-22FA-478A-BA77-14AFAAB4EEA3}"/>
              </a:ext>
            </a:extLst>
          </p:cNvPr>
          <p:cNvSpPr txBox="1">
            <a:spLocks noChangeArrowheads="1"/>
          </p:cNvSpPr>
          <p:nvPr/>
        </p:nvSpPr>
        <p:spPr>
          <a:xfrm>
            <a:off x="304800" y="1143000"/>
            <a:ext cx="8686800"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buFontTx/>
              <a:buNone/>
            </a:pPr>
            <a:endParaRPr lang="en-US" altLang="en-US" dirty="0">
              <a:solidFill>
                <a:srgbClr val="0000FF"/>
              </a:solidFill>
            </a:endParaRPr>
          </a:p>
        </p:txBody>
      </p:sp>
      <p:sp>
        <p:nvSpPr>
          <p:cNvPr id="3" name="Rectangle 1027">
            <a:extLst>
              <a:ext uri="{FF2B5EF4-FFF2-40B4-BE49-F238E27FC236}">
                <a16:creationId xmlns:a16="http://schemas.microsoft.com/office/drawing/2014/main" id="{8A148AA2-319A-4DE4-9BB9-5DCF4EA638A1}"/>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a:t>
            </a:r>
          </a:p>
        </p:txBody>
      </p:sp>
      <p:sp>
        <p:nvSpPr>
          <p:cNvPr id="5" name="Rectangle 2">
            <a:extLst>
              <a:ext uri="{FF2B5EF4-FFF2-40B4-BE49-F238E27FC236}">
                <a16:creationId xmlns:a16="http://schemas.microsoft.com/office/drawing/2014/main" id="{15A89771-78D0-4B2F-AC6D-3C8FAE636FEB}"/>
              </a:ext>
            </a:extLst>
          </p:cNvPr>
          <p:cNvSpPr txBox="1">
            <a:spLocks noChangeArrowheads="1"/>
          </p:cNvSpPr>
          <p:nvPr/>
        </p:nvSpPr>
        <p:spPr>
          <a:xfrm>
            <a:off x="76199" y="1143000"/>
            <a:ext cx="5445369" cy="533400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buFontTx/>
              <a:buNone/>
            </a:pPr>
            <a:r>
              <a:rPr lang="en-US" altLang="en-US" sz="1800" dirty="0"/>
              <a:t>Package </a:t>
            </a:r>
            <a:r>
              <a:rPr lang="en-US" altLang="en-US" sz="1800" dirty="0" err="1"/>
              <a:t>com.org.test.servlets</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java.io.IOException</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java.io.PrintWriter</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java.util.Random</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javax.servlet.http.HttpServletRequest</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javax.servlet.http.HttpServletResponse</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javax.servlet.http.Cookie</a:t>
            </a:r>
            <a:r>
              <a:rPr lang="en-US" altLang="en-US" sz="1800" dirty="0"/>
              <a:t>;</a:t>
            </a:r>
          </a:p>
          <a:p>
            <a:pPr marL="609600" indent="-609600">
              <a:lnSpc>
                <a:spcPct val="80000"/>
              </a:lnSpc>
              <a:spcBef>
                <a:spcPct val="50000"/>
              </a:spcBef>
              <a:buFontTx/>
              <a:buNone/>
            </a:pPr>
            <a:r>
              <a:rPr lang="en-US" altLang="en-US" sz="1800" dirty="0"/>
              <a:t>import </a:t>
            </a:r>
            <a:r>
              <a:rPr lang="en-US" altLang="en-US" sz="1800" dirty="0" err="1"/>
              <a:t>javax.servlet.ServletException</a:t>
            </a:r>
            <a:r>
              <a:rPr lang="en-US" altLang="en-US" sz="1800" dirty="0"/>
              <a:t>;</a:t>
            </a:r>
          </a:p>
          <a:p>
            <a:pPr marL="609600" indent="-609600">
              <a:lnSpc>
                <a:spcPct val="80000"/>
              </a:lnSpc>
              <a:spcBef>
                <a:spcPct val="50000"/>
              </a:spcBef>
              <a:buFontTx/>
              <a:buNone/>
            </a:pPr>
            <a:r>
              <a:rPr lang="en-US" altLang="en-US" sz="1800" b="1" dirty="0"/>
              <a:t>public class </a:t>
            </a:r>
            <a:r>
              <a:rPr lang="en-US" altLang="en-US" sz="1800" b="1" dirty="0" err="1"/>
              <a:t>CookieServlet</a:t>
            </a:r>
            <a:r>
              <a:rPr lang="en-US" altLang="en-US" sz="1800" b="1" dirty="0"/>
              <a:t> extends </a:t>
            </a:r>
            <a:r>
              <a:rPr lang="en-US" altLang="en-US" sz="1800" b="1" dirty="0" err="1"/>
              <a:t>HttpServlet</a:t>
            </a:r>
            <a:r>
              <a:rPr lang="en-US" altLang="en-US" sz="1800" b="1" dirty="0"/>
              <a:t> </a:t>
            </a:r>
          </a:p>
          <a:p>
            <a:pPr marL="609600" indent="-609600">
              <a:lnSpc>
                <a:spcPct val="80000"/>
              </a:lnSpc>
              <a:spcBef>
                <a:spcPct val="50000"/>
              </a:spcBef>
              <a:buFontTx/>
              <a:buNone/>
            </a:pPr>
            <a:r>
              <a:rPr lang="en-US" altLang="en-US" sz="1800" b="1" dirty="0"/>
              <a:t>{    </a:t>
            </a:r>
          </a:p>
          <a:p>
            <a:pPr marL="609600" indent="-609600">
              <a:spcBef>
                <a:spcPct val="50000"/>
              </a:spcBef>
              <a:buFontTx/>
              <a:buNone/>
            </a:pPr>
            <a:r>
              <a:rPr lang="en-US" altLang="en-US" sz="1800" b="1" dirty="0"/>
              <a:t>     protected void </a:t>
            </a:r>
            <a:r>
              <a:rPr lang="en-US" altLang="en-US" sz="1800" b="1" dirty="0" err="1"/>
              <a:t>doGet</a:t>
            </a:r>
            <a:r>
              <a:rPr lang="en-US" altLang="en-US" sz="1800" b="1" dirty="0"/>
              <a:t>(</a:t>
            </a:r>
            <a:r>
              <a:rPr lang="en-US" altLang="en-US" sz="1800" b="1" dirty="0" err="1"/>
              <a:t>HttpServletRequest</a:t>
            </a:r>
            <a:r>
              <a:rPr lang="en-US" altLang="en-US" sz="1800" b="1" dirty="0"/>
              <a:t> </a:t>
            </a:r>
            <a:r>
              <a:rPr lang="en-US" altLang="en-US" sz="1800" b="1" dirty="0" err="1"/>
              <a:t>request,HttpServletResponse</a:t>
            </a:r>
            <a:r>
              <a:rPr lang="en-US" altLang="en-US" sz="1800" b="1" dirty="0"/>
              <a:t> response)  throws </a:t>
            </a:r>
            <a:r>
              <a:rPr lang="en-US" altLang="en-US" sz="1800" b="1" dirty="0" err="1"/>
              <a:t>ServletException</a:t>
            </a:r>
            <a:r>
              <a:rPr lang="en-US" altLang="en-US" sz="1800" b="1" dirty="0"/>
              <a:t>, </a:t>
            </a:r>
            <a:r>
              <a:rPr lang="en-US" altLang="en-US" sz="1800" b="1" dirty="0" err="1"/>
              <a:t>IOException</a:t>
            </a:r>
            <a:r>
              <a:rPr lang="en-US" altLang="en-US" sz="1800" b="1" dirty="0"/>
              <a:t>  </a:t>
            </a:r>
          </a:p>
          <a:p>
            <a:pPr marL="609600" indent="-609600">
              <a:lnSpc>
                <a:spcPct val="80000"/>
              </a:lnSpc>
              <a:spcBef>
                <a:spcPct val="50000"/>
              </a:spcBef>
              <a:buFontTx/>
              <a:buNone/>
            </a:pPr>
            <a:r>
              <a:rPr lang="en-US" altLang="en-US" sz="1800" b="1" dirty="0"/>
              <a:t>     {</a:t>
            </a:r>
          </a:p>
        </p:txBody>
      </p:sp>
      <p:sp>
        <p:nvSpPr>
          <p:cNvPr id="6" name="Rectangle 6">
            <a:extLst>
              <a:ext uri="{FF2B5EF4-FFF2-40B4-BE49-F238E27FC236}">
                <a16:creationId xmlns:a16="http://schemas.microsoft.com/office/drawing/2014/main" id="{930BDF49-07F8-4BAE-8505-AC76BDF8721B}"/>
              </a:ext>
            </a:extLst>
          </p:cNvPr>
          <p:cNvSpPr>
            <a:spLocks noChangeArrowheads="1"/>
          </p:cNvSpPr>
          <p:nvPr/>
        </p:nvSpPr>
        <p:spPr bwMode="auto">
          <a:xfrm>
            <a:off x="6553200" y="1143000"/>
            <a:ext cx="533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buChar char="•"/>
              <a:defRPr sz="3200">
                <a:solidFill>
                  <a:schemeClr val="tx1"/>
                </a:solidFill>
                <a:latin typeface="Garamond" panose="02020404030301010803" pitchFamily="18" charset="0"/>
              </a:defRPr>
            </a:lvl1pPr>
            <a:lvl2pPr marL="1100138" indent="-533400">
              <a:buChar char="–"/>
              <a:defRPr sz="2800">
                <a:solidFill>
                  <a:schemeClr val="tx1"/>
                </a:solidFill>
                <a:latin typeface="Garamond" panose="02020404030301010803" pitchFamily="18" charset="0"/>
              </a:defRPr>
            </a:lvl2pPr>
            <a:lvl3pPr marL="1366838" indent="-457200">
              <a:buChar char="•"/>
              <a:defRPr sz="2400">
                <a:solidFill>
                  <a:schemeClr val="tx1"/>
                </a:solidFill>
                <a:latin typeface="Garamond" panose="02020404030301010803" pitchFamily="18" charset="0"/>
              </a:defRPr>
            </a:lvl3pPr>
            <a:lvl4pPr marL="1633538" indent="-381000">
              <a:buChar char="–"/>
              <a:defRPr sz="2000">
                <a:solidFill>
                  <a:schemeClr val="tx1"/>
                </a:solidFill>
                <a:latin typeface="Garamond" panose="02020404030301010803" pitchFamily="18" charset="0"/>
              </a:defRPr>
            </a:lvl4pPr>
            <a:lvl5pPr marL="1919288" indent="-381000">
              <a:buChar char="»"/>
              <a:defRPr sz="2000">
                <a:solidFill>
                  <a:schemeClr val="tx1"/>
                </a:solidFill>
                <a:latin typeface="Garamond" panose="02020404030301010803" pitchFamily="18" charset="0"/>
              </a:defRPr>
            </a:lvl5pPr>
            <a:lvl6pPr marL="2376488" indent="-381000" fontAlgn="base">
              <a:spcBef>
                <a:spcPct val="20000"/>
              </a:spcBef>
              <a:spcAft>
                <a:spcPct val="0"/>
              </a:spcAft>
              <a:buChar char="»"/>
              <a:defRPr sz="2000">
                <a:solidFill>
                  <a:schemeClr val="tx1"/>
                </a:solidFill>
                <a:latin typeface="Garamond" panose="02020404030301010803" pitchFamily="18" charset="0"/>
              </a:defRPr>
            </a:lvl6pPr>
            <a:lvl7pPr marL="2833688" indent="-381000" fontAlgn="base">
              <a:spcBef>
                <a:spcPct val="20000"/>
              </a:spcBef>
              <a:spcAft>
                <a:spcPct val="0"/>
              </a:spcAft>
              <a:buChar char="»"/>
              <a:defRPr sz="2000">
                <a:solidFill>
                  <a:schemeClr val="tx1"/>
                </a:solidFill>
                <a:latin typeface="Garamond" panose="02020404030301010803" pitchFamily="18" charset="0"/>
              </a:defRPr>
            </a:lvl7pPr>
            <a:lvl8pPr marL="3290888" indent="-381000" fontAlgn="base">
              <a:spcBef>
                <a:spcPct val="20000"/>
              </a:spcBef>
              <a:spcAft>
                <a:spcPct val="0"/>
              </a:spcAft>
              <a:buChar char="»"/>
              <a:defRPr sz="2000">
                <a:solidFill>
                  <a:schemeClr val="tx1"/>
                </a:solidFill>
                <a:latin typeface="Garamond" panose="02020404030301010803" pitchFamily="18" charset="0"/>
              </a:defRPr>
            </a:lvl8pPr>
            <a:lvl9pPr marL="3748088" indent="-381000" fontAlgn="base">
              <a:spcBef>
                <a:spcPct val="20000"/>
              </a:spcBef>
              <a:spcAft>
                <a:spcPct val="0"/>
              </a:spcAft>
              <a:buChar char="»"/>
              <a:defRPr sz="2000">
                <a:solidFill>
                  <a:schemeClr val="tx1"/>
                </a:solidFill>
                <a:latin typeface="Garamond" panose="02020404030301010803" pitchFamily="18" charset="0"/>
              </a:defRPr>
            </a:lvl9pPr>
          </a:lstStyle>
          <a:p>
            <a:pPr>
              <a:lnSpc>
                <a:spcPct val="80000"/>
              </a:lnSpc>
              <a:spcBef>
                <a:spcPct val="50000"/>
              </a:spcBef>
              <a:buFontTx/>
              <a:buNone/>
            </a:pPr>
            <a:r>
              <a:rPr lang="en-US" altLang="en-US" sz="1800" b="0" dirty="0">
                <a:effectLst/>
              </a:rPr>
              <a:t>Cookie[] cookies = </a:t>
            </a:r>
            <a:r>
              <a:rPr lang="en-US" altLang="en-US" sz="1800" b="0" dirty="0" err="1">
                <a:effectLst/>
              </a:rPr>
              <a:t>request.getCookies</a:t>
            </a:r>
            <a:r>
              <a:rPr lang="en-US" altLang="en-US" sz="1800" b="0" dirty="0">
                <a:effectLst/>
              </a:rPr>
              <a:t>();</a:t>
            </a:r>
          </a:p>
          <a:p>
            <a:pPr>
              <a:lnSpc>
                <a:spcPct val="80000"/>
              </a:lnSpc>
              <a:spcBef>
                <a:spcPct val="50000"/>
              </a:spcBef>
              <a:buFontTx/>
              <a:buNone/>
            </a:pPr>
            <a:r>
              <a:rPr lang="en-US" altLang="en-US" sz="1800" b="0" dirty="0">
                <a:effectLst/>
              </a:rPr>
              <a:t>    Cookie token = null;</a:t>
            </a:r>
          </a:p>
          <a:p>
            <a:pPr>
              <a:lnSpc>
                <a:spcPct val="80000"/>
              </a:lnSpc>
              <a:spcBef>
                <a:spcPct val="50000"/>
              </a:spcBef>
              <a:buFontTx/>
              <a:buNone/>
            </a:pPr>
            <a:r>
              <a:rPr lang="en-US" altLang="en-US" sz="1800" b="0" dirty="0">
                <a:effectLst/>
              </a:rPr>
              <a:t>    if(cookies != null) {</a:t>
            </a:r>
          </a:p>
          <a:p>
            <a:pPr>
              <a:lnSpc>
                <a:spcPct val="80000"/>
              </a:lnSpc>
              <a:spcBef>
                <a:spcPct val="50000"/>
              </a:spcBef>
              <a:buFontTx/>
              <a:buNone/>
            </a:pPr>
            <a:r>
              <a:rPr lang="en-US" altLang="en-US" sz="1800" b="0" dirty="0">
                <a:effectLst/>
              </a:rPr>
              <a:t>      for(int </a:t>
            </a:r>
            <a:r>
              <a:rPr lang="en-US" altLang="en-US" sz="1800" b="0" dirty="0" err="1">
                <a:effectLst/>
              </a:rPr>
              <a:t>i</a:t>
            </a:r>
            <a:r>
              <a:rPr lang="en-US" altLang="en-US" sz="1800" b="0" dirty="0">
                <a:effectLst/>
              </a:rPr>
              <a:t> = 0; </a:t>
            </a:r>
            <a:r>
              <a:rPr lang="en-US" altLang="en-US" sz="1800" b="0" dirty="0" err="1">
                <a:effectLst/>
              </a:rPr>
              <a:t>i</a:t>
            </a:r>
            <a:r>
              <a:rPr lang="en-US" altLang="en-US" sz="1800" b="0" dirty="0">
                <a:effectLst/>
              </a:rPr>
              <a:t> &lt; </a:t>
            </a:r>
            <a:r>
              <a:rPr lang="en-US" altLang="en-US" sz="1800" b="0" dirty="0" err="1">
                <a:effectLst/>
              </a:rPr>
              <a:t>cookies.length</a:t>
            </a:r>
            <a:r>
              <a:rPr lang="en-US" altLang="en-US" sz="1800" b="0" dirty="0">
                <a:effectLst/>
              </a:rPr>
              <a:t>; </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if(cookies[</a:t>
            </a:r>
            <a:r>
              <a:rPr lang="en-US" altLang="en-US" sz="1800" b="0" dirty="0" err="1">
                <a:effectLst/>
              </a:rPr>
              <a:t>i</a:t>
            </a:r>
            <a:r>
              <a:rPr lang="en-US" altLang="en-US" sz="1800" b="0" dirty="0">
                <a:effectLst/>
              </a:rPr>
              <a:t>].</a:t>
            </a:r>
            <a:r>
              <a:rPr lang="en-US" altLang="en-US" sz="1800" b="0" dirty="0" err="1">
                <a:effectLst/>
              </a:rPr>
              <a:t>getName</a:t>
            </a:r>
            <a:r>
              <a:rPr lang="en-US" altLang="en-US" sz="1800" b="0" dirty="0">
                <a:effectLst/>
              </a:rPr>
              <a:t>().equals("token"))  {</a:t>
            </a:r>
          </a:p>
          <a:p>
            <a:pPr>
              <a:lnSpc>
                <a:spcPct val="80000"/>
              </a:lnSpc>
              <a:spcBef>
                <a:spcPct val="50000"/>
              </a:spcBef>
              <a:buFontTx/>
              <a:buNone/>
            </a:pPr>
            <a:r>
              <a:rPr lang="en-US" altLang="en-US" sz="1800" b="0" dirty="0">
                <a:effectLst/>
              </a:rPr>
              <a:t>              // Found a token cookie</a:t>
            </a:r>
          </a:p>
          <a:p>
            <a:pPr>
              <a:lnSpc>
                <a:spcPct val="80000"/>
              </a:lnSpc>
              <a:spcBef>
                <a:spcPct val="50000"/>
              </a:spcBef>
              <a:buFontTx/>
              <a:buNone/>
            </a:pPr>
            <a:r>
              <a:rPr lang="en-US" altLang="en-US" sz="1800" b="0" dirty="0">
                <a:effectLst/>
              </a:rPr>
              <a:t>               token = cookies[</a:t>
            </a:r>
            <a:r>
              <a:rPr lang="en-US" altLang="en-US" sz="1800" b="0" dirty="0" err="1">
                <a:effectLst/>
              </a:rPr>
              <a:t>i</a:t>
            </a:r>
            <a:r>
              <a:rPr lang="en-US" altLang="en-US" sz="1800" b="0" dirty="0">
                <a:effectLst/>
              </a:rPr>
              <a:t>];</a:t>
            </a:r>
          </a:p>
          <a:p>
            <a:pPr>
              <a:lnSpc>
                <a:spcPct val="80000"/>
              </a:lnSpc>
              <a:spcBef>
                <a:spcPct val="50000"/>
              </a:spcBef>
              <a:buFontTx/>
              <a:buNone/>
            </a:pPr>
            <a:r>
              <a:rPr lang="en-US" altLang="en-US" sz="1800" b="0" dirty="0">
                <a:effectLst/>
              </a:rPr>
              <a:t>               break;</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p>
          <a:p>
            <a:pPr>
              <a:lnSpc>
                <a:spcPct val="80000"/>
              </a:lnSpc>
              <a:spcBef>
                <a:spcPct val="50000"/>
              </a:spcBef>
              <a:buFontTx/>
              <a:buNone/>
            </a:pPr>
            <a:r>
              <a:rPr lang="en-US" altLang="en-US" sz="1800" b="0" dirty="0">
                <a:effectLst/>
              </a:rPr>
              <a:t>    }</a:t>
            </a:r>
            <a:endParaRPr lang="en-US" altLang="en-US" sz="1800" b="0" dirty="0">
              <a:solidFill>
                <a:srgbClr val="0000FF"/>
              </a:solidFill>
              <a:effectLst/>
            </a:endParaRPr>
          </a:p>
        </p:txBody>
      </p:sp>
    </p:spTree>
    <p:extLst>
      <p:ext uri="{BB962C8B-B14F-4D97-AF65-F5344CB8AC3E}">
        <p14:creationId xmlns:p14="http://schemas.microsoft.com/office/powerpoint/2010/main" val="4877611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FBD3888-1BDC-41D3-A390-5F3C96E9D739}"/>
              </a:ext>
            </a:extLst>
          </p:cNvPr>
          <p:cNvSpPr>
            <a:spLocks noChangeArrowheads="1"/>
          </p:cNvSpPr>
          <p:nvPr/>
        </p:nvSpPr>
        <p:spPr bwMode="auto">
          <a:xfrm>
            <a:off x="465992" y="50702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Server-Side Development</a:t>
            </a:r>
            <a:br>
              <a:rPr lang="en-US" altLang="en-US" dirty="0">
                <a:effectLst/>
              </a:rPr>
            </a:br>
            <a:r>
              <a:rPr lang="en-US" altLang="en-US" sz="2400" dirty="0">
                <a:solidFill>
                  <a:srgbClr val="003399"/>
                </a:solidFill>
                <a:effectLst/>
                <a:latin typeface="Arial" panose="020B0604020202020204" pitchFamily="34" charset="0"/>
              </a:rPr>
              <a:t>Tiered Architecture</a:t>
            </a:r>
          </a:p>
        </p:txBody>
      </p:sp>
      <p:sp>
        <p:nvSpPr>
          <p:cNvPr id="3" name="Rectangle 2">
            <a:extLst>
              <a:ext uri="{FF2B5EF4-FFF2-40B4-BE49-F238E27FC236}">
                <a16:creationId xmlns:a16="http://schemas.microsoft.com/office/drawing/2014/main" id="{A4825056-A224-4794-A0D8-EF67A10253CD}"/>
              </a:ext>
            </a:extLst>
          </p:cNvPr>
          <p:cNvSpPr/>
          <p:nvPr/>
        </p:nvSpPr>
        <p:spPr>
          <a:xfrm>
            <a:off x="905607" y="1571252"/>
            <a:ext cx="7992208" cy="3416320"/>
          </a:xfrm>
          <a:prstGeom prst="rect">
            <a:avLst/>
          </a:prstGeom>
        </p:spPr>
        <p:txBody>
          <a:bodyPr wrap="square">
            <a:spAutoFit/>
          </a:bodyPr>
          <a:lstStyle/>
          <a:p>
            <a:pPr marL="609600" indent="-609600"/>
            <a:r>
              <a:rPr lang="en-US" altLang="en-US" sz="2400" dirty="0">
                <a:solidFill>
                  <a:srgbClr val="000000"/>
                </a:solidFill>
                <a:ea typeface="Arial Unicode MS" pitchFamily="34" charset="-128"/>
              </a:rPr>
              <a:t>The owl two-tiered client-server model has been </a:t>
            </a:r>
            <a:r>
              <a:rPr lang="en-US" altLang="en-US" sz="2400" dirty="0" err="1">
                <a:solidFill>
                  <a:srgbClr val="000000"/>
                </a:solidFill>
                <a:ea typeface="Arial Unicode MS" pitchFamily="34" charset="-128"/>
              </a:rPr>
              <a:t>superceded</a:t>
            </a:r>
            <a:r>
              <a:rPr lang="en-US" altLang="en-US" sz="2400" dirty="0">
                <a:solidFill>
                  <a:srgbClr val="000000"/>
                </a:solidFill>
                <a:ea typeface="Arial Unicode MS" pitchFamily="34" charset="-128"/>
              </a:rPr>
              <a:t> by the multi-tiered architecture </a:t>
            </a:r>
            <a:r>
              <a:rPr lang="en-US" altLang="en-US" sz="2400" dirty="0" err="1">
                <a:solidFill>
                  <a:srgbClr val="000000"/>
                </a:solidFill>
                <a:ea typeface="Arial Unicode MS" pitchFamily="34" charset="-128"/>
              </a:rPr>
              <a:t>prevelnt</a:t>
            </a:r>
            <a:r>
              <a:rPr lang="en-US" altLang="en-US" sz="2400" dirty="0">
                <a:solidFill>
                  <a:srgbClr val="000000"/>
                </a:solidFill>
                <a:ea typeface="Arial Unicode MS" pitchFamily="34" charset="-128"/>
              </a:rPr>
              <a:t> in the enterprise applications</a:t>
            </a:r>
          </a:p>
          <a:p>
            <a:pPr marL="1100138" lvl="1" indent="-533400"/>
            <a:r>
              <a:rPr lang="en-US" altLang="en-US" sz="2000" dirty="0">
                <a:solidFill>
                  <a:srgbClr val="000000"/>
                </a:solidFill>
                <a:ea typeface="Arial Unicode MS" pitchFamily="34" charset="-128"/>
              </a:rPr>
              <a:t>Allows each layer to communicate just with layers above and below it</a:t>
            </a:r>
          </a:p>
          <a:p>
            <a:pPr marL="609600" indent="-609600"/>
            <a:r>
              <a:rPr lang="en-US" altLang="en-US" sz="2400" dirty="0">
                <a:solidFill>
                  <a:srgbClr val="000000"/>
                </a:solidFill>
                <a:ea typeface="Arial Unicode MS" pitchFamily="34" charset="-128"/>
              </a:rPr>
              <a:t>Benefits of having a tiered application</a:t>
            </a:r>
          </a:p>
          <a:p>
            <a:pPr marL="1100138" lvl="1" indent="-533400"/>
            <a:r>
              <a:rPr lang="en-US" altLang="en-US" sz="2000" dirty="0">
                <a:solidFill>
                  <a:srgbClr val="000000"/>
                </a:solidFill>
                <a:ea typeface="Arial Unicode MS" pitchFamily="34" charset="-128"/>
              </a:rPr>
              <a:t>Encapsulates rules and functionality together providing for easier maintenance &amp; development</a:t>
            </a:r>
          </a:p>
          <a:p>
            <a:pPr marL="1100138" lvl="1" indent="-533400"/>
            <a:r>
              <a:rPr lang="en-US" altLang="en-US" sz="2000" dirty="0">
                <a:solidFill>
                  <a:srgbClr val="000000"/>
                </a:solidFill>
                <a:ea typeface="Arial Unicode MS" pitchFamily="34" charset="-128"/>
              </a:rPr>
              <a:t>Enhances flexibility and reusability of logic and software components</a:t>
            </a:r>
          </a:p>
          <a:p>
            <a:pPr marL="1100138" lvl="1" indent="-533400"/>
            <a:r>
              <a:rPr lang="en-US" altLang="en-US" sz="2000" dirty="0">
                <a:solidFill>
                  <a:srgbClr val="000000"/>
                </a:solidFill>
                <a:ea typeface="Arial Unicode MS" pitchFamily="34" charset="-128"/>
              </a:rPr>
              <a:t>Allows developers to focus on the area of their </a:t>
            </a:r>
            <a:r>
              <a:rPr lang="en-US" altLang="en-US" sz="2000" dirty="0" err="1">
                <a:solidFill>
                  <a:srgbClr val="000000"/>
                </a:solidFill>
                <a:ea typeface="Arial Unicode MS" pitchFamily="34" charset="-128"/>
              </a:rPr>
              <a:t>speciality</a:t>
            </a:r>
            <a:r>
              <a:rPr lang="en-US" altLang="en-US" sz="2000" dirty="0">
                <a:solidFill>
                  <a:srgbClr val="000000"/>
                </a:solidFill>
                <a:ea typeface="Arial Unicode MS" pitchFamily="34" charset="-128"/>
              </a:rPr>
              <a:t> e.g. database, servers, web page, etc.</a:t>
            </a:r>
            <a:endParaRPr lang="en-IN" dirty="0"/>
          </a:p>
        </p:txBody>
      </p:sp>
      <p:grpSp>
        <p:nvGrpSpPr>
          <p:cNvPr id="4" name="Group 17">
            <a:extLst>
              <a:ext uri="{FF2B5EF4-FFF2-40B4-BE49-F238E27FC236}">
                <a16:creationId xmlns:a16="http://schemas.microsoft.com/office/drawing/2014/main" id="{B86537E4-4298-4C31-A1AB-196EE1554381}"/>
              </a:ext>
            </a:extLst>
          </p:cNvPr>
          <p:cNvGrpSpPr>
            <a:grpSpLocks/>
          </p:cNvGrpSpPr>
          <p:nvPr/>
        </p:nvGrpSpPr>
        <p:grpSpPr bwMode="auto">
          <a:xfrm>
            <a:off x="1262063" y="5029200"/>
            <a:ext cx="6924675" cy="1477963"/>
            <a:chOff x="795" y="2928"/>
            <a:chExt cx="4362" cy="931"/>
          </a:xfrm>
        </p:grpSpPr>
        <p:pic>
          <p:nvPicPr>
            <p:cNvPr id="5" name="Picture 4">
              <a:extLst>
                <a:ext uri="{FF2B5EF4-FFF2-40B4-BE49-F238E27FC236}">
                  <a16:creationId xmlns:a16="http://schemas.microsoft.com/office/drawing/2014/main" id="{1E1672FB-1EDA-4FF2-9CB6-1C5CC0A6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 y="2928"/>
              <a:ext cx="512" cy="51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338DF7E4-A4AB-4184-B5F6-6CD93177420D}"/>
                </a:ext>
              </a:extLst>
            </p:cNvPr>
            <p:cNvGrpSpPr>
              <a:grpSpLocks/>
            </p:cNvGrpSpPr>
            <p:nvPr/>
          </p:nvGrpSpPr>
          <p:grpSpPr bwMode="auto">
            <a:xfrm>
              <a:off x="4160" y="2943"/>
              <a:ext cx="640" cy="480"/>
              <a:chOff x="1808" y="1523"/>
              <a:chExt cx="278" cy="278"/>
            </a:xfrm>
          </p:grpSpPr>
          <p:grpSp>
            <p:nvGrpSpPr>
              <p:cNvPr id="13" name="Group 6">
                <a:extLst>
                  <a:ext uri="{FF2B5EF4-FFF2-40B4-BE49-F238E27FC236}">
                    <a16:creationId xmlns:a16="http://schemas.microsoft.com/office/drawing/2014/main" id="{1EEC69E3-33FC-4C65-B360-30E88C5DB218}"/>
                  </a:ext>
                </a:extLst>
              </p:cNvPr>
              <p:cNvGrpSpPr>
                <a:grpSpLocks/>
              </p:cNvGrpSpPr>
              <p:nvPr/>
            </p:nvGrpSpPr>
            <p:grpSpPr bwMode="auto">
              <a:xfrm>
                <a:off x="1808" y="1523"/>
                <a:ext cx="278" cy="278"/>
                <a:chOff x="1808" y="1523"/>
                <a:chExt cx="278" cy="278"/>
              </a:xfrm>
            </p:grpSpPr>
            <p:sp>
              <p:nvSpPr>
                <p:cNvPr id="15" name="Oval 7">
                  <a:extLst>
                    <a:ext uri="{FF2B5EF4-FFF2-40B4-BE49-F238E27FC236}">
                      <a16:creationId xmlns:a16="http://schemas.microsoft.com/office/drawing/2014/main" id="{8E15CB14-81C4-4AE8-9415-20B154E7D58E}"/>
                    </a:ext>
                  </a:extLst>
                </p:cNvPr>
                <p:cNvSpPr>
                  <a:spLocks noChangeArrowheads="1"/>
                </p:cNvSpPr>
                <p:nvPr/>
              </p:nvSpPr>
              <p:spPr bwMode="auto">
                <a:xfrm>
                  <a:off x="1812" y="1523"/>
                  <a:ext cx="269" cy="79"/>
                </a:xfrm>
                <a:prstGeom prst="ellipse">
                  <a:avLst/>
                </a:prstGeom>
                <a:gradFill rotWithShape="0">
                  <a:gsLst>
                    <a:gs pos="0">
                      <a:schemeClr val="tx1"/>
                    </a:gs>
                    <a:gs pos="50000">
                      <a:srgbClr val="A2C1FE"/>
                    </a:gs>
                    <a:gs pos="100000">
                      <a:schemeClr val="tx1"/>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Freeform 8">
                  <a:extLst>
                    <a:ext uri="{FF2B5EF4-FFF2-40B4-BE49-F238E27FC236}">
                      <a16:creationId xmlns:a16="http://schemas.microsoft.com/office/drawing/2014/main" id="{5F6E1548-06C0-4B77-9701-3E2A089ADF94}"/>
                    </a:ext>
                  </a:extLst>
                </p:cNvPr>
                <p:cNvSpPr>
                  <a:spLocks/>
                </p:cNvSpPr>
                <p:nvPr/>
              </p:nvSpPr>
              <p:spPr bwMode="auto">
                <a:xfrm>
                  <a:off x="1808" y="1566"/>
                  <a:ext cx="278" cy="235"/>
                </a:xfrm>
                <a:custGeom>
                  <a:avLst/>
                  <a:gdLst>
                    <a:gd name="T0" fmla="*/ 277 w 278"/>
                    <a:gd name="T1" fmla="*/ 2 h 235"/>
                    <a:gd name="T2" fmla="*/ 277 w 278"/>
                    <a:gd name="T3" fmla="*/ 193 h 235"/>
                    <a:gd name="T4" fmla="*/ 273 w 278"/>
                    <a:gd name="T5" fmla="*/ 199 h 235"/>
                    <a:gd name="T6" fmla="*/ 264 w 278"/>
                    <a:gd name="T7" fmla="*/ 206 h 235"/>
                    <a:gd name="T8" fmla="*/ 255 w 278"/>
                    <a:gd name="T9" fmla="*/ 212 h 235"/>
                    <a:gd name="T10" fmla="*/ 242 w 278"/>
                    <a:gd name="T11" fmla="*/ 218 h 235"/>
                    <a:gd name="T12" fmla="*/ 227 w 278"/>
                    <a:gd name="T13" fmla="*/ 223 h 235"/>
                    <a:gd name="T14" fmla="*/ 208 w 278"/>
                    <a:gd name="T15" fmla="*/ 227 h 235"/>
                    <a:gd name="T16" fmla="*/ 186 w 278"/>
                    <a:gd name="T17" fmla="*/ 229 h 235"/>
                    <a:gd name="T18" fmla="*/ 168 w 278"/>
                    <a:gd name="T19" fmla="*/ 231 h 235"/>
                    <a:gd name="T20" fmla="*/ 152 w 278"/>
                    <a:gd name="T21" fmla="*/ 234 h 235"/>
                    <a:gd name="T22" fmla="*/ 133 w 278"/>
                    <a:gd name="T23" fmla="*/ 234 h 235"/>
                    <a:gd name="T24" fmla="*/ 112 w 278"/>
                    <a:gd name="T25" fmla="*/ 231 h 235"/>
                    <a:gd name="T26" fmla="*/ 93 w 278"/>
                    <a:gd name="T27" fmla="*/ 231 h 235"/>
                    <a:gd name="T28" fmla="*/ 71 w 278"/>
                    <a:gd name="T29" fmla="*/ 229 h 235"/>
                    <a:gd name="T30" fmla="*/ 52 w 278"/>
                    <a:gd name="T31" fmla="*/ 225 h 235"/>
                    <a:gd name="T32" fmla="*/ 40 w 278"/>
                    <a:gd name="T33" fmla="*/ 221 h 235"/>
                    <a:gd name="T34" fmla="*/ 24 w 278"/>
                    <a:gd name="T35" fmla="*/ 214 h 235"/>
                    <a:gd name="T36" fmla="*/ 15 w 278"/>
                    <a:gd name="T37" fmla="*/ 210 h 235"/>
                    <a:gd name="T38" fmla="*/ 9 w 278"/>
                    <a:gd name="T39" fmla="*/ 206 h 235"/>
                    <a:gd name="T40" fmla="*/ 3 w 278"/>
                    <a:gd name="T41" fmla="*/ 199 h 235"/>
                    <a:gd name="T42" fmla="*/ 0 w 278"/>
                    <a:gd name="T43" fmla="*/ 193 h 235"/>
                    <a:gd name="T44" fmla="*/ 0 w 278"/>
                    <a:gd name="T45" fmla="*/ 0 h 235"/>
                    <a:gd name="T46" fmla="*/ 277 w 278"/>
                    <a:gd name="T47" fmla="*/ 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235">
                      <a:moveTo>
                        <a:pt x="277" y="2"/>
                      </a:moveTo>
                      <a:lnTo>
                        <a:pt x="277" y="193"/>
                      </a:lnTo>
                      <a:lnTo>
                        <a:pt x="273" y="199"/>
                      </a:lnTo>
                      <a:lnTo>
                        <a:pt x="264" y="206"/>
                      </a:lnTo>
                      <a:lnTo>
                        <a:pt x="255" y="212"/>
                      </a:lnTo>
                      <a:lnTo>
                        <a:pt x="242" y="218"/>
                      </a:lnTo>
                      <a:lnTo>
                        <a:pt x="227" y="223"/>
                      </a:lnTo>
                      <a:lnTo>
                        <a:pt x="208" y="227"/>
                      </a:lnTo>
                      <a:lnTo>
                        <a:pt x="186" y="229"/>
                      </a:lnTo>
                      <a:lnTo>
                        <a:pt x="168" y="231"/>
                      </a:lnTo>
                      <a:lnTo>
                        <a:pt x="152" y="234"/>
                      </a:lnTo>
                      <a:lnTo>
                        <a:pt x="133" y="234"/>
                      </a:lnTo>
                      <a:lnTo>
                        <a:pt x="112" y="231"/>
                      </a:lnTo>
                      <a:lnTo>
                        <a:pt x="93" y="231"/>
                      </a:lnTo>
                      <a:lnTo>
                        <a:pt x="71" y="229"/>
                      </a:lnTo>
                      <a:lnTo>
                        <a:pt x="52" y="225"/>
                      </a:lnTo>
                      <a:lnTo>
                        <a:pt x="40" y="221"/>
                      </a:lnTo>
                      <a:lnTo>
                        <a:pt x="24" y="214"/>
                      </a:lnTo>
                      <a:lnTo>
                        <a:pt x="15" y="210"/>
                      </a:lnTo>
                      <a:lnTo>
                        <a:pt x="9" y="206"/>
                      </a:lnTo>
                      <a:lnTo>
                        <a:pt x="3" y="199"/>
                      </a:lnTo>
                      <a:lnTo>
                        <a:pt x="0" y="193"/>
                      </a:lnTo>
                      <a:lnTo>
                        <a:pt x="0" y="0"/>
                      </a:lnTo>
                      <a:lnTo>
                        <a:pt x="277" y="2"/>
                      </a:lnTo>
                    </a:path>
                  </a:pathLst>
                </a:custGeom>
                <a:gradFill rotWithShape="0">
                  <a:gsLst>
                    <a:gs pos="0">
                      <a:schemeClr val="tx1"/>
                    </a:gs>
                    <a:gs pos="50000">
                      <a:srgbClr val="A2C1FE"/>
                    </a:gs>
                    <a:gs pos="100000">
                      <a:schemeClr val="tx1"/>
                    </a:gs>
                  </a:gsLst>
                  <a:lin ang="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4" name="Oval 9">
                <a:extLst>
                  <a:ext uri="{FF2B5EF4-FFF2-40B4-BE49-F238E27FC236}">
                    <a16:creationId xmlns:a16="http://schemas.microsoft.com/office/drawing/2014/main" id="{79FCDBF5-82BF-4ED1-ABD9-0D58EF41B8EA}"/>
                  </a:ext>
                </a:extLst>
              </p:cNvPr>
              <p:cNvSpPr>
                <a:spLocks noChangeArrowheads="1"/>
              </p:cNvSpPr>
              <p:nvPr/>
            </p:nvSpPr>
            <p:spPr bwMode="auto">
              <a:xfrm>
                <a:off x="1821" y="1528"/>
                <a:ext cx="249" cy="50"/>
              </a:xfrm>
              <a:prstGeom prst="ellipse">
                <a:avLst/>
              </a:prstGeom>
              <a:gradFill rotWithShape="0">
                <a:gsLst>
                  <a:gs pos="0">
                    <a:schemeClr val="tx2"/>
                  </a:gs>
                  <a:gs pos="100000">
                    <a:schemeClr val="folHlink"/>
                  </a:gs>
                </a:gsLst>
                <a:lin ang="5400000" scaled="1"/>
              </a:gra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 name="Text Box 11">
              <a:extLst>
                <a:ext uri="{FF2B5EF4-FFF2-40B4-BE49-F238E27FC236}">
                  <a16:creationId xmlns:a16="http://schemas.microsoft.com/office/drawing/2014/main" id="{CAA81B6F-B274-4A72-8832-4E328F941F4F}"/>
                </a:ext>
              </a:extLst>
            </p:cNvPr>
            <p:cNvSpPr txBox="1">
              <a:spLocks noChangeArrowheads="1"/>
            </p:cNvSpPr>
            <p:nvPr/>
          </p:nvSpPr>
          <p:spPr bwMode="auto">
            <a:xfrm>
              <a:off x="2517" y="3491"/>
              <a:ext cx="105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tx1"/>
                  </a:solidFill>
                  <a:effectLst/>
                  <a:latin typeface="Garamond" panose="02020404030301010803" pitchFamily="18" charset="0"/>
                </a:rPr>
                <a:t>Web Server</a:t>
              </a:r>
            </a:p>
            <a:p>
              <a:pPr algn="ctr"/>
              <a:r>
                <a:rPr lang="en-US" altLang="en-US" sz="1400">
                  <a:solidFill>
                    <a:schemeClr val="tx1"/>
                  </a:solidFill>
                  <a:effectLst/>
                  <a:latin typeface="Garamond" panose="02020404030301010803" pitchFamily="18" charset="0"/>
                </a:rPr>
                <a:t>(Application Logic)</a:t>
              </a:r>
            </a:p>
          </p:txBody>
        </p:sp>
        <p:sp>
          <p:nvSpPr>
            <p:cNvPr id="8" name="Text Box 12">
              <a:extLst>
                <a:ext uri="{FF2B5EF4-FFF2-40B4-BE49-F238E27FC236}">
                  <a16:creationId xmlns:a16="http://schemas.microsoft.com/office/drawing/2014/main" id="{1EBDEEDB-3A1F-4B67-B3BA-A018AD9C7DEC}"/>
                </a:ext>
              </a:extLst>
            </p:cNvPr>
            <p:cNvSpPr txBox="1">
              <a:spLocks noChangeArrowheads="1"/>
            </p:cNvSpPr>
            <p:nvPr/>
          </p:nvSpPr>
          <p:spPr bwMode="auto">
            <a:xfrm>
              <a:off x="3981" y="3491"/>
              <a:ext cx="117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tx1"/>
                  </a:solidFill>
                  <a:effectLst/>
                  <a:latin typeface="Garamond" panose="02020404030301010803" pitchFamily="18" charset="0"/>
                </a:rPr>
                <a:t>Database/ FileSystem</a:t>
              </a:r>
            </a:p>
            <a:p>
              <a:pPr algn="ctr"/>
              <a:r>
                <a:rPr lang="en-US" altLang="en-US" sz="1400">
                  <a:solidFill>
                    <a:schemeClr val="tx1"/>
                  </a:solidFill>
                  <a:effectLst/>
                  <a:latin typeface="Garamond" panose="02020404030301010803" pitchFamily="18" charset="0"/>
                </a:rPr>
                <a:t>(Persistent Storage)</a:t>
              </a:r>
            </a:p>
          </p:txBody>
        </p:sp>
        <p:sp>
          <p:nvSpPr>
            <p:cNvPr id="9" name="Line 13">
              <a:extLst>
                <a:ext uri="{FF2B5EF4-FFF2-40B4-BE49-F238E27FC236}">
                  <a16:creationId xmlns:a16="http://schemas.microsoft.com/office/drawing/2014/main" id="{2E12A98F-01BE-48DE-BDF0-97EB534C9B79}"/>
                </a:ext>
              </a:extLst>
            </p:cNvPr>
            <p:cNvSpPr>
              <a:spLocks noChangeShapeType="1"/>
            </p:cNvSpPr>
            <p:nvPr/>
          </p:nvSpPr>
          <p:spPr bwMode="auto">
            <a:xfrm>
              <a:off x="3408" y="3216"/>
              <a:ext cx="48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4">
              <a:extLst>
                <a:ext uri="{FF2B5EF4-FFF2-40B4-BE49-F238E27FC236}">
                  <a16:creationId xmlns:a16="http://schemas.microsoft.com/office/drawing/2014/main" id="{C32AD82D-00AF-4FF2-ADA2-3247E107B403}"/>
                </a:ext>
              </a:extLst>
            </p:cNvPr>
            <p:cNvSpPr>
              <a:spLocks noChangeShapeType="1"/>
            </p:cNvSpPr>
            <p:nvPr/>
          </p:nvSpPr>
          <p:spPr bwMode="auto">
            <a:xfrm>
              <a:off x="1920" y="3216"/>
              <a:ext cx="48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 name="Picture 15">
              <a:extLst>
                <a:ext uri="{FF2B5EF4-FFF2-40B4-BE49-F238E27FC236}">
                  <a16:creationId xmlns:a16="http://schemas.microsoft.com/office/drawing/2014/main" id="{B2F7B119-136C-4A07-AA67-B3BEB453B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976"/>
              <a:ext cx="672"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6">
              <a:extLst>
                <a:ext uri="{FF2B5EF4-FFF2-40B4-BE49-F238E27FC236}">
                  <a16:creationId xmlns:a16="http://schemas.microsoft.com/office/drawing/2014/main" id="{698474F9-806E-4F41-B45A-3275FBD4B9EF}"/>
                </a:ext>
              </a:extLst>
            </p:cNvPr>
            <p:cNvSpPr txBox="1">
              <a:spLocks noChangeArrowheads="1"/>
            </p:cNvSpPr>
            <p:nvPr/>
          </p:nvSpPr>
          <p:spPr bwMode="auto">
            <a:xfrm>
              <a:off x="795" y="3506"/>
              <a:ext cx="112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tx1"/>
                  </a:solidFill>
                  <a:effectLst/>
                  <a:latin typeface="Garamond" panose="02020404030301010803" pitchFamily="18" charset="0"/>
                </a:rPr>
                <a:t>Application/Browser</a:t>
              </a:r>
            </a:p>
            <a:p>
              <a:pPr algn="ctr"/>
              <a:r>
                <a:rPr lang="en-US" altLang="en-US" sz="1400">
                  <a:solidFill>
                    <a:schemeClr val="tx1"/>
                  </a:solidFill>
                  <a:effectLst/>
                  <a:latin typeface="Garamond" panose="02020404030301010803" pitchFamily="18" charset="0"/>
                </a:rPr>
                <a:t>(User Interface) </a:t>
              </a:r>
            </a:p>
          </p:txBody>
        </p:sp>
      </p:grpSp>
    </p:spTree>
    <p:extLst>
      <p:ext uri="{BB962C8B-B14F-4D97-AF65-F5344CB8AC3E}">
        <p14:creationId xmlns:p14="http://schemas.microsoft.com/office/powerpoint/2010/main" val="248668852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A004139D-F002-4BBD-AD32-BA646C450D0D}"/>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Tracking State</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Cookies (Token)</a:t>
            </a:r>
          </a:p>
        </p:txBody>
      </p:sp>
      <p:sp>
        <p:nvSpPr>
          <p:cNvPr id="25"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CCF1539D-540D-4F07-AD49-567BA6850F53}"/>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spcBef>
                <a:spcPct val="50000"/>
              </a:spcBef>
              <a:buFont typeface="Calibri" panose="020F0502020204030204" pitchFamily="34" charset="0"/>
              <a:buNone/>
            </a:pPr>
            <a:r>
              <a:rPr lang="en-US" altLang="en-US" sz="1300"/>
              <a:t>   response.setContentType("text/html");</a:t>
            </a:r>
          </a:p>
          <a:p>
            <a:pPr marL="1100138" lvl="1" indent="-533400">
              <a:spcBef>
                <a:spcPct val="50000"/>
              </a:spcBef>
              <a:buFont typeface="Calibri" panose="020F0502020204030204" pitchFamily="34" charset="0"/>
              <a:buNone/>
            </a:pPr>
            <a:r>
              <a:rPr lang="en-US" altLang="en-US" sz="1300"/>
              <a:t>   PrintWriter writer = response.getWriter();</a:t>
            </a:r>
          </a:p>
          <a:p>
            <a:pPr marL="1100138" lvl="1" indent="-533400">
              <a:spcBef>
                <a:spcPct val="50000"/>
              </a:spcBef>
              <a:buFont typeface="Calibri" panose="020F0502020204030204" pitchFamily="34" charset="0"/>
              <a:buNone/>
            </a:pPr>
            <a:r>
              <a:rPr lang="en-US" altLang="en-US" sz="1300"/>
              <a:t>   writer.println("&lt;html&gt;&lt;head&gt;&lt;title&gt;Tokens&lt;/title&gt;&lt;/head&gt;&lt;body ");</a:t>
            </a:r>
          </a:p>
          <a:p>
            <a:pPr marL="1100138" lvl="1" indent="-533400">
              <a:spcBef>
                <a:spcPct val="50000"/>
              </a:spcBef>
              <a:buFont typeface="Calibri" panose="020F0502020204030204" pitchFamily="34" charset="0"/>
              <a:buNone/>
            </a:pPr>
            <a:r>
              <a:rPr lang="en-US" altLang="en-US" sz="1300"/>
              <a:t>   writer.println("style=\"font-family:verdana;font-size:10pt\"&gt;");</a:t>
            </a:r>
          </a:p>
          <a:p>
            <a:pPr marL="1100138" lvl="1" indent="-533400">
              <a:spcBef>
                <a:spcPct val="50000"/>
              </a:spcBef>
              <a:buFont typeface="Calibri" panose="020F0502020204030204" pitchFamily="34" charset="0"/>
              <a:buNone/>
            </a:pPr>
            <a:r>
              <a:rPr lang="en-US" altLang="en-US" sz="1300"/>
              <a:t>   String reset = request.getParameter("reset");</a:t>
            </a:r>
          </a:p>
          <a:p>
            <a:pPr marL="1100138" lvl="1" indent="-533400">
              <a:spcBef>
                <a:spcPct val="50000"/>
              </a:spcBef>
              <a:buFont typeface="Calibri" panose="020F0502020204030204" pitchFamily="34" charset="0"/>
              <a:buNone/>
            </a:pPr>
            <a:r>
              <a:rPr lang="en-US" altLang="en-US" sz="1300"/>
              <a:t>   System.out.println("token = " + token);</a:t>
            </a:r>
          </a:p>
          <a:p>
            <a:pPr marL="1100138" lvl="1" indent="-533400">
              <a:spcBef>
                <a:spcPct val="50000"/>
              </a:spcBef>
              <a:buFont typeface="Calibri" panose="020F0502020204030204" pitchFamily="34" charset="0"/>
              <a:buNone/>
            </a:pPr>
            <a:r>
              <a:rPr lang="en-US" altLang="en-US" sz="1300"/>
              <a:t>   if (token == null || (reset != null &amp;&amp; reset.equals("yes"))) {</a:t>
            </a:r>
          </a:p>
          <a:p>
            <a:pPr marL="1100138" lvl="1" indent="-533400">
              <a:spcBef>
                <a:spcPct val="50000"/>
              </a:spcBef>
              <a:buFont typeface="Calibri" panose="020F0502020204030204" pitchFamily="34" charset="0"/>
              <a:buNone/>
            </a:pPr>
            <a:r>
              <a:rPr lang="en-US" altLang="en-US" sz="1300"/>
              <a:t>   Random rand = new Random();</a:t>
            </a:r>
          </a:p>
          <a:p>
            <a:pPr marL="1100138" lvl="1" indent="-533400">
              <a:spcBef>
                <a:spcPct val="50000"/>
              </a:spcBef>
              <a:buFont typeface="Calibri" panose="020F0502020204030204" pitchFamily="34" charset="0"/>
              <a:buNone/>
            </a:pPr>
            <a:r>
              <a:rPr lang="en-US" altLang="en-US" sz="1300"/>
              <a:t>   long id = rand.nextLong();</a:t>
            </a:r>
          </a:p>
          <a:p>
            <a:pPr marL="1100138" lvl="1" indent="-533400">
              <a:spcBef>
                <a:spcPct val="50000"/>
              </a:spcBef>
              <a:buFont typeface="Calibri" panose="020F0502020204030204" pitchFamily="34" charset="0"/>
              <a:buNone/>
            </a:pPr>
            <a:r>
              <a:rPr lang="en-US" altLang="en-US" sz="1300"/>
              <a:t>   writer.println("&lt;p&gt;Welcome. A new token " + id + " is now established&lt;/p&gt;");</a:t>
            </a:r>
          </a:p>
          <a:p>
            <a:pPr marL="1100138" lvl="1" indent="-533400">
              <a:spcBef>
                <a:spcPct val="50000"/>
              </a:spcBef>
              <a:buFont typeface="Calibri" panose="020F0502020204030204" pitchFamily="34" charset="0"/>
              <a:buNone/>
            </a:pPr>
            <a:r>
              <a:rPr lang="en-US" altLang="en-US" sz="1300"/>
              <a:t>   // Set the cookie</a:t>
            </a:r>
          </a:p>
          <a:p>
            <a:pPr marL="1100138" lvl="1" indent="-533400">
              <a:spcBef>
                <a:spcPct val="50000"/>
              </a:spcBef>
              <a:buFont typeface="Calibri" panose="020F0502020204030204" pitchFamily="34" charset="0"/>
              <a:buNone/>
            </a:pPr>
            <a:r>
              <a:rPr lang="en-US" altLang="en-US" sz="1300"/>
              <a:t>   token = new Cookie("token", Long.toString(id));</a:t>
            </a:r>
          </a:p>
          <a:p>
            <a:pPr marL="1100138" lvl="1" indent="-533400">
              <a:spcBef>
                <a:spcPct val="50000"/>
              </a:spcBef>
              <a:buFont typeface="Calibri" panose="020F0502020204030204" pitchFamily="34" charset="0"/>
              <a:buNone/>
            </a:pPr>
            <a:r>
              <a:rPr lang="en-US" altLang="en-US" sz="1300"/>
              <a:t>   token.setComment("Token to identify user");</a:t>
            </a:r>
          </a:p>
          <a:p>
            <a:pPr marL="609600" indent="-609600">
              <a:spcBef>
                <a:spcPct val="50000"/>
              </a:spcBef>
              <a:buFont typeface="Calibri" panose="020F0502020204030204" pitchFamily="34" charset="0"/>
              <a:buNone/>
            </a:pPr>
            <a:r>
              <a:rPr lang="en-US" altLang="en-US" sz="1300"/>
              <a:t> 	  token.setMaxAge(-1);</a:t>
            </a:r>
          </a:p>
          <a:p>
            <a:pPr marL="1100138" lvl="1" indent="-533400">
              <a:spcBef>
                <a:spcPct val="50000"/>
              </a:spcBef>
              <a:buFont typeface="Calibri" panose="020F0502020204030204" pitchFamily="34" charset="0"/>
              <a:buNone/>
            </a:pPr>
            <a:r>
              <a:rPr lang="en-US" altLang="en-US" sz="1300"/>
              <a:t>   token.setPath("/cookie/track");</a:t>
            </a:r>
          </a:p>
          <a:p>
            <a:pPr marL="1100138" lvl="1" indent="-533400">
              <a:spcBef>
                <a:spcPct val="50000"/>
              </a:spcBef>
              <a:buFont typeface="Calibri" panose="020F0502020204030204" pitchFamily="34" charset="0"/>
              <a:buNone/>
            </a:pPr>
            <a:endParaRPr lang="en-US" altLang="en-US" sz="1300"/>
          </a:p>
          <a:p>
            <a:pPr marL="1100138" lvl="1" indent="-533400">
              <a:spcBef>
                <a:spcPct val="50000"/>
              </a:spcBef>
              <a:buFont typeface="Calibri" panose="020F0502020204030204" pitchFamily="34" charset="0"/>
              <a:buNone/>
            </a:pPr>
            <a:r>
              <a:rPr lang="en-US" altLang="en-US" sz="1300"/>
              <a:t>   </a:t>
            </a:r>
          </a:p>
        </p:txBody>
      </p:sp>
    </p:spTree>
    <p:extLst>
      <p:ext uri="{BB962C8B-B14F-4D97-AF65-F5344CB8AC3E}">
        <p14:creationId xmlns:p14="http://schemas.microsoft.com/office/powerpoint/2010/main" val="61462587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4131FB6-5843-458B-ABF4-B4961B9BA879}"/>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 cont’d.</a:t>
            </a:r>
          </a:p>
        </p:txBody>
      </p:sp>
      <p:sp>
        <p:nvSpPr>
          <p:cNvPr id="3" name="Rectangle 2">
            <a:extLst>
              <a:ext uri="{FF2B5EF4-FFF2-40B4-BE49-F238E27FC236}">
                <a16:creationId xmlns:a16="http://schemas.microsoft.com/office/drawing/2014/main" id="{0301147A-16BD-4A58-A8B1-60E1CF8F3D25}"/>
              </a:ext>
            </a:extLst>
          </p:cNvPr>
          <p:cNvSpPr txBox="1">
            <a:spLocks noChangeArrowheads="1"/>
          </p:cNvSpPr>
          <p:nvPr/>
        </p:nvSpPr>
        <p:spPr>
          <a:xfrm>
            <a:off x="304799" y="1143000"/>
            <a:ext cx="10474569" cy="533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00138" lvl="1" indent="-533400">
              <a:lnSpc>
                <a:spcPct val="70000"/>
              </a:lnSpc>
              <a:spcBef>
                <a:spcPct val="50000"/>
              </a:spcBef>
              <a:buFontTx/>
              <a:buNone/>
            </a:pPr>
            <a:r>
              <a:rPr lang="en-US" altLang="en-US" sz="2000" dirty="0" err="1"/>
              <a:t>response.addCookie</a:t>
            </a:r>
            <a:r>
              <a:rPr lang="en-US" altLang="en-US" sz="2000" dirty="0"/>
              <a:t>(token);</a:t>
            </a:r>
          </a:p>
          <a:p>
            <a:pPr marL="1100138" lvl="1" indent="-533400">
              <a:lnSpc>
                <a:spcPct val="70000"/>
              </a:lnSpc>
              <a:spcBef>
                <a:spcPct val="50000"/>
              </a:spcBef>
              <a:buFontTx/>
              <a:buNone/>
            </a:pPr>
            <a:r>
              <a:rPr lang="en-US" altLang="en-US" sz="2000" dirty="0"/>
              <a:t>} else  {</a:t>
            </a:r>
          </a:p>
          <a:p>
            <a:pPr marL="1100138" lvl="1" indent="-533400">
              <a:lnSpc>
                <a:spcPct val="70000"/>
              </a:lnSpc>
              <a:spcBef>
                <a:spcPct val="50000"/>
              </a:spcBef>
              <a:buFontTx/>
              <a:buNone/>
            </a:pPr>
            <a:r>
              <a:rPr lang="en-US" altLang="en-US" sz="2000" dirty="0"/>
              <a:t>    </a:t>
            </a:r>
            <a:r>
              <a:rPr lang="en-US" altLang="en-US" sz="2000" dirty="0" err="1"/>
              <a:t>writer.println</a:t>
            </a:r>
            <a:r>
              <a:rPr lang="en-US" altLang="en-US" sz="2000" dirty="0"/>
              <a:t>("Welcome back. Your token is " + </a:t>
            </a:r>
            <a:r>
              <a:rPr lang="en-US" altLang="en-US" sz="2000" dirty="0" err="1"/>
              <a:t>token.getValue</a:t>
            </a:r>
            <a:r>
              <a:rPr lang="en-US" altLang="en-US" sz="2000" dirty="0"/>
              <a:t>() + ".&lt;/p&gt;"); }</a:t>
            </a:r>
          </a:p>
          <a:p>
            <a:pPr marL="609600" indent="-609600">
              <a:lnSpc>
                <a:spcPct val="70000"/>
              </a:lnSpc>
              <a:spcBef>
                <a:spcPct val="50000"/>
              </a:spcBef>
              <a:buFontTx/>
              <a:buNone/>
            </a:pPr>
            <a:r>
              <a:rPr lang="en-US" altLang="en-US" dirty="0"/>
              <a:t>	String </a:t>
            </a:r>
            <a:r>
              <a:rPr lang="en-US" altLang="en-US" dirty="0" err="1"/>
              <a:t>requestURLSame</a:t>
            </a:r>
            <a:r>
              <a:rPr lang="en-US" altLang="en-US" dirty="0"/>
              <a:t> = </a:t>
            </a:r>
            <a:r>
              <a:rPr lang="en-US" altLang="en-US" dirty="0" err="1"/>
              <a:t>request.getRequestURL</a:t>
            </a:r>
            <a:r>
              <a:rPr lang="en-US" altLang="en-US" dirty="0"/>
              <a:t>().</a:t>
            </a:r>
            <a:r>
              <a:rPr lang="en-US" altLang="en-US" dirty="0" err="1"/>
              <a:t>toString</a:t>
            </a:r>
            <a:r>
              <a:rPr lang="en-US" altLang="en-US" dirty="0"/>
              <a:t>();</a:t>
            </a:r>
          </a:p>
          <a:p>
            <a:pPr marL="609600" indent="-609600">
              <a:lnSpc>
                <a:spcPct val="70000"/>
              </a:lnSpc>
              <a:spcBef>
                <a:spcPct val="50000"/>
              </a:spcBef>
              <a:buFontTx/>
              <a:buNone/>
            </a:pPr>
            <a:r>
              <a:rPr lang="en-US" altLang="en-US" dirty="0"/>
              <a:t>	String </a:t>
            </a:r>
            <a:r>
              <a:rPr lang="en-US" altLang="en-US" dirty="0" err="1"/>
              <a:t>requestURLNew</a:t>
            </a:r>
            <a:r>
              <a:rPr lang="en-US" altLang="en-US" dirty="0"/>
              <a:t> = </a:t>
            </a:r>
            <a:r>
              <a:rPr lang="en-US" altLang="en-US" dirty="0" err="1"/>
              <a:t>request.getRequestURL</a:t>
            </a:r>
            <a:r>
              <a:rPr lang="en-US" altLang="en-US" dirty="0"/>
              <a:t>() + "?reset=yes";</a:t>
            </a:r>
          </a:p>
          <a:p>
            <a:pPr marL="609600" indent="-609600">
              <a:lnSpc>
                <a:spcPct val="70000"/>
              </a:lnSpc>
              <a:spcBef>
                <a:spcPct val="50000"/>
              </a:spcBef>
              <a:buFontTx/>
              <a:buNone/>
            </a:pPr>
            <a:r>
              <a:rPr lang="en-US" altLang="en-US" dirty="0"/>
              <a:t>    	</a:t>
            </a:r>
            <a:r>
              <a:rPr lang="en-US" altLang="en-US" dirty="0" err="1"/>
              <a:t>writer.println</a:t>
            </a:r>
            <a:r>
              <a:rPr lang="en-US" altLang="en-US" dirty="0"/>
              <a:t>("&lt;p&gt;Click &lt;a </a:t>
            </a:r>
            <a:r>
              <a:rPr lang="en-US" altLang="en-US" dirty="0" err="1"/>
              <a:t>href</a:t>
            </a:r>
            <a:r>
              <a:rPr lang="en-US" altLang="en-US" dirty="0"/>
              <a:t>=" + </a:t>
            </a:r>
            <a:r>
              <a:rPr lang="en-US" altLang="en-US" dirty="0" err="1"/>
              <a:t>requestURLSame</a:t>
            </a:r>
            <a:r>
              <a:rPr lang="en-US" altLang="en-US" dirty="0"/>
              <a:t> + </a:t>
            </a:r>
          </a:p>
          <a:p>
            <a:pPr marL="609600" indent="-609600">
              <a:lnSpc>
                <a:spcPct val="70000"/>
              </a:lnSpc>
              <a:spcBef>
                <a:spcPct val="50000"/>
              </a:spcBef>
              <a:buFontTx/>
              <a:buNone/>
            </a:pPr>
            <a:r>
              <a:rPr lang="en-US" altLang="en-US" dirty="0"/>
              <a:t>		       "&gt;here&lt;/a&gt; again to continue browsing with the same identity.&lt;/p&gt;"); </a:t>
            </a:r>
          </a:p>
          <a:p>
            <a:pPr marL="609600" indent="-609600">
              <a:lnSpc>
                <a:spcPct val="70000"/>
              </a:lnSpc>
              <a:spcBef>
                <a:spcPct val="50000"/>
              </a:spcBef>
              <a:buFontTx/>
              <a:buNone/>
            </a:pPr>
            <a:r>
              <a:rPr lang="en-US" altLang="en-US" dirty="0"/>
              <a:t>	</a:t>
            </a:r>
            <a:r>
              <a:rPr lang="en-US" altLang="en-US" dirty="0" err="1"/>
              <a:t>writer.println</a:t>
            </a:r>
            <a:r>
              <a:rPr lang="en-US" altLang="en-US" dirty="0"/>
              <a:t>("&lt;p&gt;Otherwise, click &lt;a </a:t>
            </a:r>
            <a:r>
              <a:rPr lang="en-US" altLang="en-US" dirty="0" err="1"/>
              <a:t>href</a:t>
            </a:r>
            <a:r>
              <a:rPr lang="en-US" altLang="en-US" dirty="0"/>
              <a:t>=" + </a:t>
            </a:r>
            <a:r>
              <a:rPr lang="en-US" altLang="en-US" dirty="0" err="1"/>
              <a:t>requestURLNew</a:t>
            </a:r>
            <a:r>
              <a:rPr lang="en-US" altLang="en-US" dirty="0"/>
              <a:t> + </a:t>
            </a:r>
          </a:p>
          <a:p>
            <a:pPr marL="609600" indent="-609600">
              <a:lnSpc>
                <a:spcPct val="70000"/>
              </a:lnSpc>
              <a:spcBef>
                <a:spcPct val="50000"/>
              </a:spcBef>
              <a:buFontTx/>
              <a:buNone/>
            </a:pPr>
            <a:r>
              <a:rPr lang="en-US" altLang="en-US" dirty="0"/>
              <a:t>		       "&gt;here&lt;/a&gt; again to start browsing with a new identity.&lt;/p&gt;"); </a:t>
            </a:r>
          </a:p>
          <a:p>
            <a:pPr marL="609600" indent="-609600">
              <a:lnSpc>
                <a:spcPct val="70000"/>
              </a:lnSpc>
              <a:spcBef>
                <a:spcPct val="50000"/>
              </a:spcBef>
              <a:buFontTx/>
              <a:buNone/>
            </a:pPr>
            <a:r>
              <a:rPr lang="en-US" altLang="en-US" dirty="0"/>
              <a:t>	</a:t>
            </a:r>
            <a:r>
              <a:rPr lang="en-US" altLang="en-US" dirty="0" err="1"/>
              <a:t>writer.println</a:t>
            </a:r>
            <a:r>
              <a:rPr lang="en-US" altLang="en-US" dirty="0"/>
              <a:t>("&lt;/body&gt;&lt;/html&gt;");</a:t>
            </a:r>
          </a:p>
          <a:p>
            <a:pPr marL="609600" indent="-609600">
              <a:lnSpc>
                <a:spcPct val="70000"/>
              </a:lnSpc>
              <a:spcBef>
                <a:spcPct val="50000"/>
              </a:spcBef>
              <a:buFontTx/>
              <a:buNone/>
            </a:pPr>
            <a:r>
              <a:rPr lang="en-US" altLang="en-US" dirty="0"/>
              <a:t>	</a:t>
            </a:r>
            <a:r>
              <a:rPr lang="en-US" altLang="en-US" dirty="0" err="1"/>
              <a:t>writer.close</a:t>
            </a:r>
            <a:r>
              <a:rPr lang="en-US" altLang="en-US" dirty="0"/>
              <a:t>();</a:t>
            </a:r>
          </a:p>
          <a:p>
            <a:pPr marL="609600" indent="-609600">
              <a:lnSpc>
                <a:spcPct val="70000"/>
              </a:lnSpc>
              <a:spcBef>
                <a:spcPct val="50000"/>
              </a:spcBef>
              <a:buFontTx/>
              <a:buNone/>
            </a:pPr>
            <a:r>
              <a:rPr lang="en-US" altLang="en-US" dirty="0"/>
              <a:t>    }</a:t>
            </a:r>
          </a:p>
          <a:p>
            <a:pPr marL="609600" indent="-609600">
              <a:lnSpc>
                <a:spcPct val="70000"/>
              </a:lnSpc>
              <a:spcBef>
                <a:spcPct val="50000"/>
              </a:spcBef>
              <a:buFontTx/>
              <a:buNone/>
            </a:pPr>
            <a:r>
              <a:rPr lang="en-US" altLang="en-US" dirty="0"/>
              <a:t>}</a:t>
            </a:r>
          </a:p>
          <a:p>
            <a:pPr marL="609600" indent="-609600">
              <a:spcBef>
                <a:spcPct val="50000"/>
              </a:spcBef>
              <a:buFontTx/>
              <a:buNone/>
            </a:pPr>
            <a:endParaRPr lang="en-US" altLang="en-US" dirty="0">
              <a:solidFill>
                <a:srgbClr val="0000FF"/>
              </a:solidFill>
            </a:endParaRPr>
          </a:p>
        </p:txBody>
      </p:sp>
    </p:spTree>
    <p:extLst>
      <p:ext uri="{BB962C8B-B14F-4D97-AF65-F5344CB8AC3E}">
        <p14:creationId xmlns:p14="http://schemas.microsoft.com/office/powerpoint/2010/main" val="210696068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25672CEF-DA75-4F5C-8AE8-D3D794E30AA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Cookies</a:t>
            </a:r>
          </a:p>
        </p:txBody>
      </p:sp>
      <p:sp>
        <p:nvSpPr>
          <p:cNvPr id="3" name="Rectangle 1026">
            <a:extLst>
              <a:ext uri="{FF2B5EF4-FFF2-40B4-BE49-F238E27FC236}">
                <a16:creationId xmlns:a16="http://schemas.microsoft.com/office/drawing/2014/main" id="{75635597-CD68-4118-9585-445EF504544B}"/>
              </a:ext>
            </a:extLst>
          </p:cNvPr>
          <p:cNvSpPr txBox="1">
            <a:spLocks noChangeArrowheads="1"/>
          </p:cNvSpPr>
          <p:nvPr/>
        </p:nvSpPr>
        <p:spPr>
          <a:xfrm>
            <a:off x="1126549" y="1143000"/>
            <a:ext cx="4013263" cy="5334000"/>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buFontTx/>
              <a:buNone/>
            </a:pPr>
            <a:r>
              <a:rPr lang="en-US" altLang="en-US" sz="1000" dirty="0">
                <a:latin typeface="Arial" panose="020B0604020202020204" pitchFamily="34" charset="0"/>
              </a:rPr>
              <a:t>package </a:t>
            </a:r>
            <a:r>
              <a:rPr lang="en-US" altLang="en-US" sz="1000" dirty="0" err="1">
                <a:latin typeface="Arial" panose="020B0604020202020204" pitchFamily="34" charset="0"/>
              </a:rPr>
              <a:t>edu.albany.mis.goel.servlets</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java.io.IOException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java.io.PrintWriter</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java.util.Random</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javax.servlet.http.HttpServletRequest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javax.servlet.http.HttpServletResponse</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javax.servlet.http.Cookie</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javax.servlet.ServletException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public class </a:t>
            </a:r>
            <a:r>
              <a:rPr lang="en-US" altLang="en-US" sz="1000" dirty="0" err="1">
                <a:latin typeface="Arial" panose="020B0604020202020204" pitchFamily="34" charset="0"/>
              </a:rPr>
              <a:t>CookieServlet</a:t>
            </a:r>
            <a:r>
              <a:rPr lang="en-US" altLang="en-US" sz="1000" dirty="0">
                <a:latin typeface="Arial" panose="020B0604020202020204" pitchFamily="34" charset="0"/>
              </a:rPr>
              <a:t> extends </a:t>
            </a:r>
            <a:r>
              <a:rPr lang="en-US" altLang="en-US" sz="1000" dirty="0" err="1">
                <a:latin typeface="Arial" panose="020B0604020202020204" pitchFamily="34" charset="0"/>
              </a:rPr>
              <a:t>HttpServlet</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protected void </a:t>
            </a:r>
            <a:r>
              <a:rPr lang="en-US" altLang="en-US" sz="1000" dirty="0" err="1">
                <a:latin typeface="Arial" panose="020B0604020202020204" pitchFamily="34" charset="0"/>
              </a:rPr>
              <a:t>doGet</a:t>
            </a:r>
            <a:r>
              <a:rPr lang="en-US" altLang="en-US" sz="1000" dirty="0">
                <a:latin typeface="Arial" panose="020B0604020202020204" pitchFamily="34" charset="0"/>
              </a:rPr>
              <a:t>(</a:t>
            </a:r>
            <a:r>
              <a:rPr lang="en-US" altLang="en-US" sz="1000" dirty="0" err="1">
                <a:latin typeface="Arial" panose="020B0604020202020204" pitchFamily="34" charset="0"/>
              </a:rPr>
              <a:t>HttpServletRequest</a:t>
            </a:r>
            <a:r>
              <a:rPr lang="en-US" altLang="en-US" sz="1000" dirty="0">
                <a:latin typeface="Arial" panose="020B0604020202020204" pitchFamily="34" charset="0"/>
              </a:rPr>
              <a:t> </a:t>
            </a:r>
            <a:r>
              <a:rPr lang="en-US" altLang="en-US" sz="1000" dirty="0" err="1">
                <a:latin typeface="Arial" panose="020B0604020202020204" pitchFamily="34" charset="0"/>
              </a:rPr>
              <a:t>request,HttpServletResponse</a:t>
            </a:r>
            <a:r>
              <a:rPr lang="en-US" altLang="en-US" sz="1000" dirty="0">
                <a:latin typeface="Arial" panose="020B0604020202020204" pitchFamily="34" charset="0"/>
              </a:rPr>
              <a:t> response)</a:t>
            </a:r>
          </a:p>
          <a:p>
            <a:pPr marL="609600" indent="-609600">
              <a:spcBef>
                <a:spcPct val="50000"/>
              </a:spcBef>
              <a:buFontTx/>
              <a:buNone/>
            </a:pPr>
            <a:r>
              <a:rPr lang="en-US" altLang="en-US" sz="1000" dirty="0">
                <a:latin typeface="Arial" panose="020B0604020202020204" pitchFamily="34" charset="0"/>
              </a:rPr>
              <a:t>    throws </a:t>
            </a:r>
            <a:r>
              <a:rPr lang="en-US" altLang="en-US" sz="1000" dirty="0" err="1">
                <a:latin typeface="Arial" panose="020B0604020202020204" pitchFamily="34" charset="0"/>
              </a:rPr>
              <a:t>ServletException</a:t>
            </a:r>
            <a:r>
              <a:rPr lang="en-US" altLang="en-US" sz="1000" dirty="0">
                <a:latin typeface="Arial" panose="020B0604020202020204" pitchFamily="34" charset="0"/>
              </a:rPr>
              <a:t>, </a:t>
            </a:r>
            <a:r>
              <a:rPr lang="en-US" altLang="en-US" sz="1000" dirty="0" err="1">
                <a:latin typeface="Arial" panose="020B0604020202020204" pitchFamily="34" charset="0"/>
              </a:rPr>
              <a:t>IOException</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Cookie[] cookies = </a:t>
            </a:r>
            <a:r>
              <a:rPr lang="en-US" altLang="en-US" sz="1000" dirty="0" err="1">
                <a:latin typeface="Arial" panose="020B0604020202020204" pitchFamily="34" charset="0"/>
              </a:rPr>
              <a:t>request.getCookies</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    Cookie token = null;</a:t>
            </a:r>
          </a:p>
          <a:p>
            <a:pPr marL="609600" indent="-609600">
              <a:spcBef>
                <a:spcPct val="50000"/>
              </a:spcBef>
              <a:buFontTx/>
              <a:buNone/>
            </a:pPr>
            <a:r>
              <a:rPr lang="en-US" altLang="en-US" sz="1000" dirty="0">
                <a:latin typeface="Arial" panose="020B0604020202020204" pitchFamily="34" charset="0"/>
              </a:rPr>
              <a:t>    if(cookies != null) {</a:t>
            </a:r>
          </a:p>
          <a:p>
            <a:pPr marL="609600" indent="-609600">
              <a:spcBef>
                <a:spcPct val="50000"/>
              </a:spcBef>
              <a:buFontTx/>
              <a:buNone/>
            </a:pPr>
            <a:r>
              <a:rPr lang="en-US" altLang="en-US" sz="1000" dirty="0">
                <a:latin typeface="Arial" panose="020B0604020202020204" pitchFamily="34" charset="0"/>
              </a:rPr>
              <a:t>      for(int </a:t>
            </a:r>
            <a:r>
              <a:rPr lang="en-US" altLang="en-US" sz="1000" dirty="0" err="1">
                <a:latin typeface="Arial" panose="020B0604020202020204" pitchFamily="34" charset="0"/>
              </a:rPr>
              <a:t>i</a:t>
            </a:r>
            <a:r>
              <a:rPr lang="en-US" altLang="en-US" sz="1000" dirty="0">
                <a:latin typeface="Arial" panose="020B0604020202020204" pitchFamily="34" charset="0"/>
              </a:rPr>
              <a:t> = 0; </a:t>
            </a:r>
            <a:r>
              <a:rPr lang="en-US" altLang="en-US" sz="1000" dirty="0" err="1">
                <a:latin typeface="Arial" panose="020B0604020202020204" pitchFamily="34" charset="0"/>
              </a:rPr>
              <a:t>i</a:t>
            </a:r>
            <a:r>
              <a:rPr lang="en-US" altLang="en-US" sz="1000" dirty="0">
                <a:latin typeface="Arial" panose="020B0604020202020204" pitchFamily="34" charset="0"/>
              </a:rPr>
              <a:t> &lt; </a:t>
            </a:r>
            <a:r>
              <a:rPr lang="en-US" altLang="en-US" sz="1000" dirty="0" err="1">
                <a:latin typeface="Arial" panose="020B0604020202020204" pitchFamily="34" charset="0"/>
              </a:rPr>
              <a:t>cookies.length</a:t>
            </a:r>
            <a:r>
              <a:rPr lang="en-US" altLang="en-US" sz="1000" dirty="0">
                <a:latin typeface="Arial" panose="020B0604020202020204" pitchFamily="34" charset="0"/>
              </a:rPr>
              <a:t>; </a:t>
            </a:r>
            <a:r>
              <a:rPr lang="en-US" altLang="en-US" sz="1000" dirty="0" err="1">
                <a:latin typeface="Arial" panose="020B0604020202020204" pitchFamily="34" charset="0"/>
              </a:rPr>
              <a:t>i</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if(cookies[</a:t>
            </a:r>
            <a:r>
              <a:rPr lang="en-US" altLang="en-US" sz="1000" dirty="0" err="1">
                <a:latin typeface="Arial" panose="020B0604020202020204" pitchFamily="34" charset="0"/>
              </a:rPr>
              <a:t>i</a:t>
            </a:r>
            <a:r>
              <a:rPr lang="en-US" altLang="en-US" sz="1000" dirty="0">
                <a:latin typeface="Arial" panose="020B0604020202020204" pitchFamily="34" charset="0"/>
              </a:rPr>
              <a:t>].</a:t>
            </a:r>
            <a:r>
              <a:rPr lang="en-US" altLang="en-US" sz="1000" dirty="0" err="1">
                <a:latin typeface="Arial" panose="020B0604020202020204" pitchFamily="34" charset="0"/>
              </a:rPr>
              <a:t>getName</a:t>
            </a:r>
            <a:r>
              <a:rPr lang="en-US" altLang="en-US" sz="1000" dirty="0">
                <a:latin typeface="Arial" panose="020B0604020202020204" pitchFamily="34" charset="0"/>
              </a:rPr>
              <a:t>().equals("token"))  {</a:t>
            </a:r>
          </a:p>
          <a:p>
            <a:pPr marL="609600" indent="-609600">
              <a:spcBef>
                <a:spcPct val="50000"/>
              </a:spcBef>
              <a:buFontTx/>
              <a:buNone/>
            </a:pPr>
            <a:r>
              <a:rPr lang="en-US" altLang="en-US" sz="1000" dirty="0">
                <a:latin typeface="Arial" panose="020B0604020202020204" pitchFamily="34" charset="0"/>
              </a:rPr>
              <a:t>              // Found a token cookie</a:t>
            </a:r>
          </a:p>
          <a:p>
            <a:pPr marL="609600" indent="-609600">
              <a:spcBef>
                <a:spcPct val="50000"/>
              </a:spcBef>
              <a:buFontTx/>
              <a:buNone/>
            </a:pPr>
            <a:r>
              <a:rPr lang="en-US" altLang="en-US" sz="1000" dirty="0">
                <a:latin typeface="Arial" panose="020B0604020202020204" pitchFamily="34" charset="0"/>
              </a:rPr>
              <a:t>               token = cookies[</a:t>
            </a:r>
            <a:r>
              <a:rPr lang="en-US" altLang="en-US" sz="1000" dirty="0" err="1">
                <a:latin typeface="Arial" panose="020B0604020202020204" pitchFamily="34" charset="0"/>
              </a:rPr>
              <a:t>i</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               break;</a:t>
            </a:r>
          </a:p>
          <a:p>
            <a:pPr marL="609600" indent="-609600">
              <a:spcBef>
                <a:spcPct val="50000"/>
              </a:spcBef>
              <a:buFontTx/>
              <a:buNone/>
            </a:pP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a:t>
            </a:r>
          </a:p>
          <a:p>
            <a:pPr marL="609600" indent="-609600">
              <a:spcBef>
                <a:spcPct val="50000"/>
              </a:spcBef>
              <a:buFontTx/>
              <a:buNone/>
            </a:pPr>
            <a:r>
              <a:rPr lang="en-US" altLang="en-US" sz="800" dirty="0">
                <a:latin typeface="Arial" panose="020B0604020202020204" pitchFamily="34" charset="0"/>
              </a:rPr>
              <a:t>    </a:t>
            </a:r>
            <a:endParaRPr lang="en-US" altLang="en-US" sz="800" dirty="0">
              <a:solidFill>
                <a:srgbClr val="0000FF"/>
              </a:solidFill>
              <a:latin typeface="Arial" panose="020B0604020202020204" pitchFamily="34" charset="0"/>
            </a:endParaRPr>
          </a:p>
        </p:txBody>
      </p:sp>
      <p:sp>
        <p:nvSpPr>
          <p:cNvPr id="4" name="Rectangle 1028">
            <a:extLst>
              <a:ext uri="{FF2B5EF4-FFF2-40B4-BE49-F238E27FC236}">
                <a16:creationId xmlns:a16="http://schemas.microsoft.com/office/drawing/2014/main" id="{075222D0-51E1-463C-A139-1389219F73E4}"/>
              </a:ext>
            </a:extLst>
          </p:cNvPr>
          <p:cNvSpPr>
            <a:spLocks noChangeArrowheads="1"/>
          </p:cNvSpPr>
          <p:nvPr/>
        </p:nvSpPr>
        <p:spPr bwMode="auto">
          <a:xfrm>
            <a:off x="6096000" y="1143000"/>
            <a:ext cx="497644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response.setContentType</a:t>
            </a:r>
            <a:r>
              <a:rPr lang="en-US" altLang="en-US" sz="1000" b="0" dirty="0">
                <a:effectLst/>
                <a:latin typeface="Arial" panose="020B0604020202020204" pitchFamily="34" charset="0"/>
              </a:rPr>
              <a:t>("text/html");</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PrintWriter</a:t>
            </a:r>
            <a:r>
              <a:rPr lang="en-US" altLang="en-US" sz="1000" b="0" dirty="0">
                <a:effectLst/>
                <a:latin typeface="Arial" panose="020B0604020202020204" pitchFamily="34" charset="0"/>
              </a:rPr>
              <a:t> writer = </a:t>
            </a:r>
            <a:r>
              <a:rPr lang="en-US" altLang="en-US" sz="1000" b="0" dirty="0" err="1">
                <a:effectLst/>
                <a:latin typeface="Arial" panose="020B0604020202020204" pitchFamily="34" charset="0"/>
              </a:rPr>
              <a:t>response.getWriter</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("&lt;html&gt;&lt;head&gt;&lt;title&gt;Tokens&lt;/title&gt;&lt;/head&gt;&lt;body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("style=\"font-family:verdana;font-size:10pt\"&gt;");</a:t>
            </a:r>
          </a:p>
          <a:p>
            <a:pPr>
              <a:lnSpc>
                <a:spcPct val="90000"/>
              </a:lnSpc>
              <a:spcBef>
                <a:spcPct val="50000"/>
              </a:spcBef>
            </a:pPr>
            <a:r>
              <a:rPr lang="en-US" altLang="en-US" sz="1000" b="0" dirty="0">
                <a:effectLst/>
                <a:latin typeface="Arial" panose="020B0604020202020204" pitchFamily="34" charset="0"/>
              </a:rPr>
              <a:t>    	String reset = </a:t>
            </a:r>
            <a:r>
              <a:rPr lang="en-US" altLang="en-US" sz="1000" b="0" dirty="0" err="1">
                <a:effectLst/>
                <a:latin typeface="Arial" panose="020B0604020202020204" pitchFamily="34" charset="0"/>
              </a:rPr>
              <a:t>request.getParameter</a:t>
            </a:r>
            <a:r>
              <a:rPr lang="en-US" altLang="en-US" sz="1000" b="0" dirty="0">
                <a:effectLst/>
                <a:latin typeface="Arial" panose="020B0604020202020204" pitchFamily="34" charset="0"/>
              </a:rPr>
              <a:t>("reset");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System.out.println</a:t>
            </a:r>
            <a:r>
              <a:rPr lang="en-US" altLang="en-US" sz="1000" b="0" dirty="0">
                <a:effectLst/>
                <a:latin typeface="Arial" panose="020B0604020202020204" pitchFamily="34" charset="0"/>
              </a:rPr>
              <a:t>("token = " + token);</a:t>
            </a:r>
            <a:endParaRPr lang="en-US" altLang="en-US" sz="1000" b="0" dirty="0">
              <a:solidFill>
                <a:srgbClr val="0000FF"/>
              </a:solidFill>
              <a:effectLst/>
              <a:latin typeface="Arial" panose="020B0604020202020204" pitchFamily="34" charset="0"/>
            </a:endParaRPr>
          </a:p>
          <a:p>
            <a:pPr>
              <a:lnSpc>
                <a:spcPct val="90000"/>
              </a:lnSpc>
              <a:spcBef>
                <a:spcPct val="50000"/>
              </a:spcBef>
            </a:pPr>
            <a:r>
              <a:rPr lang="en-US" altLang="en-US" sz="1000" b="0" dirty="0">
                <a:effectLst/>
                <a:latin typeface="Arial" panose="020B0604020202020204" pitchFamily="34" charset="0"/>
              </a:rPr>
              <a:t>	if (token == null || (reset != null &amp;&amp; </a:t>
            </a:r>
            <a:r>
              <a:rPr lang="en-US" altLang="en-US" sz="1000" b="0" dirty="0" err="1">
                <a:effectLst/>
                <a:latin typeface="Arial" panose="020B0604020202020204" pitchFamily="34" charset="0"/>
              </a:rPr>
              <a:t>reset.equals</a:t>
            </a:r>
            <a:r>
              <a:rPr lang="en-US" altLang="en-US" sz="1000" b="0" dirty="0">
                <a:effectLst/>
                <a:latin typeface="Arial" panose="020B0604020202020204" pitchFamily="34" charset="0"/>
              </a:rPr>
              <a:t>("yes"))) {</a:t>
            </a:r>
          </a:p>
          <a:p>
            <a:pPr>
              <a:lnSpc>
                <a:spcPct val="90000"/>
              </a:lnSpc>
              <a:spcBef>
                <a:spcPct val="50000"/>
              </a:spcBef>
            </a:pPr>
            <a:r>
              <a:rPr lang="en-US" altLang="en-US" sz="1000" b="0" dirty="0">
                <a:effectLst/>
                <a:latin typeface="Arial" panose="020B0604020202020204" pitchFamily="34" charset="0"/>
              </a:rPr>
              <a:t>	    Random rand = new Random();</a:t>
            </a:r>
          </a:p>
          <a:p>
            <a:pPr>
              <a:lnSpc>
                <a:spcPct val="90000"/>
              </a:lnSpc>
              <a:spcBef>
                <a:spcPct val="50000"/>
              </a:spcBef>
            </a:pPr>
            <a:r>
              <a:rPr lang="en-US" altLang="en-US" sz="1000" b="0" dirty="0">
                <a:effectLst/>
                <a:latin typeface="Arial" panose="020B0604020202020204" pitchFamily="34" charset="0"/>
              </a:rPr>
              <a:t>	    long id = </a:t>
            </a:r>
            <a:r>
              <a:rPr lang="en-US" altLang="en-US" sz="1000" b="0" dirty="0" err="1">
                <a:effectLst/>
                <a:latin typeface="Arial" panose="020B0604020202020204" pitchFamily="34" charset="0"/>
              </a:rPr>
              <a:t>rand.nextLong</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("&lt;p&gt;Welcome. A new token " + id + " is now established&lt;/p&gt;");</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	    // Set the cookie</a:t>
            </a:r>
          </a:p>
          <a:p>
            <a:pPr>
              <a:lnSpc>
                <a:spcPct val="90000"/>
              </a:lnSpc>
              <a:spcBef>
                <a:spcPct val="50000"/>
              </a:spcBef>
            </a:pPr>
            <a:r>
              <a:rPr lang="en-US" altLang="en-US" sz="1000" b="0" dirty="0">
                <a:effectLst/>
                <a:latin typeface="Arial" panose="020B0604020202020204" pitchFamily="34" charset="0"/>
              </a:rPr>
              <a:t>	    token = new Cookie("token", </a:t>
            </a:r>
            <a:r>
              <a:rPr lang="en-US" altLang="en-US" sz="1000" b="0" dirty="0" err="1">
                <a:effectLst/>
                <a:latin typeface="Arial" panose="020B0604020202020204" pitchFamily="34" charset="0"/>
              </a:rPr>
              <a:t>Long.toString</a:t>
            </a:r>
            <a:r>
              <a:rPr lang="en-US" altLang="en-US" sz="1000" b="0" dirty="0">
                <a:effectLst/>
                <a:latin typeface="Arial" panose="020B0604020202020204" pitchFamily="34" charset="0"/>
              </a:rPr>
              <a:t>(id));</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token.setComment</a:t>
            </a:r>
            <a:r>
              <a:rPr lang="en-US" altLang="en-US" sz="1000" b="0" dirty="0">
                <a:effectLst/>
                <a:latin typeface="Arial" panose="020B0604020202020204" pitchFamily="34" charset="0"/>
              </a:rPr>
              <a:t>("Token to identify user");</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token.setMaxAge</a:t>
            </a:r>
            <a:r>
              <a:rPr lang="en-US" altLang="en-US" sz="1000" b="0" dirty="0">
                <a:effectLst/>
                <a:latin typeface="Arial" panose="020B0604020202020204" pitchFamily="34" charset="0"/>
              </a:rPr>
              <a:t>(-1);</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token.setPath</a:t>
            </a:r>
            <a:r>
              <a:rPr lang="en-US" altLang="en-US" sz="1000" b="0" dirty="0">
                <a:effectLst/>
                <a:latin typeface="Arial" panose="020B0604020202020204" pitchFamily="34" charset="0"/>
              </a:rPr>
              <a:t>("/cookie/track");</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response.addCookie</a:t>
            </a:r>
            <a:r>
              <a:rPr lang="en-US" altLang="en-US" sz="1000" b="0" dirty="0">
                <a:effectLst/>
                <a:latin typeface="Arial" panose="020B0604020202020204" pitchFamily="34" charset="0"/>
              </a:rPr>
              <a:t>(token);</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	else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("Welcome back. Your token is " + </a:t>
            </a:r>
            <a:r>
              <a:rPr lang="en-US" altLang="en-US" sz="1000" b="0" dirty="0" err="1">
                <a:effectLst/>
                <a:latin typeface="Arial" panose="020B0604020202020204" pitchFamily="34" charset="0"/>
              </a:rPr>
              <a:t>token.getValue</a:t>
            </a:r>
            <a:r>
              <a:rPr lang="en-US" altLang="en-US" sz="1000" b="0" dirty="0">
                <a:effectLst/>
                <a:latin typeface="Arial" panose="020B0604020202020204" pitchFamily="34" charset="0"/>
              </a:rPr>
              <a:t>() + ".&lt;/p&gt;");</a:t>
            </a:r>
          </a:p>
          <a:p>
            <a:pPr>
              <a:lnSpc>
                <a:spcPct val="90000"/>
              </a:lnSpc>
              <a:spcBef>
                <a:spcPct val="50000"/>
              </a:spcBef>
            </a:pPr>
            <a:r>
              <a:rPr lang="en-US" altLang="en-US" sz="1000" b="0" dirty="0">
                <a:effectLst/>
                <a:latin typeface="Arial" panose="020B0604020202020204" pitchFamily="34" charset="0"/>
              </a:rPr>
              <a:t>	}</a:t>
            </a:r>
          </a:p>
        </p:txBody>
      </p:sp>
    </p:spTree>
    <p:extLst>
      <p:ext uri="{BB962C8B-B14F-4D97-AF65-F5344CB8AC3E}">
        <p14:creationId xmlns:p14="http://schemas.microsoft.com/office/powerpoint/2010/main" val="398755550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BC8C7194-67F2-4816-BB2E-3AB7E1F20869}"/>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Tracking State</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URL Encoding</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03BD3C77-3801-41AA-B454-12B61DA9FEC7}"/>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sz="1500" dirty="0"/>
              <a:t>http:// www.address.edu:1234/path/subdir/file.ext?query_string</a:t>
            </a:r>
          </a:p>
          <a:p>
            <a:pPr marL="1100138" lvl="1" indent="-533400"/>
            <a:r>
              <a:rPr lang="en-US" altLang="en-US" sz="1500" dirty="0"/>
              <a:t>Service </a:t>
            </a:r>
            <a:r>
              <a:rPr lang="en-US" altLang="en-US" sz="1500" dirty="0">
                <a:sym typeface="Wingdings" panose="05000000000000000000" pitchFamily="2" charset="2"/>
              </a:rPr>
              <a:t> http</a:t>
            </a:r>
          </a:p>
          <a:p>
            <a:pPr marL="1100138" lvl="1" indent="-533400"/>
            <a:r>
              <a:rPr lang="en-US" altLang="en-US" sz="1500" dirty="0">
                <a:sym typeface="Wingdings" panose="05000000000000000000" pitchFamily="2" charset="2"/>
              </a:rPr>
              <a:t>Host  www. Address. </a:t>
            </a:r>
            <a:r>
              <a:rPr lang="en-US" altLang="en-US" sz="1500" dirty="0" err="1">
                <a:sym typeface="Wingdings" panose="05000000000000000000" pitchFamily="2" charset="2"/>
              </a:rPr>
              <a:t>edu</a:t>
            </a:r>
            <a:endParaRPr lang="en-US" altLang="en-US" sz="1500" dirty="0">
              <a:sym typeface="Wingdings" panose="05000000000000000000" pitchFamily="2" charset="2"/>
            </a:endParaRPr>
          </a:p>
          <a:p>
            <a:pPr marL="1100138" lvl="1" indent="-533400"/>
            <a:r>
              <a:rPr lang="en-US" altLang="en-US" sz="1500" dirty="0">
                <a:sym typeface="Wingdings" panose="05000000000000000000" pitchFamily="2" charset="2"/>
              </a:rPr>
              <a:t>Port  1234</a:t>
            </a:r>
          </a:p>
          <a:p>
            <a:pPr marL="1100138" lvl="1" indent="-533400"/>
            <a:r>
              <a:rPr lang="en-US" altLang="en-US" sz="1500" dirty="0">
                <a:sym typeface="Wingdings" panose="05000000000000000000" pitchFamily="2" charset="2"/>
              </a:rPr>
              <a:t>/path/</a:t>
            </a:r>
            <a:r>
              <a:rPr lang="en-US" altLang="en-US" sz="1500" dirty="0" err="1">
                <a:sym typeface="Wingdings" panose="05000000000000000000" pitchFamily="2" charset="2"/>
              </a:rPr>
              <a:t>subdur</a:t>
            </a:r>
            <a:r>
              <a:rPr lang="en-US" altLang="en-US" sz="1500" dirty="0">
                <a:sym typeface="Wingdings" panose="05000000000000000000" pitchFamily="2" charset="2"/>
              </a:rPr>
              <a:t>/</a:t>
            </a:r>
            <a:r>
              <a:rPr lang="en-US" altLang="en-US" sz="1500" dirty="0" err="1">
                <a:sym typeface="Wingdings" panose="05000000000000000000" pitchFamily="2" charset="2"/>
              </a:rPr>
              <a:t>file.ext</a:t>
            </a:r>
            <a:r>
              <a:rPr lang="en-US" altLang="en-US" sz="1500" dirty="0">
                <a:sym typeface="Wingdings" panose="05000000000000000000" pitchFamily="2" charset="2"/>
              </a:rPr>
              <a:t>  resource path on the server </a:t>
            </a:r>
          </a:p>
          <a:p>
            <a:pPr marL="1100138" lvl="1" indent="-533400"/>
            <a:r>
              <a:rPr lang="en-US" altLang="en-US" sz="1500" dirty="0">
                <a:sym typeface="Wingdings" panose="05000000000000000000" pitchFamily="2" charset="2"/>
              </a:rPr>
              <a:t> </a:t>
            </a:r>
            <a:r>
              <a:rPr lang="en-US" altLang="en-US" sz="1500" dirty="0" err="1"/>
              <a:t>query_string</a:t>
            </a:r>
            <a:r>
              <a:rPr lang="en-US" altLang="en-US" sz="1500" dirty="0"/>
              <a:t> </a:t>
            </a:r>
            <a:r>
              <a:rPr lang="en-US" altLang="en-US" sz="1500" dirty="0">
                <a:sym typeface="Wingdings" panose="05000000000000000000" pitchFamily="2" charset="2"/>
              </a:rPr>
              <a:t> additional information that can be passed to resource</a:t>
            </a:r>
          </a:p>
          <a:p>
            <a:pPr marL="609600" indent="-609600"/>
            <a:r>
              <a:rPr lang="en-US" altLang="en-US" sz="1500" dirty="0">
                <a:sym typeface="Wingdings" panose="05000000000000000000" pitchFamily="2" charset="2"/>
              </a:rPr>
              <a:t>Http allows name value pairs to be passed to the resource</a:t>
            </a:r>
          </a:p>
          <a:p>
            <a:pPr marL="1100138" lvl="1" indent="-533400"/>
            <a:r>
              <a:rPr lang="en-US" altLang="en-US" sz="1500" dirty="0">
                <a:sym typeface="Wingdings" panose="05000000000000000000" pitchFamily="2" charset="2"/>
              </a:rPr>
              <a:t>http:</a:t>
            </a:r>
            <a:r>
              <a:rPr lang="en-US" altLang="en-US" sz="1500" dirty="0"/>
              <a:t>//</a:t>
            </a:r>
            <a:r>
              <a:rPr lang="en-US" altLang="en-US" sz="1500" dirty="0">
                <a:sym typeface="Wingdings" panose="05000000000000000000" pitchFamily="2" charset="2"/>
              </a:rPr>
              <a:t> www.test.edu/index.jsp?firstname=sanjay+lastname=goel</a:t>
            </a:r>
          </a:p>
          <a:p>
            <a:pPr marL="609600" indent="-609600"/>
            <a:r>
              <a:rPr lang="en-US" altLang="en-US" sz="1500" dirty="0">
                <a:sym typeface="Wingdings" panose="05000000000000000000" pitchFamily="2" charset="2"/>
              </a:rPr>
              <a:t>The server can place the id of a customer along with the URL</a:t>
            </a:r>
          </a:p>
          <a:p>
            <a:pPr marL="1100138" lvl="1" indent="-533400"/>
            <a:r>
              <a:rPr lang="en-US" altLang="en-US" sz="1500" dirty="0">
                <a:sym typeface="Wingdings" panose="05000000000000000000" pitchFamily="2" charset="2"/>
              </a:rPr>
              <a:t>http://www.fake.com/ordering/id=928932888329938.823948</a:t>
            </a:r>
          </a:p>
          <a:p>
            <a:pPr marL="609600" indent="-609600"/>
            <a:r>
              <a:rPr lang="en-US" altLang="en-US" sz="1500" dirty="0">
                <a:sym typeface="Wingdings" panose="05000000000000000000" pitchFamily="2" charset="2"/>
              </a:rPr>
              <a:t>This number can be obtained by guessing or looking over some one’s shoulder</a:t>
            </a:r>
          </a:p>
          <a:p>
            <a:pPr marL="1100138" lvl="1" indent="-533400"/>
            <a:r>
              <a:rPr lang="en-US" altLang="en-US" sz="1500" dirty="0">
                <a:sym typeface="Wingdings" panose="05000000000000000000" pitchFamily="2" charset="2"/>
              </a:rPr>
              <a:t>Timeout for the sessions may be a few hours</a:t>
            </a:r>
          </a:p>
          <a:p>
            <a:pPr marL="1100138" lvl="1" indent="-533400"/>
            <a:r>
              <a:rPr lang="en-US" altLang="en-US" sz="1500" dirty="0">
                <a:sym typeface="Wingdings" panose="05000000000000000000" pitchFamily="2" charset="2"/>
              </a:rPr>
              <a:t>User can masquerade as the owner of the id and transact on the web</a:t>
            </a:r>
            <a:endParaRPr lang="en-US" altLang="en-US" sz="1500" dirty="0"/>
          </a:p>
        </p:txBody>
      </p:sp>
    </p:spTree>
    <p:extLst>
      <p:ext uri="{BB962C8B-B14F-4D97-AF65-F5344CB8AC3E}">
        <p14:creationId xmlns:p14="http://schemas.microsoft.com/office/powerpoint/2010/main" val="161239455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6275779-AA53-4674-8EF3-20CEA4F5AAC4}"/>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Tracking State</a:t>
            </a:r>
            <a:br>
              <a:rPr lang="en-US" altLang="en-US" dirty="0">
                <a:effectLst/>
              </a:rPr>
            </a:br>
            <a:r>
              <a:rPr lang="en-US" altLang="en-US" sz="2400" dirty="0">
                <a:solidFill>
                  <a:srgbClr val="003399"/>
                </a:solidFill>
                <a:effectLst/>
                <a:latin typeface="Arial" panose="020B0604020202020204" pitchFamily="34" charset="0"/>
              </a:rPr>
              <a:t>URL Rewriting</a:t>
            </a:r>
          </a:p>
        </p:txBody>
      </p:sp>
      <p:sp>
        <p:nvSpPr>
          <p:cNvPr id="3" name="Rectangle 2">
            <a:extLst>
              <a:ext uri="{FF2B5EF4-FFF2-40B4-BE49-F238E27FC236}">
                <a16:creationId xmlns:a16="http://schemas.microsoft.com/office/drawing/2014/main" id="{F2827561-E078-40EC-858C-2A9DA1DC3662}"/>
              </a:ext>
            </a:extLst>
          </p:cNvPr>
          <p:cNvSpPr txBox="1">
            <a:spLocks noChangeArrowheads="1"/>
          </p:cNvSpPr>
          <p:nvPr/>
        </p:nvSpPr>
        <p:spPr>
          <a:xfrm>
            <a:off x="152400" y="1143000"/>
            <a:ext cx="5756032"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buFontTx/>
              <a:buNone/>
            </a:pPr>
            <a:r>
              <a:rPr lang="en-US" altLang="en-US" sz="1000" dirty="0">
                <a:latin typeface="Arial" panose="020B0604020202020204" pitchFamily="34" charset="0"/>
              </a:rPr>
              <a:t>package </a:t>
            </a:r>
            <a:r>
              <a:rPr lang="en-US" altLang="en-US" sz="1000" dirty="0" err="1">
                <a:latin typeface="Arial" panose="020B0604020202020204" pitchFamily="34" charset="0"/>
              </a:rPr>
              <a:t>com.org.test.servlets</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java.io.IOException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java.io.PrintWriter</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java.util.Random</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javax.servlet.http.HttpServletRequest</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javax.servlet.http.HttpServletResponse</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import </a:t>
            </a:r>
            <a:r>
              <a:rPr lang="en-US" altLang="en-US" sz="1000" dirty="0" err="1">
                <a:latin typeface="Arial" panose="020B0604020202020204" pitchFamily="34" charset="0"/>
              </a:rPr>
              <a:t>javax.servlet.ServletException</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public class </a:t>
            </a:r>
            <a:r>
              <a:rPr lang="en-US" altLang="en-US" sz="1000" dirty="0" err="1">
                <a:latin typeface="Arial" panose="020B0604020202020204" pitchFamily="34" charset="0"/>
              </a:rPr>
              <a:t>TokenServlet</a:t>
            </a:r>
            <a:r>
              <a:rPr lang="en-US" altLang="en-US" sz="1000" dirty="0">
                <a:latin typeface="Arial" panose="020B0604020202020204" pitchFamily="34" charset="0"/>
              </a:rPr>
              <a:t> extends </a:t>
            </a:r>
            <a:r>
              <a:rPr lang="en-US" altLang="en-US" sz="1000" dirty="0" err="1">
                <a:latin typeface="Arial" panose="020B0604020202020204" pitchFamily="34" charset="0"/>
              </a:rPr>
              <a:t>HttpServlet</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protected void </a:t>
            </a:r>
            <a:r>
              <a:rPr lang="en-US" altLang="en-US" sz="1000" dirty="0" err="1">
                <a:latin typeface="Arial" panose="020B0604020202020204" pitchFamily="34" charset="0"/>
              </a:rPr>
              <a:t>doGet</a:t>
            </a:r>
            <a:r>
              <a:rPr lang="en-US" altLang="en-US" sz="1000" dirty="0">
                <a:latin typeface="Arial" panose="020B0604020202020204" pitchFamily="34" charset="0"/>
              </a:rPr>
              <a:t>(</a:t>
            </a:r>
            <a:r>
              <a:rPr lang="en-US" altLang="en-US" sz="1000" dirty="0" err="1">
                <a:latin typeface="Arial" panose="020B0604020202020204" pitchFamily="34" charset="0"/>
              </a:rPr>
              <a:t>HttpServletRequest</a:t>
            </a:r>
            <a:r>
              <a:rPr lang="en-US" altLang="en-US" sz="1000" dirty="0">
                <a:latin typeface="Arial" panose="020B0604020202020204" pitchFamily="34" charset="0"/>
              </a:rPr>
              <a:t> </a:t>
            </a:r>
            <a:r>
              <a:rPr lang="en-US" altLang="en-US" sz="1000" dirty="0" err="1">
                <a:latin typeface="Arial" panose="020B0604020202020204" pitchFamily="34" charset="0"/>
              </a:rPr>
              <a:t>request,HttpServletResponse</a:t>
            </a:r>
            <a:r>
              <a:rPr lang="en-US" altLang="en-US" sz="1000" dirty="0">
                <a:latin typeface="Arial" panose="020B0604020202020204" pitchFamily="34" charset="0"/>
              </a:rPr>
              <a:t> response)</a:t>
            </a:r>
          </a:p>
          <a:p>
            <a:pPr marL="609600" indent="-609600">
              <a:spcBef>
                <a:spcPct val="50000"/>
              </a:spcBef>
              <a:buFontTx/>
              <a:buNone/>
            </a:pPr>
            <a:r>
              <a:rPr lang="en-US" altLang="en-US" sz="1000" dirty="0">
                <a:latin typeface="Arial" panose="020B0604020202020204" pitchFamily="34" charset="0"/>
              </a:rPr>
              <a:t>    throws </a:t>
            </a:r>
            <a:r>
              <a:rPr lang="en-US" altLang="en-US" sz="1000" dirty="0" err="1">
                <a:latin typeface="Arial" panose="020B0604020202020204" pitchFamily="34" charset="0"/>
              </a:rPr>
              <a:t>ServletException</a:t>
            </a:r>
            <a:r>
              <a:rPr lang="en-US" altLang="en-US" sz="1000" dirty="0">
                <a:latin typeface="Arial" panose="020B0604020202020204" pitchFamily="34" charset="0"/>
              </a:rPr>
              <a:t>, </a:t>
            </a:r>
            <a:r>
              <a:rPr lang="en-US" altLang="en-US" sz="1000" dirty="0" err="1">
                <a:latin typeface="Arial" panose="020B0604020202020204" pitchFamily="34" charset="0"/>
              </a:rPr>
              <a:t>IOException</a:t>
            </a:r>
            <a:r>
              <a:rPr lang="en-US" altLang="en-US" sz="1000" dirty="0">
                <a:latin typeface="Arial" panose="020B0604020202020204" pitchFamily="34" charset="0"/>
              </a:rPr>
              <a:t> {</a:t>
            </a:r>
          </a:p>
          <a:p>
            <a:pPr marL="609600" indent="-609600">
              <a:spcBef>
                <a:spcPct val="50000"/>
              </a:spcBef>
              <a:buFontTx/>
              <a:buNone/>
            </a:pPr>
            <a:r>
              <a:rPr lang="en-US" altLang="en-US" sz="1000" dirty="0">
                <a:latin typeface="Arial" panose="020B0604020202020204" pitchFamily="34" charset="0"/>
              </a:rPr>
              <a:t>    // Get the token from the request</a:t>
            </a:r>
          </a:p>
          <a:p>
            <a:pPr marL="609600" indent="-609600">
              <a:spcBef>
                <a:spcPct val="50000"/>
              </a:spcBef>
              <a:buFontTx/>
              <a:buNone/>
            </a:pPr>
            <a:r>
              <a:rPr lang="en-US" altLang="en-US" sz="1000" dirty="0">
                <a:latin typeface="Arial" panose="020B0604020202020204" pitchFamily="34" charset="0"/>
              </a:rPr>
              <a:t>    String </a:t>
            </a:r>
            <a:r>
              <a:rPr lang="en-US" altLang="en-US" sz="1000" dirty="0" err="1">
                <a:latin typeface="Arial" panose="020B0604020202020204" pitchFamily="34" charset="0"/>
              </a:rPr>
              <a:t>tokenID</a:t>
            </a:r>
            <a:r>
              <a:rPr lang="en-US" altLang="en-US" sz="1000" dirty="0">
                <a:latin typeface="Arial" panose="020B0604020202020204" pitchFamily="34" charset="0"/>
              </a:rPr>
              <a:t> = </a:t>
            </a:r>
            <a:r>
              <a:rPr lang="en-US" altLang="en-US" sz="1000" dirty="0" err="1">
                <a:latin typeface="Arial" panose="020B0604020202020204" pitchFamily="34" charset="0"/>
              </a:rPr>
              <a:t>request.getParameter</a:t>
            </a:r>
            <a:r>
              <a:rPr lang="en-US" altLang="en-US" sz="1000" dirty="0">
                <a:latin typeface="Arial" panose="020B0604020202020204" pitchFamily="34" charset="0"/>
              </a:rPr>
              <a:t>("</a:t>
            </a:r>
            <a:r>
              <a:rPr lang="en-US" altLang="en-US" sz="1000" dirty="0" err="1">
                <a:latin typeface="Arial" panose="020B0604020202020204" pitchFamily="34" charset="0"/>
              </a:rPr>
              <a:t>tokenID</a:t>
            </a:r>
            <a:r>
              <a:rPr lang="en-US" altLang="en-US" sz="1000" dirty="0">
                <a:latin typeface="Arial" panose="020B0604020202020204" pitchFamily="34" charset="0"/>
              </a:rPr>
              <a:t>");</a:t>
            </a:r>
          </a:p>
          <a:p>
            <a:pPr marL="609600" indent="-609600">
              <a:spcBef>
                <a:spcPct val="50000"/>
              </a:spcBef>
              <a:buFontTx/>
              <a:buNone/>
            </a:pPr>
            <a:r>
              <a:rPr lang="en-US" altLang="en-US" sz="1000" dirty="0">
                <a:latin typeface="Arial" panose="020B0604020202020204" pitchFamily="34" charset="0"/>
              </a:rPr>
              <a:t>   // Prepare for response</a:t>
            </a:r>
          </a:p>
          <a:p>
            <a:pPr marL="609600" indent="-609600">
              <a:spcBef>
                <a:spcPct val="50000"/>
              </a:spcBef>
              <a:buFontTx/>
              <a:buNone/>
            </a:pPr>
            <a:r>
              <a:rPr lang="en-US" altLang="en-US" sz="1000" dirty="0">
                <a:latin typeface="Arial" panose="020B0604020202020204" pitchFamily="34" charset="0"/>
              </a:rPr>
              <a:t>    </a:t>
            </a:r>
            <a:r>
              <a:rPr lang="en-US" altLang="en-US" sz="1000" dirty="0" err="1">
                <a:latin typeface="Arial" panose="020B0604020202020204" pitchFamily="34" charset="0"/>
              </a:rPr>
              <a:t>response.setContentType</a:t>
            </a:r>
            <a:r>
              <a:rPr lang="en-US" altLang="en-US" sz="1000" dirty="0">
                <a:latin typeface="Arial" panose="020B0604020202020204" pitchFamily="34" charset="0"/>
              </a:rPr>
              <a:t>("text/html");</a:t>
            </a:r>
          </a:p>
          <a:p>
            <a:pPr marL="609600" indent="-609600">
              <a:spcBef>
                <a:spcPct val="50000"/>
              </a:spcBef>
              <a:buFontTx/>
              <a:buNone/>
            </a:pPr>
            <a:r>
              <a:rPr lang="en-US" altLang="en-US" sz="1000" dirty="0">
                <a:latin typeface="Arial" panose="020B0604020202020204" pitchFamily="34" charset="0"/>
              </a:rPr>
              <a:t>    </a:t>
            </a:r>
            <a:r>
              <a:rPr lang="en-US" altLang="en-US" sz="1000" dirty="0" err="1">
                <a:latin typeface="Arial" panose="020B0604020202020204" pitchFamily="34" charset="0"/>
              </a:rPr>
              <a:t>PrintWriter</a:t>
            </a:r>
            <a:r>
              <a:rPr lang="en-US" altLang="en-US" sz="1000" dirty="0">
                <a:latin typeface="Arial" panose="020B0604020202020204" pitchFamily="34" charset="0"/>
              </a:rPr>
              <a:t> writer = </a:t>
            </a:r>
            <a:r>
              <a:rPr lang="en-US" altLang="en-US" sz="1000" dirty="0" err="1">
                <a:latin typeface="Arial" panose="020B0604020202020204" pitchFamily="34" charset="0"/>
              </a:rPr>
              <a:t>response.getWriter</a:t>
            </a:r>
            <a:r>
              <a:rPr lang="en-US" altLang="en-US" sz="1000" dirty="0">
                <a:latin typeface="Arial" panose="020B0604020202020204" pitchFamily="34" charset="0"/>
              </a:rPr>
              <a:t>();</a:t>
            </a:r>
          </a:p>
          <a:p>
            <a:pPr marL="609600" indent="-609600">
              <a:spcBef>
                <a:spcPct val="50000"/>
              </a:spcBef>
              <a:buFontTx/>
              <a:buNone/>
            </a:pPr>
            <a:r>
              <a:rPr lang="en-US" altLang="en-US" sz="1000" dirty="0" err="1">
                <a:latin typeface="Arial" panose="020B0604020202020204" pitchFamily="34" charset="0"/>
              </a:rPr>
              <a:t>writer.println</a:t>
            </a:r>
            <a:r>
              <a:rPr lang="en-US" altLang="en-US" sz="1000" dirty="0">
                <a:latin typeface="Arial" panose="020B0604020202020204" pitchFamily="34" charset="0"/>
              </a:rPr>
              <a:t>("&lt;html&gt;&lt;head&gt;&lt;title&gt;Tokens&lt;/title&gt;&lt;/head&gt;&lt;body ");</a:t>
            </a:r>
          </a:p>
          <a:p>
            <a:pPr marL="609600" indent="-609600">
              <a:spcBef>
                <a:spcPct val="50000"/>
              </a:spcBef>
              <a:buFontTx/>
              <a:buNone/>
            </a:pPr>
            <a:r>
              <a:rPr lang="en-US" altLang="en-US" sz="1000" dirty="0">
                <a:latin typeface="Arial" panose="020B0604020202020204" pitchFamily="34" charset="0"/>
              </a:rPr>
              <a:t>    </a:t>
            </a:r>
            <a:r>
              <a:rPr lang="en-US" altLang="en-US" sz="1000" dirty="0" err="1">
                <a:latin typeface="Arial" panose="020B0604020202020204" pitchFamily="34" charset="0"/>
              </a:rPr>
              <a:t>writer.println</a:t>
            </a:r>
            <a:r>
              <a:rPr lang="en-US" altLang="en-US" sz="1000" dirty="0">
                <a:latin typeface="Arial" panose="020B0604020202020204" pitchFamily="34" charset="0"/>
              </a:rPr>
              <a:t>("style=\"font-family:verdana;font-size:10pt\"&gt;");</a:t>
            </a:r>
          </a:p>
          <a:p>
            <a:pPr marL="609600" indent="-609600">
              <a:spcBef>
                <a:spcPct val="50000"/>
              </a:spcBef>
              <a:buFontTx/>
              <a:buNone/>
            </a:pPr>
            <a:r>
              <a:rPr lang="en-US" altLang="en-US" sz="1000" dirty="0">
                <a:latin typeface="Arial" panose="020B0604020202020204" pitchFamily="34" charset="0"/>
              </a:rPr>
              <a:t>}</a:t>
            </a:r>
          </a:p>
          <a:p>
            <a:pPr marL="609600" indent="-609600">
              <a:spcBef>
                <a:spcPct val="50000"/>
              </a:spcBef>
              <a:buFontTx/>
              <a:buNone/>
            </a:pPr>
            <a:r>
              <a:rPr lang="en-US" altLang="en-US" sz="800" dirty="0">
                <a:latin typeface="Arial" panose="020B0604020202020204" pitchFamily="34" charset="0"/>
              </a:rPr>
              <a:t>    </a:t>
            </a:r>
          </a:p>
          <a:p>
            <a:pPr marL="609600" indent="-609600">
              <a:spcBef>
                <a:spcPct val="50000"/>
              </a:spcBef>
              <a:buFontTx/>
              <a:buNone/>
            </a:pPr>
            <a:r>
              <a:rPr lang="en-US" altLang="en-US" sz="800" dirty="0">
                <a:latin typeface="Arial" panose="020B0604020202020204" pitchFamily="34" charset="0"/>
              </a:rPr>
              <a:t>    </a:t>
            </a:r>
          </a:p>
        </p:txBody>
      </p:sp>
      <p:sp>
        <p:nvSpPr>
          <p:cNvPr id="4" name="Rectangle 4">
            <a:extLst>
              <a:ext uri="{FF2B5EF4-FFF2-40B4-BE49-F238E27FC236}">
                <a16:creationId xmlns:a16="http://schemas.microsoft.com/office/drawing/2014/main" id="{F5706B15-1706-4A84-B7AC-C6AD70DEBAB9}"/>
              </a:ext>
            </a:extLst>
          </p:cNvPr>
          <p:cNvSpPr>
            <a:spLocks noChangeArrowheads="1"/>
          </p:cNvSpPr>
          <p:nvPr/>
        </p:nvSpPr>
        <p:spPr bwMode="auto">
          <a:xfrm>
            <a:off x="6096000" y="1143000"/>
            <a:ext cx="558897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1000" b="0" dirty="0">
                <a:effectLst/>
                <a:latin typeface="Arial" panose="020B0604020202020204" pitchFamily="34" charset="0"/>
              </a:rPr>
              <a:t> if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null) {</a:t>
            </a:r>
          </a:p>
          <a:p>
            <a:pPr>
              <a:lnSpc>
                <a:spcPct val="90000"/>
              </a:lnSpc>
              <a:spcBef>
                <a:spcPct val="50000"/>
              </a:spcBef>
            </a:pPr>
            <a:r>
              <a:rPr lang="en-US" altLang="en-US" sz="1000" b="0" dirty="0">
                <a:effectLst/>
                <a:latin typeface="Arial" panose="020B0604020202020204" pitchFamily="34" charset="0"/>
              </a:rPr>
              <a:t>      // Client did not sent any token</a:t>
            </a:r>
          </a:p>
          <a:p>
            <a:pPr>
              <a:lnSpc>
                <a:spcPct val="90000"/>
              </a:lnSpc>
              <a:spcBef>
                <a:spcPct val="50000"/>
              </a:spcBef>
            </a:pPr>
            <a:r>
              <a:rPr lang="en-US" altLang="en-US" sz="1000" b="0" dirty="0">
                <a:effectLst/>
                <a:latin typeface="Arial" panose="020B0604020202020204" pitchFamily="34" charset="0"/>
              </a:rPr>
              <a:t>      Random rand = new Random();</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Long.toString</a:t>
            </a:r>
            <a:r>
              <a:rPr lang="en-US" altLang="en-US" sz="1000" b="0" dirty="0">
                <a:effectLst/>
                <a:latin typeface="Arial" panose="020B0604020202020204" pitchFamily="34" charset="0"/>
              </a:rPr>
              <a:t>(</a:t>
            </a:r>
            <a:r>
              <a:rPr lang="en-US" altLang="en-US" sz="1000" b="0" dirty="0" err="1">
                <a:effectLst/>
                <a:latin typeface="Arial" panose="020B0604020202020204" pitchFamily="34" charset="0"/>
              </a:rPr>
              <a:t>rand.nextLong</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("&lt;p&gt;Welcome. A new token "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 is now established&lt;/p&gt;");</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    else {</a:t>
            </a:r>
          </a:p>
          <a:p>
            <a:pPr>
              <a:lnSpc>
                <a:spcPct val="90000"/>
              </a:lnSpc>
              <a:spcBef>
                <a:spcPct val="50000"/>
              </a:spcBef>
            </a:pPr>
            <a:r>
              <a:rPr lang="en-US" altLang="en-US" sz="1000" b="0" dirty="0">
                <a:effectLst/>
                <a:latin typeface="Arial" panose="020B0604020202020204" pitchFamily="34" charset="0"/>
              </a:rPr>
              <a:t>    // Client sent the token back</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("&lt;p&gt;Welcome back. Your token is "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".&lt;/p&gt;");</a:t>
            </a:r>
          </a:p>
          <a:p>
            <a:pPr>
              <a:lnSpc>
                <a:spcPct val="90000"/>
              </a:lnSpc>
              <a:spcBef>
                <a:spcPct val="50000"/>
              </a:spcBef>
            </a:pPr>
            <a:r>
              <a:rPr lang="en-US" altLang="en-US" sz="1000" b="0" dirty="0">
                <a:effectLst/>
                <a:latin typeface="Arial" panose="020B0604020202020204" pitchFamily="34" charset="0"/>
              </a:rPr>
              <a:t>    //  Prepare links for sending requests back</a:t>
            </a:r>
          </a:p>
          <a:p>
            <a:pPr>
              <a:lnSpc>
                <a:spcPct val="90000"/>
              </a:lnSpc>
              <a:spcBef>
                <a:spcPct val="50000"/>
              </a:spcBef>
            </a:pPr>
            <a:r>
              <a:rPr lang="en-US" altLang="en-US" sz="1000" b="0" dirty="0">
                <a:effectLst/>
                <a:latin typeface="Arial" panose="020B0604020202020204" pitchFamily="34" charset="0"/>
              </a:rPr>
              <a:t>    String </a:t>
            </a:r>
            <a:r>
              <a:rPr lang="en-US" altLang="en-US" sz="1000" b="0" dirty="0" err="1">
                <a:effectLst/>
                <a:latin typeface="Arial" panose="020B0604020202020204" pitchFamily="34" charset="0"/>
              </a:rPr>
              <a:t>requestURLSame</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request.getRequestURL</a:t>
            </a:r>
            <a:r>
              <a:rPr lang="en-US" altLang="en-US" sz="1000" b="0" dirty="0">
                <a:effectLst/>
                <a:latin typeface="Arial" panose="020B0604020202020204" pitchFamily="34" charset="0"/>
              </a:rPr>
              <a:t>().</a:t>
            </a:r>
            <a:r>
              <a:rPr lang="en-US" altLang="en-US" sz="1000" b="0" dirty="0" err="1">
                <a:effectLst/>
                <a:latin typeface="Arial" panose="020B0604020202020204" pitchFamily="34" charset="0"/>
              </a:rPr>
              <a:t>toString</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tokenID</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String </a:t>
            </a:r>
            <a:r>
              <a:rPr lang="en-US" altLang="en-US" sz="1000" b="0" dirty="0" err="1">
                <a:effectLst/>
                <a:latin typeface="Arial" panose="020B0604020202020204" pitchFamily="34" charset="0"/>
              </a:rPr>
              <a:t>requestURLNew</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request.getRequestURL</a:t>
            </a:r>
            <a:r>
              <a:rPr lang="en-US" altLang="en-US" sz="1000" b="0" dirty="0">
                <a:effectLst/>
                <a:latin typeface="Arial" panose="020B0604020202020204" pitchFamily="34" charset="0"/>
              </a:rPr>
              <a:t>().</a:t>
            </a:r>
            <a:r>
              <a:rPr lang="en-US" altLang="en-US" sz="1000" b="0" dirty="0" err="1">
                <a:effectLst/>
                <a:latin typeface="Arial" panose="020B0604020202020204" pitchFamily="34" charset="0"/>
              </a:rPr>
              <a:t>toString</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 Write the response and close</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("&lt;p&gt;Click &lt;a </a:t>
            </a:r>
            <a:r>
              <a:rPr lang="en-US" altLang="en-US" sz="1000" b="0" dirty="0" err="1">
                <a:effectLst/>
                <a:latin typeface="Arial" panose="020B0604020202020204" pitchFamily="34" charset="0"/>
              </a:rPr>
              <a:t>href</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requestURLSame</a:t>
            </a:r>
            <a:r>
              <a:rPr lang="en-US" altLang="en-US" sz="1000" b="0" dirty="0">
                <a:effectLst/>
                <a:latin typeface="Arial" panose="020B0604020202020204" pitchFamily="34" charset="0"/>
              </a:rPr>
              <a:t> + </a:t>
            </a:r>
          </a:p>
          <a:p>
            <a:pPr>
              <a:lnSpc>
                <a:spcPct val="90000"/>
              </a:lnSpc>
              <a:spcBef>
                <a:spcPct val="50000"/>
              </a:spcBef>
            </a:pPr>
            <a:r>
              <a:rPr lang="en-US" altLang="en-US" sz="1000" b="0" dirty="0">
                <a:effectLst/>
                <a:latin typeface="Arial" panose="020B0604020202020204" pitchFamily="34" charset="0"/>
              </a:rPr>
              <a:t>		   "&gt;here&lt;/a&gt; again to continue browsing with the same identity.&lt;/p&gt;");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("&lt;p&gt;Otherwise, click &lt;a </a:t>
            </a:r>
            <a:r>
              <a:rPr lang="en-US" altLang="en-US" sz="1000" b="0" dirty="0" err="1">
                <a:effectLst/>
                <a:latin typeface="Arial" panose="020B0604020202020204" pitchFamily="34" charset="0"/>
              </a:rPr>
              <a:t>href</a:t>
            </a:r>
            <a:r>
              <a:rPr lang="en-US" altLang="en-US" sz="1000" b="0" dirty="0">
                <a:effectLst/>
                <a:latin typeface="Arial" panose="020B0604020202020204" pitchFamily="34" charset="0"/>
              </a:rPr>
              <a:t>=" + </a:t>
            </a:r>
            <a:r>
              <a:rPr lang="en-US" altLang="en-US" sz="1000" b="0" dirty="0" err="1">
                <a:effectLst/>
                <a:latin typeface="Arial" panose="020B0604020202020204" pitchFamily="34" charset="0"/>
              </a:rPr>
              <a:t>requestURLNew</a:t>
            </a:r>
            <a:r>
              <a:rPr lang="en-US" altLang="en-US" sz="1000" b="0" dirty="0">
                <a:effectLst/>
                <a:latin typeface="Arial" panose="020B0604020202020204" pitchFamily="34" charset="0"/>
              </a:rPr>
              <a:t> + </a:t>
            </a:r>
          </a:p>
          <a:p>
            <a:pPr>
              <a:lnSpc>
                <a:spcPct val="90000"/>
              </a:lnSpc>
              <a:spcBef>
                <a:spcPct val="50000"/>
              </a:spcBef>
            </a:pPr>
            <a:r>
              <a:rPr lang="en-US" altLang="en-US" sz="1000" b="0" dirty="0">
                <a:effectLst/>
                <a:latin typeface="Arial" panose="020B0604020202020204" pitchFamily="34" charset="0"/>
              </a:rPr>
              <a:t>		   "&gt;here&lt;/a&gt; again to start browsing with a new identity.&lt;/p&gt;"); </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writer.println</a:t>
            </a:r>
            <a:r>
              <a:rPr lang="en-US" altLang="en-US" sz="1000" b="0" dirty="0">
                <a:effectLst/>
                <a:latin typeface="Arial" panose="020B0604020202020204" pitchFamily="34" charset="0"/>
              </a:rPr>
              <a:t>("&lt;/body&gt;&lt;/html&gt;");</a:t>
            </a:r>
          </a:p>
          <a:p>
            <a:pPr>
              <a:lnSpc>
                <a:spcPct val="90000"/>
              </a:lnSpc>
              <a:spcBef>
                <a:spcPct val="50000"/>
              </a:spcBef>
            </a:pPr>
            <a:r>
              <a:rPr lang="en-US" altLang="en-US" sz="1000" b="0" dirty="0">
                <a:effectLst/>
                <a:latin typeface="Arial" panose="020B0604020202020204" pitchFamily="34" charset="0"/>
              </a:rPr>
              <a:t>    </a:t>
            </a:r>
            <a:r>
              <a:rPr lang="en-US" altLang="en-US" sz="1000" b="0" dirty="0" err="1">
                <a:effectLst/>
                <a:latin typeface="Arial" panose="020B0604020202020204" pitchFamily="34" charset="0"/>
              </a:rPr>
              <a:t>writer.close</a:t>
            </a:r>
            <a:r>
              <a:rPr lang="en-US" altLang="en-US" sz="1000" b="0" dirty="0">
                <a:effectLst/>
                <a:latin typeface="Arial" panose="020B0604020202020204" pitchFamily="34" charset="0"/>
              </a:rPr>
              <a:t>();</a:t>
            </a:r>
          </a:p>
          <a:p>
            <a:pPr>
              <a:lnSpc>
                <a:spcPct val="90000"/>
              </a:lnSpc>
              <a:spcBef>
                <a:spcPct val="50000"/>
              </a:spcBef>
            </a:pPr>
            <a:r>
              <a:rPr lang="en-US" altLang="en-US" sz="1000" b="0" dirty="0">
                <a:effectLst/>
                <a:latin typeface="Arial" panose="020B0604020202020204" pitchFamily="34" charset="0"/>
              </a:rPr>
              <a:t>  }</a:t>
            </a:r>
          </a:p>
          <a:p>
            <a:pPr>
              <a:lnSpc>
                <a:spcPct val="90000"/>
              </a:lnSpc>
              <a:spcBef>
                <a:spcPct val="50000"/>
              </a:spcBef>
            </a:pPr>
            <a:r>
              <a:rPr lang="en-US" altLang="en-US" sz="1000" b="0" dirty="0">
                <a:effectLst/>
                <a:latin typeface="Arial" panose="020B0604020202020204" pitchFamily="34" charset="0"/>
              </a:rPr>
              <a:t>}</a:t>
            </a:r>
          </a:p>
        </p:txBody>
      </p:sp>
    </p:spTree>
    <p:extLst>
      <p:ext uri="{BB962C8B-B14F-4D97-AF65-F5344CB8AC3E}">
        <p14:creationId xmlns:p14="http://schemas.microsoft.com/office/powerpoint/2010/main" val="185078394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95098F9C-5166-4DAA-B7E7-3B426BBAA0E7}"/>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Tracking State</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Hidden Form Fields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E6D5DE50-9631-450D-A171-26116B14AE41}"/>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HTML allows creation of hidden fields in the forms</a:t>
            </a:r>
          </a:p>
          <a:p>
            <a:pPr marL="609600" indent="-609600"/>
            <a:r>
              <a:rPr lang="en-US" altLang="en-US"/>
              <a:t>Developers use hidden fields to store information for their reference </a:t>
            </a:r>
          </a:p>
          <a:p>
            <a:pPr marL="609600" indent="-609600"/>
            <a:r>
              <a:rPr lang="en-US" altLang="en-US"/>
              <a:t>ID can be stored as a hidden form field</a:t>
            </a:r>
          </a:p>
          <a:p>
            <a:pPr marL="1100138" lvl="1" indent="-533400"/>
            <a:r>
              <a:rPr lang="en-US" altLang="en-US"/>
              <a:t>&lt;Input Type=Hidden Name=“Search” Value=“key”&gt; </a:t>
            </a:r>
          </a:p>
          <a:p>
            <a:pPr marL="1100138" lvl="1" indent="-533400"/>
            <a:r>
              <a:rPr lang="en-US" altLang="en-US"/>
              <a:t>&lt;Input Type=Hidden Name=“id” Value=“123429823”&gt;</a:t>
            </a:r>
          </a:p>
        </p:txBody>
      </p:sp>
    </p:spTree>
    <p:extLst>
      <p:ext uri="{BB962C8B-B14F-4D97-AF65-F5344CB8AC3E}">
        <p14:creationId xmlns:p14="http://schemas.microsoft.com/office/powerpoint/2010/main" val="185217422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CBF6492B-F391-4D19-930E-98BC9D79F1B8}"/>
              </a:ext>
            </a:extLst>
          </p:cNvPr>
          <p:cNvSpPr>
            <a:spLocks noChangeArrowheads="1"/>
          </p:cNvSpPr>
          <p:nvPr/>
        </p:nvSpPr>
        <p:spPr bwMode="auto">
          <a:xfrm>
            <a:off x="4348952" y="643467"/>
            <a:ext cx="7172487" cy="50540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6600" spc="-50">
                <a:solidFill>
                  <a:schemeClr val="tx2"/>
                </a:solidFill>
                <a:effectLst/>
                <a:latin typeface="+mj-lt"/>
                <a:ea typeface="+mj-ea"/>
                <a:cs typeface="+mj-cs"/>
              </a:rPr>
              <a:t>HTTP Session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1979821"/>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387E24-82D4-4947-B11E-E8A7C4C49F6D}"/>
              </a:ext>
            </a:extLst>
          </p:cNvPr>
          <p:cNvSpPr txBox="1">
            <a:spLocks noChangeArrowheads="1"/>
          </p:cNvSpPr>
          <p:nvPr/>
        </p:nvSpPr>
        <p:spPr>
          <a:xfrm>
            <a:off x="304800" y="1143000"/>
            <a:ext cx="4800600" cy="5334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lnSpc>
                <a:spcPct val="80000"/>
              </a:lnSpc>
              <a:spcBef>
                <a:spcPct val="50000"/>
              </a:spcBef>
              <a:buFontTx/>
              <a:buNone/>
            </a:pPr>
            <a:r>
              <a:rPr lang="en-US" altLang="en-US" sz="1500" dirty="0" err="1"/>
              <a:t>AppDir</a:t>
            </a:r>
            <a:r>
              <a:rPr lang="en-US" altLang="en-US" sz="1500" dirty="0"/>
              <a:t>/</a:t>
            </a:r>
          </a:p>
          <a:p>
            <a:pPr marL="1100138" lvl="1" indent="-533400">
              <a:lnSpc>
                <a:spcPct val="80000"/>
              </a:lnSpc>
              <a:spcBef>
                <a:spcPct val="50000"/>
              </a:spcBef>
              <a:buFontTx/>
              <a:buNone/>
            </a:pPr>
            <a:r>
              <a:rPr lang="en-US" altLang="en-US" sz="1300" dirty="0"/>
              <a:t>	index.html</a:t>
            </a:r>
          </a:p>
          <a:p>
            <a:pPr marL="1100138" lvl="1" indent="-533400">
              <a:lnSpc>
                <a:spcPct val="80000"/>
              </a:lnSpc>
              <a:spcBef>
                <a:spcPct val="50000"/>
              </a:spcBef>
              <a:buFontTx/>
              <a:buNone/>
            </a:pPr>
            <a:r>
              <a:rPr lang="en-US" altLang="en-US" sz="1300" dirty="0"/>
              <a:t>	</a:t>
            </a:r>
            <a:r>
              <a:rPr lang="en-US" altLang="en-US" sz="1300" dirty="0" err="1"/>
              <a:t>main.jsp</a:t>
            </a:r>
            <a:endParaRPr lang="en-US" altLang="en-US" sz="1300" dirty="0"/>
          </a:p>
          <a:p>
            <a:pPr marL="1100138" lvl="1" indent="-533400">
              <a:lnSpc>
                <a:spcPct val="80000"/>
              </a:lnSpc>
              <a:spcBef>
                <a:spcPct val="50000"/>
              </a:spcBef>
              <a:buFontTx/>
              <a:buNone/>
            </a:pPr>
            <a:r>
              <a:rPr lang="en-US" altLang="en-US" sz="1300" dirty="0"/>
              <a:t>	images/</a:t>
            </a:r>
          </a:p>
          <a:p>
            <a:pPr marL="1100138" lvl="1" indent="-533400">
              <a:lnSpc>
                <a:spcPct val="80000"/>
              </a:lnSpc>
              <a:spcBef>
                <a:spcPct val="50000"/>
              </a:spcBef>
              <a:buFontTx/>
              <a:buNone/>
            </a:pPr>
            <a:r>
              <a:rPr lang="en-US" altLang="en-US" sz="1300" dirty="0"/>
              <a:t>		company.jpg</a:t>
            </a:r>
          </a:p>
          <a:p>
            <a:pPr marL="1100138" lvl="1" indent="-533400">
              <a:lnSpc>
                <a:spcPct val="80000"/>
              </a:lnSpc>
              <a:spcBef>
                <a:spcPct val="50000"/>
              </a:spcBef>
              <a:buFontTx/>
              <a:buNone/>
            </a:pPr>
            <a:r>
              <a:rPr lang="en-US" altLang="en-US" sz="1300" dirty="0"/>
              <a:t>		divider.jpg</a:t>
            </a:r>
          </a:p>
          <a:p>
            <a:pPr marL="1100138" lvl="1" indent="-533400">
              <a:lnSpc>
                <a:spcPct val="80000"/>
              </a:lnSpc>
              <a:spcBef>
                <a:spcPct val="50000"/>
              </a:spcBef>
              <a:buFontTx/>
              <a:buNone/>
            </a:pPr>
            <a:r>
              <a:rPr lang="en-US" altLang="en-US" sz="1300" dirty="0"/>
              <a:t>	admin/</a:t>
            </a:r>
          </a:p>
          <a:p>
            <a:pPr marL="1100138" lvl="1" indent="-533400">
              <a:lnSpc>
                <a:spcPct val="80000"/>
              </a:lnSpc>
              <a:spcBef>
                <a:spcPct val="50000"/>
              </a:spcBef>
              <a:buFontTx/>
              <a:buNone/>
            </a:pPr>
            <a:r>
              <a:rPr lang="en-US" altLang="en-US" sz="1300" dirty="0"/>
              <a:t>		</a:t>
            </a:r>
            <a:r>
              <a:rPr lang="en-US" altLang="en-US" sz="1300" dirty="0" err="1"/>
              <a:t>admin.jsp</a:t>
            </a:r>
            <a:endParaRPr lang="en-US" altLang="en-US" sz="1300" dirty="0"/>
          </a:p>
          <a:p>
            <a:pPr marL="1100138" lvl="1" indent="-533400">
              <a:lnSpc>
                <a:spcPct val="80000"/>
              </a:lnSpc>
              <a:spcBef>
                <a:spcPct val="50000"/>
              </a:spcBef>
              <a:buFontTx/>
              <a:buNone/>
            </a:pPr>
            <a:r>
              <a:rPr lang="en-US" altLang="en-US" sz="1300" dirty="0"/>
              <a:t>	WEB-INF/</a:t>
            </a:r>
          </a:p>
          <a:p>
            <a:pPr marL="1100138" lvl="1" indent="-533400">
              <a:lnSpc>
                <a:spcPct val="80000"/>
              </a:lnSpc>
              <a:spcBef>
                <a:spcPct val="50000"/>
              </a:spcBef>
              <a:buFontTx/>
              <a:buNone/>
            </a:pPr>
            <a:r>
              <a:rPr lang="en-US" altLang="en-US" sz="1300" dirty="0"/>
              <a:t>		web.xml</a:t>
            </a:r>
          </a:p>
          <a:p>
            <a:pPr marL="1100138" lvl="1" indent="-533400">
              <a:lnSpc>
                <a:spcPct val="80000"/>
              </a:lnSpc>
              <a:spcBef>
                <a:spcPct val="50000"/>
              </a:spcBef>
              <a:buFontTx/>
              <a:buNone/>
            </a:pPr>
            <a:r>
              <a:rPr lang="en-US" altLang="en-US" sz="1300" dirty="0"/>
              <a:t>		classes/</a:t>
            </a:r>
            <a:r>
              <a:rPr lang="en-US" altLang="en-US" sz="1300" dirty="0" err="1"/>
              <a:t>edu</a:t>
            </a:r>
            <a:r>
              <a:rPr lang="en-US" altLang="en-US" sz="1300" dirty="0"/>
              <a:t>/</a:t>
            </a:r>
            <a:r>
              <a:rPr lang="en-US" altLang="en-US" sz="1300" dirty="0" err="1"/>
              <a:t>albany</a:t>
            </a:r>
            <a:r>
              <a:rPr lang="en-US" altLang="en-US" sz="1300" dirty="0"/>
              <a:t>/mis/</a:t>
            </a:r>
            <a:r>
              <a:rPr lang="en-US" altLang="en-US" sz="1300" dirty="0" err="1"/>
              <a:t>goel</a:t>
            </a:r>
            <a:r>
              <a:rPr lang="en-US" altLang="en-US" sz="1300" dirty="0"/>
              <a:t>/servlets/</a:t>
            </a:r>
          </a:p>
          <a:p>
            <a:pPr marL="1100138" lvl="1" indent="-533400">
              <a:lnSpc>
                <a:spcPct val="80000"/>
              </a:lnSpc>
              <a:spcBef>
                <a:spcPct val="50000"/>
              </a:spcBef>
              <a:buFontTx/>
              <a:buNone/>
            </a:pPr>
            <a:r>
              <a:rPr lang="en-US" altLang="en-US" sz="1300" dirty="0"/>
              <a:t>			</a:t>
            </a:r>
            <a:r>
              <a:rPr lang="en-US" altLang="en-US" sz="1300" dirty="0" err="1"/>
              <a:t>ShoppingCart.class</a:t>
            </a:r>
            <a:endParaRPr lang="en-US" altLang="en-US" sz="1300" dirty="0"/>
          </a:p>
          <a:p>
            <a:pPr marL="1100138" lvl="1" indent="-533400">
              <a:lnSpc>
                <a:spcPct val="80000"/>
              </a:lnSpc>
              <a:spcBef>
                <a:spcPct val="50000"/>
              </a:spcBef>
              <a:buFontTx/>
              <a:buNone/>
            </a:pPr>
            <a:r>
              <a:rPr lang="en-US" altLang="en-US" sz="1300" dirty="0"/>
              <a:t>			</a:t>
            </a:r>
            <a:r>
              <a:rPr lang="en-US" altLang="en-US" sz="1300" dirty="0" err="1"/>
              <a:t>Catalog.class</a:t>
            </a:r>
            <a:endParaRPr lang="en-US" altLang="en-US" sz="1300" dirty="0"/>
          </a:p>
          <a:p>
            <a:pPr marL="1100138" lvl="1" indent="-533400">
              <a:lnSpc>
                <a:spcPct val="80000"/>
              </a:lnSpc>
              <a:spcBef>
                <a:spcPct val="50000"/>
              </a:spcBef>
              <a:buFontTx/>
              <a:buNone/>
            </a:pPr>
            <a:r>
              <a:rPr lang="en-US" altLang="en-US" sz="1300" dirty="0"/>
              <a:t>		lib/</a:t>
            </a:r>
          </a:p>
          <a:p>
            <a:pPr marL="1100138" lvl="1" indent="-533400">
              <a:lnSpc>
                <a:spcPct val="80000"/>
              </a:lnSpc>
              <a:spcBef>
                <a:spcPct val="50000"/>
              </a:spcBef>
              <a:buFontTx/>
              <a:buNone/>
            </a:pPr>
            <a:r>
              <a:rPr lang="en-US" altLang="en-US" sz="1300" dirty="0"/>
              <a:t>			xereces.jar</a:t>
            </a:r>
          </a:p>
          <a:p>
            <a:pPr marL="1100138" lvl="1" indent="-533400">
              <a:lnSpc>
                <a:spcPct val="80000"/>
              </a:lnSpc>
              <a:spcBef>
                <a:spcPct val="50000"/>
              </a:spcBef>
              <a:buFontTx/>
              <a:buNone/>
            </a:pPr>
            <a:r>
              <a:rPr lang="en-US" altLang="en-US" sz="1300" dirty="0"/>
              <a:t>			xalan.jar</a:t>
            </a:r>
          </a:p>
          <a:p>
            <a:pPr marL="1100138" lvl="1" indent="-533400">
              <a:lnSpc>
                <a:spcPct val="80000"/>
              </a:lnSpc>
              <a:spcBef>
                <a:spcPct val="50000"/>
              </a:spcBef>
              <a:buFontTx/>
              <a:buNone/>
            </a:pPr>
            <a:r>
              <a:rPr lang="en-US" altLang="en-US" sz="1300" dirty="0"/>
              <a:t>		</a:t>
            </a:r>
            <a:r>
              <a:rPr lang="en-US" altLang="en-US" sz="1300" dirty="0" err="1"/>
              <a:t>edu</a:t>
            </a:r>
            <a:r>
              <a:rPr lang="en-US" altLang="en-US" sz="1300" dirty="0"/>
              <a:t>/</a:t>
            </a:r>
            <a:r>
              <a:rPr lang="en-US" altLang="en-US" sz="1300" dirty="0" err="1"/>
              <a:t>albany</a:t>
            </a:r>
            <a:r>
              <a:rPr lang="en-US" altLang="en-US" sz="1300" dirty="0"/>
              <a:t>/mis/</a:t>
            </a:r>
            <a:r>
              <a:rPr lang="en-US" altLang="en-US" sz="1300" dirty="0" err="1"/>
              <a:t>goel</a:t>
            </a:r>
            <a:r>
              <a:rPr lang="en-US" altLang="en-US" sz="1300" dirty="0"/>
              <a:t>/servlets/</a:t>
            </a:r>
          </a:p>
          <a:p>
            <a:pPr marL="1100138" lvl="1" indent="-533400">
              <a:lnSpc>
                <a:spcPct val="80000"/>
              </a:lnSpc>
              <a:spcBef>
                <a:spcPct val="50000"/>
              </a:spcBef>
              <a:buFontTx/>
              <a:buNone/>
            </a:pPr>
            <a:r>
              <a:rPr lang="en-US" altLang="en-US" sz="1300" dirty="0"/>
              <a:t>			ShoppingCart.java</a:t>
            </a:r>
          </a:p>
          <a:p>
            <a:pPr marL="1100138" lvl="1" indent="-533400">
              <a:lnSpc>
                <a:spcPct val="80000"/>
              </a:lnSpc>
              <a:spcBef>
                <a:spcPct val="50000"/>
              </a:spcBef>
              <a:buFontTx/>
              <a:buNone/>
            </a:pPr>
            <a:r>
              <a:rPr lang="en-US" altLang="en-US" sz="1300" dirty="0"/>
              <a:t>			Catalog.java</a:t>
            </a:r>
          </a:p>
        </p:txBody>
      </p:sp>
      <p:sp>
        <p:nvSpPr>
          <p:cNvPr id="3" name="Rectangle 9">
            <a:extLst>
              <a:ext uri="{FF2B5EF4-FFF2-40B4-BE49-F238E27FC236}">
                <a16:creationId xmlns:a16="http://schemas.microsoft.com/office/drawing/2014/main" id="{773C0DD7-F9A8-48F3-8B12-45AD266AFCAE}"/>
              </a:ext>
            </a:extLst>
          </p:cNvPr>
          <p:cNvSpPr>
            <a:spLocks noChangeArrowheads="1"/>
          </p:cNvSpPr>
          <p:nvPr/>
        </p:nvSpPr>
        <p:spPr bwMode="auto">
          <a:xfrm>
            <a:off x="7083669" y="1295400"/>
            <a:ext cx="3886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1800" b="0" dirty="0">
                <a:effectLst/>
                <a:latin typeface="Garamond" panose="02020404030301010803" pitchFamily="18" charset="0"/>
                <a:cs typeface="Times New Roman" panose="02020603050405020304" pitchFamily="18" charset="0"/>
              </a:rPr>
              <a:t>Public Resources that are downloaded directly to the client without processing</a:t>
            </a:r>
          </a:p>
          <a:p>
            <a:pPr lvl="1">
              <a:spcBef>
                <a:spcPct val="20000"/>
              </a:spcBef>
              <a:buFontTx/>
              <a:buChar char="–"/>
            </a:pPr>
            <a:r>
              <a:rPr lang="en-US" altLang="en-US" sz="1400" b="0" dirty="0">
                <a:effectLst/>
                <a:latin typeface="Garamond" panose="02020404030301010803" pitchFamily="18" charset="0"/>
                <a:cs typeface="Times New Roman" panose="02020603050405020304" pitchFamily="18" charset="0"/>
              </a:rPr>
              <a:t>Lib files are standard libraries that the code may need</a:t>
            </a:r>
          </a:p>
          <a:p>
            <a:pPr lvl="1">
              <a:spcBef>
                <a:spcPct val="20000"/>
              </a:spcBef>
              <a:buFontTx/>
              <a:buChar char="–"/>
            </a:pPr>
            <a:r>
              <a:rPr lang="en-US" altLang="en-US" sz="1400" b="0" dirty="0">
                <a:effectLst/>
                <a:latin typeface="Garamond" panose="02020404030301010803" pitchFamily="18" charset="0"/>
                <a:cs typeface="Times New Roman" panose="02020603050405020304" pitchFamily="18" charset="0"/>
              </a:rPr>
              <a:t>JSP files are an exception since they are converted to servlets and not downloaded directly</a:t>
            </a:r>
            <a:endParaRPr lang="en-US" altLang="en-US" sz="1800" b="0" dirty="0">
              <a:effectLst/>
              <a:latin typeface="Garamond" panose="02020404030301010803" pitchFamily="18" charset="0"/>
              <a:cs typeface="Times New Roman" panose="02020603050405020304" pitchFamily="18" charset="0"/>
            </a:endParaRPr>
          </a:p>
        </p:txBody>
      </p:sp>
      <p:sp>
        <p:nvSpPr>
          <p:cNvPr id="4" name="Rectangle 10">
            <a:extLst>
              <a:ext uri="{FF2B5EF4-FFF2-40B4-BE49-F238E27FC236}">
                <a16:creationId xmlns:a16="http://schemas.microsoft.com/office/drawing/2014/main" id="{1022CA07-7F50-4D57-B269-0B03BB5AC287}"/>
              </a:ext>
            </a:extLst>
          </p:cNvPr>
          <p:cNvSpPr>
            <a:spLocks noChangeArrowheads="1"/>
          </p:cNvSpPr>
          <p:nvPr/>
        </p:nvSpPr>
        <p:spPr bwMode="auto">
          <a:xfrm>
            <a:off x="7083669" y="3771900"/>
            <a:ext cx="38862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1800" b="0" dirty="0">
                <a:effectLst/>
                <a:latin typeface="Garamond" panose="02020404030301010803" pitchFamily="18" charset="0"/>
                <a:cs typeface="Times New Roman" panose="02020603050405020304" pitchFamily="18" charset="0"/>
              </a:rPr>
              <a:t>Files which the web container processes but not client </a:t>
            </a:r>
          </a:p>
          <a:p>
            <a:pPr lvl="1">
              <a:spcBef>
                <a:spcPct val="20000"/>
              </a:spcBef>
              <a:buFontTx/>
              <a:buChar char="–"/>
            </a:pPr>
            <a:r>
              <a:rPr lang="en-US" altLang="en-US" sz="1400" b="0" dirty="0">
                <a:effectLst/>
                <a:latin typeface="Garamond" panose="02020404030301010803" pitchFamily="18" charset="0"/>
                <a:cs typeface="Times New Roman" panose="02020603050405020304" pitchFamily="18" charset="0"/>
              </a:rPr>
              <a:t>Lib files are standard libraries that the code may need</a:t>
            </a:r>
          </a:p>
        </p:txBody>
      </p:sp>
      <p:sp>
        <p:nvSpPr>
          <p:cNvPr id="5" name="Rectangle 11">
            <a:extLst>
              <a:ext uri="{FF2B5EF4-FFF2-40B4-BE49-F238E27FC236}">
                <a16:creationId xmlns:a16="http://schemas.microsoft.com/office/drawing/2014/main" id="{51E14935-C689-44C3-BAB5-59BB1297F92F}"/>
              </a:ext>
            </a:extLst>
          </p:cNvPr>
          <p:cNvSpPr>
            <a:spLocks noChangeArrowheads="1"/>
          </p:cNvSpPr>
          <p:nvPr/>
        </p:nvSpPr>
        <p:spPr bwMode="auto">
          <a:xfrm>
            <a:off x="7083669" y="5181600"/>
            <a:ext cx="388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1800" b="0">
                <a:effectLst/>
                <a:latin typeface="Garamond" panose="02020404030301010803" pitchFamily="18" charset="0"/>
                <a:cs typeface="Times New Roman" panose="02020603050405020304" pitchFamily="18" charset="0"/>
              </a:rPr>
              <a:t>Source Files which are developed by the user</a:t>
            </a:r>
          </a:p>
          <a:p>
            <a:pPr lvl="1">
              <a:spcBef>
                <a:spcPct val="20000"/>
              </a:spcBef>
              <a:buFontTx/>
              <a:buChar char="–"/>
            </a:pPr>
            <a:r>
              <a:rPr lang="en-US" altLang="en-US" sz="1400" b="0">
                <a:effectLst/>
                <a:latin typeface="Garamond" panose="02020404030301010803" pitchFamily="18" charset="0"/>
                <a:cs typeface="Times New Roman" panose="02020603050405020304" pitchFamily="18" charset="0"/>
              </a:rPr>
              <a:t>Package directory reduces chances of name conflicts</a:t>
            </a:r>
            <a:endParaRPr lang="en-US" altLang="en-US" sz="1800" b="0">
              <a:effectLst/>
              <a:latin typeface="Garamond" panose="02020404030301010803"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E7227623-D5E2-4A94-90A0-3D2A4814D85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Application Deployment</a:t>
            </a:r>
            <a:br>
              <a:rPr lang="en-US" altLang="en-US" dirty="0">
                <a:effectLst/>
              </a:rPr>
            </a:br>
            <a:r>
              <a:rPr lang="en-US" altLang="en-US" sz="2400" dirty="0">
                <a:solidFill>
                  <a:srgbClr val="003399"/>
                </a:solidFill>
                <a:effectLst/>
                <a:latin typeface="Arial" panose="020B0604020202020204" pitchFamily="34" charset="0"/>
              </a:rPr>
              <a:t>Structure of Web Application</a:t>
            </a:r>
            <a:endParaRPr lang="en-US" altLang="en-US" sz="2400" b="0" dirty="0">
              <a:effectLst/>
              <a:latin typeface="Arial-BoldMT" charset="0"/>
            </a:endParaRPr>
          </a:p>
        </p:txBody>
      </p:sp>
    </p:spTree>
    <p:extLst>
      <p:ext uri="{BB962C8B-B14F-4D97-AF65-F5344CB8AC3E}">
        <p14:creationId xmlns:p14="http://schemas.microsoft.com/office/powerpoint/2010/main" val="390579343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0951D37A-18F5-497D-945D-F16192E38519}"/>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of Web Applications</a:t>
            </a:r>
          </a:p>
        </p:txBody>
      </p:sp>
      <p:sp>
        <p:nvSpPr>
          <p:cNvPr id="25"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1D3BEBEC-5F7D-41DF-86BA-8932E36F4E14}"/>
              </a:ext>
            </a:extLst>
          </p:cNvPr>
          <p:cNvSpPr/>
          <p:nvPr/>
        </p:nvSpPr>
        <p:spPr>
          <a:xfrm>
            <a:off x="4742016" y="605896"/>
            <a:ext cx="6413663" cy="5646208"/>
          </a:xfrm>
          <a:prstGeom prst="rect">
            <a:avLst/>
          </a:prstGeom>
        </p:spPr>
        <p:txBody>
          <a:bodyPr vert="horz" lIns="0" tIns="45720" rIns="0" bIns="45720" rtlCol="0" anchor="ctr">
            <a:normAutofit/>
          </a:bodyPr>
          <a:lstStyle/>
          <a:p>
            <a:pPr marL="609600" indent="-609600" defTabSz="914400">
              <a:lnSpc>
                <a:spcPct val="90000"/>
              </a:lnSpc>
              <a:spcBef>
                <a:spcPct val="50000"/>
              </a:spcBef>
              <a:buClr>
                <a:schemeClr val="accent1"/>
              </a:buClr>
              <a:buFont typeface="Calibri" panose="020F0502020204030204" pitchFamily="34" charset="0"/>
            </a:pPr>
            <a:r>
              <a:rPr lang="en-US" altLang="en-US">
                <a:solidFill>
                  <a:schemeClr val="tx1">
                    <a:lumMod val="75000"/>
                    <a:lumOff val="25000"/>
                  </a:schemeClr>
                </a:solidFill>
              </a:rPr>
              <a:t>Web applications are deployed in the web applications directory of the web server</a:t>
            </a:r>
          </a:p>
          <a:p>
            <a:pPr marL="1100138" lvl="1" indent="-533400" defTabSz="914400">
              <a:lnSpc>
                <a:spcPct val="90000"/>
              </a:lnSpc>
              <a:spcBef>
                <a:spcPct val="50000"/>
              </a:spcBef>
              <a:buClr>
                <a:schemeClr val="accent1"/>
              </a:buClr>
              <a:buFont typeface="Calibri" panose="020F0502020204030204" pitchFamily="34" charset="0"/>
            </a:pPr>
            <a:r>
              <a:rPr lang="en-US" altLang="en-US">
                <a:solidFill>
                  <a:schemeClr val="tx1">
                    <a:lumMod val="75000"/>
                    <a:lumOff val="25000"/>
                  </a:schemeClr>
                </a:solidFill>
              </a:rPr>
              <a:t>In tomcat this directory is ${Tomcat_Home}/webapps</a:t>
            </a:r>
          </a:p>
          <a:p>
            <a:pPr marL="609600" indent="-609600" defTabSz="914400">
              <a:lnSpc>
                <a:spcPct val="90000"/>
              </a:lnSpc>
              <a:spcBef>
                <a:spcPct val="50000"/>
              </a:spcBef>
              <a:buClr>
                <a:schemeClr val="accent1"/>
              </a:buClr>
              <a:buFont typeface="Calibri" panose="020F0502020204030204" pitchFamily="34" charset="0"/>
            </a:pPr>
            <a:r>
              <a:rPr lang="en-US" altLang="en-US">
                <a:solidFill>
                  <a:schemeClr val="tx1">
                    <a:lumMod val="75000"/>
                    <a:lumOff val="25000"/>
                  </a:schemeClr>
                </a:solidFill>
              </a:rPr>
              <a:t>Two separate ways of deploying web applications</a:t>
            </a:r>
          </a:p>
          <a:p>
            <a:pPr marL="1100138" lvl="1" indent="-533400" defTabSz="914400">
              <a:lnSpc>
                <a:spcPct val="90000"/>
              </a:lnSpc>
              <a:spcBef>
                <a:spcPct val="50000"/>
              </a:spcBef>
              <a:buClr>
                <a:schemeClr val="accent1"/>
              </a:buClr>
              <a:buFont typeface="Calibri" panose="020F0502020204030204" pitchFamily="34" charset="0"/>
              <a:buNone/>
            </a:pPr>
            <a:r>
              <a:rPr lang="en-US" altLang="en-US">
                <a:solidFill>
                  <a:schemeClr val="tx1">
                    <a:lumMod val="75000"/>
                    <a:lumOff val="25000"/>
                  </a:schemeClr>
                </a:solidFill>
              </a:rPr>
              <a:t>Exploded Directory Format</a:t>
            </a:r>
          </a:p>
          <a:p>
            <a:pPr marL="1100138" lvl="1" indent="-533400" defTabSz="914400">
              <a:lnSpc>
                <a:spcPct val="90000"/>
              </a:lnSpc>
              <a:spcBef>
                <a:spcPct val="50000"/>
              </a:spcBef>
              <a:buClr>
                <a:schemeClr val="accent1"/>
              </a:buClr>
              <a:buFont typeface="Calibri" panose="020F0502020204030204" pitchFamily="34" charset="0"/>
            </a:pPr>
            <a:r>
              <a:rPr lang="en-US" altLang="en-US">
                <a:solidFill>
                  <a:schemeClr val="tx1">
                    <a:lumMod val="75000"/>
                    <a:lumOff val="25000"/>
                  </a:schemeClr>
                </a:solidFill>
              </a:rPr>
              <a:t>Development directory is copied to the application directory of the web server</a:t>
            </a:r>
          </a:p>
          <a:p>
            <a:pPr marL="1100138" lvl="1" indent="-533400" defTabSz="914400">
              <a:lnSpc>
                <a:spcPct val="90000"/>
              </a:lnSpc>
              <a:spcBef>
                <a:spcPct val="50000"/>
              </a:spcBef>
              <a:buClr>
                <a:schemeClr val="accent1"/>
              </a:buClr>
              <a:buFont typeface="Calibri" panose="020F0502020204030204" pitchFamily="34" charset="0"/>
            </a:pPr>
            <a:r>
              <a:rPr lang="en-US" altLang="en-US">
                <a:solidFill>
                  <a:schemeClr val="tx1">
                    <a:lumMod val="75000"/>
                    <a:lumOff val="25000"/>
                  </a:schemeClr>
                </a:solidFill>
              </a:rPr>
              <a:t>Used primarily in development mode when changes are frequent</a:t>
            </a:r>
          </a:p>
          <a:p>
            <a:pPr marL="1100138" lvl="1" indent="-533400" defTabSz="914400">
              <a:lnSpc>
                <a:spcPct val="90000"/>
              </a:lnSpc>
              <a:spcBef>
                <a:spcPct val="50000"/>
              </a:spcBef>
              <a:buClr>
                <a:schemeClr val="accent1"/>
              </a:buClr>
              <a:buFont typeface="Calibri" panose="020F0502020204030204" pitchFamily="34" charset="0"/>
              <a:buNone/>
            </a:pPr>
            <a:r>
              <a:rPr lang="en-US" altLang="en-US">
                <a:solidFill>
                  <a:schemeClr val="tx1">
                    <a:lumMod val="75000"/>
                    <a:lumOff val="25000"/>
                  </a:schemeClr>
                </a:solidFill>
              </a:rPr>
              <a:t>Web Application Archive (WAR) Format</a:t>
            </a:r>
          </a:p>
          <a:p>
            <a:pPr marL="1100138" lvl="1" indent="-533400" defTabSz="914400">
              <a:lnSpc>
                <a:spcPct val="90000"/>
              </a:lnSpc>
              <a:spcBef>
                <a:spcPct val="50000"/>
              </a:spcBef>
              <a:buClr>
                <a:schemeClr val="accent1"/>
              </a:buClr>
              <a:buFont typeface="Calibri" panose="020F0502020204030204" pitchFamily="34" charset="0"/>
            </a:pPr>
            <a:r>
              <a:rPr lang="en-US" altLang="en-US">
                <a:solidFill>
                  <a:schemeClr val="tx1">
                    <a:lumMod val="75000"/>
                    <a:lumOff val="25000"/>
                  </a:schemeClr>
                </a:solidFill>
              </a:rPr>
              <a:t>Archived version of development directory is copied to application directory of web server</a:t>
            </a:r>
          </a:p>
          <a:p>
            <a:pPr marL="1100138" lvl="1" indent="-533400" defTabSz="914400">
              <a:lnSpc>
                <a:spcPct val="90000"/>
              </a:lnSpc>
              <a:spcBef>
                <a:spcPct val="50000"/>
              </a:spcBef>
              <a:buClr>
                <a:schemeClr val="accent1"/>
              </a:buClr>
              <a:buFont typeface="Calibri" panose="020F0502020204030204" pitchFamily="34" charset="0"/>
            </a:pPr>
            <a:r>
              <a:rPr lang="en-US" altLang="en-US">
                <a:solidFill>
                  <a:schemeClr val="tx1">
                    <a:lumMod val="75000"/>
                    <a:lumOff val="25000"/>
                  </a:schemeClr>
                </a:solidFill>
              </a:rPr>
              <a:t>Created using jar utility i.e. jar –cv0f SimpleWebApp.war .</a:t>
            </a:r>
            <a:endParaRPr lang="en-US">
              <a:solidFill>
                <a:schemeClr val="tx1">
                  <a:lumMod val="75000"/>
                  <a:lumOff val="25000"/>
                </a:schemeClr>
              </a:solidFill>
            </a:endParaRPr>
          </a:p>
        </p:txBody>
      </p:sp>
    </p:spTree>
    <p:extLst>
      <p:ext uri="{BB962C8B-B14F-4D97-AF65-F5344CB8AC3E}">
        <p14:creationId xmlns:p14="http://schemas.microsoft.com/office/powerpoint/2010/main" val="111808181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82951B55-188B-4E7D-845F-59765BA64C7F}"/>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of Web Applications, cont’d.</a:t>
            </a:r>
            <a:endParaRPr lang="en-US" altLang="en-US" sz="3600" b="0" spc="-50">
              <a:solidFill>
                <a:srgbClr val="FFFFFF"/>
              </a:solidFill>
              <a:effectLst/>
              <a:latin typeface="+mj-lt"/>
              <a:ea typeface="+mj-ea"/>
              <a:cs typeface="+mj-cs"/>
            </a:endParaRP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363D4B4F-F52E-4C42-9EED-4F7D5FD765EB}"/>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dirty="0"/>
              <a:t>If web application is in a location different than the webapps directory context is defined </a:t>
            </a:r>
          </a:p>
          <a:p>
            <a:pPr marL="1100138" lvl="1" indent="-533400">
              <a:spcBef>
                <a:spcPct val="50000"/>
              </a:spcBef>
            </a:pPr>
            <a:r>
              <a:rPr lang="en-US" altLang="en-US" dirty="0"/>
              <a:t>Location: ${</a:t>
            </a:r>
            <a:r>
              <a:rPr lang="en-US" altLang="en-US" dirty="0" err="1"/>
              <a:t>Tomcat_Home</a:t>
            </a:r>
            <a:r>
              <a:rPr lang="en-US" altLang="en-US" dirty="0"/>
              <a:t>}/conf/server.xml</a:t>
            </a:r>
          </a:p>
          <a:p>
            <a:pPr marL="609600" indent="-609600">
              <a:spcBef>
                <a:spcPct val="50000"/>
              </a:spcBef>
            </a:pPr>
            <a:r>
              <a:rPr lang="en-US" altLang="en-US" dirty="0"/>
              <a:t>&lt;context path=“/store” </a:t>
            </a:r>
            <a:r>
              <a:rPr lang="en-US" altLang="en-US" dirty="0" err="1"/>
              <a:t>docBase</a:t>
            </a:r>
            <a:r>
              <a:rPr lang="en-US" altLang="en-US" dirty="0"/>
              <a:t>=“/</a:t>
            </a:r>
            <a:r>
              <a:rPr lang="en-US" altLang="en-US" dirty="0" err="1"/>
              <a:t>store.war</a:t>
            </a:r>
            <a:r>
              <a:rPr lang="en-US" altLang="en-US" dirty="0"/>
              <a:t>” reloadable=“true&gt;</a:t>
            </a:r>
          </a:p>
          <a:p>
            <a:pPr marL="1100138" lvl="1" indent="-533400">
              <a:spcBef>
                <a:spcPct val="50000"/>
              </a:spcBef>
            </a:pPr>
            <a:r>
              <a:rPr lang="en-US" altLang="en-US" dirty="0"/>
              <a:t>Context declares a context to exist with a base URL path of /store</a:t>
            </a:r>
          </a:p>
          <a:p>
            <a:pPr marL="1100138" lvl="1" indent="-533400">
              <a:spcBef>
                <a:spcPct val="50000"/>
              </a:spcBef>
            </a:pPr>
            <a:r>
              <a:rPr lang="en-US" altLang="en-US" dirty="0"/>
              <a:t>The application can be accessed at </a:t>
            </a:r>
            <a:r>
              <a:rPr lang="en-US" altLang="en-US" dirty="0">
                <a:hlinkClick r:id="rId2"/>
              </a:rPr>
              <a:t>http://localhost:8080/store/</a:t>
            </a:r>
            <a:r>
              <a:rPr lang="en-US" altLang="en-US" dirty="0"/>
              <a:t>.</a:t>
            </a:r>
          </a:p>
          <a:p>
            <a:pPr marL="1100138" lvl="1" indent="-533400">
              <a:spcBef>
                <a:spcPct val="50000"/>
              </a:spcBef>
            </a:pPr>
            <a:r>
              <a:rPr lang="en-US" altLang="en-US" dirty="0" err="1"/>
              <a:t>docBase</a:t>
            </a:r>
            <a:r>
              <a:rPr lang="en-US" altLang="en-US" dirty="0"/>
              <a:t> tells tomcat where to find the web application</a:t>
            </a:r>
          </a:p>
          <a:p>
            <a:pPr marL="1100138" lvl="1" indent="-533400">
              <a:spcBef>
                <a:spcPct val="50000"/>
              </a:spcBef>
            </a:pPr>
            <a:r>
              <a:rPr lang="en-US" altLang="en-US" dirty="0"/>
              <a:t>Relative path (/</a:t>
            </a:r>
            <a:r>
              <a:rPr lang="en-US" altLang="en-US" dirty="0" err="1"/>
              <a:t>store.war</a:t>
            </a:r>
            <a:r>
              <a:rPr lang="en-US" altLang="en-US" dirty="0"/>
              <a:t>) tells Tomcat that </a:t>
            </a:r>
            <a:r>
              <a:rPr lang="en-US" altLang="en-US" dirty="0" err="1"/>
              <a:t>store.war</a:t>
            </a:r>
            <a:r>
              <a:rPr lang="en-US" altLang="en-US" dirty="0"/>
              <a:t> is at the top level of the webapps directory</a:t>
            </a:r>
          </a:p>
          <a:p>
            <a:pPr marL="1100138" lvl="1" indent="-533400">
              <a:spcBef>
                <a:spcPct val="50000"/>
              </a:spcBef>
            </a:pPr>
            <a:r>
              <a:rPr lang="en-US" altLang="en-US" dirty="0"/>
              <a:t>An absolute path can also be supplied I.e. c:/myapps/store.war</a:t>
            </a:r>
          </a:p>
          <a:p>
            <a:pPr marL="1100138" lvl="1" indent="-533400">
              <a:spcBef>
                <a:spcPct val="50000"/>
              </a:spcBef>
            </a:pPr>
            <a:r>
              <a:rPr lang="en-US" altLang="en-US" dirty="0"/>
              <a:t>Reloadable set to true indicates that if the class or lib files change the application detects the change</a:t>
            </a:r>
          </a:p>
        </p:txBody>
      </p:sp>
    </p:spTree>
    <p:extLst>
      <p:ext uri="{BB962C8B-B14F-4D97-AF65-F5344CB8AC3E}">
        <p14:creationId xmlns:p14="http://schemas.microsoft.com/office/powerpoint/2010/main" val="183030342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E66C49F5-569A-4D68-8EC2-B39865147BEC}"/>
              </a:ext>
            </a:extLst>
          </p:cNvPr>
          <p:cNvSpPr>
            <a:spLocks noChangeArrowheads="1"/>
          </p:cNvSpPr>
          <p:nvPr/>
        </p:nvSpPr>
        <p:spPr bwMode="auto">
          <a:xfrm>
            <a:off x="990932" y="286603"/>
            <a:ext cx="6750987" cy="14507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4800" spc="-50" dirty="0">
                <a:solidFill>
                  <a:schemeClr val="accent2"/>
                </a:solidFill>
                <a:effectLst/>
                <a:latin typeface="+mj-lt"/>
                <a:ea typeface="+mj-ea"/>
                <a:cs typeface="+mj-cs"/>
              </a:rPr>
              <a:t>Server-Side Development</a:t>
            </a:r>
            <a:br>
              <a:rPr lang="en-US" altLang="en-US" sz="4800" spc="-50" dirty="0">
                <a:solidFill>
                  <a:schemeClr val="accent2"/>
                </a:solidFill>
                <a:effectLst/>
                <a:latin typeface="+mj-lt"/>
                <a:ea typeface="+mj-ea"/>
                <a:cs typeface="+mj-cs"/>
              </a:rPr>
            </a:br>
            <a:r>
              <a:rPr lang="en-US" altLang="en-US" sz="4800" spc="-50" dirty="0">
                <a:solidFill>
                  <a:schemeClr val="accent2"/>
                </a:solidFill>
                <a:effectLst/>
                <a:latin typeface="+mj-lt"/>
                <a:ea typeface="+mj-ea"/>
                <a:cs typeface="+mj-cs"/>
              </a:rPr>
              <a:t>Web Server</a:t>
            </a:r>
          </a:p>
        </p:txBody>
      </p:sp>
      <p:sp>
        <p:nvSpPr>
          <p:cNvPr id="3" name="Rectangle 2">
            <a:extLst>
              <a:ext uri="{FF2B5EF4-FFF2-40B4-BE49-F238E27FC236}">
                <a16:creationId xmlns:a16="http://schemas.microsoft.com/office/drawing/2014/main" id="{92BD99BE-D8B9-4387-9C45-25FFA71E481D}"/>
              </a:ext>
            </a:extLst>
          </p:cNvPr>
          <p:cNvSpPr/>
          <p:nvPr/>
        </p:nvSpPr>
        <p:spPr>
          <a:xfrm>
            <a:off x="1044204" y="2023962"/>
            <a:ext cx="6697715" cy="3845131"/>
          </a:xfrm>
          <a:prstGeom prst="rect">
            <a:avLst/>
          </a:prstGeom>
        </p:spPr>
        <p:txBody>
          <a:bodyPr vert="horz" lIns="0" tIns="45720" rIns="0" bIns="45720" rtlCol="0">
            <a:normAutofit/>
          </a:bodyPr>
          <a:lstStyle/>
          <a:p>
            <a:pPr marL="609600" indent="-609600" defTabSz="914400">
              <a:lnSpc>
                <a:spcPct val="90000"/>
              </a:lnSpc>
              <a:spcBef>
                <a:spcPct val="0"/>
              </a:spcBef>
              <a:spcAft>
                <a:spcPts val="600"/>
              </a:spcAft>
              <a:buClr>
                <a:schemeClr val="accent1"/>
              </a:buClr>
              <a:buFont typeface="Calibri" panose="020F0502020204030204" pitchFamily="34" charset="0"/>
              <a:buChar char="•"/>
            </a:pPr>
            <a:r>
              <a:rPr lang="en-US" altLang="en-US">
                <a:solidFill>
                  <a:schemeClr val="tx1">
                    <a:lumMod val="75000"/>
                    <a:lumOff val="25000"/>
                  </a:schemeClr>
                </a:solidFill>
              </a:rPr>
              <a:t>A web server is a program running on the server that listens for incoming requests and services those requests as they come in. </a:t>
            </a:r>
          </a:p>
          <a:p>
            <a:pPr marL="609600" indent="-609600" defTabSz="914400">
              <a:lnSpc>
                <a:spcPct val="90000"/>
              </a:lnSpc>
              <a:spcBef>
                <a:spcPct val="0"/>
              </a:spcBef>
              <a:spcAft>
                <a:spcPts val="600"/>
              </a:spcAft>
              <a:buClr>
                <a:schemeClr val="accent1"/>
              </a:buClr>
              <a:buFont typeface="Calibri" panose="020F0502020204030204" pitchFamily="34" charset="0"/>
              <a:buChar char="•"/>
            </a:pPr>
            <a:r>
              <a:rPr lang="en-US" altLang="en-US">
                <a:solidFill>
                  <a:schemeClr val="tx1">
                    <a:lumMod val="75000"/>
                    <a:lumOff val="25000"/>
                  </a:schemeClr>
                </a:solidFill>
              </a:rPr>
              <a:t>Once the web server receives a request, depending on the type of request the web server might look for a web page, or it might execute a program on the server.</a:t>
            </a:r>
          </a:p>
          <a:p>
            <a:pPr marL="609600" indent="-609600" defTabSz="914400">
              <a:lnSpc>
                <a:spcPct val="90000"/>
              </a:lnSpc>
              <a:spcBef>
                <a:spcPct val="0"/>
              </a:spcBef>
              <a:spcAft>
                <a:spcPts val="600"/>
              </a:spcAft>
              <a:buClr>
                <a:schemeClr val="accent1"/>
              </a:buClr>
              <a:buFont typeface="Calibri" panose="020F0502020204030204" pitchFamily="34" charset="0"/>
              <a:buChar char="•"/>
            </a:pPr>
            <a:r>
              <a:rPr lang="en-US" altLang="en-US">
                <a:solidFill>
                  <a:schemeClr val="tx1">
                    <a:lumMod val="75000"/>
                    <a:lumOff val="25000"/>
                  </a:schemeClr>
                </a:solidFill>
              </a:rPr>
              <a:t>It will always return some kind of results to the web browser, even if its simply an error message saying that it couldn’t process the request.</a:t>
            </a:r>
          </a:p>
          <a:p>
            <a:pPr marL="609600" indent="-609600" defTabSz="914400">
              <a:lnSpc>
                <a:spcPct val="90000"/>
              </a:lnSpc>
              <a:spcBef>
                <a:spcPct val="0"/>
              </a:spcBef>
              <a:spcAft>
                <a:spcPts val="600"/>
              </a:spcAft>
              <a:buClr>
                <a:schemeClr val="accent1"/>
              </a:buClr>
              <a:buFont typeface="Calibri" panose="020F0502020204030204" pitchFamily="34" charset="0"/>
              <a:buChar char="•"/>
            </a:pPr>
            <a:r>
              <a:rPr lang="en-US" altLang="en-US">
                <a:solidFill>
                  <a:schemeClr val="tx1">
                    <a:lumMod val="75000"/>
                    <a:lumOff val="25000"/>
                  </a:schemeClr>
                </a:solidFill>
              </a:rPr>
              <a:t>By default the role of a web server is to serve static pages using the http protocol</a:t>
            </a:r>
          </a:p>
          <a:p>
            <a:pPr marL="609600" indent="-609600" defTabSz="914400">
              <a:lnSpc>
                <a:spcPct val="90000"/>
              </a:lnSpc>
              <a:spcBef>
                <a:spcPct val="0"/>
              </a:spcBef>
              <a:spcAft>
                <a:spcPts val="600"/>
              </a:spcAft>
              <a:buClr>
                <a:schemeClr val="accent1"/>
              </a:buClr>
              <a:buFont typeface="Calibri" panose="020F0502020204030204" pitchFamily="34" charset="0"/>
              <a:buChar char="•"/>
            </a:pPr>
            <a:r>
              <a:rPr lang="en-US" altLang="en-US">
                <a:solidFill>
                  <a:schemeClr val="tx1">
                    <a:lumMod val="75000"/>
                    <a:lumOff val="25000"/>
                  </a:schemeClr>
                </a:solidFill>
              </a:rPr>
              <a:t>Web servers can be made dynamic by adding additional processing capability to the server</a:t>
            </a:r>
          </a:p>
        </p:txBody>
      </p:sp>
      <p:sp>
        <p:nvSpPr>
          <p:cNvPr id="16" name="Rectangle 1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150214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9E0D3004-B898-4165-BE9E-63DF199548EF}"/>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ServletContext</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6377B35F-34A7-4780-AB0D-71ABB71A6C2A}"/>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1500"/>
              <a:t>Each application in a web container is associated with a context</a:t>
            </a:r>
          </a:p>
          <a:p>
            <a:pPr marL="1100138" lvl="1" indent="-533400">
              <a:spcBef>
                <a:spcPct val="50000"/>
              </a:spcBef>
            </a:pPr>
            <a:r>
              <a:rPr lang="en-US" altLang="en-US" sz="1500"/>
              <a:t>All web resources are associated with the context.</a:t>
            </a:r>
          </a:p>
          <a:p>
            <a:pPr marL="609600" indent="-609600">
              <a:spcBef>
                <a:spcPct val="50000"/>
              </a:spcBef>
            </a:pPr>
            <a:r>
              <a:rPr lang="en-US" altLang="en-US" sz="1500"/>
              <a:t>Servlet context is rooted at a known path within web container. (e.g. {Tomcat_Home}/webapps/store/home.html)</a:t>
            </a:r>
          </a:p>
          <a:p>
            <a:pPr marL="1100138" lvl="1" indent="-533400">
              <a:spcBef>
                <a:spcPct val="50000"/>
              </a:spcBef>
            </a:pPr>
            <a:r>
              <a:rPr lang="en-US" altLang="en-US" sz="1500"/>
              <a:t>Context for this application is /store </a:t>
            </a:r>
          </a:p>
          <a:p>
            <a:pPr marL="1100138" lvl="1" indent="-533400">
              <a:spcBef>
                <a:spcPct val="50000"/>
              </a:spcBef>
            </a:pPr>
            <a:r>
              <a:rPr lang="en-US" altLang="en-US" sz="1500"/>
              <a:t>User would access this as: http://localhost:8080/store/home.html</a:t>
            </a:r>
          </a:p>
          <a:p>
            <a:pPr marL="609600" indent="-609600">
              <a:spcBef>
                <a:spcPct val="50000"/>
              </a:spcBef>
            </a:pPr>
            <a:r>
              <a:rPr lang="en-US" altLang="en-US" sz="1500"/>
              <a:t>There is a special object called servlet context.</a:t>
            </a:r>
          </a:p>
          <a:p>
            <a:pPr marL="1100138" lvl="1" indent="-533400">
              <a:spcBef>
                <a:spcPct val="50000"/>
              </a:spcBef>
            </a:pPr>
            <a:r>
              <a:rPr lang="en-US" altLang="en-US" sz="1500"/>
              <a:t>A sandbox for the application (prevents name clashes and efficient downloading of classes without having to set classpath)</a:t>
            </a:r>
          </a:p>
          <a:p>
            <a:pPr marL="1100138" lvl="1" indent="-533400">
              <a:spcBef>
                <a:spcPct val="50000"/>
              </a:spcBef>
            </a:pPr>
            <a:r>
              <a:rPr lang="en-US" altLang="en-US" sz="1500"/>
              <a:t>Allows servlets access container resources </a:t>
            </a:r>
          </a:p>
          <a:p>
            <a:pPr marL="1100138" lvl="1" indent="-533400">
              <a:spcBef>
                <a:spcPct val="50000"/>
              </a:spcBef>
            </a:pPr>
            <a:r>
              <a:rPr lang="en-US" altLang="en-US" sz="1500"/>
              <a:t>Primary use of servlet context is to share attributes between servlets in an application.</a:t>
            </a:r>
          </a:p>
          <a:p>
            <a:pPr marL="609600" indent="-609600">
              <a:spcBef>
                <a:spcPct val="50000"/>
              </a:spcBef>
            </a:pPr>
            <a:r>
              <a:rPr lang="en-US" altLang="en-US" sz="1500"/>
              <a:t>Context may be defined explicitly in a web server</a:t>
            </a:r>
          </a:p>
          <a:p>
            <a:pPr marL="1100138" lvl="1" indent="-533400">
              <a:spcBef>
                <a:spcPct val="50000"/>
              </a:spcBef>
            </a:pPr>
            <a:r>
              <a:rPr lang="en-US" altLang="en-US" sz="1500"/>
              <a:t>Configuration Directory in Tomcat: ${Tomcat_Home}/conf/server.xml</a:t>
            </a:r>
          </a:p>
          <a:p>
            <a:pPr marL="1100138" lvl="1" indent="-533400">
              <a:spcBef>
                <a:spcPct val="50000"/>
              </a:spcBef>
            </a:pPr>
            <a:r>
              <a:rPr lang="en-US" altLang="en-US" sz="1500"/>
              <a:t>&lt;context path=“/examples” docBase=“examples” debug=“0” reloadable=“true”&gt;</a:t>
            </a:r>
          </a:p>
        </p:txBody>
      </p:sp>
    </p:spTree>
    <p:extLst>
      <p:ext uri="{BB962C8B-B14F-4D97-AF65-F5344CB8AC3E}">
        <p14:creationId xmlns:p14="http://schemas.microsoft.com/office/powerpoint/2010/main" val="157373759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F76C0280-268E-4B24-8AA3-ED3704656BB6}"/>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Descriptor</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2ED47060-779D-41E2-B50E-957E512F4085}"/>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dirty="0"/>
              <a:t>Conveys configuration information of a web application</a:t>
            </a:r>
          </a:p>
          <a:p>
            <a:pPr marL="609600" indent="-609600">
              <a:spcBef>
                <a:spcPct val="50000"/>
              </a:spcBef>
            </a:pPr>
            <a:r>
              <a:rPr lang="en-US" altLang="en-US" dirty="0"/>
              <a:t>The primary elements of a deployment descriptor file</a:t>
            </a:r>
          </a:p>
          <a:p>
            <a:pPr marL="1100138" lvl="1" indent="-533400">
              <a:spcBef>
                <a:spcPct val="50000"/>
              </a:spcBef>
            </a:pPr>
            <a:r>
              <a:rPr lang="en-US" altLang="en-US" dirty="0"/>
              <a:t>Servlet definitions &amp; mappings</a:t>
            </a:r>
          </a:p>
          <a:p>
            <a:pPr marL="1100138" lvl="1" indent="-533400">
              <a:spcBef>
                <a:spcPct val="50000"/>
              </a:spcBef>
            </a:pPr>
            <a:r>
              <a:rPr lang="en-US" altLang="en-US" dirty="0"/>
              <a:t>Servlet context initialization parameters</a:t>
            </a:r>
          </a:p>
          <a:p>
            <a:pPr marL="1100138" lvl="1" indent="-533400">
              <a:spcBef>
                <a:spcPct val="50000"/>
              </a:spcBef>
            </a:pPr>
            <a:r>
              <a:rPr lang="en-US" altLang="en-US" dirty="0"/>
              <a:t>Error pages</a:t>
            </a:r>
          </a:p>
          <a:p>
            <a:pPr marL="1100138" lvl="1" indent="-533400">
              <a:spcBef>
                <a:spcPct val="50000"/>
              </a:spcBef>
            </a:pPr>
            <a:r>
              <a:rPr lang="en-US" altLang="en-US" dirty="0"/>
              <a:t>Welcome pages</a:t>
            </a:r>
          </a:p>
          <a:p>
            <a:pPr marL="1100138" lvl="1" indent="-533400">
              <a:spcBef>
                <a:spcPct val="50000"/>
              </a:spcBef>
            </a:pPr>
            <a:r>
              <a:rPr lang="en-US" altLang="en-US" dirty="0"/>
              <a:t>File based security</a:t>
            </a:r>
          </a:p>
          <a:p>
            <a:pPr marL="609600" indent="-609600">
              <a:spcBef>
                <a:spcPct val="50000"/>
              </a:spcBef>
            </a:pPr>
            <a:r>
              <a:rPr lang="en-US" altLang="en-US" dirty="0"/>
              <a:t>Rules for the deployment descriptor file</a:t>
            </a:r>
          </a:p>
          <a:p>
            <a:pPr marL="1100138" lvl="1" indent="-533400">
              <a:spcBef>
                <a:spcPct val="50000"/>
              </a:spcBef>
            </a:pPr>
            <a:r>
              <a:rPr lang="en-US" altLang="en-US" dirty="0"/>
              <a:t>Resides at the top level of the WEB-INF directory</a:t>
            </a:r>
          </a:p>
          <a:p>
            <a:pPr marL="1100138" lvl="1" indent="-533400">
              <a:spcBef>
                <a:spcPct val="50000"/>
              </a:spcBef>
            </a:pPr>
            <a:r>
              <a:rPr lang="en-US" altLang="en-US" dirty="0"/>
              <a:t>Must be a well formed XML file called web.xml</a:t>
            </a:r>
          </a:p>
          <a:p>
            <a:pPr marL="1100138" lvl="1" indent="-533400">
              <a:spcBef>
                <a:spcPct val="50000"/>
              </a:spcBef>
            </a:pPr>
            <a:r>
              <a:rPr lang="en-US" altLang="en-US" dirty="0"/>
              <a:t>Must conform to the </a:t>
            </a:r>
            <a:r>
              <a:rPr lang="en-US" altLang="en-US" dirty="0" err="1"/>
              <a:t>dtd</a:t>
            </a:r>
            <a:r>
              <a:rPr lang="en-US" altLang="en-US" dirty="0"/>
              <a:t> </a:t>
            </a:r>
          </a:p>
          <a:p>
            <a:pPr marL="1100138" lvl="1" indent="-533400">
              <a:spcBef>
                <a:spcPct val="50000"/>
              </a:spcBef>
              <a:buFont typeface="Calibri" panose="020F0502020204030204" pitchFamily="34" charset="0"/>
              <a:buNone/>
            </a:pPr>
            <a:r>
              <a:rPr lang="en-US" altLang="en-US" dirty="0"/>
              <a:t>	(located at http://java.sun.com/dtd/web-app-2-3.dtd)</a:t>
            </a:r>
          </a:p>
        </p:txBody>
      </p:sp>
    </p:spTree>
    <p:extLst>
      <p:ext uri="{BB962C8B-B14F-4D97-AF65-F5344CB8AC3E}">
        <p14:creationId xmlns:p14="http://schemas.microsoft.com/office/powerpoint/2010/main" val="77367026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06EA186C-059F-472F-95CE-A42FE4FCDD72}"/>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Descriptors - Header</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B260671A-F855-42A9-BC97-96625D782E50}"/>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a:t>Header denotes the version of XML</a:t>
            </a:r>
          </a:p>
          <a:p>
            <a:pPr marL="1100138" lvl="1" indent="-533400">
              <a:spcBef>
                <a:spcPct val="50000"/>
              </a:spcBef>
              <a:buFont typeface="Calibri" panose="020F0502020204030204" pitchFamily="34" charset="0"/>
              <a:buNone/>
            </a:pPr>
            <a:r>
              <a:rPr lang="en-US" altLang="en-US"/>
              <a:t>&lt;?xml version="1.0" encoding="ISO-8859-1"?&gt;</a:t>
            </a:r>
          </a:p>
          <a:p>
            <a:pPr marL="609600" indent="-609600">
              <a:spcBef>
                <a:spcPct val="50000"/>
              </a:spcBef>
            </a:pPr>
            <a:r>
              <a:rPr lang="en-US" altLang="en-US"/>
              <a:t>Describes the the DTD for the application</a:t>
            </a:r>
          </a:p>
          <a:p>
            <a:pPr marL="1100138" lvl="1" indent="-533400">
              <a:spcBef>
                <a:spcPct val="50000"/>
              </a:spcBef>
              <a:buFont typeface="Calibri" panose="020F0502020204030204" pitchFamily="34" charset="0"/>
              <a:buNone/>
            </a:pPr>
            <a:r>
              <a:rPr lang="en-US" altLang="en-US"/>
              <a:t>&lt;!DOCTYPE web-app</a:t>
            </a:r>
          </a:p>
          <a:p>
            <a:pPr marL="1100138" lvl="1" indent="-533400">
              <a:spcBef>
                <a:spcPct val="50000"/>
              </a:spcBef>
              <a:buFont typeface="Calibri" panose="020F0502020204030204" pitchFamily="34" charset="0"/>
              <a:buNone/>
            </a:pPr>
            <a:r>
              <a:rPr lang="en-US" altLang="en-US"/>
              <a:t>    PUBLIC "-//Sun Microsystems, Inc.//DTD Web Application 2.3//EN"</a:t>
            </a:r>
          </a:p>
          <a:p>
            <a:pPr marL="1100138" lvl="1" indent="-533400">
              <a:spcBef>
                <a:spcPct val="50000"/>
              </a:spcBef>
              <a:buFont typeface="Calibri" panose="020F0502020204030204" pitchFamily="34" charset="0"/>
              <a:buNone/>
            </a:pPr>
            <a:r>
              <a:rPr lang="en-US" altLang="en-US"/>
              <a:t>    “http://java.sun.com/dtd/web-app_2_3.dtd"&gt;</a:t>
            </a:r>
          </a:p>
          <a:p>
            <a:pPr marL="609600" indent="-609600">
              <a:spcBef>
                <a:spcPct val="50000"/>
              </a:spcBef>
            </a:pPr>
            <a:r>
              <a:rPr lang="en-US" altLang="en-US"/>
              <a:t>Description of the application enclosed in web-app tags</a:t>
            </a:r>
          </a:p>
          <a:p>
            <a:pPr marL="1100138" lvl="1" indent="-533400">
              <a:spcBef>
                <a:spcPct val="50000"/>
              </a:spcBef>
              <a:buFont typeface="Calibri" panose="020F0502020204030204" pitchFamily="34" charset="0"/>
              <a:buNone/>
            </a:pPr>
            <a:r>
              <a:rPr lang="en-US" altLang="en-US"/>
              <a:t>&lt;web-app&gt;</a:t>
            </a:r>
          </a:p>
          <a:p>
            <a:pPr marL="1366838" lvl="2" indent="-457200">
              <a:spcBef>
                <a:spcPct val="50000"/>
              </a:spcBef>
              <a:buFont typeface="Calibri" panose="020F0502020204030204" pitchFamily="34" charset="0"/>
              <a:buNone/>
            </a:pPr>
            <a:r>
              <a:rPr lang="en-US" altLang="en-US"/>
              <a:t>Contents of the file</a:t>
            </a:r>
          </a:p>
          <a:p>
            <a:pPr marL="1100138" lvl="1" indent="-533400">
              <a:spcBef>
                <a:spcPct val="50000"/>
              </a:spcBef>
              <a:buFont typeface="Calibri" panose="020F0502020204030204" pitchFamily="34" charset="0"/>
              <a:buNone/>
            </a:pPr>
            <a:r>
              <a:rPr lang="en-US" altLang="en-US"/>
              <a:t>&lt;web-app&gt;</a:t>
            </a:r>
          </a:p>
        </p:txBody>
      </p:sp>
    </p:spTree>
    <p:extLst>
      <p:ext uri="{BB962C8B-B14F-4D97-AF65-F5344CB8AC3E}">
        <p14:creationId xmlns:p14="http://schemas.microsoft.com/office/powerpoint/2010/main" val="345603817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6CE931CA-021D-49C6-82F4-8D7FE5AB3AE0}"/>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Descriptors - Context</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6C39AEEE-CB9C-448D-9D50-283CC4E5DA09}"/>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1500"/>
              <a:t>Context parameters are parameters that are related to the entire application. </a:t>
            </a:r>
          </a:p>
          <a:p>
            <a:pPr marL="1100138" lvl="1" indent="-533400">
              <a:spcBef>
                <a:spcPct val="50000"/>
              </a:spcBef>
            </a:pPr>
            <a:r>
              <a:rPr lang="en-US" altLang="en-US" sz="1500"/>
              <a:t>Any number of initialization parameters can be provided in the context</a:t>
            </a:r>
          </a:p>
          <a:p>
            <a:pPr marL="1100138" lvl="1" indent="-533400">
              <a:spcBef>
                <a:spcPct val="50000"/>
              </a:spcBef>
            </a:pPr>
            <a:r>
              <a:rPr lang="en-US" altLang="en-US" sz="1500"/>
              <a:t>One initialization parameter for web application is shown below:</a:t>
            </a:r>
          </a:p>
          <a:p>
            <a:pPr marL="1366838" lvl="2" indent="-457200">
              <a:spcBef>
                <a:spcPct val="50000"/>
              </a:spcBef>
              <a:buFont typeface="Calibri" panose="020F0502020204030204" pitchFamily="34" charset="0"/>
              <a:buNone/>
            </a:pPr>
            <a:r>
              <a:rPr lang="en-US" altLang="en-US" sz="1500"/>
              <a:t>      &lt;context-param&gt;</a:t>
            </a:r>
          </a:p>
          <a:p>
            <a:pPr marL="1366838" lvl="2" indent="-457200">
              <a:spcBef>
                <a:spcPct val="50000"/>
              </a:spcBef>
              <a:buFont typeface="Calibri" panose="020F0502020204030204" pitchFamily="34" charset="0"/>
              <a:buNone/>
            </a:pPr>
            <a:r>
              <a:rPr lang="en-US" altLang="en-US" sz="1500"/>
              <a:t>          &lt;param-name&gt;</a:t>
            </a:r>
          </a:p>
          <a:p>
            <a:pPr marL="1366838" lvl="2" indent="-457200">
              <a:spcBef>
                <a:spcPct val="50000"/>
              </a:spcBef>
              <a:buFont typeface="Calibri" panose="020F0502020204030204" pitchFamily="34" charset="0"/>
              <a:buNone/>
            </a:pPr>
            <a:r>
              <a:rPr lang="en-US" altLang="en-US" sz="1500"/>
              <a:t>             adminEmail</a:t>
            </a:r>
          </a:p>
          <a:p>
            <a:pPr marL="1366838" lvl="2" indent="-457200">
              <a:spcBef>
                <a:spcPct val="50000"/>
              </a:spcBef>
              <a:buFont typeface="Calibri" panose="020F0502020204030204" pitchFamily="34" charset="0"/>
              <a:buNone/>
            </a:pPr>
            <a:r>
              <a:rPr lang="en-US" altLang="en-US" sz="1500"/>
              <a:t>          &lt;/param-name&gt;</a:t>
            </a:r>
          </a:p>
          <a:p>
            <a:pPr marL="1366838" lvl="2" indent="-457200">
              <a:spcBef>
                <a:spcPct val="50000"/>
              </a:spcBef>
              <a:buFont typeface="Calibri" panose="020F0502020204030204" pitchFamily="34" charset="0"/>
              <a:buNone/>
            </a:pPr>
            <a:r>
              <a:rPr lang="en-US" altLang="en-US" sz="1500"/>
              <a:t>          &lt;param-vlaue&gt;</a:t>
            </a:r>
          </a:p>
          <a:p>
            <a:pPr marL="1366838" lvl="2" indent="-457200">
              <a:spcBef>
                <a:spcPct val="50000"/>
              </a:spcBef>
              <a:buFont typeface="Calibri" panose="020F0502020204030204" pitchFamily="34" charset="0"/>
              <a:buNone/>
            </a:pPr>
            <a:r>
              <a:rPr lang="en-US" altLang="en-US" sz="1500"/>
              <a:t>            admin@wrox.com</a:t>
            </a:r>
          </a:p>
          <a:p>
            <a:pPr marL="1366838" lvl="2" indent="-457200">
              <a:spcBef>
                <a:spcPct val="50000"/>
              </a:spcBef>
              <a:buFont typeface="Calibri" panose="020F0502020204030204" pitchFamily="34" charset="0"/>
              <a:buNone/>
            </a:pPr>
            <a:r>
              <a:rPr lang="en-US" altLang="en-US" sz="1500"/>
              <a:t>          &lt;/param-value&gt;</a:t>
            </a:r>
          </a:p>
          <a:p>
            <a:pPr marL="1366838" lvl="2" indent="-457200">
              <a:spcBef>
                <a:spcPct val="50000"/>
              </a:spcBef>
              <a:buFont typeface="Calibri" panose="020F0502020204030204" pitchFamily="34" charset="0"/>
              <a:buNone/>
            </a:pPr>
            <a:r>
              <a:rPr lang="en-US" altLang="en-US" sz="1500"/>
              <a:t>      &lt;/context-param&gt;</a:t>
            </a:r>
          </a:p>
          <a:p>
            <a:pPr marL="609600" indent="-609600">
              <a:spcBef>
                <a:spcPct val="50000"/>
              </a:spcBef>
            </a:pPr>
            <a:r>
              <a:rPr lang="en-US" altLang="en-US" sz="1500"/>
              <a:t>ServletContext object is used to obtain context information</a:t>
            </a:r>
          </a:p>
          <a:p>
            <a:pPr marL="1100138" lvl="1" indent="-533400">
              <a:spcBef>
                <a:spcPct val="50000"/>
              </a:spcBef>
              <a:buFont typeface="Calibri" panose="020F0502020204030204" pitchFamily="34" charset="0"/>
              <a:buNone/>
            </a:pPr>
            <a:r>
              <a:rPr lang="en-US" altLang="en-US" sz="1500"/>
              <a:t>e.g. String adminEmail = getServletContext().getInitParameter(“adminEmail”);</a:t>
            </a:r>
          </a:p>
          <a:p>
            <a:pPr marL="1100138" lvl="1" indent="-533400">
              <a:spcBef>
                <a:spcPct val="50000"/>
              </a:spcBef>
            </a:pPr>
            <a:r>
              <a:rPr lang="en-US" altLang="en-US" sz="1500"/>
              <a:t>The methods in ServletContext are abstract, their implementations must be provided by the web container.</a:t>
            </a:r>
          </a:p>
        </p:txBody>
      </p:sp>
    </p:spTree>
    <p:extLst>
      <p:ext uri="{BB962C8B-B14F-4D97-AF65-F5344CB8AC3E}">
        <p14:creationId xmlns:p14="http://schemas.microsoft.com/office/powerpoint/2010/main" val="115122547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35D27CCC-3049-4DA4-8ED9-865074DE3DD5}"/>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Descriptors - Servlets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2E594F70-3DDE-40D1-9004-78F56850FC6A}"/>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1500"/>
              <a:t>Servlet Description, e.g.</a:t>
            </a:r>
          </a:p>
          <a:p>
            <a:pPr marL="1100138" lvl="1" indent="-533400">
              <a:spcBef>
                <a:spcPct val="50000"/>
              </a:spcBef>
              <a:buFont typeface="Calibri" panose="020F0502020204030204" pitchFamily="34" charset="0"/>
              <a:buNone/>
            </a:pPr>
            <a:r>
              <a:rPr lang="en-US" altLang="en-US" sz="1500"/>
              <a:t>     &lt;servlet&gt;</a:t>
            </a:r>
          </a:p>
          <a:p>
            <a:pPr marL="1100138" lvl="1" indent="-533400">
              <a:spcBef>
                <a:spcPct val="50000"/>
              </a:spcBef>
              <a:buFont typeface="Calibri" panose="020F0502020204030204" pitchFamily="34" charset="0"/>
              <a:buNone/>
            </a:pPr>
            <a:r>
              <a:rPr lang="en-US" altLang="en-US" sz="1500"/>
              <a:t>       &lt;servlet-name&gt;storeservlet&lt;/servlet-name&gt;</a:t>
            </a:r>
          </a:p>
          <a:p>
            <a:pPr marL="1100138" lvl="1" indent="-533400">
              <a:spcBef>
                <a:spcPct val="50000"/>
              </a:spcBef>
              <a:buFont typeface="Calibri" panose="020F0502020204030204" pitchFamily="34" charset="0"/>
              <a:buNone/>
            </a:pPr>
            <a:r>
              <a:rPr lang="en-US" altLang="en-US" sz="1500"/>
              <a:t>       &lt;servlet-class&gt;edu.albany.mis.goel.servlets.storeservlet&lt;servlet-class&gt;</a:t>
            </a:r>
          </a:p>
          <a:p>
            <a:pPr marL="1100138" lvl="1" indent="-533400">
              <a:spcBef>
                <a:spcPct val="50000"/>
              </a:spcBef>
              <a:buFont typeface="Calibri" panose="020F0502020204030204" pitchFamily="34" charset="0"/>
              <a:buNone/>
            </a:pPr>
            <a:r>
              <a:rPr lang="en-US" altLang="en-US" sz="1500"/>
              <a:t>       &lt;init-param&gt;</a:t>
            </a:r>
          </a:p>
          <a:p>
            <a:pPr marL="1100138" lvl="1" indent="-533400">
              <a:spcBef>
                <a:spcPct val="50000"/>
              </a:spcBef>
              <a:buFont typeface="Calibri" panose="020F0502020204030204" pitchFamily="34" charset="0"/>
              <a:buNone/>
            </a:pPr>
            <a:r>
              <a:rPr lang="en-US" altLang="en-US" sz="1500"/>
              <a:t>          &lt;param-name&gt;version&lt;param-name&gt;</a:t>
            </a:r>
          </a:p>
          <a:p>
            <a:pPr marL="1100138" lvl="1" indent="-533400">
              <a:spcBef>
                <a:spcPct val="50000"/>
              </a:spcBef>
              <a:buFont typeface="Calibri" panose="020F0502020204030204" pitchFamily="34" charset="0"/>
              <a:buNone/>
            </a:pPr>
            <a:r>
              <a:rPr lang="en-US" altLang="en-US" sz="1500"/>
              <a:t>         &lt;param-value&gt;0.1b&lt;param-value&gt;</a:t>
            </a:r>
          </a:p>
          <a:p>
            <a:pPr marL="1100138" lvl="1" indent="-533400">
              <a:spcBef>
                <a:spcPct val="50000"/>
              </a:spcBef>
              <a:buFont typeface="Calibri" panose="020F0502020204030204" pitchFamily="34" charset="0"/>
              <a:buNone/>
            </a:pPr>
            <a:r>
              <a:rPr lang="en-US" altLang="en-US" sz="1500"/>
              <a:t>       &lt;init-param&gt;</a:t>
            </a:r>
          </a:p>
          <a:p>
            <a:pPr marL="1100138" lvl="1" indent="-533400">
              <a:spcBef>
                <a:spcPct val="50000"/>
              </a:spcBef>
              <a:buFont typeface="Calibri" panose="020F0502020204030204" pitchFamily="34" charset="0"/>
              <a:buNone/>
            </a:pPr>
            <a:r>
              <a:rPr lang="en-US" altLang="en-US" sz="1500"/>
              <a:t>    &lt;/servlet&gt;</a:t>
            </a:r>
          </a:p>
          <a:p>
            <a:pPr marL="1100138" lvl="1" indent="-533400">
              <a:spcBef>
                <a:spcPct val="50000"/>
              </a:spcBef>
            </a:pPr>
            <a:r>
              <a:rPr lang="en-US" altLang="en-US" sz="1500"/>
              <a:t>The above servlet is invoked by http://localhost:8080/store/home.html  (Here store is the context of the application)</a:t>
            </a:r>
          </a:p>
          <a:p>
            <a:pPr marL="1100138" lvl="1" indent="-533400">
              <a:spcBef>
                <a:spcPct val="50000"/>
              </a:spcBef>
            </a:pPr>
            <a:r>
              <a:rPr lang="en-US" altLang="en-US" sz="1500"/>
              <a:t>The initialization parameters are used for the specific servlet</a:t>
            </a:r>
          </a:p>
          <a:p>
            <a:pPr marL="1100138" lvl="1" indent="-533400">
              <a:spcBef>
                <a:spcPct val="50000"/>
              </a:spcBef>
            </a:pPr>
            <a:r>
              <a:rPr lang="en-US" altLang="en-US" sz="1500"/>
              <a:t>They can be accessed using the ServletConfig object</a:t>
            </a:r>
          </a:p>
          <a:p>
            <a:pPr marL="1366838" lvl="2" indent="-457200">
              <a:spcBef>
                <a:spcPct val="50000"/>
              </a:spcBef>
              <a:buFont typeface="Calibri" panose="020F0502020204030204" pitchFamily="34" charset="0"/>
              <a:buNone/>
            </a:pPr>
            <a:r>
              <a:rPr lang="en-US" altLang="en-US" sz="1500"/>
              <a:t>e.g. String version = getServletConfig().getInitParameter(“version”);</a:t>
            </a:r>
          </a:p>
          <a:p>
            <a:pPr marL="1366838" lvl="2" indent="-457200">
              <a:spcBef>
                <a:spcPct val="50000"/>
              </a:spcBef>
              <a:buFont typeface="Calibri" panose="020F0502020204030204" pitchFamily="34" charset="0"/>
              <a:buNone/>
            </a:pPr>
            <a:endParaRPr lang="en-US" altLang="en-US" sz="1500"/>
          </a:p>
        </p:txBody>
      </p:sp>
    </p:spTree>
    <p:extLst>
      <p:ext uri="{BB962C8B-B14F-4D97-AF65-F5344CB8AC3E}">
        <p14:creationId xmlns:p14="http://schemas.microsoft.com/office/powerpoint/2010/main" val="14535460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ED06C782-06A7-447B-984A-B49FF34E40A0}"/>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Descriptors - Servlets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5084B1FB-AA6B-4076-8C7E-C5746F3B735B}"/>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1400"/>
              <a:t>Servlet mappings map servlets to specific URL pattern</a:t>
            </a:r>
          </a:p>
          <a:p>
            <a:pPr marL="1366838" lvl="2" indent="-457200">
              <a:spcBef>
                <a:spcPct val="50000"/>
              </a:spcBef>
              <a:buFont typeface="Calibri" panose="020F0502020204030204" pitchFamily="34" charset="0"/>
              <a:buNone/>
            </a:pPr>
            <a:r>
              <a:rPr lang="en-US" altLang="en-US"/>
              <a:t>&lt;servlet-mapping&gt;</a:t>
            </a:r>
          </a:p>
          <a:p>
            <a:pPr marL="1366838" lvl="2" indent="-457200">
              <a:spcBef>
                <a:spcPct val="50000"/>
              </a:spcBef>
              <a:buFont typeface="Calibri" panose="020F0502020204030204" pitchFamily="34" charset="0"/>
              <a:buNone/>
            </a:pPr>
            <a:r>
              <a:rPr lang="en-US" altLang="en-US"/>
              <a:t>       &lt;servlet-name&gt;Servlet1&lt;/servlet-name&gt;</a:t>
            </a:r>
          </a:p>
          <a:p>
            <a:pPr marL="1366838" lvl="2" indent="-457200">
              <a:spcBef>
                <a:spcPct val="50000"/>
              </a:spcBef>
              <a:buFont typeface="Calibri" panose="020F0502020204030204" pitchFamily="34" charset="0"/>
              <a:buNone/>
            </a:pPr>
            <a:r>
              <a:rPr lang="en-US" altLang="en-US"/>
              <a:t>       &lt;url-pattern&gt;/home.html&lt;url-pattern&gt;</a:t>
            </a:r>
          </a:p>
          <a:p>
            <a:pPr marL="1366838" lvl="2" indent="-457200">
              <a:spcBef>
                <a:spcPct val="50000"/>
              </a:spcBef>
              <a:buFont typeface="Calibri" panose="020F0502020204030204" pitchFamily="34" charset="0"/>
              <a:buNone/>
            </a:pPr>
            <a:r>
              <a:rPr lang="en-US" altLang="en-US"/>
              <a:t> &lt;/servlet-mapping&gt; </a:t>
            </a:r>
          </a:p>
          <a:p>
            <a:pPr marL="1100138" lvl="1" indent="-533400">
              <a:spcBef>
                <a:spcPct val="50000"/>
              </a:spcBef>
            </a:pPr>
            <a:r>
              <a:rPr lang="en-US" altLang="en-US" sz="1400"/>
              <a:t>Allows web container to send requests to specific servlet</a:t>
            </a:r>
          </a:p>
          <a:p>
            <a:pPr marL="609600" indent="-609600">
              <a:spcBef>
                <a:spcPct val="50000"/>
              </a:spcBef>
            </a:pPr>
            <a:r>
              <a:rPr lang="en-US" altLang="en-US" sz="1400"/>
              <a:t>Why is servlet mapping required?</a:t>
            </a:r>
          </a:p>
          <a:p>
            <a:pPr marL="1100138" lvl="1" indent="-533400">
              <a:spcBef>
                <a:spcPct val="50000"/>
              </a:spcBef>
            </a:pPr>
            <a:r>
              <a:rPr lang="en-US" altLang="en-US" sz="1400"/>
              <a:t>A logical way to specify servlets would be to use context/servletname</a:t>
            </a:r>
          </a:p>
          <a:p>
            <a:pPr marL="1366838" lvl="2" indent="-457200">
              <a:spcBef>
                <a:spcPct val="50000"/>
              </a:spcBef>
              <a:buFont typeface="Calibri" panose="020F0502020204030204" pitchFamily="34" charset="0"/>
              <a:buNone/>
            </a:pPr>
            <a:r>
              <a:rPr lang="en-US" altLang="en-US"/>
              <a:t>(i.e. http://localhost:8080/store/storeservlet)</a:t>
            </a:r>
          </a:p>
          <a:p>
            <a:pPr marL="1100138" lvl="1" indent="-533400">
              <a:spcBef>
                <a:spcPct val="50000"/>
              </a:spcBef>
            </a:pPr>
            <a:r>
              <a:rPr lang="en-US" altLang="en-US" sz="1400"/>
              <a:t>Allows multiple urls to be mapped to same servlet</a:t>
            </a:r>
          </a:p>
          <a:p>
            <a:pPr marL="1100138" lvl="1" indent="-533400">
              <a:spcBef>
                <a:spcPct val="50000"/>
              </a:spcBef>
            </a:pPr>
            <a:r>
              <a:rPr lang="en-US" altLang="en-US" sz="1400"/>
              <a:t>Allows implementation details to be hidden</a:t>
            </a:r>
          </a:p>
          <a:p>
            <a:pPr marL="609600" indent="-609600">
              <a:spcBef>
                <a:spcPct val="50000"/>
              </a:spcBef>
            </a:pPr>
            <a:r>
              <a:rPr lang="en-US" altLang="en-US" sz="1400"/>
              <a:t>Servlets can be mapped to more than one URL thro the use of wildcards in &lt;url-pattern&gt; </a:t>
            </a:r>
          </a:p>
          <a:p>
            <a:pPr marL="1366838" lvl="2" indent="-457200">
              <a:spcBef>
                <a:spcPct val="50000"/>
              </a:spcBef>
              <a:buFont typeface="Calibri" panose="020F0502020204030204" pitchFamily="34" charset="0"/>
              <a:buNone/>
            </a:pPr>
            <a:r>
              <a:rPr lang="en-US" altLang="en-US"/>
              <a:t>e.g. &lt;servlet-mapping&gt;</a:t>
            </a:r>
          </a:p>
          <a:p>
            <a:pPr marL="1366838" lvl="2" indent="-457200">
              <a:spcBef>
                <a:spcPct val="50000"/>
              </a:spcBef>
              <a:buFont typeface="Calibri" panose="020F0502020204030204" pitchFamily="34" charset="0"/>
              <a:buNone/>
            </a:pPr>
            <a:r>
              <a:rPr lang="en-US" altLang="en-US"/>
              <a:t>         &lt;servlet-name&gt;ValadatorServlet&lt;servlet-name&gt;</a:t>
            </a:r>
          </a:p>
          <a:p>
            <a:pPr marL="1366838" lvl="2" indent="-457200">
              <a:spcBef>
                <a:spcPct val="50000"/>
              </a:spcBef>
              <a:buFont typeface="Calibri" panose="020F0502020204030204" pitchFamily="34" charset="0"/>
              <a:buNone/>
            </a:pPr>
            <a:r>
              <a:rPr lang="en-US" altLang="en-US"/>
              <a:t>         &lt;url-pattern&gt;/*&lt;/url-pattern&gt;</a:t>
            </a:r>
          </a:p>
          <a:p>
            <a:pPr marL="1366838" lvl="2" indent="-457200">
              <a:spcBef>
                <a:spcPct val="50000"/>
              </a:spcBef>
              <a:buFont typeface="Calibri" panose="020F0502020204030204" pitchFamily="34" charset="0"/>
              <a:buNone/>
            </a:pPr>
            <a:r>
              <a:rPr lang="en-US" altLang="en-US"/>
              <a:t>      &lt;/servlet-mapping&gt;</a:t>
            </a:r>
          </a:p>
          <a:p>
            <a:pPr marL="1100138" lvl="1" indent="-533400">
              <a:spcBef>
                <a:spcPct val="50000"/>
              </a:spcBef>
            </a:pPr>
            <a:r>
              <a:rPr lang="en-US" altLang="en-US" sz="1400"/>
              <a:t>The previous example maps every URL encountered to the same servlet</a:t>
            </a:r>
          </a:p>
        </p:txBody>
      </p:sp>
    </p:spTree>
    <p:extLst>
      <p:ext uri="{BB962C8B-B14F-4D97-AF65-F5344CB8AC3E}">
        <p14:creationId xmlns:p14="http://schemas.microsoft.com/office/powerpoint/2010/main" val="39415677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C88F8C25-4B35-4BE6-9C1D-BFF1F63A6532}"/>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Descriptors – Error Pages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26A2FAF2-7803-4398-AC51-F2AFA97BBB2D}"/>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1300"/>
              <a:t>Error pages allow the application to specify pages to be shown when particular errors occur</a:t>
            </a:r>
          </a:p>
          <a:p>
            <a:pPr marL="1100138" lvl="1" indent="-533400">
              <a:spcBef>
                <a:spcPct val="50000"/>
              </a:spcBef>
            </a:pPr>
            <a:r>
              <a:rPr lang="en-US" altLang="en-US" sz="1300"/>
              <a:t>Used for Java Exceptions and Http Errors.</a:t>
            </a:r>
          </a:p>
          <a:p>
            <a:pPr marL="1100138" lvl="1" indent="-533400">
              <a:spcBef>
                <a:spcPct val="50000"/>
              </a:spcBef>
            </a:pPr>
            <a:r>
              <a:rPr lang="en-US" altLang="en-US" sz="1300"/>
              <a:t>The error page shown below is displayed when the server encounters a java.lang.ArithmeticException.</a:t>
            </a:r>
          </a:p>
          <a:p>
            <a:pPr marL="609600" indent="-609600">
              <a:spcBef>
                <a:spcPct val="50000"/>
              </a:spcBef>
              <a:buFont typeface="Calibri" panose="020F0502020204030204" pitchFamily="34" charset="0"/>
              <a:buNone/>
            </a:pPr>
            <a:r>
              <a:rPr lang="en-US" altLang="en-US" sz="1300"/>
              <a:t>         &lt;error-page&gt;</a:t>
            </a:r>
          </a:p>
          <a:p>
            <a:pPr marL="609600" indent="-609600">
              <a:spcBef>
                <a:spcPct val="50000"/>
              </a:spcBef>
              <a:buFont typeface="Calibri" panose="020F0502020204030204" pitchFamily="34" charset="0"/>
              <a:buNone/>
            </a:pPr>
            <a:r>
              <a:rPr lang="en-US" altLang="en-US" sz="1300"/>
              <a:t>             &lt;exception-type&gt; java.lang.ArithmeticExceception &lt;/exception-type&gt; 	</a:t>
            </a:r>
            <a:r>
              <a:rPr lang="en-US" altLang="en-US" sz="1300">
                <a:sym typeface="Wingdings" panose="05000000000000000000" pitchFamily="2" charset="2"/>
              </a:rPr>
              <a:t> Exception Type</a:t>
            </a:r>
            <a:endParaRPr lang="en-US" altLang="en-US" sz="1300"/>
          </a:p>
          <a:p>
            <a:pPr marL="609600" indent="-609600">
              <a:spcBef>
                <a:spcPct val="50000"/>
              </a:spcBef>
              <a:buFont typeface="Calibri" panose="020F0502020204030204" pitchFamily="34" charset="0"/>
              <a:buNone/>
            </a:pPr>
            <a:r>
              <a:rPr lang="en-US" altLang="en-US" sz="1300"/>
              <a:t>	 &lt;location&gt;/error.html&lt;/location&gt;			 	</a:t>
            </a:r>
            <a:r>
              <a:rPr lang="en-US" altLang="en-US" sz="1300">
                <a:sym typeface="Wingdings" panose="05000000000000000000" pitchFamily="2" charset="2"/>
              </a:rPr>
              <a:t> Resource to Show</a:t>
            </a:r>
            <a:endParaRPr lang="en-US" altLang="en-US" sz="1300"/>
          </a:p>
          <a:p>
            <a:pPr marL="609600" indent="-609600">
              <a:spcBef>
                <a:spcPct val="50000"/>
              </a:spcBef>
              <a:buFont typeface="Calibri" panose="020F0502020204030204" pitchFamily="34" charset="0"/>
              <a:buNone/>
            </a:pPr>
            <a:r>
              <a:rPr lang="en-US" altLang="en-US" sz="1300"/>
              <a:t>         &lt;/error-page&gt;</a:t>
            </a:r>
          </a:p>
          <a:p>
            <a:pPr marL="1100138" lvl="1" indent="-533400">
              <a:spcBef>
                <a:spcPct val="50000"/>
              </a:spcBef>
            </a:pPr>
            <a:r>
              <a:rPr lang="en-US" altLang="en-US" sz="1300"/>
              <a:t>The error page shown below is displayed when the server encounters a an Http error</a:t>
            </a:r>
          </a:p>
          <a:p>
            <a:pPr marL="609600" indent="-609600">
              <a:spcBef>
                <a:spcPct val="50000"/>
              </a:spcBef>
              <a:buFont typeface="Calibri" panose="020F0502020204030204" pitchFamily="34" charset="0"/>
              <a:buNone/>
            </a:pPr>
            <a:r>
              <a:rPr lang="en-US" altLang="en-US" sz="1300"/>
              <a:t>         &lt;error-page&gt;</a:t>
            </a:r>
          </a:p>
          <a:p>
            <a:pPr marL="609600" indent="-609600">
              <a:spcBef>
                <a:spcPct val="50000"/>
              </a:spcBef>
              <a:buFont typeface="Calibri" panose="020F0502020204030204" pitchFamily="34" charset="0"/>
              <a:buNone/>
            </a:pPr>
            <a:r>
              <a:rPr lang="en-US" altLang="en-US" sz="1300"/>
              <a:t>             &lt;error-code&gt;404&lt;/error-code&gt;			</a:t>
            </a:r>
            <a:r>
              <a:rPr lang="en-US" altLang="en-US" sz="1300">
                <a:sym typeface="Wingdings" panose="05000000000000000000" pitchFamily="2" charset="2"/>
              </a:rPr>
              <a:t> Http Error Code</a:t>
            </a:r>
            <a:endParaRPr lang="en-US" altLang="en-US" sz="1300"/>
          </a:p>
          <a:p>
            <a:pPr marL="609600" indent="-609600">
              <a:spcBef>
                <a:spcPct val="50000"/>
              </a:spcBef>
              <a:buFont typeface="Calibri" panose="020F0502020204030204" pitchFamily="34" charset="0"/>
              <a:buNone/>
            </a:pPr>
            <a:r>
              <a:rPr lang="en-US" altLang="en-US" sz="1300"/>
              <a:t>	 &lt;location&gt;/404.html&lt;/location&gt;			</a:t>
            </a:r>
            <a:r>
              <a:rPr lang="en-US" altLang="en-US" sz="1300">
                <a:sym typeface="Wingdings" panose="05000000000000000000" pitchFamily="2" charset="2"/>
              </a:rPr>
              <a:t> Resource to Show</a:t>
            </a:r>
            <a:endParaRPr lang="en-US" altLang="en-US" sz="1300"/>
          </a:p>
          <a:p>
            <a:pPr marL="609600" indent="-609600">
              <a:spcBef>
                <a:spcPct val="50000"/>
              </a:spcBef>
              <a:buFont typeface="Calibri" panose="020F0502020204030204" pitchFamily="34" charset="0"/>
              <a:buNone/>
            </a:pPr>
            <a:r>
              <a:rPr lang="en-US" altLang="en-US" sz="1300"/>
              <a:t>         &lt;/error-page&gt;</a:t>
            </a:r>
          </a:p>
          <a:p>
            <a:pPr marL="609600" indent="-609600">
              <a:spcBef>
                <a:spcPct val="50000"/>
              </a:spcBef>
              <a:buFont typeface="Calibri" panose="020F0502020204030204" pitchFamily="34" charset="0"/>
              <a:buNone/>
            </a:pPr>
            <a:endParaRPr lang="en-US" altLang="en-US" sz="1300"/>
          </a:p>
        </p:txBody>
      </p:sp>
    </p:spTree>
    <p:extLst>
      <p:ext uri="{BB962C8B-B14F-4D97-AF65-F5344CB8AC3E}">
        <p14:creationId xmlns:p14="http://schemas.microsoft.com/office/powerpoint/2010/main" val="302397137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EE7E0355-8521-466D-89A9-D40DD4CDA27C}"/>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Deployment Descriptors - Miscellaneous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3C7759D2-11A8-4F7D-A078-7B6DBD17CF15}"/>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a:t>Application Name &amp; Description</a:t>
            </a:r>
          </a:p>
          <a:p>
            <a:pPr marL="609600" indent="-609600">
              <a:spcBef>
                <a:spcPct val="50000"/>
              </a:spcBef>
              <a:buFont typeface="Calibri" panose="020F0502020204030204" pitchFamily="34" charset="0"/>
              <a:buNone/>
            </a:pPr>
            <a:r>
              <a:rPr lang="en-US" altLang="en-US"/>
              <a:t>	&lt;web-app&gt;</a:t>
            </a:r>
          </a:p>
          <a:p>
            <a:pPr marL="609600" indent="-609600">
              <a:spcBef>
                <a:spcPct val="50000"/>
              </a:spcBef>
              <a:buFont typeface="Calibri" panose="020F0502020204030204" pitchFamily="34" charset="0"/>
              <a:buNone/>
            </a:pPr>
            <a:r>
              <a:rPr lang="en-US" altLang="en-US"/>
              <a:t>              &lt;display-name&gt; Music Store&lt;/display-name&gt; 			</a:t>
            </a:r>
          </a:p>
          <a:p>
            <a:pPr marL="609600" indent="-609600">
              <a:spcBef>
                <a:spcPct val="50000"/>
              </a:spcBef>
              <a:buFont typeface="Calibri" panose="020F0502020204030204" pitchFamily="34" charset="0"/>
              <a:buNone/>
            </a:pPr>
            <a:r>
              <a:rPr lang="en-US" altLang="en-US"/>
              <a:t>	   &lt;description&gt;Application for Music Rentals&lt;/description&gt;</a:t>
            </a:r>
          </a:p>
          <a:p>
            <a:pPr marL="609600" indent="-609600">
              <a:spcBef>
                <a:spcPct val="50000"/>
              </a:spcBef>
              <a:buFont typeface="Calibri" panose="020F0502020204030204" pitchFamily="34" charset="0"/>
              <a:buNone/>
            </a:pPr>
            <a:r>
              <a:rPr lang="en-US" altLang="en-US"/>
              <a:t>        	&lt;/web-app&gt;</a:t>
            </a:r>
          </a:p>
          <a:p>
            <a:pPr marL="609600" indent="-609600">
              <a:spcBef>
                <a:spcPct val="50000"/>
              </a:spcBef>
            </a:pPr>
            <a:r>
              <a:rPr lang="en-US" altLang="en-US"/>
              <a:t>Welcome Pages</a:t>
            </a:r>
          </a:p>
          <a:p>
            <a:pPr marL="609600" indent="-609600">
              <a:spcBef>
                <a:spcPct val="50000"/>
              </a:spcBef>
              <a:buFont typeface="Calibri" panose="020F0502020204030204" pitchFamily="34" charset="0"/>
              <a:buNone/>
            </a:pPr>
            <a:r>
              <a:rPr lang="en-US" altLang="en-US"/>
              <a:t>         &lt;welcome-file-list&gt;</a:t>
            </a:r>
          </a:p>
          <a:p>
            <a:pPr marL="609600" indent="-609600">
              <a:spcBef>
                <a:spcPct val="50000"/>
              </a:spcBef>
              <a:buFont typeface="Calibri" panose="020F0502020204030204" pitchFamily="34" charset="0"/>
              <a:buNone/>
            </a:pPr>
            <a:r>
              <a:rPr lang="en-US" altLang="en-US"/>
              <a:t>             &lt;welcome-file&gt;index.html&lt;/welcome-file&gt;			</a:t>
            </a:r>
            <a:r>
              <a:rPr lang="en-US" altLang="en-US">
                <a:sym typeface="Wingdings" panose="05000000000000000000" pitchFamily="2" charset="2"/>
              </a:rPr>
              <a:t> Welcome File URL</a:t>
            </a:r>
            <a:r>
              <a:rPr lang="en-US" altLang="en-US"/>
              <a:t>	</a:t>
            </a:r>
          </a:p>
          <a:p>
            <a:pPr marL="609600" indent="-609600">
              <a:spcBef>
                <a:spcPct val="50000"/>
              </a:spcBef>
              <a:buFont typeface="Calibri" panose="020F0502020204030204" pitchFamily="34" charset="0"/>
              <a:buNone/>
            </a:pPr>
            <a:r>
              <a:rPr lang="en-US" altLang="en-US"/>
              <a:t>         &lt;/welcome-file-list&gt;</a:t>
            </a:r>
          </a:p>
          <a:p>
            <a:pPr marL="609600" indent="-609600">
              <a:spcBef>
                <a:spcPct val="50000"/>
              </a:spcBef>
              <a:buFont typeface="Calibri" panose="020F0502020204030204" pitchFamily="34" charset="0"/>
              <a:buNone/>
            </a:pPr>
            <a:endParaRPr lang="en-US" altLang="en-US"/>
          </a:p>
        </p:txBody>
      </p:sp>
    </p:spTree>
    <p:extLst>
      <p:ext uri="{BB962C8B-B14F-4D97-AF65-F5344CB8AC3E}">
        <p14:creationId xmlns:p14="http://schemas.microsoft.com/office/powerpoint/2010/main" val="404693111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19598D0B-85A1-4B0C-A63F-4E98C94D0797}"/>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Security Constraints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888E9B23-4706-4A1B-8204-11397B023FF4}"/>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50000"/>
              </a:spcBef>
            </a:pPr>
            <a:r>
              <a:rPr lang="en-US" altLang="en-US" sz="700"/>
              <a:t>Define Security Constraint (resource collection &amp; authorization constraint)</a:t>
            </a:r>
          </a:p>
          <a:p>
            <a:pPr marL="609600" indent="-609600">
              <a:spcBef>
                <a:spcPct val="50000"/>
              </a:spcBef>
              <a:buFont typeface="Calibri" panose="020F0502020204030204" pitchFamily="34" charset="0"/>
              <a:buNone/>
            </a:pPr>
            <a:r>
              <a:rPr lang="en-US" altLang="en-US" sz="700"/>
              <a:t>         	&lt;security-constraint&gt;</a:t>
            </a:r>
          </a:p>
          <a:p>
            <a:pPr marL="1100138" lvl="1" indent="-533400">
              <a:spcBef>
                <a:spcPct val="50000"/>
              </a:spcBef>
              <a:buFont typeface="Calibri" panose="020F0502020204030204" pitchFamily="34" charset="0"/>
              <a:buNone/>
            </a:pPr>
            <a:r>
              <a:rPr lang="en-US" altLang="en-US" sz="700"/>
              <a:t>	&lt;web-resource-collection&gt;</a:t>
            </a:r>
          </a:p>
          <a:p>
            <a:pPr marL="1100138" lvl="1" indent="-533400">
              <a:spcBef>
                <a:spcPct val="50000"/>
              </a:spcBef>
              <a:buFont typeface="Calibri" panose="020F0502020204030204" pitchFamily="34" charset="0"/>
              <a:buNone/>
            </a:pPr>
            <a:r>
              <a:rPr lang="en-US" altLang="en-US" sz="700"/>
              <a:t>  		&lt;web-resource-name&gt;CheckOutResource&lt;/web-resource-name&gt;</a:t>
            </a:r>
          </a:p>
          <a:p>
            <a:pPr marL="1100138" lvl="1" indent="-533400">
              <a:spcBef>
                <a:spcPct val="50000"/>
              </a:spcBef>
              <a:buFont typeface="Calibri" panose="020F0502020204030204" pitchFamily="34" charset="0"/>
              <a:buNone/>
            </a:pPr>
            <a:r>
              <a:rPr lang="en-US" altLang="en-US" sz="700"/>
              <a:t> 		 &lt;url-pattern&gt;/CheckOutServlet/*&lt;/url-pattern&gt;</a:t>
            </a:r>
          </a:p>
          <a:p>
            <a:pPr marL="1100138" lvl="1" indent="-533400">
              <a:spcBef>
                <a:spcPct val="50000"/>
              </a:spcBef>
              <a:buFont typeface="Calibri" panose="020F0502020204030204" pitchFamily="34" charset="0"/>
              <a:buNone/>
            </a:pPr>
            <a:r>
              <a:rPr lang="en-US" altLang="en-US" sz="700"/>
              <a:t>  		&lt;http-method&gt;GET&lt;/http-method&gt;</a:t>
            </a:r>
          </a:p>
          <a:p>
            <a:pPr marL="1100138" lvl="1" indent="-533400">
              <a:spcBef>
                <a:spcPct val="50000"/>
              </a:spcBef>
              <a:buFont typeface="Calibri" panose="020F0502020204030204" pitchFamily="34" charset="0"/>
              <a:buNone/>
            </a:pPr>
            <a:r>
              <a:rPr lang="en-US" altLang="en-US" sz="700"/>
              <a:t> 		 &lt;http-method&gt;POST&lt;/http-method&gt;</a:t>
            </a:r>
          </a:p>
          <a:p>
            <a:pPr marL="1100138" lvl="1" indent="-533400">
              <a:spcBef>
                <a:spcPct val="50000"/>
              </a:spcBef>
              <a:buFont typeface="Calibri" panose="020F0502020204030204" pitchFamily="34" charset="0"/>
              <a:buNone/>
            </a:pPr>
            <a:r>
              <a:rPr lang="en-US" altLang="en-US" sz="700"/>
              <a:t>	&lt;/web-resource-collection&gt;</a:t>
            </a:r>
          </a:p>
          <a:p>
            <a:pPr marL="1100138" lvl="1" indent="-533400">
              <a:spcBef>
                <a:spcPct val="50000"/>
              </a:spcBef>
              <a:buFont typeface="Calibri" panose="020F0502020204030204" pitchFamily="34" charset="0"/>
              <a:buNone/>
            </a:pPr>
            <a:r>
              <a:rPr lang="en-US" altLang="en-US" sz="700"/>
              <a:t>	&lt;auth-constraint&gt;</a:t>
            </a:r>
          </a:p>
          <a:p>
            <a:pPr marL="1100138" lvl="1" indent="-533400">
              <a:spcBef>
                <a:spcPct val="50000"/>
              </a:spcBef>
              <a:buFont typeface="Calibri" panose="020F0502020204030204" pitchFamily="34" charset="0"/>
              <a:buNone/>
            </a:pPr>
            <a:r>
              <a:rPr lang="en-US" altLang="en-US" sz="700"/>
              <a:t>  		&lt;role-name&gt;storeuser&lt;/role-name&gt;			 </a:t>
            </a:r>
            <a:r>
              <a:rPr lang="en-US" altLang="en-US" sz="700">
                <a:sym typeface="Wingdings" panose="05000000000000000000" pitchFamily="2" charset="2"/>
              </a:rPr>
              <a:t> Welcome File URL</a:t>
            </a:r>
            <a:endParaRPr lang="en-US" altLang="en-US" sz="700"/>
          </a:p>
          <a:p>
            <a:pPr marL="1100138" lvl="1" indent="-533400">
              <a:spcBef>
                <a:spcPct val="50000"/>
              </a:spcBef>
              <a:buFont typeface="Calibri" panose="020F0502020204030204" pitchFamily="34" charset="0"/>
              <a:buNone/>
            </a:pPr>
            <a:r>
              <a:rPr lang="en-US" altLang="en-US" sz="700"/>
              <a:t>	&lt;/auth-constraint&gt;</a:t>
            </a:r>
          </a:p>
          <a:p>
            <a:pPr marL="609600" indent="-609600">
              <a:spcBef>
                <a:spcPct val="50000"/>
              </a:spcBef>
              <a:buFont typeface="Calibri" panose="020F0502020204030204" pitchFamily="34" charset="0"/>
              <a:buNone/>
            </a:pPr>
            <a:r>
              <a:rPr lang="en-US" altLang="en-US" sz="700"/>
              <a:t>        	&lt;/security-constraint&gt;</a:t>
            </a:r>
          </a:p>
          <a:p>
            <a:pPr marL="609600" indent="-609600">
              <a:spcBef>
                <a:spcPct val="50000"/>
              </a:spcBef>
            </a:pPr>
            <a:r>
              <a:rPr lang="en-US" altLang="en-US" sz="700"/>
              <a:t>Define Login Configuration</a:t>
            </a:r>
          </a:p>
          <a:p>
            <a:pPr marL="1100138" lvl="1" indent="-533400">
              <a:spcBef>
                <a:spcPct val="50000"/>
              </a:spcBef>
              <a:buFont typeface="Calibri" panose="020F0502020204030204" pitchFamily="34" charset="0"/>
              <a:buNone/>
            </a:pPr>
            <a:r>
              <a:rPr lang="en-US" altLang="en-US" sz="700"/>
              <a:t>&lt;login-config&gt;</a:t>
            </a:r>
          </a:p>
          <a:p>
            <a:pPr marL="1100138" lvl="1" indent="-533400">
              <a:spcBef>
                <a:spcPct val="50000"/>
              </a:spcBef>
              <a:buFont typeface="Calibri" panose="020F0502020204030204" pitchFamily="34" charset="0"/>
              <a:buNone/>
            </a:pPr>
            <a:r>
              <a:rPr lang="en-US" altLang="en-US" sz="700"/>
              <a:t>	&lt;auth-method&gt;FORM&lt;/auth-method&gt;</a:t>
            </a:r>
          </a:p>
          <a:p>
            <a:pPr marL="1100138" lvl="1" indent="-533400">
              <a:spcBef>
                <a:spcPct val="50000"/>
              </a:spcBef>
              <a:buFont typeface="Calibri" panose="020F0502020204030204" pitchFamily="34" charset="0"/>
              <a:buNone/>
            </a:pPr>
            <a:r>
              <a:rPr lang="en-US" altLang="en-US" sz="700"/>
              <a:t>  	&lt;realm-name&gt;Wrox Store Checkout&lt;/realm-name&gt;</a:t>
            </a:r>
          </a:p>
          <a:p>
            <a:pPr marL="1100138" lvl="1" indent="-533400">
              <a:spcBef>
                <a:spcPct val="50000"/>
              </a:spcBef>
              <a:buFont typeface="Calibri" panose="020F0502020204030204" pitchFamily="34" charset="0"/>
              <a:buNone/>
            </a:pPr>
            <a:r>
              <a:rPr lang="en-US" altLang="en-US" sz="700"/>
              <a:t>  	&lt;form-login-config&gt;</a:t>
            </a:r>
          </a:p>
          <a:p>
            <a:pPr marL="1100138" lvl="1" indent="-533400">
              <a:spcBef>
                <a:spcPct val="50000"/>
              </a:spcBef>
              <a:buFont typeface="Calibri" panose="020F0502020204030204" pitchFamily="34" charset="0"/>
              <a:buNone/>
            </a:pPr>
            <a:r>
              <a:rPr lang="en-US" altLang="en-US" sz="700"/>
              <a:t>    		&lt;form-login-page&gt;/login.html&lt;/form-login-page&gt;</a:t>
            </a:r>
          </a:p>
          <a:p>
            <a:pPr marL="1100138" lvl="1" indent="-533400">
              <a:spcBef>
                <a:spcPct val="50000"/>
              </a:spcBef>
              <a:buFont typeface="Calibri" panose="020F0502020204030204" pitchFamily="34" charset="0"/>
              <a:buNone/>
            </a:pPr>
            <a:r>
              <a:rPr lang="en-US" altLang="en-US" sz="700"/>
              <a:t>   		 &lt;form-error-page&gt;/error.html&lt;/form-error-page&gt;</a:t>
            </a:r>
          </a:p>
          <a:p>
            <a:pPr marL="1100138" lvl="1" indent="-533400">
              <a:spcBef>
                <a:spcPct val="50000"/>
              </a:spcBef>
              <a:buFont typeface="Calibri" panose="020F0502020204030204" pitchFamily="34" charset="0"/>
              <a:buNone/>
            </a:pPr>
            <a:r>
              <a:rPr lang="en-US" altLang="en-US" sz="700"/>
              <a:t>  	&lt;/form-login-config&gt;</a:t>
            </a:r>
          </a:p>
          <a:p>
            <a:pPr marL="1100138" lvl="1" indent="-533400">
              <a:spcBef>
                <a:spcPct val="50000"/>
              </a:spcBef>
              <a:buFont typeface="Calibri" panose="020F0502020204030204" pitchFamily="34" charset="0"/>
              <a:buNone/>
            </a:pPr>
            <a:r>
              <a:rPr lang="en-US" altLang="en-US" sz="700"/>
              <a:t>&lt;/login-config&gt;</a:t>
            </a:r>
          </a:p>
          <a:p>
            <a:pPr marL="609600" indent="-609600">
              <a:spcBef>
                <a:spcPct val="50000"/>
              </a:spcBef>
            </a:pPr>
            <a:r>
              <a:rPr lang="en-US" altLang="en-US" sz="700"/>
              <a:t>Define Users in Tomcat (Add users in ${Tomcat_Home}/conf/tomcat-users.xml)</a:t>
            </a:r>
          </a:p>
          <a:p>
            <a:pPr marL="609600" indent="-609600">
              <a:spcBef>
                <a:spcPct val="50000"/>
              </a:spcBef>
              <a:buFont typeface="Calibri" panose="020F0502020204030204" pitchFamily="34" charset="0"/>
              <a:buNone/>
            </a:pPr>
            <a:r>
              <a:rPr lang="en-US" altLang="en-US" sz="700"/>
              <a:t>     	&lt;tomcat-users&gt;</a:t>
            </a:r>
          </a:p>
          <a:p>
            <a:pPr marL="609600" indent="-609600">
              <a:spcBef>
                <a:spcPct val="50000"/>
              </a:spcBef>
              <a:buFont typeface="Calibri" panose="020F0502020204030204" pitchFamily="34" charset="0"/>
              <a:buNone/>
            </a:pPr>
            <a:r>
              <a:rPr lang="en-US" altLang="en-US" sz="700"/>
              <a:t>                 	&lt;user name=“tomcat” password=“tomcat” roles=“tomcat” /&gt;</a:t>
            </a:r>
          </a:p>
          <a:p>
            <a:pPr marL="609600" indent="-609600">
              <a:spcBef>
                <a:spcPct val="50000"/>
              </a:spcBef>
              <a:buFont typeface="Calibri" panose="020F0502020204030204" pitchFamily="34" charset="0"/>
              <a:buNone/>
            </a:pPr>
            <a:r>
              <a:rPr lang="en-US" altLang="en-US" sz="700"/>
              <a:t>	  	&lt;user name=“role1” password=“tomcat” roles=“role1” /&gt;</a:t>
            </a:r>
          </a:p>
          <a:p>
            <a:pPr marL="609600" indent="-609600">
              <a:spcBef>
                <a:spcPct val="50000"/>
              </a:spcBef>
              <a:buFont typeface="Calibri" panose="020F0502020204030204" pitchFamily="34" charset="0"/>
              <a:buNone/>
            </a:pPr>
            <a:r>
              <a:rPr lang="en-US" altLang="en-US" sz="700"/>
              <a:t>	&lt;/tomcat-users&gt;</a:t>
            </a:r>
          </a:p>
        </p:txBody>
      </p:sp>
    </p:spTree>
    <p:extLst>
      <p:ext uri="{BB962C8B-B14F-4D97-AF65-F5344CB8AC3E}">
        <p14:creationId xmlns:p14="http://schemas.microsoft.com/office/powerpoint/2010/main" val="377671234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EBA3B2F1-6C96-47B5-ACE8-C53E05877120}"/>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ServletConfig Interface</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B89375D0-6B3F-4EB3-9C66-5064B8F48C1F}"/>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ServletConfig Object is used to pass initialization parameters to a servlet</a:t>
            </a:r>
          </a:p>
          <a:p>
            <a:pPr marL="609600" indent="-609600"/>
            <a:r>
              <a:rPr lang="en-US" altLang="en-US"/>
              <a:t>Useful methods</a:t>
            </a:r>
          </a:p>
          <a:p>
            <a:pPr marL="1100138" lvl="1" indent="-533400"/>
            <a:r>
              <a:rPr lang="en-US" altLang="en-US"/>
              <a:t>getServletName(): Returns name of servlet</a:t>
            </a:r>
          </a:p>
          <a:p>
            <a:pPr marL="1100138" lvl="1" indent="-533400"/>
            <a:r>
              <a:rPr lang="en-US" altLang="en-US"/>
              <a:t>getServletContext(): Returns servletContext object</a:t>
            </a:r>
          </a:p>
          <a:p>
            <a:pPr marL="1100138" lvl="1" indent="-533400"/>
            <a:r>
              <a:rPr lang="en-US" altLang="en-US"/>
              <a:t>getInitParameter(String name): returns value of the specified parameter (null if not present)</a:t>
            </a:r>
          </a:p>
          <a:p>
            <a:pPr marL="1100138" lvl="1" indent="-533400"/>
            <a:r>
              <a:rPr lang="en-US" altLang="en-US"/>
              <a:t>getInitParameterNames(): Gets names of all the parameters in the initialization list.</a:t>
            </a:r>
          </a:p>
        </p:txBody>
      </p:sp>
    </p:spTree>
    <p:extLst>
      <p:ext uri="{BB962C8B-B14F-4D97-AF65-F5344CB8AC3E}">
        <p14:creationId xmlns:p14="http://schemas.microsoft.com/office/powerpoint/2010/main" val="40576538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3">
            <a:extLst>
              <a:ext uri="{FF2B5EF4-FFF2-40B4-BE49-F238E27FC236}">
                <a16:creationId xmlns:a16="http://schemas.microsoft.com/office/drawing/2014/main" id="{85984CF4-AFC2-4AA5-987A-EC5D4D018D48}"/>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dirty="0">
                <a:solidFill>
                  <a:srgbClr val="FFFFFF"/>
                </a:solidFill>
                <a:effectLst/>
                <a:latin typeface="+mj-lt"/>
                <a:ea typeface="+mj-ea"/>
                <a:cs typeface="+mj-cs"/>
              </a:rPr>
              <a:t>Server-Side Development</a:t>
            </a:r>
            <a:br>
              <a:rPr lang="en-US" altLang="en-US" sz="3600" spc="-50" dirty="0">
                <a:solidFill>
                  <a:srgbClr val="FFFFFF"/>
                </a:solidFill>
                <a:effectLst/>
                <a:latin typeface="+mj-lt"/>
                <a:ea typeface="+mj-ea"/>
                <a:cs typeface="+mj-cs"/>
              </a:rPr>
            </a:br>
            <a:r>
              <a:rPr lang="en-US" altLang="en-US" sz="3600" spc="-50" dirty="0">
                <a:solidFill>
                  <a:srgbClr val="FFFFFF"/>
                </a:solidFill>
                <a:effectLst/>
                <a:latin typeface="+mj-lt"/>
                <a:ea typeface="+mj-ea"/>
                <a:cs typeface="+mj-cs"/>
              </a:rPr>
              <a:t>Tomcat</a:t>
            </a:r>
          </a:p>
        </p:txBody>
      </p:sp>
      <p:sp>
        <p:nvSpPr>
          <p:cNvPr id="19" name="Rectangle 1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2">
            <a:extLst>
              <a:ext uri="{FF2B5EF4-FFF2-40B4-BE49-F238E27FC236}">
                <a16:creationId xmlns:a16="http://schemas.microsoft.com/office/drawing/2014/main" id="{2057C069-F922-45E0-87E2-E6CB736CD123}"/>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spcBef>
                <a:spcPct val="0"/>
              </a:spcBef>
            </a:pPr>
            <a:r>
              <a:rPr lang="en-US" altLang="en-US" dirty="0"/>
              <a:t>Tomcat is a stand alone web server and a servlet container</a:t>
            </a:r>
          </a:p>
          <a:p>
            <a:pPr marL="1100138" lvl="1" indent="-533400">
              <a:spcBef>
                <a:spcPct val="0"/>
              </a:spcBef>
            </a:pPr>
            <a:r>
              <a:rPr lang="en-US" altLang="en-US" dirty="0"/>
              <a:t>It is open source and free for usage</a:t>
            </a:r>
          </a:p>
          <a:p>
            <a:pPr marL="609600" indent="-609600">
              <a:spcBef>
                <a:spcPct val="0"/>
              </a:spcBef>
            </a:pPr>
            <a:r>
              <a:rPr lang="en-US" altLang="en-US" dirty="0"/>
              <a:t>It is written in Java</a:t>
            </a:r>
          </a:p>
          <a:p>
            <a:pPr marL="1100138" lvl="1" indent="-533400">
              <a:spcBef>
                <a:spcPct val="0"/>
              </a:spcBef>
            </a:pPr>
            <a:r>
              <a:rPr lang="en-US" altLang="en-US" dirty="0"/>
              <a:t>You do not have to be a Java programmer to use it</a:t>
            </a:r>
          </a:p>
          <a:p>
            <a:pPr marL="1100138" lvl="1" indent="-533400">
              <a:spcBef>
                <a:spcPct val="0"/>
              </a:spcBef>
            </a:pPr>
            <a:r>
              <a:rPr lang="en-US" altLang="en-US" dirty="0"/>
              <a:t>It’s web server is not as fully featured as others like Apache</a:t>
            </a:r>
          </a:p>
          <a:p>
            <a:pPr marL="609600" indent="-609600">
              <a:spcBef>
                <a:spcPct val="0"/>
              </a:spcBef>
            </a:pPr>
            <a:r>
              <a:rPr lang="en-US" altLang="en-US" dirty="0"/>
              <a:t>Installing Tomcat</a:t>
            </a:r>
          </a:p>
          <a:p>
            <a:pPr marL="1100138" lvl="1" indent="-533400">
              <a:spcBef>
                <a:spcPct val="0"/>
              </a:spcBef>
            </a:pPr>
            <a:r>
              <a:rPr lang="en-US" altLang="en-US" dirty="0"/>
              <a:t>Make sure that jdk1.4 (or higher) is installed on your machine</a:t>
            </a:r>
          </a:p>
          <a:p>
            <a:pPr marL="1100138" lvl="1" indent="-533400">
              <a:spcBef>
                <a:spcPct val="0"/>
              </a:spcBef>
            </a:pPr>
            <a:r>
              <a:rPr lang="en-US" altLang="en-US" dirty="0"/>
              <a:t>Download the latest windows version of Tomcat</a:t>
            </a:r>
          </a:p>
          <a:p>
            <a:pPr marL="1100138" lvl="1" indent="-533400">
              <a:spcBef>
                <a:spcPct val="0"/>
              </a:spcBef>
            </a:pPr>
            <a:r>
              <a:rPr lang="en-US" altLang="en-US" dirty="0"/>
              <a:t>Run the installer by double clicking on the download</a:t>
            </a:r>
          </a:p>
          <a:p>
            <a:pPr marL="1100138" lvl="1" indent="-533400">
              <a:spcBef>
                <a:spcPct val="0"/>
              </a:spcBef>
            </a:pPr>
            <a:r>
              <a:rPr lang="en-US" altLang="en-US" dirty="0"/>
              <a:t>The installer checks if JRE and JDK are available for Tomcat</a:t>
            </a:r>
          </a:p>
          <a:p>
            <a:pPr marL="1100138" lvl="1" indent="-533400">
              <a:spcBef>
                <a:spcPct val="0"/>
              </a:spcBef>
            </a:pPr>
            <a:r>
              <a:rPr lang="en-US" altLang="en-US" dirty="0"/>
              <a:t>Accept the license agreement </a:t>
            </a:r>
          </a:p>
          <a:p>
            <a:pPr marL="1100138" lvl="1" indent="-533400">
              <a:spcBef>
                <a:spcPct val="0"/>
              </a:spcBef>
            </a:pPr>
            <a:r>
              <a:rPr lang="en-US" altLang="en-US" dirty="0"/>
              <a:t>Installation directory: c:\Program Files\Apache Tomcat 10.0</a:t>
            </a:r>
          </a:p>
          <a:p>
            <a:pPr marL="1100138" lvl="1" indent="-533400">
              <a:spcBef>
                <a:spcPct val="0"/>
              </a:spcBef>
            </a:pPr>
            <a:r>
              <a:rPr lang="en-US" altLang="en-US" dirty="0"/>
              <a:t>On installation you get a message </a:t>
            </a:r>
            <a:r>
              <a:rPr lang="en-US" altLang="en-US" i="1" dirty="0"/>
              <a:t>Completed</a:t>
            </a:r>
          </a:p>
        </p:txBody>
      </p:sp>
    </p:spTree>
    <p:extLst>
      <p:ext uri="{BB962C8B-B14F-4D97-AF65-F5344CB8AC3E}">
        <p14:creationId xmlns:p14="http://schemas.microsoft.com/office/powerpoint/2010/main" val="236617153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DE3EEE4C-AD58-4BFB-9CE4-BE284C76E11B}"/>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ServletContext Interface</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F7BFBD50-12F6-4E0D-B2B1-7836FB20C26C}"/>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ServletContext is specific to a particular web application running in a JVM</a:t>
            </a:r>
          </a:p>
          <a:p>
            <a:pPr marL="1100138" lvl="1" indent="-533400"/>
            <a:r>
              <a:rPr lang="en-US" altLang="en-US"/>
              <a:t>Each web application in a container will have a single servlet context associated with it.</a:t>
            </a:r>
          </a:p>
          <a:p>
            <a:pPr marL="1100138" lvl="1" indent="-533400"/>
            <a:r>
              <a:rPr lang="en-US" altLang="en-US"/>
              <a:t>Allows you to maintain state across all servlets and clients in the application</a:t>
            </a:r>
          </a:p>
          <a:p>
            <a:pPr marL="1100138" lvl="1" indent="-533400"/>
            <a:r>
              <a:rPr lang="en-US" altLang="en-US"/>
              <a:t>Also acts a shared repository for common attributes to all servlets</a:t>
            </a:r>
          </a:p>
          <a:p>
            <a:pPr marL="1100138" lvl="1" indent="-533400"/>
            <a:r>
              <a:rPr lang="en-US" altLang="en-US"/>
              <a:t>Allows servlets to share data with each other</a:t>
            </a:r>
          </a:p>
          <a:p>
            <a:pPr marL="609600" indent="-609600"/>
            <a:r>
              <a:rPr lang="en-US" altLang="en-US"/>
              <a:t>ServletContext Object also used for communication with host server</a:t>
            </a:r>
          </a:p>
          <a:p>
            <a:pPr marL="1100138" lvl="1" indent="-533400"/>
            <a:r>
              <a:rPr lang="en-US" altLang="en-US"/>
              <a:t>Allows servlet to get information about server on which it is running</a:t>
            </a:r>
          </a:p>
          <a:p>
            <a:pPr marL="609600" indent="-609600"/>
            <a:r>
              <a:rPr lang="en-US" altLang="en-US"/>
              <a:t>A typical use of this would be in a chat application</a:t>
            </a:r>
          </a:p>
        </p:txBody>
      </p:sp>
    </p:spTree>
    <p:extLst>
      <p:ext uri="{BB962C8B-B14F-4D97-AF65-F5344CB8AC3E}">
        <p14:creationId xmlns:p14="http://schemas.microsoft.com/office/powerpoint/2010/main" val="181005744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29CA3CD7-C9A5-48DD-A5EF-794E4CB8DA85}"/>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Application Deployment</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ServletContext Interface, cont’d.</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F4D5C0B7-5667-423A-B42B-625B991FD095}"/>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Methods</a:t>
            </a:r>
          </a:p>
          <a:p>
            <a:pPr marL="1100138" lvl="1" indent="-533400"/>
            <a:r>
              <a:rPr lang="en-US" altLang="en-US"/>
              <a:t>getContext(String uripath)</a:t>
            </a:r>
          </a:p>
          <a:p>
            <a:pPr marL="1100138" lvl="1" indent="-533400"/>
            <a:r>
              <a:rPr lang="en-US" altLang="en-US"/>
              <a:t>getMimeType()</a:t>
            </a:r>
          </a:p>
          <a:p>
            <a:pPr marL="1100138" lvl="1" indent="-533400"/>
            <a:r>
              <a:rPr lang="en-US" altLang="en-US"/>
              <a:t>getResourcePaths()</a:t>
            </a:r>
          </a:p>
          <a:p>
            <a:pPr marL="1100138" lvl="1" indent="-533400"/>
            <a:r>
              <a:rPr lang="en-US" altLang="en-US"/>
              <a:t>getRequestDispatcher()</a:t>
            </a:r>
          </a:p>
          <a:p>
            <a:pPr marL="1100138" lvl="1" indent="-533400"/>
            <a:r>
              <a:rPr lang="en-US" altLang="en-US"/>
              <a:t>getRealPath()</a:t>
            </a:r>
          </a:p>
          <a:p>
            <a:pPr marL="1100138" lvl="1" indent="-533400"/>
            <a:r>
              <a:rPr lang="en-US" altLang="en-US"/>
              <a:t>getServerInfo()</a:t>
            </a:r>
          </a:p>
          <a:p>
            <a:pPr marL="1100138" lvl="1" indent="-533400"/>
            <a:r>
              <a:rPr lang="en-US" altLang="en-US"/>
              <a:t>getInitParameter()</a:t>
            </a:r>
          </a:p>
          <a:p>
            <a:pPr marL="1100138" lvl="1" indent="-533400"/>
            <a:r>
              <a:rPr lang="en-US" altLang="en-US"/>
              <a:t>getAttribute()</a:t>
            </a:r>
          </a:p>
          <a:p>
            <a:pPr marL="1100138" lvl="1" indent="-533400"/>
            <a:r>
              <a:rPr lang="en-US" altLang="en-US"/>
              <a:t>setAttribute()</a:t>
            </a:r>
          </a:p>
          <a:p>
            <a:pPr marL="1100138" lvl="1" indent="-533400"/>
            <a:r>
              <a:rPr lang="en-US" altLang="en-US"/>
              <a:t>...</a:t>
            </a:r>
          </a:p>
        </p:txBody>
      </p:sp>
    </p:spTree>
    <p:extLst>
      <p:ext uri="{BB962C8B-B14F-4D97-AF65-F5344CB8AC3E}">
        <p14:creationId xmlns:p14="http://schemas.microsoft.com/office/powerpoint/2010/main" val="144743270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2">
            <a:extLst>
              <a:ext uri="{FF2B5EF4-FFF2-40B4-BE49-F238E27FC236}">
                <a16:creationId xmlns:a16="http://schemas.microsoft.com/office/drawing/2014/main" id="{E6803601-5643-49F3-84CF-DA9438B9492E}"/>
              </a:ext>
            </a:extLst>
          </p:cNvPr>
          <p:cNvSpPr txBox="1">
            <a:spLocks noChangeArrowheads="1"/>
          </p:cNvSpPr>
          <p:nvPr/>
        </p:nvSpPr>
        <p:spPr>
          <a:xfrm>
            <a:off x="492370" y="605896"/>
            <a:ext cx="3084844" cy="56462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3600">
                <a:solidFill>
                  <a:srgbClr val="FFFFFF"/>
                </a:solidFill>
              </a:rPr>
              <a:t>Session Management</a:t>
            </a:r>
            <a:br>
              <a:rPr lang="en-US" altLang="en-US" sz="3600">
                <a:solidFill>
                  <a:srgbClr val="FFFFFF"/>
                </a:solidFill>
              </a:rPr>
            </a:br>
            <a:r>
              <a:rPr lang="en-US" altLang="en-US" sz="3600">
                <a:solidFill>
                  <a:srgbClr val="FFFFFF"/>
                </a:solidFill>
              </a:rPr>
              <a:t>Basics</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3">
            <a:extLst>
              <a:ext uri="{FF2B5EF4-FFF2-40B4-BE49-F238E27FC236}">
                <a16:creationId xmlns:a16="http://schemas.microsoft.com/office/drawing/2014/main" id="{F12554D4-EEBC-4B65-8F12-E73E50F44AA0}"/>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a:t>HTTP is a stateless protocol.  Each request and response stand alone  </a:t>
            </a:r>
          </a:p>
          <a:p>
            <a:r>
              <a:rPr lang="en-US" altLang="en-US"/>
              <a:t>Without session management, each time a client makes a request to a server, it’s brand-new user with a brand-new request from the server’s point of view.  </a:t>
            </a:r>
          </a:p>
          <a:p>
            <a:r>
              <a:rPr lang="en-US" altLang="en-US"/>
              <a:t>A session refers to the entire interaction between a client and a server from the time of the client’s first request, which generally begins the session, to the time the session is terminated.</a:t>
            </a:r>
          </a:p>
        </p:txBody>
      </p:sp>
    </p:spTree>
    <p:extLst>
      <p:ext uri="{BB962C8B-B14F-4D97-AF65-F5344CB8AC3E}">
        <p14:creationId xmlns:p14="http://schemas.microsoft.com/office/powerpoint/2010/main" val="76411843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2">
            <a:extLst>
              <a:ext uri="{FF2B5EF4-FFF2-40B4-BE49-F238E27FC236}">
                <a16:creationId xmlns:a16="http://schemas.microsoft.com/office/drawing/2014/main" id="{52D8C39E-A944-4ED4-9406-84EC736EEA96}"/>
              </a:ext>
            </a:extLst>
          </p:cNvPr>
          <p:cNvSpPr txBox="1">
            <a:spLocks noChangeArrowheads="1"/>
          </p:cNvSpPr>
          <p:nvPr/>
        </p:nvSpPr>
        <p:spPr>
          <a:xfrm>
            <a:off x="492370" y="516835"/>
            <a:ext cx="3084844" cy="2103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3600">
                <a:solidFill>
                  <a:srgbClr val="FFFFFF"/>
                </a:solidFill>
              </a:rPr>
              <a:t>Session Management</a:t>
            </a:r>
            <a:br>
              <a:rPr lang="en-US" altLang="en-US" sz="3600">
                <a:solidFill>
                  <a:srgbClr val="FFFFFF"/>
                </a:solidFill>
              </a:rPr>
            </a:br>
            <a:r>
              <a:rPr lang="en-US" altLang="en-US" sz="3600">
                <a:solidFill>
                  <a:srgbClr val="FFFFFF"/>
                </a:solidFill>
              </a:rPr>
              <a:t>Creating and Using Sessions</a:t>
            </a:r>
          </a:p>
        </p:txBody>
      </p:sp>
      <p:sp>
        <p:nvSpPr>
          <p:cNvPr id="5" name="Rectangle 3">
            <a:extLst>
              <a:ext uri="{FF2B5EF4-FFF2-40B4-BE49-F238E27FC236}">
                <a16:creationId xmlns:a16="http://schemas.microsoft.com/office/drawing/2014/main" id="{4AF5B6F8-0153-434A-951A-44EE499649C3}"/>
              </a:ext>
            </a:extLst>
          </p:cNvPr>
          <p:cNvSpPr txBox="1">
            <a:spLocks noChangeArrowheads="1"/>
          </p:cNvSpPr>
          <p:nvPr/>
        </p:nvSpPr>
        <p:spPr>
          <a:xfrm>
            <a:off x="492371" y="2653800"/>
            <a:ext cx="3084844" cy="33355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1500">
                <a:solidFill>
                  <a:srgbClr val="FFFFFF"/>
                </a:solidFill>
              </a:rPr>
              <a:t>Two methods of the HttpServletRequest object are used to create a session:</a:t>
            </a:r>
          </a:p>
          <a:p>
            <a:pPr lvl="1"/>
            <a:r>
              <a:rPr lang="en-US" altLang="en-US" sz="1500">
                <a:solidFill>
                  <a:srgbClr val="FFFFFF"/>
                </a:solidFill>
              </a:rPr>
              <a:t>HttpSession getSession( );</a:t>
            </a:r>
          </a:p>
          <a:p>
            <a:pPr lvl="1"/>
            <a:r>
              <a:rPr lang="en-US" altLang="en-US" sz="1500">
                <a:solidFill>
                  <a:srgbClr val="FFFFFF"/>
                </a:solidFill>
              </a:rPr>
              <a:t>HttpSession getSession(boolean);</a:t>
            </a:r>
          </a:p>
          <a:p>
            <a:r>
              <a:rPr lang="en-US" altLang="en-US" sz="1500">
                <a:solidFill>
                  <a:srgbClr val="FFFFFF"/>
                </a:solidFill>
              </a:rPr>
              <a:t>Other methods for dealing with sessions:</a:t>
            </a:r>
          </a:p>
          <a:p>
            <a:pPr>
              <a:buFont typeface="Calibri" panose="020F0502020204030204" pitchFamily="34" charset="0"/>
              <a:buNone/>
            </a:pPr>
            <a:endParaRPr lang="en-US" altLang="en-US" sz="1500">
              <a:solidFill>
                <a:srgbClr val="FFFFFF"/>
              </a:solidFill>
            </a:endParaRPr>
          </a:p>
        </p:txBody>
      </p:sp>
      <p:sp>
        <p:nvSpPr>
          <p:cNvPr id="22" name="Rectangle 2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Group 50">
            <a:extLst>
              <a:ext uri="{FF2B5EF4-FFF2-40B4-BE49-F238E27FC236}">
                <a16:creationId xmlns:a16="http://schemas.microsoft.com/office/drawing/2014/main" id="{84B2AB5D-12AB-4F9A-B6A5-26BE3809FF7F}"/>
              </a:ext>
            </a:extLst>
          </p:cNvPr>
          <p:cNvGraphicFramePr>
            <a:graphicFrameLocks noGrp="1"/>
          </p:cNvGraphicFramePr>
          <p:nvPr>
            <p:extLst>
              <p:ext uri="{D42A27DB-BD31-4B8C-83A1-F6EECF244321}">
                <p14:modId xmlns:p14="http://schemas.microsoft.com/office/powerpoint/2010/main" val="3938464218"/>
              </p:ext>
            </p:extLst>
          </p:nvPr>
        </p:nvGraphicFramePr>
        <p:xfrm>
          <a:off x="4742017" y="1714153"/>
          <a:ext cx="6798083" cy="3429697"/>
        </p:xfrm>
        <a:graphic>
          <a:graphicData uri="http://schemas.openxmlformats.org/drawingml/2006/table">
            <a:tbl>
              <a:tblPr firstRow="1" bandRow="1">
                <a:solidFill>
                  <a:srgbClr val="404040"/>
                </a:solidFill>
              </a:tblPr>
              <a:tblGrid>
                <a:gridCol w="3478315">
                  <a:extLst>
                    <a:ext uri="{9D8B030D-6E8A-4147-A177-3AD203B41FA5}">
                      <a16:colId xmlns:a16="http://schemas.microsoft.com/office/drawing/2014/main" val="2078719603"/>
                    </a:ext>
                  </a:extLst>
                </a:gridCol>
                <a:gridCol w="3319768">
                  <a:extLst>
                    <a:ext uri="{9D8B030D-6E8A-4147-A177-3AD203B41FA5}">
                      <a16:colId xmlns:a16="http://schemas.microsoft.com/office/drawing/2014/main" val="3648674878"/>
                    </a:ext>
                  </a:extLst>
                </a:gridCol>
              </a:tblGrid>
              <a:tr h="556057">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spc="0" normalizeH="0" baseline="0">
                          <a:ln>
                            <a:noFill/>
                          </a:ln>
                          <a:solidFill>
                            <a:schemeClr val="bg1"/>
                          </a:solidFill>
                          <a:effectLst/>
                          <a:latin typeface="Garamond" panose="02020404030301010803" pitchFamily="18" charset="0"/>
                        </a:rPr>
                        <a:t>Method</a:t>
                      </a:r>
                    </a:p>
                  </a:txBody>
                  <a:tcPr marL="121764" marR="121764" marT="121764" marB="60882" anchor="ctr" horzOverflow="overflow">
                    <a:lnL w="12700" cmpd="sng">
                      <a:noFill/>
                    </a:lnL>
                    <a:lnR w="12700" cmpd="sng">
                      <a:noFill/>
                    </a:lnR>
                    <a:lnT w="19050" cap="flat" cmpd="sng" algn="ctr">
                      <a:noFill/>
                      <a:prstDash val="solid"/>
                    </a:lnT>
                    <a:lnB w="38100" cmpd="sng">
                      <a:noFill/>
                    </a:lnB>
                    <a:lnTlToBr>
                      <a:noFill/>
                    </a:lnTlToBr>
                    <a:lnBlToTr>
                      <a:noFill/>
                    </a:lnBlToTr>
                    <a:solidFill>
                      <a:schemeClr val="accent2"/>
                    </a:solid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spc="0" normalizeH="0" baseline="0">
                          <a:ln>
                            <a:noFill/>
                          </a:ln>
                          <a:solidFill>
                            <a:schemeClr val="bg1"/>
                          </a:solidFill>
                          <a:effectLst/>
                          <a:latin typeface="Garamond" panose="02020404030301010803" pitchFamily="18" charset="0"/>
                        </a:rPr>
                        <a:t>Description</a:t>
                      </a:r>
                    </a:p>
                  </a:txBody>
                  <a:tcPr marL="121764" marR="121764" marT="121764" marB="60882" anchor="ctr" horzOverflow="overflow">
                    <a:lnL w="12700" cmpd="sng">
                      <a:noFill/>
                    </a:lnL>
                    <a:lnR w="12700" cmpd="sng">
                      <a:noFill/>
                    </a:lnR>
                    <a:lnT w="19050" cap="flat" cmpd="sng" algn="ctr">
                      <a:noFill/>
                      <a:prstDash val="solid"/>
                    </a:lnT>
                    <a:lnB w="38100" cmpd="sng">
                      <a:noFill/>
                    </a:lnB>
                    <a:lnTlToBr>
                      <a:noFill/>
                    </a:lnTlToBr>
                    <a:lnBlToTr>
                      <a:noFill/>
                    </a:lnBlToTr>
                    <a:solidFill>
                      <a:schemeClr val="accent2"/>
                    </a:solidFill>
                  </a:tcPr>
                </a:tc>
                <a:extLst>
                  <a:ext uri="{0D108BD9-81ED-4DB2-BD59-A6C34878D82A}">
                    <a16:rowId xmlns:a16="http://schemas.microsoft.com/office/drawing/2014/main" val="2363555000"/>
                  </a:ext>
                </a:extLst>
              </a:tr>
              <a:tr h="718410">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String getRequestedSessionID( )</a:t>
                      </a:r>
                    </a:p>
                  </a:txBody>
                  <a:tcPr marL="121764" marR="121764" marT="121764" marB="60882" horzOverflow="overflow">
                    <a:lnL w="12700" cmpd="sng">
                      <a:noFill/>
                      <a:prstDash val="solid"/>
                    </a:lnL>
                    <a:lnR w="12700" cmpd="sng">
                      <a:noFill/>
                      <a:prstDash val="solid"/>
                    </a:lnR>
                    <a:lnT w="38100" cmpd="sng">
                      <a:noFill/>
                    </a:lnT>
                    <a:lnB w="12700" cap="flat" cmpd="sng" algn="ctr">
                      <a:solidFill>
                        <a:schemeClr val="bg1">
                          <a:lumMod val="75000"/>
                        </a:schemeClr>
                      </a:solidFill>
                      <a:prstDash val="solid"/>
                    </a:lnB>
                    <a:lnTlToBr>
                      <a:noFill/>
                    </a:lnTlToBr>
                    <a:lnBlToTr>
                      <a:noFill/>
                    </a:lnBlToTr>
                    <a:solidFill>
                      <a:srgbClr val="404040"/>
                    </a:solid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Gets the ID assigned by the server to the session</a:t>
                      </a:r>
                    </a:p>
                  </a:txBody>
                  <a:tcPr marL="121764" marR="121764" marT="121764" marB="60882" horzOverflow="overflow">
                    <a:lnL w="12700" cmpd="sng">
                      <a:noFill/>
                      <a:prstDash val="solid"/>
                    </a:lnL>
                    <a:lnR w="12700" cmpd="sng">
                      <a:noFill/>
                      <a:prstDash val="solid"/>
                    </a:lnR>
                    <a:lnT w="38100" cmpd="sng">
                      <a:noFill/>
                    </a:lnT>
                    <a:lnB w="12700" cap="flat" cmpd="sng" algn="ctr">
                      <a:solidFill>
                        <a:schemeClr val="bg1">
                          <a:lumMod val="75000"/>
                        </a:schemeClr>
                      </a:solidFill>
                      <a:prstDash val="solid"/>
                    </a:lnB>
                    <a:lnTlToBr>
                      <a:noFill/>
                    </a:lnTlToBr>
                    <a:lnBlToTr>
                      <a:noFill/>
                    </a:lnBlToTr>
                    <a:solidFill>
                      <a:srgbClr val="404040"/>
                    </a:solidFill>
                  </a:tcPr>
                </a:tc>
                <a:extLst>
                  <a:ext uri="{0D108BD9-81ED-4DB2-BD59-A6C34878D82A}">
                    <a16:rowId xmlns:a16="http://schemas.microsoft.com/office/drawing/2014/main" val="3093465953"/>
                  </a:ext>
                </a:extLst>
              </a:tr>
              <a:tr h="718410">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Boolean isRequestSessionIdValid( )</a:t>
                      </a:r>
                    </a:p>
                  </a:txBody>
                  <a:tcPr marL="121764" marR="121764" marT="121764" marB="60882"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262626"/>
                    </a:solid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Returns true if the request contains a valid session ID</a:t>
                      </a:r>
                    </a:p>
                  </a:txBody>
                  <a:tcPr marL="121764" marR="121764" marT="121764" marB="60882"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262626"/>
                    </a:solidFill>
                  </a:tcPr>
                </a:tc>
                <a:extLst>
                  <a:ext uri="{0D108BD9-81ED-4DB2-BD59-A6C34878D82A}">
                    <a16:rowId xmlns:a16="http://schemas.microsoft.com/office/drawing/2014/main" val="4133577369"/>
                  </a:ext>
                </a:extLst>
              </a:tr>
              <a:tr h="718410">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Boolean isRequestSessionIdFromCookie( )</a:t>
                      </a:r>
                    </a:p>
                  </a:txBody>
                  <a:tcPr marL="121764" marR="121764" marT="121764" marB="60882"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404040"/>
                    </a:solid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Returns true if the session ID was sent as part of a cookie</a:t>
                      </a:r>
                    </a:p>
                  </a:txBody>
                  <a:tcPr marL="121764" marR="121764" marT="121764" marB="60882"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404040"/>
                    </a:solidFill>
                  </a:tcPr>
                </a:tc>
                <a:extLst>
                  <a:ext uri="{0D108BD9-81ED-4DB2-BD59-A6C34878D82A}">
                    <a16:rowId xmlns:a16="http://schemas.microsoft.com/office/drawing/2014/main" val="472462535"/>
                  </a:ext>
                </a:extLst>
              </a:tr>
              <a:tr h="718410">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Boolean isRequestSessionIdFromURL( )</a:t>
                      </a:r>
                    </a:p>
                  </a:txBody>
                  <a:tcPr marL="121764" marR="121764" marT="121764" marB="60882"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262626"/>
                    </a:solidFill>
                  </a:tcPr>
                </a:tc>
                <a:tc>
                  <a:txBody>
                    <a:bodyPr/>
                    <a:lstStyle>
                      <a:lvl1pPr>
                        <a:defRPr sz="2800">
                          <a:solidFill>
                            <a:schemeClr val="tx1"/>
                          </a:solidFill>
                          <a:latin typeface="Garamond" panose="02020404030301010803" pitchFamily="18" charset="0"/>
                        </a:defRPr>
                      </a:lvl1pPr>
                      <a:lvl2pPr>
                        <a:defRPr sz="2400">
                          <a:solidFill>
                            <a:schemeClr val="tx1"/>
                          </a:solidFill>
                          <a:latin typeface="Garamond" panose="02020404030301010803" pitchFamily="18" charset="0"/>
                        </a:defRPr>
                      </a:lvl2pPr>
                      <a:lvl3pPr>
                        <a:defRPr sz="2000">
                          <a:solidFill>
                            <a:schemeClr val="tx1"/>
                          </a:solidFill>
                          <a:latin typeface="Garamond" panose="02020404030301010803" pitchFamily="18" charset="0"/>
                        </a:defRPr>
                      </a:lvl3pPr>
                      <a:lvl4pPr>
                        <a:defRPr>
                          <a:solidFill>
                            <a:schemeClr val="tx1"/>
                          </a:solidFill>
                          <a:latin typeface="Garamond" panose="02020404030301010803" pitchFamily="18" charset="0"/>
                        </a:defRPr>
                      </a:lvl4pPr>
                      <a:lvl5pPr>
                        <a:defRPr>
                          <a:solidFill>
                            <a:schemeClr val="tx1"/>
                          </a:solidFill>
                          <a:latin typeface="Garamond" panose="02020404030301010803" pitchFamily="18" charset="0"/>
                        </a:defRPr>
                      </a:lvl5pPr>
                      <a:lvl6pPr fontAlgn="base">
                        <a:spcBef>
                          <a:spcPct val="20000"/>
                        </a:spcBef>
                        <a:spcAft>
                          <a:spcPct val="0"/>
                        </a:spcAft>
                        <a:defRPr>
                          <a:solidFill>
                            <a:schemeClr val="tx1"/>
                          </a:solidFill>
                          <a:latin typeface="Garamond" panose="02020404030301010803" pitchFamily="18" charset="0"/>
                        </a:defRPr>
                      </a:lvl6pPr>
                      <a:lvl7pPr fontAlgn="base">
                        <a:spcBef>
                          <a:spcPct val="20000"/>
                        </a:spcBef>
                        <a:spcAft>
                          <a:spcPct val="0"/>
                        </a:spcAft>
                        <a:defRPr>
                          <a:solidFill>
                            <a:schemeClr val="tx1"/>
                          </a:solidFill>
                          <a:latin typeface="Garamond" panose="02020404030301010803" pitchFamily="18" charset="0"/>
                        </a:defRPr>
                      </a:lvl7pPr>
                      <a:lvl8pPr fontAlgn="base">
                        <a:spcBef>
                          <a:spcPct val="20000"/>
                        </a:spcBef>
                        <a:spcAft>
                          <a:spcPct val="0"/>
                        </a:spcAft>
                        <a:defRPr>
                          <a:solidFill>
                            <a:schemeClr val="tx1"/>
                          </a:solidFill>
                          <a:latin typeface="Garamond" panose="02020404030301010803" pitchFamily="18" charset="0"/>
                        </a:defRPr>
                      </a:lvl8pPr>
                      <a:lvl9pPr fontAlgn="base">
                        <a:spcBef>
                          <a:spcPct val="20000"/>
                        </a:spcBef>
                        <a:spcAft>
                          <a:spcPct val="0"/>
                        </a:spcAft>
                        <a:defRPr>
                          <a:solidFill>
                            <a:schemeClr val="tx1"/>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spc="0" normalizeH="0" baseline="0">
                          <a:ln>
                            <a:noFill/>
                          </a:ln>
                          <a:solidFill>
                            <a:schemeClr val="bg1"/>
                          </a:solidFill>
                          <a:effectLst/>
                          <a:latin typeface="Garamond" panose="02020404030301010803" pitchFamily="18" charset="0"/>
                        </a:rPr>
                        <a:t>Returns true if the session ID was sent through URL rewriting</a:t>
                      </a:r>
                    </a:p>
                  </a:txBody>
                  <a:tcPr marL="121764" marR="121764" marT="121764" marB="60882"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262626"/>
                    </a:solidFill>
                  </a:tcPr>
                </a:tc>
                <a:extLst>
                  <a:ext uri="{0D108BD9-81ED-4DB2-BD59-A6C34878D82A}">
                    <a16:rowId xmlns:a16="http://schemas.microsoft.com/office/drawing/2014/main" val="1916167362"/>
                  </a:ext>
                </a:extLst>
              </a:tr>
            </a:tbl>
          </a:graphicData>
        </a:graphic>
      </p:graphicFrame>
    </p:spTree>
    <p:extLst>
      <p:ext uri="{BB962C8B-B14F-4D97-AF65-F5344CB8AC3E}">
        <p14:creationId xmlns:p14="http://schemas.microsoft.com/office/powerpoint/2010/main" val="113396451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2050">
            <a:extLst>
              <a:ext uri="{FF2B5EF4-FFF2-40B4-BE49-F238E27FC236}">
                <a16:creationId xmlns:a16="http://schemas.microsoft.com/office/drawing/2014/main" id="{AA112165-F4E4-4C1A-B894-7F1923255096}"/>
              </a:ext>
            </a:extLst>
          </p:cNvPr>
          <p:cNvSpPr txBox="1">
            <a:spLocks noChangeArrowheads="1"/>
          </p:cNvSpPr>
          <p:nvPr/>
        </p:nvSpPr>
        <p:spPr>
          <a:xfrm>
            <a:off x="492370" y="516835"/>
            <a:ext cx="3084844" cy="577284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3600">
                <a:solidFill>
                  <a:srgbClr val="FFFFFF"/>
                </a:solidFill>
              </a:rPr>
              <a:t>Session Management</a:t>
            </a:r>
            <a:br>
              <a:rPr lang="en-US" altLang="en-US" sz="3600">
                <a:solidFill>
                  <a:srgbClr val="FFFFFF"/>
                </a:solidFill>
              </a:rPr>
            </a:br>
            <a:r>
              <a:rPr lang="en-US" altLang="en-US" sz="3600">
                <a:solidFill>
                  <a:srgbClr val="FFFFFF"/>
                </a:solidFill>
              </a:rPr>
              <a:t>What do you do with a session?</a:t>
            </a:r>
          </a:p>
        </p:txBody>
      </p:sp>
      <p:sp>
        <p:nvSpPr>
          <p:cNvPr id="19" name="Rectangle 1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Rectangle 2051">
            <a:extLst>
              <a:ext uri="{FF2B5EF4-FFF2-40B4-BE49-F238E27FC236}">
                <a16:creationId xmlns:a16="http://schemas.microsoft.com/office/drawing/2014/main" id="{BA4224B4-6852-3C6C-BF25-0D7DBF257C54}"/>
              </a:ext>
            </a:extLst>
          </p:cNvPr>
          <p:cNvGraphicFramePr/>
          <p:nvPr>
            <p:extLst>
              <p:ext uri="{D42A27DB-BD31-4B8C-83A1-F6EECF244321}">
                <p14:modId xmlns:p14="http://schemas.microsoft.com/office/powerpoint/2010/main" val="43664264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81530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8B1A00EF-1283-4C6C-8A33-A3009FA5CD43}"/>
              </a:ext>
            </a:extLst>
          </p:cNvPr>
          <p:cNvSpPr txBox="1">
            <a:spLocks noChangeArrowheads="1"/>
          </p:cNvSpPr>
          <p:nvPr/>
        </p:nvSpPr>
        <p:spPr>
          <a:xfrm>
            <a:off x="5220928" y="965200"/>
            <a:ext cx="5999002" cy="49276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8000">
                <a:solidFill>
                  <a:schemeClr val="tx2"/>
                </a:solidFill>
              </a:rPr>
              <a:t>Forwarding and Including Requests</a:t>
            </a: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65509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2">
            <a:extLst>
              <a:ext uri="{FF2B5EF4-FFF2-40B4-BE49-F238E27FC236}">
                <a16:creationId xmlns:a16="http://schemas.microsoft.com/office/drawing/2014/main" id="{BD89D3C4-8E70-4592-B0B6-E484A92F5C48}"/>
              </a:ext>
            </a:extLst>
          </p:cNvPr>
          <p:cNvSpPr txBox="1">
            <a:spLocks noChangeArrowheads="1"/>
          </p:cNvSpPr>
          <p:nvPr/>
        </p:nvSpPr>
        <p:spPr>
          <a:xfrm>
            <a:off x="492370" y="516835"/>
            <a:ext cx="3084844" cy="577284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3600">
                <a:solidFill>
                  <a:srgbClr val="FFFFFF"/>
                </a:solidFill>
              </a:rPr>
              <a:t>Forwarding and Including Requests</a:t>
            </a:r>
            <a:br>
              <a:rPr lang="en-US" altLang="en-US" sz="3600">
                <a:solidFill>
                  <a:srgbClr val="FFFFFF"/>
                </a:solidFill>
              </a:rPr>
            </a:br>
            <a:r>
              <a:rPr lang="en-US" altLang="en-US" sz="3600">
                <a:solidFill>
                  <a:srgbClr val="FFFFFF"/>
                </a:solidFill>
              </a:rPr>
              <a:t>Obtaining RequestDispatcher </a:t>
            </a:r>
          </a:p>
        </p:txBody>
      </p:sp>
      <p:sp>
        <p:nvSpPr>
          <p:cNvPr id="19" name="Rectangle 1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Rectangle 3">
            <a:extLst>
              <a:ext uri="{FF2B5EF4-FFF2-40B4-BE49-F238E27FC236}">
                <a16:creationId xmlns:a16="http://schemas.microsoft.com/office/drawing/2014/main" id="{3342B33E-0B9E-B1EB-BEC9-BD080F24662C}"/>
              </a:ext>
            </a:extLst>
          </p:cNvPr>
          <p:cNvGraphicFramePr/>
          <p:nvPr>
            <p:extLst>
              <p:ext uri="{D42A27DB-BD31-4B8C-83A1-F6EECF244321}">
                <p14:modId xmlns:p14="http://schemas.microsoft.com/office/powerpoint/2010/main" val="310852856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466464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2">
            <a:extLst>
              <a:ext uri="{FF2B5EF4-FFF2-40B4-BE49-F238E27FC236}">
                <a16:creationId xmlns:a16="http://schemas.microsoft.com/office/drawing/2014/main" id="{4864AC1E-7B12-47EA-9ECD-2ACC044E7971}"/>
              </a:ext>
            </a:extLst>
          </p:cNvPr>
          <p:cNvSpPr txBox="1">
            <a:spLocks noChangeArrowheads="1"/>
          </p:cNvSpPr>
          <p:nvPr/>
        </p:nvSpPr>
        <p:spPr>
          <a:xfrm>
            <a:off x="492370" y="516835"/>
            <a:ext cx="3084844" cy="577284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3600">
                <a:solidFill>
                  <a:srgbClr val="FFFFFF"/>
                </a:solidFill>
              </a:rPr>
              <a:t>Forwarding and Including Requests</a:t>
            </a:r>
            <a:br>
              <a:rPr lang="en-US" altLang="en-US" sz="3600">
                <a:solidFill>
                  <a:srgbClr val="FFFFFF"/>
                </a:solidFill>
              </a:rPr>
            </a:br>
            <a:r>
              <a:rPr lang="en-US" altLang="en-US" sz="3600">
                <a:solidFill>
                  <a:srgbClr val="FFFFFF"/>
                </a:solidFill>
              </a:rPr>
              <a:t>Using RequestDispatcher</a:t>
            </a:r>
          </a:p>
        </p:txBody>
      </p:sp>
      <p:sp>
        <p:nvSpPr>
          <p:cNvPr id="19" name="Rectangle 1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Rectangle 3">
            <a:extLst>
              <a:ext uri="{FF2B5EF4-FFF2-40B4-BE49-F238E27FC236}">
                <a16:creationId xmlns:a16="http://schemas.microsoft.com/office/drawing/2014/main" id="{40794FEF-2ABE-8742-3918-72FA004F8473}"/>
              </a:ext>
            </a:extLst>
          </p:cNvPr>
          <p:cNvGraphicFramePr/>
          <p:nvPr>
            <p:extLst>
              <p:ext uri="{D42A27DB-BD31-4B8C-83A1-F6EECF244321}">
                <p14:modId xmlns:p14="http://schemas.microsoft.com/office/powerpoint/2010/main" val="20330475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10726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2">
            <a:extLst>
              <a:ext uri="{FF2B5EF4-FFF2-40B4-BE49-F238E27FC236}">
                <a16:creationId xmlns:a16="http://schemas.microsoft.com/office/drawing/2014/main" id="{4073B027-3F1C-4048-AFB6-93F7335F1E96}"/>
              </a:ext>
            </a:extLst>
          </p:cNvPr>
          <p:cNvSpPr txBox="1">
            <a:spLocks noChangeArrowheads="1"/>
          </p:cNvSpPr>
          <p:nvPr/>
        </p:nvSpPr>
        <p:spPr>
          <a:xfrm>
            <a:off x="492370" y="516835"/>
            <a:ext cx="3084844" cy="577284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3600">
                <a:solidFill>
                  <a:srgbClr val="FFFFFF"/>
                </a:solidFill>
              </a:rPr>
              <a:t>Forwarding and Including Requests</a:t>
            </a:r>
            <a:br>
              <a:rPr lang="en-US" altLang="en-US" sz="3600">
                <a:solidFill>
                  <a:srgbClr val="FFFFFF"/>
                </a:solidFill>
              </a:rPr>
            </a:br>
            <a:r>
              <a:rPr lang="en-US" altLang="en-US" sz="3600">
                <a:solidFill>
                  <a:srgbClr val="FFFFFF"/>
                </a:solidFill>
              </a:rPr>
              <a:t>Adding Parameters</a:t>
            </a:r>
          </a:p>
        </p:txBody>
      </p:sp>
      <p:sp>
        <p:nvSpPr>
          <p:cNvPr id="19" name="Rectangle 1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Rectangle 3">
            <a:extLst>
              <a:ext uri="{FF2B5EF4-FFF2-40B4-BE49-F238E27FC236}">
                <a16:creationId xmlns:a16="http://schemas.microsoft.com/office/drawing/2014/main" id="{75C3A5DB-EBEC-01B2-128D-E32110B7F7BB}"/>
              </a:ext>
            </a:extLst>
          </p:cNvPr>
          <p:cNvGraphicFramePr/>
          <p:nvPr>
            <p:extLst>
              <p:ext uri="{D42A27DB-BD31-4B8C-83A1-F6EECF244321}">
                <p14:modId xmlns:p14="http://schemas.microsoft.com/office/powerpoint/2010/main" val="36883850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80994"/>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72DCC-4C41-42E6-BF7D-833197027BD1}"/>
              </a:ext>
            </a:extLst>
          </p:cNvPr>
          <p:cNvSpPr/>
          <p:nvPr/>
        </p:nvSpPr>
        <p:spPr>
          <a:xfrm>
            <a:off x="551585" y="1248480"/>
            <a:ext cx="10661421" cy="2308324"/>
          </a:xfrm>
          <a:prstGeom prst="rect">
            <a:avLst/>
          </a:prstGeom>
        </p:spPr>
        <p:txBody>
          <a:bodyPr wrap="square">
            <a:spAutoFit/>
          </a:bodyPr>
          <a:lstStyle/>
          <a:p>
            <a:r>
              <a:rPr lang="en-US"/>
              <a:t>Input:</a:t>
            </a:r>
          </a:p>
          <a:p>
            <a:pPr lvl="1"/>
            <a:r>
              <a:rPr lang="en-US"/>
              <a:t>request: a ServletRequest object that represents the initial request sent by the client.</a:t>
            </a:r>
          </a:p>
          <a:p>
            <a:pPr lvl="1"/>
            <a:r>
              <a:rPr lang="en-US"/>
              <a:t>response: a ServletResponse object that represents the response the servlet returns to the client.</a:t>
            </a:r>
          </a:p>
          <a:p>
            <a:r>
              <a:rPr lang="en-US"/>
              <a:t>Description:</a:t>
            </a:r>
          </a:p>
          <a:p>
            <a:pPr lvl="1"/>
            <a:r>
              <a:rPr lang="en-US"/>
              <a:t>This method forwards a request from a servlet to another resource (servlet, JSP file, or HTML file) internally in the same server without the notice of browser, i.e. the client doesn’t know that the request is being handled by other resource.</a:t>
            </a:r>
          </a:p>
          <a:p>
            <a:pPr lvl="1"/>
            <a:r>
              <a:rPr lang="en-US"/>
              <a:t>You can forward to other resource as the following:</a:t>
            </a:r>
          </a:p>
        </p:txBody>
      </p:sp>
      <p:sp>
        <p:nvSpPr>
          <p:cNvPr id="3" name="Rectangle 2">
            <a:extLst>
              <a:ext uri="{FF2B5EF4-FFF2-40B4-BE49-F238E27FC236}">
                <a16:creationId xmlns:a16="http://schemas.microsoft.com/office/drawing/2014/main" id="{A094D703-84A7-45B5-B6B3-DFD0743037D7}"/>
              </a:ext>
            </a:extLst>
          </p:cNvPr>
          <p:cNvSpPr/>
          <p:nvPr/>
        </p:nvSpPr>
        <p:spPr>
          <a:xfrm>
            <a:off x="384531" y="422003"/>
            <a:ext cx="1958870" cy="523220"/>
          </a:xfrm>
          <a:prstGeom prst="rect">
            <a:avLst/>
          </a:prstGeom>
        </p:spPr>
        <p:txBody>
          <a:bodyPr wrap="none">
            <a:spAutoFit/>
          </a:bodyPr>
          <a:lstStyle/>
          <a:p>
            <a:r>
              <a:rPr lang="en-IN" sz="2800" b="1" dirty="0">
                <a:solidFill>
                  <a:srgbClr val="525252"/>
                </a:solidFill>
                <a:latin typeface="Avenir Next"/>
              </a:rPr>
              <a:t>1. forward()</a:t>
            </a:r>
            <a:endParaRPr lang="en-IN" sz="2800" b="1" i="0" dirty="0">
              <a:solidFill>
                <a:srgbClr val="525252"/>
              </a:solidFill>
              <a:effectLst/>
              <a:latin typeface="Avenir Next"/>
            </a:endParaRPr>
          </a:p>
        </p:txBody>
      </p:sp>
      <p:sp>
        <p:nvSpPr>
          <p:cNvPr id="4" name="Rectangle 2">
            <a:extLst>
              <a:ext uri="{FF2B5EF4-FFF2-40B4-BE49-F238E27FC236}">
                <a16:creationId xmlns:a16="http://schemas.microsoft.com/office/drawing/2014/main" id="{DB57A91D-4941-4F86-BC45-D2F76B122A88}"/>
              </a:ext>
            </a:extLst>
          </p:cNvPr>
          <p:cNvSpPr>
            <a:spLocks noChangeArrowheads="1"/>
          </p:cNvSpPr>
          <p:nvPr/>
        </p:nvSpPr>
        <p:spPr bwMode="auto">
          <a:xfrm>
            <a:off x="17588" y="833055"/>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4090100" tIns="79350" rIns="19409010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77AA"/>
                </a:solidFill>
                <a:effectLst/>
                <a:latin typeface="Consolas" panose="020B0609020204030204" pitchFamily="49" charset="0"/>
              </a:rPr>
              <a:t>void</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DD4A68"/>
                </a:solidFill>
                <a:effectLst/>
                <a:latin typeface="Consolas" panose="020B0609020204030204" pitchFamily="49" charset="0"/>
              </a:rPr>
              <a:t>forward</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DD4A68"/>
                </a:solidFill>
                <a:effectLst/>
                <a:latin typeface="Consolas" panose="020B0609020204030204" pitchFamily="49" charset="0"/>
              </a:rPr>
              <a:t>ServletRequest</a:t>
            </a:r>
            <a:r>
              <a:rPr kumimoji="0" lang="en-US" altLang="en-US" sz="1000" b="0" i="0" u="none" strike="noStrike" cap="none" normalizeH="0" baseline="0">
                <a:ln>
                  <a:noFill/>
                </a:ln>
                <a:solidFill>
                  <a:srgbClr val="000000"/>
                </a:solidFill>
                <a:effectLst/>
                <a:latin typeface="Consolas" panose="020B0609020204030204" pitchFamily="49" charset="0"/>
              </a:rPr>
              <a:t> request</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DD4A68"/>
                </a:solidFill>
                <a:effectLst/>
                <a:latin typeface="Consolas" panose="020B0609020204030204" pitchFamily="49" charset="0"/>
              </a:rPr>
              <a:t>ServletResponse</a:t>
            </a:r>
            <a:r>
              <a:rPr kumimoji="0" lang="en-US" altLang="en-US" sz="1000" b="0" i="0" u="none" strike="noStrike" cap="none" normalizeH="0" baseline="0">
                <a:ln>
                  <a:noFill/>
                </a:ln>
                <a:solidFill>
                  <a:srgbClr val="000000"/>
                </a:solidFill>
                <a:effectLst/>
                <a:latin typeface="Consolas" panose="020B0609020204030204" pitchFamily="49" charset="0"/>
              </a:rPr>
              <a:t> response</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EEFAE548-ABFD-4CB0-A570-C32514F0C6E0}"/>
              </a:ext>
            </a:extLst>
          </p:cNvPr>
          <p:cNvSpPr>
            <a:spLocks noChangeArrowheads="1"/>
          </p:cNvSpPr>
          <p:nvPr/>
        </p:nvSpPr>
        <p:spPr bwMode="auto">
          <a:xfrm>
            <a:off x="17588" y="3515029"/>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4090100" tIns="79350" rIns="19409010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request</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DD4A68"/>
                </a:solidFill>
                <a:effectLst/>
                <a:latin typeface="Consolas" panose="020B0609020204030204" pitchFamily="49" charset="0"/>
              </a:rPr>
              <a:t>getRequestDispatcher</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669900"/>
                </a:solidFill>
                <a:effectLst/>
                <a:latin typeface="Consolas" panose="020B0609020204030204" pitchFamily="49" charset="0"/>
              </a:rPr>
              <a:t>"home.jsp"</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DD4A68"/>
                </a:solidFill>
                <a:effectLst/>
                <a:latin typeface="Consolas" panose="020B0609020204030204" pitchFamily="49" charset="0"/>
              </a:rPr>
              <a:t>forward</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request</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 response</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2201CEF-D63A-4C54-AD19-E80B8900AECF}"/>
              </a:ext>
            </a:extLst>
          </p:cNvPr>
          <p:cNvSpPr/>
          <p:nvPr/>
        </p:nvSpPr>
        <p:spPr>
          <a:xfrm>
            <a:off x="471853" y="3972229"/>
            <a:ext cx="6096000" cy="646331"/>
          </a:xfrm>
          <a:prstGeom prst="rect">
            <a:avLst/>
          </a:prstGeom>
        </p:spPr>
        <p:txBody>
          <a:bodyPr>
            <a:spAutoFit/>
          </a:bodyPr>
          <a:lstStyle/>
          <a:p>
            <a:r>
              <a:rPr lang="en-IN">
                <a:solidFill>
                  <a:srgbClr val="212529"/>
                </a:solidFill>
                <a:latin typeface="Avenir Next"/>
              </a:rPr>
              <a:t>Typical usage:</a:t>
            </a:r>
            <a:br>
              <a:rPr lang="en-IN">
                <a:solidFill>
                  <a:srgbClr val="212529"/>
                </a:solidFill>
                <a:latin typeface="Avenir Next"/>
              </a:rPr>
            </a:br>
            <a:endParaRPr lang="en-IN" dirty="0"/>
          </a:p>
        </p:txBody>
      </p:sp>
      <p:sp>
        <p:nvSpPr>
          <p:cNvPr id="7" name="Rectangle 6">
            <a:extLst>
              <a:ext uri="{FF2B5EF4-FFF2-40B4-BE49-F238E27FC236}">
                <a16:creationId xmlns:a16="http://schemas.microsoft.com/office/drawing/2014/main" id="{237C929B-8D58-46DA-9EF5-11FD06909E0B}"/>
              </a:ext>
            </a:extLst>
          </p:cNvPr>
          <p:cNvSpPr/>
          <p:nvPr/>
        </p:nvSpPr>
        <p:spPr>
          <a:xfrm>
            <a:off x="952495" y="3972229"/>
            <a:ext cx="5017482" cy="1200329"/>
          </a:xfrm>
          <a:prstGeom prst="rect">
            <a:avLst/>
          </a:prstGeom>
        </p:spPr>
        <p:txBody>
          <a:bodyPr wrap="square">
            <a:spAutoFit/>
          </a:bodyPr>
          <a:lstStyle/>
          <a:p>
            <a:pPr>
              <a:buFont typeface="Arial" panose="020B0604020202020204" pitchFamily="34" charset="0"/>
              <a:buChar char="•"/>
            </a:pPr>
            <a:endParaRPr lang="en-US">
              <a:solidFill>
                <a:srgbClr val="212529"/>
              </a:solidFill>
              <a:latin typeface="Avenir Next"/>
            </a:endParaRPr>
          </a:p>
          <a:p>
            <a:pPr marL="742950" lvl="1" indent="-285750">
              <a:buFont typeface="Arial" panose="020B0604020202020204" pitchFamily="34" charset="0"/>
              <a:buChar char="•"/>
            </a:pPr>
            <a:r>
              <a:rPr lang="en-US">
                <a:solidFill>
                  <a:srgbClr val="212529"/>
                </a:solidFill>
                <a:latin typeface="Avenir Next"/>
              </a:rPr>
              <a:t>Forwarding to home page after login.</a:t>
            </a:r>
          </a:p>
          <a:p>
            <a:br>
              <a:rPr lang="en-US"/>
            </a:br>
            <a:endParaRPr lang="en-IN" dirty="0"/>
          </a:p>
        </p:txBody>
      </p:sp>
      <p:sp>
        <p:nvSpPr>
          <p:cNvPr id="8" name="Rectangle 7">
            <a:extLst>
              <a:ext uri="{FF2B5EF4-FFF2-40B4-BE49-F238E27FC236}">
                <a16:creationId xmlns:a16="http://schemas.microsoft.com/office/drawing/2014/main" id="{103BB8F6-CA64-4581-922E-A39532FCF6C7}"/>
              </a:ext>
            </a:extLst>
          </p:cNvPr>
          <p:cNvSpPr/>
          <p:nvPr/>
        </p:nvSpPr>
        <p:spPr>
          <a:xfrm>
            <a:off x="471853" y="4618560"/>
            <a:ext cx="1469185" cy="369332"/>
          </a:xfrm>
          <a:prstGeom prst="rect">
            <a:avLst/>
          </a:prstGeom>
        </p:spPr>
        <p:txBody>
          <a:bodyPr wrap="none">
            <a:spAutoFit/>
          </a:bodyPr>
          <a:lstStyle/>
          <a:p>
            <a:r>
              <a:rPr lang="en-IN">
                <a:solidFill>
                  <a:srgbClr val="212529"/>
                </a:solidFill>
                <a:latin typeface="Avenir Next"/>
              </a:rPr>
              <a:t>Request flow:</a:t>
            </a:r>
            <a:endParaRPr lang="en-IN" dirty="0"/>
          </a:p>
        </p:txBody>
      </p:sp>
      <p:sp>
        <p:nvSpPr>
          <p:cNvPr id="9" name="Rectangle 8">
            <a:extLst>
              <a:ext uri="{FF2B5EF4-FFF2-40B4-BE49-F238E27FC236}">
                <a16:creationId xmlns:a16="http://schemas.microsoft.com/office/drawing/2014/main" id="{8F0EF1EF-E989-407E-8006-4CDECD03679E}"/>
              </a:ext>
            </a:extLst>
          </p:cNvPr>
          <p:cNvSpPr/>
          <p:nvPr/>
        </p:nvSpPr>
        <p:spPr>
          <a:xfrm>
            <a:off x="1427057" y="4987892"/>
            <a:ext cx="4068358" cy="369332"/>
          </a:xfrm>
          <a:prstGeom prst="rect">
            <a:avLst/>
          </a:prstGeom>
        </p:spPr>
        <p:txBody>
          <a:bodyPr wrap="none">
            <a:spAutoFit/>
          </a:bodyPr>
          <a:lstStyle/>
          <a:p>
            <a:pPr>
              <a:buFont typeface="Arial" panose="020B0604020202020204" pitchFamily="34" charset="0"/>
              <a:buChar char="•"/>
            </a:pPr>
            <a:r>
              <a:rPr lang="en-US">
                <a:solidFill>
                  <a:srgbClr val="212529"/>
                </a:solidFill>
                <a:latin typeface="Avenir Next"/>
              </a:rPr>
              <a:t>Client sends a HTTP request to some.jsp.</a:t>
            </a:r>
            <a:endParaRPr lang="en-US" b="0" i="0" dirty="0">
              <a:solidFill>
                <a:srgbClr val="212529"/>
              </a:solidFill>
              <a:effectLst/>
              <a:latin typeface="Avenir Next"/>
            </a:endParaRPr>
          </a:p>
        </p:txBody>
      </p:sp>
      <p:sp>
        <p:nvSpPr>
          <p:cNvPr id="10" name="Rectangle 9">
            <a:extLst>
              <a:ext uri="{FF2B5EF4-FFF2-40B4-BE49-F238E27FC236}">
                <a16:creationId xmlns:a16="http://schemas.microsoft.com/office/drawing/2014/main" id="{DE3DDE4A-9EC6-46A6-B862-B98EB676BB57}"/>
              </a:ext>
            </a:extLst>
          </p:cNvPr>
          <p:cNvSpPr/>
          <p:nvPr/>
        </p:nvSpPr>
        <p:spPr>
          <a:xfrm>
            <a:off x="952494" y="4958669"/>
            <a:ext cx="7971697" cy="1200329"/>
          </a:xfrm>
          <a:prstGeom prst="rect">
            <a:avLst/>
          </a:prstGeom>
        </p:spPr>
        <p:txBody>
          <a:bodyPr wrap="square">
            <a:spAutoFit/>
          </a:bodyPr>
          <a:lstStyle/>
          <a:p>
            <a:pPr>
              <a:buFont typeface="Arial" panose="020B0604020202020204" pitchFamily="34" charset="0"/>
              <a:buChar char="•"/>
            </a:pPr>
            <a:endParaRPr lang="en-US" dirty="0">
              <a:solidFill>
                <a:srgbClr val="212529"/>
              </a:solidFill>
              <a:latin typeface="Avenir Next"/>
            </a:endParaRPr>
          </a:p>
          <a:p>
            <a:pPr marL="742950" lvl="1" indent="-285750">
              <a:buFont typeface="Arial" panose="020B0604020202020204" pitchFamily="34" charset="0"/>
              <a:buChar char="•"/>
            </a:pPr>
            <a:r>
              <a:rPr lang="en-US" dirty="0">
                <a:solidFill>
                  <a:srgbClr val="212529"/>
                </a:solidFill>
                <a:latin typeface="Avenir Next"/>
              </a:rPr>
              <a:t>Server sends a HTTP response back with content of </a:t>
            </a:r>
            <a:r>
              <a:rPr lang="en-US" dirty="0" err="1">
                <a:solidFill>
                  <a:srgbClr val="212529"/>
                </a:solidFill>
                <a:latin typeface="Avenir Next"/>
              </a:rPr>
              <a:t>other.jsp</a:t>
            </a:r>
            <a:endParaRPr lang="en-US" dirty="0">
              <a:solidFill>
                <a:srgbClr val="212529"/>
              </a:solidFill>
              <a:latin typeface="Avenir Next"/>
            </a:endParaRPr>
          </a:p>
          <a:p>
            <a:br>
              <a:rPr lang="en-US" dirty="0"/>
            </a:br>
            <a:endParaRPr lang="en-IN" dirty="0"/>
          </a:p>
        </p:txBody>
      </p:sp>
    </p:spTree>
    <p:extLst>
      <p:ext uri="{BB962C8B-B14F-4D97-AF65-F5344CB8AC3E}">
        <p14:creationId xmlns:p14="http://schemas.microsoft.com/office/powerpoint/2010/main" val="281296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341437FC-AA12-4553-9920-01828FAF105F}"/>
              </a:ext>
            </a:extLst>
          </p:cNvPr>
          <p:cNvSpPr txBox="1">
            <a:spLocks noChangeArrowheads="1"/>
          </p:cNvSpPr>
          <p:nvPr/>
        </p:nvSpPr>
        <p:spPr>
          <a:xfrm>
            <a:off x="5220928" y="965200"/>
            <a:ext cx="5999002" cy="49276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ltLang="en-US" sz="8000" b="1">
                <a:solidFill>
                  <a:schemeClr val="tx2"/>
                </a:solidFill>
              </a:rPr>
              <a:t>HTTP</a:t>
            </a: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90441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FAF14-DF0E-48A1-A3E8-CFE470C16F5D}"/>
              </a:ext>
            </a:extLst>
          </p:cNvPr>
          <p:cNvSpPr/>
          <p:nvPr/>
        </p:nvSpPr>
        <p:spPr>
          <a:xfrm>
            <a:off x="155931" y="163102"/>
            <a:ext cx="977191" cy="369332"/>
          </a:xfrm>
          <a:prstGeom prst="rect">
            <a:avLst/>
          </a:prstGeom>
        </p:spPr>
        <p:txBody>
          <a:bodyPr wrap="none">
            <a:spAutoFit/>
          </a:bodyPr>
          <a:lstStyle/>
          <a:p>
            <a:r>
              <a:rPr lang="en-IN" dirty="0">
                <a:solidFill>
                  <a:srgbClr val="212529"/>
                </a:solidFill>
                <a:latin typeface="Avenir Next"/>
              </a:rPr>
              <a:t>Example</a:t>
            </a:r>
            <a:endParaRPr lang="en-IN" dirty="0"/>
          </a:p>
        </p:txBody>
      </p:sp>
      <p:sp>
        <p:nvSpPr>
          <p:cNvPr id="3" name="Rectangle 2">
            <a:extLst>
              <a:ext uri="{FF2B5EF4-FFF2-40B4-BE49-F238E27FC236}">
                <a16:creationId xmlns:a16="http://schemas.microsoft.com/office/drawing/2014/main" id="{1B2AF1AE-4B2C-4D41-B4C6-97F9B8B505B5}"/>
              </a:ext>
            </a:extLst>
          </p:cNvPr>
          <p:cNvSpPr/>
          <p:nvPr/>
        </p:nvSpPr>
        <p:spPr>
          <a:xfrm>
            <a:off x="800100" y="641729"/>
            <a:ext cx="11095892" cy="923330"/>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Consider the following code block in </a:t>
            </a:r>
            <a:r>
              <a:rPr lang="en-US" dirty="0" err="1">
                <a:solidFill>
                  <a:srgbClr val="212529"/>
                </a:solidFill>
                <a:latin typeface="Avenir Next"/>
              </a:rPr>
              <a:t>LoginProcessor</a:t>
            </a:r>
            <a:r>
              <a:rPr lang="en-US" dirty="0">
                <a:solidFill>
                  <a:srgbClr val="212529"/>
                </a:solidFill>
                <a:latin typeface="Avenir Next"/>
              </a:rPr>
              <a:t> which forwards the request to </a:t>
            </a:r>
            <a:r>
              <a:rPr lang="en-US" dirty="0" err="1">
                <a:solidFill>
                  <a:srgbClr val="212529"/>
                </a:solidFill>
                <a:latin typeface="Avenir Next"/>
              </a:rPr>
              <a:t>BaseServlet</a:t>
            </a:r>
            <a:r>
              <a:rPr lang="en-US" dirty="0">
                <a:solidFill>
                  <a:srgbClr val="212529"/>
                </a:solidFill>
                <a:latin typeface="Avenir Next"/>
              </a:rPr>
              <a:t> after validating the credentials of the user. In the following example, we pass some attributes in the request object and we modify the response output after calling forward():</a:t>
            </a:r>
            <a:endParaRPr lang="en-US" b="0" i="0" dirty="0">
              <a:solidFill>
                <a:srgbClr val="212529"/>
              </a:solidFill>
              <a:effectLst/>
              <a:latin typeface="Avenir Next"/>
            </a:endParaRPr>
          </a:p>
        </p:txBody>
      </p:sp>
      <p:pic>
        <p:nvPicPr>
          <p:cNvPr id="4" name="Picture 3">
            <a:extLst>
              <a:ext uri="{FF2B5EF4-FFF2-40B4-BE49-F238E27FC236}">
                <a16:creationId xmlns:a16="http://schemas.microsoft.com/office/drawing/2014/main" id="{D38F9A77-B240-400E-ACDB-20C033725BED}"/>
              </a:ext>
            </a:extLst>
          </p:cNvPr>
          <p:cNvPicPr>
            <a:picLocks noChangeAspect="1"/>
          </p:cNvPicPr>
          <p:nvPr/>
        </p:nvPicPr>
        <p:blipFill>
          <a:blip r:embed="rId2"/>
          <a:stretch>
            <a:fillRect/>
          </a:stretch>
        </p:blipFill>
        <p:spPr>
          <a:xfrm>
            <a:off x="483449" y="1763847"/>
            <a:ext cx="11412543" cy="1571844"/>
          </a:xfrm>
          <a:prstGeom prst="rect">
            <a:avLst/>
          </a:prstGeom>
        </p:spPr>
      </p:pic>
      <p:pic>
        <p:nvPicPr>
          <p:cNvPr id="5" name="Picture 4">
            <a:extLst>
              <a:ext uri="{FF2B5EF4-FFF2-40B4-BE49-F238E27FC236}">
                <a16:creationId xmlns:a16="http://schemas.microsoft.com/office/drawing/2014/main" id="{64DBD2DC-5335-4116-B08D-EEABFE10A69B}"/>
              </a:ext>
            </a:extLst>
          </p:cNvPr>
          <p:cNvPicPr>
            <a:picLocks noChangeAspect="1"/>
          </p:cNvPicPr>
          <p:nvPr/>
        </p:nvPicPr>
        <p:blipFill>
          <a:blip r:embed="rId3"/>
          <a:stretch>
            <a:fillRect/>
          </a:stretch>
        </p:blipFill>
        <p:spPr>
          <a:xfrm>
            <a:off x="455562" y="3429000"/>
            <a:ext cx="11412543" cy="581106"/>
          </a:xfrm>
          <a:prstGeom prst="rect">
            <a:avLst/>
          </a:prstGeom>
        </p:spPr>
      </p:pic>
      <p:pic>
        <p:nvPicPr>
          <p:cNvPr id="6" name="Picture 5">
            <a:extLst>
              <a:ext uri="{FF2B5EF4-FFF2-40B4-BE49-F238E27FC236}">
                <a16:creationId xmlns:a16="http://schemas.microsoft.com/office/drawing/2014/main" id="{AAEB2FC4-80C2-4BD3-83B0-BE814639F343}"/>
              </a:ext>
            </a:extLst>
          </p:cNvPr>
          <p:cNvPicPr>
            <a:picLocks noChangeAspect="1"/>
          </p:cNvPicPr>
          <p:nvPr/>
        </p:nvPicPr>
        <p:blipFill>
          <a:blip r:embed="rId4"/>
          <a:stretch>
            <a:fillRect/>
          </a:stretch>
        </p:blipFill>
        <p:spPr>
          <a:xfrm>
            <a:off x="455562" y="4118677"/>
            <a:ext cx="11450648" cy="685896"/>
          </a:xfrm>
          <a:prstGeom prst="rect">
            <a:avLst/>
          </a:prstGeom>
        </p:spPr>
      </p:pic>
      <p:pic>
        <p:nvPicPr>
          <p:cNvPr id="7" name="Picture 6">
            <a:extLst>
              <a:ext uri="{FF2B5EF4-FFF2-40B4-BE49-F238E27FC236}">
                <a16:creationId xmlns:a16="http://schemas.microsoft.com/office/drawing/2014/main" id="{82C91626-AB6F-4DDC-8139-C5103210FA9D}"/>
              </a:ext>
            </a:extLst>
          </p:cNvPr>
          <p:cNvPicPr>
            <a:picLocks noChangeAspect="1"/>
          </p:cNvPicPr>
          <p:nvPr/>
        </p:nvPicPr>
        <p:blipFill>
          <a:blip r:embed="rId5"/>
          <a:stretch>
            <a:fillRect/>
          </a:stretch>
        </p:blipFill>
        <p:spPr>
          <a:xfrm>
            <a:off x="451248" y="4872589"/>
            <a:ext cx="11793596" cy="428685"/>
          </a:xfrm>
          <a:prstGeom prst="rect">
            <a:avLst/>
          </a:prstGeom>
        </p:spPr>
      </p:pic>
    </p:spTree>
    <p:extLst>
      <p:ext uri="{BB962C8B-B14F-4D97-AF65-F5344CB8AC3E}">
        <p14:creationId xmlns:p14="http://schemas.microsoft.com/office/powerpoint/2010/main" val="3623548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D907D4-D679-4F81-9F5F-F8212F449645}"/>
              </a:ext>
            </a:extLst>
          </p:cNvPr>
          <p:cNvSpPr/>
          <p:nvPr/>
        </p:nvSpPr>
        <p:spPr>
          <a:xfrm>
            <a:off x="176492" y="193403"/>
            <a:ext cx="2664704" cy="523220"/>
          </a:xfrm>
          <a:prstGeom prst="rect">
            <a:avLst/>
          </a:prstGeom>
        </p:spPr>
        <p:txBody>
          <a:bodyPr wrap="none">
            <a:spAutoFit/>
          </a:bodyPr>
          <a:lstStyle/>
          <a:p>
            <a:r>
              <a:rPr lang="en-IN" sz="2800">
                <a:solidFill>
                  <a:srgbClr val="525252"/>
                </a:solidFill>
                <a:latin typeface="Avenir Next"/>
              </a:rPr>
              <a:t>2. sendRedirect()</a:t>
            </a:r>
            <a:endParaRPr lang="en-IN" sz="2800" b="0" i="0" dirty="0">
              <a:solidFill>
                <a:srgbClr val="525252"/>
              </a:solidFill>
              <a:effectLst/>
              <a:latin typeface="Avenir Next"/>
            </a:endParaRPr>
          </a:p>
        </p:txBody>
      </p:sp>
      <p:sp>
        <p:nvSpPr>
          <p:cNvPr id="3" name="Rectangle 2">
            <a:extLst>
              <a:ext uri="{FF2B5EF4-FFF2-40B4-BE49-F238E27FC236}">
                <a16:creationId xmlns:a16="http://schemas.microsoft.com/office/drawing/2014/main" id="{34181F8D-67FD-4D5E-B3A7-B317CD608D5C}"/>
              </a:ext>
            </a:extLst>
          </p:cNvPr>
          <p:cNvSpPr/>
          <p:nvPr/>
        </p:nvSpPr>
        <p:spPr>
          <a:xfrm>
            <a:off x="544993" y="716623"/>
            <a:ext cx="5551007" cy="369332"/>
          </a:xfrm>
          <a:prstGeom prst="rect">
            <a:avLst/>
          </a:prstGeom>
        </p:spPr>
        <p:txBody>
          <a:bodyPr wrap="none">
            <a:spAutoFit/>
          </a:bodyPr>
          <a:lstStyle/>
          <a:p>
            <a:r>
              <a:rPr lang="en-US" dirty="0">
                <a:solidFill>
                  <a:srgbClr val="212529"/>
                </a:solidFill>
                <a:latin typeface="Avenir Next"/>
              </a:rPr>
              <a:t>It is a method exposed by </a:t>
            </a:r>
            <a:r>
              <a:rPr lang="en-US" dirty="0" err="1">
                <a:solidFill>
                  <a:srgbClr val="212529"/>
                </a:solidFill>
                <a:latin typeface="Avenir Next"/>
              </a:rPr>
              <a:t>HttpServletResponse</a:t>
            </a:r>
            <a:r>
              <a:rPr lang="en-US" dirty="0">
                <a:solidFill>
                  <a:srgbClr val="212529"/>
                </a:solidFill>
                <a:latin typeface="Avenir Next"/>
              </a:rPr>
              <a:t> interface:</a:t>
            </a:r>
            <a:endParaRPr lang="en-IN" dirty="0"/>
          </a:p>
        </p:txBody>
      </p:sp>
      <p:sp>
        <p:nvSpPr>
          <p:cNvPr id="4" name="Rectangle 3">
            <a:extLst>
              <a:ext uri="{FF2B5EF4-FFF2-40B4-BE49-F238E27FC236}">
                <a16:creationId xmlns:a16="http://schemas.microsoft.com/office/drawing/2014/main" id="{D7FE78CB-6AB4-454D-9C37-9C6A178454B0}"/>
              </a:ext>
            </a:extLst>
          </p:cNvPr>
          <p:cNvSpPr/>
          <p:nvPr/>
        </p:nvSpPr>
        <p:spPr>
          <a:xfrm>
            <a:off x="608925" y="1085955"/>
            <a:ext cx="1074012" cy="369332"/>
          </a:xfrm>
          <a:prstGeom prst="rect">
            <a:avLst/>
          </a:prstGeom>
        </p:spPr>
        <p:txBody>
          <a:bodyPr wrap="none">
            <a:spAutoFit/>
          </a:bodyPr>
          <a:lstStyle/>
          <a:p>
            <a:r>
              <a:rPr lang="en-IN" dirty="0">
                <a:solidFill>
                  <a:srgbClr val="212529"/>
                </a:solidFill>
                <a:latin typeface="Avenir Next"/>
              </a:rPr>
              <a:t>Signature</a:t>
            </a:r>
            <a:endParaRPr lang="en-IN" dirty="0"/>
          </a:p>
        </p:txBody>
      </p:sp>
      <p:pic>
        <p:nvPicPr>
          <p:cNvPr id="5" name="Picture 4">
            <a:extLst>
              <a:ext uri="{FF2B5EF4-FFF2-40B4-BE49-F238E27FC236}">
                <a16:creationId xmlns:a16="http://schemas.microsoft.com/office/drawing/2014/main" id="{3A7289BE-142D-4A9B-A267-1094165B5B15}"/>
              </a:ext>
            </a:extLst>
          </p:cNvPr>
          <p:cNvPicPr>
            <a:picLocks noChangeAspect="1"/>
          </p:cNvPicPr>
          <p:nvPr/>
        </p:nvPicPr>
        <p:blipFill>
          <a:blip r:embed="rId2"/>
          <a:stretch>
            <a:fillRect/>
          </a:stretch>
        </p:blipFill>
        <p:spPr>
          <a:xfrm>
            <a:off x="608925" y="1562645"/>
            <a:ext cx="11403016" cy="523948"/>
          </a:xfrm>
          <a:prstGeom prst="rect">
            <a:avLst/>
          </a:prstGeom>
        </p:spPr>
      </p:pic>
      <p:sp>
        <p:nvSpPr>
          <p:cNvPr id="6" name="Rectangle 5">
            <a:extLst>
              <a:ext uri="{FF2B5EF4-FFF2-40B4-BE49-F238E27FC236}">
                <a16:creationId xmlns:a16="http://schemas.microsoft.com/office/drawing/2014/main" id="{26FA4C8D-51B7-4897-97D7-F330E91EEB0C}"/>
              </a:ext>
            </a:extLst>
          </p:cNvPr>
          <p:cNvSpPr/>
          <p:nvPr/>
        </p:nvSpPr>
        <p:spPr>
          <a:xfrm>
            <a:off x="608925" y="2378617"/>
            <a:ext cx="684803" cy="369332"/>
          </a:xfrm>
          <a:prstGeom prst="rect">
            <a:avLst/>
          </a:prstGeom>
        </p:spPr>
        <p:txBody>
          <a:bodyPr wrap="none">
            <a:spAutoFit/>
          </a:bodyPr>
          <a:lstStyle/>
          <a:p>
            <a:r>
              <a:rPr lang="en-IN" dirty="0">
                <a:solidFill>
                  <a:srgbClr val="212529"/>
                </a:solidFill>
                <a:latin typeface="Avenir Next"/>
              </a:rPr>
              <a:t>Input</a:t>
            </a:r>
            <a:endParaRPr lang="en-IN" dirty="0"/>
          </a:p>
        </p:txBody>
      </p:sp>
      <p:sp>
        <p:nvSpPr>
          <p:cNvPr id="7" name="Rectangle 6">
            <a:extLst>
              <a:ext uri="{FF2B5EF4-FFF2-40B4-BE49-F238E27FC236}">
                <a16:creationId xmlns:a16="http://schemas.microsoft.com/office/drawing/2014/main" id="{15315A58-66A4-4641-9564-DE45E5F1A819}"/>
              </a:ext>
            </a:extLst>
          </p:cNvPr>
          <p:cNvSpPr/>
          <p:nvPr/>
        </p:nvSpPr>
        <p:spPr>
          <a:xfrm>
            <a:off x="807566" y="2936604"/>
            <a:ext cx="4404667" cy="369332"/>
          </a:xfrm>
          <a:prstGeom prst="rect">
            <a:avLst/>
          </a:prstGeom>
        </p:spPr>
        <p:txBody>
          <a:bodyPr wrap="none">
            <a:spAutoFit/>
          </a:bodyPr>
          <a:lstStyle/>
          <a:p>
            <a:pPr>
              <a:buFont typeface="Arial" panose="020B0604020202020204" pitchFamily="34" charset="0"/>
              <a:buChar char="•"/>
            </a:pPr>
            <a:r>
              <a:rPr lang="en-US" dirty="0">
                <a:solidFill>
                  <a:srgbClr val="212529"/>
                </a:solidFill>
                <a:latin typeface="Avenir Next"/>
              </a:rPr>
              <a:t>location: the </a:t>
            </a:r>
            <a:r>
              <a:rPr lang="en-US" dirty="0" err="1">
                <a:solidFill>
                  <a:srgbClr val="212529"/>
                </a:solidFill>
                <a:latin typeface="Avenir Next"/>
              </a:rPr>
              <a:t>url</a:t>
            </a:r>
            <a:r>
              <a:rPr lang="en-US" dirty="0">
                <a:solidFill>
                  <a:srgbClr val="212529"/>
                </a:solidFill>
                <a:latin typeface="Avenir Next"/>
              </a:rPr>
              <a:t> of the destination resource.</a:t>
            </a:r>
            <a:endParaRPr lang="en-US" b="0" i="0" dirty="0">
              <a:solidFill>
                <a:srgbClr val="212529"/>
              </a:solidFill>
              <a:effectLst/>
              <a:latin typeface="Avenir Next"/>
            </a:endParaRPr>
          </a:p>
        </p:txBody>
      </p:sp>
      <p:sp>
        <p:nvSpPr>
          <p:cNvPr id="8" name="Rectangle 7">
            <a:extLst>
              <a:ext uri="{FF2B5EF4-FFF2-40B4-BE49-F238E27FC236}">
                <a16:creationId xmlns:a16="http://schemas.microsoft.com/office/drawing/2014/main" id="{A4CCF5CE-1B55-4B53-B6AB-45A0DFBA164F}"/>
              </a:ext>
            </a:extLst>
          </p:cNvPr>
          <p:cNvSpPr/>
          <p:nvPr/>
        </p:nvSpPr>
        <p:spPr>
          <a:xfrm>
            <a:off x="251192" y="3429000"/>
            <a:ext cx="1257652" cy="369332"/>
          </a:xfrm>
          <a:prstGeom prst="rect">
            <a:avLst/>
          </a:prstGeom>
        </p:spPr>
        <p:txBody>
          <a:bodyPr wrap="none">
            <a:spAutoFit/>
          </a:bodyPr>
          <a:lstStyle/>
          <a:p>
            <a:r>
              <a:rPr lang="en-IN" dirty="0">
                <a:solidFill>
                  <a:srgbClr val="212529"/>
                </a:solidFill>
                <a:latin typeface="Avenir Next"/>
              </a:rPr>
              <a:t>Description</a:t>
            </a:r>
            <a:endParaRPr lang="en-IN" dirty="0"/>
          </a:p>
        </p:txBody>
      </p:sp>
      <p:sp>
        <p:nvSpPr>
          <p:cNvPr id="9" name="Rectangle 8">
            <a:extLst>
              <a:ext uri="{FF2B5EF4-FFF2-40B4-BE49-F238E27FC236}">
                <a16:creationId xmlns:a16="http://schemas.microsoft.com/office/drawing/2014/main" id="{BD30C6D5-AD9A-4C7E-99E1-73C31DC06374}"/>
              </a:ext>
            </a:extLst>
          </p:cNvPr>
          <p:cNvSpPr/>
          <p:nvPr/>
        </p:nvSpPr>
        <p:spPr>
          <a:xfrm>
            <a:off x="691661" y="3890665"/>
            <a:ext cx="10492153" cy="646331"/>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This method redirects the request to completely other resource existing on different server or context.</a:t>
            </a:r>
          </a:p>
          <a:p>
            <a:pPr>
              <a:buFont typeface="Arial" panose="020B0604020202020204" pitchFamily="34" charset="0"/>
              <a:buChar char="•"/>
            </a:pPr>
            <a:r>
              <a:rPr lang="en-US" dirty="0">
                <a:solidFill>
                  <a:srgbClr val="212529"/>
                </a:solidFill>
                <a:latin typeface="Avenir Next"/>
              </a:rPr>
              <a:t>The method is called using the </a:t>
            </a:r>
            <a:r>
              <a:rPr lang="en-US" dirty="0" err="1">
                <a:solidFill>
                  <a:srgbClr val="212529"/>
                </a:solidFill>
                <a:latin typeface="Avenir Next"/>
              </a:rPr>
              <a:t>HttpServletResponse</a:t>
            </a:r>
            <a:r>
              <a:rPr lang="en-US" dirty="0">
                <a:solidFill>
                  <a:srgbClr val="212529"/>
                </a:solidFill>
                <a:latin typeface="Avenir Next"/>
              </a:rPr>
              <a:t> as the following:</a:t>
            </a:r>
            <a:endParaRPr lang="en-US" b="0" i="0" dirty="0">
              <a:solidFill>
                <a:srgbClr val="212529"/>
              </a:solidFill>
              <a:effectLst/>
              <a:latin typeface="Avenir Next"/>
            </a:endParaRPr>
          </a:p>
        </p:txBody>
      </p:sp>
      <p:pic>
        <p:nvPicPr>
          <p:cNvPr id="10" name="Picture 9">
            <a:extLst>
              <a:ext uri="{FF2B5EF4-FFF2-40B4-BE49-F238E27FC236}">
                <a16:creationId xmlns:a16="http://schemas.microsoft.com/office/drawing/2014/main" id="{EDB07151-2CEA-4538-8C8C-29D1F6F70067}"/>
              </a:ext>
            </a:extLst>
          </p:cNvPr>
          <p:cNvPicPr>
            <a:picLocks noChangeAspect="1"/>
          </p:cNvPicPr>
          <p:nvPr/>
        </p:nvPicPr>
        <p:blipFill>
          <a:blip r:embed="rId3"/>
          <a:stretch>
            <a:fillRect/>
          </a:stretch>
        </p:blipFill>
        <p:spPr>
          <a:xfrm>
            <a:off x="807567" y="4536024"/>
            <a:ext cx="11132388" cy="485843"/>
          </a:xfrm>
          <a:prstGeom prst="rect">
            <a:avLst/>
          </a:prstGeom>
        </p:spPr>
      </p:pic>
      <p:sp>
        <p:nvSpPr>
          <p:cNvPr id="11" name="Rectangle 1">
            <a:extLst>
              <a:ext uri="{FF2B5EF4-FFF2-40B4-BE49-F238E27FC236}">
                <a16:creationId xmlns:a16="http://schemas.microsoft.com/office/drawing/2014/main" id="{D9AEC409-EA86-40D2-8848-20927FE21410}"/>
              </a:ext>
            </a:extLst>
          </p:cNvPr>
          <p:cNvSpPr>
            <a:spLocks noChangeArrowheads="1"/>
          </p:cNvSpPr>
          <p:nvPr/>
        </p:nvSpPr>
        <p:spPr bwMode="auto">
          <a:xfrm>
            <a:off x="0" y="0"/>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FMono-Regular"/>
              </a:rPr>
              <a:t>When calling this method, the server sends back a HTTP status code of 302 (temporary redirect) which causes the web browser to issue a brand new HTTP GET request for the content at the redirected location. * It is normally used when you want to use an external resource ( existing outside server ) to complete processing the request. * This method should be called before committing the response or otherwise it throws an IllegalStateException.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1BA2E3C7-1410-4DA1-8CDB-A81986FFA531}"/>
              </a:ext>
            </a:extLst>
          </p:cNvPr>
          <p:cNvSpPr/>
          <p:nvPr/>
        </p:nvSpPr>
        <p:spPr>
          <a:xfrm>
            <a:off x="544992" y="5037398"/>
            <a:ext cx="11647007" cy="1477328"/>
          </a:xfrm>
          <a:prstGeom prst="rect">
            <a:avLst/>
          </a:prstGeom>
        </p:spPr>
        <p:txBody>
          <a:bodyPr wrap="square">
            <a:spAutoFit/>
          </a:bodyPr>
          <a:lstStyle/>
          <a:p>
            <a:r>
              <a:rPr lang="en-IN" dirty="0"/>
              <a:t>* When calling this method, the server sends back a HTTP status code of 302 (temporary redirect) which causes the web browser to issue a brand new HTTP GET request for the content at the redirected location.</a:t>
            </a:r>
          </a:p>
          <a:p>
            <a:r>
              <a:rPr lang="en-IN" dirty="0"/>
              <a:t>* It is normally used when you want to use an external resource ( existing outside server ) to complete processing the request.</a:t>
            </a:r>
          </a:p>
          <a:p>
            <a:r>
              <a:rPr lang="en-IN" dirty="0"/>
              <a:t>* This method should be called before committing the response or otherwise it throws an </a:t>
            </a:r>
            <a:r>
              <a:rPr lang="en-IN" dirty="0" err="1"/>
              <a:t>IllegalStateException</a:t>
            </a:r>
            <a:r>
              <a:rPr lang="en-IN" dirty="0"/>
              <a:t>.</a:t>
            </a:r>
          </a:p>
        </p:txBody>
      </p:sp>
    </p:spTree>
    <p:extLst>
      <p:ext uri="{BB962C8B-B14F-4D97-AF65-F5344CB8AC3E}">
        <p14:creationId xmlns:p14="http://schemas.microsoft.com/office/powerpoint/2010/main" val="3815509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4D9494-E6D6-4034-A79C-03AAE49C33A8}"/>
              </a:ext>
            </a:extLst>
          </p:cNvPr>
          <p:cNvSpPr/>
          <p:nvPr/>
        </p:nvSpPr>
        <p:spPr>
          <a:xfrm>
            <a:off x="377139" y="553888"/>
            <a:ext cx="1484830" cy="369332"/>
          </a:xfrm>
          <a:prstGeom prst="rect">
            <a:avLst/>
          </a:prstGeom>
        </p:spPr>
        <p:txBody>
          <a:bodyPr wrap="none">
            <a:spAutoFit/>
          </a:bodyPr>
          <a:lstStyle/>
          <a:p>
            <a:r>
              <a:rPr lang="en-IN">
                <a:solidFill>
                  <a:srgbClr val="212529"/>
                </a:solidFill>
                <a:latin typeface="Avenir Next"/>
              </a:rPr>
              <a:t>Typical usage:</a:t>
            </a:r>
            <a:endParaRPr lang="en-IN" dirty="0"/>
          </a:p>
        </p:txBody>
      </p:sp>
      <p:sp>
        <p:nvSpPr>
          <p:cNvPr id="3" name="Rectangle 2">
            <a:extLst>
              <a:ext uri="{FF2B5EF4-FFF2-40B4-BE49-F238E27FC236}">
                <a16:creationId xmlns:a16="http://schemas.microsoft.com/office/drawing/2014/main" id="{AE90D692-493F-42C8-BFF9-7906EE84A5FA}"/>
              </a:ext>
            </a:extLst>
          </p:cNvPr>
          <p:cNvSpPr/>
          <p:nvPr/>
        </p:nvSpPr>
        <p:spPr>
          <a:xfrm>
            <a:off x="624254" y="1046285"/>
            <a:ext cx="11368454" cy="646331"/>
          </a:xfrm>
          <a:prstGeom prst="rect">
            <a:avLst/>
          </a:prstGeom>
        </p:spPr>
        <p:txBody>
          <a:bodyPr wrap="square">
            <a:spAutoFit/>
          </a:bodyPr>
          <a:lstStyle/>
          <a:p>
            <a:r>
              <a:rPr lang="en-US" dirty="0">
                <a:solidFill>
                  <a:srgbClr val="212529"/>
                </a:solidFill>
                <a:latin typeface="Avenir Next"/>
              </a:rPr>
              <a:t>When paying for items in e-commerce website, the customer is always redirected to external merchant site for completing the payment</a:t>
            </a:r>
            <a:endParaRPr lang="en-IN" dirty="0"/>
          </a:p>
        </p:txBody>
      </p:sp>
      <p:sp>
        <p:nvSpPr>
          <p:cNvPr id="4" name="Rectangle 3">
            <a:extLst>
              <a:ext uri="{FF2B5EF4-FFF2-40B4-BE49-F238E27FC236}">
                <a16:creationId xmlns:a16="http://schemas.microsoft.com/office/drawing/2014/main" id="{C73B47A0-8BB3-4C3E-80D6-83A0A1C18486}"/>
              </a:ext>
            </a:extLst>
          </p:cNvPr>
          <p:cNvSpPr/>
          <p:nvPr/>
        </p:nvSpPr>
        <p:spPr>
          <a:xfrm>
            <a:off x="377139" y="1815681"/>
            <a:ext cx="1469185" cy="369332"/>
          </a:xfrm>
          <a:prstGeom prst="rect">
            <a:avLst/>
          </a:prstGeom>
        </p:spPr>
        <p:txBody>
          <a:bodyPr wrap="none">
            <a:spAutoFit/>
          </a:bodyPr>
          <a:lstStyle/>
          <a:p>
            <a:r>
              <a:rPr lang="en-IN" dirty="0">
                <a:solidFill>
                  <a:srgbClr val="212529"/>
                </a:solidFill>
                <a:latin typeface="Avenir Next"/>
              </a:rPr>
              <a:t>Request flow:</a:t>
            </a:r>
            <a:endParaRPr lang="en-IN" dirty="0"/>
          </a:p>
        </p:txBody>
      </p:sp>
      <p:sp>
        <p:nvSpPr>
          <p:cNvPr id="5" name="Rectangle 4">
            <a:extLst>
              <a:ext uri="{FF2B5EF4-FFF2-40B4-BE49-F238E27FC236}">
                <a16:creationId xmlns:a16="http://schemas.microsoft.com/office/drawing/2014/main" id="{BBED9463-9143-489F-8395-6CE4A7863276}"/>
              </a:ext>
            </a:extLst>
          </p:cNvPr>
          <p:cNvSpPr/>
          <p:nvPr/>
        </p:nvSpPr>
        <p:spPr>
          <a:xfrm>
            <a:off x="747346" y="2308078"/>
            <a:ext cx="8176846" cy="1477328"/>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Client sends a HTTP request to </a:t>
            </a:r>
            <a:r>
              <a:rPr lang="en-US" dirty="0" err="1">
                <a:solidFill>
                  <a:srgbClr val="212529"/>
                </a:solidFill>
                <a:latin typeface="Avenir Next"/>
              </a:rPr>
              <a:t>some.jsp</a:t>
            </a:r>
            <a:endParaRPr lang="en-US" dirty="0">
              <a:solidFill>
                <a:srgbClr val="212529"/>
              </a:solidFill>
              <a:latin typeface="Avenir Next"/>
            </a:endParaRPr>
          </a:p>
          <a:p>
            <a:pPr>
              <a:buFont typeface="Arial" panose="020B0604020202020204" pitchFamily="34" charset="0"/>
              <a:buChar char="•"/>
            </a:pPr>
            <a:r>
              <a:rPr lang="en-US" dirty="0">
                <a:solidFill>
                  <a:srgbClr val="212529"/>
                </a:solidFill>
                <a:latin typeface="Avenir Next"/>
              </a:rPr>
              <a:t>Server sends a HTTP response back with location: </a:t>
            </a:r>
            <a:r>
              <a:rPr lang="en-US" dirty="0" err="1">
                <a:solidFill>
                  <a:srgbClr val="212529"/>
                </a:solidFill>
                <a:latin typeface="Avenir Next"/>
              </a:rPr>
              <a:t>other.jsp</a:t>
            </a:r>
            <a:r>
              <a:rPr lang="en-US" dirty="0">
                <a:solidFill>
                  <a:srgbClr val="212529"/>
                </a:solidFill>
                <a:latin typeface="Avenir Next"/>
              </a:rPr>
              <a:t> in the header.</a:t>
            </a:r>
          </a:p>
          <a:p>
            <a:pPr>
              <a:buFont typeface="Arial" panose="020B0604020202020204" pitchFamily="34" charset="0"/>
              <a:buChar char="•"/>
            </a:pPr>
            <a:r>
              <a:rPr lang="en-US" dirty="0">
                <a:solidFill>
                  <a:srgbClr val="212529"/>
                </a:solidFill>
                <a:latin typeface="Avenir Next"/>
              </a:rPr>
              <a:t>Client sends a HTTP request to </a:t>
            </a:r>
            <a:r>
              <a:rPr lang="en-US" dirty="0" err="1">
                <a:solidFill>
                  <a:srgbClr val="212529"/>
                </a:solidFill>
                <a:latin typeface="Avenir Next"/>
              </a:rPr>
              <a:t>other.jsp</a:t>
            </a:r>
            <a:r>
              <a:rPr lang="en-US" dirty="0">
                <a:solidFill>
                  <a:srgbClr val="212529"/>
                </a:solidFill>
                <a:latin typeface="Avenir Next"/>
              </a:rPr>
              <a:t> (this get reflected in the browser address bar)</a:t>
            </a:r>
          </a:p>
          <a:p>
            <a:pPr>
              <a:buFont typeface="Arial" panose="020B0604020202020204" pitchFamily="34" charset="0"/>
              <a:buChar char="•"/>
            </a:pPr>
            <a:r>
              <a:rPr lang="en-US" dirty="0">
                <a:solidFill>
                  <a:srgbClr val="212529"/>
                </a:solidFill>
                <a:latin typeface="Avenir Next"/>
              </a:rPr>
              <a:t>Server sends a HTTP response back with content of </a:t>
            </a:r>
            <a:r>
              <a:rPr lang="en-US" dirty="0" err="1">
                <a:solidFill>
                  <a:srgbClr val="212529"/>
                </a:solidFill>
                <a:latin typeface="Avenir Next"/>
              </a:rPr>
              <a:t>other.jsp</a:t>
            </a:r>
            <a:endParaRPr lang="en-US" b="0" i="0" dirty="0">
              <a:solidFill>
                <a:srgbClr val="212529"/>
              </a:solidFill>
              <a:effectLst/>
              <a:latin typeface="Avenir Next"/>
            </a:endParaRPr>
          </a:p>
        </p:txBody>
      </p:sp>
      <p:sp>
        <p:nvSpPr>
          <p:cNvPr id="6" name="Rectangle 5">
            <a:extLst>
              <a:ext uri="{FF2B5EF4-FFF2-40B4-BE49-F238E27FC236}">
                <a16:creationId xmlns:a16="http://schemas.microsoft.com/office/drawing/2014/main" id="{AA15DA75-3B24-41F4-8358-204541EB1891}"/>
              </a:ext>
            </a:extLst>
          </p:cNvPr>
          <p:cNvSpPr/>
          <p:nvPr/>
        </p:nvSpPr>
        <p:spPr>
          <a:xfrm>
            <a:off x="463904" y="3908471"/>
            <a:ext cx="977191" cy="369332"/>
          </a:xfrm>
          <a:prstGeom prst="rect">
            <a:avLst/>
          </a:prstGeom>
        </p:spPr>
        <p:txBody>
          <a:bodyPr wrap="none">
            <a:spAutoFit/>
          </a:bodyPr>
          <a:lstStyle/>
          <a:p>
            <a:r>
              <a:rPr lang="en-IN" dirty="0">
                <a:solidFill>
                  <a:srgbClr val="212529"/>
                </a:solidFill>
                <a:latin typeface="Avenir Next"/>
              </a:rPr>
              <a:t>Example</a:t>
            </a:r>
            <a:endParaRPr lang="en-IN" dirty="0"/>
          </a:p>
        </p:txBody>
      </p:sp>
      <p:sp>
        <p:nvSpPr>
          <p:cNvPr id="7" name="Rectangle 6">
            <a:extLst>
              <a:ext uri="{FF2B5EF4-FFF2-40B4-BE49-F238E27FC236}">
                <a16:creationId xmlns:a16="http://schemas.microsoft.com/office/drawing/2014/main" id="{445D3698-CA79-4E71-8DB0-6B7971B63322}"/>
              </a:ext>
            </a:extLst>
          </p:cNvPr>
          <p:cNvSpPr/>
          <p:nvPr/>
        </p:nvSpPr>
        <p:spPr>
          <a:xfrm>
            <a:off x="624253" y="4361510"/>
            <a:ext cx="10665069" cy="369332"/>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Avenir Next"/>
              </a:rPr>
              <a:t>Again we use the same above example, but now we use </a:t>
            </a:r>
            <a:r>
              <a:rPr lang="en-US" dirty="0" err="1">
                <a:solidFill>
                  <a:srgbClr val="212529"/>
                </a:solidFill>
                <a:latin typeface="Avenir Next"/>
              </a:rPr>
              <a:t>sendRedirect</a:t>
            </a:r>
            <a:r>
              <a:rPr lang="en-US" dirty="0">
                <a:solidFill>
                  <a:srgbClr val="212529"/>
                </a:solidFill>
                <a:latin typeface="Avenir Next"/>
              </a:rPr>
              <a:t>() instead of forward() in </a:t>
            </a:r>
            <a:r>
              <a:rPr lang="en-US" dirty="0" err="1">
                <a:solidFill>
                  <a:srgbClr val="212529"/>
                </a:solidFill>
                <a:latin typeface="Avenir Next"/>
              </a:rPr>
              <a:t>LoginProcessor</a:t>
            </a:r>
            <a:r>
              <a:rPr lang="en-US" dirty="0">
                <a:solidFill>
                  <a:srgbClr val="212529"/>
                </a:solidFill>
                <a:latin typeface="Avenir Next"/>
              </a:rPr>
              <a:t>:</a:t>
            </a:r>
            <a:endParaRPr lang="en-US" b="0" i="0" dirty="0">
              <a:solidFill>
                <a:srgbClr val="212529"/>
              </a:solidFill>
              <a:effectLst/>
              <a:latin typeface="Avenir Next"/>
            </a:endParaRPr>
          </a:p>
        </p:txBody>
      </p:sp>
    </p:spTree>
    <p:extLst>
      <p:ext uri="{BB962C8B-B14F-4D97-AF65-F5344CB8AC3E}">
        <p14:creationId xmlns:p14="http://schemas.microsoft.com/office/powerpoint/2010/main" val="3428687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76F726D9-0AD8-4094-AFB9-530C0D634AC8}"/>
              </a:ext>
            </a:extLst>
          </p:cNvPr>
          <p:cNvSpPr txBox="1">
            <a:spLocks noChangeArrowheads="1"/>
          </p:cNvSpPr>
          <p:nvPr/>
        </p:nvSpPr>
        <p:spPr>
          <a:xfrm>
            <a:off x="609599" y="2286000"/>
            <a:ext cx="11145715" cy="167640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b="1"/>
              <a:t>Tracking State</a:t>
            </a:r>
            <a:endParaRPr lang="en-US" altLang="en-US" b="1" dirty="0"/>
          </a:p>
        </p:txBody>
      </p:sp>
    </p:spTree>
    <p:extLst>
      <p:ext uri="{BB962C8B-B14F-4D97-AF65-F5344CB8AC3E}">
        <p14:creationId xmlns:p14="http://schemas.microsoft.com/office/powerpoint/2010/main" val="12875596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Rectangle 3">
            <a:extLst>
              <a:ext uri="{FF2B5EF4-FFF2-40B4-BE49-F238E27FC236}">
                <a16:creationId xmlns:a16="http://schemas.microsoft.com/office/drawing/2014/main" id="{3E7DEB13-469F-4427-90BF-D49CE68C87D5}"/>
              </a:ext>
            </a:extLst>
          </p:cNvPr>
          <p:cNvSpPr>
            <a:spLocks noChangeArrowheads="1"/>
          </p:cNvSpPr>
          <p:nvPr/>
        </p:nvSpPr>
        <p:spPr bwMode="auto">
          <a:xfrm>
            <a:off x="990932" y="286603"/>
            <a:ext cx="6750987" cy="14507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4800" spc="-50">
                <a:solidFill>
                  <a:schemeClr val="accent2"/>
                </a:solidFill>
                <a:effectLst/>
                <a:latin typeface="+mj-lt"/>
                <a:ea typeface="+mj-ea"/>
                <a:cs typeface="+mj-cs"/>
              </a:rPr>
              <a:t>HTTP</a:t>
            </a:r>
            <a:br>
              <a:rPr lang="en-US" altLang="en-US" sz="4800" spc="-50">
                <a:solidFill>
                  <a:schemeClr val="accent2"/>
                </a:solidFill>
                <a:effectLst/>
                <a:latin typeface="+mj-lt"/>
                <a:ea typeface="+mj-ea"/>
                <a:cs typeface="+mj-cs"/>
              </a:rPr>
            </a:br>
            <a:r>
              <a:rPr lang="en-US" altLang="en-US" sz="4800" spc="-50">
                <a:solidFill>
                  <a:schemeClr val="accent2"/>
                </a:solidFill>
                <a:effectLst/>
                <a:latin typeface="+mj-lt"/>
                <a:ea typeface="+mj-ea"/>
                <a:cs typeface="+mj-cs"/>
              </a:rPr>
              <a:t>Application Layer Protocol</a:t>
            </a:r>
          </a:p>
        </p:txBody>
      </p:sp>
      <p:sp>
        <p:nvSpPr>
          <p:cNvPr id="4" name="Rectangle 2">
            <a:extLst>
              <a:ext uri="{FF2B5EF4-FFF2-40B4-BE49-F238E27FC236}">
                <a16:creationId xmlns:a16="http://schemas.microsoft.com/office/drawing/2014/main" id="{457939B0-8A2D-4266-ACBA-F65C2683FECD}"/>
              </a:ext>
            </a:extLst>
          </p:cNvPr>
          <p:cNvSpPr txBox="1">
            <a:spLocks noChangeArrowheads="1"/>
          </p:cNvSpPr>
          <p:nvPr/>
        </p:nvSpPr>
        <p:spPr>
          <a:xfrm>
            <a:off x="1044204" y="2023962"/>
            <a:ext cx="6697715" cy="38451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a:t>User applications implement this protocol </a:t>
            </a:r>
          </a:p>
          <a:p>
            <a:pPr marL="1100138" lvl="1" indent="-533400"/>
            <a:r>
              <a:rPr lang="en-US" altLang="en-US"/>
              <a:t>Other protocols implemented by the OS.</a:t>
            </a:r>
          </a:p>
          <a:p>
            <a:pPr marL="609600" indent="-609600"/>
            <a:r>
              <a:rPr lang="en-US" altLang="en-US"/>
              <a:t>Different applications use different protocols</a:t>
            </a:r>
          </a:p>
          <a:p>
            <a:pPr marL="1100138" lvl="1" indent="-533400"/>
            <a:r>
              <a:rPr lang="en-US" altLang="en-US"/>
              <a:t>Web Servers/Browsers use HTTP</a:t>
            </a:r>
          </a:p>
          <a:p>
            <a:pPr marL="1100138" lvl="1" indent="-533400"/>
            <a:r>
              <a:rPr lang="en-US" altLang="en-US"/>
              <a:t>File Transfer Utilities use FTP</a:t>
            </a:r>
          </a:p>
          <a:p>
            <a:pPr marL="1100138" lvl="1" indent="-533400"/>
            <a:r>
              <a:rPr lang="en-US" altLang="en-US"/>
              <a:t>Electronic Mail applications use SMTP</a:t>
            </a:r>
          </a:p>
          <a:p>
            <a:pPr marL="1100138" lvl="1" indent="-533400"/>
            <a:r>
              <a:rPr lang="en-US" altLang="en-US"/>
              <a:t>Naming Servers use DNS	</a:t>
            </a:r>
          </a:p>
          <a:p>
            <a:pPr marL="609600" indent="-609600"/>
            <a:r>
              <a:rPr lang="en-US" altLang="en-US"/>
              <a:t>Interacts with transport layer to send messages</a:t>
            </a:r>
          </a:p>
        </p:txBody>
      </p:sp>
      <p:sp>
        <p:nvSpPr>
          <p:cNvPr id="17" name="Rectangle 1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3959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BF8BECF-5B02-49D1-B886-F6EB86C2DF5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altLang="en-US" dirty="0">
                <a:effectLst/>
              </a:rPr>
              <a:t>HTTP</a:t>
            </a:r>
            <a:br>
              <a:rPr lang="en-US" altLang="en-US" dirty="0">
                <a:effectLst/>
              </a:rPr>
            </a:br>
            <a:r>
              <a:rPr lang="en-US" altLang="en-US" sz="2400" dirty="0">
                <a:solidFill>
                  <a:srgbClr val="003399"/>
                </a:solidFill>
                <a:effectLst/>
                <a:latin typeface="Arial" panose="020B0604020202020204" pitchFamily="34" charset="0"/>
              </a:rPr>
              <a:t>Application Layer Protocol, cont’d.</a:t>
            </a:r>
          </a:p>
        </p:txBody>
      </p:sp>
      <p:grpSp>
        <p:nvGrpSpPr>
          <p:cNvPr id="3" name="Group 4">
            <a:extLst>
              <a:ext uri="{FF2B5EF4-FFF2-40B4-BE49-F238E27FC236}">
                <a16:creationId xmlns:a16="http://schemas.microsoft.com/office/drawing/2014/main" id="{D56E2F9B-837D-4496-9072-CCAEE3DBA03D}"/>
              </a:ext>
            </a:extLst>
          </p:cNvPr>
          <p:cNvGrpSpPr>
            <a:grpSpLocks/>
          </p:cNvGrpSpPr>
          <p:nvPr/>
        </p:nvGrpSpPr>
        <p:grpSpPr bwMode="auto">
          <a:xfrm>
            <a:off x="1556239" y="1339362"/>
            <a:ext cx="2971800" cy="2819400"/>
            <a:chOff x="750" y="888"/>
            <a:chExt cx="1872" cy="1776"/>
          </a:xfrm>
        </p:grpSpPr>
        <p:sp>
          <p:nvSpPr>
            <p:cNvPr id="4" name="Rectangle 5">
              <a:extLst>
                <a:ext uri="{FF2B5EF4-FFF2-40B4-BE49-F238E27FC236}">
                  <a16:creationId xmlns:a16="http://schemas.microsoft.com/office/drawing/2014/main" id="{69830509-2C57-4F5B-BD7F-0AB2C14879E8}"/>
                </a:ext>
              </a:extLst>
            </p:cNvPr>
            <p:cNvSpPr>
              <a:spLocks noChangeArrowheads="1"/>
            </p:cNvSpPr>
            <p:nvPr/>
          </p:nvSpPr>
          <p:spPr bwMode="auto">
            <a:xfrm>
              <a:off x="1872"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TCP/UDP with</a:t>
              </a:r>
            </a:p>
            <a:p>
              <a:pPr algn="ctr"/>
              <a:r>
                <a:rPr lang="en-US" altLang="en-US" sz="1400">
                  <a:solidFill>
                    <a:schemeClr val="tx1"/>
                  </a:solidFill>
                  <a:effectLst/>
                </a:rPr>
                <a:t>Buffers and Variables</a:t>
              </a:r>
            </a:p>
          </p:txBody>
        </p:sp>
        <p:sp>
          <p:nvSpPr>
            <p:cNvPr id="5" name="Rectangle 6">
              <a:extLst>
                <a:ext uri="{FF2B5EF4-FFF2-40B4-BE49-F238E27FC236}">
                  <a16:creationId xmlns:a16="http://schemas.microsoft.com/office/drawing/2014/main" id="{9A8E926D-1579-49E9-9A72-8D8E0F4DD48A}"/>
                </a:ext>
              </a:extLst>
            </p:cNvPr>
            <p:cNvSpPr>
              <a:spLocks noChangeArrowheads="1"/>
            </p:cNvSpPr>
            <p:nvPr/>
          </p:nvSpPr>
          <p:spPr bwMode="auto">
            <a:xfrm>
              <a:off x="1488" y="1200"/>
              <a:ext cx="384" cy="3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tx1"/>
                </a:solidFill>
                <a:effectLst/>
              </a:endParaRPr>
            </a:p>
          </p:txBody>
        </p:sp>
        <p:sp>
          <p:nvSpPr>
            <p:cNvPr id="6" name="Line 7">
              <a:extLst>
                <a:ext uri="{FF2B5EF4-FFF2-40B4-BE49-F238E27FC236}">
                  <a16:creationId xmlns:a16="http://schemas.microsoft.com/office/drawing/2014/main" id="{8BE3C19A-C0C8-48E7-8317-5EEC31597718}"/>
                </a:ext>
              </a:extLst>
            </p:cNvPr>
            <p:cNvSpPr>
              <a:spLocks noChangeShapeType="1"/>
            </p:cNvSpPr>
            <p:nvPr/>
          </p:nvSpPr>
          <p:spPr bwMode="auto">
            <a:xfrm>
              <a:off x="816"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8">
              <a:extLst>
                <a:ext uri="{FF2B5EF4-FFF2-40B4-BE49-F238E27FC236}">
                  <a16:creationId xmlns:a16="http://schemas.microsoft.com/office/drawing/2014/main" id="{E475137D-3C16-4843-9ACB-A66C4B2DCC9B}"/>
                </a:ext>
              </a:extLst>
            </p:cNvPr>
            <p:cNvSpPr>
              <a:spLocks noChangeShapeType="1"/>
            </p:cNvSpPr>
            <p:nvPr/>
          </p:nvSpPr>
          <p:spPr bwMode="auto">
            <a:xfrm>
              <a:off x="1872"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Text Box 9">
              <a:extLst>
                <a:ext uri="{FF2B5EF4-FFF2-40B4-BE49-F238E27FC236}">
                  <a16:creationId xmlns:a16="http://schemas.microsoft.com/office/drawing/2014/main" id="{9026A13F-C858-421B-856D-413F2CA1A229}"/>
                </a:ext>
              </a:extLst>
            </p:cNvPr>
            <p:cNvSpPr txBox="1">
              <a:spLocks noChangeArrowheads="1"/>
            </p:cNvSpPr>
            <p:nvPr/>
          </p:nvSpPr>
          <p:spPr bwMode="auto">
            <a:xfrm>
              <a:off x="816"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Application</a:t>
              </a:r>
            </a:p>
            <a:p>
              <a:pPr algn="ctr"/>
              <a:r>
                <a:rPr lang="en-US" altLang="en-US" sz="1200">
                  <a:solidFill>
                    <a:schemeClr val="tx1"/>
                  </a:solidFill>
                  <a:effectLst/>
                  <a:latin typeface="Times New Roman" panose="02020603050405020304" pitchFamily="18" charset="0"/>
                </a:rPr>
                <a:t>Developer</a:t>
              </a:r>
            </a:p>
          </p:txBody>
        </p:sp>
        <p:sp>
          <p:nvSpPr>
            <p:cNvPr id="9" name="Text Box 10">
              <a:extLst>
                <a:ext uri="{FF2B5EF4-FFF2-40B4-BE49-F238E27FC236}">
                  <a16:creationId xmlns:a16="http://schemas.microsoft.com/office/drawing/2014/main" id="{3AA65B9A-B36D-43EF-AEFD-0901F1DD1C8F}"/>
                </a:ext>
              </a:extLst>
            </p:cNvPr>
            <p:cNvSpPr txBox="1">
              <a:spLocks noChangeArrowheads="1"/>
            </p:cNvSpPr>
            <p:nvPr/>
          </p:nvSpPr>
          <p:spPr bwMode="auto">
            <a:xfrm>
              <a:off x="1860"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Operating</a:t>
              </a:r>
            </a:p>
            <a:p>
              <a:pPr algn="ctr"/>
              <a:r>
                <a:rPr lang="en-US" altLang="en-US" sz="1200">
                  <a:solidFill>
                    <a:schemeClr val="tx1"/>
                  </a:solidFill>
                  <a:effectLst/>
                  <a:latin typeface="Times New Roman" panose="02020603050405020304" pitchFamily="18" charset="0"/>
                </a:rPr>
                <a:t>System</a:t>
              </a:r>
            </a:p>
          </p:txBody>
        </p:sp>
        <p:sp>
          <p:nvSpPr>
            <p:cNvPr id="10" name="Text Box 11">
              <a:extLst>
                <a:ext uri="{FF2B5EF4-FFF2-40B4-BE49-F238E27FC236}">
                  <a16:creationId xmlns:a16="http://schemas.microsoft.com/office/drawing/2014/main" id="{FBD10C9B-D607-4970-B4FF-0E68B7E56CF8}"/>
                </a:ext>
              </a:extLst>
            </p:cNvPr>
            <p:cNvSpPr txBox="1">
              <a:spLocks noChangeArrowheads="1"/>
            </p:cNvSpPr>
            <p:nvPr/>
          </p:nvSpPr>
          <p:spPr bwMode="auto">
            <a:xfrm>
              <a:off x="1483" y="2400"/>
              <a:ext cx="3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HOST</a:t>
              </a:r>
            </a:p>
          </p:txBody>
        </p:sp>
        <p:sp>
          <p:nvSpPr>
            <p:cNvPr id="11" name="Rectangle 12">
              <a:extLst>
                <a:ext uri="{FF2B5EF4-FFF2-40B4-BE49-F238E27FC236}">
                  <a16:creationId xmlns:a16="http://schemas.microsoft.com/office/drawing/2014/main" id="{DCA55FD9-70A1-450F-A6D7-D48DFBC9402B}"/>
                </a:ext>
              </a:extLst>
            </p:cNvPr>
            <p:cNvSpPr>
              <a:spLocks noChangeArrowheads="1"/>
            </p:cNvSpPr>
            <p:nvPr/>
          </p:nvSpPr>
          <p:spPr bwMode="auto">
            <a:xfrm>
              <a:off x="816"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Process</a:t>
              </a:r>
            </a:p>
          </p:txBody>
        </p:sp>
        <p:sp>
          <p:nvSpPr>
            <p:cNvPr id="12" name="Rectangle 13">
              <a:extLst>
                <a:ext uri="{FF2B5EF4-FFF2-40B4-BE49-F238E27FC236}">
                  <a16:creationId xmlns:a16="http://schemas.microsoft.com/office/drawing/2014/main" id="{55E22D72-076A-48BE-A6E5-4BB05C3CF2E5}"/>
                </a:ext>
              </a:extLst>
            </p:cNvPr>
            <p:cNvSpPr>
              <a:spLocks noChangeArrowheads="1"/>
            </p:cNvSpPr>
            <p:nvPr/>
          </p:nvSpPr>
          <p:spPr bwMode="auto">
            <a:xfrm>
              <a:off x="750" y="888"/>
              <a:ext cx="1872" cy="1776"/>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 name="Group 14">
            <a:extLst>
              <a:ext uri="{FF2B5EF4-FFF2-40B4-BE49-F238E27FC236}">
                <a16:creationId xmlns:a16="http://schemas.microsoft.com/office/drawing/2014/main" id="{AF3F10C7-4BBC-4BAB-9727-A56A9DE482F2}"/>
              </a:ext>
            </a:extLst>
          </p:cNvPr>
          <p:cNvGrpSpPr>
            <a:grpSpLocks/>
          </p:cNvGrpSpPr>
          <p:nvPr/>
        </p:nvGrpSpPr>
        <p:grpSpPr bwMode="auto">
          <a:xfrm>
            <a:off x="6737839" y="1339362"/>
            <a:ext cx="2971800" cy="2819400"/>
            <a:chOff x="750" y="888"/>
            <a:chExt cx="1872" cy="1776"/>
          </a:xfrm>
        </p:grpSpPr>
        <p:sp>
          <p:nvSpPr>
            <p:cNvPr id="14" name="Rectangle 15">
              <a:extLst>
                <a:ext uri="{FF2B5EF4-FFF2-40B4-BE49-F238E27FC236}">
                  <a16:creationId xmlns:a16="http://schemas.microsoft.com/office/drawing/2014/main" id="{E957A097-FE62-4EC6-A22F-0FD9ECE1EC6C}"/>
                </a:ext>
              </a:extLst>
            </p:cNvPr>
            <p:cNvSpPr>
              <a:spLocks noChangeArrowheads="1"/>
            </p:cNvSpPr>
            <p:nvPr/>
          </p:nvSpPr>
          <p:spPr bwMode="auto">
            <a:xfrm>
              <a:off x="1872"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Process</a:t>
              </a:r>
            </a:p>
          </p:txBody>
        </p:sp>
        <p:sp>
          <p:nvSpPr>
            <p:cNvPr id="15" name="Rectangle 16">
              <a:extLst>
                <a:ext uri="{FF2B5EF4-FFF2-40B4-BE49-F238E27FC236}">
                  <a16:creationId xmlns:a16="http://schemas.microsoft.com/office/drawing/2014/main" id="{3BB08F27-21D4-4645-9F91-DEA6BD7A332A}"/>
                </a:ext>
              </a:extLst>
            </p:cNvPr>
            <p:cNvSpPr>
              <a:spLocks noChangeArrowheads="1"/>
            </p:cNvSpPr>
            <p:nvPr/>
          </p:nvSpPr>
          <p:spPr bwMode="auto">
            <a:xfrm>
              <a:off x="1488" y="1200"/>
              <a:ext cx="384" cy="3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tx1"/>
                </a:solidFill>
                <a:effectLst/>
              </a:endParaRPr>
            </a:p>
          </p:txBody>
        </p:sp>
        <p:sp>
          <p:nvSpPr>
            <p:cNvPr id="16" name="Line 17">
              <a:extLst>
                <a:ext uri="{FF2B5EF4-FFF2-40B4-BE49-F238E27FC236}">
                  <a16:creationId xmlns:a16="http://schemas.microsoft.com/office/drawing/2014/main" id="{CF75CCD3-A76B-4DA5-8443-BF0A3EE7DCDB}"/>
                </a:ext>
              </a:extLst>
            </p:cNvPr>
            <p:cNvSpPr>
              <a:spLocks noChangeShapeType="1"/>
            </p:cNvSpPr>
            <p:nvPr/>
          </p:nvSpPr>
          <p:spPr bwMode="auto">
            <a:xfrm>
              <a:off x="816"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8">
              <a:extLst>
                <a:ext uri="{FF2B5EF4-FFF2-40B4-BE49-F238E27FC236}">
                  <a16:creationId xmlns:a16="http://schemas.microsoft.com/office/drawing/2014/main" id="{31E900B5-EB8C-4B78-A6DF-87E7D812CD8B}"/>
                </a:ext>
              </a:extLst>
            </p:cNvPr>
            <p:cNvSpPr>
              <a:spLocks noChangeShapeType="1"/>
            </p:cNvSpPr>
            <p:nvPr/>
          </p:nvSpPr>
          <p:spPr bwMode="auto">
            <a:xfrm>
              <a:off x="1872" y="1872"/>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Text Box 19">
              <a:extLst>
                <a:ext uri="{FF2B5EF4-FFF2-40B4-BE49-F238E27FC236}">
                  <a16:creationId xmlns:a16="http://schemas.microsoft.com/office/drawing/2014/main" id="{B7A18E64-B890-49D1-BE82-09271CB97731}"/>
                </a:ext>
              </a:extLst>
            </p:cNvPr>
            <p:cNvSpPr txBox="1">
              <a:spLocks noChangeArrowheads="1"/>
            </p:cNvSpPr>
            <p:nvPr/>
          </p:nvSpPr>
          <p:spPr bwMode="auto">
            <a:xfrm>
              <a:off x="816"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Operating</a:t>
              </a:r>
            </a:p>
            <a:p>
              <a:pPr algn="ctr"/>
              <a:r>
                <a:rPr lang="en-US" altLang="en-US" sz="1200">
                  <a:solidFill>
                    <a:schemeClr val="tx1"/>
                  </a:solidFill>
                  <a:effectLst/>
                  <a:latin typeface="Times New Roman" panose="02020603050405020304" pitchFamily="18" charset="0"/>
                </a:rPr>
                <a:t>System</a:t>
              </a:r>
            </a:p>
          </p:txBody>
        </p:sp>
        <p:sp>
          <p:nvSpPr>
            <p:cNvPr id="19" name="Text Box 20">
              <a:extLst>
                <a:ext uri="{FF2B5EF4-FFF2-40B4-BE49-F238E27FC236}">
                  <a16:creationId xmlns:a16="http://schemas.microsoft.com/office/drawing/2014/main" id="{1E51149B-F568-401A-B22E-FD49189082B1}"/>
                </a:ext>
              </a:extLst>
            </p:cNvPr>
            <p:cNvSpPr txBox="1">
              <a:spLocks noChangeArrowheads="1"/>
            </p:cNvSpPr>
            <p:nvPr/>
          </p:nvSpPr>
          <p:spPr bwMode="auto">
            <a:xfrm>
              <a:off x="1860" y="1920"/>
              <a:ext cx="68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Controlled by</a:t>
              </a:r>
            </a:p>
            <a:p>
              <a:pPr algn="ctr"/>
              <a:r>
                <a:rPr lang="en-US" altLang="en-US" sz="1200">
                  <a:solidFill>
                    <a:schemeClr val="tx1"/>
                  </a:solidFill>
                  <a:effectLst/>
                  <a:latin typeface="Times New Roman" panose="02020603050405020304" pitchFamily="18" charset="0"/>
                </a:rPr>
                <a:t>Application</a:t>
              </a:r>
            </a:p>
            <a:p>
              <a:pPr algn="ctr"/>
              <a:r>
                <a:rPr lang="en-US" altLang="en-US" sz="1200">
                  <a:solidFill>
                    <a:schemeClr val="tx1"/>
                  </a:solidFill>
                  <a:effectLst/>
                  <a:latin typeface="Times New Roman" panose="02020603050405020304" pitchFamily="18" charset="0"/>
                </a:rPr>
                <a:t>Developer</a:t>
              </a:r>
            </a:p>
          </p:txBody>
        </p:sp>
        <p:sp>
          <p:nvSpPr>
            <p:cNvPr id="20" name="Text Box 21">
              <a:extLst>
                <a:ext uri="{FF2B5EF4-FFF2-40B4-BE49-F238E27FC236}">
                  <a16:creationId xmlns:a16="http://schemas.microsoft.com/office/drawing/2014/main" id="{72E5205B-B0BD-432A-87DF-FD808E2D56CA}"/>
                </a:ext>
              </a:extLst>
            </p:cNvPr>
            <p:cNvSpPr txBox="1">
              <a:spLocks noChangeArrowheads="1"/>
            </p:cNvSpPr>
            <p:nvPr/>
          </p:nvSpPr>
          <p:spPr bwMode="auto">
            <a:xfrm>
              <a:off x="1483" y="2400"/>
              <a:ext cx="3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solidFill>
                    <a:schemeClr val="tx1"/>
                  </a:solidFill>
                  <a:effectLst/>
                  <a:latin typeface="Times New Roman" panose="02020603050405020304" pitchFamily="18" charset="0"/>
                </a:rPr>
                <a:t>HOST</a:t>
              </a:r>
            </a:p>
          </p:txBody>
        </p:sp>
        <p:sp>
          <p:nvSpPr>
            <p:cNvPr id="21" name="Rectangle 22">
              <a:extLst>
                <a:ext uri="{FF2B5EF4-FFF2-40B4-BE49-F238E27FC236}">
                  <a16:creationId xmlns:a16="http://schemas.microsoft.com/office/drawing/2014/main" id="{AEC4BE08-D75B-47F1-B85C-B289B7800097}"/>
                </a:ext>
              </a:extLst>
            </p:cNvPr>
            <p:cNvSpPr>
              <a:spLocks noChangeArrowheads="1"/>
            </p:cNvSpPr>
            <p:nvPr/>
          </p:nvSpPr>
          <p:spPr bwMode="auto">
            <a:xfrm>
              <a:off x="816" y="960"/>
              <a:ext cx="672"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a:solidFill>
                    <a:schemeClr val="tx1"/>
                  </a:solidFill>
                  <a:effectLst/>
                </a:rPr>
                <a:t>TCP/UDP with Buffers and Variables</a:t>
              </a:r>
            </a:p>
          </p:txBody>
        </p:sp>
        <p:sp>
          <p:nvSpPr>
            <p:cNvPr id="22" name="Rectangle 23">
              <a:extLst>
                <a:ext uri="{FF2B5EF4-FFF2-40B4-BE49-F238E27FC236}">
                  <a16:creationId xmlns:a16="http://schemas.microsoft.com/office/drawing/2014/main" id="{D3416020-CC68-4460-9532-8EA078FF0816}"/>
                </a:ext>
              </a:extLst>
            </p:cNvPr>
            <p:cNvSpPr>
              <a:spLocks noChangeArrowheads="1"/>
            </p:cNvSpPr>
            <p:nvPr/>
          </p:nvSpPr>
          <p:spPr bwMode="auto">
            <a:xfrm>
              <a:off x="750" y="888"/>
              <a:ext cx="1872" cy="1776"/>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3" name="Line 24">
            <a:extLst>
              <a:ext uri="{FF2B5EF4-FFF2-40B4-BE49-F238E27FC236}">
                <a16:creationId xmlns:a16="http://schemas.microsoft.com/office/drawing/2014/main" id="{C082BAE6-2182-45C4-A2DB-95E4AD889563}"/>
              </a:ext>
            </a:extLst>
          </p:cNvPr>
          <p:cNvSpPr>
            <a:spLocks noChangeShapeType="1"/>
          </p:cNvSpPr>
          <p:nvPr/>
        </p:nvSpPr>
        <p:spPr bwMode="auto">
          <a:xfrm>
            <a:off x="3032614" y="1301262"/>
            <a:ext cx="0" cy="533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6">
            <a:extLst>
              <a:ext uri="{FF2B5EF4-FFF2-40B4-BE49-F238E27FC236}">
                <a16:creationId xmlns:a16="http://schemas.microsoft.com/office/drawing/2014/main" id="{FEB9ABA7-EBC0-4840-B2A8-130346355F05}"/>
              </a:ext>
            </a:extLst>
          </p:cNvPr>
          <p:cNvSpPr>
            <a:spLocks noChangeShapeType="1"/>
          </p:cNvSpPr>
          <p:nvPr/>
        </p:nvSpPr>
        <p:spPr bwMode="auto">
          <a:xfrm>
            <a:off x="8203102" y="1315550"/>
            <a:ext cx="0" cy="533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8">
            <a:extLst>
              <a:ext uri="{FF2B5EF4-FFF2-40B4-BE49-F238E27FC236}">
                <a16:creationId xmlns:a16="http://schemas.microsoft.com/office/drawing/2014/main" id="{42492248-AFB0-42DC-B00D-0ADDA9E63196}"/>
              </a:ext>
            </a:extLst>
          </p:cNvPr>
          <p:cNvSpPr>
            <a:spLocks noChangeShapeType="1"/>
          </p:cNvSpPr>
          <p:nvPr/>
        </p:nvSpPr>
        <p:spPr bwMode="auto">
          <a:xfrm>
            <a:off x="4528039" y="2749062"/>
            <a:ext cx="2209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29">
            <a:extLst>
              <a:ext uri="{FF2B5EF4-FFF2-40B4-BE49-F238E27FC236}">
                <a16:creationId xmlns:a16="http://schemas.microsoft.com/office/drawing/2014/main" id="{2C13A0BB-07CE-4AC5-9654-BF277CD54AAA}"/>
              </a:ext>
            </a:extLst>
          </p:cNvPr>
          <p:cNvSpPr txBox="1">
            <a:spLocks noChangeArrowheads="1"/>
          </p:cNvSpPr>
          <p:nvPr/>
        </p:nvSpPr>
        <p:spPr bwMode="auto">
          <a:xfrm>
            <a:off x="4969364" y="2331550"/>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rPr>
              <a:t>Internet</a:t>
            </a:r>
          </a:p>
        </p:txBody>
      </p:sp>
      <p:sp>
        <p:nvSpPr>
          <p:cNvPr id="27" name="Rectangle 2">
            <a:extLst>
              <a:ext uri="{FF2B5EF4-FFF2-40B4-BE49-F238E27FC236}">
                <a16:creationId xmlns:a16="http://schemas.microsoft.com/office/drawing/2014/main" id="{50BC903F-3F76-406B-954E-AD947A880A1D}"/>
              </a:ext>
            </a:extLst>
          </p:cNvPr>
          <p:cNvSpPr txBox="1">
            <a:spLocks noChangeArrowheads="1"/>
          </p:cNvSpPr>
          <p:nvPr/>
        </p:nvSpPr>
        <p:spPr>
          <a:xfrm>
            <a:off x="1166447" y="4539762"/>
            <a:ext cx="8610600" cy="1524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GB" altLang="en-US" sz="2400"/>
              <a:t>Two parameter required for identifying the receiving process</a:t>
            </a:r>
          </a:p>
          <a:p>
            <a:pPr marL="1100138" lvl="1" indent="-533400"/>
            <a:r>
              <a:rPr lang="en-GB" altLang="en-US" sz="2000"/>
              <a:t>Host machine identifier	- IP Address 	(localhost or ip-address)</a:t>
            </a:r>
          </a:p>
          <a:p>
            <a:pPr marL="1100138" lvl="1" indent="-533400"/>
            <a:r>
              <a:rPr lang="en-GB" altLang="en-US" sz="2000"/>
              <a:t>Host machine process identifier	- Port	(80 or 8080 for web server)</a:t>
            </a:r>
            <a:endParaRPr lang="en-GB" altLang="en-US" sz="2000" dirty="0"/>
          </a:p>
        </p:txBody>
      </p:sp>
    </p:spTree>
    <p:extLst>
      <p:ext uri="{BB962C8B-B14F-4D97-AF65-F5344CB8AC3E}">
        <p14:creationId xmlns:p14="http://schemas.microsoft.com/office/powerpoint/2010/main" val="29056434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3">
            <a:extLst>
              <a:ext uri="{FF2B5EF4-FFF2-40B4-BE49-F238E27FC236}">
                <a16:creationId xmlns:a16="http://schemas.microsoft.com/office/drawing/2014/main" id="{6566008C-201F-4748-B6C5-DEF801EAA1EE}"/>
              </a:ext>
            </a:extLst>
          </p:cNvPr>
          <p:cNvSpPr>
            <a:spLocks noChangeArrowheads="1"/>
          </p:cNvSpPr>
          <p:nvPr/>
        </p:nvSpPr>
        <p:spPr bwMode="auto">
          <a:xfrm>
            <a:off x="492370" y="605896"/>
            <a:ext cx="3084844"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pPr defTabSz="914400">
              <a:lnSpc>
                <a:spcPct val="85000"/>
              </a:lnSpc>
              <a:spcAft>
                <a:spcPts val="600"/>
              </a:spcAft>
            </a:pPr>
            <a:r>
              <a:rPr lang="en-US" altLang="en-US" sz="3600" spc="-50">
                <a:solidFill>
                  <a:srgbClr val="FFFFFF"/>
                </a:solidFill>
                <a:effectLst/>
                <a:latin typeface="+mj-lt"/>
                <a:ea typeface="+mj-ea"/>
                <a:cs typeface="+mj-cs"/>
              </a:rPr>
              <a:t>HTTP</a:t>
            </a:r>
            <a:br>
              <a:rPr lang="en-US" altLang="en-US" sz="3600" spc="-50">
                <a:solidFill>
                  <a:srgbClr val="FFFFFF"/>
                </a:solidFill>
                <a:effectLst/>
                <a:latin typeface="+mj-lt"/>
                <a:ea typeface="+mj-ea"/>
                <a:cs typeface="+mj-cs"/>
              </a:rPr>
            </a:br>
            <a:r>
              <a:rPr lang="en-US" altLang="en-US" sz="3600" spc="-50">
                <a:solidFill>
                  <a:srgbClr val="FFFFFF"/>
                </a:solidFill>
                <a:effectLst/>
                <a:latin typeface="+mj-lt"/>
                <a:ea typeface="+mj-ea"/>
                <a:cs typeface="+mj-cs"/>
              </a:rPr>
              <a:t>HyperText Transfer Protocol</a:t>
            </a: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91DF91C8-FBF7-4713-88D9-1E9D53ECC4B8}"/>
              </a:ext>
            </a:extLst>
          </p:cNvPr>
          <p:cNvSpPr txBox="1">
            <a:spLocks noChangeArrowheads="1"/>
          </p:cNvSpPr>
          <p:nvPr/>
        </p:nvSpPr>
        <p:spPr>
          <a:xfrm>
            <a:off x="4742016" y="605896"/>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09600" indent="-609600"/>
            <a:r>
              <a:rPr lang="en-US" altLang="en-US" dirty="0"/>
              <a:t>Lightweight protocol for the web involving a single request &amp; response for communication</a:t>
            </a:r>
          </a:p>
          <a:p>
            <a:pPr marL="609600" indent="-609600"/>
            <a:r>
              <a:rPr lang="en-US" altLang="en-US" dirty="0"/>
              <a:t>Provides 8 methods</a:t>
            </a:r>
          </a:p>
          <a:p>
            <a:pPr marL="1100138" lvl="1" indent="-533400"/>
            <a:r>
              <a:rPr lang="en-US" altLang="en-US" dirty="0"/>
              <a:t>Get: Used to request data from server </a:t>
            </a:r>
          </a:p>
          <a:p>
            <a:pPr marL="1100138" lvl="1" indent="-533400">
              <a:buFont typeface="Calibri" panose="020F0502020204030204" pitchFamily="34" charset="0"/>
              <a:buNone/>
            </a:pPr>
            <a:r>
              <a:rPr lang="en-US" altLang="en-US" dirty="0"/>
              <a:t>	(By convention get will not change data on server)</a:t>
            </a:r>
          </a:p>
          <a:p>
            <a:pPr marL="1100138" lvl="1" indent="-533400"/>
            <a:r>
              <a:rPr lang="en-US" altLang="en-US" dirty="0"/>
              <a:t>Post: Used to post data to the server </a:t>
            </a:r>
          </a:p>
          <a:p>
            <a:pPr marL="1100138" lvl="1" indent="-533400"/>
            <a:r>
              <a:rPr lang="en-US" altLang="en-US" dirty="0"/>
              <a:t>Head: returns just the HTTP headers for a resource. </a:t>
            </a:r>
          </a:p>
          <a:p>
            <a:pPr marL="1100138" lvl="1" indent="-533400"/>
            <a:r>
              <a:rPr lang="en-US" altLang="en-US" dirty="0"/>
              <a:t>Put: allows you to "put" (upload) a resource (file) on to a webserver so that it be found under a specified URI. </a:t>
            </a:r>
          </a:p>
          <a:p>
            <a:pPr marL="1100138" lvl="1" indent="-533400"/>
            <a:r>
              <a:rPr lang="en-US" altLang="en-US" dirty="0"/>
              <a:t>Delete: allows you to delete a resource (file). </a:t>
            </a:r>
          </a:p>
          <a:p>
            <a:pPr marL="1100138" lvl="1" indent="-533400"/>
            <a:r>
              <a:rPr lang="en-US" altLang="en-US" dirty="0"/>
              <a:t>Connect: </a:t>
            </a:r>
          </a:p>
          <a:p>
            <a:pPr marL="1100138" lvl="1" indent="-533400"/>
            <a:r>
              <a:rPr lang="en-US" altLang="en-US" dirty="0"/>
              <a:t>Options: To determine the type of requests server will handle</a:t>
            </a:r>
          </a:p>
          <a:p>
            <a:pPr marL="1100138" lvl="1" indent="-533400"/>
            <a:r>
              <a:rPr lang="en-US" altLang="en-US" dirty="0"/>
              <a:t>Trace: Debugging</a:t>
            </a:r>
          </a:p>
        </p:txBody>
      </p:sp>
    </p:spTree>
    <p:extLst>
      <p:ext uri="{BB962C8B-B14F-4D97-AF65-F5344CB8AC3E}">
        <p14:creationId xmlns:p14="http://schemas.microsoft.com/office/powerpoint/2010/main" val="1521027811"/>
      </p:ext>
    </p:extLst>
  </p:cSld>
  <p:clrMapOvr>
    <a:masterClrMapping/>
  </p:clrMapOvr>
  <p:transition spd="slow">
    <p:wip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765</TotalTime>
  <Words>6692</Words>
  <Application>Microsoft Office PowerPoint</Application>
  <PresentationFormat>Widescreen</PresentationFormat>
  <Paragraphs>875</Paragraphs>
  <Slides>63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Arial</vt:lpstr>
      <vt:lpstr>Arial-BoldMT</vt:lpstr>
      <vt:lpstr>Avenir Next</vt:lpstr>
      <vt:lpstr>Calibri</vt:lpstr>
      <vt:lpstr>Calibri Light</vt:lpstr>
      <vt:lpstr>Consolas</vt:lpstr>
      <vt:lpstr>Garamond</vt:lpstr>
      <vt:lpstr>SFMono-Regular</vt:lpstr>
      <vt:lpstr>Times New Roman</vt:lpstr>
      <vt:lpstr>Verdana</vt:lpstr>
      <vt:lpstr>Retrospect</vt:lpstr>
      <vt:lpstr>Server-Side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Development: </dc:title>
  <dc:creator>Vijay Kumbhar</dc:creator>
  <cp:lastModifiedBy>Vijay Kumbhar</cp:lastModifiedBy>
  <cp:revision>7</cp:revision>
  <dcterms:created xsi:type="dcterms:W3CDTF">2023-02-13T14:00:15Z</dcterms:created>
  <dcterms:modified xsi:type="dcterms:W3CDTF">2023-02-14T02:45:47Z</dcterms:modified>
</cp:coreProperties>
</file>