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46"/>
  </p:notesMasterIdLst>
  <p:sldIdLst>
    <p:sldId id="3825" r:id="rId5"/>
    <p:sldId id="3826" r:id="rId6"/>
    <p:sldId id="3827" r:id="rId7"/>
    <p:sldId id="3835" r:id="rId8"/>
    <p:sldId id="3836" r:id="rId9"/>
    <p:sldId id="3837" r:id="rId10"/>
    <p:sldId id="3838" r:id="rId11"/>
    <p:sldId id="3839" r:id="rId12"/>
    <p:sldId id="3841" r:id="rId13"/>
    <p:sldId id="3842" r:id="rId14"/>
    <p:sldId id="3843" r:id="rId15"/>
    <p:sldId id="3844" r:id="rId16"/>
    <p:sldId id="3845" r:id="rId17"/>
    <p:sldId id="3846" r:id="rId18"/>
    <p:sldId id="3847" r:id="rId19"/>
    <p:sldId id="3848" r:id="rId20"/>
    <p:sldId id="3849" r:id="rId21"/>
    <p:sldId id="3850" r:id="rId22"/>
    <p:sldId id="3851" r:id="rId23"/>
    <p:sldId id="3852" r:id="rId24"/>
    <p:sldId id="3853" r:id="rId25"/>
    <p:sldId id="3854" r:id="rId26"/>
    <p:sldId id="3856" r:id="rId27"/>
    <p:sldId id="3857" r:id="rId28"/>
    <p:sldId id="3858" r:id="rId29"/>
    <p:sldId id="3859" r:id="rId30"/>
    <p:sldId id="3860" r:id="rId31"/>
    <p:sldId id="3861" r:id="rId32"/>
    <p:sldId id="3862" r:id="rId33"/>
    <p:sldId id="3863" r:id="rId34"/>
    <p:sldId id="3864" r:id="rId35"/>
    <p:sldId id="3865" r:id="rId36"/>
    <p:sldId id="3866" r:id="rId37"/>
    <p:sldId id="3867" r:id="rId38"/>
    <p:sldId id="3868" r:id="rId39"/>
    <p:sldId id="3869" r:id="rId40"/>
    <p:sldId id="3870" r:id="rId41"/>
    <p:sldId id="3871" r:id="rId42"/>
    <p:sldId id="3872" r:id="rId43"/>
    <p:sldId id="3873" r:id="rId44"/>
    <p:sldId id="387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144"/>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3-03-31T14:16:48.533"/>
    </inkml:context>
    <inkml:brush xml:id="br0">
      <inkml:brushProperty name="width" value="0.05292" units="cm"/>
      <inkml:brushProperty name="height" value="0.05292" units="cm"/>
      <inkml:brushProperty name="color" value="#7030A0"/>
    </inkml:brush>
  </inkml:definitions>
  <inkml:trace contextRef="#ctx0" brushRef="#br0">7602 2946 0,'-123'0'63,"17"0"-48,-159 0 1,195 0-16,-89 0 16,-123 17-1,158 1-15,-105 17 16,17 1 0,-87 69-1,52-16 1,141-19 15,53-52-15,-35 52-1,-71 18 1,-123 89 0,141-89-1,35 0 1,-53 71-1,89-71 1,17 71 0,-106 264-1,141-282 1,1 142 0,17 175-1,17-334 1,18 34 15,54 160-15,-54-142-1,-17-70 1,70-18 0,88 36-1,-17-1 1,53 71-1,-124-123 1,106 88 0,0-54-1,88-34 1,-88-36 0,141-17-1,18 0 1,70-18 15,-229 0-15,106-36-1,176-70 1,-299 18 0,35 0-1,211-106 1,-211 71-1,-107 70 1,1-53 0,-35 18-1,17-71 1,-17-247 0,-36 212-1,-35 71 1,0-124 15,-35-35-15,-1 70-1,-105-176 1,53 53 0,35 35-1,-18 106 1,19 106-1,-37-18 1,36-18 0,-52 18-1,16 1 1,72 87 0,-19 18 30,19 0-46,-36-18 16,-18-17 15,1 0-15,35 17 0,17 1-1,0 17 1,1 0-1,-36 0 1,-35 17 0,35 1-1,17-18-15,-17 17 16,0 1 0,18-18-1,-35 18 16,34-1-15,1-17 0,0 18-1,17-18 1,1 0 0,-19 0-1,1 0 1,0 0-1,17 0 17,0 0-1,18-18-15,-17 1-16,17-1 15,0 0 1,0 1-1,0-1 1,0 1 0,0-1 15,0 0 78,-18 18-15,1 0-31,17-17-48,0-1 16,-18 18-15,0 0 0,18-18-16,-17 18 31,-1-17 0,0 17 63</inkml:trace>
  <inkml:trace contextRef="#ctx0" brushRef="#br0" timeOffset="4212.14">5327 4392 0,'0'159'109,"0"123"-93,0-211-16,0-36 16,0-17-16,0 52 15,18-52 1,-18-1 468,35 1-203,-35 0-281,17-18 16,1 17 0,0-17-1,-18 18-15,17 0 16,36 34 0,-35-34-1,17 17 1,1 1-1,-19-19 1,1 19 0,17-1-1,18 0 1,0 0 0,70-17-1,-34-18 1,-37 0-1,107-53 1,-18 0 0,36 0-1,123-17 1,-212 34 0,-53 36-1,36-17 16,-54-1-31,19 1 32,52-36-17,-71 35 17,19-17-17,17-1 1,52-52-1,-34 18 1,-18 17 0,-18-141-1,-35 53 1,-17 0 0,-19 88-1,19 0 1,-1 35-16,0 0 31,-52-35-15,52 53-1,-17-17 1,-18-1 0,35 1-1,-17 17 1,17 0-1,-17 0 1,0 0 0,-53 0-1,35 0 1,-71 0 0,-105 17-1,141-17 1,-36 0 15,54 0-15,34 0-1,-34 0 1,35 0 0,-18 0-1,-36 18 1,37-18-1,34 17 1,-17-17 0,17 18-1,-17-18 17,17 18-1,18-1-16,-18 1 1,-17 0 0,0 17-1,17-17 1,1-1 0,-1 1-1,0-18 48,18 18-63,-17-18 15,17 17 1,-36-17 0,19 0 30,17 18-46,-18-18 16,-52 17 15,52-17-15,0 0 0,-17 0-1,17 0-15,-17 0 16,0 0-1,17 0 1,1 0 15</inkml:trace>
  <inkml:trace contextRef="#ctx0" brushRef="#br0" timeOffset="33999.57">5821 6262 0,'17'0'62,"36"-18"-46,0 1-16,-17-1 15,34 0 1,1-17 0,17 0-1,35 17 1,1 0-1,-54 1 1,-52 17-16,35 0 16,-35-18-1,-1 0 1,1 18 15,17 0-15,-35-17-1,18 17 1</inkml:trace>
  <inkml:trace contextRef="#ctx0" brushRef="#br0" timeOffset="36853.8">6156 6191 0,'0'18'219,"0"17"-219,0-17 0,0-1 16,0 1-1,0 17 282,18 1-297,17 17 16,-35-36-16,18 36 15,-1-35-15,-17 35 16,18-53 0,-18 17-1,0 1 63,0 0-46,0-1-1,0 1-31,0-1 31,0 1-15,0 0 93,-18-18-78,1 17 1,-1 1-32,-17 17 15,-1-35-15,-34 53 16,52-53 0,0 0-1,1 0 32,34 0 172,89 0-204,-88 0 1,0 0-16,-1-17 31,1 17-31,0 0 32,-1 0-17,18-18 1,18 18-1,-35 0 1,-18-18-16,18 18 16,-1 0-1,19 0 1,-19 0 0,1 0 15,-1 0-16,-17-17 17,18 17-1,0 0-15,17-18-1,-35 0 1,18 1-1,-1 17-15</inkml:trace>
  <inkml:trace contextRef="#ctx0" brushRef="#br0" timeOffset="39041.49">6509 6262 0,'17'17'203,"-17"1"-187,18 0-16,0 17 15,17 18 1,0 0 0,-35 17-1,18-52-15,-18 35 16,17-35 0,-17 17-1,0 18 1,0-18-1,18 71 17,-18-71-17,0-17 1,35-36 93,-35-17-93,0 17-16,18-17 16,-18 17-16,18-35 15,-18-70 1,0 17-1,0 71 1,0-36 0,0 36-1,0-18 1,0 35 0,0-17-1,35 70 204,-35 1-203,18-1-16,-1 18 0,1-18 15,0-17 1,-18 17-1,0-17 1,17-18 0,1 17-1,-1-17 1,-17 18 0,36-18-1,-36 18 16,17-18-31,19 0 16,-19 17 15,1-17-15,-18 36 0,18-36-1,-1 0 32,1 0 31</inkml:trace>
  <inkml:trace contextRef="#ctx0" brushRef="#br0" timeOffset="40591.97">7355 6332 0,'-229'-53'0,"441"106"219,-212 0-219,0-17 16,0-1-16,0 0 15,0 53 1,0-52 0,17-1-1,-17 0-15,0-17 16,18-18 0,-18 17-1,18 19 1,-1-36 62,-17 17-62,18-17 30,0 0 1,-18-17 0,17-36-31,-17 35-1,0-17-15,-35 17 16,35 1 0,0-1 15</inkml:trace>
  <inkml:trace contextRef="#ctx0" brushRef="#br0" timeOffset="71614.58">4868 2258 0,'36'-36'500,"-1"19"-500,18-18 16,-36 17-16,-17 0 0,18 1 15,0 17 1,-1 0 62,-17-18-78,18 18 94,0 0-63,-18-35 16,17 35-31,1 0-1,0-18-15,17 0 16,35-34 0,89-37-1,-124 72 1,-17-1-1,0 18 1</inkml:trace>
  <inkml:trace contextRef="#ctx0" brushRef="#br0" timeOffset="75172.78">8361 10107 0,'106'0'187,"35"0"-171,-35 0-16,35 0 0,-71 0 15,71 0 1,106 0 0,-53 0-16,177 0 15,-177 18 1,-88-18 15,-71 0-15,-17 0-16,52 0 31,-35 0-31,54-18 16,34 0-1,-17 18 1,-71 0-1,-17 0 1,-1 0 31,1 0 31,0 0-62,17 0-16,0 0 15,-17 0-15,35 0 0,35-17 32,18 17-17,-53 0-15,17 0 16,-34 0-1,17 0 1,-36 0 0,1 0-1</inkml:trace>
  <inkml:trace contextRef="#ctx0" brushRef="#br0" timeOffset="77665.58">10954 9913 0,'17'0'265,"1"18"-124,0-18-125,-1 17-1,1 1-15,0 0 0,-1-18 16,-17 17 0,18-17-1,-1 0 1,1 36-1,0-19 1,-1 18 0,19-17-1,-1 17 1,-17-17 0,-18 17-1,17-35 1,-17 18-1,18-18 1,0 0 0,-18 18 46,17-18-31,1 0-15,-36 0 265,1 0-265,-1 17-16,0 1 16,1-18 15,-1 0 47,0 0-78,-17 17 16,17-17-1,1 0 1,-1 0 31,0 0-32,1 0 142,-1 0-157,1 0 46,17 36-30,-18-36 0,0 17-1,1-17 1,-1 18 0,0-18 93</inkml:trace>
  <inkml:trace contextRef="#ctx0" brushRef="#br0" timeOffset="118607.22">11589 9243 0,'-36'-18'391,"-16"-17"-391,-37-18 15,-246-159 1,212 142-16,-36-18 15,18-1-15,-36-52 16,72 53 0,16-35 15,-175-71-15,87 88-1,19 53 1,122 53-16,-69-36 15,52-16 1,-35 16 0,-1 1-1,36 0 1,-35-36 0,53 54-1,0-36 1,-36 0-1,53 0 1,1 35 0,-54-17 15,54 17-15,-1 18-1,0-35 1,-35 17-1,1-17 17,34 17-17,-17 18 1,35-17-16,-18-1 16,-17 0-1,17 18 1,0 0-1,1-17 17,-1 17-17,-17-18 298,35 1-298,-18-1-15,1 0 16,-1 18-16,0 0 16,1-17-1,-1-1-15,0 18 32,18-18-1,-17 18 47,-19 0-31,36-17-47</inkml:trace>
  <inkml:trace contextRef="#ctx0" brushRef="#br0" timeOffset="120823.54">8308 7391 0,'18'0'281,"-18"-18"-265,17-17 0,-17-1-1,35 19-15,-35-1 16,0-35 0,18 0-1,-18 0 1,0 36-16,0-18 15,0 17 79,0 0 47,35 18 93,1 18-218,-19-18-16,1 0 15,0 0-15,17 0 16,-18 0 31,1 0 47,0 0-79,35 0-15,-36 0 16,19 0 0,17 0-1,-18 0 1,-18 0-1,1 0 1,-18 18 0,35-18-1,-17 0 1,0 0 0,-1 0-1,-17 17 32,18-17-31,0 18-16,-1-18 31</inkml:trace>
  <inkml:trace contextRef="#ctx0" brushRef="#br0" timeOffset="125177.4">9102 6615 0,'141'35'219,"0"53"-219,-18 0 0,1 0 15,158 177 1,141 17 0,-105-123-1,-195-106-15,230 141 16,-71 0 0,-105-53-1,-124-106 1,-36-17-1,1-18 1,-18 35 0,18-35 15,17 53 235,18 0-251,17 35-15,19-17 16,-19 52-1,18-34 1,-52-19 0,-19-52-16,1 17 15,-1-17 1,19-1 0,70 54-1,-1-18 1,1-18 15,-35-35-31,-18 18 31,17-18-15,-52 0 0,35 0-1,0 35 1,-36-35 15</inkml:trace>
  <inkml:trace contextRef="#ctx0" brushRef="#br0" timeOffset="126910.239">12735 8925 0,'18'0'297</inkml:trace>
  <inkml:trace contextRef="#ctx0" brushRef="#br0" timeOffset="129991.88">7691 7391 0,'-18'53'203,"-17"70"-188,17-70-15,18 18 16,-18-54-16,1 18 16,-19 54-1,19 16 1,17-34 0,-18 35-1,18-88 1,0 52-1,0-17 1,0 0 0,-17 0-1,17-18 1,0 0 0,0 18-1,0 0 1,0 35-1,0 1 1,0-1 0,0-35 15,0-18-15,0 0-1,0-17 1,-18 17-1,18-17 1,0-1 0,0 1 15,0 0 16,-18-1-32,18 1-15,0 0 63,0-1 187</inkml:trace>
  <inkml:trace contextRef="#ctx0" brushRef="#br0" timeOffset="132285.1">7338 9031 0,'17'0'515,"1"18"-483,0-18-17,-1 35-15,1 0 16,0-17-16,-18 0 16,0-1 15,17-17-16,-17 18 1,0-1 0,0 1-1,36-18 1,-36 18 0,0-36 296,17 18-312,-17-18 31,0 1-31,18 17 16,-18-18 0,0 1-1,17-19 1,19 1-1,34-71 1,-34 18 0,-1 53-1,-18 35 17,-17-18-17</inkml:trace>
  <inkml:trace contextRef="#ctx0" brushRef="#br0" timeOffset="140446.12">9490 9454 0,'0'18'297,"0"0"-265,0-1-17,0 1 1,0 0-16,0-1 15,0 1-15,0 35 16,0-18 0,0 0-1,17 54 1,-17-19 0,0-17-1,0-18 1,0-17-1,0 0 48</inkml:trace>
  <inkml:trace contextRef="#ctx0" brushRef="#br0" timeOffset="143329.96">9984 8608 0,'17'0'313,"1"0"-313,0 0 15,17 0 1,-18 17 0,1-17-16,0 18 15,-1-18 1,1 0-16,17 0 31,-17 18-15,0-18-1,-1 0 1,1 0 15,-1 0-15,1 17 0,-18 1 77,0 0-93,0-1 32,0 1-17,-18-18 1,18 18-1,-17-18-15,-1 17 32,1 1-1,-1-18 16,18 17 0,-18-17-47,-17 0 15,35 18 110,0 0-109,-18-18-16,18 17 0,0 1 16,0 0-1,-17-1-15,-1 19 16,18-19-1,18-34 126,-18-1-141,17 0 16,19 18-16,-19-17 15,36-19 1,35 1 0,18 0-1,-71 35 1,-17 0 78</inkml:trace>
  <inkml:trace contextRef="#ctx0" brushRef="#br0" timeOffset="146681.93">11007 7250 0,'0'-18'281,"0"0"-265,17 18-1,1 0 95,-18 18-110,18 0 15,-1-1 16,1-17-15,-1 18-16,19-18 16,-19 0-1,19 17 17,-1-17-1,-35 18-16,18-18-15,-1 0 16,19 0 31,-36 18 0,0-1 0,-18 1 15,18 0-46,-18-18-1,18 17 1,0 1 0,36-18 265,-19 0-250,1 0-15,-1 0-16,1 0 15,0 0 1,-1 0 0,-17 18-16,18-18 31,0 0 0,-1 0-15,1 0 15,0 0-15,-1 35 15,-17-17 63,0-1-79,0 1-15,0-1 16,0 1 0,0 0-1,0 35 1,-17-36-1,-1 36 1,18-35 0,-18-1-1,18 1 1,-17-18 93,17 18-62,-18-18-47,0 0 94,1 17-32,-1-17-46</inkml:trace>
  <inkml:trace contextRef="#ctx0" brushRef="#br0" timeOffset="149331.87">12788 8837 0,'0'35'109,"0"-17"-93,0 0 0,0-1-1,0 1 1,0 0-16,18-1 31,-1 18-15,1-35-1,0 36 1,-1-19 0,1 36-1,0-17-15,-1-1 16,-17-18-1,0 1 17,0 0-17,-35-36 204,0 0-219,-36 1 16,54-1-16,-1 18 15,-17 0-15,-1-17 16,1-1 0,-35 0-1,52 1 1,0 17-1</inkml:trace>
  <inkml:trace contextRef="#ctx0" brushRef="#br0" timeOffset="152326.47">11324 10707 0,'-88'-35'266,"-141"-18"-266,-36 0 15,53 0-15,1 35 16,-124-35 0,-283-35-1,424 88 1,106 0-1,53 0-15,-36 18 16,18-1 0,0 1-1,-52 0 17,16 34-17,54-69 1,-18 17-1,35 0 17,1 0-17,-1 0 17,1 0-1,-19 17 16,36 1-32,-17-18 1,17 18 15</inkml:trace>
  <inkml:trace contextRef="#ctx0" brushRef="#br0" timeOffset="154394.03">8714 10160 0,'0'18'219,"-18"-18"-188,18 17-31,-18-17 16,18 18-1,-17 0 1,-19 34 0,36-16-1,-35 34 1,0-34-16,17 16 15,1 19 1,-36-18 0,0 18-1,35-36 17,0-18-17,-17 1 1,18 0-1,17-1 1,17-17 265,1 0-234,17 0-16,-17 0-31,-1 0 0,1 0 16,17 0 0,-17 0-1,0 0 1,-1 0 0,1 0-1,17 0 1,36 18-1,-1 0 1,18-1 0,36 1-1,-106-18 1</inkml:trace>
  <inkml:trace contextRef="#ctx0" brushRef="#br0" timeOffset="157774.81">8908 10460 0,'0'17'250,"17"-17"-250,-17 18 16,0 17 0,0 18-1,0-35 1,0 0-1,0 35 1,0-36 0,0 1-1,0-1 17,0 1-17,0 0 1,0-1-1,0 19-15,0-19 32,18-17 233,17 0-249,-35-17-16,18 17 16,-18-18 30,0 0-14,17 18-17,1 0 95,-18-17-95,0-1 63,18 0-62,-18-17 0,0 18-16,0-1 15,0 0 1,0 1 15,0-1 16,0 0-31,0 1-1,0-1 1,0 0 46,0 36 79,0 0-141,0 17 0,0 0 16,0 1-1,0-19 1,0 1 0,0 17-1,0-17 16,-18-18 1,18 17-1,0 19 63,0-19-32,35 1 63,-35 0-125,18-18 16,0 0-1,-1 0 64,-17 17-79,18-17 46,-18 18 17,0-1-32,18-17-15,-18 18 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solidFill>
                  <a:srgbClr val="FFFFFF"/>
                </a:solidFill>
              </a:rPr>
              <a:t>Spring Boot</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Vijay Kumbhar</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0F64F-33C6-BFA6-CB2C-DC7A185451A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8C211D82-C098-53BC-CDCE-EBDA20807B1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85F49DEF-3A4C-130B-F75C-6AC86ECA94C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CDFA0564-9AB3-3B26-F274-102421B64DAB}"/>
              </a:ext>
            </a:extLst>
          </p:cNvPr>
          <p:cNvSpPr txBox="1"/>
          <p:nvPr/>
        </p:nvSpPr>
        <p:spPr>
          <a:xfrm>
            <a:off x="1448649" y="1305341"/>
            <a:ext cx="8920835" cy="4247317"/>
          </a:xfrm>
          <a:prstGeom prst="rect">
            <a:avLst/>
          </a:prstGeom>
          <a:noFill/>
        </p:spPr>
        <p:txBody>
          <a:bodyPr wrap="square">
            <a:spAutoFit/>
          </a:bodyPr>
          <a:lstStyle/>
          <a:p>
            <a:pPr algn="l"/>
            <a:r>
              <a:rPr lang="en-US" sz="1500" b="1" i="0" u="none" strike="noStrike" baseline="0" dirty="0">
                <a:latin typeface="Calibri" panose="020F0502020204030204" pitchFamily="34" charset="0"/>
                <a:cs typeface="Calibri" panose="020F0502020204030204" pitchFamily="34" charset="0"/>
              </a:rPr>
              <a:t>Spring Boot Starter web dependency </a:t>
            </a:r>
            <a:r>
              <a:rPr lang="en-US" sz="1500" b="0" i="0" u="none" strike="noStrike" baseline="0" dirty="0">
                <a:latin typeface="Calibri" panose="020F0502020204030204" pitchFamily="34" charset="0"/>
                <a:cs typeface="Calibri" panose="020F0502020204030204" pitchFamily="34" charset="0"/>
              </a:rPr>
              <a:t>is used to write a Rest Endpoints. Its code is</a:t>
            </a:r>
          </a:p>
          <a:p>
            <a:pPr algn="l"/>
            <a:r>
              <a:rPr lang="en-IN" sz="1500" b="1" dirty="0">
                <a:latin typeface="Calibri" panose="020F0502020204030204" pitchFamily="34" charset="0"/>
                <a:cs typeface="Calibri" panose="020F0502020204030204" pitchFamily="34" charset="0"/>
              </a:rPr>
              <a:t>shown</a:t>
            </a:r>
            <a:r>
              <a:rPr lang="en-IN" sz="1500" b="0" i="0" u="none" strike="noStrike" baseline="0" dirty="0">
                <a:latin typeface="Calibri" panose="020F0502020204030204" pitchFamily="34" charset="0"/>
                <a:cs typeface="Calibri" panose="020F0502020204030204" pitchFamily="34" charset="0"/>
              </a:rPr>
              <a:t> below:</a:t>
            </a:r>
          </a:p>
          <a:p>
            <a:pPr algn="l"/>
            <a:r>
              <a:rPr lang="en-IN" sz="1500" b="0" i="0" u="none" strike="noStrike" baseline="0" dirty="0">
                <a:latin typeface="Calibri" panose="020F0502020204030204" pitchFamily="34" charset="0"/>
                <a:cs typeface="Calibri" panose="020F0502020204030204" pitchFamily="34" charset="0"/>
              </a:rPr>
              <a:t>&lt;dependency&gt;</a:t>
            </a:r>
          </a:p>
          <a:p>
            <a:pPr algn="l"/>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groupId</a:t>
            </a:r>
            <a:r>
              <a:rPr lang="en-IN" sz="1500" b="0" i="0" u="none" strike="noStrike" baseline="0" dirty="0">
                <a:latin typeface="Calibri" panose="020F0502020204030204" pitchFamily="34" charset="0"/>
                <a:cs typeface="Calibri" panose="020F0502020204030204" pitchFamily="34" charset="0"/>
              </a:rPr>
              <a:t>&gt;</a:t>
            </a:r>
            <a:r>
              <a:rPr lang="en-IN" sz="1500" b="0" i="0" u="none" strike="noStrike" baseline="0" dirty="0" err="1">
                <a:latin typeface="Calibri" panose="020F0502020204030204" pitchFamily="34" charset="0"/>
                <a:cs typeface="Calibri" panose="020F0502020204030204" pitchFamily="34" charset="0"/>
              </a:rPr>
              <a:t>org.springframework.boot</a:t>
            </a:r>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groupId</a:t>
            </a:r>
            <a:r>
              <a:rPr lang="en-IN" sz="1500" b="0" i="0" u="none" strike="noStrike" baseline="0" dirty="0">
                <a:latin typeface="Calibri" panose="020F0502020204030204" pitchFamily="34" charset="0"/>
                <a:cs typeface="Calibri" panose="020F0502020204030204" pitchFamily="34" charset="0"/>
              </a:rPr>
              <a:t>&gt;</a:t>
            </a:r>
          </a:p>
          <a:p>
            <a:pPr algn="l"/>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artifactId</a:t>
            </a:r>
            <a:r>
              <a:rPr lang="en-IN" sz="1500" b="0" i="0" u="none" strike="noStrike" baseline="0" dirty="0">
                <a:latin typeface="Calibri" panose="020F0502020204030204" pitchFamily="34" charset="0"/>
                <a:cs typeface="Calibri" panose="020F0502020204030204" pitchFamily="34" charset="0"/>
              </a:rPr>
              <a:t>&gt;spring-boot-starter-web&lt;/</a:t>
            </a:r>
            <a:r>
              <a:rPr lang="en-IN" sz="1500" b="0" i="0" u="none" strike="noStrike" baseline="0" dirty="0" err="1">
                <a:latin typeface="Calibri" panose="020F0502020204030204" pitchFamily="34" charset="0"/>
                <a:cs typeface="Calibri" panose="020F0502020204030204" pitchFamily="34" charset="0"/>
              </a:rPr>
              <a:t>artifactId</a:t>
            </a:r>
            <a:r>
              <a:rPr lang="en-IN" sz="1500" b="0" i="0" u="none" strike="noStrike" baseline="0" dirty="0">
                <a:latin typeface="Calibri" panose="020F0502020204030204" pitchFamily="34" charset="0"/>
                <a:cs typeface="Calibri" panose="020F0502020204030204" pitchFamily="34" charset="0"/>
              </a:rPr>
              <a:t>&gt;</a:t>
            </a:r>
          </a:p>
          <a:p>
            <a:pPr algn="l"/>
            <a:r>
              <a:rPr lang="en-IN" sz="1500" b="0" i="0" u="none" strike="noStrike" baseline="0" dirty="0">
                <a:latin typeface="Calibri" panose="020F0502020204030204" pitchFamily="34" charset="0"/>
                <a:cs typeface="Calibri" panose="020F0502020204030204" pitchFamily="34" charset="0"/>
              </a:rPr>
              <a:t>&lt;/dependency&gt;</a:t>
            </a:r>
          </a:p>
          <a:p>
            <a:pPr algn="l"/>
            <a:r>
              <a:rPr lang="en-US" sz="1500" b="1" i="0" u="none" strike="noStrike" baseline="0" dirty="0">
                <a:latin typeface="Calibri" panose="020F0502020204030204" pitchFamily="34" charset="0"/>
                <a:cs typeface="Calibri" panose="020F0502020204030204" pitchFamily="34" charset="0"/>
              </a:rPr>
              <a:t>Spring Boot Starter Thyme Leaf dependency </a:t>
            </a:r>
            <a:r>
              <a:rPr lang="en-US" sz="1500" b="0" i="0" u="none" strike="noStrike" baseline="0" dirty="0">
                <a:latin typeface="Calibri" panose="020F0502020204030204" pitchFamily="34" charset="0"/>
                <a:cs typeface="Calibri" panose="020F0502020204030204" pitchFamily="34" charset="0"/>
              </a:rPr>
              <a:t>is used to create a web application. Its</a:t>
            </a:r>
          </a:p>
          <a:p>
            <a:pPr algn="l"/>
            <a:r>
              <a:rPr lang="en-IN" sz="1500" b="0" i="0" u="none" strike="noStrike" baseline="0" dirty="0">
                <a:latin typeface="Calibri" panose="020F0502020204030204" pitchFamily="34" charset="0"/>
                <a:cs typeface="Calibri" panose="020F0502020204030204" pitchFamily="34" charset="0"/>
              </a:rPr>
              <a:t>code is shown below:</a:t>
            </a:r>
          </a:p>
          <a:p>
            <a:pPr algn="l"/>
            <a:r>
              <a:rPr lang="en-IN" sz="1500" b="0" i="0" u="none" strike="noStrike" baseline="0" dirty="0">
                <a:latin typeface="Calibri" panose="020F0502020204030204" pitchFamily="34" charset="0"/>
                <a:cs typeface="Calibri" panose="020F0502020204030204" pitchFamily="34" charset="0"/>
              </a:rPr>
              <a:t>&lt;dependency&gt;</a:t>
            </a:r>
          </a:p>
          <a:p>
            <a:pPr algn="l"/>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groupId</a:t>
            </a:r>
            <a:r>
              <a:rPr lang="en-IN" sz="1500" b="0" i="0" u="none" strike="noStrike" baseline="0" dirty="0">
                <a:latin typeface="Calibri" panose="020F0502020204030204" pitchFamily="34" charset="0"/>
                <a:cs typeface="Calibri" panose="020F0502020204030204" pitchFamily="34" charset="0"/>
              </a:rPr>
              <a:t>&gt;</a:t>
            </a:r>
            <a:r>
              <a:rPr lang="en-IN" sz="1500" b="0" i="0" u="none" strike="noStrike" baseline="0" dirty="0" err="1">
                <a:latin typeface="Calibri" panose="020F0502020204030204" pitchFamily="34" charset="0"/>
                <a:cs typeface="Calibri" panose="020F0502020204030204" pitchFamily="34" charset="0"/>
              </a:rPr>
              <a:t>org.springframework.boot</a:t>
            </a:r>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groupId</a:t>
            </a:r>
            <a:r>
              <a:rPr lang="en-IN" sz="1500" b="0" i="0" u="none" strike="noStrike" baseline="0" dirty="0">
                <a:latin typeface="Calibri" panose="020F0502020204030204" pitchFamily="34" charset="0"/>
                <a:cs typeface="Calibri" panose="020F0502020204030204" pitchFamily="34" charset="0"/>
              </a:rPr>
              <a:t>&gt;</a:t>
            </a:r>
          </a:p>
          <a:p>
            <a:pPr algn="l"/>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artifactId</a:t>
            </a:r>
            <a:r>
              <a:rPr lang="en-IN" sz="1500" b="0" i="0" u="none" strike="noStrike" baseline="0" dirty="0">
                <a:latin typeface="Calibri" panose="020F0502020204030204" pitchFamily="34" charset="0"/>
                <a:cs typeface="Calibri" panose="020F0502020204030204" pitchFamily="34" charset="0"/>
              </a:rPr>
              <a:t>&gt;spring-boot-starter-</a:t>
            </a:r>
            <a:r>
              <a:rPr lang="en-IN" sz="1500" b="0" i="0" u="none" strike="noStrike" baseline="0" dirty="0" err="1">
                <a:latin typeface="Calibri" panose="020F0502020204030204" pitchFamily="34" charset="0"/>
                <a:cs typeface="Calibri" panose="020F0502020204030204" pitchFamily="34" charset="0"/>
              </a:rPr>
              <a:t>thymeleaf</a:t>
            </a:r>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artifactId</a:t>
            </a:r>
            <a:r>
              <a:rPr lang="en-IN" sz="1500" b="0" i="0" u="none" strike="noStrike" baseline="0" dirty="0">
                <a:latin typeface="Calibri" panose="020F0502020204030204" pitchFamily="34" charset="0"/>
                <a:cs typeface="Calibri" panose="020F0502020204030204" pitchFamily="34" charset="0"/>
              </a:rPr>
              <a:t>&gt;</a:t>
            </a:r>
          </a:p>
          <a:p>
            <a:pPr algn="l"/>
            <a:r>
              <a:rPr lang="en-IN" sz="1500" b="0" i="0" u="none" strike="noStrike" baseline="0" dirty="0">
                <a:latin typeface="Calibri" panose="020F0502020204030204" pitchFamily="34" charset="0"/>
                <a:cs typeface="Calibri" panose="020F0502020204030204" pitchFamily="34" charset="0"/>
              </a:rPr>
              <a:t>&lt;/dependency&gt;</a:t>
            </a:r>
          </a:p>
          <a:p>
            <a:pPr algn="l"/>
            <a:r>
              <a:rPr lang="en-US" sz="1500" b="1" i="0" u="none" strike="noStrike" baseline="0" dirty="0">
                <a:latin typeface="Calibri" panose="020F0502020204030204" pitchFamily="34" charset="0"/>
                <a:cs typeface="Calibri" panose="020F0502020204030204" pitchFamily="34" charset="0"/>
              </a:rPr>
              <a:t>Spring Boot Starter Test dependency </a:t>
            </a:r>
            <a:r>
              <a:rPr lang="en-US" sz="1500" b="0" i="0" u="none" strike="noStrike" baseline="0" dirty="0">
                <a:latin typeface="Calibri" panose="020F0502020204030204" pitchFamily="34" charset="0"/>
                <a:cs typeface="Calibri" panose="020F0502020204030204" pitchFamily="34" charset="0"/>
              </a:rPr>
              <a:t>is used for writing Test cases. Its code is shown</a:t>
            </a:r>
          </a:p>
          <a:p>
            <a:pPr algn="l"/>
            <a:r>
              <a:rPr lang="en-IN" sz="1500" b="0" i="0" u="none" strike="noStrike" baseline="0" dirty="0">
                <a:latin typeface="Calibri" panose="020F0502020204030204" pitchFamily="34" charset="0"/>
                <a:cs typeface="Calibri" panose="020F0502020204030204" pitchFamily="34" charset="0"/>
              </a:rPr>
              <a:t>below:</a:t>
            </a:r>
          </a:p>
          <a:p>
            <a:pPr algn="l"/>
            <a:r>
              <a:rPr lang="en-IN" sz="1500" b="0" i="0" u="none" strike="noStrike" baseline="0" dirty="0">
                <a:latin typeface="Calibri" panose="020F0502020204030204" pitchFamily="34" charset="0"/>
                <a:cs typeface="Calibri" panose="020F0502020204030204" pitchFamily="34" charset="0"/>
              </a:rPr>
              <a:t>&lt;dependency&gt;</a:t>
            </a:r>
          </a:p>
          <a:p>
            <a:pPr algn="l"/>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groupId</a:t>
            </a:r>
            <a:r>
              <a:rPr lang="en-IN" sz="1500" b="0" i="0" u="none" strike="noStrike" baseline="0" dirty="0">
                <a:latin typeface="Calibri" panose="020F0502020204030204" pitchFamily="34" charset="0"/>
                <a:cs typeface="Calibri" panose="020F0502020204030204" pitchFamily="34" charset="0"/>
              </a:rPr>
              <a:t>&gt;</a:t>
            </a:r>
            <a:r>
              <a:rPr lang="en-IN" sz="1500" b="0" i="0" u="none" strike="noStrike" baseline="0" dirty="0" err="1">
                <a:latin typeface="Calibri" panose="020F0502020204030204" pitchFamily="34" charset="0"/>
                <a:cs typeface="Calibri" panose="020F0502020204030204" pitchFamily="34" charset="0"/>
              </a:rPr>
              <a:t>org.springframework.boot</a:t>
            </a:r>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groupId</a:t>
            </a:r>
            <a:r>
              <a:rPr lang="en-IN" sz="1500" b="0" i="0" u="none" strike="noStrike" baseline="0" dirty="0">
                <a:latin typeface="Calibri" panose="020F0502020204030204" pitchFamily="34" charset="0"/>
                <a:cs typeface="Calibri" panose="020F0502020204030204" pitchFamily="34" charset="0"/>
              </a:rPr>
              <a:t>&gt;</a:t>
            </a:r>
          </a:p>
          <a:p>
            <a:pPr algn="l"/>
            <a:r>
              <a:rPr lang="en-IN" sz="1500" b="0" i="0" u="none" strike="noStrike" baseline="0" dirty="0">
                <a:latin typeface="Calibri" panose="020F0502020204030204" pitchFamily="34" charset="0"/>
                <a:cs typeface="Calibri" panose="020F0502020204030204" pitchFamily="34" charset="0"/>
              </a:rPr>
              <a:t>&lt;</a:t>
            </a:r>
            <a:r>
              <a:rPr lang="en-IN" sz="1500" b="0" i="0" u="none" strike="noStrike" baseline="0" dirty="0" err="1">
                <a:latin typeface="Calibri" panose="020F0502020204030204" pitchFamily="34" charset="0"/>
                <a:cs typeface="Calibri" panose="020F0502020204030204" pitchFamily="34" charset="0"/>
              </a:rPr>
              <a:t>artifactId</a:t>
            </a:r>
            <a:r>
              <a:rPr lang="en-IN" sz="1500" b="0" i="0" u="none" strike="noStrike" baseline="0" dirty="0">
                <a:latin typeface="Calibri" panose="020F0502020204030204" pitchFamily="34" charset="0"/>
                <a:cs typeface="Calibri" panose="020F0502020204030204" pitchFamily="34" charset="0"/>
              </a:rPr>
              <a:t>&gt;spring-boot-starter-test&lt;/</a:t>
            </a:r>
            <a:r>
              <a:rPr lang="en-IN" sz="1500" b="0" i="0" u="none" strike="noStrike" baseline="0" dirty="0" err="1">
                <a:latin typeface="Calibri" panose="020F0502020204030204" pitchFamily="34" charset="0"/>
                <a:cs typeface="Calibri" panose="020F0502020204030204" pitchFamily="34" charset="0"/>
              </a:rPr>
              <a:t>artifactId</a:t>
            </a:r>
            <a:r>
              <a:rPr lang="en-IN" sz="1500" b="0" i="0" u="none" strike="noStrike" baseline="0" dirty="0">
                <a:latin typeface="Calibri" panose="020F0502020204030204" pitchFamily="34" charset="0"/>
                <a:cs typeface="Calibri" panose="020F0502020204030204" pitchFamily="34" charset="0"/>
              </a:rPr>
              <a:t>&gt;</a:t>
            </a:r>
          </a:p>
          <a:p>
            <a:pPr algn="l"/>
            <a:r>
              <a:rPr lang="en-IN" sz="1500" b="0" i="0" u="none" strike="noStrike" baseline="0" dirty="0">
                <a:latin typeface="Calibri" panose="020F0502020204030204" pitchFamily="34" charset="0"/>
                <a:cs typeface="Calibri" panose="020F0502020204030204" pitchFamily="34" charset="0"/>
              </a:rPr>
              <a:t>&lt;/dependency&gt;</a:t>
            </a:r>
            <a:endParaRPr lang="en-IN"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130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B8F284-C983-566E-0688-14429F1499D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F6260AA4-1999-7D9D-C8FF-D59526F27CB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F62888AF-858A-CE80-5D66-D9AEEB104E9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D4C95ABA-7900-50B9-7A13-9FD4FAA505CD}"/>
              </a:ext>
            </a:extLst>
          </p:cNvPr>
          <p:cNvSpPr txBox="1"/>
          <p:nvPr/>
        </p:nvSpPr>
        <p:spPr>
          <a:xfrm>
            <a:off x="324239" y="342514"/>
            <a:ext cx="6097554" cy="369332"/>
          </a:xfrm>
          <a:prstGeom prst="rect">
            <a:avLst/>
          </a:prstGeom>
          <a:noFill/>
        </p:spPr>
        <p:txBody>
          <a:bodyPr wrap="square">
            <a:spAutoFit/>
          </a:bodyPr>
          <a:lstStyle/>
          <a:p>
            <a:r>
              <a:rPr lang="en-IN" sz="1800" b="1" i="0" u="none" strike="noStrike" baseline="0" dirty="0">
                <a:latin typeface="Helvetica,Bold"/>
              </a:rPr>
              <a:t>Auto Configuration</a:t>
            </a:r>
            <a:endParaRPr lang="en-IN" dirty="0"/>
          </a:p>
        </p:txBody>
      </p:sp>
      <p:sp>
        <p:nvSpPr>
          <p:cNvPr id="8" name="TextBox 7">
            <a:extLst>
              <a:ext uri="{FF2B5EF4-FFF2-40B4-BE49-F238E27FC236}">
                <a16:creationId xmlns:a16="http://schemas.microsoft.com/office/drawing/2014/main" id="{0E4D4F5B-C6C6-B598-BBE3-0EE2F0886502}"/>
              </a:ext>
            </a:extLst>
          </p:cNvPr>
          <p:cNvSpPr txBox="1"/>
          <p:nvPr/>
        </p:nvSpPr>
        <p:spPr>
          <a:xfrm>
            <a:off x="550506" y="1582341"/>
            <a:ext cx="10478278" cy="2862322"/>
          </a:xfrm>
          <a:prstGeom prst="rect">
            <a:avLst/>
          </a:prstGeom>
          <a:noFill/>
        </p:spPr>
        <p:txBody>
          <a:bodyPr wrap="square">
            <a:spAutoFit/>
          </a:bodyPr>
          <a:lstStyle/>
          <a:p>
            <a:pPr algn="l"/>
            <a:r>
              <a:rPr lang="en-US" sz="1800" b="0" i="0" u="none" strike="noStrike" baseline="0" dirty="0">
                <a:latin typeface="Verdana" panose="020B0604030504040204" pitchFamily="34" charset="0"/>
              </a:rPr>
              <a:t>Spring Boot Auto Configuration automatically configures your Spring application based on</a:t>
            </a:r>
          </a:p>
          <a:p>
            <a:pPr algn="l"/>
            <a:r>
              <a:rPr lang="en-US" sz="1800" b="0" i="0" u="none" strike="noStrike" baseline="0" dirty="0">
                <a:latin typeface="Verdana" panose="020B0604030504040204" pitchFamily="34" charset="0"/>
              </a:rPr>
              <a:t>the JAR dependencies you added in the project. For example, if MySQL database is on your</a:t>
            </a:r>
          </a:p>
          <a:p>
            <a:pPr algn="l"/>
            <a:r>
              <a:rPr lang="en-US" sz="1800" b="0" i="0" u="none" strike="noStrike" baseline="0" dirty="0">
                <a:latin typeface="Verdana" panose="020B0604030504040204" pitchFamily="34" charset="0"/>
              </a:rPr>
              <a:t>class path, but you have not configured any database connection, then Spring Boot autoconfigures</a:t>
            </a:r>
          </a:p>
          <a:p>
            <a:pPr algn="l"/>
            <a:r>
              <a:rPr lang="en-IN" sz="1800" b="0" i="0" u="none" strike="noStrike" baseline="0" dirty="0">
                <a:latin typeface="Verdana" panose="020B0604030504040204" pitchFamily="34" charset="0"/>
              </a:rPr>
              <a:t>an in-memory database.</a:t>
            </a:r>
          </a:p>
          <a:p>
            <a:pPr algn="l"/>
            <a:r>
              <a:rPr lang="en-US" sz="1800" b="0" i="0" u="none" strike="noStrike" baseline="0" dirty="0">
                <a:latin typeface="Verdana" panose="020B0604030504040204" pitchFamily="34" charset="0"/>
              </a:rPr>
              <a:t>For this purpose, you need to add </a:t>
            </a:r>
            <a:r>
              <a:rPr lang="en-US" sz="1800" b="1" i="0" u="none" strike="noStrike" baseline="0" dirty="0">
                <a:latin typeface="Verdana,Bold"/>
              </a:rPr>
              <a:t>@EnableAutoConfiguration </a:t>
            </a:r>
            <a:r>
              <a:rPr lang="en-US" sz="1800" b="0" i="0" u="none" strike="noStrike" baseline="0" dirty="0">
                <a:latin typeface="Verdana" panose="020B0604030504040204" pitchFamily="34" charset="0"/>
              </a:rPr>
              <a:t>annotation or</a:t>
            </a:r>
          </a:p>
          <a:p>
            <a:pPr algn="l"/>
            <a:r>
              <a:rPr lang="en-US" sz="1800" b="1" i="0" u="none" strike="noStrike" baseline="0" dirty="0">
                <a:latin typeface="Verdana,Bold"/>
              </a:rPr>
              <a:t>@SpringBootApplication </a:t>
            </a:r>
            <a:r>
              <a:rPr lang="en-US" sz="1800" b="0" i="0" u="none" strike="noStrike" baseline="0" dirty="0">
                <a:latin typeface="Verdana" panose="020B0604030504040204" pitchFamily="34" charset="0"/>
              </a:rPr>
              <a:t>annotation to your main class file. Then, your Spring Boot</a:t>
            </a:r>
          </a:p>
          <a:p>
            <a:pPr algn="l"/>
            <a:r>
              <a:rPr lang="en-US" sz="1800" b="0" i="0" u="none" strike="noStrike" baseline="0" dirty="0">
                <a:latin typeface="Verdana" panose="020B0604030504040204" pitchFamily="34" charset="0"/>
              </a:rPr>
              <a:t>application will be automatically configured.</a:t>
            </a:r>
            <a:endParaRPr lang="en-IN" dirty="0"/>
          </a:p>
        </p:txBody>
      </p:sp>
    </p:spTree>
    <p:extLst>
      <p:ext uri="{BB962C8B-B14F-4D97-AF65-F5344CB8AC3E}">
        <p14:creationId xmlns:p14="http://schemas.microsoft.com/office/powerpoint/2010/main" val="310470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AD6CE-0CED-CA32-90DA-6A3244FC652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07BD6D30-C41C-B68F-9C58-91451F7933A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D5DABFA-13BD-A624-A21C-34BDC0268EB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8679510-911B-C193-A9A1-62668A56924E}"/>
              </a:ext>
            </a:extLst>
          </p:cNvPr>
          <p:cNvSpPr txBox="1"/>
          <p:nvPr/>
        </p:nvSpPr>
        <p:spPr>
          <a:xfrm>
            <a:off x="429208" y="311917"/>
            <a:ext cx="9246636" cy="3693319"/>
          </a:xfrm>
          <a:prstGeom prst="rect">
            <a:avLst/>
          </a:prstGeom>
          <a:noFill/>
        </p:spPr>
        <p:txBody>
          <a:bodyPr wrap="square">
            <a:spAutoFit/>
          </a:bodyPr>
          <a:lstStyle/>
          <a:p>
            <a:pPr algn="l"/>
            <a:r>
              <a:rPr lang="en-IN" sz="1800" b="0" i="0" u="none" strike="noStrike" baseline="0" dirty="0">
                <a:latin typeface="Consolas" panose="020B0609020204030204" pitchFamily="49" charset="0"/>
              </a:rPr>
              <a:t>import </a:t>
            </a:r>
            <a:r>
              <a:rPr lang="en-IN" sz="1800" b="0" i="0" u="none" strike="noStrike" baseline="0" dirty="0" err="1">
                <a:latin typeface="Consolas" panose="020B0609020204030204" pitchFamily="49" charset="0"/>
              </a:rPr>
              <a:t>org.springframework.boot.SpringApplication</a:t>
            </a:r>
            <a:r>
              <a:rPr lang="en-IN" sz="1800" b="0" i="0" u="none" strike="noStrike" baseline="0" dirty="0">
                <a:latin typeface="Consolas" panose="020B0609020204030204" pitchFamily="49" charset="0"/>
              </a:rPr>
              <a:t>;</a:t>
            </a:r>
          </a:p>
          <a:p>
            <a:pPr algn="l"/>
            <a:r>
              <a:rPr lang="en-IN" sz="1800" b="0" i="0" u="none" strike="noStrike" baseline="0" dirty="0">
                <a:latin typeface="Consolas" panose="020B0609020204030204" pitchFamily="49" charset="0"/>
              </a:rPr>
              <a:t>import </a:t>
            </a:r>
            <a:r>
              <a:rPr lang="en-IN" sz="1800" b="0" i="0" u="none" strike="noStrike" baseline="0" dirty="0" err="1">
                <a:latin typeface="Consolas" panose="020B0609020204030204" pitchFamily="49" charset="0"/>
              </a:rPr>
              <a:t>org.springframework.boot.autoconfigure.EnableAutoConfiguration</a:t>
            </a:r>
            <a:r>
              <a:rPr lang="en-IN" sz="1800" b="0" i="0" u="none" strike="noStrike" baseline="0" dirty="0">
                <a:latin typeface="Consolas" panose="020B0609020204030204" pitchFamily="49" charset="0"/>
              </a:rPr>
              <a:t>;</a:t>
            </a:r>
          </a:p>
          <a:p>
            <a:pPr algn="l"/>
            <a:endParaRPr lang="en-IN" sz="1800" b="0" i="0" u="none" strike="noStrike" baseline="0" dirty="0">
              <a:latin typeface="Consolas" panose="020B0609020204030204" pitchFamily="49" charset="0"/>
            </a:endParaRPr>
          </a:p>
          <a:p>
            <a:pPr algn="l"/>
            <a:r>
              <a:rPr lang="en-IN" sz="1800" b="0" i="0" u="none" strike="noStrike" baseline="0" dirty="0">
                <a:latin typeface="Consolas" panose="020B0609020204030204" pitchFamily="49" charset="0"/>
              </a:rPr>
              <a:t>@EnableAutoConfiguration</a:t>
            </a:r>
          </a:p>
          <a:p>
            <a:pPr algn="l"/>
            <a:r>
              <a:rPr lang="en-IN" sz="1800" b="0" i="0" u="none" strike="noStrike" baseline="0" dirty="0">
                <a:latin typeface="Consolas" panose="020B0609020204030204" pitchFamily="49" charset="0"/>
              </a:rPr>
              <a:t>public class </a:t>
            </a:r>
            <a:r>
              <a:rPr lang="en-IN" sz="1800" b="0" i="0" u="none" strike="noStrike" baseline="0" dirty="0" err="1">
                <a:latin typeface="Consolas" panose="020B0609020204030204" pitchFamily="49" charset="0"/>
              </a:rPr>
              <a:t>DemoApplication</a:t>
            </a:r>
            <a:r>
              <a:rPr lang="en-IN" sz="1800" b="0" i="0" u="none" strike="noStrike" baseline="0" dirty="0">
                <a:latin typeface="Consolas" panose="020B0609020204030204" pitchFamily="49" charset="0"/>
              </a:rPr>
              <a:t> {</a:t>
            </a:r>
          </a:p>
          <a:p>
            <a:pPr algn="l"/>
            <a:endParaRPr lang="en-IN" sz="1800" b="0" i="0" u="none" strike="noStrike" baseline="0" dirty="0">
              <a:latin typeface="Consolas" panose="020B0609020204030204" pitchFamily="49" charset="0"/>
            </a:endParaRPr>
          </a:p>
          <a:p>
            <a:pPr algn="l"/>
            <a:r>
              <a:rPr lang="en-US" sz="1800" b="0" i="0" u="none" strike="noStrike" baseline="0" dirty="0">
                <a:latin typeface="Consolas" panose="020B0609020204030204" pitchFamily="49" charset="0"/>
              </a:rPr>
              <a:t>public static void main(String[] </a:t>
            </a:r>
            <a:r>
              <a:rPr lang="en-US" sz="1800" b="0" i="0" u="none" strike="noStrike" baseline="0" dirty="0" err="1">
                <a:latin typeface="Consolas" panose="020B0609020204030204" pitchFamily="49" charset="0"/>
              </a:rPr>
              <a:t>args</a:t>
            </a:r>
            <a:r>
              <a:rPr lang="en-US" sz="1800" b="0" i="0" u="none" strike="noStrike" baseline="0" dirty="0">
                <a:latin typeface="Consolas" panose="020B0609020204030204" pitchFamily="49" charset="0"/>
              </a:rPr>
              <a:t>) {</a:t>
            </a:r>
          </a:p>
          <a:p>
            <a:pPr algn="l"/>
            <a:endParaRPr lang="en-US" sz="1800" b="0" i="0" u="none" strike="noStrike" baseline="0" dirty="0">
              <a:latin typeface="Consolas" panose="020B0609020204030204" pitchFamily="49" charset="0"/>
            </a:endParaRPr>
          </a:p>
          <a:p>
            <a:pPr algn="l"/>
            <a:r>
              <a:rPr lang="en-US" sz="1800" b="0" i="0" u="none" strike="noStrike" baseline="0" dirty="0" err="1">
                <a:latin typeface="Consolas" panose="020B0609020204030204" pitchFamily="49" charset="0"/>
              </a:rPr>
              <a:t>SpringApplication.run</a:t>
            </a:r>
            <a:r>
              <a:rPr lang="en-US" sz="1800" b="0" i="0" u="none" strike="noStrike" baseline="0" dirty="0">
                <a:latin typeface="Consolas" panose="020B0609020204030204" pitchFamily="49" charset="0"/>
              </a:rPr>
              <a:t>(</a:t>
            </a:r>
            <a:r>
              <a:rPr lang="en-US" sz="1800" b="0" i="0" u="none" strike="noStrike" baseline="0" dirty="0" err="1">
                <a:latin typeface="Consolas" panose="020B0609020204030204" pitchFamily="49" charset="0"/>
              </a:rPr>
              <a:t>DemoApplication.class</a:t>
            </a:r>
            <a:r>
              <a:rPr lang="en-US" sz="1800" b="0" i="0" u="none" strike="noStrike" baseline="0" dirty="0">
                <a:latin typeface="Consolas" panose="020B0609020204030204" pitchFamily="49" charset="0"/>
              </a:rPr>
              <a:t>, </a:t>
            </a:r>
            <a:r>
              <a:rPr lang="en-US" sz="1800" b="0" i="0" u="none" strike="noStrike" baseline="0" dirty="0" err="1">
                <a:latin typeface="Consolas" panose="020B0609020204030204" pitchFamily="49" charset="0"/>
              </a:rPr>
              <a:t>args</a:t>
            </a:r>
            <a:r>
              <a:rPr lang="en-US" sz="1800" b="0" i="0" u="none" strike="noStrike" baseline="0" dirty="0">
                <a:latin typeface="Consolas" panose="020B0609020204030204" pitchFamily="49" charset="0"/>
              </a:rPr>
              <a:t>);</a:t>
            </a:r>
          </a:p>
          <a:p>
            <a:pPr algn="l"/>
            <a:endParaRPr lang="en-US" sz="1800" b="0" i="0" u="none" strike="noStrike" baseline="0" dirty="0">
              <a:latin typeface="Consolas" panose="020B0609020204030204" pitchFamily="49" charset="0"/>
            </a:endParaRPr>
          </a:p>
          <a:p>
            <a:pPr algn="l"/>
            <a:r>
              <a:rPr lang="en-IN" sz="1800" b="0" i="0" u="none" strike="noStrike" baseline="0" dirty="0">
                <a:latin typeface="Consolas" panose="020B0609020204030204" pitchFamily="49" charset="0"/>
              </a:rPr>
              <a:t>}</a:t>
            </a:r>
          </a:p>
          <a:p>
            <a:pPr algn="l"/>
            <a:endParaRPr lang="en-IN" sz="1800" b="0" i="0" u="none" strike="noStrike" baseline="0" dirty="0">
              <a:latin typeface="Consolas" panose="020B0609020204030204" pitchFamily="49" charset="0"/>
            </a:endParaRPr>
          </a:p>
          <a:p>
            <a:pPr algn="l"/>
            <a:r>
              <a:rPr lang="en-IN" sz="1800" b="0" i="0" u="none" strike="noStrike" baseline="0" dirty="0">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2364A51C-FF94-B472-1A9D-6726F2B0D058}"/>
              </a:ext>
            </a:extLst>
          </p:cNvPr>
          <p:cNvSpPr txBox="1"/>
          <p:nvPr/>
        </p:nvSpPr>
        <p:spPr>
          <a:xfrm>
            <a:off x="1250302" y="4090816"/>
            <a:ext cx="9853127" cy="1815882"/>
          </a:xfrm>
          <a:prstGeom prst="rect">
            <a:avLst/>
          </a:prstGeom>
          <a:noFill/>
        </p:spPr>
        <p:txBody>
          <a:bodyPr wrap="square">
            <a:spAutoFit/>
          </a:bodyPr>
          <a:lstStyle/>
          <a:p>
            <a:pPr algn="l"/>
            <a:r>
              <a:rPr lang="en-US" sz="1400" b="0" i="0" u="none" strike="noStrike" baseline="0" dirty="0">
                <a:latin typeface="Verdana" panose="020B0604030504040204" pitchFamily="34" charset="0"/>
              </a:rPr>
              <a:t>The entry point of the Spring Boot Application is the class contains</a:t>
            </a:r>
          </a:p>
          <a:p>
            <a:pPr algn="l"/>
            <a:r>
              <a:rPr lang="en-US" sz="1400" b="1" i="0" u="none" strike="noStrike" baseline="0" dirty="0">
                <a:latin typeface="Verdana,Bold"/>
              </a:rPr>
              <a:t>@SpringBootApplication </a:t>
            </a:r>
            <a:r>
              <a:rPr lang="en-US" sz="1400" b="0" i="0" u="none" strike="noStrike" baseline="0" dirty="0">
                <a:latin typeface="Verdana" panose="020B0604030504040204" pitchFamily="34" charset="0"/>
              </a:rPr>
              <a:t>annotation. </a:t>
            </a:r>
          </a:p>
          <a:p>
            <a:pPr algn="l"/>
            <a:r>
              <a:rPr lang="en-US" sz="1400" b="0" i="0" u="none" strike="noStrike" baseline="0" dirty="0">
                <a:latin typeface="Verdana" panose="020B0604030504040204" pitchFamily="34" charset="0"/>
              </a:rPr>
              <a:t>This class should have the main method to run the</a:t>
            </a:r>
          </a:p>
          <a:p>
            <a:pPr algn="l"/>
            <a:r>
              <a:rPr lang="en-US" sz="1400" b="0" i="0" u="none" strike="noStrike" baseline="0" dirty="0">
                <a:latin typeface="Verdana" panose="020B0604030504040204" pitchFamily="34" charset="0"/>
              </a:rPr>
              <a:t>Spring Boot application. </a:t>
            </a:r>
            <a:r>
              <a:rPr lang="en-US" sz="1400" b="1" i="0" u="none" strike="noStrike" baseline="0" dirty="0">
                <a:latin typeface="Verdana,Bold"/>
              </a:rPr>
              <a:t>@SpringBootApplication </a:t>
            </a:r>
            <a:r>
              <a:rPr lang="en-US" sz="1400" b="0" i="0" u="none" strike="noStrike" baseline="0" dirty="0">
                <a:latin typeface="Verdana" panose="020B0604030504040204" pitchFamily="34" charset="0"/>
              </a:rPr>
              <a:t>annotation includes Auto-</a:t>
            </a:r>
          </a:p>
          <a:p>
            <a:pPr algn="l"/>
            <a:r>
              <a:rPr lang="en-US" sz="1400" b="0" i="0" u="none" strike="noStrike" baseline="0" dirty="0">
                <a:latin typeface="Verdana" panose="020B0604030504040204" pitchFamily="34" charset="0"/>
              </a:rPr>
              <a:t>Configuration, Component Scan, and Spring Boot Configuration.</a:t>
            </a:r>
          </a:p>
          <a:p>
            <a:pPr algn="l"/>
            <a:r>
              <a:rPr lang="en-US" sz="1400" b="0" i="0" u="none" strike="noStrike" baseline="0" dirty="0">
                <a:latin typeface="Verdana" panose="020B0604030504040204" pitchFamily="34" charset="0"/>
              </a:rPr>
              <a:t>If you added </a:t>
            </a:r>
            <a:r>
              <a:rPr lang="en-US" sz="1400" b="1" i="0" u="none" strike="noStrike" baseline="0" dirty="0">
                <a:latin typeface="Verdana,Bold"/>
              </a:rPr>
              <a:t>@SpringBootApplication </a:t>
            </a:r>
            <a:r>
              <a:rPr lang="en-US" sz="1400" b="0" i="0" u="none" strike="noStrike" baseline="0" dirty="0">
                <a:latin typeface="Verdana" panose="020B0604030504040204" pitchFamily="34" charset="0"/>
              </a:rPr>
              <a:t>annotation to the class, you do not need to add</a:t>
            </a:r>
          </a:p>
          <a:p>
            <a:pPr algn="l"/>
            <a:r>
              <a:rPr lang="en-US" sz="1400" b="0" i="0" u="none" strike="noStrike" baseline="0" dirty="0">
                <a:latin typeface="Verdana" panose="020B0604030504040204" pitchFamily="34" charset="0"/>
              </a:rPr>
              <a:t>the </a:t>
            </a:r>
            <a:r>
              <a:rPr lang="en-US" sz="1400" b="1" i="0" u="none" strike="noStrike" baseline="0" dirty="0">
                <a:latin typeface="Verdana,Bold"/>
              </a:rPr>
              <a:t>@EnableAutoConfiguration</a:t>
            </a:r>
            <a:r>
              <a:rPr lang="en-US" sz="1400" b="0" i="0" u="none" strike="noStrike" baseline="0" dirty="0">
                <a:latin typeface="Verdana" panose="020B0604030504040204" pitchFamily="34" charset="0"/>
              </a:rPr>
              <a:t>, </a:t>
            </a:r>
            <a:r>
              <a:rPr lang="en-US" sz="1400" b="1" i="0" u="none" strike="noStrike" baseline="0" dirty="0">
                <a:latin typeface="Verdana,Bold"/>
              </a:rPr>
              <a:t>@ComponentScan </a:t>
            </a:r>
            <a:r>
              <a:rPr lang="en-US" sz="1400" b="0" i="0" u="none" strike="noStrike" baseline="0" dirty="0">
                <a:latin typeface="Verdana" panose="020B0604030504040204" pitchFamily="34" charset="0"/>
              </a:rPr>
              <a:t>and </a:t>
            </a:r>
            <a:r>
              <a:rPr lang="en-US" sz="1400" b="1" i="0" u="none" strike="noStrike" baseline="0" dirty="0">
                <a:latin typeface="Verdana,Bold"/>
              </a:rPr>
              <a:t>@SpringBootConfiguration</a:t>
            </a:r>
          </a:p>
          <a:p>
            <a:pPr algn="l"/>
            <a:r>
              <a:rPr lang="en-US" sz="1400" b="0" i="0" u="none" strike="noStrike" baseline="0" dirty="0">
                <a:latin typeface="Verdana" panose="020B0604030504040204" pitchFamily="34" charset="0"/>
              </a:rPr>
              <a:t>annotation. The </a:t>
            </a:r>
            <a:r>
              <a:rPr lang="en-US" sz="1400" b="1" i="0" u="none" strike="noStrike" baseline="0" dirty="0">
                <a:latin typeface="Verdana,Bold"/>
              </a:rPr>
              <a:t>@SpringBootApplication </a:t>
            </a:r>
            <a:r>
              <a:rPr lang="en-US" sz="1400" b="0" i="0" u="none" strike="noStrike" baseline="0" dirty="0">
                <a:latin typeface="Verdana" panose="020B0604030504040204" pitchFamily="34" charset="0"/>
              </a:rPr>
              <a:t>annotation includes all other annotations.</a:t>
            </a:r>
            <a:endParaRPr lang="en-IN" sz="1400" dirty="0"/>
          </a:p>
        </p:txBody>
      </p:sp>
    </p:spTree>
    <p:extLst>
      <p:ext uri="{BB962C8B-B14F-4D97-AF65-F5344CB8AC3E}">
        <p14:creationId xmlns:p14="http://schemas.microsoft.com/office/powerpoint/2010/main" val="416310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22CEDD-E016-5319-8229-3AE65517CA1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2B448C-A9F9-8A93-A174-A6D5F161260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ACC9C07E-9A58-7B34-A2C3-03A133F2EF4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631B7592-B7E1-3032-B96A-37B7AD58D19C}"/>
              </a:ext>
            </a:extLst>
          </p:cNvPr>
          <p:cNvSpPr txBox="1"/>
          <p:nvPr/>
        </p:nvSpPr>
        <p:spPr>
          <a:xfrm>
            <a:off x="513184" y="1166843"/>
            <a:ext cx="11678816" cy="369332"/>
          </a:xfrm>
          <a:prstGeom prst="rect">
            <a:avLst/>
          </a:prstGeom>
          <a:noFill/>
        </p:spPr>
        <p:txBody>
          <a:bodyPr wrap="square">
            <a:spAutoFit/>
          </a:bodyPr>
          <a:lstStyle/>
          <a:p>
            <a:pPr algn="l"/>
            <a:r>
              <a:rPr lang="en-IN" sz="1800" b="1" i="0" u="none" strike="noStrike" baseline="0" dirty="0">
                <a:latin typeface="Helvetica,Bold"/>
              </a:rPr>
              <a:t>Component Scan</a:t>
            </a:r>
            <a:endParaRPr lang="en-IN" sz="1400" dirty="0"/>
          </a:p>
        </p:txBody>
      </p:sp>
      <p:sp>
        <p:nvSpPr>
          <p:cNvPr id="8" name="TextBox 7">
            <a:extLst>
              <a:ext uri="{FF2B5EF4-FFF2-40B4-BE49-F238E27FC236}">
                <a16:creationId xmlns:a16="http://schemas.microsoft.com/office/drawing/2014/main" id="{3156436C-9CD3-FF7B-92E3-562B8FDA773C}"/>
              </a:ext>
            </a:extLst>
          </p:cNvPr>
          <p:cNvSpPr txBox="1"/>
          <p:nvPr/>
        </p:nvSpPr>
        <p:spPr>
          <a:xfrm>
            <a:off x="614265" y="1833380"/>
            <a:ext cx="10591800" cy="1200329"/>
          </a:xfrm>
          <a:prstGeom prst="rect">
            <a:avLst/>
          </a:prstGeom>
          <a:noFill/>
        </p:spPr>
        <p:txBody>
          <a:bodyPr wrap="square">
            <a:spAutoFit/>
          </a:bodyPr>
          <a:lstStyle/>
          <a:p>
            <a:pPr algn="l"/>
            <a:r>
              <a:rPr lang="en-US" sz="1800" b="0" i="0" u="none" strike="noStrike" baseline="0" dirty="0">
                <a:latin typeface="Verdana" panose="020B0604030504040204" pitchFamily="34" charset="0"/>
              </a:rPr>
              <a:t>Spring Boot application scans all the beans and package declarations when the application</a:t>
            </a:r>
          </a:p>
          <a:p>
            <a:pPr algn="l"/>
            <a:r>
              <a:rPr lang="en-US" sz="1800" b="0" i="0" u="none" strike="noStrike" baseline="0" dirty="0">
                <a:latin typeface="Verdana" panose="020B0604030504040204" pitchFamily="34" charset="0"/>
              </a:rPr>
              <a:t>initializes. You need to add the </a:t>
            </a:r>
            <a:r>
              <a:rPr lang="en-US" sz="1800" b="1" i="0" u="none" strike="noStrike" baseline="0" dirty="0">
                <a:latin typeface="Verdana,Bold"/>
              </a:rPr>
              <a:t>@ComponentScan </a:t>
            </a:r>
            <a:r>
              <a:rPr lang="en-US" sz="1800" b="0" i="0" u="none" strike="noStrike" baseline="0" dirty="0">
                <a:latin typeface="Verdana" panose="020B0604030504040204" pitchFamily="34" charset="0"/>
              </a:rPr>
              <a:t>annotation for your class file to scan</a:t>
            </a:r>
          </a:p>
          <a:p>
            <a:pPr algn="l"/>
            <a:r>
              <a:rPr lang="en-US" sz="1800" b="0" i="0" u="none" strike="noStrike" baseline="0" dirty="0">
                <a:latin typeface="Verdana" panose="020B0604030504040204" pitchFamily="34" charset="0"/>
              </a:rPr>
              <a:t>your components added in your project.</a:t>
            </a:r>
            <a:endParaRPr lang="en-IN" dirty="0"/>
          </a:p>
        </p:txBody>
      </p:sp>
      <p:sp>
        <p:nvSpPr>
          <p:cNvPr id="10" name="TextBox 9">
            <a:extLst>
              <a:ext uri="{FF2B5EF4-FFF2-40B4-BE49-F238E27FC236}">
                <a16:creationId xmlns:a16="http://schemas.microsoft.com/office/drawing/2014/main" id="{26CE082F-20FB-4784-9635-421D99A280E3}"/>
              </a:ext>
            </a:extLst>
          </p:cNvPr>
          <p:cNvSpPr txBox="1"/>
          <p:nvPr/>
        </p:nvSpPr>
        <p:spPr>
          <a:xfrm>
            <a:off x="1175657" y="3438331"/>
            <a:ext cx="9209314" cy="2800767"/>
          </a:xfrm>
          <a:prstGeom prst="rect">
            <a:avLst/>
          </a:prstGeom>
          <a:noFill/>
        </p:spPr>
        <p:txBody>
          <a:bodyPr wrap="square">
            <a:spAutoFit/>
          </a:bodyPr>
          <a:lstStyle/>
          <a:p>
            <a:pPr algn="l"/>
            <a:r>
              <a:rPr lang="en-IN" sz="1600" b="0" i="0" u="none" strike="noStrike" baseline="0" dirty="0">
                <a:latin typeface="Cambria" panose="02040503050406030204" pitchFamily="18" charset="0"/>
                <a:ea typeface="Cambria" panose="02040503050406030204" pitchFamily="18" charset="0"/>
              </a:rPr>
              <a:t>import </a:t>
            </a:r>
            <a:r>
              <a:rPr lang="en-IN" sz="1600" b="0" i="0" u="none" strike="noStrike" baseline="0" dirty="0" err="1">
                <a:latin typeface="Cambria" panose="02040503050406030204" pitchFamily="18" charset="0"/>
                <a:ea typeface="Cambria" panose="02040503050406030204" pitchFamily="18" charset="0"/>
              </a:rPr>
              <a:t>org.springframework.boot.SpringApplication</a:t>
            </a:r>
            <a:r>
              <a:rPr lang="en-IN" sz="1600" b="0" i="0" u="none" strike="noStrike" baseline="0" dirty="0">
                <a:latin typeface="Cambria" panose="02040503050406030204" pitchFamily="18" charset="0"/>
                <a:ea typeface="Cambria" panose="02040503050406030204" pitchFamily="18" charset="0"/>
              </a:rPr>
              <a:t>;</a:t>
            </a:r>
          </a:p>
          <a:p>
            <a:pPr algn="l"/>
            <a:r>
              <a:rPr lang="en-IN" sz="1600" b="0" i="0" u="none" strike="noStrike" baseline="0" dirty="0">
                <a:latin typeface="Cambria" panose="02040503050406030204" pitchFamily="18" charset="0"/>
                <a:ea typeface="Cambria" panose="02040503050406030204" pitchFamily="18" charset="0"/>
              </a:rPr>
              <a:t>import </a:t>
            </a:r>
            <a:r>
              <a:rPr lang="en-IN" sz="1600" b="0" i="0" u="none" strike="noStrike" baseline="0" dirty="0" err="1">
                <a:latin typeface="Cambria" panose="02040503050406030204" pitchFamily="18" charset="0"/>
                <a:ea typeface="Cambria" panose="02040503050406030204" pitchFamily="18" charset="0"/>
              </a:rPr>
              <a:t>org.springframework.context.annotation.ComponentScan</a:t>
            </a:r>
            <a:r>
              <a:rPr lang="en-IN" sz="1600" b="0" i="0" u="none" strike="noStrike" baseline="0" dirty="0">
                <a:latin typeface="Cambria" panose="02040503050406030204" pitchFamily="18" charset="0"/>
                <a:ea typeface="Cambria" panose="02040503050406030204" pitchFamily="18" charset="0"/>
              </a:rPr>
              <a:t>;</a:t>
            </a:r>
          </a:p>
          <a:p>
            <a:pPr algn="l"/>
            <a:r>
              <a:rPr lang="en-IN" sz="1600" b="0" i="0" u="none" strike="noStrike" baseline="0" dirty="0">
                <a:latin typeface="Cambria" panose="02040503050406030204" pitchFamily="18" charset="0"/>
                <a:ea typeface="Cambria" panose="02040503050406030204" pitchFamily="18" charset="0"/>
              </a:rPr>
              <a:t>@ComponentScan</a:t>
            </a:r>
          </a:p>
          <a:p>
            <a:pPr algn="l"/>
            <a:r>
              <a:rPr lang="en-IN" sz="1600" b="0" i="0" u="none" strike="noStrike" baseline="0" dirty="0">
                <a:latin typeface="Cambria" panose="02040503050406030204" pitchFamily="18" charset="0"/>
                <a:ea typeface="Cambria" panose="02040503050406030204" pitchFamily="18" charset="0"/>
              </a:rPr>
              <a:t>public class </a:t>
            </a:r>
            <a:r>
              <a:rPr lang="en-IN" sz="1600" b="0" i="0" u="none" strike="noStrike" baseline="0" dirty="0" err="1">
                <a:latin typeface="Cambria" panose="02040503050406030204" pitchFamily="18" charset="0"/>
                <a:ea typeface="Cambria" panose="02040503050406030204" pitchFamily="18" charset="0"/>
              </a:rPr>
              <a:t>DemoApplication</a:t>
            </a:r>
            <a:r>
              <a:rPr lang="en-IN" sz="1600" b="0" i="0" u="none" strike="noStrike" baseline="0" dirty="0">
                <a:latin typeface="Cambria" panose="02040503050406030204" pitchFamily="18" charset="0"/>
                <a:ea typeface="Cambria" panose="02040503050406030204" pitchFamily="18" charset="0"/>
              </a:rPr>
              <a:t> {</a:t>
            </a:r>
          </a:p>
          <a:p>
            <a:pPr algn="l"/>
            <a:endParaRPr lang="en-IN" sz="1600" b="0" i="0" u="none" strike="noStrike" baseline="0" dirty="0">
              <a:latin typeface="Cambria" panose="02040503050406030204" pitchFamily="18" charset="0"/>
              <a:ea typeface="Cambria" panose="02040503050406030204" pitchFamily="18" charset="0"/>
            </a:endParaRPr>
          </a:p>
          <a:p>
            <a:pPr algn="l"/>
            <a:r>
              <a:rPr lang="en-US" sz="1600" b="0" i="0" u="none" strike="noStrike" baseline="0" dirty="0">
                <a:latin typeface="Cambria" panose="02040503050406030204" pitchFamily="18" charset="0"/>
                <a:ea typeface="Cambria" panose="02040503050406030204" pitchFamily="18" charset="0"/>
              </a:rPr>
              <a:t>public static void main(String[] </a:t>
            </a:r>
            <a:r>
              <a:rPr lang="en-US" sz="1600" b="0" i="0" u="none" strike="noStrike" baseline="0" dirty="0" err="1">
                <a:latin typeface="Cambria" panose="02040503050406030204" pitchFamily="18" charset="0"/>
                <a:ea typeface="Cambria" panose="02040503050406030204" pitchFamily="18" charset="0"/>
              </a:rPr>
              <a:t>args</a:t>
            </a:r>
            <a:r>
              <a:rPr lang="en-US" sz="1600" b="0" i="0" u="none" strike="noStrike" baseline="0" dirty="0">
                <a:latin typeface="Cambria" panose="02040503050406030204" pitchFamily="18" charset="0"/>
                <a:ea typeface="Cambria" panose="02040503050406030204" pitchFamily="18" charset="0"/>
              </a:rPr>
              <a:t>) {</a:t>
            </a:r>
          </a:p>
          <a:p>
            <a:pPr algn="l"/>
            <a:endParaRPr lang="en-US" sz="1600" b="0" i="0" u="none" strike="noStrike" baseline="0" dirty="0">
              <a:latin typeface="Cambria" panose="02040503050406030204" pitchFamily="18" charset="0"/>
              <a:ea typeface="Cambria" panose="02040503050406030204" pitchFamily="18" charset="0"/>
            </a:endParaRPr>
          </a:p>
          <a:p>
            <a:pPr algn="l"/>
            <a:r>
              <a:rPr lang="en-US" sz="1600" b="0" i="0" u="none" strike="noStrike" baseline="0" dirty="0" err="1">
                <a:latin typeface="Cambria" panose="02040503050406030204" pitchFamily="18" charset="0"/>
                <a:ea typeface="Cambria" panose="02040503050406030204" pitchFamily="18" charset="0"/>
              </a:rPr>
              <a:t>SpringApplication.run</a:t>
            </a:r>
            <a:r>
              <a:rPr lang="en-US" sz="1600" b="0" i="0" u="none" strike="noStrike" baseline="0" dirty="0">
                <a:latin typeface="Cambria" panose="02040503050406030204" pitchFamily="18" charset="0"/>
                <a:ea typeface="Cambria" panose="02040503050406030204" pitchFamily="18" charset="0"/>
              </a:rPr>
              <a:t>(</a:t>
            </a:r>
            <a:r>
              <a:rPr lang="en-US" sz="1600" b="0" i="0" u="none" strike="noStrike" baseline="0" dirty="0" err="1">
                <a:latin typeface="Cambria" panose="02040503050406030204" pitchFamily="18" charset="0"/>
                <a:ea typeface="Cambria" panose="02040503050406030204" pitchFamily="18" charset="0"/>
              </a:rPr>
              <a:t>DemoApplication.class</a:t>
            </a:r>
            <a:r>
              <a:rPr lang="en-US" sz="1600" b="0" i="0" u="none" strike="noStrike" baseline="0" dirty="0">
                <a:latin typeface="Cambria" panose="02040503050406030204" pitchFamily="18" charset="0"/>
                <a:ea typeface="Cambria" panose="02040503050406030204" pitchFamily="18" charset="0"/>
              </a:rPr>
              <a:t>, </a:t>
            </a:r>
            <a:r>
              <a:rPr lang="en-US" sz="1600" b="0" i="0" u="none" strike="noStrike" baseline="0" dirty="0" err="1">
                <a:latin typeface="Cambria" panose="02040503050406030204" pitchFamily="18" charset="0"/>
                <a:ea typeface="Cambria" panose="02040503050406030204" pitchFamily="18" charset="0"/>
              </a:rPr>
              <a:t>args</a:t>
            </a:r>
            <a:r>
              <a:rPr lang="en-US" sz="1600" b="0" i="0" u="none" strike="noStrike" baseline="0" dirty="0">
                <a:latin typeface="Cambria" panose="02040503050406030204" pitchFamily="18" charset="0"/>
                <a:ea typeface="Cambria" panose="02040503050406030204" pitchFamily="18" charset="0"/>
              </a:rPr>
              <a:t>);</a:t>
            </a:r>
          </a:p>
          <a:p>
            <a:pPr algn="l"/>
            <a:r>
              <a:rPr lang="en-IN" sz="1600" b="0" i="0" u="none" strike="noStrike" baseline="0" dirty="0">
                <a:latin typeface="Cambria" panose="02040503050406030204" pitchFamily="18" charset="0"/>
                <a:ea typeface="Cambria" panose="02040503050406030204" pitchFamily="18" charset="0"/>
              </a:rPr>
              <a:t>}</a:t>
            </a:r>
          </a:p>
          <a:p>
            <a:pPr algn="l"/>
            <a:endParaRPr lang="en-IN" sz="1600" b="0" i="0" u="none" strike="noStrike" baseline="0" dirty="0">
              <a:latin typeface="Cambria" panose="02040503050406030204" pitchFamily="18" charset="0"/>
              <a:ea typeface="Cambria" panose="02040503050406030204" pitchFamily="18" charset="0"/>
            </a:endParaRPr>
          </a:p>
          <a:p>
            <a:pPr algn="l"/>
            <a:r>
              <a:rPr lang="en-IN" sz="1600" b="0" i="0" u="none" strike="noStrike" baseline="0" dirty="0">
                <a:latin typeface="Cambria" panose="02040503050406030204" pitchFamily="18" charset="0"/>
                <a:ea typeface="Cambria" panose="02040503050406030204" pitchFamily="18" charset="0"/>
              </a:rPr>
              <a:t>}</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061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77D88C-183C-B836-1A33-455E2BA7025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9AAD92FD-E6DE-7906-77EF-902333EC11E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55F41760-353C-A3FE-DF5F-3839D080191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C9CEF65B-D955-59E9-1939-A10851E8D48B}"/>
              </a:ext>
            </a:extLst>
          </p:cNvPr>
          <p:cNvSpPr txBox="1"/>
          <p:nvPr/>
        </p:nvSpPr>
        <p:spPr>
          <a:xfrm>
            <a:off x="333570" y="333183"/>
            <a:ext cx="6097554" cy="369332"/>
          </a:xfrm>
          <a:prstGeom prst="rect">
            <a:avLst/>
          </a:prstGeom>
          <a:noFill/>
        </p:spPr>
        <p:txBody>
          <a:bodyPr wrap="square">
            <a:spAutoFit/>
          </a:bodyPr>
          <a:lstStyle/>
          <a:p>
            <a:r>
              <a:rPr lang="en-IN" sz="1800" b="1" i="0" u="none" strike="noStrike" baseline="0" dirty="0">
                <a:solidFill>
                  <a:srgbClr val="FFFFFF"/>
                </a:solidFill>
                <a:highlight>
                  <a:srgbClr val="800000"/>
                </a:highlight>
                <a:latin typeface="Calibri,Bold"/>
              </a:rPr>
              <a:t>Spring Boot – Quick Start</a:t>
            </a:r>
            <a:endParaRPr lang="en-IN" dirty="0">
              <a:highlight>
                <a:srgbClr val="800000"/>
              </a:highlight>
            </a:endParaRPr>
          </a:p>
        </p:txBody>
      </p:sp>
      <p:sp>
        <p:nvSpPr>
          <p:cNvPr id="8" name="TextBox 7">
            <a:extLst>
              <a:ext uri="{FF2B5EF4-FFF2-40B4-BE49-F238E27FC236}">
                <a16:creationId xmlns:a16="http://schemas.microsoft.com/office/drawing/2014/main" id="{4DB1B19C-EE2E-2362-5A16-6442AB6C1F7E}"/>
              </a:ext>
            </a:extLst>
          </p:cNvPr>
          <p:cNvSpPr txBox="1"/>
          <p:nvPr/>
        </p:nvSpPr>
        <p:spPr>
          <a:xfrm>
            <a:off x="587828" y="1010826"/>
            <a:ext cx="7756071" cy="2585323"/>
          </a:xfrm>
          <a:prstGeom prst="rect">
            <a:avLst/>
          </a:prstGeom>
          <a:noFill/>
        </p:spPr>
        <p:txBody>
          <a:bodyPr wrap="square">
            <a:spAutoFit/>
          </a:bodyPr>
          <a:lstStyle/>
          <a:p>
            <a:pPr algn="l"/>
            <a:r>
              <a:rPr lang="en-IN" sz="1800" b="1" i="0" u="none" strike="noStrike" baseline="0" dirty="0">
                <a:latin typeface="Helvetica,Bold"/>
              </a:rPr>
              <a:t>Prerequisites </a:t>
            </a:r>
          </a:p>
          <a:p>
            <a:pPr algn="l"/>
            <a:r>
              <a:rPr lang="en-IN" sz="1800" b="0" i="0" u="none" strike="noStrike" baseline="0" dirty="0">
                <a:latin typeface="Symbol" panose="05050102010706020507" pitchFamily="18" charset="2"/>
              </a:rPr>
              <a:t> </a:t>
            </a:r>
            <a:r>
              <a:rPr lang="en-IN" sz="1800" b="0" i="0" u="none" strike="noStrike" baseline="0" dirty="0">
                <a:latin typeface="Verdana" panose="020B0604030504040204" pitchFamily="34" charset="0"/>
              </a:rPr>
              <a:t>Java 1.8 and Above</a:t>
            </a:r>
          </a:p>
          <a:p>
            <a:pPr marL="285750" indent="-285750" algn="l">
              <a:buFont typeface="Symbol" panose="05050102010706020507" pitchFamily="18" charset="2"/>
              <a:buChar char="·"/>
            </a:pPr>
            <a:r>
              <a:rPr lang="en-IN" sz="1800" b="0" i="0" u="none" strike="noStrike" baseline="0" dirty="0">
                <a:latin typeface="Verdana" panose="020B0604030504040204" pitchFamily="34" charset="0"/>
              </a:rPr>
              <a:t>Maven 3.2 and Above</a:t>
            </a:r>
          </a:p>
          <a:p>
            <a:pPr marL="285750" indent="-285750" algn="l">
              <a:buFont typeface="Symbol" panose="05050102010706020507" pitchFamily="18" charset="2"/>
              <a:buChar char="·"/>
            </a:pPr>
            <a:endParaRPr lang="en-IN" dirty="0">
              <a:latin typeface="Verdana" panose="020B0604030504040204" pitchFamily="34" charset="0"/>
            </a:endParaRPr>
          </a:p>
          <a:p>
            <a:pPr marL="285750" indent="-285750" algn="l">
              <a:buFont typeface="Symbol" panose="05050102010706020507" pitchFamily="18" charset="2"/>
              <a:buChar char="·"/>
            </a:pPr>
            <a:r>
              <a:rPr lang="en-IN" dirty="0">
                <a:latin typeface="Verdana" panose="020B0604030504040204" pitchFamily="34" charset="0"/>
              </a:rPr>
              <a:t>Tools</a:t>
            </a:r>
          </a:p>
          <a:p>
            <a:pPr marL="742950" lvl="1" indent="-285750">
              <a:buFont typeface="Symbol" panose="05050102010706020507" pitchFamily="18" charset="2"/>
              <a:buChar char="·"/>
            </a:pPr>
            <a:r>
              <a:rPr lang="en-IN" dirty="0">
                <a:latin typeface="Verdana" panose="020B0604030504040204" pitchFamily="34" charset="0"/>
              </a:rPr>
              <a:t>Eclipse</a:t>
            </a:r>
          </a:p>
          <a:p>
            <a:pPr marL="742950" lvl="1" indent="-285750">
              <a:buFont typeface="Symbol" panose="05050102010706020507" pitchFamily="18" charset="2"/>
              <a:buChar char="·"/>
            </a:pPr>
            <a:r>
              <a:rPr lang="en-IN" dirty="0" err="1">
                <a:latin typeface="Verdana" panose="020B0604030504040204" pitchFamily="34" charset="0"/>
              </a:rPr>
              <a:t>Intelli</a:t>
            </a:r>
            <a:r>
              <a:rPr lang="en-IN" dirty="0">
                <a:latin typeface="Verdana" panose="020B0604030504040204" pitchFamily="34" charset="0"/>
              </a:rPr>
              <a:t> J</a:t>
            </a:r>
          </a:p>
          <a:p>
            <a:pPr marL="742950" lvl="1" indent="-285750">
              <a:buFont typeface="Symbol" panose="05050102010706020507" pitchFamily="18" charset="2"/>
              <a:buChar char="·"/>
            </a:pPr>
            <a:r>
              <a:rPr lang="en-IN" dirty="0">
                <a:latin typeface="Verdana" panose="020B0604030504040204" pitchFamily="34" charset="0"/>
              </a:rPr>
              <a:t>VS Code</a:t>
            </a:r>
          </a:p>
          <a:p>
            <a:pPr marL="742950" lvl="1" indent="-285750">
              <a:buFont typeface="Symbol" panose="05050102010706020507" pitchFamily="18" charset="2"/>
              <a:buChar char="·"/>
            </a:pPr>
            <a:endParaRPr lang="en-IN" dirty="0"/>
          </a:p>
        </p:txBody>
      </p:sp>
    </p:spTree>
    <p:extLst>
      <p:ext uri="{BB962C8B-B14F-4D97-AF65-F5344CB8AC3E}">
        <p14:creationId xmlns:p14="http://schemas.microsoft.com/office/powerpoint/2010/main" val="16670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909903-EFC4-9D59-5535-3ECA83557B63}"/>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5933983A-8584-24FB-E6F6-F3BB2AA8368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DCE666FD-1554-218B-9124-9CF31A2653B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E62B8CA6-2DC0-E0BE-72A1-40059B0F1A47}"/>
              </a:ext>
            </a:extLst>
          </p:cNvPr>
          <p:cNvSpPr txBox="1"/>
          <p:nvPr/>
        </p:nvSpPr>
        <p:spPr>
          <a:xfrm>
            <a:off x="532623" y="538457"/>
            <a:ext cx="6097554" cy="369332"/>
          </a:xfrm>
          <a:prstGeom prst="rect">
            <a:avLst/>
          </a:prstGeom>
          <a:noFill/>
        </p:spPr>
        <p:txBody>
          <a:bodyPr wrap="square">
            <a:spAutoFit/>
          </a:bodyPr>
          <a:lstStyle/>
          <a:p>
            <a:r>
              <a:rPr lang="en-IN" sz="1800" b="1" i="0" u="none" strike="noStrike" baseline="0" dirty="0">
                <a:latin typeface="Helvetica,Bold"/>
              </a:rPr>
              <a:t>Spring Boot CLI</a:t>
            </a:r>
            <a:endParaRPr lang="en-IN" dirty="0"/>
          </a:p>
        </p:txBody>
      </p:sp>
      <p:sp>
        <p:nvSpPr>
          <p:cNvPr id="8" name="TextBox 7">
            <a:extLst>
              <a:ext uri="{FF2B5EF4-FFF2-40B4-BE49-F238E27FC236}">
                <a16:creationId xmlns:a16="http://schemas.microsoft.com/office/drawing/2014/main" id="{1809DEA7-32A2-CBB3-DEA0-9E3B7774FC80}"/>
              </a:ext>
            </a:extLst>
          </p:cNvPr>
          <p:cNvSpPr txBox="1"/>
          <p:nvPr/>
        </p:nvSpPr>
        <p:spPr>
          <a:xfrm>
            <a:off x="838200" y="1166842"/>
            <a:ext cx="10890380" cy="4524315"/>
          </a:xfrm>
          <a:prstGeom prst="rect">
            <a:avLst/>
          </a:prstGeom>
          <a:noFill/>
        </p:spPr>
        <p:txBody>
          <a:bodyPr wrap="square">
            <a:spAutoFit/>
          </a:bodyPr>
          <a:lstStyle/>
          <a:p>
            <a:pPr algn="l"/>
            <a:r>
              <a:rPr lang="en-US" sz="1800" b="0" i="0" u="none" strike="noStrike" baseline="0" dirty="0">
                <a:solidFill>
                  <a:srgbClr val="000000"/>
                </a:solidFill>
                <a:latin typeface="Verdana" panose="020B0604030504040204" pitchFamily="34" charset="0"/>
              </a:rPr>
              <a:t>The Spring Boot CLI is a command line tool and it allows us to run the Groovy scripts. This</a:t>
            </a:r>
          </a:p>
          <a:p>
            <a:pPr algn="l"/>
            <a:r>
              <a:rPr lang="en-US" sz="1800" b="0" i="0" u="none" strike="noStrike" baseline="0" dirty="0">
                <a:solidFill>
                  <a:srgbClr val="000000"/>
                </a:solidFill>
                <a:latin typeface="Verdana" panose="020B0604030504040204" pitchFamily="34" charset="0"/>
              </a:rPr>
              <a:t>is the easiest way to create a Spring Boot application by using the Spring Boot Command</a:t>
            </a:r>
          </a:p>
          <a:p>
            <a:pPr algn="l"/>
            <a:r>
              <a:rPr lang="en-US" sz="1800" b="0" i="0" u="none" strike="noStrike" baseline="0" dirty="0">
                <a:solidFill>
                  <a:srgbClr val="000000"/>
                </a:solidFill>
                <a:latin typeface="Verdana" panose="020B0604030504040204" pitchFamily="34" charset="0"/>
              </a:rPr>
              <a:t>Line Interface. You can create, run and test the application in command prompt itself.</a:t>
            </a:r>
          </a:p>
          <a:p>
            <a:pPr algn="l"/>
            <a:r>
              <a:rPr lang="en-US" sz="1800" b="0" i="0" u="none" strike="noStrike" baseline="0" dirty="0">
                <a:solidFill>
                  <a:srgbClr val="000000"/>
                </a:solidFill>
                <a:latin typeface="Verdana" panose="020B0604030504040204" pitchFamily="34" charset="0"/>
              </a:rPr>
              <a:t>This section explains you the steps involved in manual installation of Spring Boot CLI . For</a:t>
            </a:r>
          </a:p>
          <a:p>
            <a:pPr algn="l"/>
            <a:r>
              <a:rPr lang="en-US" sz="1800" b="0" i="0" u="none" strike="noStrike" baseline="0" dirty="0">
                <a:solidFill>
                  <a:srgbClr val="000000"/>
                </a:solidFill>
                <a:latin typeface="Verdana" panose="020B0604030504040204" pitchFamily="34" charset="0"/>
              </a:rPr>
              <a:t>further help, you can use the following link: </a:t>
            </a:r>
            <a:r>
              <a:rPr lang="en-US" sz="1800" b="0" i="0" u="none" strike="noStrike" baseline="0" dirty="0">
                <a:solidFill>
                  <a:srgbClr val="0563C2"/>
                </a:solidFill>
                <a:latin typeface="Verdana" panose="020B0604030504040204" pitchFamily="34" charset="0"/>
              </a:rPr>
              <a:t>https://docs.spring.io/springboot/</a:t>
            </a:r>
          </a:p>
          <a:p>
            <a:pPr algn="l"/>
            <a:r>
              <a:rPr lang="en-US" sz="1800" b="0" i="0" u="none" strike="noStrike" baseline="0" dirty="0">
                <a:solidFill>
                  <a:srgbClr val="0563C2"/>
                </a:solidFill>
                <a:latin typeface="Verdana" panose="020B0604030504040204" pitchFamily="34" charset="0"/>
              </a:rPr>
              <a:t>docs/current-SNAPSHOT/reference/</a:t>
            </a:r>
            <a:r>
              <a:rPr lang="en-US" sz="1800" b="0" i="0" u="none" strike="noStrike" baseline="0" dirty="0" err="1">
                <a:solidFill>
                  <a:srgbClr val="0563C2"/>
                </a:solidFill>
                <a:latin typeface="Verdana" panose="020B0604030504040204" pitchFamily="34" charset="0"/>
              </a:rPr>
              <a:t>htmlsingle</a:t>
            </a:r>
            <a:r>
              <a:rPr lang="en-US" sz="1800" b="0" i="0" u="none" strike="noStrike" baseline="0" dirty="0">
                <a:solidFill>
                  <a:srgbClr val="0563C2"/>
                </a:solidFill>
                <a:latin typeface="Verdana" panose="020B0604030504040204" pitchFamily="34" charset="0"/>
              </a:rPr>
              <a:t>/#getting-started-installing-springboot</a:t>
            </a:r>
          </a:p>
          <a:p>
            <a:pPr algn="l"/>
            <a:r>
              <a:rPr lang="en-US" sz="1800" b="0" i="0" u="none" strike="noStrike" baseline="0" dirty="0">
                <a:solidFill>
                  <a:srgbClr val="000000"/>
                </a:solidFill>
                <a:latin typeface="Verdana" panose="020B0604030504040204" pitchFamily="34" charset="0"/>
              </a:rPr>
              <a:t>You can also download the Spring CLI distribution from the Spring Software repository at:</a:t>
            </a:r>
          </a:p>
          <a:p>
            <a:pPr algn="l"/>
            <a:r>
              <a:rPr lang="en-IN" sz="1800" b="0" i="0" u="none" strike="noStrike" baseline="0" dirty="0">
                <a:solidFill>
                  <a:srgbClr val="0563C2"/>
                </a:solidFill>
                <a:latin typeface="Verdana" panose="020B0604030504040204" pitchFamily="34" charset="0"/>
              </a:rPr>
              <a:t>https://docs.spring.io/spring-boot/docs/current-</a:t>
            </a:r>
          </a:p>
          <a:p>
            <a:pPr algn="l"/>
            <a:r>
              <a:rPr lang="en-IN" sz="1800" b="0" i="0" u="none" strike="noStrike" baseline="0" dirty="0">
                <a:solidFill>
                  <a:srgbClr val="0563C2"/>
                </a:solidFill>
                <a:latin typeface="Verdana" panose="020B0604030504040204" pitchFamily="34" charset="0"/>
              </a:rPr>
              <a:t>SNAPSHOT/reference/</a:t>
            </a:r>
            <a:r>
              <a:rPr lang="en-IN" sz="1800" b="0" i="0" u="none" strike="noStrike" baseline="0" dirty="0" err="1">
                <a:solidFill>
                  <a:srgbClr val="0563C2"/>
                </a:solidFill>
                <a:latin typeface="Verdana" panose="020B0604030504040204" pitchFamily="34" charset="0"/>
              </a:rPr>
              <a:t>htmlsingle</a:t>
            </a:r>
            <a:r>
              <a:rPr lang="en-IN" sz="1800" b="0" i="0" u="none" strike="noStrike" baseline="0" dirty="0">
                <a:solidFill>
                  <a:srgbClr val="0563C2"/>
                </a:solidFill>
                <a:latin typeface="Verdana" panose="020B0604030504040204" pitchFamily="34" charset="0"/>
              </a:rPr>
              <a:t>/#getting-started-manual-cli-installation</a:t>
            </a:r>
          </a:p>
          <a:p>
            <a:pPr algn="l"/>
            <a:r>
              <a:rPr lang="en-US" sz="1800" b="0" i="0" u="none" strike="noStrike" baseline="0" dirty="0">
                <a:solidFill>
                  <a:srgbClr val="000000"/>
                </a:solidFill>
                <a:latin typeface="Verdana" panose="020B0604030504040204" pitchFamily="34" charset="0"/>
              </a:rPr>
              <a:t>For manual installation, you need to use the following two folders:</a:t>
            </a:r>
          </a:p>
          <a:p>
            <a:pPr algn="l"/>
            <a:r>
              <a:rPr lang="en-IN" sz="1800" b="0" i="0" u="none" strike="noStrike" baseline="0" dirty="0">
                <a:solidFill>
                  <a:srgbClr val="000000"/>
                </a:solidFill>
                <a:latin typeface="Symbol" panose="05050102010706020507" pitchFamily="18" charset="2"/>
              </a:rPr>
              <a:t> </a:t>
            </a:r>
            <a:r>
              <a:rPr lang="en-IN" sz="1800" b="1" i="0" u="none" strike="noStrike" baseline="0" dirty="0">
                <a:solidFill>
                  <a:srgbClr val="000000"/>
                </a:solidFill>
                <a:latin typeface="Verdana,Bold"/>
              </a:rPr>
              <a:t>spring-boot-cli-2.0.0.BUILD-SNAPSHOT-bin.zip</a:t>
            </a:r>
          </a:p>
          <a:p>
            <a:pPr algn="l"/>
            <a:r>
              <a:rPr lang="en-IN" sz="1800" b="0" i="0" u="none" strike="noStrike" baseline="0" dirty="0">
                <a:solidFill>
                  <a:srgbClr val="000000"/>
                </a:solidFill>
                <a:latin typeface="Symbol" panose="05050102010706020507" pitchFamily="18" charset="2"/>
              </a:rPr>
              <a:t> </a:t>
            </a:r>
            <a:r>
              <a:rPr lang="en-IN" sz="1800" b="1" i="0" u="none" strike="noStrike" baseline="0" dirty="0">
                <a:solidFill>
                  <a:srgbClr val="000000"/>
                </a:solidFill>
                <a:latin typeface="Verdana,Bold"/>
              </a:rPr>
              <a:t>spring-boot-cli-2.0.0.BUILD-SNAPSHOT-bin.tar.gz</a:t>
            </a:r>
          </a:p>
          <a:p>
            <a:pPr algn="l"/>
            <a:r>
              <a:rPr lang="en-US" sz="1800" b="0" i="0" u="none" strike="noStrike" baseline="0" dirty="0">
                <a:solidFill>
                  <a:srgbClr val="000000"/>
                </a:solidFill>
                <a:latin typeface="Verdana" panose="020B0604030504040204" pitchFamily="34" charset="0"/>
              </a:rPr>
              <a:t>After the download, unpack the archive file and follow the steps given in the install.txt file.</a:t>
            </a:r>
          </a:p>
          <a:p>
            <a:pPr algn="l"/>
            <a:r>
              <a:rPr lang="en-US" sz="1800" b="0" i="0" u="none" strike="noStrike" baseline="0" dirty="0">
                <a:solidFill>
                  <a:srgbClr val="000000"/>
                </a:solidFill>
                <a:latin typeface="Verdana" panose="020B0604030504040204" pitchFamily="34" charset="0"/>
              </a:rPr>
              <a:t>Not that it does not require any environment setup.</a:t>
            </a:r>
          </a:p>
          <a:p>
            <a:pPr algn="l"/>
            <a:r>
              <a:rPr lang="en-US" sz="1800" b="0" i="0" u="none" strike="noStrike" baseline="0" dirty="0">
                <a:solidFill>
                  <a:srgbClr val="000000"/>
                </a:solidFill>
                <a:latin typeface="Verdana" panose="020B0604030504040204" pitchFamily="34" charset="0"/>
              </a:rPr>
              <a:t>In Windows, go to the Spring Boot CLI </a:t>
            </a:r>
            <a:r>
              <a:rPr lang="en-US" sz="1800" b="1" i="0" u="none" strike="noStrike" baseline="0" dirty="0">
                <a:solidFill>
                  <a:srgbClr val="000000"/>
                </a:solidFill>
                <a:latin typeface="Verdana,Bold"/>
              </a:rPr>
              <a:t>bin </a:t>
            </a:r>
            <a:r>
              <a:rPr lang="en-US" sz="1800" b="0" i="0" u="none" strike="noStrike" baseline="0" dirty="0">
                <a:solidFill>
                  <a:srgbClr val="000000"/>
                </a:solidFill>
                <a:latin typeface="Verdana" panose="020B0604030504040204" pitchFamily="34" charset="0"/>
              </a:rPr>
              <a:t>directory in the command prompt and run the</a:t>
            </a:r>
          </a:p>
          <a:p>
            <a:pPr algn="l"/>
            <a:r>
              <a:rPr lang="en-US" sz="1800" b="0" i="0" u="none" strike="noStrike" baseline="0" dirty="0">
                <a:solidFill>
                  <a:srgbClr val="000000"/>
                </a:solidFill>
                <a:latin typeface="Verdana" panose="020B0604030504040204" pitchFamily="34" charset="0"/>
              </a:rPr>
              <a:t>command </a:t>
            </a:r>
            <a:r>
              <a:rPr lang="en-US" sz="1800" b="1" i="0" u="none" strike="noStrike" baseline="0" dirty="0">
                <a:solidFill>
                  <a:srgbClr val="000000"/>
                </a:solidFill>
                <a:latin typeface="Verdana,Bold"/>
              </a:rPr>
              <a:t>spring –-version </a:t>
            </a:r>
            <a:r>
              <a:rPr lang="en-US" sz="1800" b="0" i="0" u="none" strike="noStrike" baseline="0" dirty="0">
                <a:solidFill>
                  <a:srgbClr val="000000"/>
                </a:solidFill>
                <a:latin typeface="Verdana" panose="020B0604030504040204" pitchFamily="34" charset="0"/>
              </a:rPr>
              <a:t>to make sure spring CLI is installed correctly.</a:t>
            </a:r>
            <a:endParaRPr lang="en-IN" dirty="0"/>
          </a:p>
        </p:txBody>
      </p:sp>
    </p:spTree>
    <p:extLst>
      <p:ext uri="{BB962C8B-B14F-4D97-AF65-F5344CB8AC3E}">
        <p14:creationId xmlns:p14="http://schemas.microsoft.com/office/powerpoint/2010/main" val="330884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DA5415-85B8-3FE0-3D25-E892BE14B7E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BC764D99-8BBD-88A1-D029-6B08C1E0F90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863FA08C-984E-3326-4AE7-D581C7177B9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810A388-612B-9B0F-BE37-63390677B74C}"/>
              </a:ext>
            </a:extLst>
          </p:cNvPr>
          <p:cNvSpPr txBox="1"/>
          <p:nvPr/>
        </p:nvSpPr>
        <p:spPr>
          <a:xfrm>
            <a:off x="146958" y="267869"/>
            <a:ext cx="6097554" cy="369332"/>
          </a:xfrm>
          <a:prstGeom prst="rect">
            <a:avLst/>
          </a:prstGeom>
          <a:noFill/>
        </p:spPr>
        <p:txBody>
          <a:bodyPr wrap="square">
            <a:spAutoFit/>
          </a:bodyPr>
          <a:lstStyle/>
          <a:p>
            <a:r>
              <a:rPr lang="en-IN" sz="1800" b="1" i="0" u="none" strike="noStrike" baseline="0" dirty="0">
                <a:solidFill>
                  <a:srgbClr val="FFFFFF"/>
                </a:solidFill>
                <a:highlight>
                  <a:srgbClr val="800000"/>
                </a:highlight>
                <a:latin typeface="Calibri,Bold"/>
              </a:rPr>
              <a:t>Spring Boot – </a:t>
            </a:r>
            <a:r>
              <a:rPr lang="en-IN" sz="1800" b="1" i="0" u="none" strike="noStrike" baseline="0" dirty="0" err="1">
                <a:solidFill>
                  <a:srgbClr val="FFFFFF"/>
                </a:solidFill>
                <a:highlight>
                  <a:srgbClr val="800000"/>
                </a:highlight>
                <a:latin typeface="Calibri,Bold"/>
              </a:rPr>
              <a:t>BootstrappingSpring</a:t>
            </a:r>
            <a:r>
              <a:rPr lang="en-IN" sz="1800" b="1" i="0" u="none" strike="noStrike" baseline="0" dirty="0">
                <a:solidFill>
                  <a:srgbClr val="FFFFFF"/>
                </a:solidFill>
                <a:highlight>
                  <a:srgbClr val="800000"/>
                </a:highlight>
                <a:latin typeface="Calibri,Bold"/>
              </a:rPr>
              <a:t> Boot – Bootstrapping</a:t>
            </a:r>
            <a:endParaRPr lang="en-IN" dirty="0">
              <a:highlight>
                <a:srgbClr val="800000"/>
              </a:highlight>
            </a:endParaRPr>
          </a:p>
        </p:txBody>
      </p:sp>
      <p:sp>
        <p:nvSpPr>
          <p:cNvPr id="8" name="TextBox 7">
            <a:extLst>
              <a:ext uri="{FF2B5EF4-FFF2-40B4-BE49-F238E27FC236}">
                <a16:creationId xmlns:a16="http://schemas.microsoft.com/office/drawing/2014/main" id="{6CB68963-4499-947E-10D4-BA3309676908}"/>
              </a:ext>
            </a:extLst>
          </p:cNvPr>
          <p:cNvSpPr txBox="1"/>
          <p:nvPr/>
        </p:nvSpPr>
        <p:spPr>
          <a:xfrm>
            <a:off x="373224" y="1011714"/>
            <a:ext cx="10627568" cy="2031325"/>
          </a:xfrm>
          <a:prstGeom prst="rect">
            <a:avLst/>
          </a:prstGeom>
          <a:noFill/>
        </p:spPr>
        <p:txBody>
          <a:bodyPr wrap="square">
            <a:spAutoFit/>
          </a:bodyPr>
          <a:lstStyle/>
          <a:p>
            <a:pPr algn="l"/>
            <a:r>
              <a:rPr lang="en-US" sz="1800" b="0" i="0" u="none" strike="noStrike" baseline="0" dirty="0">
                <a:solidFill>
                  <a:srgbClr val="000000"/>
                </a:solidFill>
                <a:latin typeface="Verdana" panose="020B0604030504040204" pitchFamily="34" charset="0"/>
              </a:rPr>
              <a:t>One of the ways to Bootstrapping a Spring Boot application is by using Spring Initializer.</a:t>
            </a:r>
          </a:p>
          <a:p>
            <a:pPr algn="l"/>
            <a:r>
              <a:rPr lang="en-US" sz="1800" b="0" i="0" u="none" strike="noStrike" baseline="0" dirty="0">
                <a:solidFill>
                  <a:srgbClr val="000000"/>
                </a:solidFill>
                <a:latin typeface="Verdana" panose="020B0604030504040204" pitchFamily="34" charset="0"/>
              </a:rPr>
              <a:t>To do this, you will have to visit the Spring Initializer web page </a:t>
            </a:r>
            <a:r>
              <a:rPr lang="en-US" sz="1800" b="0" i="0" u="none" strike="noStrike" baseline="0" dirty="0">
                <a:solidFill>
                  <a:srgbClr val="0563C2"/>
                </a:solidFill>
                <a:latin typeface="Verdana" panose="020B0604030504040204" pitchFamily="34" charset="0"/>
              </a:rPr>
              <a:t>http://start.spring.io/ </a:t>
            </a:r>
            <a:r>
              <a:rPr lang="en-US" sz="1800" b="0" i="0" u="none" strike="noStrike" baseline="0" dirty="0">
                <a:solidFill>
                  <a:srgbClr val="000000"/>
                </a:solidFill>
                <a:latin typeface="Verdana" panose="020B0604030504040204" pitchFamily="34" charset="0"/>
              </a:rPr>
              <a:t>and</a:t>
            </a:r>
          </a:p>
          <a:p>
            <a:pPr algn="l"/>
            <a:r>
              <a:rPr lang="en-US" sz="1800" b="0" i="0" u="none" strike="noStrike" baseline="0" dirty="0">
                <a:solidFill>
                  <a:srgbClr val="000000"/>
                </a:solidFill>
                <a:latin typeface="Verdana" panose="020B0604030504040204" pitchFamily="34" charset="0"/>
              </a:rPr>
              <a:t>choose your Build, Spring Boot Version and platform. Also, you need to provide a Group,</a:t>
            </a:r>
          </a:p>
          <a:p>
            <a:pPr algn="l"/>
            <a:r>
              <a:rPr lang="en-US" sz="1800" b="0" i="0" u="none" strike="noStrike" baseline="0" dirty="0">
                <a:solidFill>
                  <a:srgbClr val="000000"/>
                </a:solidFill>
                <a:latin typeface="Verdana" panose="020B0604030504040204" pitchFamily="34" charset="0"/>
              </a:rPr>
              <a:t>Artifact and required dependencies to run the application.</a:t>
            </a:r>
          </a:p>
          <a:p>
            <a:pPr algn="l"/>
            <a:r>
              <a:rPr lang="en-US" sz="1800" b="0" i="0" u="none" strike="noStrike" baseline="0" dirty="0">
                <a:solidFill>
                  <a:srgbClr val="000000"/>
                </a:solidFill>
                <a:latin typeface="Verdana" panose="020B0604030504040204" pitchFamily="34" charset="0"/>
              </a:rPr>
              <a:t>Observe the following screenshot that shows an example where we added the </a:t>
            </a:r>
            <a:r>
              <a:rPr lang="en-US" sz="1800" b="1" i="0" u="none" strike="noStrike" baseline="0" dirty="0" err="1">
                <a:solidFill>
                  <a:srgbClr val="000000"/>
                </a:solidFill>
                <a:latin typeface="Verdana,Bold"/>
              </a:rPr>
              <a:t>springboot</a:t>
            </a:r>
            <a:r>
              <a:rPr lang="en-US" sz="1800" b="1" i="0" u="none" strike="noStrike" baseline="0" dirty="0">
                <a:solidFill>
                  <a:srgbClr val="000000"/>
                </a:solidFill>
                <a:latin typeface="Verdana,Bold"/>
              </a:rPr>
              <a:t>-</a:t>
            </a:r>
          </a:p>
          <a:p>
            <a:pPr algn="l"/>
            <a:r>
              <a:rPr lang="en-US" sz="1800" b="1" i="0" u="none" strike="noStrike" baseline="0" dirty="0">
                <a:solidFill>
                  <a:srgbClr val="000000"/>
                </a:solidFill>
                <a:latin typeface="Verdana,Bold"/>
              </a:rPr>
              <a:t>starter-web </a:t>
            </a:r>
            <a:r>
              <a:rPr lang="en-US" sz="1800" b="0" i="0" u="none" strike="noStrike" baseline="0" dirty="0">
                <a:solidFill>
                  <a:srgbClr val="000000"/>
                </a:solidFill>
                <a:latin typeface="Verdana" panose="020B0604030504040204" pitchFamily="34" charset="0"/>
              </a:rPr>
              <a:t>dependency to write REST Endpoints.</a:t>
            </a:r>
            <a:endParaRPr lang="en-IN" dirty="0"/>
          </a:p>
        </p:txBody>
      </p:sp>
      <p:pic>
        <p:nvPicPr>
          <p:cNvPr id="10" name="Picture 9">
            <a:extLst>
              <a:ext uri="{FF2B5EF4-FFF2-40B4-BE49-F238E27FC236}">
                <a16:creationId xmlns:a16="http://schemas.microsoft.com/office/drawing/2014/main" id="{24E07903-B46F-541E-F467-FDDE6F8758A9}"/>
              </a:ext>
            </a:extLst>
          </p:cNvPr>
          <p:cNvPicPr>
            <a:picLocks noChangeAspect="1"/>
          </p:cNvPicPr>
          <p:nvPr/>
        </p:nvPicPr>
        <p:blipFill>
          <a:blip r:embed="rId2"/>
          <a:stretch>
            <a:fillRect/>
          </a:stretch>
        </p:blipFill>
        <p:spPr>
          <a:xfrm>
            <a:off x="820359" y="3429000"/>
            <a:ext cx="5524453" cy="2803849"/>
          </a:xfrm>
          <a:prstGeom prst="rect">
            <a:avLst/>
          </a:prstGeom>
        </p:spPr>
      </p:pic>
      <p:sp>
        <p:nvSpPr>
          <p:cNvPr id="12" name="TextBox 11">
            <a:extLst>
              <a:ext uri="{FF2B5EF4-FFF2-40B4-BE49-F238E27FC236}">
                <a16:creationId xmlns:a16="http://schemas.microsoft.com/office/drawing/2014/main" id="{06BDB82C-7C3C-44F4-432A-F8A34ECE1736}"/>
              </a:ext>
            </a:extLst>
          </p:cNvPr>
          <p:cNvSpPr txBox="1"/>
          <p:nvPr/>
        </p:nvSpPr>
        <p:spPr>
          <a:xfrm>
            <a:off x="6615401" y="3910013"/>
            <a:ext cx="5524453" cy="954107"/>
          </a:xfrm>
          <a:prstGeom prst="rect">
            <a:avLst/>
          </a:prstGeom>
          <a:noFill/>
        </p:spPr>
        <p:txBody>
          <a:bodyPr wrap="square">
            <a:spAutoFit/>
          </a:bodyPr>
          <a:lstStyle/>
          <a:p>
            <a:pPr algn="l"/>
            <a:r>
              <a:rPr lang="en-US" sz="1400" b="0" i="0" u="none" strike="noStrike" baseline="0" dirty="0">
                <a:latin typeface="Verdana" panose="020B0604030504040204" pitchFamily="34" charset="0"/>
              </a:rPr>
              <a:t>Once you provided the Group, Artifact, Dependencies, Build Project, Platform and Version,</a:t>
            </a:r>
          </a:p>
          <a:p>
            <a:pPr algn="l"/>
            <a:r>
              <a:rPr lang="en-US" sz="1400" b="0" i="0" u="none" strike="noStrike" baseline="0" dirty="0">
                <a:latin typeface="Verdana" panose="020B0604030504040204" pitchFamily="34" charset="0"/>
              </a:rPr>
              <a:t>click </a:t>
            </a:r>
            <a:r>
              <a:rPr lang="en-US" sz="1400" b="1" i="0" u="none" strike="noStrike" baseline="0" dirty="0">
                <a:latin typeface="Verdana,Bold"/>
              </a:rPr>
              <a:t>Generate Project </a:t>
            </a:r>
            <a:r>
              <a:rPr lang="en-US" sz="1400" b="0" i="0" u="none" strike="noStrike" baseline="0" dirty="0">
                <a:latin typeface="Verdana" panose="020B0604030504040204" pitchFamily="34" charset="0"/>
              </a:rPr>
              <a:t>button. The zip file will download </a:t>
            </a:r>
          </a:p>
          <a:p>
            <a:pPr algn="l"/>
            <a:r>
              <a:rPr lang="en-US" sz="1400" b="0" i="0" u="none" strike="noStrike" baseline="0" dirty="0">
                <a:latin typeface="Verdana" panose="020B0604030504040204" pitchFamily="34" charset="0"/>
              </a:rPr>
              <a:t>and the files will be extracted.</a:t>
            </a:r>
            <a:endParaRPr lang="en-IN" sz="1400" dirty="0"/>
          </a:p>
        </p:txBody>
      </p:sp>
    </p:spTree>
    <p:extLst>
      <p:ext uri="{BB962C8B-B14F-4D97-AF65-F5344CB8AC3E}">
        <p14:creationId xmlns:p14="http://schemas.microsoft.com/office/powerpoint/2010/main" val="130213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6FDD2-ED0F-82D9-45B5-61E9DB5357D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9950FCF1-073F-3348-229F-35B771559A6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DDDBA955-E3B4-0697-85FF-3A7417697CC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B281B518-9D56-3793-29F2-1D71014C2293}"/>
              </a:ext>
            </a:extLst>
          </p:cNvPr>
          <p:cNvSpPr txBox="1"/>
          <p:nvPr/>
        </p:nvSpPr>
        <p:spPr>
          <a:xfrm>
            <a:off x="342901" y="314522"/>
            <a:ext cx="6097554" cy="369332"/>
          </a:xfrm>
          <a:prstGeom prst="rect">
            <a:avLst/>
          </a:prstGeom>
          <a:noFill/>
        </p:spPr>
        <p:txBody>
          <a:bodyPr wrap="square">
            <a:spAutoFit/>
          </a:bodyPr>
          <a:lstStyle/>
          <a:p>
            <a:r>
              <a:rPr lang="en-IN" sz="1800" b="1" i="0" u="none" strike="noStrike" baseline="0" dirty="0">
                <a:latin typeface="Helvetica,Bold"/>
              </a:rPr>
              <a:t>Write a Rest Endpoint</a:t>
            </a:r>
            <a:endParaRPr lang="en-IN" dirty="0"/>
          </a:p>
        </p:txBody>
      </p:sp>
      <p:sp>
        <p:nvSpPr>
          <p:cNvPr id="8" name="TextBox 7">
            <a:extLst>
              <a:ext uri="{FF2B5EF4-FFF2-40B4-BE49-F238E27FC236}">
                <a16:creationId xmlns:a16="http://schemas.microsoft.com/office/drawing/2014/main" id="{3C316325-2FF4-C974-5112-D55A15FC378F}"/>
              </a:ext>
            </a:extLst>
          </p:cNvPr>
          <p:cNvSpPr txBox="1"/>
          <p:nvPr/>
        </p:nvSpPr>
        <p:spPr>
          <a:xfrm>
            <a:off x="455645" y="783400"/>
            <a:ext cx="8308132" cy="2308324"/>
          </a:xfrm>
          <a:prstGeom prst="rect">
            <a:avLst/>
          </a:prstGeom>
          <a:noFill/>
        </p:spPr>
        <p:txBody>
          <a:bodyPr wrap="square">
            <a:spAutoFit/>
          </a:bodyPr>
          <a:lstStyle/>
          <a:p>
            <a:pPr algn="l"/>
            <a:r>
              <a:rPr lang="en-US" sz="1800" b="0" i="0" u="none" strike="noStrike" baseline="0" dirty="0">
                <a:latin typeface="Verdana" panose="020B0604030504040204" pitchFamily="34" charset="0"/>
              </a:rPr>
              <a:t>To write a simple Hello World Rest Endpoint in the Spring Boot Application main class file</a:t>
            </a:r>
          </a:p>
          <a:p>
            <a:pPr algn="l"/>
            <a:r>
              <a:rPr lang="en-US" sz="1800" b="0" i="0" u="none" strike="noStrike" baseline="0" dirty="0">
                <a:latin typeface="Verdana" panose="020B0604030504040204" pitchFamily="34" charset="0"/>
              </a:rPr>
              <a:t>itself, follow the steps shown below:</a:t>
            </a:r>
          </a:p>
          <a:p>
            <a:pPr algn="l"/>
            <a:r>
              <a:rPr lang="en-US" sz="1800" b="0" i="0" u="none" strike="noStrike" baseline="0" dirty="0">
                <a:latin typeface="Symbol" panose="05050102010706020507" pitchFamily="18" charset="2"/>
              </a:rPr>
              <a:t> </a:t>
            </a:r>
            <a:r>
              <a:rPr lang="en-US" sz="1800" b="0" i="0" u="none" strike="noStrike" baseline="0" dirty="0">
                <a:latin typeface="Verdana" panose="020B0604030504040204" pitchFamily="34" charset="0"/>
              </a:rPr>
              <a:t>Firstly, add the </a:t>
            </a:r>
            <a:r>
              <a:rPr lang="en-US" sz="1800" b="1" i="0" u="none" strike="noStrike" baseline="0" dirty="0">
                <a:latin typeface="Verdana,Bold"/>
              </a:rPr>
              <a:t>@RestController </a:t>
            </a:r>
            <a:r>
              <a:rPr lang="en-US" sz="1800" b="0" i="0" u="none" strike="noStrike" baseline="0" dirty="0">
                <a:latin typeface="Verdana" panose="020B0604030504040204" pitchFamily="34" charset="0"/>
              </a:rPr>
              <a:t>annotation at the top of the class.</a:t>
            </a:r>
          </a:p>
          <a:p>
            <a:pPr algn="l"/>
            <a:r>
              <a:rPr lang="en-US" sz="1800" b="0" i="0" u="none" strike="noStrike" baseline="0" dirty="0">
                <a:latin typeface="Symbol" panose="05050102010706020507" pitchFamily="18" charset="2"/>
              </a:rPr>
              <a:t> </a:t>
            </a:r>
            <a:r>
              <a:rPr lang="en-US" sz="1800" b="0" i="0" u="none" strike="noStrike" baseline="0" dirty="0">
                <a:latin typeface="Verdana" panose="020B0604030504040204" pitchFamily="34" charset="0"/>
              </a:rPr>
              <a:t>Now, write a Request URI method with </a:t>
            </a:r>
            <a:r>
              <a:rPr lang="en-US" sz="1800" b="1" i="0" u="none" strike="noStrike" baseline="0" dirty="0">
                <a:latin typeface="Verdana,Bold"/>
              </a:rPr>
              <a:t>@RequestMapping </a:t>
            </a:r>
            <a:r>
              <a:rPr lang="en-US" sz="1800" b="0" i="0" u="none" strike="noStrike" baseline="0" dirty="0">
                <a:latin typeface="Verdana" panose="020B0604030504040204" pitchFamily="34" charset="0"/>
              </a:rPr>
              <a:t>annotation.</a:t>
            </a:r>
          </a:p>
          <a:p>
            <a:pPr algn="l"/>
            <a:r>
              <a:rPr lang="en-US" sz="1800" b="0" i="0" u="none" strike="noStrike" baseline="0" dirty="0">
                <a:latin typeface="Symbol" panose="05050102010706020507" pitchFamily="18" charset="2"/>
              </a:rPr>
              <a:t> </a:t>
            </a:r>
            <a:r>
              <a:rPr lang="en-US" sz="1800" b="0" i="0" u="none" strike="noStrike" baseline="0" dirty="0">
                <a:latin typeface="Verdana" panose="020B0604030504040204" pitchFamily="34" charset="0"/>
              </a:rPr>
              <a:t>Then, the Request URI method should return the </a:t>
            </a:r>
            <a:r>
              <a:rPr lang="en-US" sz="1800" b="1" i="0" u="none" strike="noStrike" baseline="0" dirty="0">
                <a:latin typeface="Verdana,Bold"/>
              </a:rPr>
              <a:t>Hello World </a:t>
            </a:r>
            <a:r>
              <a:rPr lang="en-US" sz="1800" b="0" i="0" u="none" strike="noStrike" baseline="0" dirty="0">
                <a:latin typeface="Verdana" panose="020B0604030504040204" pitchFamily="34" charset="0"/>
              </a:rPr>
              <a:t>string.</a:t>
            </a:r>
            <a:endParaRPr lang="en-IN" dirty="0"/>
          </a:p>
        </p:txBody>
      </p:sp>
      <p:sp>
        <p:nvSpPr>
          <p:cNvPr id="10" name="TextBox 9">
            <a:extLst>
              <a:ext uri="{FF2B5EF4-FFF2-40B4-BE49-F238E27FC236}">
                <a16:creationId xmlns:a16="http://schemas.microsoft.com/office/drawing/2014/main" id="{8F614B82-A853-9606-745B-E069C7BAEDF2}"/>
              </a:ext>
            </a:extLst>
          </p:cNvPr>
          <p:cNvSpPr txBox="1"/>
          <p:nvPr/>
        </p:nvSpPr>
        <p:spPr>
          <a:xfrm>
            <a:off x="2553479" y="2846600"/>
            <a:ext cx="8800321" cy="3323987"/>
          </a:xfrm>
          <a:prstGeom prst="rect">
            <a:avLst/>
          </a:prstGeom>
          <a:noFill/>
        </p:spPr>
        <p:txBody>
          <a:bodyPr wrap="square">
            <a:spAutoFit/>
          </a:bodyPr>
          <a:lstStyle/>
          <a:p>
            <a:pPr algn="l"/>
            <a:r>
              <a:rPr lang="en-IN" sz="1400" b="0" i="0" u="none" strike="noStrike" baseline="0" dirty="0">
                <a:latin typeface="Consolas" panose="020B0609020204030204" pitchFamily="49" charset="0"/>
              </a:rPr>
              <a:t>import </a:t>
            </a:r>
            <a:r>
              <a:rPr lang="en-IN" sz="1400" b="0" i="0" u="none" strike="noStrike" baseline="0" dirty="0" err="1">
                <a:latin typeface="Consolas" panose="020B0609020204030204" pitchFamily="49" charset="0"/>
              </a:rPr>
              <a:t>org.springframework.boot.SpringApplication</a:t>
            </a:r>
            <a:r>
              <a:rPr lang="en-IN" sz="1400" b="0" i="0" u="none" strike="noStrike" baseline="0" dirty="0">
                <a:latin typeface="Consolas" panose="020B0609020204030204" pitchFamily="49" charset="0"/>
              </a:rPr>
              <a:t>;</a:t>
            </a:r>
          </a:p>
          <a:p>
            <a:pPr algn="l"/>
            <a:r>
              <a:rPr lang="en-IN" sz="1400" b="0" i="0" u="none" strike="noStrike" baseline="0" dirty="0">
                <a:latin typeface="Consolas" panose="020B0609020204030204" pitchFamily="49" charset="0"/>
              </a:rPr>
              <a:t>import </a:t>
            </a:r>
            <a:r>
              <a:rPr lang="en-IN" sz="1400" b="0" i="0" u="none" strike="noStrike" baseline="0" dirty="0" err="1">
                <a:latin typeface="Consolas" panose="020B0609020204030204" pitchFamily="49" charset="0"/>
              </a:rPr>
              <a:t>org.springframework.boot.autoconfigure.SpringBootApplication</a:t>
            </a:r>
            <a:r>
              <a:rPr lang="en-IN" sz="1400" b="0" i="0" u="none" strike="noStrike" baseline="0" dirty="0">
                <a:latin typeface="Consolas" panose="020B0609020204030204" pitchFamily="49" charset="0"/>
              </a:rPr>
              <a:t>;</a:t>
            </a:r>
          </a:p>
          <a:p>
            <a:pPr algn="l"/>
            <a:r>
              <a:rPr lang="en-IN" sz="1400" b="0" i="0" u="none" strike="noStrike" baseline="0" dirty="0">
                <a:latin typeface="Consolas" panose="020B0609020204030204" pitchFamily="49" charset="0"/>
              </a:rPr>
              <a:t>import </a:t>
            </a:r>
            <a:r>
              <a:rPr lang="en-IN" sz="1400" b="0" i="0" u="none" strike="noStrike" baseline="0" dirty="0" err="1">
                <a:latin typeface="Consolas" panose="020B0609020204030204" pitchFamily="49" charset="0"/>
              </a:rPr>
              <a:t>org.springframework.web.bind.annotation.RequestMapping</a:t>
            </a:r>
            <a:r>
              <a:rPr lang="en-IN" sz="1400" b="0" i="0" u="none" strike="noStrike" baseline="0" dirty="0">
                <a:latin typeface="Consolas" panose="020B0609020204030204" pitchFamily="49" charset="0"/>
              </a:rPr>
              <a:t>;</a:t>
            </a:r>
          </a:p>
          <a:p>
            <a:pPr algn="l"/>
            <a:r>
              <a:rPr lang="en-IN" sz="1400" b="0" i="0" u="none" strike="noStrike" baseline="0" dirty="0">
                <a:latin typeface="Consolas" panose="020B0609020204030204" pitchFamily="49" charset="0"/>
              </a:rPr>
              <a:t>import </a:t>
            </a:r>
            <a:r>
              <a:rPr lang="en-IN" sz="1400" b="0" i="0" u="none" strike="noStrike" baseline="0" dirty="0" err="1">
                <a:latin typeface="Consolas" panose="020B0609020204030204" pitchFamily="49" charset="0"/>
              </a:rPr>
              <a:t>org.springframework.web.bind.annotation.RestController</a:t>
            </a:r>
            <a:r>
              <a:rPr lang="en-IN" sz="1400" b="0" i="0" u="none" strike="noStrike" baseline="0" dirty="0">
                <a:latin typeface="Consolas" panose="020B0609020204030204" pitchFamily="49" charset="0"/>
              </a:rPr>
              <a:t>;</a:t>
            </a:r>
          </a:p>
          <a:p>
            <a:pPr algn="l"/>
            <a:r>
              <a:rPr lang="en-IN" sz="1400" b="0" i="0" u="none" strike="noStrike" baseline="0" dirty="0">
                <a:latin typeface="Consolas" panose="020B0609020204030204" pitchFamily="49" charset="0"/>
              </a:rPr>
              <a:t>@SpringBootApplication</a:t>
            </a:r>
          </a:p>
          <a:p>
            <a:pPr algn="l"/>
            <a:r>
              <a:rPr lang="en-IN" sz="1400" b="0" i="0" u="none" strike="noStrike" baseline="0" dirty="0">
                <a:latin typeface="Consolas" panose="020B0609020204030204" pitchFamily="49" charset="0"/>
              </a:rPr>
              <a:t>@RestController</a:t>
            </a:r>
          </a:p>
          <a:p>
            <a:pPr algn="l"/>
            <a:r>
              <a:rPr lang="en-IN" sz="1400" b="0" i="0" u="none" strike="noStrike" baseline="0" dirty="0">
                <a:latin typeface="Consolas" panose="020B0609020204030204" pitchFamily="49" charset="0"/>
              </a:rPr>
              <a:t>public class </a:t>
            </a:r>
            <a:r>
              <a:rPr lang="en-IN" sz="1400" b="0" i="0" u="none" strike="noStrike" baseline="0" dirty="0" err="1">
                <a:latin typeface="Consolas" panose="020B0609020204030204" pitchFamily="49" charset="0"/>
              </a:rPr>
              <a:t>DemoApplication</a:t>
            </a:r>
            <a:r>
              <a:rPr lang="en-IN" sz="1400" b="0" i="0" u="none" strike="noStrike" baseline="0" dirty="0">
                <a:latin typeface="Consolas" panose="020B0609020204030204" pitchFamily="49" charset="0"/>
              </a:rPr>
              <a:t> {</a:t>
            </a:r>
          </a:p>
          <a:p>
            <a:pPr algn="l"/>
            <a:r>
              <a:rPr lang="en-US" sz="1400" b="0" i="0" u="none" strike="noStrike" baseline="0" dirty="0">
                <a:latin typeface="Consolas" panose="020B0609020204030204" pitchFamily="49" charset="0"/>
              </a:rPr>
              <a:t>public static void main(String[] </a:t>
            </a:r>
            <a:r>
              <a:rPr lang="en-US" sz="1400" b="0" i="0" u="none" strike="noStrike" baseline="0" dirty="0" err="1">
                <a:latin typeface="Consolas" panose="020B0609020204030204" pitchFamily="49" charset="0"/>
              </a:rPr>
              <a:t>args</a:t>
            </a:r>
            <a:r>
              <a:rPr lang="en-US" sz="1400" b="0" i="0" u="none" strike="noStrike" baseline="0" dirty="0">
                <a:latin typeface="Consolas" panose="020B0609020204030204" pitchFamily="49" charset="0"/>
              </a:rPr>
              <a:t>) {</a:t>
            </a:r>
          </a:p>
          <a:p>
            <a:pPr algn="l"/>
            <a:r>
              <a:rPr lang="en-US" sz="1400" b="0" i="0" u="none" strike="noStrike" baseline="0" dirty="0" err="1">
                <a:latin typeface="Consolas" panose="020B0609020204030204" pitchFamily="49" charset="0"/>
              </a:rPr>
              <a:t>SpringApplication.run</a:t>
            </a:r>
            <a:r>
              <a:rPr lang="en-US" sz="1400" b="0" i="0" u="none" strike="noStrike" baseline="0" dirty="0">
                <a:latin typeface="Consolas" panose="020B0609020204030204" pitchFamily="49" charset="0"/>
              </a:rPr>
              <a:t>(</a:t>
            </a:r>
            <a:r>
              <a:rPr lang="en-US" sz="1400" b="0" i="0" u="none" strike="noStrike" baseline="0" dirty="0" err="1">
                <a:latin typeface="Consolas" panose="020B0609020204030204" pitchFamily="49" charset="0"/>
              </a:rPr>
              <a:t>DemoApplication.class</a:t>
            </a:r>
            <a:r>
              <a:rPr lang="en-US" sz="1400" b="0" i="0" u="none" strike="noStrike" baseline="0" dirty="0">
                <a:latin typeface="Consolas" panose="020B0609020204030204" pitchFamily="49" charset="0"/>
              </a:rPr>
              <a:t>, </a:t>
            </a:r>
            <a:r>
              <a:rPr lang="en-US" sz="1400" b="0" i="0" u="none" strike="noStrike" baseline="0" dirty="0" err="1">
                <a:latin typeface="Consolas" panose="020B0609020204030204" pitchFamily="49" charset="0"/>
              </a:rPr>
              <a:t>args</a:t>
            </a:r>
            <a:r>
              <a:rPr lang="en-US" sz="1400" b="0" i="0" u="none" strike="noStrike" baseline="0" dirty="0">
                <a:latin typeface="Consolas" panose="020B0609020204030204" pitchFamily="49" charset="0"/>
              </a:rPr>
              <a:t>);</a:t>
            </a:r>
          </a:p>
          <a:p>
            <a:pPr algn="l"/>
            <a:r>
              <a:rPr lang="en-IN" sz="1400" b="0" i="0" u="none" strike="noStrike" baseline="0" dirty="0">
                <a:latin typeface="Consolas" panose="020B0609020204030204" pitchFamily="49" charset="0"/>
              </a:rPr>
              <a:t>}</a:t>
            </a:r>
          </a:p>
          <a:p>
            <a:pPr algn="l"/>
            <a:r>
              <a:rPr lang="en-IN" sz="1400" b="0" i="0" u="none" strike="noStrike" baseline="0" dirty="0">
                <a:latin typeface="Consolas" panose="020B0609020204030204" pitchFamily="49" charset="0"/>
              </a:rPr>
              <a:t>@RequestMapping(value="/")</a:t>
            </a:r>
          </a:p>
          <a:p>
            <a:pPr algn="l"/>
            <a:r>
              <a:rPr lang="en-IN" sz="1400" b="0" i="0" u="none" strike="noStrike" baseline="0" dirty="0">
                <a:latin typeface="Consolas" panose="020B0609020204030204" pitchFamily="49" charset="0"/>
              </a:rPr>
              <a:t>public String hello() {</a:t>
            </a:r>
          </a:p>
          <a:p>
            <a:pPr algn="l"/>
            <a:r>
              <a:rPr lang="en-IN" sz="1400" b="0" i="0" u="none" strike="noStrike" baseline="0" dirty="0">
                <a:latin typeface="Consolas" panose="020B0609020204030204" pitchFamily="49" charset="0"/>
              </a:rPr>
              <a:t>return "Hello World";</a:t>
            </a:r>
          </a:p>
          <a:p>
            <a:pPr algn="l"/>
            <a:r>
              <a:rPr lang="en-IN" sz="1400" b="0" i="0" u="none" strike="noStrike" baseline="0" dirty="0">
                <a:latin typeface="Consolas" panose="020B0609020204030204" pitchFamily="49" charset="0"/>
              </a:rPr>
              <a:t>}</a:t>
            </a:r>
          </a:p>
          <a:p>
            <a:pPr algn="l"/>
            <a:r>
              <a:rPr lang="en-IN" sz="1400" dirty="0">
                <a:latin typeface="Consolas" panose="020B0609020204030204" pitchFamily="49" charset="0"/>
              </a:rPr>
              <a:t>}</a:t>
            </a:r>
            <a:endParaRPr lang="en-IN" sz="1400" dirty="0"/>
          </a:p>
        </p:txBody>
      </p:sp>
    </p:spTree>
    <p:extLst>
      <p:ext uri="{BB962C8B-B14F-4D97-AF65-F5344CB8AC3E}">
        <p14:creationId xmlns:p14="http://schemas.microsoft.com/office/powerpoint/2010/main" val="280241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53CC011D-FFA1-E756-DB28-F31A6C4D4182}"/>
              </a:ext>
            </a:extLst>
          </p:cNvPr>
          <p:cNvPicPr>
            <a:picLocks noChangeAspect="1"/>
          </p:cNvPicPr>
          <p:nvPr/>
        </p:nvPicPr>
        <p:blipFill>
          <a:blip r:embed="rId2"/>
          <a:stretch>
            <a:fillRect/>
          </a:stretch>
        </p:blipFill>
        <p:spPr>
          <a:xfrm>
            <a:off x="698353" y="1512674"/>
            <a:ext cx="4555700" cy="905299"/>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21" name="Freeform: Shape 20">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E3371007-4D9C-750D-99CB-2B03407E0B6E}"/>
              </a:ext>
            </a:extLst>
          </p:cNvPr>
          <p:cNvPicPr>
            <a:picLocks noChangeAspect="1"/>
          </p:cNvPicPr>
          <p:nvPr/>
        </p:nvPicPr>
        <p:blipFill>
          <a:blip r:embed="rId3"/>
          <a:stretch>
            <a:fillRect/>
          </a:stretch>
        </p:blipFill>
        <p:spPr>
          <a:xfrm>
            <a:off x="698353" y="4377969"/>
            <a:ext cx="4555700" cy="1029412"/>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 name="TextBox 5">
            <a:extLst>
              <a:ext uri="{FF2B5EF4-FFF2-40B4-BE49-F238E27FC236}">
                <a16:creationId xmlns:a16="http://schemas.microsoft.com/office/drawing/2014/main" id="{0605683A-3830-0BA4-F166-E91ED417892A}"/>
              </a:ext>
            </a:extLst>
          </p:cNvPr>
          <p:cNvSpPr txBox="1"/>
          <p:nvPr/>
        </p:nvSpPr>
        <p:spPr>
          <a:xfrm>
            <a:off x="6151294" y="1946684"/>
            <a:ext cx="5397237"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0" i="0" u="none" strike="noStrike" baseline="0"/>
              <a:t>Creating JAR File for created Project</a:t>
            </a:r>
          </a:p>
          <a:p>
            <a:pPr indent="-228600">
              <a:lnSpc>
                <a:spcPct val="90000"/>
              </a:lnSpc>
              <a:spcAft>
                <a:spcPts val="600"/>
              </a:spcAft>
              <a:buFont typeface="Arial" panose="020B0604020202020204" pitchFamily="34" charset="0"/>
              <a:buChar char="•"/>
            </a:pPr>
            <a:endParaRPr lang="en-US" sz="2400" b="0" i="0" u="none" strike="noStrike" baseline="0"/>
          </a:p>
          <a:p>
            <a:pPr indent="-228600">
              <a:lnSpc>
                <a:spcPct val="90000"/>
              </a:lnSpc>
              <a:spcAft>
                <a:spcPts val="600"/>
              </a:spcAft>
              <a:buFont typeface="Arial" panose="020B0604020202020204" pitchFamily="34" charset="0"/>
              <a:buChar char="•"/>
            </a:pPr>
            <a:r>
              <a:rPr lang="en-US" sz="2400" b="0" i="0" u="none" strike="noStrike" baseline="0"/>
              <a:t>create an executable JAR file to run the Spring Boot application by using Maven on command Prompt/Terminal</a:t>
            </a:r>
          </a:p>
          <a:p>
            <a:pPr indent="-228600">
              <a:lnSpc>
                <a:spcPct val="90000"/>
              </a:lnSpc>
              <a:spcAft>
                <a:spcPts val="600"/>
              </a:spcAft>
              <a:buFont typeface="Arial" panose="020B0604020202020204" pitchFamily="34" charset="0"/>
              <a:buChar char="•"/>
            </a:pPr>
            <a:r>
              <a:rPr lang="en-US" sz="2400"/>
              <a:t>mvn clean install Or Using Eclipse Plugin</a:t>
            </a:r>
          </a:p>
        </p:txBody>
      </p:sp>
      <p:sp>
        <p:nvSpPr>
          <p:cNvPr id="23" name="Arc 22">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Date Placeholder 1">
            <a:extLst>
              <a:ext uri="{FF2B5EF4-FFF2-40B4-BE49-F238E27FC236}">
                <a16:creationId xmlns:a16="http://schemas.microsoft.com/office/drawing/2014/main" id="{148BD2CF-5D89-820B-A54F-033347BF364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9/3/20XX</a:t>
            </a:r>
          </a:p>
        </p:txBody>
      </p:sp>
      <p:sp>
        <p:nvSpPr>
          <p:cNvPr id="3" name="Footer Placeholder 2">
            <a:extLst>
              <a:ext uri="{FF2B5EF4-FFF2-40B4-BE49-F238E27FC236}">
                <a16:creationId xmlns:a16="http://schemas.microsoft.com/office/drawing/2014/main" id="{DE3C15B8-5054-129F-F52B-517DFFDF167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Presentation Title</a:t>
            </a:r>
          </a:p>
        </p:txBody>
      </p:sp>
      <p:sp>
        <p:nvSpPr>
          <p:cNvPr id="4" name="Slide Number Placeholder 3">
            <a:extLst>
              <a:ext uri="{FF2B5EF4-FFF2-40B4-BE49-F238E27FC236}">
                <a16:creationId xmlns:a16="http://schemas.microsoft.com/office/drawing/2014/main" id="{7030FCF0-CBB6-503B-E633-4407C50AAB5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18</a:t>
            </a:fld>
            <a:endParaRPr lang="en-US">
              <a:solidFill>
                <a:prstClr val="black">
                  <a:tint val="75000"/>
                </a:prstClr>
              </a:solidFill>
            </a:endParaRPr>
          </a:p>
        </p:txBody>
      </p:sp>
    </p:spTree>
    <p:extLst>
      <p:ext uri="{BB962C8B-B14F-4D97-AF65-F5344CB8AC3E}">
        <p14:creationId xmlns:p14="http://schemas.microsoft.com/office/powerpoint/2010/main" val="114389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0542A-DBF7-D928-B15A-0D2E72A5AC57}"/>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8F6843C6-CF58-FD13-6540-FC07AD916F3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66D229D3-CF3D-1A92-7D23-0C1671640CB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19</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127F360C-745E-58C7-AC8C-09F9E9EE3324}"/>
              </a:ext>
            </a:extLst>
          </p:cNvPr>
          <p:cNvPicPr>
            <a:picLocks noChangeAspect="1"/>
          </p:cNvPicPr>
          <p:nvPr/>
        </p:nvPicPr>
        <p:blipFill>
          <a:blip r:embed="rId2"/>
          <a:stretch>
            <a:fillRect/>
          </a:stretch>
        </p:blipFill>
        <p:spPr>
          <a:xfrm>
            <a:off x="1136724" y="1985790"/>
            <a:ext cx="4450814" cy="2886419"/>
          </a:xfrm>
          <a:prstGeom prst="rect">
            <a:avLst/>
          </a:prstGeom>
        </p:spPr>
      </p:pic>
      <p:sp>
        <p:nvSpPr>
          <p:cNvPr id="8" name="TextBox 7">
            <a:extLst>
              <a:ext uri="{FF2B5EF4-FFF2-40B4-BE49-F238E27FC236}">
                <a16:creationId xmlns:a16="http://schemas.microsoft.com/office/drawing/2014/main" id="{B80B325A-D5FA-92D1-6B88-176AFD27DAD0}"/>
              </a:ext>
            </a:extLst>
          </p:cNvPr>
          <p:cNvSpPr txBox="1"/>
          <p:nvPr/>
        </p:nvSpPr>
        <p:spPr>
          <a:xfrm>
            <a:off x="989823" y="662674"/>
            <a:ext cx="11037336" cy="646331"/>
          </a:xfrm>
          <a:prstGeom prst="rect">
            <a:avLst/>
          </a:prstGeom>
          <a:noFill/>
        </p:spPr>
        <p:txBody>
          <a:bodyPr wrap="square">
            <a:spAutoFit/>
          </a:bodyPr>
          <a:lstStyle/>
          <a:p>
            <a:pPr algn="l"/>
            <a:r>
              <a:rPr lang="en-US" sz="1800" b="0" i="0" u="none" strike="noStrike" baseline="0" dirty="0">
                <a:latin typeface="Verdana" panose="020B0604030504040204" pitchFamily="34" charset="0"/>
              </a:rPr>
              <a:t>Once you have created an executable JAR file, you can find it under the following</a:t>
            </a:r>
          </a:p>
          <a:p>
            <a:pPr algn="l"/>
            <a:r>
              <a:rPr lang="en-IN" sz="1800" b="0" i="0" u="none" strike="noStrike" baseline="0" dirty="0">
                <a:latin typeface="Verdana" panose="020B0604030504040204" pitchFamily="34" charset="0"/>
              </a:rPr>
              <a:t>directories.</a:t>
            </a:r>
            <a:endParaRPr lang="en-IN" dirty="0"/>
          </a:p>
        </p:txBody>
      </p:sp>
      <p:sp>
        <p:nvSpPr>
          <p:cNvPr id="12" name="TextBox 11">
            <a:extLst>
              <a:ext uri="{FF2B5EF4-FFF2-40B4-BE49-F238E27FC236}">
                <a16:creationId xmlns:a16="http://schemas.microsoft.com/office/drawing/2014/main" id="{DE41659C-9427-14C6-3E0A-48E281824E9A}"/>
              </a:ext>
            </a:extLst>
          </p:cNvPr>
          <p:cNvSpPr txBox="1"/>
          <p:nvPr/>
        </p:nvSpPr>
        <p:spPr>
          <a:xfrm>
            <a:off x="5718167" y="1992269"/>
            <a:ext cx="6096000" cy="954107"/>
          </a:xfrm>
          <a:prstGeom prst="rect">
            <a:avLst/>
          </a:prstGeom>
          <a:noFill/>
        </p:spPr>
        <p:txBody>
          <a:bodyPr wrap="square">
            <a:spAutoFit/>
          </a:bodyPr>
          <a:lstStyle/>
          <a:p>
            <a:pPr algn="l"/>
            <a:r>
              <a:rPr lang="en-US" sz="1400" b="0" i="0" u="none" strike="noStrike" baseline="0" dirty="0">
                <a:latin typeface="Verdana" panose="020B0604030504040204" pitchFamily="34" charset="0"/>
              </a:rPr>
              <a:t>Now, run the JAR file by using the command </a:t>
            </a:r>
            <a:r>
              <a:rPr lang="en-US" sz="1400" b="1" i="0" u="none" strike="noStrike" baseline="0" dirty="0">
                <a:latin typeface="Verdana,Bold"/>
              </a:rPr>
              <a:t>java –jar &lt;JARFILE&gt;</a:t>
            </a:r>
            <a:r>
              <a:rPr lang="en-US" sz="1400" b="0" i="0" u="none" strike="noStrike" baseline="0" dirty="0">
                <a:latin typeface="Verdana" panose="020B0604030504040204" pitchFamily="34" charset="0"/>
              </a:rPr>
              <a:t>. Observe that in the</a:t>
            </a:r>
          </a:p>
          <a:p>
            <a:pPr algn="l"/>
            <a:r>
              <a:rPr lang="en-US" sz="1400" b="0" i="0" u="none" strike="noStrike" baseline="0" dirty="0">
                <a:latin typeface="Verdana" panose="020B0604030504040204" pitchFamily="34" charset="0"/>
              </a:rPr>
              <a:t>above example, the JAR file is named </a:t>
            </a:r>
            <a:r>
              <a:rPr lang="en-US" sz="1400" b="1" i="0" u="none" strike="noStrike" baseline="0" dirty="0">
                <a:latin typeface="Verdana,Bold"/>
              </a:rPr>
              <a:t>demo-0.0.1-SNAPSHOT.jar</a:t>
            </a:r>
            <a:endParaRPr lang="en-IN" sz="1400" dirty="0"/>
          </a:p>
        </p:txBody>
      </p:sp>
      <p:pic>
        <p:nvPicPr>
          <p:cNvPr id="14" name="Picture 13">
            <a:extLst>
              <a:ext uri="{FF2B5EF4-FFF2-40B4-BE49-F238E27FC236}">
                <a16:creationId xmlns:a16="http://schemas.microsoft.com/office/drawing/2014/main" id="{4378AFC0-9E75-32E5-0CD2-081A8A6FEC09}"/>
              </a:ext>
            </a:extLst>
          </p:cNvPr>
          <p:cNvPicPr>
            <a:picLocks noChangeAspect="1"/>
          </p:cNvPicPr>
          <p:nvPr/>
        </p:nvPicPr>
        <p:blipFill>
          <a:blip r:embed="rId3"/>
          <a:stretch>
            <a:fillRect/>
          </a:stretch>
        </p:blipFill>
        <p:spPr>
          <a:xfrm>
            <a:off x="5903317" y="3183873"/>
            <a:ext cx="4257720" cy="954107"/>
          </a:xfrm>
          <a:prstGeom prst="rect">
            <a:avLst/>
          </a:prstGeom>
        </p:spPr>
      </p:pic>
      <p:sp>
        <p:nvSpPr>
          <p:cNvPr id="16" name="TextBox 15">
            <a:extLst>
              <a:ext uri="{FF2B5EF4-FFF2-40B4-BE49-F238E27FC236}">
                <a16:creationId xmlns:a16="http://schemas.microsoft.com/office/drawing/2014/main" id="{F11BFCBB-A9F5-657B-B084-6A7B4EE6CEF4}"/>
              </a:ext>
            </a:extLst>
          </p:cNvPr>
          <p:cNvSpPr txBox="1"/>
          <p:nvPr/>
        </p:nvSpPr>
        <p:spPr>
          <a:xfrm>
            <a:off x="989823" y="5038630"/>
            <a:ext cx="6097554" cy="646331"/>
          </a:xfrm>
          <a:prstGeom prst="rect">
            <a:avLst/>
          </a:prstGeom>
          <a:noFill/>
        </p:spPr>
        <p:txBody>
          <a:bodyPr wrap="square">
            <a:spAutoFit/>
          </a:bodyPr>
          <a:lstStyle/>
          <a:p>
            <a:r>
              <a:rPr lang="en-US" sz="1800" b="0" i="0" u="none" strike="noStrike" baseline="0" dirty="0">
                <a:latin typeface="Verdana" panose="020B0604030504040204" pitchFamily="34" charset="0"/>
              </a:rPr>
              <a:t>Once you run the jar file, you can see the output in the console window as shown below:</a:t>
            </a:r>
            <a:endParaRPr lang="en-IN" dirty="0"/>
          </a:p>
        </p:txBody>
      </p:sp>
    </p:spTree>
    <p:extLst>
      <p:ext uri="{BB962C8B-B14F-4D97-AF65-F5344CB8AC3E}">
        <p14:creationId xmlns:p14="http://schemas.microsoft.com/office/powerpoint/2010/main" val="378641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a:normAutofit/>
          </a:bodyPr>
          <a:lstStyle/>
          <a:p>
            <a:r>
              <a:rPr lang="en-IN" sz="2000" dirty="0"/>
              <a:t>Spring Boot – Introduction</a:t>
            </a:r>
          </a:p>
          <a:p>
            <a:r>
              <a:rPr lang="en-IN" sz="2000" dirty="0"/>
              <a:t>Spring Boot – Quick Start</a:t>
            </a:r>
          </a:p>
          <a:p>
            <a:r>
              <a:rPr lang="en-IN" sz="2000" dirty="0"/>
              <a:t>SPRING BOOT – BOOTSTRAPPING</a:t>
            </a:r>
          </a:p>
          <a:p>
            <a:r>
              <a:rPr lang="en-IN" sz="2000" b="0" i="0" u="none" strike="noStrike" baseline="0" dirty="0"/>
              <a:t>SPRING BOOT – TOMCAT DEPLOYMENT</a:t>
            </a:r>
          </a:p>
          <a:p>
            <a:r>
              <a:rPr lang="en-IN" sz="2000" b="0" i="0" u="none" strike="noStrike" baseline="0" dirty="0"/>
              <a:t>SPRING BOOT – BUILD SYSTEMS</a:t>
            </a:r>
            <a:endParaRPr lang="en-IN" sz="2000" dirty="0"/>
          </a:p>
          <a:p>
            <a:endParaRPr lang="en-US" sz="2400"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12">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1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4" name="Rectangle 1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1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CCF7DE7-D089-D085-F528-E7F38245AA27}"/>
              </a:ext>
            </a:extLst>
          </p:cNvPr>
          <p:cNvPicPr>
            <a:picLocks noChangeAspect="1"/>
          </p:cNvPicPr>
          <p:nvPr/>
        </p:nvPicPr>
        <p:blipFill>
          <a:blip r:embed="rId2"/>
          <a:stretch>
            <a:fillRect/>
          </a:stretch>
        </p:blipFill>
        <p:spPr>
          <a:xfrm>
            <a:off x="703182" y="2709203"/>
            <a:ext cx="4777381" cy="126984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extBox 5">
            <a:extLst>
              <a:ext uri="{FF2B5EF4-FFF2-40B4-BE49-F238E27FC236}">
                <a16:creationId xmlns:a16="http://schemas.microsoft.com/office/drawing/2014/main" id="{68B7DCE9-2BA5-05CC-D16B-DD90A58E4F6A}"/>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0" i="0" u="none" strike="noStrike" baseline="0"/>
              <a:t>Now, look at the console, Tomcat started on port 8080 (http). Now, go to the web browser</a:t>
            </a:r>
          </a:p>
          <a:p>
            <a:pPr indent="-228600">
              <a:lnSpc>
                <a:spcPct val="90000"/>
              </a:lnSpc>
              <a:spcAft>
                <a:spcPts val="600"/>
              </a:spcAft>
              <a:buFont typeface="Arial" panose="020B0604020202020204" pitchFamily="34" charset="0"/>
              <a:buChar char="•"/>
            </a:pPr>
            <a:r>
              <a:rPr lang="en-US" sz="2400" b="0" i="0" u="none" strike="noStrike" baseline="0"/>
              <a:t>and hit the URL http://localhost:8080/ and you can see the output as shown below:</a:t>
            </a:r>
            <a:endParaRPr lang="en-US" sz="2400"/>
          </a:p>
        </p:txBody>
      </p:sp>
      <p:sp>
        <p:nvSpPr>
          <p:cNvPr id="2" name="Date Placeholder 1">
            <a:extLst>
              <a:ext uri="{FF2B5EF4-FFF2-40B4-BE49-F238E27FC236}">
                <a16:creationId xmlns:a16="http://schemas.microsoft.com/office/drawing/2014/main" id="{246042E5-57CE-231E-EDDE-332AA33D4EC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rPr>
              <a:t>9/3/20XX</a:t>
            </a:r>
          </a:p>
        </p:txBody>
      </p:sp>
      <p:sp>
        <p:nvSpPr>
          <p:cNvPr id="3" name="Footer Placeholder 2">
            <a:extLst>
              <a:ext uri="{FF2B5EF4-FFF2-40B4-BE49-F238E27FC236}">
                <a16:creationId xmlns:a16="http://schemas.microsoft.com/office/drawing/2014/main" id="{FB5AC250-782B-D66D-C922-9E8D4A91E4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Presentation Title</a:t>
            </a:r>
          </a:p>
        </p:txBody>
      </p:sp>
      <p:sp>
        <p:nvSpPr>
          <p:cNvPr id="4" name="Slide Number Placeholder 3">
            <a:extLst>
              <a:ext uri="{FF2B5EF4-FFF2-40B4-BE49-F238E27FC236}">
                <a16:creationId xmlns:a16="http://schemas.microsoft.com/office/drawing/2014/main" id="{58CD6C3D-A265-7AF7-A972-61FE031E75C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20</a:t>
            </a:fld>
            <a:endParaRPr lang="en-US">
              <a:solidFill>
                <a:prstClr val="black">
                  <a:tint val="75000"/>
                </a:prstClr>
              </a:solidFill>
            </a:endParaRPr>
          </a:p>
        </p:txBody>
      </p:sp>
    </p:spTree>
    <p:extLst>
      <p:ext uri="{BB962C8B-B14F-4D97-AF65-F5344CB8AC3E}">
        <p14:creationId xmlns:p14="http://schemas.microsoft.com/office/powerpoint/2010/main" val="1862426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379D80-8661-B147-BEE4-C684FC82073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58E805D1-2E5E-6912-7F85-E429B1C4B472}"/>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5BDC298A-4AAE-E0D7-6D13-B7D8EEC4C48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463A7EDF-7235-9940-3103-1FBD0F6EEFB0}"/>
              </a:ext>
            </a:extLst>
          </p:cNvPr>
          <p:cNvSpPr txBox="1"/>
          <p:nvPr/>
        </p:nvSpPr>
        <p:spPr>
          <a:xfrm>
            <a:off x="604158" y="473142"/>
            <a:ext cx="6097554" cy="369332"/>
          </a:xfrm>
          <a:prstGeom prst="rect">
            <a:avLst/>
          </a:prstGeom>
          <a:noFill/>
        </p:spPr>
        <p:txBody>
          <a:bodyPr wrap="square">
            <a:spAutoFit/>
          </a:bodyPr>
          <a:lstStyle/>
          <a:p>
            <a:r>
              <a:rPr lang="en-US" sz="1800" b="1" i="0" u="none" strike="noStrike" baseline="0" dirty="0">
                <a:latin typeface="Helvetica,Bold"/>
              </a:rPr>
              <a:t>Update packaging JAR into WAR</a:t>
            </a:r>
            <a:endParaRPr lang="en-IN" dirty="0"/>
          </a:p>
        </p:txBody>
      </p:sp>
      <p:sp>
        <p:nvSpPr>
          <p:cNvPr id="8" name="TextBox 7">
            <a:extLst>
              <a:ext uri="{FF2B5EF4-FFF2-40B4-BE49-F238E27FC236}">
                <a16:creationId xmlns:a16="http://schemas.microsoft.com/office/drawing/2014/main" id="{13A26E15-F906-9D92-42BF-9B60F345E3D4}"/>
              </a:ext>
            </a:extLst>
          </p:cNvPr>
          <p:cNvSpPr txBox="1"/>
          <p:nvPr/>
        </p:nvSpPr>
        <p:spPr>
          <a:xfrm>
            <a:off x="604157" y="1250502"/>
            <a:ext cx="10629899" cy="646331"/>
          </a:xfrm>
          <a:prstGeom prst="rect">
            <a:avLst/>
          </a:prstGeom>
          <a:noFill/>
        </p:spPr>
        <p:txBody>
          <a:bodyPr wrap="square">
            <a:spAutoFit/>
          </a:bodyPr>
          <a:lstStyle/>
          <a:p>
            <a:pPr algn="l"/>
            <a:r>
              <a:rPr lang="en-US" sz="1800" b="0" i="0" u="none" strike="noStrike" baseline="0" dirty="0">
                <a:latin typeface="Verdana" panose="020B0604030504040204" pitchFamily="34" charset="0"/>
              </a:rPr>
              <a:t>We have to update the packaging JAR into WAR using the following pieces of code:</a:t>
            </a:r>
          </a:p>
          <a:p>
            <a:pPr algn="l"/>
            <a:r>
              <a:rPr lang="en-US" sz="1800" b="0" i="0" u="none" strike="noStrike" baseline="0" dirty="0">
                <a:latin typeface="Verdana" panose="020B0604030504040204" pitchFamily="34" charset="0"/>
              </a:rPr>
              <a:t>For Maven, add the packaging as WAR in </a:t>
            </a:r>
            <a:r>
              <a:rPr lang="en-US" sz="1800" b="1" i="0" u="none" strike="noStrike" baseline="0" dirty="0">
                <a:latin typeface="Verdana,Bold"/>
              </a:rPr>
              <a:t>pom.xml</a:t>
            </a:r>
            <a:endParaRPr lang="en-IN" dirty="0"/>
          </a:p>
        </p:txBody>
      </p:sp>
      <p:sp>
        <p:nvSpPr>
          <p:cNvPr id="10" name="TextBox 9">
            <a:extLst>
              <a:ext uri="{FF2B5EF4-FFF2-40B4-BE49-F238E27FC236}">
                <a16:creationId xmlns:a16="http://schemas.microsoft.com/office/drawing/2014/main" id="{470F0C7C-4640-3E02-B446-E23CCD653042}"/>
              </a:ext>
            </a:extLst>
          </p:cNvPr>
          <p:cNvSpPr txBox="1"/>
          <p:nvPr/>
        </p:nvSpPr>
        <p:spPr>
          <a:xfrm>
            <a:off x="2055846" y="2315680"/>
            <a:ext cx="6097554" cy="369332"/>
          </a:xfrm>
          <a:prstGeom prst="rect">
            <a:avLst/>
          </a:prstGeom>
          <a:noFill/>
        </p:spPr>
        <p:txBody>
          <a:bodyPr wrap="square">
            <a:spAutoFit/>
          </a:bodyPr>
          <a:lstStyle/>
          <a:p>
            <a:r>
              <a:rPr lang="en-IN" sz="1800" b="1" i="0" u="none" strike="noStrike" baseline="0" dirty="0">
                <a:latin typeface="Consolas" panose="020B0609020204030204" pitchFamily="49" charset="0"/>
              </a:rPr>
              <a:t>&lt;packaging&gt;war&lt;/packaging&gt;</a:t>
            </a:r>
            <a:endParaRPr lang="en-IN" b="1" dirty="0"/>
          </a:p>
        </p:txBody>
      </p:sp>
      <p:sp>
        <p:nvSpPr>
          <p:cNvPr id="12" name="TextBox 11">
            <a:extLst>
              <a:ext uri="{FF2B5EF4-FFF2-40B4-BE49-F238E27FC236}">
                <a16:creationId xmlns:a16="http://schemas.microsoft.com/office/drawing/2014/main" id="{EF8DA8CD-D0F3-A4DA-E6B7-CD2A43D90F44}"/>
              </a:ext>
            </a:extLst>
          </p:cNvPr>
          <p:cNvSpPr txBox="1"/>
          <p:nvPr/>
        </p:nvSpPr>
        <p:spPr>
          <a:xfrm>
            <a:off x="697464" y="3103859"/>
            <a:ext cx="6097554" cy="2308324"/>
          </a:xfrm>
          <a:prstGeom prst="rect">
            <a:avLst/>
          </a:prstGeom>
          <a:noFill/>
        </p:spPr>
        <p:txBody>
          <a:bodyPr wrap="square">
            <a:spAutoFit/>
          </a:bodyPr>
          <a:lstStyle/>
          <a:p>
            <a:pPr algn="l"/>
            <a:r>
              <a:rPr lang="en-US" sz="1800" b="0" i="0" u="none" strike="noStrike" baseline="0" dirty="0">
                <a:latin typeface="Verdana" panose="020B0604030504040204" pitchFamily="34" charset="0"/>
              </a:rPr>
              <a:t>Now, create a WAR file to deploy into the Tomcat server by using Maven and Gradle</a:t>
            </a:r>
          </a:p>
          <a:p>
            <a:pPr algn="l"/>
            <a:r>
              <a:rPr lang="en-US" sz="1800" b="0" i="0" u="none" strike="noStrike" baseline="0" dirty="0">
                <a:latin typeface="Verdana" panose="020B0604030504040204" pitchFamily="34" charset="0"/>
              </a:rPr>
              <a:t>commands for packaging your application as given below:</a:t>
            </a:r>
          </a:p>
          <a:p>
            <a:pPr algn="l"/>
            <a:r>
              <a:rPr lang="en-US" sz="1800" b="0" i="0" u="none" strike="noStrike" baseline="0" dirty="0">
                <a:latin typeface="Verdana" panose="020B0604030504040204" pitchFamily="34" charset="0"/>
              </a:rPr>
              <a:t>For Maven, use the command </a:t>
            </a:r>
            <a:r>
              <a:rPr lang="en-US" sz="1800" b="1" i="0" u="none" strike="noStrike" baseline="0" dirty="0" err="1">
                <a:latin typeface="Verdana,Bold"/>
              </a:rPr>
              <a:t>mvn</a:t>
            </a:r>
            <a:r>
              <a:rPr lang="en-US" sz="1800" b="1" i="0" u="none" strike="noStrike" baseline="0" dirty="0">
                <a:latin typeface="Verdana,Bold"/>
              </a:rPr>
              <a:t> package </a:t>
            </a:r>
            <a:r>
              <a:rPr lang="en-US" sz="1800" b="0" i="0" u="none" strike="noStrike" baseline="0" dirty="0">
                <a:latin typeface="Verdana" panose="020B0604030504040204" pitchFamily="34" charset="0"/>
              </a:rPr>
              <a:t>for packaging your application. Then, the</a:t>
            </a:r>
          </a:p>
          <a:p>
            <a:pPr algn="l"/>
            <a:r>
              <a:rPr lang="en-US" sz="1800" b="0" i="0" u="none" strike="noStrike" baseline="0" dirty="0">
                <a:latin typeface="Verdana" panose="020B0604030504040204" pitchFamily="34" charset="0"/>
              </a:rPr>
              <a:t>WAR file will be created and you can find it in the target directory</a:t>
            </a:r>
            <a:endParaRPr lang="en-IN" dirty="0"/>
          </a:p>
        </p:txBody>
      </p:sp>
      <p:pic>
        <p:nvPicPr>
          <p:cNvPr id="14" name="Picture 13">
            <a:extLst>
              <a:ext uri="{FF2B5EF4-FFF2-40B4-BE49-F238E27FC236}">
                <a16:creationId xmlns:a16="http://schemas.microsoft.com/office/drawing/2014/main" id="{B6E243E7-84F7-89B3-EB9C-BA6ADF6FC9F0}"/>
              </a:ext>
            </a:extLst>
          </p:cNvPr>
          <p:cNvPicPr>
            <a:picLocks noChangeAspect="1"/>
          </p:cNvPicPr>
          <p:nvPr/>
        </p:nvPicPr>
        <p:blipFill>
          <a:blip r:embed="rId2"/>
          <a:stretch>
            <a:fillRect/>
          </a:stretch>
        </p:blipFill>
        <p:spPr>
          <a:xfrm>
            <a:off x="7375868" y="3629179"/>
            <a:ext cx="4114800" cy="1134355"/>
          </a:xfrm>
          <a:prstGeom prst="rect">
            <a:avLst/>
          </a:prstGeom>
        </p:spPr>
      </p:pic>
    </p:spTree>
    <p:extLst>
      <p:ext uri="{BB962C8B-B14F-4D97-AF65-F5344CB8AC3E}">
        <p14:creationId xmlns:p14="http://schemas.microsoft.com/office/powerpoint/2010/main" val="3526161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A5A6F-584B-967F-610F-DB628A48A7F3}"/>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C1165FB6-B9AB-76F2-616C-59C38C36642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1B62C928-EAA6-959D-8175-E56BAE81698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graphicFrame>
        <p:nvGraphicFramePr>
          <p:cNvPr id="7" name="Table 6">
            <a:extLst>
              <a:ext uri="{FF2B5EF4-FFF2-40B4-BE49-F238E27FC236}">
                <a16:creationId xmlns:a16="http://schemas.microsoft.com/office/drawing/2014/main" id="{C061AC11-7A47-F939-710E-4E7E1026BCC2}"/>
              </a:ext>
            </a:extLst>
          </p:cNvPr>
          <p:cNvGraphicFramePr>
            <a:graphicFrameLocks noGrp="1"/>
          </p:cNvGraphicFramePr>
          <p:nvPr>
            <p:extLst>
              <p:ext uri="{D42A27DB-BD31-4B8C-83A1-F6EECF244321}">
                <p14:modId xmlns:p14="http://schemas.microsoft.com/office/powerpoint/2010/main" val="3405838194"/>
              </p:ext>
            </p:extLst>
          </p:nvPr>
        </p:nvGraphicFramePr>
        <p:xfrm>
          <a:off x="1172354" y="748276"/>
          <a:ext cx="9707140" cy="5272977"/>
        </p:xfrm>
        <a:graphic>
          <a:graphicData uri="http://schemas.openxmlformats.org/drawingml/2006/table">
            <a:tbl>
              <a:tblPr>
                <a:tableStyleId>{B301B821-A1FF-4177-AEE7-76D212191A09}</a:tableStyleId>
              </a:tblPr>
              <a:tblGrid>
                <a:gridCol w="703099">
                  <a:extLst>
                    <a:ext uri="{9D8B030D-6E8A-4147-A177-3AD203B41FA5}">
                      <a16:colId xmlns:a16="http://schemas.microsoft.com/office/drawing/2014/main" val="1218034113"/>
                    </a:ext>
                  </a:extLst>
                </a:gridCol>
                <a:gridCol w="3939365">
                  <a:extLst>
                    <a:ext uri="{9D8B030D-6E8A-4147-A177-3AD203B41FA5}">
                      <a16:colId xmlns:a16="http://schemas.microsoft.com/office/drawing/2014/main" val="3563549982"/>
                    </a:ext>
                  </a:extLst>
                </a:gridCol>
                <a:gridCol w="5064676">
                  <a:extLst>
                    <a:ext uri="{9D8B030D-6E8A-4147-A177-3AD203B41FA5}">
                      <a16:colId xmlns:a16="http://schemas.microsoft.com/office/drawing/2014/main" val="3655888466"/>
                    </a:ext>
                  </a:extLst>
                </a:gridCol>
              </a:tblGrid>
              <a:tr h="0">
                <a:tc>
                  <a:txBody>
                    <a:bodyPr/>
                    <a:lstStyle/>
                    <a:p>
                      <a:pPr algn="ctr" fontAlgn="t"/>
                      <a:r>
                        <a:rPr lang="en-IN" sz="1000" dirty="0">
                          <a:solidFill>
                            <a:srgbClr val="000000"/>
                          </a:solidFill>
                          <a:effectLst/>
                        </a:rPr>
                        <a:t>No.</a:t>
                      </a:r>
                      <a:endParaRPr lang="en-IN" sz="1000" dirty="0">
                        <a:solidFill>
                          <a:srgbClr val="000000"/>
                        </a:solidFill>
                        <a:effectLst/>
                        <a:latin typeface="times new roman" panose="02020603050405020304" pitchFamily="18" charset="0"/>
                      </a:endParaRPr>
                    </a:p>
                  </a:txBody>
                  <a:tcPr marL="35281" marR="35281" marT="35281" marB="352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t"/>
                      <a:r>
                        <a:rPr lang="en-IN" sz="1000" dirty="0">
                          <a:solidFill>
                            <a:srgbClr val="000000"/>
                          </a:solidFill>
                          <a:effectLst/>
                        </a:rPr>
                        <a:t>SOAP</a:t>
                      </a:r>
                      <a:endParaRPr lang="en-IN" sz="1000" dirty="0">
                        <a:solidFill>
                          <a:srgbClr val="000000"/>
                        </a:solidFill>
                        <a:effectLst/>
                        <a:latin typeface="times new roman" panose="02020603050405020304" pitchFamily="18" charset="0"/>
                      </a:endParaRPr>
                    </a:p>
                  </a:txBody>
                  <a:tcPr marL="35281" marR="35281" marT="35281" marB="352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fontAlgn="t"/>
                      <a:r>
                        <a:rPr lang="en-IN" sz="1000" dirty="0">
                          <a:solidFill>
                            <a:srgbClr val="000000"/>
                          </a:solidFill>
                          <a:effectLst/>
                        </a:rPr>
                        <a:t>REST</a:t>
                      </a:r>
                      <a:endParaRPr lang="en-IN" sz="1000" dirty="0">
                        <a:solidFill>
                          <a:srgbClr val="000000"/>
                        </a:solidFill>
                        <a:effectLst/>
                        <a:latin typeface="times new roman" panose="02020603050405020304" pitchFamily="18" charset="0"/>
                      </a:endParaRPr>
                    </a:p>
                  </a:txBody>
                  <a:tcPr marL="35281" marR="35281" marT="35281" marB="352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2564955809"/>
                  </a:ext>
                </a:extLst>
              </a:tr>
              <a:tr h="339176">
                <a:tc>
                  <a:txBody>
                    <a:bodyPr/>
                    <a:lstStyle/>
                    <a:p>
                      <a:pPr algn="ctr" fontAlgn="t"/>
                      <a:r>
                        <a:rPr lang="en-IN" sz="1000" dirty="0">
                          <a:solidFill>
                            <a:srgbClr val="333333"/>
                          </a:solidFill>
                          <a:effectLst/>
                        </a:rPr>
                        <a:t>1</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000" dirty="0">
                          <a:solidFill>
                            <a:srgbClr val="333333"/>
                          </a:solidFill>
                          <a:effectLst/>
                        </a:rPr>
                        <a:t>SOAP is a </a:t>
                      </a:r>
                      <a:r>
                        <a:rPr lang="en-IN" sz="1000" b="1" dirty="0">
                          <a:solidFill>
                            <a:srgbClr val="333333"/>
                          </a:solidFill>
                          <a:effectLst/>
                        </a:rPr>
                        <a:t>protocol</a:t>
                      </a:r>
                      <a:r>
                        <a:rPr lang="en-IN" sz="1000" dirty="0">
                          <a:solidFill>
                            <a:srgbClr val="333333"/>
                          </a:solidFill>
                          <a:effectLst/>
                        </a:rPr>
                        <a:t>.</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REST is an </a:t>
                      </a:r>
                      <a:r>
                        <a:rPr lang="en-US" sz="1000" b="1" dirty="0">
                          <a:solidFill>
                            <a:srgbClr val="333333"/>
                          </a:solidFill>
                          <a:effectLst/>
                        </a:rPr>
                        <a:t>architectural style</a:t>
                      </a:r>
                      <a:r>
                        <a:rPr lang="en-US" sz="1000" dirty="0">
                          <a:solidFill>
                            <a:srgbClr val="333333"/>
                          </a:solidFill>
                          <a:effectLst/>
                        </a:rPr>
                        <a:t>.</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049371"/>
                  </a:ext>
                </a:extLst>
              </a:tr>
              <a:tr h="345893">
                <a:tc>
                  <a:txBody>
                    <a:bodyPr/>
                    <a:lstStyle/>
                    <a:p>
                      <a:pPr algn="ctr" fontAlgn="t"/>
                      <a:r>
                        <a:rPr lang="en-IN" sz="1000" dirty="0">
                          <a:solidFill>
                            <a:srgbClr val="333333"/>
                          </a:solidFill>
                          <a:effectLst/>
                        </a:rPr>
                        <a:t>2</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SOAP stands for </a:t>
                      </a:r>
                      <a:r>
                        <a:rPr lang="en-US" sz="1000" b="1" dirty="0">
                          <a:solidFill>
                            <a:srgbClr val="333333"/>
                          </a:solidFill>
                          <a:effectLst/>
                        </a:rPr>
                        <a:t>Simple Object Access Protocol</a:t>
                      </a:r>
                      <a:r>
                        <a:rPr lang="en-US" sz="1000" dirty="0">
                          <a:solidFill>
                            <a:srgbClr val="333333"/>
                          </a:solidFill>
                          <a:effectLst/>
                        </a:rPr>
                        <a:t>.</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REST stands for </a:t>
                      </a:r>
                      <a:r>
                        <a:rPr lang="en-US" sz="1000" b="1" dirty="0" err="1">
                          <a:solidFill>
                            <a:srgbClr val="333333"/>
                          </a:solidFill>
                          <a:effectLst/>
                        </a:rPr>
                        <a:t>REpresentational</a:t>
                      </a:r>
                      <a:r>
                        <a:rPr lang="en-US" sz="1000" b="1" dirty="0">
                          <a:solidFill>
                            <a:srgbClr val="333333"/>
                          </a:solidFill>
                          <a:effectLst/>
                        </a:rPr>
                        <a:t> State Transfer</a:t>
                      </a:r>
                      <a:r>
                        <a:rPr lang="en-US" sz="1000" dirty="0">
                          <a:solidFill>
                            <a:srgbClr val="333333"/>
                          </a:solidFill>
                          <a:effectLst/>
                        </a:rPr>
                        <a:t>.</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6172316"/>
                  </a:ext>
                </a:extLst>
              </a:tr>
              <a:tr h="432162">
                <a:tc>
                  <a:txBody>
                    <a:bodyPr/>
                    <a:lstStyle/>
                    <a:p>
                      <a:pPr algn="ctr" fontAlgn="t"/>
                      <a:r>
                        <a:rPr lang="en-IN" sz="1000" dirty="0">
                          <a:solidFill>
                            <a:srgbClr val="333333"/>
                          </a:solidFill>
                          <a:effectLst/>
                        </a:rPr>
                        <a:t>3</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SOAP </a:t>
                      </a:r>
                      <a:r>
                        <a:rPr lang="en-US" sz="1000" b="1" dirty="0">
                          <a:solidFill>
                            <a:srgbClr val="333333"/>
                          </a:solidFill>
                          <a:effectLst/>
                        </a:rPr>
                        <a:t>can't use REST</a:t>
                      </a:r>
                      <a:r>
                        <a:rPr lang="en-US" sz="1000" dirty="0">
                          <a:solidFill>
                            <a:srgbClr val="333333"/>
                          </a:solidFill>
                          <a:effectLst/>
                        </a:rPr>
                        <a:t> because it is a protocol.</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a:solidFill>
                            <a:srgbClr val="333333"/>
                          </a:solidFill>
                          <a:effectLst/>
                        </a:rPr>
                        <a:t>REST </a:t>
                      </a:r>
                      <a:r>
                        <a:rPr lang="en-US" sz="1000" b="1">
                          <a:solidFill>
                            <a:srgbClr val="333333"/>
                          </a:solidFill>
                          <a:effectLst/>
                        </a:rPr>
                        <a:t>can use SOAP</a:t>
                      </a:r>
                      <a:r>
                        <a:rPr lang="en-US" sz="1000">
                          <a:solidFill>
                            <a:srgbClr val="333333"/>
                          </a:solidFill>
                          <a:effectLst/>
                        </a:rPr>
                        <a:t> web services because it is a concept and can use any protocol like HTTP, SOAP.</a:t>
                      </a:r>
                      <a:endParaRPr lang="en-US" sz="100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283632"/>
                  </a:ext>
                </a:extLst>
              </a:tr>
              <a:tr h="389029">
                <a:tc>
                  <a:txBody>
                    <a:bodyPr/>
                    <a:lstStyle/>
                    <a:p>
                      <a:pPr algn="ctr" fontAlgn="t"/>
                      <a:r>
                        <a:rPr lang="en-IN" sz="1000" dirty="0">
                          <a:solidFill>
                            <a:srgbClr val="333333"/>
                          </a:solidFill>
                          <a:effectLst/>
                        </a:rPr>
                        <a:t>4</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SOAP </a:t>
                      </a:r>
                      <a:r>
                        <a:rPr lang="en-US" sz="1000" b="1" dirty="0">
                          <a:solidFill>
                            <a:srgbClr val="333333"/>
                          </a:solidFill>
                          <a:effectLst/>
                        </a:rPr>
                        <a:t>uses services interfaces to expose the business logic</a:t>
                      </a:r>
                      <a:r>
                        <a:rPr lang="en-US" sz="1000" dirty="0">
                          <a:solidFill>
                            <a:srgbClr val="333333"/>
                          </a:solidFill>
                          <a:effectLst/>
                        </a:rPr>
                        <a:t>.</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a:solidFill>
                            <a:srgbClr val="333333"/>
                          </a:solidFill>
                          <a:effectLst/>
                        </a:rPr>
                        <a:t>REST </a:t>
                      </a:r>
                      <a:r>
                        <a:rPr lang="en-US" sz="1000" b="1">
                          <a:solidFill>
                            <a:srgbClr val="333333"/>
                          </a:solidFill>
                          <a:effectLst/>
                        </a:rPr>
                        <a:t>uses URI to expose business logic</a:t>
                      </a:r>
                      <a:r>
                        <a:rPr lang="en-US" sz="1000">
                          <a:solidFill>
                            <a:srgbClr val="333333"/>
                          </a:solidFill>
                          <a:effectLst/>
                        </a:rPr>
                        <a:t>.</a:t>
                      </a:r>
                      <a:endParaRPr lang="en-US" sz="100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704677"/>
                  </a:ext>
                </a:extLst>
              </a:tr>
              <a:tr h="515692">
                <a:tc>
                  <a:txBody>
                    <a:bodyPr/>
                    <a:lstStyle/>
                    <a:p>
                      <a:pPr algn="ctr" fontAlgn="t"/>
                      <a:r>
                        <a:rPr lang="en-IN" sz="1000" dirty="0">
                          <a:solidFill>
                            <a:srgbClr val="333333"/>
                          </a:solidFill>
                          <a:effectLst/>
                        </a:rPr>
                        <a:t>5</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1" dirty="0">
                          <a:solidFill>
                            <a:srgbClr val="333333"/>
                          </a:solidFill>
                          <a:effectLst/>
                        </a:rPr>
                        <a:t>JAX-WS</a:t>
                      </a:r>
                      <a:r>
                        <a:rPr lang="en-US" sz="1000" dirty="0">
                          <a:solidFill>
                            <a:srgbClr val="333333"/>
                          </a:solidFill>
                          <a:effectLst/>
                        </a:rPr>
                        <a:t> is the java API for SOAP web services.</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b="1" dirty="0">
                          <a:solidFill>
                            <a:srgbClr val="333333"/>
                          </a:solidFill>
                          <a:effectLst/>
                        </a:rPr>
                        <a:t>JAX-RS</a:t>
                      </a:r>
                      <a:r>
                        <a:rPr lang="en-US" sz="1000" dirty="0">
                          <a:solidFill>
                            <a:srgbClr val="333333"/>
                          </a:solidFill>
                          <a:effectLst/>
                        </a:rPr>
                        <a:t> is the java API for RESTful web services.</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655862"/>
                  </a:ext>
                </a:extLst>
              </a:tr>
              <a:tr h="515692">
                <a:tc>
                  <a:txBody>
                    <a:bodyPr/>
                    <a:lstStyle/>
                    <a:p>
                      <a:pPr algn="ctr" fontAlgn="t"/>
                      <a:r>
                        <a:rPr lang="en-IN" sz="1000" dirty="0">
                          <a:solidFill>
                            <a:srgbClr val="333333"/>
                          </a:solidFill>
                          <a:effectLst/>
                        </a:rPr>
                        <a:t>6</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SOAP </a:t>
                      </a:r>
                      <a:r>
                        <a:rPr lang="en-US" sz="1000" b="1" dirty="0">
                          <a:solidFill>
                            <a:srgbClr val="333333"/>
                          </a:solidFill>
                          <a:effectLst/>
                        </a:rPr>
                        <a:t>defines standards </a:t>
                      </a:r>
                      <a:r>
                        <a:rPr lang="en-US" sz="1000" dirty="0">
                          <a:solidFill>
                            <a:srgbClr val="333333"/>
                          </a:solidFill>
                          <a:effectLst/>
                        </a:rPr>
                        <a:t>to be strictly followed.</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REST does not define too much standards like SOAP.</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933681"/>
                  </a:ext>
                </a:extLst>
              </a:tr>
              <a:tr h="515692">
                <a:tc>
                  <a:txBody>
                    <a:bodyPr/>
                    <a:lstStyle/>
                    <a:p>
                      <a:pPr algn="ctr" fontAlgn="t"/>
                      <a:r>
                        <a:rPr lang="en-IN" sz="1000" dirty="0">
                          <a:solidFill>
                            <a:srgbClr val="333333"/>
                          </a:solidFill>
                          <a:effectLst/>
                        </a:rPr>
                        <a:t>7</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SOAP </a:t>
                      </a:r>
                      <a:r>
                        <a:rPr lang="en-US" sz="1000" b="1" dirty="0">
                          <a:solidFill>
                            <a:srgbClr val="333333"/>
                          </a:solidFill>
                          <a:effectLst/>
                        </a:rPr>
                        <a:t>requires more bandwidth</a:t>
                      </a:r>
                      <a:r>
                        <a:rPr lang="en-US" sz="1000" dirty="0">
                          <a:solidFill>
                            <a:srgbClr val="333333"/>
                          </a:solidFill>
                          <a:effectLst/>
                        </a:rPr>
                        <a:t> and resource than REST.</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a:solidFill>
                            <a:srgbClr val="333333"/>
                          </a:solidFill>
                          <a:effectLst/>
                        </a:rPr>
                        <a:t>REST </a:t>
                      </a:r>
                      <a:r>
                        <a:rPr lang="en-US" sz="1000" b="1">
                          <a:solidFill>
                            <a:srgbClr val="333333"/>
                          </a:solidFill>
                          <a:effectLst/>
                        </a:rPr>
                        <a:t>requires less bandwidth</a:t>
                      </a:r>
                      <a:r>
                        <a:rPr lang="en-US" sz="1000">
                          <a:solidFill>
                            <a:srgbClr val="333333"/>
                          </a:solidFill>
                          <a:effectLst/>
                        </a:rPr>
                        <a:t> and resource than SOAP.</a:t>
                      </a:r>
                      <a:endParaRPr lang="en-US" sz="100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4176537"/>
                  </a:ext>
                </a:extLst>
              </a:tr>
              <a:tr h="815428">
                <a:tc>
                  <a:txBody>
                    <a:bodyPr/>
                    <a:lstStyle/>
                    <a:p>
                      <a:pPr algn="ctr" fontAlgn="t"/>
                      <a:r>
                        <a:rPr lang="en-IN" sz="1000" dirty="0">
                          <a:solidFill>
                            <a:srgbClr val="333333"/>
                          </a:solidFill>
                          <a:effectLst/>
                        </a:rPr>
                        <a:t>8</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SOAP </a:t>
                      </a:r>
                      <a:r>
                        <a:rPr lang="en-US" sz="1000" b="1" dirty="0">
                          <a:solidFill>
                            <a:srgbClr val="333333"/>
                          </a:solidFill>
                          <a:effectLst/>
                        </a:rPr>
                        <a:t>defines its own security</a:t>
                      </a:r>
                      <a:r>
                        <a:rPr lang="en-US" sz="1000" dirty="0">
                          <a:solidFill>
                            <a:srgbClr val="333333"/>
                          </a:solidFill>
                          <a:effectLst/>
                        </a:rPr>
                        <a:t>.</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RESTful web services </a:t>
                      </a:r>
                      <a:r>
                        <a:rPr lang="en-US" sz="1000" b="1" dirty="0">
                          <a:solidFill>
                            <a:srgbClr val="333333"/>
                          </a:solidFill>
                          <a:effectLst/>
                        </a:rPr>
                        <a:t>inherits security measures</a:t>
                      </a:r>
                      <a:r>
                        <a:rPr lang="en-US" sz="1000" dirty="0">
                          <a:solidFill>
                            <a:srgbClr val="333333"/>
                          </a:solidFill>
                          <a:effectLst/>
                        </a:rPr>
                        <a:t> from the underlying transport.</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4826546"/>
                  </a:ext>
                </a:extLst>
              </a:tr>
              <a:tr h="815428">
                <a:tc>
                  <a:txBody>
                    <a:bodyPr/>
                    <a:lstStyle/>
                    <a:p>
                      <a:pPr algn="ctr" fontAlgn="t"/>
                      <a:r>
                        <a:rPr lang="en-IN" sz="1000" dirty="0">
                          <a:solidFill>
                            <a:srgbClr val="333333"/>
                          </a:solidFill>
                          <a:effectLst/>
                        </a:rPr>
                        <a:t>9</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SOAP </a:t>
                      </a:r>
                      <a:r>
                        <a:rPr lang="en-US" sz="1000" b="1" dirty="0">
                          <a:solidFill>
                            <a:srgbClr val="333333"/>
                          </a:solidFill>
                          <a:effectLst/>
                        </a:rPr>
                        <a:t>permits XML</a:t>
                      </a:r>
                      <a:r>
                        <a:rPr lang="en-US" sz="1000" dirty="0">
                          <a:solidFill>
                            <a:srgbClr val="333333"/>
                          </a:solidFill>
                          <a:effectLst/>
                        </a:rPr>
                        <a:t> data format only.</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REST </a:t>
                      </a:r>
                      <a:r>
                        <a:rPr lang="en-US" sz="1000" b="1" dirty="0">
                          <a:solidFill>
                            <a:srgbClr val="333333"/>
                          </a:solidFill>
                          <a:effectLst/>
                        </a:rPr>
                        <a:t>permits different</a:t>
                      </a:r>
                      <a:r>
                        <a:rPr lang="en-US" sz="1000" dirty="0">
                          <a:solidFill>
                            <a:srgbClr val="333333"/>
                          </a:solidFill>
                          <a:effectLst/>
                        </a:rPr>
                        <a:t> data format such as Plain text, HTML, XML, JSON etc.</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926775"/>
                  </a:ext>
                </a:extLst>
              </a:tr>
              <a:tr h="365823">
                <a:tc>
                  <a:txBody>
                    <a:bodyPr/>
                    <a:lstStyle/>
                    <a:p>
                      <a:pPr algn="ctr" fontAlgn="t"/>
                      <a:r>
                        <a:rPr lang="en-IN" sz="1000" dirty="0">
                          <a:solidFill>
                            <a:srgbClr val="333333"/>
                          </a:solidFill>
                          <a:effectLst/>
                        </a:rPr>
                        <a:t>10</a:t>
                      </a:r>
                      <a:endParaRPr lang="en-IN"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a:solidFill>
                            <a:srgbClr val="333333"/>
                          </a:solidFill>
                          <a:effectLst/>
                        </a:rPr>
                        <a:t>SOAP is </a:t>
                      </a:r>
                      <a:r>
                        <a:rPr lang="en-US" sz="1000" b="1">
                          <a:solidFill>
                            <a:srgbClr val="333333"/>
                          </a:solidFill>
                          <a:effectLst/>
                        </a:rPr>
                        <a:t>less preferred</a:t>
                      </a:r>
                      <a:r>
                        <a:rPr lang="en-US" sz="1000">
                          <a:solidFill>
                            <a:srgbClr val="333333"/>
                          </a:solidFill>
                          <a:effectLst/>
                        </a:rPr>
                        <a:t> than REST.</a:t>
                      </a:r>
                      <a:endParaRPr lang="en-US" sz="100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000" dirty="0">
                          <a:solidFill>
                            <a:srgbClr val="333333"/>
                          </a:solidFill>
                          <a:effectLst/>
                        </a:rPr>
                        <a:t>REST </a:t>
                      </a:r>
                      <a:r>
                        <a:rPr lang="en-US" sz="1000" b="1" dirty="0">
                          <a:solidFill>
                            <a:srgbClr val="333333"/>
                          </a:solidFill>
                          <a:effectLst/>
                        </a:rPr>
                        <a:t>more preferred</a:t>
                      </a:r>
                      <a:r>
                        <a:rPr lang="en-US" sz="1000" dirty="0">
                          <a:solidFill>
                            <a:srgbClr val="333333"/>
                          </a:solidFill>
                          <a:effectLst/>
                        </a:rPr>
                        <a:t> than SOAP.</a:t>
                      </a:r>
                      <a:endParaRPr lang="en-US" sz="1000" dirty="0">
                        <a:solidFill>
                          <a:srgbClr val="333333"/>
                        </a:solidFill>
                        <a:effectLst/>
                        <a:latin typeface="inter-regular"/>
                      </a:endParaRPr>
                    </a:p>
                  </a:txBody>
                  <a:tcPr marL="23521" marR="23521" marT="23521" marB="235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21516"/>
                  </a:ext>
                </a:extLst>
              </a:tr>
            </a:tbl>
          </a:graphicData>
        </a:graphic>
      </p:graphicFrame>
    </p:spTree>
    <p:extLst>
      <p:ext uri="{BB962C8B-B14F-4D97-AF65-F5344CB8AC3E}">
        <p14:creationId xmlns:p14="http://schemas.microsoft.com/office/powerpoint/2010/main" val="2760179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33E6C1-6A9B-54A4-6C4B-3A56B07FA4D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97A6DD93-545D-29CA-E91F-F30AD275BF5D}"/>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A0197CEA-979C-B20E-97DD-696111C0992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DBEFA058-B4E2-49CB-7AB4-E3F34686ECFE}"/>
              </a:ext>
            </a:extLst>
          </p:cNvPr>
          <p:cNvSpPr txBox="1"/>
          <p:nvPr/>
        </p:nvSpPr>
        <p:spPr>
          <a:xfrm>
            <a:off x="838200" y="625151"/>
            <a:ext cx="8308132" cy="1200329"/>
          </a:xfrm>
          <a:prstGeom prst="rect">
            <a:avLst/>
          </a:prstGeom>
          <a:noFill/>
        </p:spPr>
        <p:txBody>
          <a:bodyPr wrap="square">
            <a:spAutoFit/>
          </a:bodyPr>
          <a:lstStyle/>
          <a:p>
            <a:r>
              <a:rPr lang="en-US" b="1" i="0" dirty="0">
                <a:solidFill>
                  <a:srgbClr val="333333"/>
                </a:solidFill>
                <a:effectLst/>
                <a:latin typeface="inter-bold"/>
              </a:rPr>
              <a:t>@Autowired:</a:t>
            </a:r>
            <a:r>
              <a:rPr lang="en-US" b="0" i="0" dirty="0">
                <a:solidFill>
                  <a:srgbClr val="333333"/>
                </a:solidFill>
                <a:effectLst/>
                <a:latin typeface="inter-regular"/>
              </a:rPr>
              <a:t> Spring provides annotation-based auto-wiring by providing @Autowired annotation. It is used to </a:t>
            </a:r>
            <a:r>
              <a:rPr lang="en-US" b="0" i="0" dirty="0" err="1">
                <a:solidFill>
                  <a:srgbClr val="333333"/>
                </a:solidFill>
                <a:effectLst/>
                <a:latin typeface="inter-regular"/>
              </a:rPr>
              <a:t>autowire</a:t>
            </a:r>
            <a:r>
              <a:rPr lang="en-US" b="0" i="0" dirty="0">
                <a:solidFill>
                  <a:srgbClr val="333333"/>
                </a:solidFill>
                <a:effectLst/>
                <a:latin typeface="inter-regular"/>
              </a:rPr>
              <a:t> spring bean on setter methods, instance variable, and constructor. When we use @Autowired annotation, the spring container auto-wires the bean by matching data-type.</a:t>
            </a:r>
            <a:endParaRPr lang="en-IN" dirty="0"/>
          </a:p>
        </p:txBody>
      </p:sp>
      <p:sp>
        <p:nvSpPr>
          <p:cNvPr id="8" name="TextBox 7">
            <a:extLst>
              <a:ext uri="{FF2B5EF4-FFF2-40B4-BE49-F238E27FC236}">
                <a16:creationId xmlns:a16="http://schemas.microsoft.com/office/drawing/2014/main" id="{1E3042E7-731A-506A-18A6-D9749936A87C}"/>
              </a:ext>
            </a:extLst>
          </p:cNvPr>
          <p:cNvSpPr txBox="1"/>
          <p:nvPr/>
        </p:nvSpPr>
        <p:spPr>
          <a:xfrm>
            <a:off x="961054" y="1997839"/>
            <a:ext cx="5728996" cy="2862322"/>
          </a:xfrm>
          <a:prstGeom prst="rect">
            <a:avLst/>
          </a:prstGeom>
          <a:noFill/>
        </p:spPr>
        <p:txBody>
          <a:bodyPr wrap="square">
            <a:spAutoFit/>
          </a:bodyPr>
          <a:lstStyle/>
          <a:p>
            <a:pPr algn="just"/>
            <a:r>
              <a:rPr lang="en-IN" b="0" i="0" dirty="0">
                <a:solidFill>
                  <a:srgbClr val="646464"/>
                </a:solidFill>
                <a:effectLst/>
                <a:latin typeface="inter-regular"/>
              </a:rPr>
              <a:t>@Component</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Customer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private</a:t>
            </a:r>
            <a:r>
              <a:rPr lang="en-IN" b="0" i="0" dirty="0">
                <a:solidFill>
                  <a:srgbClr val="000000"/>
                </a:solidFill>
                <a:effectLst/>
                <a:latin typeface="inter-regular"/>
              </a:rPr>
              <a:t> Person </a:t>
            </a:r>
            <a:r>
              <a:rPr lang="en-IN" b="0" i="0" dirty="0" err="1">
                <a:solidFill>
                  <a:srgbClr val="000000"/>
                </a:solidFill>
                <a:effectLst/>
                <a:latin typeface="inter-regular"/>
              </a:rPr>
              <a:t>person</a:t>
            </a:r>
            <a:r>
              <a:rPr lang="en-IN" b="0" i="0" dirty="0">
                <a:solidFill>
                  <a:srgbClr val="000000"/>
                </a:solidFill>
                <a:effectLst/>
                <a:latin typeface="inter-regular"/>
              </a:rPr>
              <a:t>;  </a:t>
            </a:r>
          </a:p>
          <a:p>
            <a:pPr algn="just"/>
            <a:r>
              <a:rPr lang="en-IN" b="0" i="0" dirty="0">
                <a:solidFill>
                  <a:srgbClr val="646464"/>
                </a:solidFill>
                <a:effectLst/>
                <a:latin typeface="inter-regular"/>
              </a:rPr>
              <a:t>	@Autowired</a:t>
            </a:r>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Customer(Person person)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.person</a:t>
            </a:r>
            <a:r>
              <a:rPr lang="en-IN" b="0" i="0" dirty="0">
                <a:solidFill>
                  <a:srgbClr val="000000"/>
                </a:solidFill>
                <a:effectLst/>
                <a:latin typeface="inter-regular"/>
              </a:rPr>
              <a:t>=person;  </a:t>
            </a:r>
          </a:p>
          <a:p>
            <a:pPr algn="just"/>
            <a:r>
              <a:rPr lang="en-IN" b="0" i="0" dirty="0">
                <a:solidFill>
                  <a:srgbClr val="000000"/>
                </a:solidFill>
                <a:effectLst/>
                <a:latin typeface="inter-regular"/>
              </a:rPr>
              <a:t>}</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70011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12FA05-432F-3396-2B19-9B4127EAC92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2A0B320-DCFA-D1A9-4AF1-CAF99089B61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A986C496-39E4-2FA9-E48A-AFF02A46C62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11B28331-905B-0F80-DD5A-1F66C99CD82C}"/>
              </a:ext>
            </a:extLst>
          </p:cNvPr>
          <p:cNvSpPr txBox="1"/>
          <p:nvPr/>
        </p:nvSpPr>
        <p:spPr>
          <a:xfrm>
            <a:off x="989823" y="727988"/>
            <a:ext cx="6097554" cy="923330"/>
          </a:xfrm>
          <a:prstGeom prst="rect">
            <a:avLst/>
          </a:prstGeom>
          <a:noFill/>
        </p:spPr>
        <p:txBody>
          <a:bodyPr wrap="square">
            <a:spAutoFit/>
          </a:bodyPr>
          <a:lstStyle/>
          <a:p>
            <a:r>
              <a:rPr lang="en-US" b="1" i="0" dirty="0">
                <a:solidFill>
                  <a:srgbClr val="333333"/>
                </a:solidFill>
                <a:effectLst/>
                <a:latin typeface="inter-bold"/>
              </a:rPr>
              <a:t>@Configuration:</a:t>
            </a:r>
            <a:r>
              <a:rPr lang="en-US" b="0" i="0" dirty="0">
                <a:solidFill>
                  <a:srgbClr val="333333"/>
                </a:solidFill>
                <a:effectLst/>
                <a:latin typeface="inter-regular"/>
              </a:rPr>
              <a:t> It is a class-level annotation. The class annotated with @Configuration used by Spring Containers as a source of bean definitions.</a:t>
            </a:r>
            <a:endParaRPr lang="en-IN" dirty="0"/>
          </a:p>
        </p:txBody>
      </p:sp>
      <p:sp>
        <p:nvSpPr>
          <p:cNvPr id="8" name="TextBox 7">
            <a:extLst>
              <a:ext uri="{FF2B5EF4-FFF2-40B4-BE49-F238E27FC236}">
                <a16:creationId xmlns:a16="http://schemas.microsoft.com/office/drawing/2014/main" id="{A8973F1D-9B85-6F1D-3B86-0E64E9BAFCA6}"/>
              </a:ext>
            </a:extLst>
          </p:cNvPr>
          <p:cNvSpPr txBox="1"/>
          <p:nvPr/>
        </p:nvSpPr>
        <p:spPr>
          <a:xfrm>
            <a:off x="989823" y="2134878"/>
            <a:ext cx="8399883" cy="2308324"/>
          </a:xfrm>
          <a:prstGeom prst="rect">
            <a:avLst/>
          </a:prstGeom>
          <a:noFill/>
        </p:spPr>
        <p:txBody>
          <a:bodyPr wrap="square">
            <a:spAutoFit/>
          </a:bodyPr>
          <a:lstStyle/>
          <a:p>
            <a:pPr algn="just"/>
            <a:r>
              <a:rPr lang="en-IN" b="0" i="0" dirty="0">
                <a:solidFill>
                  <a:srgbClr val="646464"/>
                </a:solidFill>
                <a:effectLst/>
                <a:latin typeface="inter-regular"/>
              </a:rPr>
              <a:t>@Configuration</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Vehicle  </a:t>
            </a:r>
          </a:p>
          <a:p>
            <a:pPr algn="just"/>
            <a:r>
              <a:rPr lang="en-IN" b="0" i="0" dirty="0">
                <a:solidFill>
                  <a:srgbClr val="000000"/>
                </a:solidFill>
                <a:effectLst/>
                <a:latin typeface="inter-regular"/>
              </a:rPr>
              <a:t>{  </a:t>
            </a:r>
          </a:p>
          <a:p>
            <a:pPr algn="just"/>
            <a:r>
              <a:rPr lang="en-IN" b="0" i="0" dirty="0">
                <a:solidFill>
                  <a:srgbClr val="646464"/>
                </a:solidFill>
                <a:effectLst/>
                <a:latin typeface="inter-regular"/>
              </a:rPr>
              <a:t>	@BeanVehicle</a:t>
            </a:r>
            <a:r>
              <a:rPr lang="en-IN" b="0" i="0" dirty="0">
                <a:solidFill>
                  <a:srgbClr val="000000"/>
                </a:solidFill>
                <a:effectLst/>
                <a:latin typeface="inter-regular"/>
              </a:rPr>
              <a:t> engine()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return</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Vehicle();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3264879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22421-58FC-928C-C276-3CDA5429B11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D990C1-11BE-6358-8311-3F2001E6169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6487371E-A5F6-24DF-D254-6332C149A54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F44FF76-A6E1-E405-B240-268B669FAED2}"/>
              </a:ext>
            </a:extLst>
          </p:cNvPr>
          <p:cNvSpPr txBox="1"/>
          <p:nvPr/>
        </p:nvSpPr>
        <p:spPr>
          <a:xfrm>
            <a:off x="1182656" y="1333019"/>
            <a:ext cx="6097554" cy="646331"/>
          </a:xfrm>
          <a:prstGeom prst="rect">
            <a:avLst/>
          </a:prstGeom>
          <a:noFill/>
        </p:spPr>
        <p:txBody>
          <a:bodyPr wrap="square">
            <a:spAutoFit/>
          </a:bodyPr>
          <a:lstStyle/>
          <a:p>
            <a:r>
              <a:rPr lang="en-US" b="1" i="0" dirty="0">
                <a:solidFill>
                  <a:srgbClr val="333333"/>
                </a:solidFill>
                <a:effectLst/>
                <a:latin typeface="inter-bold"/>
              </a:rPr>
              <a:t>@ComponentScan:</a:t>
            </a:r>
            <a:r>
              <a:rPr lang="en-US" b="0" i="0" dirty="0">
                <a:solidFill>
                  <a:srgbClr val="333333"/>
                </a:solidFill>
                <a:effectLst/>
                <a:latin typeface="inter-regular"/>
              </a:rPr>
              <a:t> It is used when we want to scan a package for beans. It is used with the annotation @Configuration. </a:t>
            </a:r>
            <a:endParaRPr lang="en-IN" dirty="0"/>
          </a:p>
        </p:txBody>
      </p:sp>
      <p:sp>
        <p:nvSpPr>
          <p:cNvPr id="8" name="TextBox 7">
            <a:extLst>
              <a:ext uri="{FF2B5EF4-FFF2-40B4-BE49-F238E27FC236}">
                <a16:creationId xmlns:a16="http://schemas.microsoft.com/office/drawing/2014/main" id="{387255CC-00AE-B3B8-4DA6-4C8B90D87050}"/>
              </a:ext>
            </a:extLst>
          </p:cNvPr>
          <p:cNvSpPr txBox="1"/>
          <p:nvPr/>
        </p:nvSpPr>
        <p:spPr>
          <a:xfrm>
            <a:off x="1576873" y="2551837"/>
            <a:ext cx="7569459" cy="1754326"/>
          </a:xfrm>
          <a:prstGeom prst="rect">
            <a:avLst/>
          </a:prstGeom>
          <a:noFill/>
        </p:spPr>
        <p:txBody>
          <a:bodyPr wrap="square">
            <a:spAutoFit/>
          </a:bodyPr>
          <a:lstStyle/>
          <a:p>
            <a:pPr algn="just"/>
            <a:r>
              <a:rPr lang="en-IN" b="0" i="0" dirty="0">
                <a:solidFill>
                  <a:srgbClr val="646464"/>
                </a:solidFill>
                <a:effectLst/>
                <a:latin typeface="inter-regular"/>
              </a:rPr>
              <a:t>@ComponentScan</a:t>
            </a:r>
            <a:r>
              <a:rPr lang="en-IN" b="0" i="0" dirty="0">
                <a:solidFill>
                  <a:srgbClr val="000000"/>
                </a:solidFill>
                <a:effectLst/>
                <a:latin typeface="inter-regular"/>
              </a:rPr>
              <a:t>(basePackages = </a:t>
            </a:r>
            <a:r>
              <a:rPr lang="en-IN" b="0" i="0" dirty="0">
                <a:solidFill>
                  <a:srgbClr val="0000FF"/>
                </a:solidFill>
                <a:effectLst/>
                <a:latin typeface="inter-regular"/>
              </a:rPr>
              <a:t>"</a:t>
            </a:r>
            <a:r>
              <a:rPr lang="en-IN" b="0" i="0" dirty="0" err="1">
                <a:solidFill>
                  <a:srgbClr val="0000FF"/>
                </a:solidFill>
                <a:effectLst/>
                <a:latin typeface="inter-regular"/>
              </a:rPr>
              <a:t>com.org.bhfl</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646464"/>
                </a:solidFill>
                <a:effectLst/>
                <a:latin typeface="inter-regular"/>
              </a:rPr>
              <a:t>@Configuration</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ScanComponent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	//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72616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963E8-5BCE-ED37-CB09-C60EE629AD4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62E11E24-D1C8-10BE-A8AD-7B0E3308749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ACE6257C-36CD-C7FF-E876-F6810E37DC7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26</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E595A7E-34B6-E8B7-0AD8-473C9A2ED9A0}"/>
              </a:ext>
            </a:extLst>
          </p:cNvPr>
          <p:cNvSpPr txBox="1"/>
          <p:nvPr/>
        </p:nvSpPr>
        <p:spPr>
          <a:xfrm>
            <a:off x="1499896" y="1119874"/>
            <a:ext cx="6097554" cy="923330"/>
          </a:xfrm>
          <a:prstGeom prst="rect">
            <a:avLst/>
          </a:prstGeom>
          <a:noFill/>
        </p:spPr>
        <p:txBody>
          <a:bodyPr wrap="square">
            <a:spAutoFit/>
          </a:bodyPr>
          <a:lstStyle/>
          <a:p>
            <a:r>
              <a:rPr lang="en-US" b="1" i="0" dirty="0">
                <a:solidFill>
                  <a:srgbClr val="333333"/>
                </a:solidFill>
                <a:effectLst/>
                <a:latin typeface="inter-bold"/>
              </a:rPr>
              <a:t>@Bean:</a:t>
            </a:r>
            <a:r>
              <a:rPr lang="en-US" b="0" i="0" dirty="0">
                <a:solidFill>
                  <a:srgbClr val="333333"/>
                </a:solidFill>
                <a:effectLst/>
                <a:latin typeface="inter-regular"/>
              </a:rPr>
              <a:t> It is a method-level annotation. It is an alternative of XML &lt;bean&gt; tag. It tells the method to produce a bean to be managed by Spring Container.</a:t>
            </a:r>
            <a:endParaRPr lang="en-IN" dirty="0"/>
          </a:p>
        </p:txBody>
      </p:sp>
      <p:sp>
        <p:nvSpPr>
          <p:cNvPr id="8" name="TextBox 7">
            <a:extLst>
              <a:ext uri="{FF2B5EF4-FFF2-40B4-BE49-F238E27FC236}">
                <a16:creationId xmlns:a16="http://schemas.microsoft.com/office/drawing/2014/main" id="{36A04511-6C47-350F-3790-8AB6AA5853FC}"/>
              </a:ext>
            </a:extLst>
          </p:cNvPr>
          <p:cNvSpPr txBox="1"/>
          <p:nvPr/>
        </p:nvSpPr>
        <p:spPr>
          <a:xfrm>
            <a:off x="1565211" y="2722449"/>
            <a:ext cx="6097554" cy="1477328"/>
          </a:xfrm>
          <a:prstGeom prst="rect">
            <a:avLst/>
          </a:prstGeom>
          <a:noFill/>
        </p:spPr>
        <p:txBody>
          <a:bodyPr wrap="square">
            <a:spAutoFit/>
          </a:bodyPr>
          <a:lstStyle/>
          <a:p>
            <a:pPr algn="just"/>
            <a:r>
              <a:rPr lang="en-IN" b="0" i="0" dirty="0">
                <a:solidFill>
                  <a:srgbClr val="646464"/>
                </a:solidFill>
                <a:effectLst/>
                <a:latin typeface="inter-regular"/>
              </a:rPr>
              <a:t>@Bean</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0" i="0" dirty="0" err="1">
                <a:solidFill>
                  <a:srgbClr val="000000"/>
                </a:solidFill>
                <a:effectLst/>
                <a:latin typeface="inter-regular"/>
              </a:rPr>
              <a:t>BeanExample</a:t>
            </a:r>
            <a:r>
              <a:rPr lang="en-IN" b="0" i="0" dirty="0">
                <a:solidFill>
                  <a:srgbClr val="000000"/>
                </a:solidFill>
                <a:effectLst/>
                <a:latin typeface="inter-regular"/>
              </a:rPr>
              <a:t> </a:t>
            </a:r>
            <a:r>
              <a:rPr lang="en-IN" b="0" i="0" dirty="0" err="1">
                <a:solidFill>
                  <a:srgbClr val="000000"/>
                </a:solidFill>
                <a:effectLst/>
                <a:latin typeface="inter-regular"/>
              </a:rPr>
              <a:t>beanExample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return</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BeanExample</a:t>
            </a:r>
            <a:r>
              <a:rPr lang="en-IN" b="0" i="0" dirty="0">
                <a:solidFill>
                  <a:srgbClr val="000000"/>
                </a:solidFill>
                <a:effectLst/>
                <a:latin typeface="inter-regular"/>
              </a:rPr>
              <a:t> ();  </a:t>
            </a:r>
          </a:p>
          <a:p>
            <a:pPr algn="just"/>
            <a:r>
              <a:rPr lang="en-IN" b="0" i="0" dirty="0">
                <a:solidFill>
                  <a:srgbClr val="000000"/>
                </a:solidFill>
                <a:effectLst/>
                <a:latin typeface="inter-regular"/>
              </a:rPr>
              <a:t>}</a:t>
            </a:r>
          </a:p>
        </p:txBody>
      </p:sp>
    </p:spTree>
    <p:extLst>
      <p:ext uri="{BB962C8B-B14F-4D97-AF65-F5344CB8AC3E}">
        <p14:creationId xmlns:p14="http://schemas.microsoft.com/office/powerpoint/2010/main" val="385351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CF85D-8F5A-1B69-48AF-C10CECA8290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1C14865E-DFCC-236B-A60F-265011B18F6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57922822-FFE5-8512-86B3-E224764C69B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676F28A6-36B7-D608-678C-193128B4F890}"/>
              </a:ext>
            </a:extLst>
          </p:cNvPr>
          <p:cNvSpPr txBox="1"/>
          <p:nvPr/>
        </p:nvSpPr>
        <p:spPr>
          <a:xfrm>
            <a:off x="838200" y="603771"/>
            <a:ext cx="6097554" cy="369332"/>
          </a:xfrm>
          <a:prstGeom prst="rect">
            <a:avLst/>
          </a:prstGeom>
          <a:noFill/>
        </p:spPr>
        <p:txBody>
          <a:bodyPr wrap="square">
            <a:spAutoFit/>
          </a:bodyPr>
          <a:lstStyle/>
          <a:p>
            <a:pPr algn="just"/>
            <a:r>
              <a:rPr lang="en-IN" b="0" i="0" dirty="0">
                <a:solidFill>
                  <a:srgbClr val="610B38"/>
                </a:solidFill>
                <a:effectLst/>
                <a:latin typeface="erdana"/>
              </a:rPr>
              <a:t>Spring Framework Stereotype Annotations</a:t>
            </a:r>
          </a:p>
        </p:txBody>
      </p:sp>
      <p:sp>
        <p:nvSpPr>
          <p:cNvPr id="8" name="TextBox 7">
            <a:extLst>
              <a:ext uri="{FF2B5EF4-FFF2-40B4-BE49-F238E27FC236}">
                <a16:creationId xmlns:a16="http://schemas.microsoft.com/office/drawing/2014/main" id="{3769F386-5A2B-28ED-EE35-72EE17419487}"/>
              </a:ext>
            </a:extLst>
          </p:cNvPr>
          <p:cNvSpPr txBox="1"/>
          <p:nvPr/>
        </p:nvSpPr>
        <p:spPr>
          <a:xfrm>
            <a:off x="838200" y="1225430"/>
            <a:ext cx="7700087" cy="1200329"/>
          </a:xfrm>
          <a:prstGeom prst="rect">
            <a:avLst/>
          </a:prstGeom>
          <a:noFill/>
        </p:spPr>
        <p:txBody>
          <a:bodyPr wrap="square">
            <a:spAutoFit/>
          </a:bodyPr>
          <a:lstStyle/>
          <a:p>
            <a:r>
              <a:rPr lang="en-US" b="1" i="0" dirty="0">
                <a:solidFill>
                  <a:srgbClr val="333333"/>
                </a:solidFill>
                <a:effectLst/>
                <a:latin typeface="inter-bold"/>
              </a:rPr>
              <a:t>@Component:</a:t>
            </a:r>
            <a:r>
              <a:rPr lang="en-US" b="0" i="0" dirty="0">
                <a:solidFill>
                  <a:srgbClr val="333333"/>
                </a:solidFill>
                <a:effectLst/>
                <a:latin typeface="inter-regular"/>
              </a:rPr>
              <a:t> It is a class-level annotation. It is used to mark a Java class as a bean. A Java class annotated with </a:t>
            </a:r>
            <a:r>
              <a:rPr lang="en-US" b="1" i="0" dirty="0">
                <a:solidFill>
                  <a:srgbClr val="333333"/>
                </a:solidFill>
                <a:effectLst/>
                <a:latin typeface="inter-bold"/>
              </a:rPr>
              <a:t>@Component</a:t>
            </a:r>
            <a:r>
              <a:rPr lang="en-US" b="0" i="0" dirty="0">
                <a:solidFill>
                  <a:srgbClr val="333333"/>
                </a:solidFill>
                <a:effectLst/>
                <a:latin typeface="inter-regular"/>
              </a:rPr>
              <a:t> is found during the </a:t>
            </a:r>
            <a:r>
              <a:rPr lang="en-US" b="0" i="0" dirty="0" err="1">
                <a:solidFill>
                  <a:srgbClr val="333333"/>
                </a:solidFill>
                <a:effectLst/>
                <a:latin typeface="inter-regular"/>
              </a:rPr>
              <a:t>classpath</a:t>
            </a:r>
            <a:r>
              <a:rPr lang="en-US" b="0" i="0" dirty="0">
                <a:solidFill>
                  <a:srgbClr val="333333"/>
                </a:solidFill>
                <a:effectLst/>
                <a:latin typeface="inter-regular"/>
              </a:rPr>
              <a:t>. The Spring Framework pick it up and configure it in the application context as a </a:t>
            </a:r>
            <a:r>
              <a:rPr lang="en-US" b="1" i="0" dirty="0">
                <a:solidFill>
                  <a:srgbClr val="333333"/>
                </a:solidFill>
                <a:effectLst/>
                <a:latin typeface="inter-bold"/>
              </a:rPr>
              <a:t>Spring Bean</a:t>
            </a:r>
            <a:r>
              <a:rPr lang="en-US" b="0" i="0" dirty="0">
                <a:solidFill>
                  <a:srgbClr val="333333"/>
                </a:solidFill>
                <a:effectLst/>
                <a:latin typeface="inter-regular"/>
              </a:rPr>
              <a:t>.</a:t>
            </a:r>
            <a:endParaRPr lang="en-IN" dirty="0"/>
          </a:p>
        </p:txBody>
      </p:sp>
      <p:sp>
        <p:nvSpPr>
          <p:cNvPr id="10" name="TextBox 9">
            <a:extLst>
              <a:ext uri="{FF2B5EF4-FFF2-40B4-BE49-F238E27FC236}">
                <a16:creationId xmlns:a16="http://schemas.microsoft.com/office/drawing/2014/main" id="{8ABD5B46-B1B2-8C22-D41E-67E96D90516D}"/>
              </a:ext>
            </a:extLst>
          </p:cNvPr>
          <p:cNvSpPr txBox="1"/>
          <p:nvPr/>
        </p:nvSpPr>
        <p:spPr>
          <a:xfrm>
            <a:off x="921399" y="2678086"/>
            <a:ext cx="6097554" cy="1477328"/>
          </a:xfrm>
          <a:prstGeom prst="rect">
            <a:avLst/>
          </a:prstGeom>
          <a:noFill/>
        </p:spPr>
        <p:txBody>
          <a:bodyPr wrap="square">
            <a:spAutoFit/>
          </a:bodyPr>
          <a:lstStyle/>
          <a:p>
            <a:pPr algn="just"/>
            <a:r>
              <a:rPr lang="en-IN" b="0" i="0" dirty="0">
                <a:solidFill>
                  <a:srgbClr val="646464"/>
                </a:solidFill>
                <a:effectLst/>
                <a:latin typeface="inter-regular"/>
              </a:rPr>
              <a:t>@Component</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568017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BAAE9-BF46-1288-34C0-67CBEB9C2D3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D74E13A9-F9E4-530C-5894-1F32A62810B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5B3DD9C-5900-56EE-A953-C60332D262E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28</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84AB8EA5-FD64-5927-A3A9-D920050ABE44}"/>
              </a:ext>
            </a:extLst>
          </p:cNvPr>
          <p:cNvSpPr txBox="1"/>
          <p:nvPr/>
        </p:nvSpPr>
        <p:spPr>
          <a:xfrm>
            <a:off x="1145333" y="964173"/>
            <a:ext cx="9081018" cy="1200329"/>
          </a:xfrm>
          <a:prstGeom prst="rect">
            <a:avLst/>
          </a:prstGeom>
          <a:noFill/>
        </p:spPr>
        <p:txBody>
          <a:bodyPr wrap="square">
            <a:spAutoFit/>
          </a:bodyPr>
          <a:lstStyle/>
          <a:p>
            <a:r>
              <a:rPr lang="en-US" b="1" i="0" dirty="0">
                <a:solidFill>
                  <a:srgbClr val="333333"/>
                </a:solidFill>
                <a:effectLst/>
                <a:latin typeface="inter-bold"/>
              </a:rPr>
              <a:t>@Controller:</a:t>
            </a:r>
            <a:r>
              <a:rPr lang="en-US" b="0" i="0" dirty="0">
                <a:solidFill>
                  <a:srgbClr val="333333"/>
                </a:solidFill>
                <a:effectLst/>
                <a:latin typeface="inter-regular"/>
              </a:rPr>
              <a:t> The @Controller is a class-level annotation. It is a specialization of </a:t>
            </a:r>
            <a:r>
              <a:rPr lang="en-US" b="1" i="0" dirty="0">
                <a:solidFill>
                  <a:srgbClr val="333333"/>
                </a:solidFill>
                <a:effectLst/>
                <a:latin typeface="inter-bold"/>
              </a:rPr>
              <a:t>@Component</a:t>
            </a:r>
            <a:r>
              <a:rPr lang="en-US" b="0" i="0" dirty="0">
                <a:solidFill>
                  <a:srgbClr val="333333"/>
                </a:solidFill>
                <a:effectLst/>
                <a:latin typeface="inter-regular"/>
              </a:rPr>
              <a:t>. It marks a class as a web request handler. It is often used to serve web pages. By default, it returns a string that indicates which route to redirect. It is mostly used with </a:t>
            </a:r>
            <a:r>
              <a:rPr lang="en-US" b="1" i="0" dirty="0">
                <a:solidFill>
                  <a:srgbClr val="333333"/>
                </a:solidFill>
                <a:effectLst/>
                <a:latin typeface="inter-bold"/>
              </a:rPr>
              <a:t>@RequestMapping</a:t>
            </a:r>
            <a:r>
              <a:rPr lang="en-US" b="0" i="0" dirty="0">
                <a:solidFill>
                  <a:srgbClr val="333333"/>
                </a:solidFill>
                <a:effectLst/>
                <a:latin typeface="inter-regular"/>
              </a:rPr>
              <a:t> annotation.</a:t>
            </a:r>
            <a:endParaRPr lang="en-IN" dirty="0"/>
          </a:p>
        </p:txBody>
      </p:sp>
      <p:sp>
        <p:nvSpPr>
          <p:cNvPr id="8" name="TextBox 7">
            <a:extLst>
              <a:ext uri="{FF2B5EF4-FFF2-40B4-BE49-F238E27FC236}">
                <a16:creationId xmlns:a16="http://schemas.microsoft.com/office/drawing/2014/main" id="{A52BC3A0-9E7D-72E6-3595-7E4983FBBA97}"/>
              </a:ext>
            </a:extLst>
          </p:cNvPr>
          <p:cNvSpPr txBox="1"/>
          <p:nvPr/>
        </p:nvSpPr>
        <p:spPr>
          <a:xfrm>
            <a:off x="1854459" y="2484491"/>
            <a:ext cx="8073311" cy="2862322"/>
          </a:xfrm>
          <a:prstGeom prst="rect">
            <a:avLst/>
          </a:prstGeom>
          <a:noFill/>
        </p:spPr>
        <p:txBody>
          <a:bodyPr wrap="square">
            <a:spAutoFit/>
          </a:bodyPr>
          <a:lstStyle/>
          <a:p>
            <a:pPr algn="just"/>
            <a:r>
              <a:rPr lang="en-IN" b="0" i="0" dirty="0">
                <a:solidFill>
                  <a:srgbClr val="646464"/>
                </a:solidFill>
                <a:effectLst/>
                <a:latin typeface="inter-regular"/>
              </a:rPr>
              <a:t>@Controller</a:t>
            </a:r>
            <a:r>
              <a:rPr lang="en-IN" b="0" i="0" dirty="0">
                <a:solidFill>
                  <a:srgbClr val="000000"/>
                </a:solidFill>
                <a:effectLst/>
                <a:latin typeface="inter-regular"/>
              </a:rPr>
              <a:t>  </a:t>
            </a:r>
          </a:p>
          <a:p>
            <a:pPr algn="just"/>
            <a:r>
              <a:rPr lang="en-IN" b="0" i="0" dirty="0">
                <a:solidFill>
                  <a:srgbClr val="646464"/>
                </a:solidFill>
                <a:effectLst/>
                <a:latin typeface="inter-regular"/>
              </a:rPr>
              <a:t>@RequestMapping</a:t>
            </a:r>
            <a:r>
              <a:rPr lang="en-IN" b="0" i="0" dirty="0">
                <a:solidFill>
                  <a:srgbClr val="000000"/>
                </a:solidFill>
                <a:effectLst/>
                <a:latin typeface="inter-regular"/>
              </a:rPr>
              <a:t>(</a:t>
            </a:r>
            <a:r>
              <a:rPr lang="en-IN" b="0" i="0" dirty="0">
                <a:solidFill>
                  <a:srgbClr val="0000FF"/>
                </a:solidFill>
                <a:effectLst/>
                <a:latin typeface="inter-regular"/>
              </a:rPr>
              <a:t>"books"</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BooksController</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lvl="1" algn="just"/>
            <a:r>
              <a:rPr lang="en-IN" b="0" i="0" dirty="0">
                <a:solidFill>
                  <a:srgbClr val="646464"/>
                </a:solidFill>
                <a:effectLst/>
                <a:latin typeface="inter-regular"/>
              </a:rPr>
              <a:t>@RequestMapping</a:t>
            </a:r>
            <a:r>
              <a:rPr lang="en-IN" b="0" i="0" dirty="0">
                <a:solidFill>
                  <a:srgbClr val="000000"/>
                </a:solidFill>
                <a:effectLst/>
                <a:latin typeface="inter-regular"/>
              </a:rPr>
              <a:t>(value = </a:t>
            </a:r>
            <a:r>
              <a:rPr lang="en-IN" b="0" i="0" dirty="0">
                <a:solidFill>
                  <a:srgbClr val="0000FF"/>
                </a:solidFill>
                <a:effectLst/>
                <a:latin typeface="inter-regular"/>
              </a:rPr>
              <a:t>"/{name}"</a:t>
            </a:r>
            <a:r>
              <a:rPr lang="en-IN" b="0" i="0" dirty="0">
                <a:solidFill>
                  <a:srgbClr val="000000"/>
                </a:solidFill>
                <a:effectLst/>
                <a:latin typeface="inter-regular"/>
              </a:rPr>
              <a:t>, method = </a:t>
            </a:r>
            <a:r>
              <a:rPr lang="en-IN" b="0" i="0" dirty="0" err="1">
                <a:solidFill>
                  <a:srgbClr val="000000"/>
                </a:solidFill>
                <a:effectLst/>
                <a:latin typeface="inter-regular"/>
              </a:rPr>
              <a:t>RequestMethod.GET</a:t>
            </a:r>
            <a:r>
              <a:rPr lang="en-IN" b="0" i="0" dirty="0">
                <a:solidFill>
                  <a:srgbClr val="000000"/>
                </a:solidFill>
                <a:effectLst/>
                <a:latin typeface="inter-regular"/>
              </a:rPr>
              <a:t>)  </a:t>
            </a:r>
          </a:p>
          <a:p>
            <a:pPr lvl="1" algn="just"/>
            <a:r>
              <a:rPr lang="en-IN" b="1" i="0" dirty="0">
                <a:solidFill>
                  <a:srgbClr val="006699"/>
                </a:solidFill>
                <a:effectLst/>
                <a:latin typeface="inter-regular"/>
              </a:rPr>
              <a:t>public</a:t>
            </a:r>
            <a:r>
              <a:rPr lang="en-IN" b="0" i="0" dirty="0">
                <a:solidFill>
                  <a:srgbClr val="000000"/>
                </a:solidFill>
                <a:effectLst/>
                <a:latin typeface="inter-regular"/>
              </a:rPr>
              <a:t> Employee </a:t>
            </a:r>
            <a:r>
              <a:rPr lang="en-IN" b="0" i="0" dirty="0" err="1">
                <a:solidFill>
                  <a:srgbClr val="000000"/>
                </a:solidFill>
                <a:effectLst/>
                <a:latin typeface="inter-regular"/>
              </a:rPr>
              <a:t>getBooksByName</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p>
          <a:p>
            <a:pPr algn="just"/>
            <a:r>
              <a:rPr lang="en-IN" b="1" i="0" dirty="0">
                <a:solidFill>
                  <a:srgbClr val="006699"/>
                </a:solidFill>
                <a:effectLst/>
                <a:latin typeface="inter-regular"/>
              </a:rPr>
              <a:t>	return</a:t>
            </a:r>
            <a:r>
              <a:rPr lang="en-IN" b="0" i="0" dirty="0">
                <a:solidFill>
                  <a:srgbClr val="000000"/>
                </a:solidFill>
                <a:effectLst/>
                <a:latin typeface="inter-regular"/>
              </a:rPr>
              <a:t> </a:t>
            </a:r>
            <a:r>
              <a:rPr lang="en-IN" b="0" i="0" dirty="0" err="1">
                <a:solidFill>
                  <a:srgbClr val="000000"/>
                </a:solidFill>
                <a:effectLst/>
                <a:latin typeface="inter-regular"/>
              </a:rPr>
              <a:t>booksTemplate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972997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262CF-7401-0528-1BF3-F7E1083F2F8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BDCB75EB-34F0-B601-2B3B-4F5ACA5FD68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5974E1DE-4024-2977-6B39-3A88220075C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29</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CE7D9A4A-C93A-9783-B7FF-0DEED56248FD}"/>
              </a:ext>
            </a:extLst>
          </p:cNvPr>
          <p:cNvSpPr txBox="1"/>
          <p:nvPr/>
        </p:nvSpPr>
        <p:spPr>
          <a:xfrm>
            <a:off x="989822" y="997117"/>
            <a:ext cx="9404479" cy="369332"/>
          </a:xfrm>
          <a:prstGeom prst="rect">
            <a:avLst/>
          </a:prstGeom>
          <a:noFill/>
        </p:spPr>
        <p:txBody>
          <a:bodyPr wrap="square">
            <a:spAutoFit/>
          </a:bodyPr>
          <a:lstStyle/>
          <a:p>
            <a:r>
              <a:rPr lang="en-US" b="1" i="0" dirty="0">
                <a:solidFill>
                  <a:srgbClr val="333333"/>
                </a:solidFill>
                <a:effectLst/>
                <a:latin typeface="inter-bold"/>
              </a:rPr>
              <a:t>@Service:</a:t>
            </a:r>
            <a:r>
              <a:rPr lang="en-US" b="0" i="0" dirty="0">
                <a:solidFill>
                  <a:srgbClr val="333333"/>
                </a:solidFill>
                <a:effectLst/>
                <a:latin typeface="inter-regular"/>
              </a:rPr>
              <a:t> It is also used at class level. It tells the Spring that class contains the </a:t>
            </a:r>
            <a:r>
              <a:rPr lang="en-US" b="1" i="0" dirty="0">
                <a:solidFill>
                  <a:srgbClr val="333333"/>
                </a:solidFill>
                <a:effectLst/>
                <a:latin typeface="inter-bold"/>
              </a:rPr>
              <a:t>business logic</a:t>
            </a:r>
            <a:r>
              <a:rPr lang="en-US" b="0" i="0" dirty="0">
                <a:solidFill>
                  <a:srgbClr val="333333"/>
                </a:solidFill>
                <a:effectLst/>
                <a:latin typeface="inter-regular"/>
              </a:rPr>
              <a:t>.</a:t>
            </a:r>
            <a:endParaRPr lang="en-IN" dirty="0"/>
          </a:p>
        </p:txBody>
      </p:sp>
      <p:sp>
        <p:nvSpPr>
          <p:cNvPr id="8" name="TextBox 7">
            <a:extLst>
              <a:ext uri="{FF2B5EF4-FFF2-40B4-BE49-F238E27FC236}">
                <a16:creationId xmlns:a16="http://schemas.microsoft.com/office/drawing/2014/main" id="{5F175F8B-505B-6694-BBD1-ECEFCA60A4ED}"/>
              </a:ext>
            </a:extLst>
          </p:cNvPr>
          <p:cNvSpPr txBox="1"/>
          <p:nvPr/>
        </p:nvSpPr>
        <p:spPr>
          <a:xfrm>
            <a:off x="1089349" y="2097556"/>
            <a:ext cx="6097554" cy="2308324"/>
          </a:xfrm>
          <a:prstGeom prst="rect">
            <a:avLst/>
          </a:prstGeom>
          <a:noFill/>
        </p:spPr>
        <p:txBody>
          <a:bodyPr wrap="square">
            <a:spAutoFit/>
          </a:bodyPr>
          <a:lstStyle/>
          <a:p>
            <a:pPr algn="just"/>
            <a:r>
              <a:rPr lang="en-IN" b="0" i="0" dirty="0">
                <a:solidFill>
                  <a:srgbClr val="646464"/>
                </a:solidFill>
                <a:effectLst/>
                <a:latin typeface="inter-regular"/>
              </a:rPr>
              <a:t>@Service</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TestService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service1()  </a:t>
            </a:r>
          </a:p>
          <a:p>
            <a:pPr algn="just"/>
            <a:r>
              <a:rPr lang="en-IN" b="0" i="0" dirty="0">
                <a:solidFill>
                  <a:srgbClr val="000000"/>
                </a:solidFill>
                <a:effectLst/>
                <a:latin typeface="inter-regular"/>
              </a:rPr>
              <a:t>	{  </a:t>
            </a:r>
          </a:p>
          <a:p>
            <a:pPr algn="just"/>
            <a:r>
              <a:rPr lang="en-IN" b="0" i="0" dirty="0">
                <a:solidFill>
                  <a:srgbClr val="008200"/>
                </a:solidFill>
                <a:effectLst/>
                <a:latin typeface="inter-regular"/>
              </a:rPr>
              <a:t>		//business code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76155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lstStyle/>
          <a:p>
            <a:pPr algn="l"/>
            <a:r>
              <a:rPr lang="en-US" sz="1800" b="0" i="0" u="none" strike="noStrike" baseline="0" dirty="0">
                <a:latin typeface="Verdana" panose="020B0604030504040204" pitchFamily="34" charset="0"/>
              </a:rPr>
              <a:t>Spring Boot is an open source Java-based framework used to create a micro Service. It is</a:t>
            </a:r>
          </a:p>
          <a:p>
            <a:pPr algn="l"/>
            <a:r>
              <a:rPr lang="en-US" sz="1800" b="0" i="0" u="none" strike="noStrike" baseline="0" dirty="0">
                <a:latin typeface="Verdana" panose="020B0604030504040204" pitchFamily="34" charset="0"/>
              </a:rPr>
              <a:t>developed by Pivotal Team and is used to build stand-alone and production ready spring</a:t>
            </a:r>
          </a:p>
          <a:p>
            <a:pPr algn="l"/>
            <a:r>
              <a:rPr lang="en-IN" sz="1800" b="0" i="0" u="none" strike="noStrike" baseline="0" dirty="0">
                <a:latin typeface="Verdana" panose="020B0604030504040204" pitchFamily="34" charset="0"/>
              </a:rPr>
              <a:t>Applications</a:t>
            </a:r>
          </a:p>
          <a:p>
            <a:pPr algn="l"/>
            <a:endParaRPr lang="en-US" dirty="0"/>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40CD38-994A-948C-D6F7-1E6072DF3B1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AE4F1108-0716-10D7-B8B9-47511475A8D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7D5BE980-1C85-B804-DFA5-A527D946E27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30</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5CEB517E-5356-B123-43E2-062741EC5966}"/>
              </a:ext>
            </a:extLst>
          </p:cNvPr>
          <p:cNvSpPr txBox="1"/>
          <p:nvPr/>
        </p:nvSpPr>
        <p:spPr>
          <a:xfrm>
            <a:off x="989822" y="774641"/>
            <a:ext cx="9703059" cy="646331"/>
          </a:xfrm>
          <a:prstGeom prst="rect">
            <a:avLst/>
          </a:prstGeom>
          <a:noFill/>
        </p:spPr>
        <p:txBody>
          <a:bodyPr wrap="square">
            <a:spAutoFit/>
          </a:bodyPr>
          <a:lstStyle/>
          <a:p>
            <a:r>
              <a:rPr lang="en-US" b="1" i="0" dirty="0">
                <a:solidFill>
                  <a:srgbClr val="333333"/>
                </a:solidFill>
                <a:effectLst/>
                <a:latin typeface="inter-bold"/>
              </a:rPr>
              <a:t>@Repository:</a:t>
            </a:r>
            <a:r>
              <a:rPr lang="en-US" b="0" i="0" dirty="0">
                <a:solidFill>
                  <a:srgbClr val="333333"/>
                </a:solidFill>
                <a:effectLst/>
                <a:latin typeface="inter-regular"/>
              </a:rPr>
              <a:t> It is a class-level annotation. The repository is a </a:t>
            </a:r>
            <a:r>
              <a:rPr lang="en-US" b="1" i="0" dirty="0">
                <a:solidFill>
                  <a:srgbClr val="333333"/>
                </a:solidFill>
                <a:effectLst/>
                <a:latin typeface="inter-bold"/>
              </a:rPr>
              <a:t>DAOs</a:t>
            </a:r>
            <a:r>
              <a:rPr lang="en-US" b="0" i="0" dirty="0">
                <a:solidFill>
                  <a:srgbClr val="333333"/>
                </a:solidFill>
                <a:effectLst/>
                <a:latin typeface="inter-regular"/>
              </a:rPr>
              <a:t> (Data Access Object) that access the database directly. The repository does all the operations related to the database.</a:t>
            </a:r>
            <a:endParaRPr lang="en-IN" dirty="0"/>
          </a:p>
        </p:txBody>
      </p:sp>
      <p:sp>
        <p:nvSpPr>
          <p:cNvPr id="8" name="TextBox 7">
            <a:extLst>
              <a:ext uri="{FF2B5EF4-FFF2-40B4-BE49-F238E27FC236}">
                <a16:creationId xmlns:a16="http://schemas.microsoft.com/office/drawing/2014/main" id="{6D3A5F1C-84AF-56EA-50DE-DD3F59AAD1B7}"/>
              </a:ext>
            </a:extLst>
          </p:cNvPr>
          <p:cNvSpPr txBox="1"/>
          <p:nvPr/>
        </p:nvSpPr>
        <p:spPr>
          <a:xfrm>
            <a:off x="1726163" y="2274838"/>
            <a:ext cx="7420169" cy="2308324"/>
          </a:xfrm>
          <a:prstGeom prst="rect">
            <a:avLst/>
          </a:prstGeom>
          <a:noFill/>
        </p:spPr>
        <p:txBody>
          <a:bodyPr wrap="square">
            <a:spAutoFit/>
          </a:bodyPr>
          <a:lstStyle/>
          <a:p>
            <a:pPr algn="just"/>
            <a:r>
              <a:rPr lang="en-IN" b="0" i="0" dirty="0">
                <a:solidFill>
                  <a:srgbClr val="646464"/>
                </a:solidFill>
                <a:effectLst/>
                <a:latin typeface="inter-regular"/>
              </a:rPr>
              <a:t>@Repository</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TestRepository</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delete()  </a:t>
            </a:r>
          </a:p>
          <a:p>
            <a:pPr algn="just"/>
            <a:r>
              <a:rPr lang="en-IN" b="0" i="0" dirty="0">
                <a:solidFill>
                  <a:srgbClr val="000000"/>
                </a:solidFill>
                <a:effectLst/>
                <a:latin typeface="inter-regular"/>
              </a:rPr>
              <a:t>	{     </a:t>
            </a:r>
          </a:p>
          <a:p>
            <a:pPr algn="just"/>
            <a:r>
              <a:rPr lang="en-IN" b="0" i="0" dirty="0">
                <a:solidFill>
                  <a:srgbClr val="008200"/>
                </a:solidFill>
                <a:effectLst/>
                <a:latin typeface="inter-regular"/>
              </a:rPr>
              <a:t>		//persistence code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99249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7D168C-C265-561F-CFFF-04667D63B21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86E6CA62-A49F-3351-A152-5B32B1DF261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63F1C97F-A975-F15D-9CE5-4A51C16F0DC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31</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3545CEC1-C47D-7CAB-2613-2B68E3DDA774}"/>
              </a:ext>
            </a:extLst>
          </p:cNvPr>
          <p:cNvSpPr txBox="1"/>
          <p:nvPr/>
        </p:nvSpPr>
        <p:spPr>
          <a:xfrm>
            <a:off x="989823" y="575778"/>
            <a:ext cx="6097554" cy="369332"/>
          </a:xfrm>
          <a:prstGeom prst="rect">
            <a:avLst/>
          </a:prstGeom>
          <a:noFill/>
        </p:spPr>
        <p:txBody>
          <a:bodyPr wrap="square">
            <a:spAutoFit/>
          </a:bodyPr>
          <a:lstStyle/>
          <a:p>
            <a:pPr algn="just"/>
            <a:r>
              <a:rPr lang="en-IN" b="0" i="0" dirty="0">
                <a:solidFill>
                  <a:srgbClr val="610B38"/>
                </a:solidFill>
                <a:effectLst/>
                <a:latin typeface="erdana"/>
              </a:rPr>
              <a:t>Spring Boot Annotations</a:t>
            </a:r>
          </a:p>
        </p:txBody>
      </p:sp>
      <p:sp>
        <p:nvSpPr>
          <p:cNvPr id="8" name="TextBox 7">
            <a:extLst>
              <a:ext uri="{FF2B5EF4-FFF2-40B4-BE49-F238E27FC236}">
                <a16:creationId xmlns:a16="http://schemas.microsoft.com/office/drawing/2014/main" id="{68FA5E84-F55C-A1EC-0CFE-F02BC23A61FB}"/>
              </a:ext>
            </a:extLst>
          </p:cNvPr>
          <p:cNvSpPr txBox="1"/>
          <p:nvPr/>
        </p:nvSpPr>
        <p:spPr>
          <a:xfrm>
            <a:off x="915178" y="1481736"/>
            <a:ext cx="9871010" cy="1477328"/>
          </a:xfrm>
          <a:prstGeom prst="rect">
            <a:avLst/>
          </a:prstGeom>
          <a:noFill/>
        </p:spPr>
        <p:txBody>
          <a:bodyPr wrap="square">
            <a:spAutoFit/>
          </a:bodyPr>
          <a:lstStyle/>
          <a:p>
            <a:pPr marL="342900" indent="-342900">
              <a:buFont typeface="+mj-lt"/>
              <a:buAutoNum type="arabicPeriod"/>
            </a:pPr>
            <a:r>
              <a:rPr lang="en-US" b="1" i="0" dirty="0">
                <a:solidFill>
                  <a:srgbClr val="000000"/>
                </a:solidFill>
                <a:effectLst/>
                <a:latin typeface="inter-bold"/>
              </a:rPr>
              <a:t>@EnableAutoConfiguration:</a:t>
            </a:r>
            <a:r>
              <a:rPr lang="en-US" b="0" i="0" dirty="0">
                <a:solidFill>
                  <a:srgbClr val="000000"/>
                </a:solidFill>
                <a:effectLst/>
                <a:latin typeface="inter-regular"/>
              </a:rPr>
              <a:t> It auto-configures the bean that is present in the </a:t>
            </a:r>
            <a:r>
              <a:rPr lang="en-US" b="0" i="0" dirty="0" err="1">
                <a:solidFill>
                  <a:srgbClr val="000000"/>
                </a:solidFill>
                <a:effectLst/>
                <a:latin typeface="inter-regular"/>
              </a:rPr>
              <a:t>classpath</a:t>
            </a:r>
            <a:r>
              <a:rPr lang="en-US" b="0" i="0" dirty="0">
                <a:solidFill>
                  <a:srgbClr val="000000"/>
                </a:solidFill>
                <a:effectLst/>
                <a:latin typeface="inter-regular"/>
              </a:rPr>
              <a:t> and configures it to run the methods. The use of this annotation is reduced in Spring Boot 1.2.0 release because developers provided an alternative of the annotation, i.e., </a:t>
            </a:r>
            <a:r>
              <a:rPr lang="en-US" b="1" i="0" dirty="0">
                <a:solidFill>
                  <a:srgbClr val="000000"/>
                </a:solidFill>
                <a:effectLst/>
                <a:latin typeface="inter-bold"/>
              </a:rPr>
              <a:t>@SpringBootApplication</a:t>
            </a:r>
            <a:r>
              <a:rPr lang="en-US" b="0" i="0" dirty="0">
                <a:solidFill>
                  <a:srgbClr val="000000"/>
                </a:solidFill>
                <a:effectLst/>
                <a:latin typeface="inter-regular"/>
              </a:rPr>
              <a:t>.</a:t>
            </a:r>
          </a:p>
          <a:p>
            <a:pPr marL="342900" indent="-342900">
              <a:buFont typeface="+mj-lt"/>
              <a:buAutoNum type="arabicPeriod"/>
            </a:pPr>
            <a:r>
              <a:rPr lang="en-US" b="1" i="0" dirty="0">
                <a:solidFill>
                  <a:srgbClr val="000000"/>
                </a:solidFill>
                <a:effectLst/>
                <a:latin typeface="inter-bold"/>
              </a:rPr>
              <a:t>@SpringBootApplication:</a:t>
            </a:r>
            <a:r>
              <a:rPr lang="en-US" b="0" i="0" dirty="0">
                <a:solidFill>
                  <a:srgbClr val="000000"/>
                </a:solidFill>
                <a:effectLst/>
                <a:latin typeface="inter-regular"/>
              </a:rPr>
              <a:t> It is a combination of three annotations </a:t>
            </a:r>
            <a:r>
              <a:rPr lang="en-US" b="1" i="0" dirty="0">
                <a:solidFill>
                  <a:srgbClr val="000000"/>
                </a:solidFill>
                <a:effectLst/>
                <a:latin typeface="inter-bold"/>
              </a:rPr>
              <a:t>@EnableAutoConfiguration, @ComponentScan,</a:t>
            </a:r>
            <a:r>
              <a:rPr lang="en-US" b="0" i="0" dirty="0">
                <a:solidFill>
                  <a:srgbClr val="000000"/>
                </a:solidFill>
                <a:effectLst/>
                <a:latin typeface="inter-regular"/>
              </a:rPr>
              <a:t> and </a:t>
            </a:r>
            <a:r>
              <a:rPr lang="en-US" b="1" i="0" dirty="0">
                <a:solidFill>
                  <a:srgbClr val="000000"/>
                </a:solidFill>
                <a:effectLst/>
                <a:latin typeface="inter-bold"/>
              </a:rPr>
              <a:t>@Configuration</a:t>
            </a:r>
            <a:r>
              <a:rPr lang="en-US" b="0" i="0" dirty="0">
                <a:solidFill>
                  <a:srgbClr val="000000"/>
                </a:solidFill>
                <a:effectLst/>
                <a:latin typeface="inter-regular"/>
              </a:rPr>
              <a:t>.</a:t>
            </a:r>
          </a:p>
        </p:txBody>
      </p:sp>
    </p:spTree>
    <p:extLst>
      <p:ext uri="{BB962C8B-B14F-4D97-AF65-F5344CB8AC3E}">
        <p14:creationId xmlns:p14="http://schemas.microsoft.com/office/powerpoint/2010/main" val="2953569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D5D9E4-9EE5-88FF-05FD-15F34B208F0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F4AEC2DB-DAD1-29FB-B483-77041F8C67D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AD6A159C-241C-F362-91D3-6B93EE41A7A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32</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F72E1574-C3EC-EC36-5CF0-42712D2CE03B}"/>
              </a:ext>
            </a:extLst>
          </p:cNvPr>
          <p:cNvSpPr txBox="1"/>
          <p:nvPr/>
        </p:nvSpPr>
        <p:spPr>
          <a:xfrm>
            <a:off x="989823" y="594440"/>
            <a:ext cx="9759042" cy="923330"/>
          </a:xfrm>
          <a:prstGeom prst="rect">
            <a:avLst/>
          </a:prstGeom>
          <a:noFill/>
        </p:spPr>
        <p:txBody>
          <a:bodyPr wrap="square">
            <a:spAutoFit/>
          </a:bodyPr>
          <a:lstStyle/>
          <a:p>
            <a:pPr algn="just"/>
            <a:r>
              <a:rPr lang="en-US" b="1" i="0">
                <a:solidFill>
                  <a:srgbClr val="000000"/>
                </a:solidFill>
                <a:effectLst/>
                <a:latin typeface="inter-bold"/>
              </a:rPr>
              <a:t>@RequestMapping:</a:t>
            </a:r>
            <a:r>
              <a:rPr lang="en-US" b="0" i="0">
                <a:solidFill>
                  <a:srgbClr val="000000"/>
                </a:solidFill>
                <a:effectLst/>
                <a:latin typeface="inter-regular"/>
              </a:rPr>
              <a:t> It is used to map the </a:t>
            </a:r>
            <a:r>
              <a:rPr lang="en-US" b="1" i="0">
                <a:solidFill>
                  <a:srgbClr val="000000"/>
                </a:solidFill>
                <a:effectLst/>
                <a:latin typeface="inter-bold"/>
              </a:rPr>
              <a:t>web requests</a:t>
            </a:r>
            <a:r>
              <a:rPr lang="en-US" b="0" i="0">
                <a:solidFill>
                  <a:srgbClr val="000000"/>
                </a:solidFill>
                <a:effectLst/>
                <a:latin typeface="inter-regular"/>
              </a:rPr>
              <a:t>. It has many optional elements like </a:t>
            </a:r>
            <a:r>
              <a:rPr lang="en-US" b="1" i="0">
                <a:solidFill>
                  <a:srgbClr val="000000"/>
                </a:solidFill>
                <a:effectLst/>
                <a:latin typeface="inter-bold"/>
              </a:rPr>
              <a:t>consumes, header, method, name, params, path, produces</a:t>
            </a:r>
            <a:r>
              <a:rPr lang="en-US" b="0" i="0">
                <a:solidFill>
                  <a:srgbClr val="000000"/>
                </a:solidFill>
                <a:effectLst/>
                <a:latin typeface="inter-regular"/>
              </a:rPr>
              <a:t>, and </a:t>
            </a:r>
            <a:r>
              <a:rPr lang="en-US" b="1" i="0">
                <a:solidFill>
                  <a:srgbClr val="000000"/>
                </a:solidFill>
                <a:effectLst/>
                <a:latin typeface="inter-bold"/>
              </a:rPr>
              <a:t>value</a:t>
            </a:r>
            <a:r>
              <a:rPr lang="en-US" b="0" i="0">
                <a:solidFill>
                  <a:srgbClr val="000000"/>
                </a:solidFill>
                <a:effectLst/>
                <a:latin typeface="inter-regular"/>
              </a:rPr>
              <a:t>. We use it with the class as well as the method.</a:t>
            </a:r>
          </a:p>
        </p:txBody>
      </p:sp>
      <p:sp>
        <p:nvSpPr>
          <p:cNvPr id="8" name="TextBox 7">
            <a:extLst>
              <a:ext uri="{FF2B5EF4-FFF2-40B4-BE49-F238E27FC236}">
                <a16:creationId xmlns:a16="http://schemas.microsoft.com/office/drawing/2014/main" id="{AD9252BD-CF16-EB1F-56C3-314949FD0A6D}"/>
              </a:ext>
            </a:extLst>
          </p:cNvPr>
          <p:cNvSpPr txBox="1"/>
          <p:nvPr/>
        </p:nvSpPr>
        <p:spPr>
          <a:xfrm>
            <a:off x="1726163" y="2136339"/>
            <a:ext cx="7420169" cy="2585323"/>
          </a:xfrm>
          <a:prstGeom prst="rect">
            <a:avLst/>
          </a:prstGeom>
          <a:noFill/>
        </p:spPr>
        <p:txBody>
          <a:bodyPr wrap="square">
            <a:spAutoFit/>
          </a:bodyPr>
          <a:lstStyle/>
          <a:p>
            <a:pPr algn="just"/>
            <a:r>
              <a:rPr lang="en-IN" b="0" i="0" dirty="0">
                <a:solidFill>
                  <a:srgbClr val="646464"/>
                </a:solidFill>
                <a:effectLst/>
                <a:latin typeface="inter-regular"/>
              </a:rPr>
              <a:t>@Controller</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BooksController</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646464"/>
                </a:solidFill>
                <a:effectLst/>
                <a:latin typeface="inter-regular"/>
              </a:rPr>
              <a:t>	@RequestMapping</a:t>
            </a:r>
            <a:r>
              <a:rPr lang="en-IN" b="0" i="0" dirty="0">
                <a:solidFill>
                  <a:srgbClr val="000000"/>
                </a:solidFill>
                <a:effectLst/>
                <a:latin typeface="inter-regular"/>
              </a:rPr>
              <a:t>(</a:t>
            </a:r>
            <a:r>
              <a:rPr lang="en-IN" b="0" i="0" dirty="0">
                <a:solidFill>
                  <a:srgbClr val="0000FF"/>
                </a:solidFill>
                <a:effectLst/>
                <a:latin typeface="inter-regular"/>
              </a:rPr>
              <a:t>"/computer-science/books"</a:t>
            </a:r>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String </a:t>
            </a:r>
            <a:r>
              <a:rPr lang="en-IN" b="0" i="0" dirty="0" err="1">
                <a:solidFill>
                  <a:srgbClr val="000000"/>
                </a:solidFill>
                <a:effectLst/>
                <a:latin typeface="inter-regular"/>
              </a:rPr>
              <a:t>getAllBooks</a:t>
            </a:r>
            <a:r>
              <a:rPr lang="en-IN" b="0" i="0" dirty="0">
                <a:solidFill>
                  <a:srgbClr val="000000"/>
                </a:solidFill>
                <a:effectLst/>
                <a:latin typeface="inter-regular"/>
              </a:rPr>
              <a:t>(Model model)  </a:t>
            </a:r>
          </a:p>
          <a:p>
            <a:pPr algn="just"/>
            <a:r>
              <a:rPr lang="en-IN" b="0" i="0" dirty="0">
                <a:solidFill>
                  <a:srgbClr val="000000"/>
                </a:solidFill>
                <a:effectLst/>
                <a:latin typeface="inter-regular"/>
              </a:rPr>
              <a:t>	{  </a:t>
            </a:r>
            <a:endParaRPr lang="en-IN" b="1" i="0" dirty="0">
              <a:solidFill>
                <a:srgbClr val="006699"/>
              </a:solidFill>
              <a:effectLst/>
              <a:latin typeface="inter-regular"/>
            </a:endParaRPr>
          </a:p>
          <a:p>
            <a:pPr algn="just"/>
            <a:r>
              <a:rPr lang="en-IN" b="1" i="0" dirty="0">
                <a:solidFill>
                  <a:srgbClr val="006699"/>
                </a:solidFill>
                <a:effectLst/>
                <a:latin typeface="inter-regular"/>
              </a:rPr>
              <a:t>	return</a:t>
            </a:r>
            <a:r>
              <a:rPr lang="en-IN" b="0" i="0" dirty="0">
                <a:solidFill>
                  <a:srgbClr val="000000"/>
                </a:solidFill>
                <a:effectLst/>
                <a:latin typeface="inter-regular"/>
              </a:rPr>
              <a:t> </a:t>
            </a:r>
            <a:r>
              <a:rPr lang="en-IN" b="0" i="0" dirty="0">
                <a:solidFill>
                  <a:srgbClr val="0000FF"/>
                </a:solidFill>
                <a:effectLst/>
                <a:latin typeface="inter-regular"/>
              </a:rPr>
              <a:t>"</a:t>
            </a:r>
            <a:r>
              <a:rPr lang="en-IN" b="0" i="0" dirty="0" err="1">
                <a:solidFill>
                  <a:srgbClr val="0000FF"/>
                </a:solidFill>
                <a:effectLst/>
                <a:latin typeface="inter-regular"/>
              </a:rPr>
              <a:t>bookList</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a:t>
            </a:r>
            <a:endParaRPr lang="en-IN" b="0" i="0" dirty="0">
              <a:solidFill>
                <a:srgbClr val="000000"/>
              </a:solidFill>
              <a:effectLst/>
              <a:latin typeface="inter-regular"/>
            </a:endParaRPr>
          </a:p>
        </p:txBody>
      </p:sp>
    </p:spTree>
    <p:extLst>
      <p:ext uri="{BB962C8B-B14F-4D97-AF65-F5344CB8AC3E}">
        <p14:creationId xmlns:p14="http://schemas.microsoft.com/office/powerpoint/2010/main" val="2748523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925F69-2418-E407-7752-8EC031A67913}"/>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B898234E-B78F-EBF7-7EB9-DF615609D87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740EC933-1CEB-FE21-4C0A-CDCAE12D372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33</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D1C1F297-7027-ACE3-427F-68C4C24B7978}"/>
              </a:ext>
            </a:extLst>
          </p:cNvPr>
          <p:cNvSpPr txBox="1"/>
          <p:nvPr/>
        </p:nvSpPr>
        <p:spPr>
          <a:xfrm>
            <a:off x="961054" y="836837"/>
            <a:ext cx="10599575" cy="5355312"/>
          </a:xfrm>
          <a:prstGeom prst="rect">
            <a:avLst/>
          </a:prstGeom>
          <a:noFill/>
        </p:spPr>
        <p:txBody>
          <a:bodyPr wrap="square">
            <a:spAutoFit/>
          </a:bodyPr>
          <a:lstStyle/>
          <a:p>
            <a:pPr marL="342900" indent="-342900" algn="just">
              <a:buFont typeface="+mj-lt"/>
              <a:buAutoNum type="arabicPeriod"/>
            </a:pPr>
            <a:r>
              <a:rPr lang="en-US" b="1" i="0" dirty="0">
                <a:solidFill>
                  <a:srgbClr val="000000"/>
                </a:solidFill>
                <a:effectLst/>
                <a:latin typeface="inter-bold"/>
              </a:rPr>
              <a:t>@GetMapping:</a:t>
            </a:r>
            <a:r>
              <a:rPr lang="en-US" b="0" i="0" dirty="0">
                <a:solidFill>
                  <a:srgbClr val="000000"/>
                </a:solidFill>
                <a:effectLst/>
                <a:latin typeface="inter-regular"/>
              </a:rPr>
              <a:t> It maps the </a:t>
            </a:r>
            <a:r>
              <a:rPr lang="en-US" b="1" i="0" dirty="0">
                <a:solidFill>
                  <a:srgbClr val="000000"/>
                </a:solidFill>
                <a:effectLst/>
                <a:latin typeface="inter-bold"/>
              </a:rPr>
              <a:t>HTTP GET</a:t>
            </a:r>
            <a:r>
              <a:rPr lang="en-US" b="0" i="0" dirty="0">
                <a:solidFill>
                  <a:srgbClr val="000000"/>
                </a:solidFill>
                <a:effectLst/>
                <a:latin typeface="inter-regular"/>
              </a:rPr>
              <a:t> requests on the specific handler method. It is used to create a web service endpoint that </a:t>
            </a:r>
            <a:r>
              <a:rPr lang="en-US" b="1" i="0" dirty="0">
                <a:solidFill>
                  <a:srgbClr val="000000"/>
                </a:solidFill>
                <a:effectLst/>
                <a:latin typeface="inter-bold"/>
              </a:rPr>
              <a:t>fetches</a:t>
            </a:r>
            <a:r>
              <a:rPr lang="en-US" b="0" i="0" dirty="0">
                <a:solidFill>
                  <a:srgbClr val="000000"/>
                </a:solidFill>
                <a:effectLst/>
                <a:latin typeface="inter-regular"/>
              </a:rPr>
              <a:t> It is used instead of using: </a:t>
            </a:r>
            <a:r>
              <a:rPr lang="en-US" b="1" i="0" dirty="0">
                <a:solidFill>
                  <a:srgbClr val="000000"/>
                </a:solidFill>
                <a:effectLst/>
                <a:latin typeface="inter-bold"/>
              </a:rPr>
              <a:t>@RequestMapping(method = </a:t>
            </a:r>
            <a:r>
              <a:rPr lang="en-US" b="1" i="0" dirty="0" err="1">
                <a:solidFill>
                  <a:srgbClr val="000000"/>
                </a:solidFill>
                <a:effectLst/>
                <a:latin typeface="inter-bold"/>
              </a:rPr>
              <a:t>RequestMethod.GET</a:t>
            </a:r>
            <a:r>
              <a:rPr lang="en-US" b="1" i="0" dirty="0">
                <a:solidFill>
                  <a:srgbClr val="000000"/>
                </a:solidFill>
                <a:effectLst/>
                <a:latin typeface="inter-bold"/>
              </a:rPr>
              <a:t>)</a:t>
            </a:r>
            <a:endParaRPr lang="en-US" b="0" i="0" dirty="0">
              <a:solidFill>
                <a:srgbClr val="000000"/>
              </a:solidFill>
              <a:effectLst/>
              <a:latin typeface="inter-regular"/>
            </a:endParaRPr>
          </a:p>
          <a:p>
            <a:pPr marL="342900" indent="-342900" algn="just">
              <a:buFont typeface="+mj-lt"/>
              <a:buAutoNum type="arabicPeriod"/>
            </a:pPr>
            <a:r>
              <a:rPr lang="en-US" b="1" i="0" dirty="0">
                <a:solidFill>
                  <a:srgbClr val="000000"/>
                </a:solidFill>
                <a:effectLst/>
                <a:latin typeface="inter-bold"/>
              </a:rPr>
              <a:t>@PostMapping:</a:t>
            </a:r>
            <a:r>
              <a:rPr lang="en-US" b="0" i="0" dirty="0">
                <a:solidFill>
                  <a:srgbClr val="000000"/>
                </a:solidFill>
                <a:effectLst/>
                <a:latin typeface="inter-regular"/>
              </a:rPr>
              <a:t> It maps the </a:t>
            </a:r>
            <a:r>
              <a:rPr lang="en-US" b="1" i="0" dirty="0">
                <a:solidFill>
                  <a:srgbClr val="000000"/>
                </a:solidFill>
                <a:effectLst/>
                <a:latin typeface="inter-bold"/>
              </a:rPr>
              <a:t>HTTP POST </a:t>
            </a:r>
            <a:r>
              <a:rPr lang="en-US" b="0" i="0" dirty="0">
                <a:solidFill>
                  <a:srgbClr val="000000"/>
                </a:solidFill>
                <a:effectLst/>
                <a:latin typeface="inter-regular"/>
              </a:rPr>
              <a:t>requests on the specific handler method. It is used to create a web service endpoint that </a:t>
            </a:r>
            <a:r>
              <a:rPr lang="en-US" b="1" i="0" dirty="0">
                <a:solidFill>
                  <a:srgbClr val="000000"/>
                </a:solidFill>
                <a:effectLst/>
                <a:latin typeface="inter-bold"/>
              </a:rPr>
              <a:t>creates</a:t>
            </a:r>
            <a:r>
              <a:rPr lang="en-US" b="0" i="0" dirty="0">
                <a:solidFill>
                  <a:srgbClr val="000000"/>
                </a:solidFill>
                <a:effectLst/>
                <a:latin typeface="inter-regular"/>
              </a:rPr>
              <a:t> It is used instead of using: </a:t>
            </a:r>
            <a:r>
              <a:rPr lang="en-US" b="1" i="0" dirty="0">
                <a:solidFill>
                  <a:srgbClr val="000000"/>
                </a:solidFill>
                <a:effectLst/>
                <a:latin typeface="inter-bold"/>
              </a:rPr>
              <a:t>@RequestMapping(method = </a:t>
            </a:r>
            <a:r>
              <a:rPr lang="en-US" b="1" i="0" dirty="0" err="1">
                <a:solidFill>
                  <a:srgbClr val="000000"/>
                </a:solidFill>
                <a:effectLst/>
                <a:latin typeface="inter-bold"/>
              </a:rPr>
              <a:t>RequestMethod.POST</a:t>
            </a:r>
            <a:r>
              <a:rPr lang="en-US" b="1" i="0" dirty="0">
                <a:solidFill>
                  <a:srgbClr val="000000"/>
                </a:solidFill>
                <a:effectLst/>
                <a:latin typeface="inter-bold"/>
              </a:rPr>
              <a:t>)</a:t>
            </a:r>
            <a:endParaRPr lang="en-US" b="0" i="0" dirty="0">
              <a:solidFill>
                <a:srgbClr val="000000"/>
              </a:solidFill>
              <a:effectLst/>
              <a:latin typeface="inter-regular"/>
            </a:endParaRPr>
          </a:p>
          <a:p>
            <a:pPr marL="342900" indent="-342900" algn="just">
              <a:buFont typeface="+mj-lt"/>
              <a:buAutoNum type="arabicPeriod"/>
            </a:pPr>
            <a:r>
              <a:rPr lang="en-US" b="1" i="0" dirty="0">
                <a:solidFill>
                  <a:srgbClr val="000000"/>
                </a:solidFill>
                <a:effectLst/>
                <a:latin typeface="inter-bold"/>
              </a:rPr>
              <a:t>@PutMapping:</a:t>
            </a:r>
            <a:r>
              <a:rPr lang="en-US" b="0" i="0" dirty="0">
                <a:solidFill>
                  <a:srgbClr val="000000"/>
                </a:solidFill>
                <a:effectLst/>
                <a:latin typeface="inter-regular"/>
              </a:rPr>
              <a:t> It maps the </a:t>
            </a:r>
            <a:r>
              <a:rPr lang="en-US" b="1" i="0" dirty="0">
                <a:solidFill>
                  <a:srgbClr val="000000"/>
                </a:solidFill>
                <a:effectLst/>
                <a:latin typeface="inter-bold"/>
              </a:rPr>
              <a:t>HTTP PUT</a:t>
            </a:r>
            <a:r>
              <a:rPr lang="en-US" b="0" i="0" dirty="0">
                <a:solidFill>
                  <a:srgbClr val="000000"/>
                </a:solidFill>
                <a:effectLst/>
                <a:latin typeface="inter-regular"/>
              </a:rPr>
              <a:t> requests on the specific handler method. It is used to create a web service endpoint that </a:t>
            </a:r>
            <a:r>
              <a:rPr lang="en-US" b="1" i="0" dirty="0">
                <a:solidFill>
                  <a:srgbClr val="000000"/>
                </a:solidFill>
                <a:effectLst/>
                <a:latin typeface="inter-bold"/>
              </a:rPr>
              <a:t>creates</a:t>
            </a:r>
            <a:r>
              <a:rPr lang="en-US" b="0" i="0" dirty="0">
                <a:solidFill>
                  <a:srgbClr val="000000"/>
                </a:solidFill>
                <a:effectLst/>
                <a:latin typeface="inter-regular"/>
              </a:rPr>
              <a:t> or </a:t>
            </a:r>
            <a:r>
              <a:rPr lang="en-US" b="1" i="0" dirty="0">
                <a:solidFill>
                  <a:srgbClr val="000000"/>
                </a:solidFill>
                <a:effectLst/>
                <a:latin typeface="inter-bold"/>
              </a:rPr>
              <a:t>updates</a:t>
            </a:r>
            <a:r>
              <a:rPr lang="en-US" b="0" i="0" dirty="0">
                <a:solidFill>
                  <a:srgbClr val="000000"/>
                </a:solidFill>
                <a:effectLst/>
                <a:latin typeface="inter-regular"/>
              </a:rPr>
              <a:t> It is used instead of using: </a:t>
            </a:r>
            <a:r>
              <a:rPr lang="en-US" b="1" i="0" dirty="0">
                <a:solidFill>
                  <a:srgbClr val="000000"/>
                </a:solidFill>
                <a:effectLst/>
                <a:latin typeface="inter-bold"/>
              </a:rPr>
              <a:t>@RequestMapping(method = </a:t>
            </a:r>
            <a:r>
              <a:rPr lang="en-US" b="1" i="0" dirty="0" err="1">
                <a:solidFill>
                  <a:srgbClr val="000000"/>
                </a:solidFill>
                <a:effectLst/>
                <a:latin typeface="inter-bold"/>
              </a:rPr>
              <a:t>RequestMethod.PUT</a:t>
            </a:r>
            <a:r>
              <a:rPr lang="en-US" b="1" i="0" dirty="0">
                <a:solidFill>
                  <a:srgbClr val="000000"/>
                </a:solidFill>
                <a:effectLst/>
                <a:latin typeface="inter-bold"/>
              </a:rPr>
              <a:t>)</a:t>
            </a:r>
            <a:endParaRPr lang="en-US" b="0" i="0" dirty="0">
              <a:solidFill>
                <a:srgbClr val="000000"/>
              </a:solidFill>
              <a:effectLst/>
              <a:latin typeface="inter-regular"/>
            </a:endParaRPr>
          </a:p>
          <a:p>
            <a:pPr marL="342900" indent="-342900" algn="just">
              <a:buFont typeface="+mj-lt"/>
              <a:buAutoNum type="arabicPeriod"/>
            </a:pPr>
            <a:r>
              <a:rPr lang="en-US" b="1" i="0" dirty="0">
                <a:solidFill>
                  <a:srgbClr val="000000"/>
                </a:solidFill>
                <a:effectLst/>
                <a:latin typeface="inter-bold"/>
              </a:rPr>
              <a:t>@DeleteMapping:</a:t>
            </a:r>
            <a:r>
              <a:rPr lang="en-US" b="0" i="0" dirty="0">
                <a:solidFill>
                  <a:srgbClr val="000000"/>
                </a:solidFill>
                <a:effectLst/>
                <a:latin typeface="inter-regular"/>
              </a:rPr>
              <a:t> It maps the </a:t>
            </a:r>
            <a:r>
              <a:rPr lang="en-US" b="1" i="0" dirty="0">
                <a:solidFill>
                  <a:srgbClr val="000000"/>
                </a:solidFill>
                <a:effectLst/>
                <a:latin typeface="inter-bold"/>
              </a:rPr>
              <a:t>HTTP DELETE</a:t>
            </a:r>
            <a:r>
              <a:rPr lang="en-US" b="0" i="0" dirty="0">
                <a:solidFill>
                  <a:srgbClr val="000000"/>
                </a:solidFill>
                <a:effectLst/>
                <a:latin typeface="inter-regular"/>
              </a:rPr>
              <a:t> requests on the specific handler method. It is used to create a web service endpoint that </a:t>
            </a:r>
            <a:r>
              <a:rPr lang="en-US" b="1" i="0" dirty="0">
                <a:solidFill>
                  <a:srgbClr val="000000"/>
                </a:solidFill>
                <a:effectLst/>
                <a:latin typeface="inter-bold"/>
              </a:rPr>
              <a:t>deletes </a:t>
            </a:r>
            <a:r>
              <a:rPr lang="en-US" b="0" i="0" dirty="0">
                <a:solidFill>
                  <a:srgbClr val="000000"/>
                </a:solidFill>
                <a:effectLst/>
                <a:latin typeface="inter-regular"/>
              </a:rPr>
              <a:t>a resource. It is used instead of using: </a:t>
            </a:r>
            <a:r>
              <a:rPr lang="en-US" b="1" i="0" dirty="0">
                <a:solidFill>
                  <a:srgbClr val="000000"/>
                </a:solidFill>
                <a:effectLst/>
                <a:latin typeface="inter-bold"/>
              </a:rPr>
              <a:t>@RequestMapping(method = </a:t>
            </a:r>
            <a:r>
              <a:rPr lang="en-US" b="1" i="0" dirty="0" err="1">
                <a:solidFill>
                  <a:srgbClr val="000000"/>
                </a:solidFill>
                <a:effectLst/>
                <a:latin typeface="inter-bold"/>
              </a:rPr>
              <a:t>RequestMethod.DELETE</a:t>
            </a:r>
            <a:r>
              <a:rPr lang="en-US" b="1" i="0" dirty="0">
                <a:solidFill>
                  <a:srgbClr val="000000"/>
                </a:solidFill>
                <a:effectLst/>
                <a:latin typeface="inter-bold"/>
              </a:rPr>
              <a:t>)</a:t>
            </a:r>
            <a:endParaRPr lang="en-US" b="0" i="0" dirty="0">
              <a:solidFill>
                <a:srgbClr val="000000"/>
              </a:solidFill>
              <a:effectLst/>
              <a:latin typeface="inter-regular"/>
            </a:endParaRPr>
          </a:p>
          <a:p>
            <a:pPr marL="342900" indent="-342900" algn="just">
              <a:buFont typeface="+mj-lt"/>
              <a:buAutoNum type="arabicPeriod"/>
            </a:pPr>
            <a:r>
              <a:rPr lang="en-US" b="1" i="0" dirty="0">
                <a:solidFill>
                  <a:srgbClr val="000000"/>
                </a:solidFill>
                <a:effectLst/>
                <a:latin typeface="inter-bold"/>
              </a:rPr>
              <a:t>@PatchMapping:</a:t>
            </a:r>
            <a:r>
              <a:rPr lang="en-US" b="0" i="0" dirty="0">
                <a:solidFill>
                  <a:srgbClr val="000000"/>
                </a:solidFill>
                <a:effectLst/>
                <a:latin typeface="inter-regular"/>
              </a:rPr>
              <a:t> It maps the </a:t>
            </a:r>
            <a:r>
              <a:rPr lang="en-US" b="1" i="0" dirty="0">
                <a:solidFill>
                  <a:srgbClr val="000000"/>
                </a:solidFill>
                <a:effectLst/>
                <a:latin typeface="inter-bold"/>
              </a:rPr>
              <a:t>HTTP PATCH </a:t>
            </a:r>
            <a:r>
              <a:rPr lang="en-US" b="0" i="0" dirty="0">
                <a:solidFill>
                  <a:srgbClr val="000000"/>
                </a:solidFill>
                <a:effectLst/>
                <a:latin typeface="inter-regular"/>
              </a:rPr>
              <a:t>requests on the specific handler method. It is used instead of using </a:t>
            </a:r>
            <a:r>
              <a:rPr lang="en-US" b="1" i="0" dirty="0">
                <a:solidFill>
                  <a:srgbClr val="000000"/>
                </a:solidFill>
                <a:effectLst/>
                <a:latin typeface="inter-bold"/>
              </a:rPr>
              <a:t>@RequestMapping(method = </a:t>
            </a:r>
            <a:r>
              <a:rPr lang="en-US" b="1" i="0" dirty="0" err="1">
                <a:solidFill>
                  <a:srgbClr val="000000"/>
                </a:solidFill>
                <a:effectLst/>
                <a:latin typeface="inter-bold"/>
              </a:rPr>
              <a:t>RequestMethod.PATCH</a:t>
            </a:r>
            <a:r>
              <a:rPr lang="en-US" b="1" i="0" dirty="0">
                <a:solidFill>
                  <a:srgbClr val="000000"/>
                </a:solidFill>
                <a:effectLst/>
                <a:latin typeface="inter-bold"/>
              </a:rPr>
              <a:t>)</a:t>
            </a:r>
            <a:endParaRPr lang="en-US" b="0" i="0" dirty="0">
              <a:solidFill>
                <a:srgbClr val="000000"/>
              </a:solidFill>
              <a:effectLst/>
              <a:latin typeface="inter-regular"/>
            </a:endParaRPr>
          </a:p>
          <a:p>
            <a:pPr marL="342900" indent="-342900" algn="just">
              <a:buFont typeface="+mj-lt"/>
              <a:buAutoNum type="arabicPeriod"/>
            </a:pPr>
            <a:r>
              <a:rPr lang="en-US" b="1" i="0" dirty="0">
                <a:solidFill>
                  <a:srgbClr val="000000"/>
                </a:solidFill>
                <a:effectLst/>
                <a:latin typeface="inter-bold"/>
              </a:rPr>
              <a:t>@RequestBody:</a:t>
            </a:r>
            <a:r>
              <a:rPr lang="en-US" b="0" i="0" dirty="0">
                <a:solidFill>
                  <a:srgbClr val="000000"/>
                </a:solidFill>
                <a:effectLst/>
                <a:latin typeface="inter-regular"/>
              </a:rPr>
              <a:t> It is used to </a:t>
            </a:r>
            <a:r>
              <a:rPr lang="en-US" b="1" i="0" dirty="0">
                <a:solidFill>
                  <a:srgbClr val="000000"/>
                </a:solidFill>
                <a:effectLst/>
                <a:latin typeface="inter-bold"/>
              </a:rPr>
              <a:t>bind</a:t>
            </a:r>
            <a:r>
              <a:rPr lang="en-US" b="0" i="0" dirty="0">
                <a:solidFill>
                  <a:srgbClr val="000000"/>
                </a:solidFill>
                <a:effectLst/>
                <a:latin typeface="inter-regular"/>
              </a:rPr>
              <a:t> HTTP request with an object in a method parameter. Internally it uses </a:t>
            </a:r>
            <a:r>
              <a:rPr lang="en-US" b="1" i="0" dirty="0">
                <a:solidFill>
                  <a:srgbClr val="000000"/>
                </a:solidFill>
                <a:effectLst/>
                <a:latin typeface="inter-bold"/>
              </a:rPr>
              <a:t>HTTP </a:t>
            </a:r>
            <a:r>
              <a:rPr lang="en-US" b="1" i="0" dirty="0" err="1">
                <a:solidFill>
                  <a:srgbClr val="000000"/>
                </a:solidFill>
                <a:effectLst/>
                <a:latin typeface="inter-bold"/>
              </a:rPr>
              <a:t>MessageConverters</a:t>
            </a:r>
            <a:r>
              <a:rPr lang="en-US" b="0" i="0" dirty="0">
                <a:solidFill>
                  <a:srgbClr val="000000"/>
                </a:solidFill>
                <a:effectLst/>
                <a:latin typeface="inter-regular"/>
              </a:rPr>
              <a:t> to convert the body of the request. When we annotate a method parameter with </a:t>
            </a:r>
            <a:r>
              <a:rPr lang="en-US" b="1" i="0" dirty="0">
                <a:solidFill>
                  <a:srgbClr val="000000"/>
                </a:solidFill>
                <a:effectLst/>
                <a:latin typeface="inter-bold"/>
              </a:rPr>
              <a:t>@RequestBody,</a:t>
            </a:r>
            <a:r>
              <a:rPr lang="en-US" b="0" i="0" dirty="0">
                <a:solidFill>
                  <a:srgbClr val="000000"/>
                </a:solidFill>
                <a:effectLst/>
                <a:latin typeface="inter-regular"/>
              </a:rPr>
              <a:t> the Spring framework binds the incoming HTTP request body to that parameter.</a:t>
            </a:r>
          </a:p>
          <a:p>
            <a:pPr marL="342900" indent="-342900" algn="just">
              <a:buFont typeface="+mj-lt"/>
              <a:buAutoNum type="arabicPeriod"/>
            </a:pPr>
            <a:r>
              <a:rPr lang="en-US" b="1" i="0" dirty="0">
                <a:solidFill>
                  <a:srgbClr val="000000"/>
                </a:solidFill>
                <a:effectLst/>
                <a:latin typeface="inter-bold"/>
              </a:rPr>
              <a:t>@ResponseBody:</a:t>
            </a:r>
            <a:r>
              <a:rPr lang="en-US" b="0" i="0" dirty="0">
                <a:solidFill>
                  <a:srgbClr val="000000"/>
                </a:solidFill>
                <a:effectLst/>
                <a:latin typeface="inter-regular"/>
              </a:rPr>
              <a:t> It binds the method return value to the response body. It tells the Spring Boot Framework to serialize a return an object into JSON and XML format.</a:t>
            </a:r>
          </a:p>
        </p:txBody>
      </p:sp>
    </p:spTree>
    <p:extLst>
      <p:ext uri="{BB962C8B-B14F-4D97-AF65-F5344CB8AC3E}">
        <p14:creationId xmlns:p14="http://schemas.microsoft.com/office/powerpoint/2010/main" val="3395504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DCD201-7DFD-EFFB-BA16-1F237E6AB12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014B1722-3846-126B-B5DF-3CCF9EB8C44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ABBD70C2-38B0-1EC0-0B96-E379263367D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34</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9DDDAA4C-AFE2-31DD-71A5-AEA0F373A31A}"/>
              </a:ext>
            </a:extLst>
          </p:cNvPr>
          <p:cNvSpPr txBox="1"/>
          <p:nvPr/>
        </p:nvSpPr>
        <p:spPr>
          <a:xfrm>
            <a:off x="1287623" y="1028343"/>
            <a:ext cx="8948057" cy="5078313"/>
          </a:xfrm>
          <a:prstGeom prst="rect">
            <a:avLst/>
          </a:prstGeom>
          <a:noFill/>
        </p:spPr>
        <p:txBody>
          <a:bodyPr wrap="square">
            <a:spAutoFit/>
          </a:bodyPr>
          <a:lstStyle/>
          <a:p>
            <a:pPr marL="342900" indent="-342900" algn="just">
              <a:buFont typeface="+mj-lt"/>
              <a:buAutoNum type="arabicPeriod"/>
            </a:pPr>
            <a:r>
              <a:rPr lang="en-US" b="1" i="0" dirty="0">
                <a:solidFill>
                  <a:srgbClr val="000000"/>
                </a:solidFill>
                <a:effectLst/>
                <a:latin typeface="inter-bold"/>
              </a:rPr>
              <a:t>@PathVariable:</a:t>
            </a:r>
            <a:r>
              <a:rPr lang="en-US" b="0" i="0" dirty="0">
                <a:solidFill>
                  <a:srgbClr val="000000"/>
                </a:solidFill>
                <a:effectLst/>
                <a:latin typeface="inter-regular"/>
              </a:rPr>
              <a:t> It is used to extract the values from the URI. It is most suitable for the RESTful web service, where the URL contains a path variable. We can define multiple @PathVariable in a method.</a:t>
            </a:r>
          </a:p>
          <a:p>
            <a:pPr marL="342900" indent="-342900" algn="just">
              <a:buFont typeface="+mj-lt"/>
              <a:buAutoNum type="arabicPeriod"/>
            </a:pPr>
            <a:r>
              <a:rPr lang="en-US" b="1" i="0" dirty="0">
                <a:solidFill>
                  <a:srgbClr val="000000"/>
                </a:solidFill>
                <a:effectLst/>
                <a:latin typeface="inter-bold"/>
              </a:rPr>
              <a:t>@RequestParam:</a:t>
            </a:r>
            <a:r>
              <a:rPr lang="en-US" b="0" i="0" dirty="0">
                <a:solidFill>
                  <a:srgbClr val="000000"/>
                </a:solidFill>
                <a:effectLst/>
                <a:latin typeface="inter-regular"/>
              </a:rPr>
              <a:t> It is used to extract the query parameters form the URL. It is also known as a </a:t>
            </a:r>
            <a:r>
              <a:rPr lang="en-US" b="1" i="0" dirty="0">
                <a:solidFill>
                  <a:srgbClr val="000000"/>
                </a:solidFill>
                <a:effectLst/>
                <a:latin typeface="inter-bold"/>
              </a:rPr>
              <a:t>query parameter</a:t>
            </a:r>
            <a:r>
              <a:rPr lang="en-US" b="0" i="0" dirty="0">
                <a:solidFill>
                  <a:srgbClr val="000000"/>
                </a:solidFill>
                <a:effectLst/>
                <a:latin typeface="inter-regular"/>
              </a:rPr>
              <a:t>. It is most suitable for web applications. It can specify default values if the query parameter is not present in the URL.</a:t>
            </a:r>
          </a:p>
          <a:p>
            <a:pPr marL="342900" indent="-342900" algn="just">
              <a:buFont typeface="+mj-lt"/>
              <a:buAutoNum type="arabicPeriod"/>
            </a:pPr>
            <a:r>
              <a:rPr lang="en-US" b="1" i="0" dirty="0">
                <a:solidFill>
                  <a:srgbClr val="000000"/>
                </a:solidFill>
                <a:effectLst/>
                <a:latin typeface="inter-bold"/>
              </a:rPr>
              <a:t>@RequestHeader:</a:t>
            </a:r>
            <a:r>
              <a:rPr lang="en-US" b="0" i="0" dirty="0">
                <a:solidFill>
                  <a:srgbClr val="000000"/>
                </a:solidFill>
                <a:effectLst/>
                <a:latin typeface="inter-regular"/>
              </a:rPr>
              <a:t> It is used to get the details about the HTTP request headers. We use this annotation as a </a:t>
            </a:r>
            <a:r>
              <a:rPr lang="en-US" b="1" i="0" dirty="0">
                <a:solidFill>
                  <a:srgbClr val="000000"/>
                </a:solidFill>
                <a:effectLst/>
                <a:latin typeface="inter-bold"/>
              </a:rPr>
              <a:t>method parameter</a:t>
            </a:r>
            <a:r>
              <a:rPr lang="en-US" b="0" i="0" dirty="0">
                <a:solidFill>
                  <a:srgbClr val="000000"/>
                </a:solidFill>
                <a:effectLst/>
                <a:latin typeface="inter-regular"/>
              </a:rPr>
              <a:t>. The optional elements of the annotation are </a:t>
            </a:r>
            <a:r>
              <a:rPr lang="en-US" b="1" i="0" dirty="0">
                <a:solidFill>
                  <a:srgbClr val="000000"/>
                </a:solidFill>
                <a:effectLst/>
                <a:latin typeface="inter-bold"/>
              </a:rPr>
              <a:t>name, required, value, </a:t>
            </a:r>
            <a:r>
              <a:rPr lang="en-US" b="1" i="0" dirty="0" err="1">
                <a:solidFill>
                  <a:srgbClr val="000000"/>
                </a:solidFill>
                <a:effectLst/>
                <a:latin typeface="inter-bold"/>
              </a:rPr>
              <a:t>defaultValue</a:t>
            </a:r>
            <a:r>
              <a:rPr lang="en-US" b="1" i="0" dirty="0">
                <a:solidFill>
                  <a:srgbClr val="000000"/>
                </a:solidFill>
                <a:effectLst/>
                <a:latin typeface="inter-bold"/>
              </a:rPr>
              <a:t>. </a:t>
            </a:r>
            <a:r>
              <a:rPr lang="en-US" b="0" i="0" dirty="0">
                <a:solidFill>
                  <a:srgbClr val="000000"/>
                </a:solidFill>
                <a:effectLst/>
                <a:latin typeface="inter-regular"/>
              </a:rPr>
              <a:t>For each detail in the header, we should specify separate annotations. We can use it multiple time in a method</a:t>
            </a:r>
          </a:p>
          <a:p>
            <a:pPr marL="342900" indent="-342900" algn="just">
              <a:buFont typeface="+mj-lt"/>
              <a:buAutoNum type="arabicPeriod"/>
            </a:pPr>
            <a:r>
              <a:rPr lang="en-US" b="1" i="0" dirty="0">
                <a:solidFill>
                  <a:srgbClr val="000000"/>
                </a:solidFill>
                <a:effectLst/>
                <a:latin typeface="inter-bold"/>
              </a:rPr>
              <a:t>@RestController:</a:t>
            </a:r>
            <a:r>
              <a:rPr lang="en-US" b="0" i="0" dirty="0">
                <a:solidFill>
                  <a:srgbClr val="000000"/>
                </a:solidFill>
                <a:effectLst/>
                <a:latin typeface="inter-regular"/>
              </a:rPr>
              <a:t> It can be considered as a combination of </a:t>
            </a:r>
            <a:r>
              <a:rPr lang="en-US" b="1" i="0" dirty="0">
                <a:solidFill>
                  <a:srgbClr val="000000"/>
                </a:solidFill>
                <a:effectLst/>
                <a:latin typeface="inter-bold"/>
              </a:rPr>
              <a:t>@Controller</a:t>
            </a:r>
            <a:r>
              <a:rPr lang="en-US" b="0" i="0" dirty="0">
                <a:solidFill>
                  <a:srgbClr val="000000"/>
                </a:solidFill>
                <a:effectLst/>
                <a:latin typeface="inter-regular"/>
              </a:rPr>
              <a:t> and </a:t>
            </a:r>
            <a:r>
              <a:rPr lang="en-US" b="1" i="0" dirty="0">
                <a:solidFill>
                  <a:srgbClr val="000000"/>
                </a:solidFill>
                <a:effectLst/>
                <a:latin typeface="inter-bold"/>
              </a:rPr>
              <a:t>@ResponseBody </a:t>
            </a:r>
            <a:r>
              <a:rPr lang="en-US" b="0" i="0" dirty="0">
                <a:solidFill>
                  <a:srgbClr val="000000"/>
                </a:solidFill>
                <a:effectLst/>
                <a:latin typeface="inter-regular"/>
              </a:rPr>
              <a:t>annotations</a:t>
            </a:r>
            <a:r>
              <a:rPr lang="en-US" b="1" i="0" dirty="0">
                <a:solidFill>
                  <a:srgbClr val="000000"/>
                </a:solidFill>
                <a:effectLst/>
                <a:latin typeface="inter-bold"/>
              </a:rPr>
              <a:t>.</a:t>
            </a:r>
            <a:r>
              <a:rPr lang="en-US" b="0" i="0" dirty="0">
                <a:solidFill>
                  <a:srgbClr val="000000"/>
                </a:solidFill>
                <a:effectLst/>
                <a:latin typeface="inter-regular"/>
              </a:rPr>
              <a:t> The @RestController annotation is itself annotated with the @ResponseBody annotation. It eliminates the need for annotating each method with @ResponseBody.</a:t>
            </a:r>
          </a:p>
          <a:p>
            <a:pPr marL="342900" indent="-342900" algn="just">
              <a:buFont typeface="+mj-lt"/>
              <a:buAutoNum type="arabicPeriod"/>
            </a:pPr>
            <a:r>
              <a:rPr lang="en-US" b="1" i="0" dirty="0">
                <a:solidFill>
                  <a:srgbClr val="000000"/>
                </a:solidFill>
                <a:effectLst/>
                <a:latin typeface="inter-bold"/>
              </a:rPr>
              <a:t>@RequestAttribute:</a:t>
            </a:r>
            <a:r>
              <a:rPr lang="en-US" b="0" i="0" dirty="0">
                <a:solidFill>
                  <a:srgbClr val="000000"/>
                </a:solidFill>
                <a:effectLst/>
                <a:latin typeface="inter-regular"/>
              </a:rPr>
              <a:t> It binds a method parameter to request attribute. It provides convenient access to the request attributes from a controller method. With the help of @RequestAttribute annotation, we can access objects that are populated on the server-side.</a:t>
            </a:r>
          </a:p>
        </p:txBody>
      </p:sp>
    </p:spTree>
    <p:extLst>
      <p:ext uri="{BB962C8B-B14F-4D97-AF65-F5344CB8AC3E}">
        <p14:creationId xmlns:p14="http://schemas.microsoft.com/office/powerpoint/2010/main" val="3126478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AA1A8B-29C8-AF28-AE86-31E8D391FC8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703C2704-8860-EE47-16E3-D5093D1CA75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591355B0-688F-5EC9-A551-BED986FBB10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35</a:t>
            </a:fld>
            <a:endParaRPr lang="en-US" dirty="0">
              <a:solidFill>
                <a:prstClr val="black">
                  <a:tint val="75000"/>
                </a:prstClr>
              </a:solidFill>
            </a:endParaRPr>
          </a:p>
        </p:txBody>
      </p:sp>
      <p:pic>
        <p:nvPicPr>
          <p:cNvPr id="1026" name="Picture 2" descr="Spring Boot Architecture - javatpoint">
            <a:extLst>
              <a:ext uri="{FF2B5EF4-FFF2-40B4-BE49-F238E27FC236}">
                <a16:creationId xmlns:a16="http://schemas.microsoft.com/office/drawing/2014/main" id="{E1CF430B-0A0B-320D-5F04-6B7442847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536" y="1447800"/>
            <a:ext cx="8010014" cy="42687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BBBE820-A54C-9A0F-E5E6-E1456B274713}"/>
                  </a:ext>
                </a:extLst>
              </p14:cNvPr>
              <p14:cNvContentPartPr/>
              <p14:nvPr/>
            </p14:nvContentPartPr>
            <p14:xfrm>
              <a:off x="1467000" y="666720"/>
              <a:ext cx="3187800" cy="3270600"/>
            </p14:xfrm>
          </p:contentPart>
        </mc:Choice>
        <mc:Fallback xmlns="">
          <p:pic>
            <p:nvPicPr>
              <p:cNvPr id="5" name="Ink 4">
                <a:extLst>
                  <a:ext uri="{FF2B5EF4-FFF2-40B4-BE49-F238E27FC236}">
                    <a16:creationId xmlns:a16="http://schemas.microsoft.com/office/drawing/2014/main" id="{9BBBE820-A54C-9A0F-E5E6-E1456B274713}"/>
                  </a:ext>
                </a:extLst>
              </p:cNvPr>
              <p:cNvPicPr/>
              <p:nvPr/>
            </p:nvPicPr>
            <p:blipFill>
              <a:blip r:embed="rId4"/>
              <a:stretch>
                <a:fillRect/>
              </a:stretch>
            </p:blipFill>
            <p:spPr>
              <a:xfrm>
                <a:off x="1457640" y="657360"/>
                <a:ext cx="3206520" cy="3289320"/>
              </a:xfrm>
              <a:prstGeom prst="rect">
                <a:avLst/>
              </a:prstGeom>
            </p:spPr>
          </p:pic>
        </mc:Fallback>
      </mc:AlternateContent>
    </p:spTree>
    <p:extLst>
      <p:ext uri="{BB962C8B-B14F-4D97-AF65-F5344CB8AC3E}">
        <p14:creationId xmlns:p14="http://schemas.microsoft.com/office/powerpoint/2010/main" val="586532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8B985-EC5A-C41A-98B6-A777DF64AB2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FF48D168-10CE-1C5E-81D6-F675EBDA09E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EDF60B0-2091-7C2D-D1DB-71F67560E6B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36</a:t>
            </a:fld>
            <a:endParaRPr lang="en-US" dirty="0">
              <a:solidFill>
                <a:prstClr val="black">
                  <a:tint val="75000"/>
                </a:prstClr>
              </a:solidFill>
            </a:endParaRPr>
          </a:p>
        </p:txBody>
      </p:sp>
      <p:pic>
        <p:nvPicPr>
          <p:cNvPr id="2050" name="Picture 2">
            <a:extLst>
              <a:ext uri="{FF2B5EF4-FFF2-40B4-BE49-F238E27FC236}">
                <a16:creationId xmlns:a16="http://schemas.microsoft.com/office/drawing/2014/main" id="{CBCAD8F1-0A71-3864-D409-66C6B7F58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58" y="376432"/>
            <a:ext cx="5514975" cy="4257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33BA201-823A-7FA1-89AA-1C189056096A}"/>
              </a:ext>
            </a:extLst>
          </p:cNvPr>
          <p:cNvSpPr txBox="1"/>
          <p:nvPr/>
        </p:nvSpPr>
        <p:spPr>
          <a:xfrm>
            <a:off x="3860541" y="4727242"/>
            <a:ext cx="1345941" cy="369332"/>
          </a:xfrm>
          <a:prstGeom prst="rect">
            <a:avLst/>
          </a:prstGeom>
          <a:noFill/>
        </p:spPr>
        <p:txBody>
          <a:bodyPr wrap="square">
            <a:spAutoFit/>
          </a:bodyPr>
          <a:lstStyle/>
          <a:p>
            <a:pPr algn="l"/>
            <a:r>
              <a:rPr lang="en-IN" b="1" i="0" dirty="0">
                <a:solidFill>
                  <a:srgbClr val="234623"/>
                </a:solidFill>
                <a:effectLst/>
                <a:latin typeface="Arial" panose="020B0604020202020204" pitchFamily="34" charset="0"/>
              </a:rPr>
              <a:t>Modules</a:t>
            </a:r>
          </a:p>
        </p:txBody>
      </p:sp>
      <p:sp>
        <p:nvSpPr>
          <p:cNvPr id="10" name="TextBox 9">
            <a:extLst>
              <a:ext uri="{FF2B5EF4-FFF2-40B4-BE49-F238E27FC236}">
                <a16:creationId xmlns:a16="http://schemas.microsoft.com/office/drawing/2014/main" id="{70F91EBC-FD09-313C-BB11-F565946DB748}"/>
              </a:ext>
            </a:extLst>
          </p:cNvPr>
          <p:cNvSpPr txBox="1"/>
          <p:nvPr/>
        </p:nvSpPr>
        <p:spPr>
          <a:xfrm>
            <a:off x="5333223" y="4727242"/>
            <a:ext cx="6097554"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Spring Framework contains a lot of features, which are well-organized in about twenty modules. These modules can be grouped together based on their primary features into Core Container, Data Access/Integration, Web, AOP (Aspect Oriented Programming), Instrumentation and Test.</a:t>
            </a:r>
            <a:endParaRPr lang="en-IN" dirty="0"/>
          </a:p>
        </p:txBody>
      </p:sp>
    </p:spTree>
    <p:extLst>
      <p:ext uri="{BB962C8B-B14F-4D97-AF65-F5344CB8AC3E}">
        <p14:creationId xmlns:p14="http://schemas.microsoft.com/office/powerpoint/2010/main" val="4260269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42494-4234-9050-63F4-EBB212662D47}"/>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C0CF5B60-F51F-60E8-C66E-621398C6A50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584D51FF-4747-5CD7-FA13-81F262BA12B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37</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9052091A-01CE-6FEA-DFF8-85CDF3937E04}"/>
              </a:ext>
            </a:extLst>
          </p:cNvPr>
          <p:cNvSpPr txBox="1"/>
          <p:nvPr/>
        </p:nvSpPr>
        <p:spPr>
          <a:xfrm>
            <a:off x="697463" y="799714"/>
            <a:ext cx="6097554" cy="369332"/>
          </a:xfrm>
          <a:prstGeom prst="rect">
            <a:avLst/>
          </a:prstGeom>
          <a:noFill/>
        </p:spPr>
        <p:txBody>
          <a:bodyPr wrap="square">
            <a:spAutoFit/>
          </a:bodyPr>
          <a:lstStyle/>
          <a:p>
            <a:pPr algn="l"/>
            <a:r>
              <a:rPr lang="en-IN" b="1" i="0" dirty="0">
                <a:solidFill>
                  <a:srgbClr val="234623"/>
                </a:solidFill>
                <a:effectLst/>
                <a:latin typeface="Arial" panose="020B0604020202020204" pitchFamily="34" charset="0"/>
              </a:rPr>
              <a:t>1 	Core Container</a:t>
            </a:r>
          </a:p>
        </p:txBody>
      </p:sp>
      <p:sp>
        <p:nvSpPr>
          <p:cNvPr id="17" name="TextBox 16">
            <a:extLst>
              <a:ext uri="{FF2B5EF4-FFF2-40B4-BE49-F238E27FC236}">
                <a16:creationId xmlns:a16="http://schemas.microsoft.com/office/drawing/2014/main" id="{5731FB34-F942-1DB5-CE60-850C340E6FFC}"/>
              </a:ext>
            </a:extLst>
          </p:cNvPr>
          <p:cNvSpPr txBox="1"/>
          <p:nvPr/>
        </p:nvSpPr>
        <p:spPr>
          <a:xfrm>
            <a:off x="838200" y="1321714"/>
            <a:ext cx="9918441" cy="4616648"/>
          </a:xfrm>
          <a:prstGeom prst="rect">
            <a:avLst/>
          </a:prstGeom>
          <a:noFill/>
        </p:spPr>
        <p:txBody>
          <a:bodyPr wrap="square">
            <a:spAutoFit/>
          </a:bodyPr>
          <a:lstStyle/>
          <a:p>
            <a:pPr marL="285750" indent="-285750">
              <a:buFont typeface="Arial" panose="020B0604020202020204" pitchFamily="34" charset="0"/>
              <a:buChar char="•"/>
            </a:pPr>
            <a:r>
              <a:rPr lang="en-IN" sz="1400" dirty="0"/>
              <a:t>The Core Container consists of the Core, Beans, Context and Expression modules.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Core and Beans modules provide the most fundamental parts of the framework and provides the IoC and Dependency Injection features. The basic concept here is the </a:t>
            </a:r>
            <a:r>
              <a:rPr lang="en-IN" sz="1400" dirty="0" err="1"/>
              <a:t>BeanFactory</a:t>
            </a:r>
            <a:r>
              <a:rPr lang="en-IN" sz="1400" dirty="0"/>
              <a:t> which provides a sophisticated implementation of the factory pattern. It removes the need for programmatic singletons and allows you to decouple the configuration and specification of dependencies from your actual program logic.</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Context module build on the solid base provided by the Core and Beans modules: it provides a way to access objects in a framework-style manner in a fashion somewhat reminiscent of a JNDI-registry. The Context module inherits its features from the Beans module and adds support for internationalization (I18N) (using for example resource bundles), event-propagation, resource-loading, and the transparent creation of contexts by, for example, a servlet container. The Context module also contains support for some Java EE features like EJB, JMX and basic remoting support. The </a:t>
            </a:r>
            <a:r>
              <a:rPr lang="en-IN" sz="1400" dirty="0" err="1"/>
              <a:t>ApplicationContext</a:t>
            </a:r>
            <a:r>
              <a:rPr lang="en-IN" sz="1400" dirty="0"/>
              <a:t> interface is the focal point of the Context module that provides these features.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Expression Language module provides a powerful expression language for querying and manipulating an object graph at runtime. It can be seen as an extension of the unified expression language (unified EL) as specified in the JSP 2.1 specification. The language supports setting and getting of property values, property assignment, method invocation, accessing the context of arrays, collections and indexers, logical and arithmetic operators, named variables, and retrieval of objects by name from Spring's IoC container. It also supports list projection and selection, as well as common list aggregators.</a:t>
            </a:r>
          </a:p>
        </p:txBody>
      </p:sp>
    </p:spTree>
    <p:extLst>
      <p:ext uri="{BB962C8B-B14F-4D97-AF65-F5344CB8AC3E}">
        <p14:creationId xmlns:p14="http://schemas.microsoft.com/office/powerpoint/2010/main" val="3512738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31969-8A77-52C2-12B7-C932E241FFF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AAA7E1B1-C708-DA8D-5E99-8E8E4E4702C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046C7173-7005-0FFF-91BC-222CF89EDD8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38</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1D9C3EE9-978B-9A2D-5EE5-EB20FAA089AF}"/>
              </a:ext>
            </a:extLst>
          </p:cNvPr>
          <p:cNvSpPr txBox="1"/>
          <p:nvPr/>
        </p:nvSpPr>
        <p:spPr>
          <a:xfrm>
            <a:off x="838200" y="603771"/>
            <a:ext cx="6097554" cy="369332"/>
          </a:xfrm>
          <a:prstGeom prst="rect">
            <a:avLst/>
          </a:prstGeom>
          <a:noFill/>
        </p:spPr>
        <p:txBody>
          <a:bodyPr wrap="square">
            <a:spAutoFit/>
          </a:bodyPr>
          <a:lstStyle/>
          <a:p>
            <a:pPr algn="l"/>
            <a:r>
              <a:rPr lang="en-IN" b="1" i="0" dirty="0">
                <a:solidFill>
                  <a:srgbClr val="234623"/>
                </a:solidFill>
                <a:effectLst/>
                <a:latin typeface="Arial" panose="020B0604020202020204" pitchFamily="34" charset="0"/>
              </a:rPr>
              <a:t>2 	Data Access/Integration</a:t>
            </a:r>
          </a:p>
        </p:txBody>
      </p:sp>
      <p:sp>
        <p:nvSpPr>
          <p:cNvPr id="8" name="TextBox 7">
            <a:extLst>
              <a:ext uri="{FF2B5EF4-FFF2-40B4-BE49-F238E27FC236}">
                <a16:creationId xmlns:a16="http://schemas.microsoft.com/office/drawing/2014/main" id="{2319DD15-9673-876E-D872-28D1F7E2E605}"/>
              </a:ext>
            </a:extLst>
          </p:cNvPr>
          <p:cNvSpPr txBox="1"/>
          <p:nvPr/>
        </p:nvSpPr>
        <p:spPr>
          <a:xfrm>
            <a:off x="1149997" y="1354342"/>
            <a:ext cx="9892005" cy="4524315"/>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The Data Access/Integration layer consists of the JDBC, ORM, OXM, JMS and Transaction modules.</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The JDBC module provides a JDBC-abstraction layer that removes the need to do tedious JDBC coding and parsing of database-vendor specific error codes.</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The ORM module provides integration layers for popular object-relational mapping APIs, including JPA, JDO, Hibernate, and </a:t>
            </a:r>
            <a:r>
              <a:rPr lang="en-US" b="0" i="0" dirty="0" err="1">
                <a:solidFill>
                  <a:srgbClr val="000000"/>
                </a:solidFill>
                <a:effectLst/>
                <a:latin typeface="Arial" panose="020B0604020202020204" pitchFamily="34" charset="0"/>
              </a:rPr>
              <a:t>iBatis</a:t>
            </a:r>
            <a:r>
              <a:rPr lang="en-US" b="0" i="0" dirty="0">
                <a:solidFill>
                  <a:srgbClr val="000000"/>
                </a:solidFill>
                <a:effectLst/>
                <a:latin typeface="Arial" panose="020B0604020202020204" pitchFamily="34" charset="0"/>
              </a:rPr>
              <a:t>. Using the ORM package you can use all those O/R-mappers in combination with all the other features Spring offers, such as the simple declarative transaction management feature mentioned previously.</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The OXM module provides an abstraction layer for using a number of Object/XML mapping implementations. Supported technologies include JAXB, Castor, </a:t>
            </a:r>
            <a:r>
              <a:rPr lang="en-US" b="0" i="0" dirty="0" err="1">
                <a:solidFill>
                  <a:srgbClr val="000000"/>
                </a:solidFill>
                <a:effectLst/>
                <a:latin typeface="Arial" panose="020B0604020202020204" pitchFamily="34" charset="0"/>
              </a:rPr>
              <a:t>XMLBeans</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JiBX</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XStream</a:t>
            </a:r>
            <a:r>
              <a:rPr lang="en-US" b="0" i="0" dirty="0">
                <a:solidFill>
                  <a:srgbClr val="000000"/>
                </a:solidFill>
                <a:effectLst/>
                <a:latin typeface="Arial" panose="020B0604020202020204" pitchFamily="34" charset="0"/>
              </a:rPr>
              <a:t>.</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The JMS module provides Spring's support for the Java Messaging Service. It contains features for both producing and consuming messages.</a:t>
            </a: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The Transaction module provides a way to do programmatic as well as declarative transaction management, not only for classes implementing special interfaces, but for all your POJOs (plain old Java objects).</a:t>
            </a:r>
          </a:p>
        </p:txBody>
      </p:sp>
    </p:spTree>
    <p:extLst>
      <p:ext uri="{BB962C8B-B14F-4D97-AF65-F5344CB8AC3E}">
        <p14:creationId xmlns:p14="http://schemas.microsoft.com/office/powerpoint/2010/main" val="126166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E8226-2A57-B900-8ADB-62214B4BFA1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C17F7787-7AF5-1E73-0CF8-A3D8F959890F}"/>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DFB6B33-892E-D7D2-8FF3-16757E19044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39</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D29C80DF-5E11-DDAE-9FE5-8F6C92DF7FEE}"/>
              </a:ext>
            </a:extLst>
          </p:cNvPr>
          <p:cNvSpPr txBox="1"/>
          <p:nvPr/>
        </p:nvSpPr>
        <p:spPr>
          <a:xfrm>
            <a:off x="912068" y="454481"/>
            <a:ext cx="6097554" cy="369332"/>
          </a:xfrm>
          <a:prstGeom prst="rect">
            <a:avLst/>
          </a:prstGeom>
          <a:noFill/>
        </p:spPr>
        <p:txBody>
          <a:bodyPr wrap="square">
            <a:spAutoFit/>
          </a:bodyPr>
          <a:lstStyle/>
          <a:p>
            <a:pPr algn="l"/>
            <a:r>
              <a:rPr lang="en-IN" b="1" i="0" dirty="0">
                <a:solidFill>
                  <a:srgbClr val="234623"/>
                </a:solidFill>
                <a:effectLst/>
                <a:latin typeface="Arial" panose="020B0604020202020204" pitchFamily="34" charset="0"/>
              </a:rPr>
              <a:t>3: 	Web</a:t>
            </a:r>
          </a:p>
        </p:txBody>
      </p:sp>
      <p:sp>
        <p:nvSpPr>
          <p:cNvPr id="8" name="TextBox 7">
            <a:extLst>
              <a:ext uri="{FF2B5EF4-FFF2-40B4-BE49-F238E27FC236}">
                <a16:creationId xmlns:a16="http://schemas.microsoft.com/office/drawing/2014/main" id="{7382E6DC-5B64-660D-551B-E0230E10F199}"/>
              </a:ext>
            </a:extLst>
          </p:cNvPr>
          <p:cNvSpPr txBox="1"/>
          <p:nvPr/>
        </p:nvSpPr>
        <p:spPr>
          <a:xfrm>
            <a:off x="1017037" y="1028343"/>
            <a:ext cx="9983755" cy="3970318"/>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The Web layer consists of the Web, Web-Servlet and Web-Portlet modules.</a:t>
            </a:r>
          </a:p>
          <a:p>
            <a:pPr marL="285750" indent="-285750"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Spring's Web module provides basic web-oriented integration features, such as multipart file-upload functionality, the initialization of the IoC container using servlet listeners and a web-oriented application context. It also contains the web related parts of Spring's remoting support.</a:t>
            </a:r>
          </a:p>
          <a:p>
            <a:pPr marL="285750" indent="-285750"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The Web-Servlet module provides Spring's Model-View-Controller (MVC) implementation for web-applications. Spring's MVC framework is not just any old implementation; it provides a clean separation between domain model code and web forms and allows you to use all the other features of the Spring Framework.</a:t>
            </a:r>
          </a:p>
          <a:p>
            <a:pPr marL="285750" indent="-285750"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Arial" panose="020B0604020202020204" pitchFamily="34" charset="0"/>
              </a:rPr>
              <a:t>The Web-Portlet module provides the MVC implementation to be used in a portlet environment and mirrors what is provided in the Web-Servlet module.</a:t>
            </a:r>
          </a:p>
        </p:txBody>
      </p:sp>
    </p:spTree>
    <p:extLst>
      <p:ext uri="{BB962C8B-B14F-4D97-AF65-F5344CB8AC3E}">
        <p14:creationId xmlns:p14="http://schemas.microsoft.com/office/powerpoint/2010/main" val="209013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4046144-E15E-821A-0F2B-F55B5EE07AE8}"/>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383B2467-8E0E-FCD0-CC2B-0076601A5BA8}"/>
              </a:ext>
            </a:extLst>
          </p:cNvPr>
          <p:cNvSpPr>
            <a:spLocks noGrp="1"/>
          </p:cNvSpPr>
          <p:nvPr>
            <p:ph type="pic" sz="quarter" idx="14"/>
          </p:nvPr>
        </p:nvSpPr>
        <p:spPr/>
      </p:sp>
      <p:sp>
        <p:nvSpPr>
          <p:cNvPr id="4" name="Title 3">
            <a:extLst>
              <a:ext uri="{FF2B5EF4-FFF2-40B4-BE49-F238E27FC236}">
                <a16:creationId xmlns:a16="http://schemas.microsoft.com/office/drawing/2014/main" id="{2DD5988F-7585-0944-BEC6-443288EFE6E7}"/>
              </a:ext>
            </a:extLst>
          </p:cNvPr>
          <p:cNvSpPr>
            <a:spLocks noGrp="1"/>
          </p:cNvSpPr>
          <p:nvPr>
            <p:ph type="title"/>
          </p:nvPr>
        </p:nvSpPr>
        <p:spPr/>
        <p:txBody>
          <a:bodyPr/>
          <a:lstStyle/>
          <a:p>
            <a:r>
              <a:rPr lang="en-IN" dirty="0"/>
              <a:t>What is </a:t>
            </a:r>
            <a:r>
              <a:rPr lang="en-IN" dirty="0" err="1"/>
              <a:t>MicroService</a:t>
            </a:r>
            <a:endParaRPr lang="en-IN" dirty="0"/>
          </a:p>
        </p:txBody>
      </p:sp>
      <p:sp>
        <p:nvSpPr>
          <p:cNvPr id="5" name="Content Placeholder 4">
            <a:extLst>
              <a:ext uri="{FF2B5EF4-FFF2-40B4-BE49-F238E27FC236}">
                <a16:creationId xmlns:a16="http://schemas.microsoft.com/office/drawing/2014/main" id="{B30302D5-FD87-4AD5-316E-FE24B4A9286C}"/>
              </a:ext>
            </a:extLst>
          </p:cNvPr>
          <p:cNvSpPr>
            <a:spLocks noGrp="1"/>
          </p:cNvSpPr>
          <p:nvPr>
            <p:ph idx="1"/>
          </p:nvPr>
        </p:nvSpPr>
        <p:spPr/>
        <p:txBody>
          <a:bodyPr>
            <a:normAutofit fontScale="92500" lnSpcReduction="20000"/>
          </a:bodyPr>
          <a:lstStyle/>
          <a:p>
            <a:pPr algn="l"/>
            <a:r>
              <a:rPr lang="en-US" sz="1800" b="0" i="0" u="none" strike="noStrike" baseline="0" dirty="0">
                <a:latin typeface="Verdana" panose="020B0604030504040204" pitchFamily="34" charset="0"/>
              </a:rPr>
              <a:t>Micro Service is an architecture that allows the developers to develop and deploy services</a:t>
            </a:r>
          </a:p>
          <a:p>
            <a:pPr algn="l"/>
            <a:r>
              <a:rPr lang="en-US" sz="1800" b="0" i="0" u="none" strike="noStrike" baseline="0" dirty="0">
                <a:latin typeface="Verdana" panose="020B0604030504040204" pitchFamily="34" charset="0"/>
              </a:rPr>
              <a:t>independently. Each service running has its own process and this achieves the lightweight</a:t>
            </a:r>
          </a:p>
          <a:p>
            <a:pPr algn="l"/>
            <a:r>
              <a:rPr lang="en-US" sz="1800" b="0" i="0" u="none" strike="noStrike" baseline="0" dirty="0">
                <a:latin typeface="Verdana" panose="020B0604030504040204" pitchFamily="34" charset="0"/>
              </a:rPr>
              <a:t>model to support business applications.</a:t>
            </a:r>
          </a:p>
          <a:p>
            <a:pPr algn="l"/>
            <a:r>
              <a:rPr lang="en-IN" sz="1800" b="1" i="0" u="none" strike="noStrike" baseline="0" dirty="0">
                <a:latin typeface="Arial" panose="020B0604020202020204" pitchFamily="34" charset="0"/>
              </a:rPr>
              <a:t>Advantages</a:t>
            </a:r>
          </a:p>
          <a:p>
            <a:pPr algn="l"/>
            <a:r>
              <a:rPr lang="en-US" sz="1800" b="0" i="0" u="none" strike="noStrike" baseline="0" dirty="0">
                <a:latin typeface="Verdana" panose="020B0604030504040204" pitchFamily="34" charset="0"/>
              </a:rPr>
              <a:t>Micro services offers the following advantages to its developers:</a:t>
            </a:r>
          </a:p>
          <a:p>
            <a:pPr algn="l"/>
            <a:r>
              <a:rPr lang="en-IN" sz="1800" b="0" i="0" u="none" strike="noStrike" baseline="0" dirty="0">
                <a:latin typeface="Symbol" panose="05050102010706020507" pitchFamily="18" charset="2"/>
              </a:rPr>
              <a:t> </a:t>
            </a:r>
            <a:r>
              <a:rPr lang="en-IN" sz="1800" b="0" i="0" u="none" strike="noStrike" baseline="0" dirty="0">
                <a:latin typeface="Verdana" panose="020B0604030504040204" pitchFamily="34" charset="0"/>
              </a:rPr>
              <a:t>Easy deployment</a:t>
            </a:r>
          </a:p>
          <a:p>
            <a:pPr algn="l"/>
            <a:r>
              <a:rPr lang="en-IN" sz="1800" b="0" i="0" u="none" strike="noStrike" baseline="0" dirty="0">
                <a:latin typeface="Symbol" panose="05050102010706020507" pitchFamily="18" charset="2"/>
              </a:rPr>
              <a:t> </a:t>
            </a:r>
            <a:r>
              <a:rPr lang="en-IN" sz="1800" b="0" i="0" u="none" strike="noStrike" baseline="0" dirty="0">
                <a:latin typeface="Verdana" panose="020B0604030504040204" pitchFamily="34" charset="0"/>
              </a:rPr>
              <a:t>Simple scalability</a:t>
            </a:r>
          </a:p>
          <a:p>
            <a:pPr algn="l"/>
            <a:r>
              <a:rPr lang="en-IN" sz="1800" b="0" i="0" u="none" strike="noStrike" baseline="0" dirty="0">
                <a:latin typeface="Symbol" panose="05050102010706020507" pitchFamily="18" charset="2"/>
              </a:rPr>
              <a:t> </a:t>
            </a:r>
            <a:r>
              <a:rPr lang="en-IN" sz="1800" b="0" i="0" u="none" strike="noStrike" baseline="0" dirty="0">
                <a:latin typeface="Verdana" panose="020B0604030504040204" pitchFamily="34" charset="0"/>
              </a:rPr>
              <a:t>Compatible with Containers</a:t>
            </a:r>
          </a:p>
          <a:p>
            <a:pPr algn="l"/>
            <a:r>
              <a:rPr lang="en-IN" sz="1800" b="0" i="0" u="none" strike="noStrike" baseline="0" dirty="0">
                <a:latin typeface="Symbol" panose="05050102010706020507" pitchFamily="18" charset="2"/>
              </a:rPr>
              <a:t> </a:t>
            </a:r>
            <a:r>
              <a:rPr lang="en-IN" sz="1800" b="0" i="0" u="none" strike="noStrike" baseline="0" dirty="0">
                <a:latin typeface="Verdana" panose="020B0604030504040204" pitchFamily="34" charset="0"/>
              </a:rPr>
              <a:t>Minimum configuration</a:t>
            </a:r>
          </a:p>
          <a:p>
            <a:pPr algn="l"/>
            <a:r>
              <a:rPr lang="en-IN" sz="1800" b="0" i="0" u="none" strike="noStrike" baseline="0" dirty="0">
                <a:latin typeface="Symbol" panose="05050102010706020507" pitchFamily="18" charset="2"/>
              </a:rPr>
              <a:t> </a:t>
            </a:r>
            <a:r>
              <a:rPr lang="en-IN" sz="1800" b="0" i="0" u="none" strike="noStrike" baseline="0" dirty="0">
                <a:latin typeface="Verdana" panose="020B0604030504040204" pitchFamily="34" charset="0"/>
              </a:rPr>
              <a:t>Lesser production time</a:t>
            </a:r>
            <a:endParaRPr lang="en-IN" dirty="0"/>
          </a:p>
        </p:txBody>
      </p:sp>
      <p:sp>
        <p:nvSpPr>
          <p:cNvPr id="6" name="Date Placeholder 5">
            <a:extLst>
              <a:ext uri="{FF2B5EF4-FFF2-40B4-BE49-F238E27FC236}">
                <a16:creationId xmlns:a16="http://schemas.microsoft.com/office/drawing/2014/main" id="{56011853-5AA9-3803-451D-D53D68D3B63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a16="http://schemas.microsoft.com/office/drawing/2014/main" id="{95FC1364-0A01-B2EA-3E90-EFFA1D81F52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a16="http://schemas.microsoft.com/office/drawing/2014/main" id="{D9B55954-3F95-BFA8-908F-A723FC02BCA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Tree>
    <p:extLst>
      <p:ext uri="{BB962C8B-B14F-4D97-AF65-F5344CB8AC3E}">
        <p14:creationId xmlns:p14="http://schemas.microsoft.com/office/powerpoint/2010/main" val="1577254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4CEC1-47B4-B2D9-BBBA-E6C0EFD0FAC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859A62F6-1136-A7AA-9EE2-5A7394744D0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9582CF1B-A7D7-0F23-0552-265FCD9A305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40</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66B0539A-AAF7-F525-502B-D829D7E4DC79}"/>
              </a:ext>
            </a:extLst>
          </p:cNvPr>
          <p:cNvSpPr txBox="1"/>
          <p:nvPr/>
        </p:nvSpPr>
        <p:spPr>
          <a:xfrm>
            <a:off x="688133" y="445150"/>
            <a:ext cx="6097554" cy="369332"/>
          </a:xfrm>
          <a:prstGeom prst="rect">
            <a:avLst/>
          </a:prstGeom>
          <a:noFill/>
        </p:spPr>
        <p:txBody>
          <a:bodyPr wrap="square">
            <a:spAutoFit/>
          </a:bodyPr>
          <a:lstStyle/>
          <a:p>
            <a:pPr algn="l"/>
            <a:r>
              <a:rPr lang="en-IN" b="1" i="0" dirty="0">
                <a:solidFill>
                  <a:srgbClr val="234623"/>
                </a:solidFill>
                <a:effectLst/>
                <a:latin typeface="Arial" panose="020B0604020202020204" pitchFamily="34" charset="0"/>
              </a:rPr>
              <a:t>4:	AOP and Instrumentation</a:t>
            </a:r>
          </a:p>
        </p:txBody>
      </p:sp>
      <p:sp>
        <p:nvSpPr>
          <p:cNvPr id="8" name="TextBox 7">
            <a:extLst>
              <a:ext uri="{FF2B5EF4-FFF2-40B4-BE49-F238E27FC236}">
                <a16:creationId xmlns:a16="http://schemas.microsoft.com/office/drawing/2014/main" id="{1DC83CD6-B8DA-5D29-859F-CDE75EBAF987}"/>
              </a:ext>
            </a:extLst>
          </p:cNvPr>
          <p:cNvSpPr txBox="1"/>
          <p:nvPr/>
        </p:nvSpPr>
        <p:spPr>
          <a:xfrm>
            <a:off x="838199" y="1028343"/>
            <a:ext cx="9546771" cy="2862322"/>
          </a:xfrm>
          <a:prstGeom prst="rect">
            <a:avLst/>
          </a:prstGeom>
          <a:noFill/>
        </p:spPr>
        <p:txBody>
          <a:bodyPr wrap="square">
            <a:spAutoFit/>
          </a:bodyPr>
          <a:lstStyle/>
          <a:p>
            <a:r>
              <a:rPr lang="en-IN" dirty="0"/>
              <a:t>Spring's AOP module provides an AOP Alliance-compliant aspect-oriented programming implementation allowing you to define, for example, method-interceptors and pointcuts to cleanly decouple code implementing functionality that should logically speaking be separated. Using source-level metadata functionality you can also incorporate all kinds of behavioural information into your code, in a manner similar to that of .NET attributes.</a:t>
            </a:r>
          </a:p>
          <a:p>
            <a:endParaRPr lang="en-IN" dirty="0"/>
          </a:p>
          <a:p>
            <a:r>
              <a:rPr lang="en-IN" dirty="0"/>
              <a:t>There is also a separate Aspects module that provides integration with AspectJ.</a:t>
            </a:r>
          </a:p>
          <a:p>
            <a:endParaRPr lang="en-IN" dirty="0"/>
          </a:p>
          <a:p>
            <a:r>
              <a:rPr lang="en-IN" dirty="0"/>
              <a:t>The Instrumentation module provides class instrumentation support and </a:t>
            </a:r>
            <a:r>
              <a:rPr lang="en-IN" dirty="0" err="1"/>
              <a:t>classloader</a:t>
            </a:r>
            <a:r>
              <a:rPr lang="en-IN" dirty="0"/>
              <a:t> implementations to be used in certain application servers.</a:t>
            </a:r>
          </a:p>
        </p:txBody>
      </p:sp>
    </p:spTree>
    <p:extLst>
      <p:ext uri="{BB962C8B-B14F-4D97-AF65-F5344CB8AC3E}">
        <p14:creationId xmlns:p14="http://schemas.microsoft.com/office/powerpoint/2010/main" val="4279678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106590-15B5-585B-1AC7-6F807CB7D7C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4F9AFBEB-26E2-FCC5-5E79-3CFEDF30346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0EBE9B41-F874-2F7B-9523-A9FEEDC32DA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41</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8BF00D95-C810-C102-51C5-92CF52110304}"/>
              </a:ext>
            </a:extLst>
          </p:cNvPr>
          <p:cNvSpPr txBox="1"/>
          <p:nvPr/>
        </p:nvSpPr>
        <p:spPr>
          <a:xfrm>
            <a:off x="838200" y="613102"/>
            <a:ext cx="6097554" cy="369332"/>
          </a:xfrm>
          <a:prstGeom prst="rect">
            <a:avLst/>
          </a:prstGeom>
          <a:noFill/>
        </p:spPr>
        <p:txBody>
          <a:bodyPr wrap="square">
            <a:spAutoFit/>
          </a:bodyPr>
          <a:lstStyle/>
          <a:p>
            <a:pPr algn="l"/>
            <a:r>
              <a:rPr lang="en-IN" b="1" dirty="0">
                <a:solidFill>
                  <a:srgbClr val="234623"/>
                </a:solidFill>
                <a:latin typeface="Arial" panose="020B0604020202020204" pitchFamily="34" charset="0"/>
              </a:rPr>
              <a:t>5:	</a:t>
            </a:r>
            <a:r>
              <a:rPr lang="en-IN" b="1" i="0" dirty="0">
                <a:solidFill>
                  <a:srgbClr val="234623"/>
                </a:solidFill>
                <a:effectLst/>
                <a:latin typeface="Arial" panose="020B0604020202020204" pitchFamily="34" charset="0"/>
              </a:rPr>
              <a:t>Test</a:t>
            </a:r>
          </a:p>
        </p:txBody>
      </p:sp>
      <p:sp>
        <p:nvSpPr>
          <p:cNvPr id="8" name="TextBox 7">
            <a:extLst>
              <a:ext uri="{FF2B5EF4-FFF2-40B4-BE49-F238E27FC236}">
                <a16:creationId xmlns:a16="http://schemas.microsoft.com/office/drawing/2014/main" id="{13FAEBD6-4866-B196-9153-99C5B9CAC635}"/>
              </a:ext>
            </a:extLst>
          </p:cNvPr>
          <p:cNvSpPr txBox="1"/>
          <p:nvPr/>
        </p:nvSpPr>
        <p:spPr>
          <a:xfrm>
            <a:off x="838200" y="1385511"/>
            <a:ext cx="10069286" cy="1754326"/>
          </a:xfrm>
          <a:prstGeom prst="rect">
            <a:avLst/>
          </a:prstGeom>
          <a:noFill/>
        </p:spPr>
        <p:txBody>
          <a:bodyPr wrap="square">
            <a:spAutoFit/>
          </a:bodyPr>
          <a:lstStyle/>
          <a:p>
            <a:r>
              <a:rPr lang="en-IN" dirty="0"/>
              <a:t>The Test module contains the Test Framework that supports testing Spring components using JUnit or TestNG. </a:t>
            </a:r>
          </a:p>
          <a:p>
            <a:endParaRPr lang="en-IN" dirty="0"/>
          </a:p>
          <a:p>
            <a:r>
              <a:rPr lang="en-IN" dirty="0"/>
              <a:t>It provides consistent loading of Spring </a:t>
            </a:r>
            <a:r>
              <a:rPr lang="en-IN" dirty="0" err="1"/>
              <a:t>ApplicationContexts</a:t>
            </a:r>
            <a:r>
              <a:rPr lang="en-IN" dirty="0"/>
              <a:t> and caching of those contexts. It also contains a number of Mock objects that are useful in many testing scenarios to test your code in isolation.</a:t>
            </a:r>
          </a:p>
        </p:txBody>
      </p:sp>
    </p:spTree>
    <p:extLst>
      <p:ext uri="{BB962C8B-B14F-4D97-AF65-F5344CB8AC3E}">
        <p14:creationId xmlns:p14="http://schemas.microsoft.com/office/powerpoint/2010/main" val="15485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E9E69C-83C6-4C4D-506F-D75B5FEFCC52}"/>
              </a:ext>
            </a:extLst>
          </p:cNvPr>
          <p:cNvSpPr>
            <a:spLocks noGrp="1"/>
          </p:cNvSpPr>
          <p:nvPr>
            <p:ph type="title"/>
          </p:nvPr>
        </p:nvSpPr>
        <p:spPr/>
        <p:txBody>
          <a:bodyPr/>
          <a:lstStyle/>
          <a:p>
            <a:r>
              <a:rPr lang="en-IN" sz="1800" b="1" i="0" u="none" strike="noStrike" baseline="0" dirty="0">
                <a:latin typeface="Helvetica,Bold"/>
              </a:rPr>
              <a:t>What is Spring Boot</a:t>
            </a:r>
            <a:endParaRPr lang="en-IN" dirty="0"/>
          </a:p>
        </p:txBody>
      </p:sp>
      <p:sp>
        <p:nvSpPr>
          <p:cNvPr id="5" name="Content Placeholder 4">
            <a:extLst>
              <a:ext uri="{FF2B5EF4-FFF2-40B4-BE49-F238E27FC236}">
                <a16:creationId xmlns:a16="http://schemas.microsoft.com/office/drawing/2014/main" id="{B27C676F-53E8-1CF5-B909-5BC26AA60E09}"/>
              </a:ext>
            </a:extLst>
          </p:cNvPr>
          <p:cNvSpPr>
            <a:spLocks noGrp="1"/>
          </p:cNvSpPr>
          <p:nvPr>
            <p:ph idx="1"/>
          </p:nvPr>
        </p:nvSpPr>
        <p:spPr>
          <a:xfrm>
            <a:off x="539496" y="1825625"/>
            <a:ext cx="6747712" cy="4352544"/>
          </a:xfrm>
        </p:spPr>
        <p:txBody>
          <a:bodyPr>
            <a:normAutofit fontScale="62500" lnSpcReduction="20000"/>
          </a:bodyPr>
          <a:lstStyle/>
          <a:p>
            <a:pPr algn="l"/>
            <a:r>
              <a:rPr lang="en-US" sz="1800" b="0" i="0" u="none" strike="noStrike" baseline="0" dirty="0">
                <a:latin typeface="Verdana" panose="020B0604030504040204" pitchFamily="34" charset="0"/>
              </a:rPr>
              <a:t>Spring Boot provides a good platform for Java developers to develop a stand-alone and</a:t>
            </a:r>
          </a:p>
          <a:p>
            <a:pPr algn="l"/>
            <a:r>
              <a:rPr lang="en-US" sz="1800" b="0" i="0" u="none" strike="noStrike" baseline="0" dirty="0">
                <a:latin typeface="Verdana" panose="020B0604030504040204" pitchFamily="34" charset="0"/>
              </a:rPr>
              <a:t>production-grade spring application that you can </a:t>
            </a:r>
            <a:r>
              <a:rPr lang="en-US" sz="1800" b="1" i="0" u="none" strike="noStrike" baseline="0" dirty="0">
                <a:latin typeface="Verdana,Bold"/>
              </a:rPr>
              <a:t>just run</a:t>
            </a:r>
            <a:r>
              <a:rPr lang="en-US" sz="1800" b="0" i="0" u="none" strike="noStrike" baseline="0" dirty="0">
                <a:latin typeface="Verdana" panose="020B0604030504040204" pitchFamily="34" charset="0"/>
              </a:rPr>
              <a:t>. You can get started with</a:t>
            </a:r>
          </a:p>
          <a:p>
            <a:pPr algn="l"/>
            <a:r>
              <a:rPr lang="en-US" sz="1800" b="0" i="0" u="none" strike="noStrike" baseline="0" dirty="0">
                <a:latin typeface="Verdana" panose="020B0604030504040204" pitchFamily="34" charset="0"/>
              </a:rPr>
              <a:t>minimum configurations without the need for an entire Spring configuration setup.</a:t>
            </a:r>
          </a:p>
          <a:p>
            <a:pPr algn="l"/>
            <a:r>
              <a:rPr lang="en-IN" sz="1800" b="1" i="0" u="none" strike="noStrike" baseline="0" dirty="0">
                <a:latin typeface="Arial" panose="020B0604020202020204" pitchFamily="34" charset="0"/>
              </a:rPr>
              <a:t>Advantages</a:t>
            </a:r>
          </a:p>
          <a:p>
            <a:pPr algn="l"/>
            <a:r>
              <a:rPr lang="en-US" sz="1800" b="0" i="0" u="none" strike="noStrike" baseline="0" dirty="0">
                <a:latin typeface="Verdana" panose="020B0604030504040204" pitchFamily="34" charset="0"/>
              </a:rPr>
              <a:t>Spring Boot offers the following advantages to its developers:</a:t>
            </a:r>
          </a:p>
          <a:p>
            <a:pPr algn="l"/>
            <a:r>
              <a:rPr lang="en-US" sz="1800" b="0" i="0" u="none" strike="noStrike" baseline="0" dirty="0">
                <a:latin typeface="Symbol" panose="05050102010706020507" pitchFamily="18" charset="2"/>
              </a:rPr>
              <a:t> </a:t>
            </a:r>
            <a:r>
              <a:rPr lang="en-US" sz="1800" b="0" i="0" u="none" strike="noStrike" baseline="0" dirty="0">
                <a:latin typeface="Verdana" panose="020B0604030504040204" pitchFamily="34" charset="0"/>
              </a:rPr>
              <a:t>Easy to understand and develop spring applications</a:t>
            </a:r>
          </a:p>
          <a:p>
            <a:pPr algn="l"/>
            <a:r>
              <a:rPr lang="en-IN" sz="1800" b="0" i="0" u="none" strike="noStrike" baseline="0" dirty="0">
                <a:latin typeface="Symbol" panose="05050102010706020507" pitchFamily="18" charset="2"/>
              </a:rPr>
              <a:t> </a:t>
            </a:r>
            <a:r>
              <a:rPr lang="en-IN" sz="1800" b="0" i="0" u="none" strike="noStrike" baseline="0" dirty="0">
                <a:latin typeface="Verdana" panose="020B0604030504040204" pitchFamily="34" charset="0"/>
              </a:rPr>
              <a:t>Increases productivity</a:t>
            </a:r>
          </a:p>
          <a:p>
            <a:pPr algn="l"/>
            <a:r>
              <a:rPr lang="en-IN" sz="1800" b="0" i="0" u="none" strike="noStrike" baseline="0" dirty="0">
                <a:latin typeface="Symbol" panose="05050102010706020507" pitchFamily="18" charset="2"/>
              </a:rPr>
              <a:t> </a:t>
            </a:r>
            <a:r>
              <a:rPr lang="en-IN" sz="1800" b="0" i="0" u="none" strike="noStrike" baseline="0" dirty="0">
                <a:latin typeface="Verdana" panose="020B0604030504040204" pitchFamily="34" charset="0"/>
              </a:rPr>
              <a:t>Reduces the development time</a:t>
            </a:r>
          </a:p>
          <a:p>
            <a:pPr algn="l"/>
            <a:r>
              <a:rPr lang="en-IN" sz="1800" b="1" i="0" u="none" strike="noStrike" baseline="0" dirty="0">
                <a:latin typeface="Arial" panose="020B0604020202020204" pitchFamily="34" charset="0"/>
              </a:rPr>
              <a:t>Goals</a:t>
            </a:r>
          </a:p>
          <a:p>
            <a:pPr algn="l"/>
            <a:r>
              <a:rPr lang="en-US" sz="1800" b="0" i="0" u="none" strike="noStrike" baseline="0" dirty="0">
                <a:latin typeface="Verdana" panose="020B0604030504040204" pitchFamily="34" charset="0"/>
              </a:rPr>
              <a:t>Spring Boot is designed with the following goals:</a:t>
            </a:r>
          </a:p>
          <a:p>
            <a:pPr algn="l"/>
            <a:r>
              <a:rPr lang="en-US" sz="1800" b="0" i="0" u="none" strike="noStrike" baseline="0" dirty="0">
                <a:latin typeface="Symbol" panose="05050102010706020507" pitchFamily="18" charset="2"/>
              </a:rPr>
              <a:t> </a:t>
            </a:r>
            <a:r>
              <a:rPr lang="en-US" sz="1800" b="0" i="0" u="none" strike="noStrike" baseline="0" dirty="0">
                <a:latin typeface="Verdana" panose="020B0604030504040204" pitchFamily="34" charset="0"/>
              </a:rPr>
              <a:t>To avoid complex XML configuration in Spring</a:t>
            </a:r>
          </a:p>
          <a:p>
            <a:pPr algn="l"/>
            <a:r>
              <a:rPr lang="en-US" sz="1800" b="0" i="0" u="none" strike="noStrike" baseline="0" dirty="0">
                <a:latin typeface="Symbol" panose="05050102010706020507" pitchFamily="18" charset="2"/>
              </a:rPr>
              <a:t> </a:t>
            </a:r>
            <a:r>
              <a:rPr lang="en-US" sz="1800" b="0" i="0" u="none" strike="noStrike" baseline="0" dirty="0">
                <a:latin typeface="Verdana" panose="020B0604030504040204" pitchFamily="34" charset="0"/>
              </a:rPr>
              <a:t>To develop a production ready Spring applications in an easier way</a:t>
            </a:r>
          </a:p>
          <a:p>
            <a:pPr algn="l"/>
            <a:r>
              <a:rPr lang="en-US" sz="1800" b="0" i="0" u="none" strike="noStrike" baseline="0" dirty="0">
                <a:latin typeface="Symbol" panose="05050102010706020507" pitchFamily="18" charset="2"/>
              </a:rPr>
              <a:t> </a:t>
            </a:r>
            <a:r>
              <a:rPr lang="en-US" sz="1800" b="0" i="0" u="none" strike="noStrike" baseline="0" dirty="0">
                <a:latin typeface="Verdana" panose="020B0604030504040204" pitchFamily="34" charset="0"/>
              </a:rPr>
              <a:t>To reduce the development time and run the application independently</a:t>
            </a:r>
          </a:p>
          <a:p>
            <a:pPr algn="l"/>
            <a:r>
              <a:rPr lang="en-US" sz="1800" b="0" i="0" u="none" strike="noStrike" baseline="0" dirty="0">
                <a:latin typeface="Symbol" panose="05050102010706020507" pitchFamily="18" charset="2"/>
              </a:rPr>
              <a:t> </a:t>
            </a:r>
            <a:r>
              <a:rPr lang="en-US" sz="1800" b="0" i="0" u="none" strike="noStrike" baseline="0" dirty="0">
                <a:latin typeface="Verdana" panose="020B0604030504040204" pitchFamily="34" charset="0"/>
              </a:rPr>
              <a:t>Offer an easier way of getting started with the application</a:t>
            </a:r>
            <a:endParaRPr lang="en-IN" dirty="0"/>
          </a:p>
        </p:txBody>
      </p:sp>
      <p:sp>
        <p:nvSpPr>
          <p:cNvPr id="6" name="Date Placeholder 5">
            <a:extLst>
              <a:ext uri="{FF2B5EF4-FFF2-40B4-BE49-F238E27FC236}">
                <a16:creationId xmlns:a16="http://schemas.microsoft.com/office/drawing/2014/main" id="{466CC3E8-781B-143C-78FB-DC495EB2239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a16="http://schemas.microsoft.com/office/drawing/2014/main" id="{C6315926-3945-78D0-6E8F-A44755544AB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a16="http://schemas.microsoft.com/office/drawing/2014/main" id="{79DD43AD-05F4-BA39-A9D1-C36380DF7A8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Tree>
    <p:extLst>
      <p:ext uri="{BB962C8B-B14F-4D97-AF65-F5344CB8AC3E}">
        <p14:creationId xmlns:p14="http://schemas.microsoft.com/office/powerpoint/2010/main" val="163316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19B73CC-8039-C9D9-B0D6-62CB11816D91}"/>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A38F8486-38C9-156C-211F-8BE9F3F23DEC}"/>
              </a:ext>
            </a:extLst>
          </p:cNvPr>
          <p:cNvSpPr>
            <a:spLocks noGrp="1"/>
          </p:cNvSpPr>
          <p:nvPr>
            <p:ph type="pic" sz="quarter" idx="14"/>
          </p:nvPr>
        </p:nvSpPr>
        <p:spPr/>
      </p:sp>
      <p:sp>
        <p:nvSpPr>
          <p:cNvPr id="4" name="Title 3">
            <a:extLst>
              <a:ext uri="{FF2B5EF4-FFF2-40B4-BE49-F238E27FC236}">
                <a16:creationId xmlns:a16="http://schemas.microsoft.com/office/drawing/2014/main" id="{1B8F8A27-90BD-5261-5D91-7E6AFA8D320A}"/>
              </a:ext>
            </a:extLst>
          </p:cNvPr>
          <p:cNvSpPr>
            <a:spLocks noGrp="1"/>
          </p:cNvSpPr>
          <p:nvPr>
            <p:ph type="title"/>
          </p:nvPr>
        </p:nvSpPr>
        <p:spPr/>
        <p:txBody>
          <a:bodyPr/>
          <a:lstStyle/>
          <a:p>
            <a:r>
              <a:rPr lang="en-IN" sz="1800" b="1" i="0" u="none" strike="noStrike" baseline="0" dirty="0">
                <a:latin typeface="Helvetica,Bold"/>
              </a:rPr>
              <a:t>Why Spring Boot</a:t>
            </a:r>
            <a:endParaRPr lang="en-IN" dirty="0"/>
          </a:p>
        </p:txBody>
      </p:sp>
      <p:sp>
        <p:nvSpPr>
          <p:cNvPr id="5" name="Content Placeholder 4">
            <a:extLst>
              <a:ext uri="{FF2B5EF4-FFF2-40B4-BE49-F238E27FC236}">
                <a16:creationId xmlns:a16="http://schemas.microsoft.com/office/drawing/2014/main" id="{A0BEBFD3-C7FE-6B43-E172-3AC7A82494F7}"/>
              </a:ext>
            </a:extLst>
          </p:cNvPr>
          <p:cNvSpPr>
            <a:spLocks noGrp="1"/>
          </p:cNvSpPr>
          <p:nvPr>
            <p:ph idx="1"/>
          </p:nvPr>
        </p:nvSpPr>
        <p:spPr/>
        <p:txBody>
          <a:bodyPr/>
          <a:lstStyle/>
          <a:p>
            <a:pPr marL="285750" indent="-285750" algn="l">
              <a:buFont typeface="Arial" panose="020B0604020202020204" pitchFamily="34" charset="0"/>
              <a:buChar char="•"/>
            </a:pPr>
            <a:r>
              <a:rPr lang="en-US" sz="1800" b="0" i="0" u="none" strike="noStrike" baseline="0" dirty="0">
                <a:latin typeface="Verdana" panose="020B0604030504040204" pitchFamily="34" charset="0"/>
              </a:rPr>
              <a:t>It provides a flexible way to configure Java Beans, XML configurations, and Database</a:t>
            </a:r>
          </a:p>
          <a:p>
            <a:pPr marL="285750" indent="-285750" algn="l">
              <a:buFont typeface="Arial" panose="020B0604020202020204" pitchFamily="34" charset="0"/>
              <a:buChar char="•"/>
            </a:pPr>
            <a:r>
              <a:rPr lang="en-IN" sz="1800" b="0" i="0" u="none" strike="noStrike" baseline="0" dirty="0">
                <a:latin typeface="Verdana" panose="020B0604030504040204" pitchFamily="34" charset="0"/>
              </a:rPr>
              <a:t>Transactions.</a:t>
            </a:r>
          </a:p>
          <a:p>
            <a:pPr marL="285750" indent="-285750" algn="l">
              <a:buFont typeface="Arial" panose="020B0604020202020204" pitchFamily="34" charset="0"/>
              <a:buChar char="•"/>
            </a:pPr>
            <a:r>
              <a:rPr lang="en-US" sz="1800" b="0" i="0" u="none" strike="noStrike" baseline="0" dirty="0">
                <a:latin typeface="Verdana" panose="020B0604030504040204" pitchFamily="34" charset="0"/>
              </a:rPr>
              <a:t>It provides a powerful batch processing and manages REST endpoints.</a:t>
            </a:r>
          </a:p>
          <a:p>
            <a:pPr marL="285750" indent="-285750" algn="l">
              <a:buFont typeface="Arial" panose="020B0604020202020204" pitchFamily="34" charset="0"/>
              <a:buChar char="•"/>
            </a:pPr>
            <a:r>
              <a:rPr lang="en-US" sz="1800" b="0" i="0" u="none" strike="noStrike" baseline="0" dirty="0">
                <a:latin typeface="Verdana" panose="020B0604030504040204" pitchFamily="34" charset="0"/>
              </a:rPr>
              <a:t>In Spring Boot, everything is auto configured; no manual configurations are needed.</a:t>
            </a:r>
          </a:p>
          <a:p>
            <a:pPr marL="285750" indent="-285750" algn="l">
              <a:buFont typeface="Arial" panose="020B0604020202020204" pitchFamily="34" charset="0"/>
              <a:buChar char="•"/>
            </a:pPr>
            <a:r>
              <a:rPr lang="en-US" sz="1800" b="0" i="0" u="none" strike="noStrike" baseline="0" dirty="0">
                <a:latin typeface="Verdana" panose="020B0604030504040204" pitchFamily="34" charset="0"/>
              </a:rPr>
              <a:t>It offers annotation-based spring application</a:t>
            </a:r>
          </a:p>
          <a:p>
            <a:pPr marL="285750" indent="-285750" algn="l">
              <a:buFont typeface="Arial" panose="020B0604020202020204" pitchFamily="34" charset="0"/>
              <a:buChar char="•"/>
            </a:pPr>
            <a:r>
              <a:rPr lang="en-IN" sz="1800" b="0" i="0" u="none" strike="noStrike" baseline="0" dirty="0">
                <a:latin typeface="Verdana" panose="020B0604030504040204" pitchFamily="34" charset="0"/>
              </a:rPr>
              <a:t>Eases dependency management</a:t>
            </a:r>
          </a:p>
          <a:p>
            <a:pPr marL="285750" indent="-285750" algn="l">
              <a:buFont typeface="Arial" panose="020B0604020202020204" pitchFamily="34" charset="0"/>
              <a:buChar char="•"/>
            </a:pPr>
            <a:r>
              <a:rPr lang="en-US" sz="1800" b="0" i="0" u="none" strike="noStrike" baseline="0" dirty="0">
                <a:latin typeface="Verdana" panose="020B0604030504040204" pitchFamily="34" charset="0"/>
              </a:rPr>
              <a:t>It includes Embedded Servlet Container</a:t>
            </a:r>
            <a:endParaRPr lang="en-IN" dirty="0"/>
          </a:p>
        </p:txBody>
      </p:sp>
      <p:sp>
        <p:nvSpPr>
          <p:cNvPr id="6" name="Date Placeholder 5">
            <a:extLst>
              <a:ext uri="{FF2B5EF4-FFF2-40B4-BE49-F238E27FC236}">
                <a16:creationId xmlns:a16="http://schemas.microsoft.com/office/drawing/2014/main" id="{2D804AE1-89FE-A15F-87E8-5F9507B8B26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a16="http://schemas.microsoft.com/office/drawing/2014/main" id="{40ACF90C-9BB5-9500-E42E-9378B889C54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a16="http://schemas.microsoft.com/office/drawing/2014/main" id="{BC352567-9F49-D5E0-0803-A49BD65E823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Tree>
    <p:extLst>
      <p:ext uri="{BB962C8B-B14F-4D97-AF65-F5344CB8AC3E}">
        <p14:creationId xmlns:p14="http://schemas.microsoft.com/office/powerpoint/2010/main" val="52980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3CA28-3BDF-E374-F8CA-E38D777078AC}"/>
              </a:ext>
            </a:extLst>
          </p:cNvPr>
          <p:cNvSpPr>
            <a:spLocks noGrp="1"/>
          </p:cNvSpPr>
          <p:nvPr>
            <p:ph type="title"/>
          </p:nvPr>
        </p:nvSpPr>
        <p:spPr/>
        <p:txBody>
          <a:bodyPr/>
          <a:lstStyle/>
          <a:p>
            <a:r>
              <a:rPr lang="en-IN" sz="1800" b="1" i="0" u="none" strike="noStrike" baseline="0" dirty="0">
                <a:latin typeface="Helvetica,Bold"/>
              </a:rPr>
              <a:t>How does it work</a:t>
            </a:r>
            <a:endParaRPr lang="en-IN" dirty="0"/>
          </a:p>
        </p:txBody>
      </p:sp>
      <p:sp>
        <p:nvSpPr>
          <p:cNvPr id="5" name="Content Placeholder 4">
            <a:extLst>
              <a:ext uri="{FF2B5EF4-FFF2-40B4-BE49-F238E27FC236}">
                <a16:creationId xmlns:a16="http://schemas.microsoft.com/office/drawing/2014/main" id="{C9F06037-D8FF-C8F3-FE81-C32BC452EA49}"/>
              </a:ext>
            </a:extLst>
          </p:cNvPr>
          <p:cNvSpPr>
            <a:spLocks noGrp="1"/>
          </p:cNvSpPr>
          <p:nvPr>
            <p:ph idx="1"/>
          </p:nvPr>
        </p:nvSpPr>
        <p:spPr>
          <a:xfrm>
            <a:off x="539495" y="1825625"/>
            <a:ext cx="10265353" cy="4352544"/>
          </a:xfrm>
        </p:spPr>
        <p:txBody>
          <a:bodyPr>
            <a:normAutofit/>
          </a:bodyPr>
          <a:lstStyle/>
          <a:p>
            <a:pPr algn="l"/>
            <a:r>
              <a:rPr lang="en-US" sz="1800" b="0" i="0" u="none" strike="noStrike" baseline="0" dirty="0">
                <a:latin typeface="Verdana" panose="020B0604030504040204" pitchFamily="34" charset="0"/>
              </a:rPr>
              <a:t>Spring Boot automatically configures your application based on the dependencies you have</a:t>
            </a:r>
          </a:p>
          <a:p>
            <a:pPr algn="l"/>
            <a:r>
              <a:rPr lang="en-US" sz="1800" b="0" i="0" u="none" strike="noStrike" baseline="0" dirty="0">
                <a:latin typeface="Verdana" panose="020B0604030504040204" pitchFamily="34" charset="0"/>
              </a:rPr>
              <a:t>added to the project by using </a:t>
            </a:r>
            <a:r>
              <a:rPr lang="en-US" sz="1800" b="1" i="0" u="none" strike="noStrike" baseline="0" dirty="0">
                <a:latin typeface="Verdana,Bold"/>
              </a:rPr>
              <a:t>@EnableAutoConfiguration </a:t>
            </a:r>
            <a:r>
              <a:rPr lang="en-US" sz="1800" b="0" i="0" u="none" strike="noStrike" baseline="0" dirty="0">
                <a:latin typeface="Verdana" panose="020B0604030504040204" pitchFamily="34" charset="0"/>
              </a:rPr>
              <a:t>annotation. For example, if</a:t>
            </a:r>
          </a:p>
          <a:p>
            <a:pPr algn="l"/>
            <a:r>
              <a:rPr lang="en-US" sz="1800" b="0" i="0" u="none" strike="noStrike" baseline="0" dirty="0">
                <a:latin typeface="Verdana" panose="020B0604030504040204" pitchFamily="34" charset="0"/>
              </a:rPr>
              <a:t>MySQL database is on your </a:t>
            </a:r>
            <a:r>
              <a:rPr lang="en-US" sz="1800" b="0" i="0" u="none" strike="noStrike" baseline="0" dirty="0" err="1">
                <a:latin typeface="Verdana" panose="020B0604030504040204" pitchFamily="34" charset="0"/>
              </a:rPr>
              <a:t>classpath</a:t>
            </a:r>
            <a:r>
              <a:rPr lang="en-US" sz="1800" b="0" i="0" u="none" strike="noStrike" baseline="0" dirty="0">
                <a:latin typeface="Verdana" panose="020B0604030504040204" pitchFamily="34" charset="0"/>
              </a:rPr>
              <a:t>, but you have not configured any database</a:t>
            </a:r>
          </a:p>
          <a:p>
            <a:pPr algn="l"/>
            <a:r>
              <a:rPr lang="en-US" sz="1800" b="0" i="0" u="none" strike="noStrike" baseline="0" dirty="0">
                <a:latin typeface="Verdana" panose="020B0604030504040204" pitchFamily="34" charset="0"/>
              </a:rPr>
              <a:t>connection, then Spring Boot auto-configures an in-memory database.</a:t>
            </a:r>
          </a:p>
          <a:p>
            <a:pPr algn="l"/>
            <a:r>
              <a:rPr lang="en-US" sz="1800" b="0" i="0" u="none" strike="noStrike" baseline="0" dirty="0">
                <a:latin typeface="Verdana" panose="020B0604030504040204" pitchFamily="34" charset="0"/>
              </a:rPr>
              <a:t>The entry point of the spring boot application is the class contains</a:t>
            </a:r>
          </a:p>
          <a:p>
            <a:pPr algn="l"/>
            <a:r>
              <a:rPr lang="en-US" sz="1800" b="1" i="0" u="none" strike="noStrike" baseline="0" dirty="0">
                <a:latin typeface="Verdana,Bold"/>
              </a:rPr>
              <a:t>@SpringBootApplication </a:t>
            </a:r>
            <a:r>
              <a:rPr lang="en-US" sz="1800" b="0" i="0" u="none" strike="noStrike" baseline="0" dirty="0">
                <a:latin typeface="Verdana" panose="020B0604030504040204" pitchFamily="34" charset="0"/>
              </a:rPr>
              <a:t>annotation and the main method.</a:t>
            </a:r>
          </a:p>
          <a:p>
            <a:pPr algn="l"/>
            <a:r>
              <a:rPr lang="en-US" sz="1800" b="0" i="0" u="none" strike="noStrike" baseline="0" dirty="0">
                <a:latin typeface="Verdana" panose="020B0604030504040204" pitchFamily="34" charset="0"/>
              </a:rPr>
              <a:t>Spring Boot automatically scans all the components included in the project by using</a:t>
            </a:r>
          </a:p>
          <a:p>
            <a:pPr algn="l"/>
            <a:r>
              <a:rPr lang="en-IN" sz="1800" b="1" i="0" u="none" strike="noStrike" baseline="0" dirty="0">
                <a:latin typeface="Verdana,Bold"/>
              </a:rPr>
              <a:t>@ComponentScan </a:t>
            </a:r>
            <a:r>
              <a:rPr lang="en-IN" sz="1800" b="0" i="0" u="none" strike="noStrike" baseline="0" dirty="0">
                <a:latin typeface="Verdana" panose="020B0604030504040204" pitchFamily="34" charset="0"/>
              </a:rPr>
              <a:t>annotation</a:t>
            </a:r>
            <a:endParaRPr lang="en-IN" dirty="0"/>
          </a:p>
        </p:txBody>
      </p:sp>
      <p:sp>
        <p:nvSpPr>
          <p:cNvPr id="6" name="Date Placeholder 5">
            <a:extLst>
              <a:ext uri="{FF2B5EF4-FFF2-40B4-BE49-F238E27FC236}">
                <a16:creationId xmlns:a16="http://schemas.microsoft.com/office/drawing/2014/main" id="{F5274011-1EBB-E215-B297-F0B2B3EEFA4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a16="http://schemas.microsoft.com/office/drawing/2014/main" id="{FD3466F9-6C18-38E8-AB91-CC4BEC343C0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a16="http://schemas.microsoft.com/office/drawing/2014/main" id="{F971BCC5-7BBA-9D86-33C1-BB823300D5B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331856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0AD560F-0C41-6E3C-1812-AA7601583BD4}"/>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145ABF04-C794-D890-DA15-EBF8A4C48532}"/>
              </a:ext>
            </a:extLst>
          </p:cNvPr>
          <p:cNvSpPr>
            <a:spLocks noGrp="1"/>
          </p:cNvSpPr>
          <p:nvPr>
            <p:ph type="pic" sz="quarter" idx="14"/>
          </p:nvPr>
        </p:nvSpPr>
        <p:spPr/>
      </p:sp>
      <p:sp>
        <p:nvSpPr>
          <p:cNvPr id="4" name="Title 3">
            <a:extLst>
              <a:ext uri="{FF2B5EF4-FFF2-40B4-BE49-F238E27FC236}">
                <a16:creationId xmlns:a16="http://schemas.microsoft.com/office/drawing/2014/main" id="{DE345A14-86E8-FD60-FD20-F3722BF0A55D}"/>
              </a:ext>
            </a:extLst>
          </p:cNvPr>
          <p:cNvSpPr>
            <a:spLocks noGrp="1"/>
          </p:cNvSpPr>
          <p:nvPr>
            <p:ph type="title"/>
          </p:nvPr>
        </p:nvSpPr>
        <p:spPr/>
        <p:txBody>
          <a:bodyPr/>
          <a:lstStyle/>
          <a:p>
            <a:r>
              <a:rPr lang="en-IN" sz="1800" b="1" i="0" u="none" strike="noStrike" baseline="0" dirty="0">
                <a:latin typeface="Helvetica,Bold"/>
              </a:rPr>
              <a:t>Spring Boot Starters</a:t>
            </a:r>
            <a:endParaRPr lang="en-IN" dirty="0"/>
          </a:p>
        </p:txBody>
      </p:sp>
      <p:sp>
        <p:nvSpPr>
          <p:cNvPr id="5" name="Content Placeholder 4">
            <a:extLst>
              <a:ext uri="{FF2B5EF4-FFF2-40B4-BE49-F238E27FC236}">
                <a16:creationId xmlns:a16="http://schemas.microsoft.com/office/drawing/2014/main" id="{C7509750-8985-9BE8-DC9F-46B568AB55E9}"/>
              </a:ext>
            </a:extLst>
          </p:cNvPr>
          <p:cNvSpPr>
            <a:spLocks noGrp="1"/>
          </p:cNvSpPr>
          <p:nvPr>
            <p:ph idx="1"/>
          </p:nvPr>
        </p:nvSpPr>
        <p:spPr/>
        <p:txBody>
          <a:bodyPr/>
          <a:lstStyle/>
          <a:p>
            <a:pPr algn="l"/>
            <a:r>
              <a:rPr lang="en-US" sz="1800" b="0" i="0" u="none" strike="noStrike" baseline="0" dirty="0">
                <a:latin typeface="Verdana" panose="020B0604030504040204" pitchFamily="34" charset="0"/>
              </a:rPr>
              <a:t>Handling dependency management is a difficult task for big projects. Spring Boot resolves</a:t>
            </a:r>
          </a:p>
          <a:p>
            <a:pPr algn="l"/>
            <a:r>
              <a:rPr lang="en-US" sz="1800" b="0" i="0" u="none" strike="noStrike" baseline="0" dirty="0">
                <a:latin typeface="Verdana" panose="020B0604030504040204" pitchFamily="34" charset="0"/>
              </a:rPr>
              <a:t>this problem by providing a set of dependencies for developers convenience.</a:t>
            </a:r>
          </a:p>
          <a:p>
            <a:pPr algn="l"/>
            <a:r>
              <a:rPr lang="en-US" sz="1800" b="0" i="0" u="none" strike="noStrike" baseline="0" dirty="0">
                <a:latin typeface="Verdana" panose="020B0604030504040204" pitchFamily="34" charset="0"/>
              </a:rPr>
              <a:t>For example, if you want to use Spring and JPA for database access, it is sufficient if you</a:t>
            </a:r>
          </a:p>
          <a:p>
            <a:pPr algn="l"/>
            <a:r>
              <a:rPr lang="en-US" sz="1800" b="0" i="0" u="none" strike="noStrike" baseline="0" dirty="0">
                <a:latin typeface="Verdana" panose="020B0604030504040204" pitchFamily="34" charset="0"/>
              </a:rPr>
              <a:t>include </a:t>
            </a:r>
            <a:r>
              <a:rPr lang="en-US" sz="1800" b="1" i="0" u="none" strike="noStrike" baseline="0" dirty="0">
                <a:latin typeface="Verdana,Bold"/>
              </a:rPr>
              <a:t>spring-boot-starter-data-</a:t>
            </a:r>
            <a:r>
              <a:rPr lang="en-US" sz="1800" b="1" i="0" u="none" strike="noStrike" baseline="0" dirty="0" err="1">
                <a:latin typeface="Verdana,Bold"/>
              </a:rPr>
              <a:t>jpa</a:t>
            </a:r>
            <a:r>
              <a:rPr lang="en-US" sz="1800" b="1" i="0" u="none" strike="noStrike" baseline="0" dirty="0">
                <a:latin typeface="Verdana,Bold"/>
              </a:rPr>
              <a:t> </a:t>
            </a:r>
            <a:r>
              <a:rPr lang="en-US" sz="1800" b="0" i="0" u="none" strike="noStrike" baseline="0" dirty="0">
                <a:latin typeface="Verdana" panose="020B0604030504040204" pitchFamily="34" charset="0"/>
              </a:rPr>
              <a:t>dependency in your project.</a:t>
            </a:r>
          </a:p>
          <a:p>
            <a:pPr algn="l"/>
            <a:r>
              <a:rPr lang="en-US" sz="1800" b="0" i="0" u="none" strike="noStrike" baseline="0" dirty="0">
                <a:latin typeface="Verdana" panose="020B0604030504040204" pitchFamily="34" charset="0"/>
              </a:rPr>
              <a:t>Note that all Spring Boot starters follow the same naming pattern </a:t>
            </a:r>
            <a:r>
              <a:rPr lang="en-US" sz="1800" b="1" i="0" u="none" strike="noStrike" baseline="0" dirty="0">
                <a:latin typeface="Verdana,Bold"/>
              </a:rPr>
              <a:t>spring-boot-starter-</a:t>
            </a:r>
          </a:p>
          <a:p>
            <a:pPr algn="l"/>
            <a:r>
              <a:rPr lang="en-US" sz="1800" b="1" i="0" u="none" strike="noStrike" baseline="0" dirty="0">
                <a:latin typeface="Verdana,Bold"/>
              </a:rPr>
              <a:t>*</a:t>
            </a:r>
            <a:r>
              <a:rPr lang="en-US" sz="1800" b="0" i="0" u="none" strike="noStrike" baseline="0" dirty="0">
                <a:latin typeface="Verdana" panose="020B0604030504040204" pitchFamily="34" charset="0"/>
              </a:rPr>
              <a:t>, where </a:t>
            </a:r>
            <a:r>
              <a:rPr lang="en-US" sz="1800" b="1" i="0" u="none" strike="noStrike" baseline="0" dirty="0">
                <a:latin typeface="Verdana,Bold"/>
              </a:rPr>
              <a:t>* </a:t>
            </a:r>
            <a:r>
              <a:rPr lang="en-US" sz="1800" b="0" i="0" u="none" strike="noStrike" baseline="0" dirty="0">
                <a:latin typeface="Verdana" panose="020B0604030504040204" pitchFamily="34" charset="0"/>
              </a:rPr>
              <a:t>indicates that it is a type of the application.</a:t>
            </a:r>
            <a:endParaRPr lang="en-IN" dirty="0"/>
          </a:p>
        </p:txBody>
      </p:sp>
      <p:sp>
        <p:nvSpPr>
          <p:cNvPr id="6" name="Date Placeholder 5">
            <a:extLst>
              <a:ext uri="{FF2B5EF4-FFF2-40B4-BE49-F238E27FC236}">
                <a16:creationId xmlns:a16="http://schemas.microsoft.com/office/drawing/2014/main" id="{D21A4C3C-0EB0-7634-9160-1527D816F91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a:extLst>
              <a:ext uri="{FF2B5EF4-FFF2-40B4-BE49-F238E27FC236}">
                <a16:creationId xmlns:a16="http://schemas.microsoft.com/office/drawing/2014/main" id="{FAABC98D-E484-56E2-00A6-9E2C0000A7E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a:extLst>
              <a:ext uri="{FF2B5EF4-FFF2-40B4-BE49-F238E27FC236}">
                <a16:creationId xmlns:a16="http://schemas.microsoft.com/office/drawing/2014/main" id="{501DC458-59AA-C8A5-F140-4E4FA9B4109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233018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7A586-BCA3-3EBE-DF35-34F0D7D1359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4CA9FEDF-5A7A-62F6-C97D-D0790E6A9EC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036412C-89D1-C944-E240-BEB6844BA99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
        <p:nvSpPr>
          <p:cNvPr id="6" name="TextBox 5">
            <a:extLst>
              <a:ext uri="{FF2B5EF4-FFF2-40B4-BE49-F238E27FC236}">
                <a16:creationId xmlns:a16="http://schemas.microsoft.com/office/drawing/2014/main" id="{8381BC1A-FF0A-59A3-B9EA-6BE95D76ADEF}"/>
              </a:ext>
            </a:extLst>
          </p:cNvPr>
          <p:cNvSpPr txBox="1"/>
          <p:nvPr/>
        </p:nvSpPr>
        <p:spPr>
          <a:xfrm>
            <a:off x="755778" y="1810580"/>
            <a:ext cx="9321283" cy="4031873"/>
          </a:xfrm>
          <a:prstGeom prst="rect">
            <a:avLst/>
          </a:prstGeom>
          <a:noFill/>
        </p:spPr>
        <p:txBody>
          <a:bodyPr wrap="square">
            <a:spAutoFit/>
          </a:bodyPr>
          <a:lstStyle/>
          <a:p>
            <a:pPr algn="l"/>
            <a:r>
              <a:rPr lang="en-IN" sz="1600" b="1" i="0" u="none" strike="noStrike" baseline="0" dirty="0">
                <a:latin typeface="Arial" panose="020B0604020202020204" pitchFamily="34" charset="0"/>
              </a:rPr>
              <a:t>Examples</a:t>
            </a:r>
          </a:p>
          <a:p>
            <a:pPr algn="l"/>
            <a:r>
              <a:rPr lang="en-US" sz="1600" b="1" i="0" u="none" strike="noStrike" baseline="0" dirty="0">
                <a:latin typeface="Verdana,Bold"/>
              </a:rPr>
              <a:t>Spring Boot Starter Actuator dependency </a:t>
            </a:r>
            <a:r>
              <a:rPr lang="en-US" sz="1600" b="0" i="0" u="none" strike="noStrike" baseline="0" dirty="0">
                <a:latin typeface="Verdana" panose="020B0604030504040204" pitchFamily="34" charset="0"/>
              </a:rPr>
              <a:t>is used to monitor and manage your endpoints</a:t>
            </a:r>
          </a:p>
          <a:p>
            <a:pPr algn="l"/>
            <a:r>
              <a:rPr lang="en-IN" sz="1600" b="0" i="0" u="none" strike="noStrike" baseline="0" dirty="0">
                <a:latin typeface="Consolas" panose="020B0609020204030204" pitchFamily="49" charset="0"/>
              </a:rPr>
              <a:t>&lt;dependency&gt;</a:t>
            </a:r>
          </a:p>
          <a:p>
            <a:pPr lvl="1"/>
            <a:r>
              <a:rPr lang="en-IN" sz="1600" b="0" i="0" u="none" strike="noStrike" baseline="0" dirty="0">
                <a:latin typeface="Consolas" panose="020B0609020204030204" pitchFamily="49" charset="0"/>
              </a:rPr>
              <a:t>&lt;</a:t>
            </a:r>
            <a:r>
              <a:rPr lang="en-IN" sz="1600" b="0" i="0" u="none" strike="noStrike" baseline="0" dirty="0" err="1">
                <a:latin typeface="Consolas" panose="020B0609020204030204" pitchFamily="49" charset="0"/>
              </a:rPr>
              <a:t>groupId</a:t>
            </a:r>
            <a:r>
              <a:rPr lang="en-IN" sz="1600" b="0" i="0" u="none" strike="noStrike" baseline="0" dirty="0">
                <a:latin typeface="Consolas" panose="020B0609020204030204" pitchFamily="49" charset="0"/>
              </a:rPr>
              <a:t>&gt;</a:t>
            </a:r>
            <a:r>
              <a:rPr lang="en-IN" sz="1600" b="0" i="0" u="none" strike="noStrike" baseline="0" dirty="0" err="1">
                <a:latin typeface="Consolas" panose="020B0609020204030204" pitchFamily="49" charset="0"/>
              </a:rPr>
              <a:t>org.springframework.boot</a:t>
            </a:r>
            <a:r>
              <a:rPr lang="en-IN" sz="1600" b="0" i="0" u="none" strike="noStrike" baseline="0" dirty="0">
                <a:latin typeface="Consolas" panose="020B0609020204030204" pitchFamily="49" charset="0"/>
              </a:rPr>
              <a:t>&lt;/</a:t>
            </a:r>
            <a:r>
              <a:rPr lang="en-IN" sz="1600" b="0" i="0" u="none" strike="noStrike" baseline="0" dirty="0" err="1">
                <a:latin typeface="Consolas" panose="020B0609020204030204" pitchFamily="49" charset="0"/>
              </a:rPr>
              <a:t>groupId</a:t>
            </a:r>
            <a:r>
              <a:rPr lang="en-IN" sz="1600" b="0" i="0" u="none" strike="noStrike" baseline="0" dirty="0">
                <a:latin typeface="Consolas" panose="020B0609020204030204" pitchFamily="49" charset="0"/>
              </a:rPr>
              <a:t>&gt;</a:t>
            </a:r>
          </a:p>
          <a:p>
            <a:pPr lvl="1"/>
            <a:r>
              <a:rPr lang="en-IN" sz="1600" b="0" i="0" u="none" strike="noStrike" baseline="0" dirty="0">
                <a:latin typeface="Consolas" panose="020B0609020204030204" pitchFamily="49" charset="0"/>
              </a:rPr>
              <a:t>&lt;</a:t>
            </a:r>
            <a:r>
              <a:rPr lang="en-IN" sz="1600" b="0" i="0" u="none" strike="noStrike" baseline="0" dirty="0" err="1">
                <a:latin typeface="Consolas" panose="020B0609020204030204" pitchFamily="49" charset="0"/>
              </a:rPr>
              <a:t>artifactId</a:t>
            </a:r>
            <a:r>
              <a:rPr lang="en-IN" sz="1600" b="0" i="0" u="none" strike="noStrike" baseline="0" dirty="0">
                <a:latin typeface="Consolas" panose="020B0609020204030204" pitchFamily="49" charset="0"/>
              </a:rPr>
              <a:t>&gt;spring-boot-starter-actuator&lt;/</a:t>
            </a:r>
            <a:r>
              <a:rPr lang="en-IN" sz="1600" b="0" i="0" u="none" strike="noStrike" baseline="0" dirty="0" err="1">
                <a:latin typeface="Consolas" panose="020B0609020204030204" pitchFamily="49" charset="0"/>
              </a:rPr>
              <a:t>artifactId</a:t>
            </a:r>
            <a:r>
              <a:rPr lang="en-IN" sz="1600" b="0" i="0" u="none" strike="noStrike" baseline="0" dirty="0">
                <a:latin typeface="Consolas" panose="020B0609020204030204" pitchFamily="49" charset="0"/>
              </a:rPr>
              <a:t>&gt;</a:t>
            </a:r>
          </a:p>
          <a:p>
            <a:pPr algn="l"/>
            <a:r>
              <a:rPr lang="en-IN" sz="1600" b="0" i="0" u="none" strike="noStrike" baseline="0" dirty="0">
                <a:latin typeface="Consolas" panose="020B0609020204030204" pitchFamily="49" charset="0"/>
              </a:rPr>
              <a:t>&lt;/dependency&gt;</a:t>
            </a:r>
          </a:p>
          <a:p>
            <a:pPr algn="l"/>
            <a:endParaRPr lang="en-US" sz="1600" b="1" i="0" u="none" strike="noStrike" baseline="0" dirty="0">
              <a:latin typeface="Verdana,Bold"/>
            </a:endParaRPr>
          </a:p>
          <a:p>
            <a:pPr algn="l"/>
            <a:r>
              <a:rPr lang="en-US" sz="1600" b="1" i="0" u="none" strike="noStrike" baseline="0" dirty="0">
                <a:latin typeface="Verdana,Bold"/>
              </a:rPr>
              <a:t>Spring Boot Starter Security dependency </a:t>
            </a:r>
            <a:r>
              <a:rPr lang="en-US" sz="1600" b="0" i="0" u="none" strike="noStrike" baseline="0" dirty="0">
                <a:latin typeface="Verdana" panose="020B0604030504040204" pitchFamily="34" charset="0"/>
              </a:rPr>
              <a:t>is used for Spring Security. Its code is shown</a:t>
            </a:r>
          </a:p>
          <a:p>
            <a:pPr algn="l"/>
            <a:r>
              <a:rPr lang="en-IN" sz="1600" b="0" i="0" u="none" strike="noStrike" baseline="0" dirty="0">
                <a:latin typeface="Verdana" panose="020B0604030504040204" pitchFamily="34" charset="0"/>
              </a:rPr>
              <a:t>below:</a:t>
            </a:r>
          </a:p>
          <a:p>
            <a:pPr algn="l"/>
            <a:r>
              <a:rPr lang="en-IN" sz="1600" b="0" i="0" u="none" strike="noStrike" baseline="0" dirty="0">
                <a:latin typeface="Consolas" panose="020B0609020204030204" pitchFamily="49" charset="0"/>
              </a:rPr>
              <a:t>&lt;dependency&gt;</a:t>
            </a:r>
          </a:p>
          <a:p>
            <a:pPr lvl="1"/>
            <a:r>
              <a:rPr lang="en-IN" sz="1600" b="0" i="0" u="none" strike="noStrike" baseline="0" dirty="0">
                <a:latin typeface="Consolas" panose="020B0609020204030204" pitchFamily="49" charset="0"/>
              </a:rPr>
              <a:t>&lt;</a:t>
            </a:r>
            <a:r>
              <a:rPr lang="en-IN" sz="1600" b="0" i="0" u="none" strike="noStrike" baseline="0" dirty="0" err="1">
                <a:latin typeface="Consolas" panose="020B0609020204030204" pitchFamily="49" charset="0"/>
              </a:rPr>
              <a:t>groupId</a:t>
            </a:r>
            <a:r>
              <a:rPr lang="en-IN" sz="1600" b="0" i="0" u="none" strike="noStrike" baseline="0" dirty="0">
                <a:latin typeface="Consolas" panose="020B0609020204030204" pitchFamily="49" charset="0"/>
              </a:rPr>
              <a:t>&gt;</a:t>
            </a:r>
            <a:r>
              <a:rPr lang="en-IN" sz="1600" b="0" i="0" u="none" strike="noStrike" baseline="0" dirty="0" err="1">
                <a:latin typeface="Consolas" panose="020B0609020204030204" pitchFamily="49" charset="0"/>
              </a:rPr>
              <a:t>org.springframework.boot</a:t>
            </a:r>
            <a:r>
              <a:rPr lang="en-IN" sz="1600" b="0" i="0" u="none" strike="noStrike" baseline="0" dirty="0">
                <a:latin typeface="Consolas" panose="020B0609020204030204" pitchFamily="49" charset="0"/>
              </a:rPr>
              <a:t>&lt;/</a:t>
            </a:r>
            <a:r>
              <a:rPr lang="en-IN" sz="1600" b="0" i="0" u="none" strike="noStrike" baseline="0" dirty="0" err="1">
                <a:latin typeface="Consolas" panose="020B0609020204030204" pitchFamily="49" charset="0"/>
              </a:rPr>
              <a:t>groupId</a:t>
            </a:r>
            <a:r>
              <a:rPr lang="en-IN" sz="1600" b="0" i="0" u="none" strike="noStrike" baseline="0" dirty="0">
                <a:latin typeface="Consolas" panose="020B0609020204030204" pitchFamily="49" charset="0"/>
              </a:rPr>
              <a:t>&gt;</a:t>
            </a:r>
          </a:p>
          <a:p>
            <a:pPr lvl="1"/>
            <a:r>
              <a:rPr lang="en-IN" sz="1600" b="0" i="0" u="none" strike="noStrike" baseline="0" dirty="0">
                <a:latin typeface="Consolas" panose="020B0609020204030204" pitchFamily="49" charset="0"/>
              </a:rPr>
              <a:t>&lt;</a:t>
            </a:r>
            <a:r>
              <a:rPr lang="en-IN" sz="1600" b="0" i="0" u="none" strike="noStrike" baseline="0" dirty="0" err="1">
                <a:latin typeface="Consolas" panose="020B0609020204030204" pitchFamily="49" charset="0"/>
              </a:rPr>
              <a:t>artifactId</a:t>
            </a:r>
            <a:r>
              <a:rPr lang="en-IN" sz="1600" b="0" i="0" u="none" strike="noStrike" baseline="0" dirty="0">
                <a:latin typeface="Consolas" panose="020B0609020204030204" pitchFamily="49" charset="0"/>
              </a:rPr>
              <a:t>&gt;spring-boot-starter-security&lt;/</a:t>
            </a:r>
            <a:r>
              <a:rPr lang="en-IN" sz="1600" b="0" i="0" u="none" strike="noStrike" baseline="0" dirty="0" err="1">
                <a:latin typeface="Consolas" panose="020B0609020204030204" pitchFamily="49" charset="0"/>
              </a:rPr>
              <a:t>artifactId</a:t>
            </a:r>
            <a:r>
              <a:rPr lang="en-IN" sz="1600" b="0" i="0" u="none" strike="noStrike" baseline="0" dirty="0">
                <a:latin typeface="Consolas" panose="020B0609020204030204" pitchFamily="49" charset="0"/>
              </a:rPr>
              <a:t>&gt;</a:t>
            </a:r>
          </a:p>
          <a:p>
            <a:pPr algn="l"/>
            <a:r>
              <a:rPr lang="en-IN" sz="1600" b="0" i="0" u="none" strike="noStrike" baseline="0" dirty="0">
                <a:latin typeface="Consolas" panose="020B0609020204030204" pitchFamily="49" charset="0"/>
              </a:rPr>
              <a:t>&lt;/dependency&gt;</a:t>
            </a:r>
          </a:p>
          <a:p>
            <a:pPr algn="l"/>
            <a:endParaRPr lang="en-US" sz="1600" b="1" i="0" u="none" strike="noStrike" baseline="0" dirty="0">
              <a:latin typeface="Verdana,Bold"/>
            </a:endParaRPr>
          </a:p>
        </p:txBody>
      </p:sp>
    </p:spTree>
    <p:extLst>
      <p:ext uri="{BB962C8B-B14F-4D97-AF65-F5344CB8AC3E}">
        <p14:creationId xmlns:p14="http://schemas.microsoft.com/office/powerpoint/2010/main" val="1584711303"/>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{9F2E9009-2D1E-4120-95D7-ADDD1EA32942}tf78504181_win32</Template>
  <TotalTime>2276</TotalTime>
  <Words>4429</Words>
  <Application>Microsoft Office PowerPoint</Application>
  <PresentationFormat>Widescreen</PresentationFormat>
  <Paragraphs>495</Paragraphs>
  <Slides>41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41</vt:i4>
      </vt:variant>
    </vt:vector>
  </HeadingPairs>
  <TitlesOfParts>
    <vt:vector size="57" baseType="lpstr">
      <vt:lpstr>Arial</vt:lpstr>
      <vt:lpstr>Avenir Next LT Pro</vt:lpstr>
      <vt:lpstr>Calibri</vt:lpstr>
      <vt:lpstr>Calibri,Bold</vt:lpstr>
      <vt:lpstr>Cambria</vt:lpstr>
      <vt:lpstr>Consolas</vt:lpstr>
      <vt:lpstr>erdana</vt:lpstr>
      <vt:lpstr>Helvetica,Bold</vt:lpstr>
      <vt:lpstr>inter-bold</vt:lpstr>
      <vt:lpstr>inter-regular</vt:lpstr>
      <vt:lpstr>Symbol</vt:lpstr>
      <vt:lpstr>times new roman</vt:lpstr>
      <vt:lpstr>Tw Cen MT</vt:lpstr>
      <vt:lpstr>Verdana</vt:lpstr>
      <vt:lpstr>Verdana,Bold</vt:lpstr>
      <vt:lpstr>ShapesVTI</vt:lpstr>
      <vt:lpstr>Spring Boot</vt:lpstr>
      <vt:lpstr>Agenda</vt:lpstr>
      <vt:lpstr>Introduction</vt:lpstr>
      <vt:lpstr>What is MicroService</vt:lpstr>
      <vt:lpstr>What is Spring Boot</vt:lpstr>
      <vt:lpstr>Why Spring Boot</vt:lpstr>
      <vt:lpstr>How does it work</vt:lpstr>
      <vt:lpstr>Spring Boot Starters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Vijay Kumbhar</dc:creator>
  <cp:lastModifiedBy>Vijay Kumbhar</cp:lastModifiedBy>
  <cp:revision>60</cp:revision>
  <dcterms:created xsi:type="dcterms:W3CDTF">2023-03-14T13:17:42Z</dcterms:created>
  <dcterms:modified xsi:type="dcterms:W3CDTF">2024-04-17T15:31:45Z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