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8" r:id="rId11"/>
    <p:sldId id="3839" r:id="rId12"/>
    <p:sldId id="3841" r:id="rId13"/>
    <p:sldId id="3842" r:id="rId14"/>
    <p:sldId id="3843" r:id="rId15"/>
    <p:sldId id="3844" r:id="rId16"/>
    <p:sldId id="3845" r:id="rId17"/>
    <p:sldId id="3846" r:id="rId18"/>
    <p:sldId id="3847" r:id="rId19"/>
    <p:sldId id="3848" r:id="rId20"/>
    <p:sldId id="3849" r:id="rId21"/>
    <p:sldId id="3850" r:id="rId22"/>
    <p:sldId id="3851" r:id="rId23"/>
    <p:sldId id="3852" r:id="rId24"/>
    <p:sldId id="38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Spring Boot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Vijay Kumbhar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F64F-33C6-BFA6-CB2C-DC7A185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11D82-C098-53BC-CDCE-EBDA2080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49DEF-3A4C-130B-F75C-6AC86ECA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A0564-9AB3-3B26-F274-102421B64DAB}"/>
              </a:ext>
            </a:extLst>
          </p:cNvPr>
          <p:cNvSpPr txBox="1"/>
          <p:nvPr/>
        </p:nvSpPr>
        <p:spPr>
          <a:xfrm>
            <a:off x="1212979" y="376088"/>
            <a:ext cx="77560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Spring Boot Starter web dependency </a:t>
            </a:r>
            <a:r>
              <a:rPr lang="en-US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 used to write a Rest Endpoints. Its code is</a:t>
            </a:r>
          </a:p>
          <a:p>
            <a:pPr algn="l"/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below: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&gt;spring-boot-starter-web&lt;/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</a:p>
          <a:p>
            <a:pPr algn="l"/>
            <a:r>
              <a:rPr lang="en-US" sz="1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Spring Boot Starter Thyme Leaf dependency </a:t>
            </a:r>
            <a:r>
              <a:rPr lang="en-US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 used to create a web application. Its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code is shown below: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&gt;spring-boot-starter-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thymeleaf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</a:p>
          <a:p>
            <a:pPr algn="l"/>
            <a:r>
              <a:rPr lang="en-US" sz="1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Spring Boot Starter Test dependency </a:t>
            </a:r>
            <a:r>
              <a:rPr lang="en-US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 used for writing Test cases. Its code is shown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below: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&gt;spring-boot-starter-test&lt;/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0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8F284-C983-566E-0688-14429F14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0AA4-1999-7D9D-C8FF-D59526F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888AF-858A-CE80-5D66-D9AEEB10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95ABA-7900-50B9-7A13-9FD4FAA505CD}"/>
              </a:ext>
            </a:extLst>
          </p:cNvPr>
          <p:cNvSpPr txBox="1"/>
          <p:nvPr/>
        </p:nvSpPr>
        <p:spPr>
          <a:xfrm>
            <a:off x="324239" y="3425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Helvetica,Bold"/>
              </a:rPr>
              <a:t>Auto Configuration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D4F5B-C6C6-B598-BBE3-0EE2F0886502}"/>
              </a:ext>
            </a:extLst>
          </p:cNvPr>
          <p:cNvSpPr txBox="1"/>
          <p:nvPr/>
        </p:nvSpPr>
        <p:spPr>
          <a:xfrm>
            <a:off x="550506" y="1582341"/>
            <a:ext cx="104782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Auto Configuration automatically configures your Spring application based on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the JAR dependencies you added in the project. For example, if MySQL database is on your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class path, but you have not configured any database connection, then Spring Boot autoconfigures</a:t>
            </a:r>
          </a:p>
          <a:p>
            <a:pPr algn="l"/>
            <a:r>
              <a:rPr lang="en-IN" sz="1800" b="0" i="0" u="none" strike="noStrike" baseline="0" dirty="0">
                <a:latin typeface="Verdana" panose="020B0604030504040204" pitchFamily="34" charset="0"/>
              </a:rPr>
              <a:t>an in-memory database.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this purpose, you need to add </a:t>
            </a:r>
            <a:r>
              <a:rPr lang="en-US" sz="1800" b="1" i="0" u="none" strike="noStrike" baseline="0" dirty="0">
                <a:latin typeface="Verdana,Bold"/>
              </a:rPr>
              <a:t>@EnableAutoConfiguration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or</a:t>
            </a:r>
          </a:p>
          <a:p>
            <a:pPr algn="l"/>
            <a:r>
              <a:rPr lang="en-US" sz="1800" b="1" i="0" u="none" strike="noStrike" baseline="0" dirty="0">
                <a:latin typeface="Verdana,Bold"/>
              </a:rPr>
              <a:t>@SpringBootApplication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to your main class file. Then, your Spring Boot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application will be automatically configured.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70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AD6CE-0CED-CA32-90DA-6A3244FC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D6D30-C41C-B68F-9C58-91451F79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ABFA-13BD-A624-A21C-34BDC026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79510-911B-C193-A9A1-62668A56924E}"/>
              </a:ext>
            </a:extLst>
          </p:cNvPr>
          <p:cNvSpPr txBox="1"/>
          <p:nvPr/>
        </p:nvSpPr>
        <p:spPr>
          <a:xfrm>
            <a:off x="429208" y="311917"/>
            <a:ext cx="92466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org.springframework.boot.autoconfigure.EnableAutoConfiguration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@EnableAutoConfiguration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DemoApplication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public static void main(String[]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SpringApplication.run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DemoApplication.class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4A51C-FF94-B472-1A9D-6726F2B0D058}"/>
              </a:ext>
            </a:extLst>
          </p:cNvPr>
          <p:cNvSpPr txBox="1"/>
          <p:nvPr/>
        </p:nvSpPr>
        <p:spPr>
          <a:xfrm>
            <a:off x="1250302" y="4090816"/>
            <a:ext cx="98531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The entry point of the Spring Boot Application is the class contains</a:t>
            </a:r>
          </a:p>
          <a:p>
            <a:pPr algn="l"/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annotation. 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This class should have the main method to run the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Spring Boot application. </a:t>
            </a:r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 includes Auto-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Configuration, Component Scan, and Spring Boot Configuration.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If you added </a:t>
            </a:r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 to the class, you do not need to add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the </a:t>
            </a:r>
            <a:r>
              <a:rPr lang="en-US" sz="1400" b="1" i="0" u="none" strike="noStrike" baseline="0" dirty="0">
                <a:latin typeface="Verdana,Bold"/>
              </a:rPr>
              <a:t>@EnableAutoConfiguration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en-US" sz="1400" b="1" i="0" u="none" strike="noStrike" baseline="0" dirty="0">
                <a:latin typeface="Verdana,Bold"/>
              </a:rPr>
              <a:t>@ComponentScan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and </a:t>
            </a:r>
            <a:r>
              <a:rPr lang="en-US" sz="1400" b="1" i="0" u="none" strike="noStrike" baseline="0" dirty="0">
                <a:latin typeface="Verdana,Bold"/>
              </a:rPr>
              <a:t>@SpringBootConfiguration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annotation. The </a:t>
            </a:r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 includes all other annotations.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631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CEDD-E016-5319-8229-3AE65517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448C-A9F9-8A93-A174-A6D5F161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C07E-9A58-7B34-A2C3-03A133F2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B7592-B7E1-3032-B96A-37B7AD58D19C}"/>
              </a:ext>
            </a:extLst>
          </p:cNvPr>
          <p:cNvSpPr txBox="1"/>
          <p:nvPr/>
        </p:nvSpPr>
        <p:spPr>
          <a:xfrm>
            <a:off x="513184" y="1166843"/>
            <a:ext cx="116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Helvetica,Bold"/>
              </a:rPr>
              <a:t>Component Scan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6436C-9CD3-FF7B-92E3-562B8FDA773C}"/>
              </a:ext>
            </a:extLst>
          </p:cNvPr>
          <p:cNvSpPr txBox="1"/>
          <p:nvPr/>
        </p:nvSpPr>
        <p:spPr>
          <a:xfrm>
            <a:off x="614265" y="1833380"/>
            <a:ext cx="1059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application scans all the beans and package declarations when the application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initializes. You need to add the </a:t>
            </a:r>
            <a:r>
              <a:rPr lang="en-US" sz="1800" b="1" i="0" u="none" strike="noStrike" baseline="0" dirty="0">
                <a:latin typeface="Verdana,Bold"/>
              </a:rPr>
              <a:t>@ComponentScan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for your class file to scan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your components added in your project.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E082F-20FB-4784-9635-421D99A280E3}"/>
              </a:ext>
            </a:extLst>
          </p:cNvPr>
          <p:cNvSpPr txBox="1"/>
          <p:nvPr/>
        </p:nvSpPr>
        <p:spPr>
          <a:xfrm>
            <a:off x="1175657" y="3438331"/>
            <a:ext cx="920931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org.springframework.boot.SpringApplication</a:t>
            </a:r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org.springframework.context.annotation.ComponentScan</a:t>
            </a:r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@ComponentScan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IN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DemoApplication</a:t>
            </a:r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algn="l"/>
            <a:endParaRPr lang="en-IN" sz="16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public static void main(String[] </a:t>
            </a:r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) {</a:t>
            </a:r>
          </a:p>
          <a:p>
            <a:pPr algn="l"/>
            <a:endParaRPr lang="en-US" sz="16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SpringApplication.run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DemoApplication.class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algn="l"/>
            <a:endParaRPr lang="en-IN" sz="16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1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7D88C-183C-B836-1A33-455E2BA7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D92FD-E6DE-7906-77EF-902333EC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41760-353C-A3FE-DF5F-3839D080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EF65B-D955-59E9-1939-A10851E8D48B}"/>
              </a:ext>
            </a:extLst>
          </p:cNvPr>
          <p:cNvSpPr txBox="1"/>
          <p:nvPr/>
        </p:nvSpPr>
        <p:spPr>
          <a:xfrm>
            <a:off x="333570" y="33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Spring Boot – Quick Start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1B19C-EE2E-2362-5A16-6442AB6C1F7E}"/>
              </a:ext>
            </a:extLst>
          </p:cNvPr>
          <p:cNvSpPr txBox="1"/>
          <p:nvPr/>
        </p:nvSpPr>
        <p:spPr>
          <a:xfrm>
            <a:off x="587828" y="1010826"/>
            <a:ext cx="77560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Helvetica,Bold"/>
              </a:rPr>
              <a:t>Prerequisites 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Java 1.8 and Above</a:t>
            </a:r>
          </a:p>
          <a:p>
            <a:pPr marL="285750" indent="-285750" algn="l">
              <a:buFont typeface="Symbol" panose="05050102010706020507" pitchFamily="18" charset="2"/>
              <a:buChar char="·"/>
            </a:pPr>
            <a:r>
              <a:rPr lang="en-IN" sz="1800" b="0" i="0" u="none" strike="noStrike" baseline="0" dirty="0">
                <a:latin typeface="Verdana" panose="020B0604030504040204" pitchFamily="34" charset="0"/>
              </a:rPr>
              <a:t>Maven 3.2 and Above</a:t>
            </a:r>
          </a:p>
          <a:p>
            <a:pPr marL="285750" indent="-285750" algn="l">
              <a:buFont typeface="Symbol" panose="05050102010706020507" pitchFamily="18" charset="2"/>
              <a:buChar char="·"/>
            </a:pPr>
            <a:endParaRPr lang="en-IN" dirty="0">
              <a:latin typeface="Verdana" panose="020B0604030504040204" pitchFamily="34" charset="0"/>
            </a:endParaRPr>
          </a:p>
          <a:p>
            <a:pPr marL="285750" indent="-285750" algn="l">
              <a:buFont typeface="Symbol" panose="05050102010706020507" pitchFamily="18" charset="2"/>
              <a:buChar char="·"/>
            </a:pPr>
            <a:r>
              <a:rPr lang="en-IN" dirty="0">
                <a:latin typeface="Verdana" panose="020B0604030504040204" pitchFamily="34" charset="0"/>
              </a:rPr>
              <a:t>Tools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r>
              <a:rPr lang="en-IN" dirty="0">
                <a:latin typeface="Verdana" panose="020B0604030504040204" pitchFamily="34" charset="0"/>
              </a:rPr>
              <a:t>Eclipse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r>
              <a:rPr lang="en-IN" dirty="0" err="1">
                <a:latin typeface="Verdana" panose="020B0604030504040204" pitchFamily="34" charset="0"/>
              </a:rPr>
              <a:t>Intelli</a:t>
            </a:r>
            <a:r>
              <a:rPr lang="en-IN" dirty="0">
                <a:latin typeface="Verdana" panose="020B0604030504040204" pitchFamily="34" charset="0"/>
              </a:rPr>
              <a:t> J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r>
              <a:rPr lang="en-IN" dirty="0">
                <a:latin typeface="Verdana" panose="020B0604030504040204" pitchFamily="34" charset="0"/>
              </a:rPr>
              <a:t>VS Code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0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09903-EFC4-9D59-5535-3ECA8355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3983A-8584-24FB-E6F6-F3BB2AA8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66FD-1554-218B-9124-9CF31A26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B8CA6-2DC0-E0BE-72A1-40059B0F1A47}"/>
              </a:ext>
            </a:extLst>
          </p:cNvPr>
          <p:cNvSpPr txBox="1"/>
          <p:nvPr/>
        </p:nvSpPr>
        <p:spPr>
          <a:xfrm>
            <a:off x="532623" y="53845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Helvetica,Bold"/>
              </a:rPr>
              <a:t>Spring Boot CLI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9DEA7-32A2-CBB3-DEA0-9E3B7774FC80}"/>
              </a:ext>
            </a:extLst>
          </p:cNvPr>
          <p:cNvSpPr txBox="1"/>
          <p:nvPr/>
        </p:nvSpPr>
        <p:spPr>
          <a:xfrm>
            <a:off x="838200" y="1166842"/>
            <a:ext cx="108903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Spring Boot CLI is a command line tool and it allows us to run the Groovy scripts. This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is the easiest way to create a Spring Boot application by using the Spring Boot Command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Line Interface. You can create, run and test the application in command prompt itself.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This section explains you the steps involved in manual installation of Spring Boot CLI . For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further help, you can use the following link: </a:t>
            </a:r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https://docs.spring.io/springboot/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docs/current-SNAPSHOT/reference/</a:t>
            </a:r>
            <a:r>
              <a:rPr lang="en-US" sz="1800" b="0" i="0" u="none" strike="noStrike" baseline="0" dirty="0" err="1">
                <a:solidFill>
                  <a:srgbClr val="0563C2"/>
                </a:solidFill>
                <a:latin typeface="Verdana" panose="020B0604030504040204" pitchFamily="34" charset="0"/>
              </a:rPr>
              <a:t>htmlsingle</a:t>
            </a:r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/#getting-started-installing-springboot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You can also download the Spring CLI distribution from the Spring Software repository at:</a:t>
            </a:r>
          </a:p>
          <a:p>
            <a:pPr algn="l"/>
            <a:r>
              <a:rPr lang="en-IN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https://docs.spring.io/spring-boot/docs/current-</a:t>
            </a:r>
          </a:p>
          <a:p>
            <a:pPr algn="l"/>
            <a:r>
              <a:rPr lang="en-IN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SNAPSHOT/reference/</a:t>
            </a:r>
            <a:r>
              <a:rPr lang="en-IN" sz="1800" b="0" i="0" u="none" strike="noStrike" baseline="0" dirty="0" err="1">
                <a:solidFill>
                  <a:srgbClr val="0563C2"/>
                </a:solidFill>
                <a:latin typeface="Verdana" panose="020B0604030504040204" pitchFamily="34" charset="0"/>
              </a:rPr>
              <a:t>htmlsingle</a:t>
            </a:r>
            <a:r>
              <a:rPr lang="en-IN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/#getting-started-manual-cli-installation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For manual installation, you need to use the following two folders: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Verdana,Bold"/>
              </a:rPr>
              <a:t>spring-boot-cli-2.0.0.BUILD-SNAPSHOT-bin.zip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Verdana,Bold"/>
              </a:rPr>
              <a:t>spring-boot-cli-2.0.0.BUILD-SNAPSHOT-bin.tar.gz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After the download, unpack the archive file and follow the steps given in the install.txt file.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Not that it does not require any environment setup.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In Windows, go to the Spring Boot CLI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bin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directory in the command prompt and run the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command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spring –-version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make sure spring CLI is installed correctly.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4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A5415-85B8-3FE0-3D25-E892BE14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64D99-8BBD-88A1-D029-6B08C1E0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A08C-984E-3326-4AE7-D581C71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0A388-612B-9B0F-BE37-63390677B74C}"/>
              </a:ext>
            </a:extLst>
          </p:cNvPr>
          <p:cNvSpPr txBox="1"/>
          <p:nvPr/>
        </p:nvSpPr>
        <p:spPr>
          <a:xfrm>
            <a:off x="146958" y="2678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Spring Boot – </a:t>
            </a:r>
            <a:r>
              <a:rPr lang="en-IN" sz="1800" b="1" i="0" u="none" strike="noStrike" baseline="0" dirty="0" err="1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BootstrappingSpring</a:t>
            </a:r>
            <a:r>
              <a:rPr lang="en-IN" sz="1800" b="1" i="0" u="none" strike="noStrike" baseline="0" dirty="0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 Boot – Bootstrapping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68963-4499-947E-10D4-BA3309676908}"/>
              </a:ext>
            </a:extLst>
          </p:cNvPr>
          <p:cNvSpPr txBox="1"/>
          <p:nvPr/>
        </p:nvSpPr>
        <p:spPr>
          <a:xfrm>
            <a:off x="373224" y="1011714"/>
            <a:ext cx="10627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One of the ways to Bootstrapping a Spring Boot application is by using Spring Initializer.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do this, you will have to visit the Spring Initializer web page </a:t>
            </a:r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http://start.spring.io/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choose your Build, Spring Boot Version and platform. Also, you need to provide a Group,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Artifact and required dependencies to run the application.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Observe the following screenshot that shows an example where we added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Verdana,Bold"/>
              </a:rPr>
              <a:t>springboot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-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starter-web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dependency to write REST Endpoints.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07903-B46F-541E-F467-FDDE6F87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59" y="3429000"/>
            <a:ext cx="5524453" cy="2803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BDB82C-7C3C-44F4-432A-F8A34ECE1736}"/>
              </a:ext>
            </a:extLst>
          </p:cNvPr>
          <p:cNvSpPr txBox="1"/>
          <p:nvPr/>
        </p:nvSpPr>
        <p:spPr>
          <a:xfrm>
            <a:off x="6615401" y="3910013"/>
            <a:ext cx="55244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Once you provided the Group, Artifact, Dependencies, Build Project, Platform and Version,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click </a:t>
            </a:r>
            <a:r>
              <a:rPr lang="en-US" sz="1400" b="1" i="0" u="none" strike="noStrike" baseline="0" dirty="0">
                <a:latin typeface="Verdana,Bold"/>
              </a:rPr>
              <a:t>Generate Project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button. The zip file will download 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and the files will be extracted.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13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FDD2-ED0F-82D9-45B5-61E9DB53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0FCF1-073F-3348-229F-35B77155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BA955-E3B4-0697-85FF-3A741769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1B518-9D56-3793-29F2-1D71014C2293}"/>
              </a:ext>
            </a:extLst>
          </p:cNvPr>
          <p:cNvSpPr txBox="1"/>
          <p:nvPr/>
        </p:nvSpPr>
        <p:spPr>
          <a:xfrm>
            <a:off x="342901" y="3145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Helvetica,Bold"/>
              </a:rPr>
              <a:t>Write a Rest Endpoint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16325-2FF4-C974-5112-D55A15FC378F}"/>
              </a:ext>
            </a:extLst>
          </p:cNvPr>
          <p:cNvSpPr txBox="1"/>
          <p:nvPr/>
        </p:nvSpPr>
        <p:spPr>
          <a:xfrm>
            <a:off x="455645" y="783400"/>
            <a:ext cx="83081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To write a simple Hello World Rest Endpoint in the Spring Boot Application main class file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itself, follow the steps shown below: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Firstly, add the </a:t>
            </a:r>
            <a:r>
              <a:rPr lang="en-US" sz="1800" b="1" i="0" u="none" strike="noStrike" baseline="0" dirty="0">
                <a:latin typeface="Verdana,Bold"/>
              </a:rPr>
              <a:t>@RestController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at the top of the class.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Now, write a Request URI method with </a:t>
            </a:r>
            <a:r>
              <a:rPr lang="en-US" sz="1800" b="1" i="0" u="none" strike="noStrike" baseline="0" dirty="0">
                <a:latin typeface="Verdana,Bold"/>
              </a:rPr>
              <a:t>@RequestMapping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annotation.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Then, the Request URI method should return the </a:t>
            </a:r>
            <a:r>
              <a:rPr lang="en-US" sz="1800" b="1" i="0" u="none" strike="noStrike" baseline="0" dirty="0">
                <a:latin typeface="Verdana,Bold"/>
              </a:rPr>
              <a:t>Hello World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string.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14B82-A853-9606-745B-E069C7BAEDF2}"/>
              </a:ext>
            </a:extLst>
          </p:cNvPr>
          <p:cNvSpPr txBox="1"/>
          <p:nvPr/>
        </p:nvSpPr>
        <p:spPr>
          <a:xfrm>
            <a:off x="2553479" y="2846600"/>
            <a:ext cx="880032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org.springframework.boot.SpringApplication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org.springframework.web.bind.annotation.RestController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@SpringBootApplication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DemoApplication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400" b="0" i="0" u="none" strike="noStrike" baseline="0" dirty="0">
                <a:latin typeface="Verdana" panose="020B0604030504040204" pitchFamily="34" charset="0"/>
              </a:rPr>
              <a:t>Spring Boot</a:t>
            </a:r>
          </a:p>
          <a:p>
            <a:pPr algn="l"/>
            <a:r>
              <a:rPr lang="en-IN" sz="1400" b="0" i="0" u="none" strike="noStrike" baseline="0" dirty="0">
                <a:latin typeface="Verdana" panose="020B0604030504040204" pitchFamily="34" charset="0"/>
              </a:rPr>
              <a:t>13</a:t>
            </a:r>
          </a:p>
          <a:p>
            <a:pPr algn="l"/>
            <a:r>
              <a:rPr lang="en-US" sz="1400" b="0" i="0" u="none" strike="noStrike" baseline="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SpringApplication.run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DemoApplication.class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@RequestMapping(value="/")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public String hello() {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return "Hello World";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0241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C011D-FFA1-E756-DB28-F31A6C4D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1512674"/>
            <a:ext cx="4555700" cy="90529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71007-4D9C-750D-99CB-2B03407E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4377969"/>
            <a:ext cx="4555700" cy="102941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5683A-3830-0BA4-F166-E91ED417892A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Creating JAR File for created Project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baseline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create an executable JAR file to run the Spring Boot application by using Maven on command Prompt/Terminal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mvn clean install Or Using Eclipse Plugin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BD2CF-5D89-820B-A54F-033347BF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C15B8-5054-129F-F52B-517DFFDF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FCF0-CBB6-503B-E633-4407C50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542A-DBF7-D928-B15A-0D2E72A5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843C6-CF58-FD13-6540-FC07AD91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29D3-CF3D-1A92-7D23-0C16716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360C-745E-58C7-AC8C-09F9E9EE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24" y="1985790"/>
            <a:ext cx="4450814" cy="2886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B325A-D5FA-92D1-6B88-176AFD27DAD0}"/>
              </a:ext>
            </a:extLst>
          </p:cNvPr>
          <p:cNvSpPr txBox="1"/>
          <p:nvPr/>
        </p:nvSpPr>
        <p:spPr>
          <a:xfrm>
            <a:off x="989823" y="662674"/>
            <a:ext cx="1103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Once you have created an executable JAR file, you can find it under the following</a:t>
            </a:r>
          </a:p>
          <a:p>
            <a:pPr algn="l"/>
            <a:r>
              <a:rPr lang="en-IN" sz="1800" b="0" i="0" u="none" strike="noStrike" baseline="0" dirty="0">
                <a:latin typeface="Verdana" panose="020B0604030504040204" pitchFamily="34" charset="0"/>
              </a:rPr>
              <a:t>directories.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1659C-9427-14C6-3E0A-48E281824E9A}"/>
              </a:ext>
            </a:extLst>
          </p:cNvPr>
          <p:cNvSpPr txBox="1"/>
          <p:nvPr/>
        </p:nvSpPr>
        <p:spPr>
          <a:xfrm>
            <a:off x="5718167" y="199226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Now, run the JAR file by using the command </a:t>
            </a:r>
            <a:r>
              <a:rPr lang="en-US" sz="1400" b="1" i="0" u="none" strike="noStrike" baseline="0" dirty="0">
                <a:latin typeface="Verdana,Bold"/>
              </a:rPr>
              <a:t>java –jar &lt;JARFILE&gt;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. Observe that in the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above example, the JAR file is named </a:t>
            </a:r>
            <a:r>
              <a:rPr lang="en-US" sz="1400" b="1" i="0" u="none" strike="noStrike" baseline="0" dirty="0">
                <a:latin typeface="Verdana,Bold"/>
              </a:rPr>
              <a:t>demo-0.0.1-SNAPSHOT.jar</a:t>
            </a:r>
            <a:endParaRPr lang="en-IN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8AFC0-9E75-32E5-0CD2-081A8A6F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17" y="3183873"/>
            <a:ext cx="4257720" cy="954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BFCBB-A9F5-657B-B084-6A7B4EE6CEF4}"/>
              </a:ext>
            </a:extLst>
          </p:cNvPr>
          <p:cNvSpPr txBox="1"/>
          <p:nvPr/>
        </p:nvSpPr>
        <p:spPr>
          <a:xfrm>
            <a:off x="989823" y="503863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Verdana" panose="020B0604030504040204" pitchFamily="34" charset="0"/>
              </a:rPr>
              <a:t>Once you run the jar file, you can see the output in the console window as shown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565648" cy="3931920"/>
          </a:xfrm>
        </p:spPr>
        <p:txBody>
          <a:bodyPr>
            <a:normAutofit/>
          </a:bodyPr>
          <a:lstStyle/>
          <a:p>
            <a:r>
              <a:rPr lang="en-IN" sz="2000" dirty="0"/>
              <a:t>Spring Boot – Introduction</a:t>
            </a:r>
          </a:p>
          <a:p>
            <a:r>
              <a:rPr lang="en-IN" sz="2000" dirty="0"/>
              <a:t>Spring Boot – Quick Start</a:t>
            </a:r>
          </a:p>
          <a:p>
            <a:r>
              <a:rPr lang="en-IN" sz="2000" dirty="0"/>
              <a:t>SPRING BOOT – BOOTSTRAPPING</a:t>
            </a:r>
          </a:p>
          <a:p>
            <a:r>
              <a:rPr lang="en-IN" sz="2000" b="0" i="0" u="none" strike="noStrike" baseline="0" dirty="0"/>
              <a:t>SPRING BOOT – TOMCAT DEPLOYMENT</a:t>
            </a:r>
          </a:p>
          <a:p>
            <a:r>
              <a:rPr lang="en-IN" sz="2000" b="0" i="0" u="none" strike="noStrike" baseline="0" dirty="0"/>
              <a:t>SPRING BOOT – BUILD SYSTEMS</a:t>
            </a:r>
            <a:endParaRPr lang="en-IN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F7DE7-D089-D085-F528-E7F38245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709203"/>
            <a:ext cx="4777381" cy="12698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7DCE9-2BA5-05CC-D16B-DD90A58E4F6A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Now, look at the console, Tomcat started on port 8080 (http). Now, go to the web browser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and hit the URL http://localhost:8080/ and you can see the output as shown below:</a:t>
            </a:r>
            <a:endParaRPr 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042E5-57CE-231E-EDDE-332AA33D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C250-782B-D66D-C922-9E8D4A9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6C3D-A265-7AF7-A972-61FE031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79D80-8661-B147-BEE4-C684FC82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05D1-2E5E-6912-7F85-E429B1C4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298A-4AAE-E0D7-6D13-B7D8EEC4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A7EDF-7235-9940-3103-1FBD0F6EEFB0}"/>
              </a:ext>
            </a:extLst>
          </p:cNvPr>
          <p:cNvSpPr txBox="1"/>
          <p:nvPr/>
        </p:nvSpPr>
        <p:spPr>
          <a:xfrm>
            <a:off x="604158" y="4731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Helvetica,Bold"/>
              </a:rPr>
              <a:t>Update packaging JAR into WAR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26E15-F906-9D92-42BF-9B60F345E3D4}"/>
              </a:ext>
            </a:extLst>
          </p:cNvPr>
          <p:cNvSpPr txBox="1"/>
          <p:nvPr/>
        </p:nvSpPr>
        <p:spPr>
          <a:xfrm>
            <a:off x="604157" y="1250502"/>
            <a:ext cx="10629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We have to update the packaging JAR into WAR using the following pieces of code: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Maven, add the packaging as WAR in </a:t>
            </a:r>
            <a:r>
              <a:rPr lang="en-US" sz="1800" b="1" i="0" u="none" strike="noStrike" baseline="0" dirty="0">
                <a:latin typeface="Verdana,Bold"/>
              </a:rPr>
              <a:t>pom.xml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F0C7C-4640-3E02-B446-E23CCD653042}"/>
              </a:ext>
            </a:extLst>
          </p:cNvPr>
          <p:cNvSpPr txBox="1"/>
          <p:nvPr/>
        </p:nvSpPr>
        <p:spPr>
          <a:xfrm>
            <a:off x="2055846" y="23156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onsolas" panose="020B0609020204030204" pitchFamily="49" charset="0"/>
              </a:rPr>
              <a:t>&lt;packaging&gt;war&lt;/packaging&gt;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DA8CD-D0F3-A4DA-E6B7-CD2A43D90F44}"/>
              </a:ext>
            </a:extLst>
          </p:cNvPr>
          <p:cNvSpPr txBox="1"/>
          <p:nvPr/>
        </p:nvSpPr>
        <p:spPr>
          <a:xfrm>
            <a:off x="697464" y="3103859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Now, create a WAR file to deploy into the Tomcat server by using Maven and Gradle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commands for packaging your application as given below: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Maven, use the command </a:t>
            </a:r>
            <a:r>
              <a:rPr lang="en-US" sz="1800" b="1" i="0" u="none" strike="noStrike" baseline="0" dirty="0" err="1">
                <a:latin typeface="Verdana,Bold"/>
              </a:rPr>
              <a:t>mvn</a:t>
            </a:r>
            <a:r>
              <a:rPr lang="en-US" sz="1800" b="1" i="0" u="none" strike="noStrike" baseline="0" dirty="0">
                <a:latin typeface="Verdana,Bold"/>
              </a:rPr>
              <a:t> package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for packaging your application. Then, the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WAR file will be created and you can find it in the target directory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E243E7-84F7-89B3-EB9C-BA6ADF6F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868" y="3629179"/>
            <a:ext cx="4114800" cy="11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is an open source Java-based framework used to create a micro Service. It is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developed by Pivotal Team and is used to build stand-alone and production ready spring</a:t>
            </a:r>
          </a:p>
          <a:p>
            <a:pPr algn="l"/>
            <a:r>
              <a:rPr lang="en-IN" sz="1800" b="0" i="0" u="none" strike="noStrike" baseline="0" dirty="0">
                <a:latin typeface="Verdana" panose="020B0604030504040204" pitchFamily="34" charset="0"/>
              </a:rPr>
              <a:t>Applications</a:t>
            </a:r>
          </a:p>
          <a:p>
            <a:pPr algn="l"/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046144-E15E-821A-0F2B-F55B5EE07A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2467-8E0E-FCD0-CC2B-0076601A5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5988F-7585-0944-BEC6-443288EF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MicroService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0302D5-FD87-4AD5-316E-FE24B4A9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Micro Service is an architecture that allows the developers to develop and deploy services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independently. Each service running has its own process and this achieves the lightweight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model to support business applications.</a:t>
            </a:r>
          </a:p>
          <a:p>
            <a:pPr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Advantages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Micro services offers the following advantages to its developers: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Easy deployment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Simple scalability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Compatible with Containers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Minimum configuration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Lesser production time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011853-5AA9-3803-451D-D53D68D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FC1364-0A01-B2EA-3E90-EFFA1D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B55954-3F95-BFA8-908F-A723FC0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9E69C-83C6-4C4D-506F-D75B5FE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What is Spring Boot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C676F-53E8-1CF5-B909-5BC26AA6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6747712" cy="43525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provides a good platform for Java developers to develop a stand-alone and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production-grade spring application that you can </a:t>
            </a:r>
            <a:r>
              <a:rPr lang="en-US" sz="1800" b="1" i="0" u="none" strike="noStrike" baseline="0" dirty="0">
                <a:latin typeface="Verdana,Bold"/>
              </a:rPr>
              <a:t>just run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. You can get started with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minimum configurations without the need for an entire Spring configuration setup.</a:t>
            </a:r>
          </a:p>
          <a:p>
            <a:pPr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Advantages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offers the following advantages to its developers: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Easy to understand and develop spring applications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Increases productivity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Reduces the development time</a:t>
            </a:r>
          </a:p>
          <a:p>
            <a:pPr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Goals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is designed with the following goals: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To avoid complex XML configuration in Spring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To develop a production ready Spring applications in an easier way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To reduce the development time and run the application independently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Offer an easier way of getting started with the application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6CC3E8-781B-143C-78FB-DC495EB2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315926-3945-78D0-6E8F-A4475554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DD43AD-05F4-BA39-A9D1-C36380D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9B73CC-8039-C9D9-B0D6-62CB11816D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F8486-38C9-156C-211F-8BE9F3F23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8F8A27-90BD-5261-5D91-7E6AFA8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Why Spring Boot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EBFD3-C7FE-6B43-E172-3AC7A824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provides a flexible way to configure Java Beans, XML configurations, and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Verdana" panose="020B0604030504040204" pitchFamily="34" charset="0"/>
              </a:rPr>
              <a:t>Transactions.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provides a powerful batch processing and manages REST endpoints.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In Spring Boot, everything is auto configured; no manual configurations are needed.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offers annotation-based spring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Verdana" panose="020B0604030504040204" pitchFamily="34" charset="0"/>
              </a:rPr>
              <a:t>Eases dependency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includes Embedded Servlet Container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804AE1-89FE-A15F-87E8-5F9507B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ACF90C-9BB5-9500-E42E-9378B889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352567-9F49-D5E0-0803-A49BD65E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3CA28-3BDF-E374-F8CA-E38D7770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How does it work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F06037-D8FF-C8F3-FE81-C32BC452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10265353" cy="435254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automatically configures your application based on the dependencies you have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added to the project by using </a:t>
            </a:r>
            <a:r>
              <a:rPr lang="en-US" sz="1800" b="1" i="0" u="none" strike="noStrike" baseline="0" dirty="0">
                <a:latin typeface="Verdana,Bold"/>
              </a:rPr>
              <a:t>@EnableAutoConfiguration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annotation. For example, if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MySQL database is on your </a:t>
            </a:r>
            <a:r>
              <a:rPr lang="en-US" sz="1800" b="0" i="0" u="none" strike="noStrike" baseline="0" dirty="0" err="1">
                <a:latin typeface="Verdana" panose="020B0604030504040204" pitchFamily="34" charset="0"/>
              </a:rPr>
              <a:t>classpath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, but you have not configured any database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connection, then Spring Boot auto-configures an in-memory database.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The entry point of the spring boot application is the class contains</a:t>
            </a:r>
          </a:p>
          <a:p>
            <a:pPr algn="l"/>
            <a:r>
              <a:rPr lang="en-US" sz="1800" b="1" i="0" u="none" strike="noStrike" baseline="0" dirty="0">
                <a:latin typeface="Verdana,Bold"/>
              </a:rPr>
              <a:t>@SpringBootApplication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and the main method.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automatically scans all the components included in the project by using</a:t>
            </a:r>
          </a:p>
          <a:p>
            <a:pPr algn="l"/>
            <a:r>
              <a:rPr lang="en-IN" sz="1800" b="1" i="0" u="none" strike="noStrike" baseline="0" dirty="0">
                <a:latin typeface="Verdana,Bold"/>
              </a:rPr>
              <a:t>@ComponentScan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annotation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274011-1EBB-E215-B297-F0B2B3EE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3466F9-6C18-38E8-AB91-CC4BEC34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71BCC5-7BBA-9D86-33C1-BB82330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AD560F-0C41-6E3C-1812-AA7601583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BF04-C794-D890-DA15-EBF8A4C485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45A14-86E8-FD60-FD20-F3722BF0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Spring Boot Starters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09750-8985-9BE8-DC9F-46B568AB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Handling dependency management is a difficult task for big projects. Spring Boot resolves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this problem by providing a set of dependencies for developers convenience.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example, if you want to use Spring and JPA for database access, it is sufficient if you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include </a:t>
            </a:r>
            <a:r>
              <a:rPr lang="en-US" sz="1800" b="1" i="0" u="none" strike="noStrike" baseline="0" dirty="0">
                <a:latin typeface="Verdana,Bold"/>
              </a:rPr>
              <a:t>spring-boot-starter-data-</a:t>
            </a:r>
            <a:r>
              <a:rPr lang="en-US" sz="1800" b="1" i="0" u="none" strike="noStrike" baseline="0" dirty="0" err="1">
                <a:latin typeface="Verdana,Bold"/>
              </a:rPr>
              <a:t>jpa</a:t>
            </a:r>
            <a:r>
              <a:rPr lang="en-US" sz="1800" b="1" i="0" u="none" strike="noStrike" baseline="0" dirty="0">
                <a:latin typeface="Verdana,Bold"/>
              </a:rPr>
              <a:t>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dependency in your project.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Note that all Spring Boot starters follow the same naming pattern </a:t>
            </a:r>
            <a:r>
              <a:rPr lang="en-US" sz="1800" b="1" i="0" u="none" strike="noStrike" baseline="0" dirty="0">
                <a:latin typeface="Verdana,Bold"/>
              </a:rPr>
              <a:t>spring-boot-starter-</a:t>
            </a:r>
          </a:p>
          <a:p>
            <a:pPr algn="l"/>
            <a:r>
              <a:rPr lang="en-US" sz="1800" b="1" i="0" u="none" strike="noStrike" baseline="0" dirty="0">
                <a:latin typeface="Verdana,Bold"/>
              </a:rPr>
              <a:t>*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, where </a:t>
            </a:r>
            <a:r>
              <a:rPr lang="en-US" sz="1800" b="1" i="0" u="none" strike="noStrike" baseline="0" dirty="0">
                <a:latin typeface="Verdana,Bold"/>
              </a:rPr>
              <a:t>*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indicates that it is a type of the application.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1A4C3C-0EB0-7634-9160-1527D81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ABC98D-E484-56E2-00A6-9E2C0000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1DC458-59AA-C8A5-F140-4E4FA9B4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7A586-BCA3-3EBE-DF35-34F0D7D1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9FEDF-5A7A-62F6-C97D-D0790E6A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412C-89D1-C944-E240-BEB6844B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1BC1A-FF0A-59A3-B9EA-6BE95D76ADEF}"/>
              </a:ext>
            </a:extLst>
          </p:cNvPr>
          <p:cNvSpPr txBox="1"/>
          <p:nvPr/>
        </p:nvSpPr>
        <p:spPr>
          <a:xfrm>
            <a:off x="755778" y="1810580"/>
            <a:ext cx="93212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u="none" strike="noStrike" baseline="0" dirty="0">
                <a:latin typeface="Arial" panose="020B0604020202020204" pitchFamily="34" charset="0"/>
              </a:rPr>
              <a:t>Examples</a:t>
            </a:r>
          </a:p>
          <a:p>
            <a:pPr algn="l"/>
            <a:r>
              <a:rPr lang="en-US" sz="1600" b="1" i="0" u="none" strike="noStrike" baseline="0" dirty="0">
                <a:latin typeface="Verdana,Bold"/>
              </a:rPr>
              <a:t>Spring Boot Starter Actuator dependency </a:t>
            </a:r>
            <a:r>
              <a:rPr lang="en-US" sz="1600" b="0" i="0" u="none" strike="noStrike" baseline="0" dirty="0">
                <a:latin typeface="Verdana" panose="020B0604030504040204" pitchFamily="34" charset="0"/>
              </a:rPr>
              <a:t>is used to monitor and manage your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&lt;dependency&gt;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org.springframework.boot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&gt;spring-boot-starter-actuator&lt;/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&lt;/dependency&gt;</a:t>
            </a:r>
          </a:p>
          <a:p>
            <a:pPr algn="l"/>
            <a:endParaRPr lang="en-US" sz="1600" b="1" i="0" u="none" strike="noStrike" baseline="0" dirty="0">
              <a:latin typeface="Verdana,Bold"/>
            </a:endParaRPr>
          </a:p>
          <a:p>
            <a:pPr algn="l"/>
            <a:r>
              <a:rPr lang="en-US" sz="1600" b="1" i="0" u="none" strike="noStrike" baseline="0" dirty="0">
                <a:latin typeface="Verdana,Bold"/>
              </a:rPr>
              <a:t>Spring Boot Starter Security dependency </a:t>
            </a:r>
            <a:r>
              <a:rPr lang="en-US" sz="1600" b="0" i="0" u="none" strike="noStrike" baseline="0" dirty="0">
                <a:latin typeface="Verdana" panose="020B0604030504040204" pitchFamily="34" charset="0"/>
              </a:rPr>
              <a:t>is used for Spring Security. Its code is shown</a:t>
            </a:r>
          </a:p>
          <a:p>
            <a:pPr algn="l"/>
            <a:r>
              <a:rPr lang="en-IN" sz="1600" b="0" i="0" u="none" strike="noStrike" baseline="0" dirty="0">
                <a:latin typeface="Verdana" panose="020B0604030504040204" pitchFamily="34" charset="0"/>
              </a:rPr>
              <a:t>below: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&lt;dependency&gt;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org.springframework.boot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&gt;spring-boot-starter-security&lt;/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&lt;/dependency&gt;</a:t>
            </a:r>
          </a:p>
          <a:p>
            <a:pPr algn="l"/>
            <a:endParaRPr lang="en-US" sz="1600" b="1" i="0" u="none" strike="noStrike" baseline="0" dirty="0">
              <a:latin typeface="Verdana,Bold"/>
            </a:endParaRPr>
          </a:p>
        </p:txBody>
      </p:sp>
    </p:spTree>
    <p:extLst>
      <p:ext uri="{BB962C8B-B14F-4D97-AF65-F5344CB8AC3E}">
        <p14:creationId xmlns:p14="http://schemas.microsoft.com/office/powerpoint/2010/main" val="15847113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{9F2E9009-2D1E-4120-95D7-ADDD1EA32942}tf78504181_win32</Template>
  <TotalTime>716</TotalTime>
  <Words>1841</Words>
  <Application>Microsoft Office PowerPoint</Application>
  <PresentationFormat>Widescreen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Avenir Next LT Pro</vt:lpstr>
      <vt:lpstr>Calibri</vt:lpstr>
      <vt:lpstr>Calibri,Bold</vt:lpstr>
      <vt:lpstr>Cambria</vt:lpstr>
      <vt:lpstr>Consolas</vt:lpstr>
      <vt:lpstr>Helvetica,Bold</vt:lpstr>
      <vt:lpstr>Symbol</vt:lpstr>
      <vt:lpstr>Tw Cen MT</vt:lpstr>
      <vt:lpstr>Verdana</vt:lpstr>
      <vt:lpstr>Verdana,Bold</vt:lpstr>
      <vt:lpstr>ShapesVTI</vt:lpstr>
      <vt:lpstr>Spring Boot</vt:lpstr>
      <vt:lpstr>Agenda</vt:lpstr>
      <vt:lpstr>Introduction</vt:lpstr>
      <vt:lpstr>What is MicroService</vt:lpstr>
      <vt:lpstr>What is Spring Boot</vt:lpstr>
      <vt:lpstr>Why Spring Boot</vt:lpstr>
      <vt:lpstr>How does it work</vt:lpstr>
      <vt:lpstr>Spring Boot Starters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Vijay Kumbhar</dc:creator>
  <cp:lastModifiedBy>Vijay Kumbhar</cp:lastModifiedBy>
  <cp:revision>6</cp:revision>
  <dcterms:created xsi:type="dcterms:W3CDTF">2023-03-14T13:17:42Z</dcterms:created>
  <dcterms:modified xsi:type="dcterms:W3CDTF">2023-03-15T01:14:26Z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