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1"/>
  </p:notesMasterIdLst>
  <p:sldIdLst>
    <p:sldId id="257" r:id="rId2"/>
    <p:sldId id="343" r:id="rId3"/>
    <p:sldId id="344" r:id="rId4"/>
    <p:sldId id="345" r:id="rId5"/>
    <p:sldId id="346" r:id="rId6"/>
    <p:sldId id="348" r:id="rId7"/>
    <p:sldId id="349" r:id="rId8"/>
    <p:sldId id="350" r:id="rId9"/>
    <p:sldId id="352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420" r:id="rId36"/>
    <p:sldId id="421" r:id="rId37"/>
    <p:sldId id="422" r:id="rId38"/>
    <p:sldId id="423" r:id="rId39"/>
    <p:sldId id="424" r:id="rId40"/>
    <p:sldId id="425" r:id="rId41"/>
    <p:sldId id="426" r:id="rId42"/>
    <p:sldId id="427" r:id="rId43"/>
    <p:sldId id="428" r:id="rId44"/>
    <p:sldId id="432" r:id="rId45"/>
    <p:sldId id="433" r:id="rId46"/>
    <p:sldId id="434" r:id="rId47"/>
    <p:sldId id="435" r:id="rId48"/>
    <p:sldId id="438" r:id="rId49"/>
    <p:sldId id="439" r:id="rId50"/>
    <p:sldId id="440" r:id="rId51"/>
    <p:sldId id="441" r:id="rId52"/>
    <p:sldId id="448" r:id="rId53"/>
    <p:sldId id="449" r:id="rId54"/>
    <p:sldId id="450" r:id="rId55"/>
    <p:sldId id="451" r:id="rId56"/>
    <p:sldId id="452" r:id="rId57"/>
    <p:sldId id="453" r:id="rId58"/>
    <p:sldId id="454" r:id="rId59"/>
    <p:sldId id="455" r:id="rId60"/>
    <p:sldId id="456" r:id="rId61"/>
    <p:sldId id="457" r:id="rId62"/>
    <p:sldId id="379" r:id="rId63"/>
    <p:sldId id="380" r:id="rId64"/>
    <p:sldId id="381" r:id="rId65"/>
    <p:sldId id="382" r:id="rId66"/>
    <p:sldId id="383" r:id="rId67"/>
    <p:sldId id="384" r:id="rId68"/>
    <p:sldId id="385" r:id="rId69"/>
    <p:sldId id="386" r:id="rId70"/>
    <p:sldId id="387" r:id="rId71"/>
    <p:sldId id="388" r:id="rId72"/>
    <p:sldId id="389" r:id="rId73"/>
    <p:sldId id="390" r:id="rId74"/>
    <p:sldId id="391" r:id="rId75"/>
    <p:sldId id="392" r:id="rId76"/>
    <p:sldId id="393" r:id="rId77"/>
    <p:sldId id="394" r:id="rId78"/>
    <p:sldId id="395" r:id="rId79"/>
    <p:sldId id="396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162D0-58A0-44B4-B50D-6A3F89B356CA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32879-2369-42A5-A7BA-EABC14DC9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0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377B7B-241E-4F73-B645-B7B78A5BA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3DD7B3-9CF7-4EE2-A9E0-04C0247926E7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214018" name="Rectangle 2">
            <a:extLst>
              <a:ext uri="{FF2B5EF4-FFF2-40B4-BE49-F238E27FC236}">
                <a16:creationId xmlns:a16="http://schemas.microsoft.com/office/drawing/2014/main" id="{06EFC44D-85DB-4C7D-9CA2-8CD0CF1D1B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GB" altLang="en-US"/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4B319D4A-1453-42F9-A5F7-E2A0C85C38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64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49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57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596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946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40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350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746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3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1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28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36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1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68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65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30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61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20BEB3A-72ED-4EBB-91B2-926D13F25F52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B6591C9-6989-49D0-A599-2934FCA89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47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E6BD836-9E8D-4B86-A4FD-4CCDFC8223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b="1"/>
              <a:t>JavaScript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833CCFA8-8CD4-40B4-918F-3DF62DC89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Server Scripts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AC28686-140E-430C-98FE-957BCEABE9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maintain data shared among applications or clients</a:t>
            </a:r>
          </a:p>
          <a:p>
            <a:r>
              <a:rPr lang="en-US" altLang="en-US"/>
              <a:t>To maintain information during client accesses</a:t>
            </a:r>
          </a:p>
          <a:p>
            <a:r>
              <a:rPr lang="en-US" altLang="en-US"/>
              <a:t>To access a database</a:t>
            </a:r>
          </a:p>
          <a:p>
            <a:r>
              <a:rPr lang="en-US" altLang="en-US"/>
              <a:t>To access server files</a:t>
            </a:r>
          </a:p>
          <a:p>
            <a:r>
              <a:rPr lang="en-US" altLang="en-US"/>
              <a:t>To call server C libraries</a:t>
            </a:r>
          </a:p>
          <a:p>
            <a:r>
              <a:rPr lang="en-US" altLang="en-US"/>
              <a:t>To customize Java applets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4C891-21D3-468C-A6FE-BA65EE18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35169-A759-4420-9AC8-8CD05C20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CAAF-F362-40E4-8721-2E7A1961134F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5731C0EF-F184-4310-A301-2C84987E7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Scripts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9F7DA65B-BE0C-492E-ABD4-73AA9A782E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Client-side and server-side JavaScript scripts are both embedded in an HTML file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For server-side JavaScript scripts, this HTML file is compiled with the LiveWire compiler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Creates a file that is in a platform-independent and compiled bytecode format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89200-1F41-43EF-A24E-4A41E9BD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A0EBF-928C-4136-8F4C-F9479502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46E0-1C00-4A36-9A43-D5E83A082ADA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FEC9CED5-3AE2-413A-B35D-B52E11ECA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Scripts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A07A6786-1B0B-439A-9B02-1BBED85A82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Client-side JavaScript needs Netscape Navigator and a standard HTML server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Server-side JavaScript needs the LiveWire compiler, the LiveWire Application Manager, and a Netscape HTML server that supports the LiveWire server extension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8B2B6-AE84-4152-9E1F-6CEC02F1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6462C-FAAA-4CAB-85FE-396F9A39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608A-CDA3-42A0-A7E5-6D12C6600FDC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BA3F0929-EEB2-45B3-B87A-C99DBE40D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Scripts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2D8ECA33-1531-47A7-8506-9FDD68E53F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Examples js1.htm, js2.htm, js3.htm</a:t>
            </a:r>
          </a:p>
          <a:p>
            <a:r>
              <a:rPr lang="en-US" altLang="en-US"/>
              <a:t>The </a:t>
            </a:r>
            <a:r>
              <a:rPr lang="en-US" altLang="en-US" b="1" i="1"/>
              <a:t>&lt;head&gt;</a:t>
            </a:r>
            <a:r>
              <a:rPr lang="en-US" altLang="en-US"/>
              <a:t> portion of an HTML page is the first to load, so it is best to define the functions for a page in this portion</a:t>
            </a:r>
          </a:p>
          <a:p>
            <a:pPr lvl="1"/>
            <a:r>
              <a:rPr lang="en-US" altLang="en-US"/>
              <a:t>Functions can be called in the </a:t>
            </a:r>
            <a:r>
              <a:rPr lang="en-US" altLang="en-US" b="1" i="1"/>
              <a:t>&lt;body&gt;</a:t>
            </a:r>
            <a:r>
              <a:rPr lang="en-US" altLang="en-US"/>
              <a:t> portion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CC2F6-95AB-48E1-BAB0-681B5393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BA465-65C7-462C-81E5-AD79F82E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B0FD-D1E5-47E0-9E82-0FF449976C9E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A463F6E7-E398-498C-8043-0FB2E903C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Program Code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F377625-480B-43E9-A72D-8096AADBA7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 body</a:t>
            </a:r>
          </a:p>
          <a:p>
            <a:r>
              <a:rPr lang="en-US" altLang="en-US"/>
              <a:t>Event handlers</a:t>
            </a:r>
          </a:p>
          <a:p>
            <a:r>
              <a:rPr lang="en-US" altLang="en-US"/>
              <a:t>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41AE1-112F-4DE8-846E-08B7D52E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81059-1E44-4A09-A09A-9D3CD820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9E49-8266-4644-9145-8DE5B0214B3C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81EAAF60-6651-4C51-9189-6B5DFBA37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Main Body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E16A395D-7F9A-486E-80AE-902EF773A7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 Body</a:t>
            </a:r>
          </a:p>
          <a:p>
            <a:pPr lvl="1"/>
            <a:r>
              <a:rPr lang="en-US" altLang="en-US"/>
              <a:t>Any code that is between </a:t>
            </a:r>
            <a:r>
              <a:rPr lang="en-US" altLang="en-US" b="1" i="1"/>
              <a:t>&lt;script&gt;</a:t>
            </a:r>
            <a:r>
              <a:rPr lang="en-US" altLang="en-US"/>
              <a:t> and </a:t>
            </a:r>
            <a:r>
              <a:rPr lang="en-US" altLang="en-US" b="1" i="1"/>
              <a:t>&lt;/script&gt;</a:t>
            </a:r>
            <a:r>
              <a:rPr lang="en-US" altLang="en-US"/>
              <a:t> that is not a function definition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2AC41-F27B-4778-AE9C-45C1802F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723CB-BCA4-47F6-B7D4-7EBC5CF4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9E92-5C0E-438F-AF8F-4847B4B4060E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6B3DE3E3-F6E7-40C9-8217-C343740C0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Events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6B867120-722F-4BD2-93FA-CF13E2D7EB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Events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Mouse click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Re-sizing 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1A5FB-9B01-4894-AEC7-6532DEF8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05469-03A0-4794-81E1-9FFA8F51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026B-59BA-4F56-8062-E6DEB4DC73ED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376AFF6A-CD58-4328-9377-4DAFDF82F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Event Handlers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8D627F44-4952-4528-8999-07B91325F7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Event handlers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Scripts that link events to JavaScript functions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Embed in HTML documents as attributes of HTML tags</a:t>
            </a:r>
          </a:p>
          <a:p>
            <a:pPr lvl="2">
              <a:lnSpc>
                <a:spcPct val="90000"/>
              </a:lnSpc>
            </a:pPr>
            <a:r>
              <a:rPr lang="en-US" altLang="en-US" b="1" i="1"/>
              <a:t>&lt;tag eventHandler = “JavaScript Code”&gt;</a:t>
            </a:r>
            <a:endParaRPr lang="en-US" altLang="en-US"/>
          </a:p>
          <a:p>
            <a:pPr lvl="2">
              <a:lnSpc>
                <a:spcPct val="90000"/>
              </a:lnSpc>
            </a:pPr>
            <a:r>
              <a:rPr lang="en-US" altLang="en-US"/>
              <a:t>Example js4.htm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A6365-A53E-4C11-BE55-B894A4CB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C78F8-B89F-4DA7-BB75-3AE57FAA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CAD29-7535-4CC0-B916-F062C698EA3D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302A76F9-8C61-4F41-90F1-E9D674E0B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Events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0DA125C0-AB98-4CDE-8C3C-875F2B661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Top-level actions causing change in web page being displayed</a:t>
            </a:r>
          </a:p>
          <a:p>
            <a:pPr lvl="1"/>
            <a:r>
              <a:rPr lang="en-US" altLang="en-US"/>
              <a:t>Navigation</a:t>
            </a:r>
          </a:p>
          <a:p>
            <a:pPr lvl="1"/>
            <a:r>
              <a:rPr lang="en-US" altLang="en-US"/>
              <a:t>Interaction with an element of an HTML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A2D8E-19A6-4DF8-B22E-7C2156EF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AC457-DE71-497F-AEB7-401D3D37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EA020-3AC2-4EA7-91BB-41D7D5A7E76A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D3AAE234-D160-4803-9EA7-1D7FA6967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Navigation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24318E0A-16CA-4D90-A99D-415AD10C11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Selecting a hypertext link</a:t>
            </a:r>
          </a:p>
          <a:p>
            <a:r>
              <a:rPr lang="en-US" altLang="en-US"/>
              <a:t>Moving forward or backward in the history list</a:t>
            </a:r>
          </a:p>
          <a:p>
            <a:r>
              <a:rPr lang="en-US" altLang="en-US"/>
              <a:t>Opening a new URL</a:t>
            </a:r>
          </a:p>
          <a:p>
            <a:r>
              <a:rPr lang="en-US" altLang="en-US"/>
              <a:t>Quitting the browser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F097C-DCC7-45D8-8117-738166A2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D7839-6979-4C10-8C52-88E070FA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A913-6672-42D4-85FF-BF115856F272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2FDD3FC-31F1-43D6-B07F-6300CA252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5AC611DD-4671-45B9-9433-E42720F651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First web scripting language</a:t>
            </a:r>
          </a:p>
          <a:p>
            <a:r>
              <a:rPr lang="en-US" altLang="en-US"/>
              <a:t>Developed by Netscape and Sun</a:t>
            </a:r>
          </a:p>
          <a:p>
            <a:r>
              <a:rPr lang="en-US" altLang="en-US"/>
              <a:t>Initiated by Netscape and called LiveScript</a:t>
            </a:r>
          </a:p>
          <a:p>
            <a:r>
              <a:rPr lang="en-US" altLang="en-US"/>
              <a:t>In parallel with this, Sun was developing Java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27E82-F832-47AD-99EC-DEC75598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1229C-D423-4256-87DC-B00485B4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E270-B76D-495B-91BD-E64C35289F24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C31C9935-1489-41DD-BBEF-D2502ECFC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Navigation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FD87E242-0467-4C2F-8E14-43BE2BFE76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these events, some page is being loaded or unloaded</a:t>
            </a:r>
          </a:p>
          <a:p>
            <a:pPr lvl="1"/>
            <a:r>
              <a:rPr lang="en-US" altLang="en-US"/>
              <a:t>These are document-level events that can be handled by JavaScript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6797A-352F-4B50-8118-A94970E3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B7743-1417-4D27-B571-34A20785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F03D-6D1F-4B53-B432-7FFF6395796B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6E26E9A-A350-4FFD-B5CE-0FE48C5E2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Events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6D322F6C-98E9-41D6-B0E7-A27663E6F4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button</a:t>
            </a:r>
          </a:p>
          <a:p>
            <a:pPr lvl="1"/>
            <a:r>
              <a:rPr lang="en-US" altLang="en-US"/>
              <a:t>click</a:t>
            </a:r>
          </a:p>
          <a:p>
            <a:r>
              <a:rPr lang="en-US" altLang="en-US"/>
              <a:t>checkbox</a:t>
            </a:r>
          </a:p>
          <a:p>
            <a:pPr lvl="1"/>
            <a:r>
              <a:rPr lang="en-US" altLang="en-US"/>
              <a:t>click</a:t>
            </a:r>
          </a:p>
          <a:p>
            <a:r>
              <a:rPr lang="en-US" altLang="en-US"/>
              <a:t>document</a:t>
            </a:r>
          </a:p>
          <a:p>
            <a:pPr lvl="1"/>
            <a:r>
              <a:rPr lang="en-US" altLang="en-US"/>
              <a:t>load</a:t>
            </a:r>
          </a:p>
          <a:p>
            <a:pPr lvl="1"/>
            <a:r>
              <a:rPr lang="en-US" altLang="en-US"/>
              <a:t>unload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07DE9-87CB-4A03-B2EC-16A7A64C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5F27B-917F-4EE3-8FD6-EC021B90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6894-B146-4411-91C6-5672556B5AD7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D69BFED1-68AC-4C78-BCF1-D0E82E388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Events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E51B4545-1FB1-4336-9983-B5606993E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form</a:t>
            </a:r>
          </a:p>
          <a:p>
            <a:pPr lvl="1"/>
            <a:r>
              <a:rPr lang="en-US" altLang="en-US"/>
              <a:t>submit</a:t>
            </a:r>
          </a:p>
          <a:p>
            <a:r>
              <a:rPr lang="en-US" altLang="en-US"/>
              <a:t>link</a:t>
            </a:r>
          </a:p>
          <a:p>
            <a:pPr lvl="1"/>
            <a:r>
              <a:rPr lang="en-US" altLang="en-US"/>
              <a:t>click</a:t>
            </a:r>
          </a:p>
          <a:p>
            <a:pPr lvl="1"/>
            <a:r>
              <a:rPr lang="en-US" altLang="en-US"/>
              <a:t>mouseover</a:t>
            </a:r>
          </a:p>
          <a:p>
            <a:r>
              <a:rPr lang="en-US" altLang="en-US"/>
              <a:t>radio</a:t>
            </a:r>
          </a:p>
          <a:p>
            <a:pPr lvl="1"/>
            <a:r>
              <a:rPr lang="en-US" altLang="en-US"/>
              <a:t>click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61C32-CACD-4580-99F6-8B3FC1E5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86BBA-49C6-4271-BA78-4F1A3CC1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4910-1ABA-46B0-A3BE-5909E111A673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BDD01A42-0B03-400F-BE86-CC562CC0D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Events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CCE32BD1-054C-48A5-9089-DB22582771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selection</a:t>
            </a:r>
          </a:p>
          <a:p>
            <a:pPr lvl="1"/>
            <a:r>
              <a:rPr lang="en-US" altLang="en-US"/>
              <a:t>blur</a:t>
            </a:r>
          </a:p>
          <a:p>
            <a:pPr lvl="1"/>
            <a:r>
              <a:rPr lang="en-US" altLang="en-US"/>
              <a:t>change</a:t>
            </a:r>
          </a:p>
          <a:p>
            <a:pPr lvl="1"/>
            <a:r>
              <a:rPr lang="en-US" altLang="en-US"/>
              <a:t>focus</a:t>
            </a:r>
          </a:p>
          <a:p>
            <a:r>
              <a:rPr lang="en-US" altLang="en-US"/>
              <a:t>submit</a:t>
            </a:r>
          </a:p>
          <a:p>
            <a:pPr lvl="1"/>
            <a:r>
              <a:rPr lang="en-US" altLang="en-US"/>
              <a:t>click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3DBEA-F2D6-4FC0-9445-37B42623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7C6F6-21D1-4DCE-A0E1-EC10A659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D2F7-0693-4D15-A1BD-B6CD7372C44B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D2599874-5568-438E-BEAC-7ADE438B4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Events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6922587-B919-48A2-B427-B07710DB9A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text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change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focus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A text field is said to have </a:t>
            </a:r>
            <a:r>
              <a:rPr lang="en-US" altLang="en-US" i="1"/>
              <a:t>focus </a:t>
            </a:r>
            <a:r>
              <a:rPr lang="en-US" altLang="en-US"/>
              <a:t>when it is currently accepting typed input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Clicking anywhere inside a text item gives it focus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Moving the mouse over the text field may give it focus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blur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The opposite of focus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select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0F93F-8816-4C59-AE0C-BA25B91B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92BF3-73B7-48CD-894D-7585E58E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118D6-40CD-409B-966E-58BF63B57BDA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67888840-D307-4C82-B7C8-028178A4A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Events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2B97947-289F-4412-B90D-CC0667583E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textarea</a:t>
            </a:r>
          </a:p>
          <a:p>
            <a:pPr lvl="1"/>
            <a:r>
              <a:rPr lang="en-US" altLang="en-US"/>
              <a:t>blur</a:t>
            </a:r>
          </a:p>
          <a:p>
            <a:pPr lvl="1"/>
            <a:r>
              <a:rPr lang="en-US" altLang="en-US"/>
              <a:t>change</a:t>
            </a:r>
          </a:p>
          <a:p>
            <a:pPr lvl="1"/>
            <a:r>
              <a:rPr lang="en-US" altLang="en-US"/>
              <a:t>focus</a:t>
            </a:r>
          </a:p>
          <a:p>
            <a:pPr lvl="1"/>
            <a:r>
              <a:rPr lang="en-US" altLang="en-US"/>
              <a:t>select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0669C-ACB4-44D4-A7DA-7AB410E1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FA28A-B920-4862-9561-E5741C6D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40F17-E879-4EFC-A4EE-A36D202CD1F4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6BC47BD2-66BE-4C0E-9016-6B9C5B5F9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DA8614DC-EA7B-43B5-8474-85735B3FED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Defining a function to create an object</a:t>
            </a:r>
          </a:p>
          <a:p>
            <a:pPr lvl="1">
              <a:buFontTx/>
              <a:buNone/>
            </a:pPr>
            <a:r>
              <a:rPr lang="en-US" altLang="en-US" b="1" i="1"/>
              <a:t>function house(rms, stl, yr, gar){</a:t>
            </a:r>
          </a:p>
          <a:p>
            <a:pPr lvl="1">
              <a:buFontTx/>
              <a:buNone/>
            </a:pPr>
            <a:r>
              <a:rPr lang="en-US" altLang="en-US" b="1" i="1"/>
              <a:t>	this.rooms = rms;</a:t>
            </a:r>
          </a:p>
          <a:p>
            <a:pPr lvl="1">
              <a:buFontTx/>
              <a:buNone/>
            </a:pPr>
            <a:r>
              <a:rPr lang="en-US" altLang="en-US" b="1" i="1"/>
              <a:t>	this.style = stl;</a:t>
            </a:r>
          </a:p>
          <a:p>
            <a:pPr lvl="1">
              <a:buFontTx/>
              <a:buNone/>
            </a:pPr>
            <a:r>
              <a:rPr lang="en-US" altLang="en-US" b="1" i="1"/>
              <a:t>	this.yearBuilt = yr;</a:t>
            </a:r>
          </a:p>
          <a:p>
            <a:pPr lvl="1">
              <a:buFontTx/>
              <a:buNone/>
            </a:pPr>
            <a:r>
              <a:rPr lang="en-US" altLang="en-US" b="1" i="1"/>
              <a:t>	this.hasGarage = gar;</a:t>
            </a:r>
          </a:p>
          <a:p>
            <a:pPr lvl="1">
              <a:buFontTx/>
              <a:buNone/>
            </a:pPr>
            <a:r>
              <a:rPr lang="en-US" altLang="en-US" b="1" i="1"/>
              <a:t>}</a:t>
            </a:r>
          </a:p>
          <a:p>
            <a:pPr lvl="1">
              <a:buFontTx/>
              <a:buNone/>
            </a:pPr>
            <a:r>
              <a:rPr lang="en-US" altLang="en-US" b="1" i="1"/>
              <a:t>var myhouse = new house(8, “Ranch”, 1990, true)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20F69-5234-4978-90FD-40BF7A95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EE895-D45F-4BC1-90C4-FE76162A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5E810-5C64-47AD-BEFB-E73DE1FF1936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B9E8E534-736A-45F1-9AFD-C564A784E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9581F8AC-2EDC-467F-96FA-F51EA86FFB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Every object is an array of its property values and every array is an object</a:t>
            </a:r>
          </a:p>
          <a:p>
            <a:pPr lvl="1"/>
            <a:r>
              <a:rPr lang="en-US" altLang="en-US"/>
              <a:t>0-based indexing</a:t>
            </a:r>
          </a:p>
          <a:p>
            <a:r>
              <a:rPr lang="en-US" altLang="en-US"/>
              <a:t>Thus,</a:t>
            </a:r>
          </a:p>
          <a:p>
            <a:pPr lvl="1"/>
            <a:r>
              <a:rPr lang="en-US" altLang="en-US" b="1" i="1"/>
              <a:t>myhouse[0] = 8</a:t>
            </a:r>
          </a:p>
          <a:p>
            <a:pPr lvl="1"/>
            <a:r>
              <a:rPr lang="en-US" altLang="en-US" b="1" i="1"/>
              <a:t>myhouse[1] = “Ranch”</a:t>
            </a:r>
          </a:p>
          <a:p>
            <a:pPr lvl="1"/>
            <a:r>
              <a:rPr lang="en-US" altLang="en-US" b="1" i="1"/>
              <a:t>myhouse[2] = 1990</a:t>
            </a:r>
          </a:p>
          <a:p>
            <a:pPr lvl="1"/>
            <a:r>
              <a:rPr lang="en-US" altLang="en-US" b="1" i="1"/>
              <a:t>myhouse[3] = true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95BE2-6EB8-4094-9B53-C5FA723D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2FF88-7859-4256-9E8D-D0A8C3A3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1EA4-7CE3-4455-A860-02A9B054330F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8DEAC990-03A5-4384-B4AA-63618E3A6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A5C69EC3-79F1-41E1-8025-CFF9ED668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Every object is also an associative array</a:t>
            </a:r>
          </a:p>
          <a:p>
            <a:r>
              <a:rPr lang="en-US" altLang="en-US"/>
              <a:t>Thus,</a:t>
            </a:r>
          </a:p>
          <a:p>
            <a:pPr lvl="1"/>
            <a:r>
              <a:rPr lang="en-US" altLang="en-US" b="1" i="1"/>
              <a:t>myhouse[“rooms”] = 8</a:t>
            </a:r>
          </a:p>
          <a:p>
            <a:pPr lvl="1"/>
            <a:r>
              <a:rPr lang="en-US" altLang="en-US" b="1" i="1"/>
              <a:t>myhouse[“style”] = “Ranch”</a:t>
            </a:r>
          </a:p>
          <a:p>
            <a:pPr lvl="1"/>
            <a:r>
              <a:rPr lang="en-US" altLang="en-US" b="1" i="1"/>
              <a:t>myhouse[“yearBuilt”] = 1990</a:t>
            </a:r>
          </a:p>
          <a:p>
            <a:pPr lvl="1"/>
            <a:r>
              <a:rPr lang="en-US" altLang="en-US" b="1" i="1"/>
              <a:t>myhouse[“hasGarage”] = true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01C82-C923-499C-B398-BE150749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262B5-3DCE-45DA-BAE6-5909222C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8D8F-CCF1-486D-AAC9-1F59E7C887B4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6455AB9C-40CB-4BB3-81FE-A269EE7FB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808FE89D-2761-4F80-ACB6-1357FED9DB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dynamically extend an object instance</a:t>
            </a:r>
          </a:p>
          <a:p>
            <a:pPr lvl="1">
              <a:buFontTx/>
              <a:buNone/>
            </a:pPr>
            <a:r>
              <a:rPr lang="en-US" altLang="en-US" b="1" i="1"/>
              <a:t>yourhouse = new house(12, “Tudor”, 1934, true);</a:t>
            </a:r>
          </a:p>
          <a:p>
            <a:pPr lvl="1">
              <a:buFontTx/>
              <a:buNone/>
            </a:pPr>
            <a:r>
              <a:rPr lang="en-US" altLang="en-US" b="1" i="1"/>
              <a:t>yourhouse.hasPorch = “false”;</a:t>
            </a:r>
          </a:p>
          <a:p>
            <a:pPr lvl="1">
              <a:buFontTx/>
              <a:buNone/>
            </a:pPr>
            <a:r>
              <a:rPr lang="en-US" altLang="en-US" b="1" i="1"/>
              <a:t>yourhouse.windows = 46;</a:t>
            </a:r>
            <a:endParaRPr lang="en-US" altLang="en-US"/>
          </a:p>
          <a:p>
            <a:pPr lvl="1"/>
            <a:r>
              <a:rPr lang="en-US" altLang="en-US"/>
              <a:t>Doesn’t affect other object instances nor the object itself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80105-FD9C-4A8F-8760-181E8AA9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1669E-253C-4330-9842-1B1AE0A7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ABEF-CAC2-4E7B-9721-31E3DA404DC8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FA7D3252-11A8-409E-ABC3-DFCF56236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D999796-BEAF-4231-98A7-01E1EAA5B2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Netscape and Sun got together and realized that many of the specifications for Java could apply to LiveScript</a:t>
            </a:r>
          </a:p>
          <a:p>
            <a:r>
              <a:rPr lang="en-US" altLang="en-US"/>
              <a:t>Result is JavaScript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EAC44-39BF-4C96-996E-49B8562C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B8CA4-9E9C-43C0-8DB5-778D9556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8CA74-572D-4A47-A4AD-6B3D51804606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65FDDF5A-575A-4BEE-A300-D4A5DF395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6A7A1B17-60EB-4ED5-B83F-9EEF53631F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variable-length array-of-strings object</a:t>
            </a:r>
          </a:p>
          <a:p>
            <a:pPr lvl="1">
              <a:buFontTx/>
              <a:buNone/>
            </a:pPr>
            <a:r>
              <a:rPr lang="en-US" altLang="en-US" b="1" i="1"/>
              <a:t>function stringarr(howMany, initStr) {</a:t>
            </a:r>
          </a:p>
          <a:p>
            <a:pPr lvl="1">
              <a:buFontTx/>
              <a:buNone/>
            </a:pPr>
            <a:r>
              <a:rPr lang="en-US" altLang="en-US" b="1" i="1"/>
              <a:t>	this.length = howMany;</a:t>
            </a:r>
          </a:p>
          <a:p>
            <a:pPr lvl="1">
              <a:buFontTx/>
              <a:buNone/>
            </a:pPr>
            <a:r>
              <a:rPr lang="en-US" altLang="en-US" b="1" i="1"/>
              <a:t>	for (var j = 1; j &lt;= howMany; j++) {</a:t>
            </a:r>
          </a:p>
          <a:p>
            <a:pPr lvl="1">
              <a:buFontTx/>
              <a:buNone/>
            </a:pPr>
            <a:r>
              <a:rPr lang="en-US" altLang="en-US" b="1" i="1"/>
              <a:t>			this[j] = initStr;</a:t>
            </a:r>
          </a:p>
          <a:p>
            <a:pPr lvl="1">
              <a:buFontTx/>
              <a:buNone/>
            </a:pPr>
            <a:r>
              <a:rPr lang="en-US" altLang="en-US" b="1" i="1"/>
              <a:t>	}</a:t>
            </a:r>
          </a:p>
          <a:p>
            <a:pPr lvl="1">
              <a:buFontTx/>
              <a:buNone/>
            </a:pPr>
            <a:r>
              <a:rPr lang="en-US" altLang="en-US" b="1" i="1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3573B-4A0E-420B-959D-85E5F36C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CFB69-15A7-4ADC-AED4-87744564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CAFC7-594F-4C6D-BA21-4994D27A5438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B6DD7B2C-9B3A-4C39-B027-CD3EB8485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for..in Statement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0F9D1095-51C4-4990-863E-4E981B3582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i="1"/>
              <a:t>for (varName in objName)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i="1"/>
              <a:t>	forBody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i="1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b="1" i="1"/>
          </a:p>
          <a:p>
            <a:pPr>
              <a:lnSpc>
                <a:spcPct val="90000"/>
              </a:lnSpc>
            </a:pPr>
            <a:r>
              <a:rPr lang="en-US" altLang="en-US" b="1" i="1"/>
              <a:t>varName</a:t>
            </a:r>
            <a:r>
              <a:rPr lang="en-US" altLang="en-US"/>
              <a:t> takes on the successive property names of the object </a:t>
            </a:r>
            <a:r>
              <a:rPr lang="en-US" altLang="en-US" b="1" i="1"/>
              <a:t>objName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32BBB-5000-4966-9654-E1982CF2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27533-754E-478A-9365-FF8967A7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13B2-1B00-4364-879A-266B9C00F16E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39A9D546-C06A-4FC3-A85A-351757093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/>
              <a:t>for..in</a:t>
            </a:r>
            <a:r>
              <a:rPr lang="en-US" altLang="en-US"/>
              <a:t> Statement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35002911-952E-4E9F-AFF2-CBFC52880E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i="1"/>
              <a:t>function showAny(anyObj)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i="1"/>
              <a:t>	for (var iter in anyObj)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i="1"/>
              <a:t>		document.write(“&lt;br&gt;Property ” + 		iter + “ is ” + anyObj[iter]);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i="1"/>
              <a:t>	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i="1"/>
              <a:t>	document.write(“&lt;br&gt;”);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i="1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A758A-C3A0-4B4D-BE6A-0CC019A2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D5D6B-BBE1-4BFD-A00F-FCDC17D7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3337-1164-4275-8564-1FAADE34AA46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43B4D315-A391-49B8-B618-64CEDEC5A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151526D0-776A-4E2B-A913-206CD29F76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Tx/>
              <a:buNone/>
            </a:pPr>
            <a:r>
              <a:rPr lang="en-US" altLang="en-US" b="1" i="1"/>
              <a:t>function house(rms, stl, yr, garp) {</a:t>
            </a:r>
          </a:p>
          <a:p>
            <a:pPr lvl="1">
              <a:buFontTx/>
              <a:buNone/>
            </a:pPr>
            <a:r>
              <a:rPr lang="en-US" altLang="en-US" b="1" i="1"/>
              <a:t>	this.length = 5;</a:t>
            </a:r>
          </a:p>
          <a:p>
            <a:pPr lvl="1">
              <a:buFontTx/>
              <a:buNone/>
            </a:pPr>
            <a:r>
              <a:rPr lang="en-US" altLang="en-US" b="1" i="1"/>
              <a:t>	this.rooms = rms;</a:t>
            </a:r>
          </a:p>
          <a:p>
            <a:pPr lvl="1">
              <a:buFontTx/>
              <a:buNone/>
            </a:pPr>
            <a:r>
              <a:rPr lang="en-US" altLang="en-US" b="1" i="1"/>
              <a:t>	this.style = stl;</a:t>
            </a:r>
          </a:p>
          <a:p>
            <a:pPr lvl="1">
              <a:buFontTx/>
              <a:buNone/>
            </a:pPr>
            <a:r>
              <a:rPr lang="en-US" altLang="en-US" b="1" i="1"/>
              <a:t>	this.yearBuilt = yr;</a:t>
            </a:r>
          </a:p>
          <a:p>
            <a:pPr lvl="1">
              <a:buFontTx/>
              <a:buNone/>
            </a:pPr>
            <a:r>
              <a:rPr lang="en-US" altLang="en-US" b="1" i="1"/>
              <a:t>	this.hasGarage = gar;</a:t>
            </a:r>
          </a:p>
          <a:p>
            <a:pPr lvl="1">
              <a:buFontTx/>
              <a:buNone/>
            </a:pPr>
            <a:r>
              <a:rPr lang="en-US" altLang="en-US" b="1" i="1"/>
              <a:t>	this.show = mshowHouse;</a:t>
            </a:r>
          </a:p>
          <a:p>
            <a:pPr lvl="1">
              <a:buFontTx/>
              <a:buNone/>
            </a:pPr>
            <a:r>
              <a:rPr lang="en-US" altLang="en-US" b="1" i="1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55BD-81B2-4C35-B9B4-CE21528F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2686C-4FCA-4ED0-891F-C415B1E9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C610-89E5-43F3-B467-F96F396CEC1A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58D0ABBB-1B37-47E1-ABC0-698B93FFA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1B1EA4A5-228A-450B-BE8A-65A1F109CA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i="1" dirty="0"/>
              <a:t>function </a:t>
            </a:r>
            <a:r>
              <a:rPr lang="en-US" altLang="en-US" b="1" i="1" dirty="0" err="1"/>
              <a:t>mshowHouse</a:t>
            </a:r>
            <a:r>
              <a:rPr lang="en-US" altLang="en-US" b="1" i="1" dirty="0"/>
              <a:t>( 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i="1" dirty="0"/>
              <a:t>	var </a:t>
            </a:r>
            <a:r>
              <a:rPr lang="en-US" altLang="en-US" b="1" i="1" dirty="0" err="1"/>
              <a:t>nprops</a:t>
            </a:r>
            <a:r>
              <a:rPr lang="en-US" altLang="en-US" b="1" i="1" dirty="0"/>
              <a:t> = </a:t>
            </a:r>
            <a:r>
              <a:rPr lang="en-US" altLang="en-US" b="1" i="1" dirty="0" err="1"/>
              <a:t>this.length</a:t>
            </a:r>
            <a:r>
              <a:rPr lang="en-US" altLang="en-US" b="1" i="1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i="1" dirty="0"/>
              <a:t>	for (var </a:t>
            </a:r>
            <a:r>
              <a:rPr lang="en-US" altLang="en-US" b="1" i="1" dirty="0" err="1"/>
              <a:t>iter</a:t>
            </a:r>
            <a:r>
              <a:rPr lang="en-US" altLang="en-US" b="1" i="1" dirty="0"/>
              <a:t> = 1; </a:t>
            </a:r>
            <a:r>
              <a:rPr lang="en-US" altLang="en-US" b="1" i="1" dirty="0" err="1"/>
              <a:t>iter</a:t>
            </a:r>
            <a:r>
              <a:rPr lang="en-US" altLang="en-US" b="1" i="1" dirty="0"/>
              <a:t> &lt; </a:t>
            </a:r>
            <a:r>
              <a:rPr lang="en-US" altLang="en-US" b="1" i="1" dirty="0" err="1"/>
              <a:t>nprops</a:t>
            </a:r>
            <a:r>
              <a:rPr lang="en-US" altLang="en-US" b="1" i="1" dirty="0"/>
              <a:t>; </a:t>
            </a:r>
            <a:r>
              <a:rPr lang="en-US" altLang="en-US" b="1" i="1" dirty="0" err="1"/>
              <a:t>iter</a:t>
            </a:r>
            <a:r>
              <a:rPr lang="en-US" altLang="en-US" b="1" i="1" dirty="0"/>
              <a:t>++)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i="1" dirty="0"/>
              <a:t>		  </a:t>
            </a:r>
            <a:r>
              <a:rPr lang="en-US" altLang="en-US" b="1" i="1" dirty="0" err="1"/>
              <a:t>document.write</a:t>
            </a:r>
            <a:r>
              <a:rPr lang="en-US" altLang="en-US" b="1" i="1" dirty="0"/>
              <a:t>(“&lt;</a:t>
            </a:r>
            <a:r>
              <a:rPr lang="en-US" altLang="en-US" b="1" i="1" dirty="0" err="1"/>
              <a:t>br</a:t>
            </a:r>
            <a:r>
              <a:rPr lang="en-US" altLang="en-US" b="1" i="1" dirty="0"/>
              <a:t>&gt;Property ” + 		</a:t>
            </a:r>
            <a:r>
              <a:rPr lang="en-US" altLang="en-US" b="1" i="1" dirty="0" err="1"/>
              <a:t>iter</a:t>
            </a:r>
            <a:r>
              <a:rPr lang="en-US" altLang="en-US" b="1" i="1" dirty="0"/>
              <a:t> + “ is ” + this[</a:t>
            </a:r>
            <a:r>
              <a:rPr lang="en-US" altLang="en-US" b="1" i="1" dirty="0" err="1"/>
              <a:t>iter</a:t>
            </a:r>
            <a:r>
              <a:rPr lang="en-US" altLang="en-US" b="1" i="1" dirty="0"/>
              <a:t>]);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i="1" dirty="0"/>
              <a:t>	   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i="1" dirty="0"/>
              <a:t>	</a:t>
            </a:r>
            <a:r>
              <a:rPr lang="en-US" altLang="en-US" b="1" i="1" dirty="0" err="1"/>
              <a:t>document.write</a:t>
            </a:r>
            <a:r>
              <a:rPr lang="en-US" altLang="en-US" b="1" i="1" dirty="0"/>
              <a:t>(“&lt;</a:t>
            </a:r>
            <a:r>
              <a:rPr lang="en-US" altLang="en-US" b="1" i="1" dirty="0" err="1"/>
              <a:t>br</a:t>
            </a:r>
            <a:r>
              <a:rPr lang="en-US" altLang="en-US" b="1" i="1" dirty="0"/>
              <a:t>&gt;”);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i="1" dirty="0"/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i="1" dirty="0" err="1"/>
              <a:t>myhouse.show</a:t>
            </a:r>
            <a:r>
              <a:rPr lang="en-US" altLang="en-US" b="1" i="1" dirty="0"/>
              <a:t>( 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87C8E-B1A7-4596-B200-C7539A5E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5CA55-2E7A-4CAA-8877-36BA1D06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8B5D-A01E-4D60-9208-FE9561B7FFA5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AEBF7939-4C84-4E78-8CA3-6D15D24F5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Techniques for Including JavaScript Code in HTML</a:t>
            </a:r>
          </a:p>
        </p:txBody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3D93F4E8-66B8-47E7-8DE1-D69C63CF8E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Embed script between </a:t>
            </a:r>
            <a:r>
              <a:rPr lang="en-US" altLang="en-US" b="1" i="1"/>
              <a:t>&lt;script&gt;</a:t>
            </a:r>
            <a:r>
              <a:rPr lang="en-US" altLang="en-US"/>
              <a:t> and </a:t>
            </a:r>
            <a:r>
              <a:rPr lang="en-US" altLang="en-US" b="1" i="1"/>
              <a:t>&lt;/script&gt;</a:t>
            </a:r>
            <a:endParaRPr lang="en-US" altLang="en-US"/>
          </a:p>
          <a:p>
            <a:r>
              <a:rPr lang="en-US" altLang="en-US"/>
              <a:t>Event-handler functions</a:t>
            </a:r>
          </a:p>
          <a:p>
            <a:r>
              <a:rPr lang="en-US" altLang="en-US"/>
              <a:t>Through the </a:t>
            </a:r>
            <a:r>
              <a:rPr lang="en-US" altLang="en-US" b="1" i="1"/>
              <a:t>javascript: URL</a:t>
            </a:r>
            <a:r>
              <a:rPr lang="en-US" altLang="en-US"/>
              <a:t> pseudo-protocol</a:t>
            </a:r>
          </a:p>
          <a:p>
            <a:r>
              <a:rPr lang="en-US" altLang="en-US"/>
              <a:t>The JavaScript HTML entity</a:t>
            </a:r>
          </a:p>
          <a:p>
            <a:pPr lvl="1"/>
            <a:r>
              <a:rPr lang="en-US" altLang="en-US" sz="3200" b="1" i="1"/>
              <a:t>&amp;lt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6353A-5C88-44BC-B782-A05043BC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D1781-9805-4E1B-98C8-010F73FA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5A6B-A7CB-425D-92ED-D291F95F7BE1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A15F8F6A-DBA4-4C32-A8F7-9C1825AA8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 i="1"/>
              <a:t>&lt;script&gt;…&lt;/script&gt;</a:t>
            </a:r>
            <a:r>
              <a:rPr lang="en-US" altLang="en-US"/>
              <a:t> Tags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E9A35709-A19C-4AE0-AFAD-AC6061C15C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i="1"/>
              <a:t>&lt;script&gt;</a:t>
            </a:r>
            <a:r>
              <a:rPr lang="en-US" altLang="en-US"/>
              <a:t>-tag may appear in head or body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language attribute is optional</a:t>
            </a:r>
          </a:p>
          <a:p>
            <a:pPr lvl="1" algn="l">
              <a:lnSpc>
                <a:spcPct val="90000"/>
              </a:lnSpc>
              <a:buFontTx/>
              <a:buNone/>
            </a:pPr>
            <a:r>
              <a:rPr lang="en-US" altLang="en-US" b="1" i="1"/>
              <a:t>&lt;script language = 	“JavaScript”&gt;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i="1"/>
              <a:t>	// JavaScript code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i="1"/>
              <a:t>	&lt;/script&gt;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Works for both Navigator 2.0 and Navigator 3.0</a:t>
            </a:r>
          </a:p>
          <a:p>
            <a:pPr lvl="1">
              <a:lnSpc>
                <a:spcPct val="90000"/>
              </a:lnSpc>
            </a:pPr>
            <a:r>
              <a:rPr lang="en-US" altLang="en-US" b="1" i="1"/>
              <a:t>language = “JavaScript1.1”</a:t>
            </a:r>
            <a:r>
              <a:rPr lang="en-US" altLang="en-US"/>
              <a:t> works only for Navigator 3.0</a:t>
            </a:r>
            <a:endParaRPr lang="en-US" altLang="en-US" sz="3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4D45A-47E2-4CC8-904F-ACDDD307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B96A5-D646-46AE-A058-0C8988D4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763C-4FD3-46F5-A621-72E89E9B867D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82851B10-C051-4F9B-A811-29E6522CE4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 i="1"/>
              <a:t>&lt;script&gt;…&lt;/script&gt;</a:t>
            </a:r>
            <a:r>
              <a:rPr lang="en-US" altLang="en-US"/>
              <a:t> Tags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127C4A10-6D69-4655-99AB-2B476B0235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JavaScript is not the only language to use the </a:t>
            </a:r>
            <a:r>
              <a:rPr lang="en-US" altLang="en-US" b="1" i="1"/>
              <a:t>&lt;script&gt;</a:t>
            </a:r>
            <a:r>
              <a:rPr lang="en-US" altLang="en-US"/>
              <a:t>-tag</a:t>
            </a:r>
          </a:p>
          <a:p>
            <a:pPr lvl="1">
              <a:buFontTx/>
              <a:buNone/>
            </a:pPr>
            <a:r>
              <a:rPr lang="en-US" altLang="en-US" sz="3200"/>
              <a:t>	</a:t>
            </a:r>
            <a:r>
              <a:rPr lang="en-US" altLang="en-US" b="1" i="1"/>
              <a:t>&lt;script language = “VBScript”&gt;</a:t>
            </a:r>
          </a:p>
          <a:p>
            <a:pPr lvl="1">
              <a:buFontTx/>
              <a:buNone/>
            </a:pPr>
            <a:r>
              <a:rPr lang="en-US" altLang="en-US" b="1" i="1"/>
              <a:t>	' VBScript code</a:t>
            </a:r>
          </a:p>
          <a:p>
            <a:pPr lvl="1">
              <a:buFontTx/>
              <a:buNone/>
            </a:pPr>
            <a:r>
              <a:rPr lang="en-US" altLang="en-US" b="1" i="1"/>
              <a:t>	&lt;/script&gt;</a:t>
            </a:r>
            <a:endParaRPr lang="en-US" altLang="en-US" sz="3200"/>
          </a:p>
          <a:p>
            <a:r>
              <a:rPr lang="en-US" altLang="en-US"/>
              <a:t>JavaScript is the default scripting language</a:t>
            </a:r>
          </a:p>
          <a:p>
            <a:pPr lvl="1"/>
            <a:r>
              <a:rPr lang="en-US" altLang="en-US"/>
              <a:t>Can leave out the language attribute</a:t>
            </a:r>
            <a:endParaRPr lang="en-US" altLang="en-US" sz="3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36E15-7DFA-4006-8D64-3B46D570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AC26-3C36-46B1-A77B-0D08154C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C6C6-682E-432A-8419-B20D38E4E87B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730C16D6-5C9D-4835-9A20-E1F822DA9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 i="1"/>
              <a:t>&lt;script&gt;…&lt;/script&gt;</a:t>
            </a:r>
            <a:r>
              <a:rPr lang="en-US" altLang="en-US"/>
              <a:t> Tags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33E90AA5-FFB0-4DA9-8D24-57FFC7A24E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HTML document may contain more than one pair of non-overlapping </a:t>
            </a:r>
            <a:r>
              <a:rPr lang="en-US" altLang="en-US" b="1" i="1"/>
              <a:t>&lt;script&gt;</a:t>
            </a:r>
            <a:r>
              <a:rPr lang="en-US" altLang="en-US"/>
              <a:t> and </a:t>
            </a:r>
            <a:r>
              <a:rPr lang="en-US" altLang="en-US" b="1" i="1"/>
              <a:t>&lt;/script&gt;</a:t>
            </a:r>
            <a:r>
              <a:rPr lang="en-US" altLang="en-US"/>
              <a:t>-tags</a:t>
            </a:r>
          </a:p>
          <a:p>
            <a:pPr lvl="1"/>
            <a:r>
              <a:rPr lang="en-US" altLang="en-US"/>
              <a:t>Statements executed in order of appearance</a:t>
            </a:r>
          </a:p>
          <a:p>
            <a:pPr lvl="1"/>
            <a:r>
              <a:rPr lang="en-US" altLang="en-US"/>
              <a:t>They constitute part of the same JavaScript program, however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b="1" i="1"/>
              <a:t>&lt;script&gt; var x = 1; &lt;/script&gt;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b="1" i="1"/>
              <a:t>…</a:t>
            </a:r>
          </a:p>
          <a:p>
            <a:pPr lvl="2">
              <a:buFont typeface="Monotype Sorts" pitchFamily="2" charset="2"/>
              <a:buNone/>
            </a:pPr>
            <a:r>
              <a:rPr lang="en-US" altLang="en-US" b="1" i="1"/>
              <a:t>&lt;script&gt; document.write(x); &lt;/script&gt;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A7EBD-0521-4359-95B9-302A0FCA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091C2-8FB0-4EC5-ADE1-D450D1FF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9D0FB-539E-4D51-9DEF-77389E52CA3A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5D203EBC-ACF5-4849-9777-B27F8EA8E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 i="1"/>
              <a:t>&lt;script&gt;…&lt;/script&gt;</a:t>
            </a:r>
            <a:r>
              <a:rPr lang="en-US" altLang="en-US"/>
              <a:t> Tags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CD24450E-F858-443A-8730-6AA98DB15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Selectively displaying text in JavaScript-ignorant browsers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b="1" i="1"/>
              <a:t>&lt;script language = “none”&gt;</a:t>
            </a:r>
          </a:p>
          <a:p>
            <a:pPr lvl="1">
              <a:buFontTx/>
              <a:buNone/>
            </a:pPr>
            <a:r>
              <a:rPr lang="en-US" altLang="en-US" b="1" i="1"/>
              <a:t>	Your browser doesn’t understand JavaScript.</a:t>
            </a:r>
          </a:p>
          <a:p>
            <a:pPr lvl="1">
              <a:buFontTx/>
              <a:buNone/>
            </a:pPr>
            <a:r>
              <a:rPr lang="en-US" altLang="en-US" b="1" i="1"/>
              <a:t>	This page won’t work for you.</a:t>
            </a:r>
          </a:p>
          <a:p>
            <a:pPr lvl="1">
              <a:buFontTx/>
              <a:buNone/>
            </a:pPr>
            <a:r>
              <a:rPr lang="en-US" altLang="en-US" b="1" i="1"/>
              <a:t>	&lt;/script&gt;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4DC08-A25C-49D7-85E1-C11F2AED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A5F4F-E4A8-4E62-9565-84B7A6C0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D7AA-BB3D-4DFD-A5E1-D9804D3B5E93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5298A813-774B-442D-95C6-E1475F1BB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Versus Java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0AE2A67B-E630-41FF-AC61-6CC101D8B8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JavaScript is interpreted while Java is compiled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But server-side JavaScript is compiled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JavaScript is object-based while Java is object-oriented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Object-based languages can utilize pre-defined objects, but you are limited in terms of creating your own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84907-D143-4DEB-82F9-2823F956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B2589-D8A4-436C-83C1-9EF2D7D0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C8D-C76A-4D0B-B6F1-B06E616A8FC9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A8DB6381-7F81-49EF-A633-68E3E6083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 i="1"/>
              <a:t>&lt;script&gt;…&lt;/script&gt;</a:t>
            </a:r>
            <a:r>
              <a:rPr lang="en-US" altLang="en-US"/>
              <a:t> Tags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CF724444-9640-4721-9275-6DAD4F56B8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Selectively displaying text in JavaScript-ignorant browsers</a:t>
            </a:r>
          </a:p>
          <a:p>
            <a:pPr lvl="1"/>
            <a:r>
              <a:rPr lang="en-US" altLang="en-US"/>
              <a:t>Browsers that recognize the </a:t>
            </a:r>
            <a:r>
              <a:rPr lang="en-US" altLang="en-US" b="1" i="1"/>
              <a:t>&lt;script&gt;</a:t>
            </a:r>
            <a:r>
              <a:rPr lang="en-US" altLang="en-US"/>
              <a:t>-tag will know there is no such language as none and will ignore everything between the </a:t>
            </a:r>
            <a:r>
              <a:rPr lang="en-US" altLang="en-US" b="1" i="1"/>
              <a:t>&lt;script&gt;</a:t>
            </a:r>
            <a:r>
              <a:rPr lang="en-US" altLang="en-US"/>
              <a:t> and </a:t>
            </a:r>
            <a:r>
              <a:rPr lang="en-US" altLang="en-US" b="1" i="1"/>
              <a:t>&lt;script&gt;</a:t>
            </a:r>
            <a:r>
              <a:rPr lang="en-US" altLang="en-US"/>
              <a:t>-tags</a:t>
            </a:r>
          </a:p>
          <a:p>
            <a:pPr lvl="1"/>
            <a:r>
              <a:rPr lang="en-US" altLang="en-US"/>
              <a:t>Browsers that don’t understand the </a:t>
            </a:r>
            <a:r>
              <a:rPr lang="en-US" altLang="en-US" b="1" i="1"/>
              <a:t>&lt;script&gt;</a:t>
            </a:r>
            <a:r>
              <a:rPr lang="en-US" altLang="en-US"/>
              <a:t> and </a:t>
            </a:r>
            <a:r>
              <a:rPr lang="en-US" altLang="en-US" b="1" i="1"/>
              <a:t>&lt;/script&gt;</a:t>
            </a:r>
            <a:r>
              <a:rPr lang="en-US" altLang="en-US"/>
              <a:t>-tags will ignore them and display the two lines in-between them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3054D-9F26-4455-A79F-657AE6F5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FB983-BC61-4C83-B1C9-34D5EBAA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1957-512A-4B9C-A411-523283179CBE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27251780-8461-41B9-94B5-E46841510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 i="1"/>
              <a:t>&lt;script&gt;…&lt;/script&gt;</a:t>
            </a:r>
            <a:r>
              <a:rPr lang="en-US" altLang="en-US"/>
              <a:t> Tags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C1D75CE0-1232-448C-9DA9-34272F1B49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Including JavaScript files</a:t>
            </a:r>
          </a:p>
          <a:p>
            <a:pPr lvl="1" algn="l">
              <a:buFontTx/>
              <a:buNone/>
            </a:pPr>
            <a:r>
              <a:rPr lang="en-US" altLang="en-US" b="1" i="1"/>
              <a:t>&lt;script src = “../../javascript /prog.js”&gt; &lt;/script&gt;</a:t>
            </a:r>
            <a:endParaRPr lang="en-US" altLang="en-US"/>
          </a:p>
          <a:p>
            <a:pPr lvl="1"/>
            <a:r>
              <a:rPr lang="en-US" altLang="en-US"/>
              <a:t>Simplifies your HTML files</a:t>
            </a:r>
          </a:p>
          <a:p>
            <a:pPr lvl="1"/>
            <a:r>
              <a:rPr lang="en-US" altLang="en-US"/>
              <a:t>Can share JavaScript among different HTML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8058E-84AE-4A6C-9C49-A26F9A51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B5981-637D-4872-929E-D7F5E9B8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B267-9DC7-468C-8410-721F18B0ED85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7500ECA5-DCAC-46CF-BE76-BADD30E5B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 i="1"/>
              <a:t>&lt;script&gt;…&lt;/script&gt;</a:t>
            </a:r>
            <a:r>
              <a:rPr lang="en-US" altLang="en-US"/>
              <a:t> Tags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061063A9-0960-4973-BF9B-6439A9B568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Including JavaScript files</a:t>
            </a:r>
          </a:p>
          <a:p>
            <a:pPr lvl="1"/>
            <a:r>
              <a:rPr lang="en-US" altLang="en-US"/>
              <a:t>When they are used by more than one HTML file, this allows them to be cached by the browser, allowing them to load more quickly</a:t>
            </a:r>
          </a:p>
          <a:p>
            <a:pPr lvl="2"/>
            <a:r>
              <a:rPr lang="en-US" altLang="en-US"/>
              <a:t>The time savings of caching outweighs the delay incurred by the browser opening a network connection to download the JavaScript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55325-ED84-4D13-9BAB-C2326DF0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B61B5-EC16-4E29-BCF5-ABD5AF31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DA8F-96D1-4899-A09C-5DF7BE9D4365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7FDB4DAB-C147-4F7E-93DD-34F9F063A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 i="1"/>
              <a:t>&lt;script&gt;…&lt;/script&gt;</a:t>
            </a:r>
            <a:r>
              <a:rPr lang="en-US" altLang="en-US"/>
              <a:t> Tags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F8166A67-86A3-4180-952C-54B48ED866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Including JavaScript files</a:t>
            </a:r>
          </a:p>
          <a:p>
            <a:pPr lvl="1"/>
            <a:r>
              <a:rPr lang="en-US" altLang="en-US"/>
              <a:t>A JavaScript program from one machine can use code located on other machines</a:t>
            </a:r>
          </a:p>
          <a:p>
            <a:pPr lvl="1"/>
            <a:r>
              <a:rPr lang="en-US" altLang="en-US"/>
              <a:t>This only works for Netscape 3.0 and higher</a:t>
            </a:r>
          </a:p>
          <a:p>
            <a:pPr lvl="2"/>
            <a:r>
              <a:rPr lang="en-US" altLang="en-US"/>
              <a:t>Can include JavaScript code in-between the </a:t>
            </a:r>
            <a:r>
              <a:rPr lang="en-US" altLang="en-US" b="1" i="1"/>
              <a:t>&lt;script&gt;</a:t>
            </a:r>
            <a:r>
              <a:rPr lang="en-US" altLang="en-US"/>
              <a:t> and </a:t>
            </a:r>
            <a:r>
              <a:rPr lang="en-US" altLang="en-US" b="1" i="1"/>
              <a:t>&lt;/script&gt;</a:t>
            </a:r>
            <a:r>
              <a:rPr lang="en-US" altLang="en-US"/>
              <a:t>-tags for Netscape 2.0 browsers, as this is ignored by Netscape 3.0 browsers if the SRC attribute is defined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3D410-7A83-4201-95E6-BBCF82F4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C46CE-33C6-4DF5-937D-44AFD351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9DB2-777D-4723-9E88-CE5E1F87DECB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1B232FDE-E0FA-444D-BFB1-11333AD9A2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Event Handler Functions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9F1FCBA3-554C-43B9-8EB9-D75436B42D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/>
              <a:t>Area</a:t>
            </a:r>
          </a:p>
          <a:p>
            <a:pPr lvl="1" algn="l"/>
            <a:r>
              <a:rPr lang="en-US" altLang="en-US" b="1" i="1"/>
              <a:t>onClick( ), onMouseOver( ), onMouseOut( )</a:t>
            </a:r>
          </a:p>
          <a:p>
            <a:r>
              <a:rPr lang="en-US" altLang="en-US" b="1" i="1"/>
              <a:t>Button</a:t>
            </a:r>
          </a:p>
          <a:p>
            <a:pPr lvl="1"/>
            <a:r>
              <a:rPr lang="en-US" altLang="en-US" b="1" i="1"/>
              <a:t>onClick( )</a:t>
            </a:r>
          </a:p>
          <a:p>
            <a:r>
              <a:rPr lang="en-US" altLang="en-US" b="1" i="1"/>
              <a:t>Checkbox</a:t>
            </a:r>
          </a:p>
          <a:p>
            <a:pPr lvl="1"/>
            <a:r>
              <a:rPr lang="en-US" altLang="en-US" b="1" i="1"/>
              <a:t>onClick( )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14827-981F-49B7-8A51-635A54E9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79282-F163-4896-8B00-3DCD7957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5BF-DDBC-4E5F-9035-8B2DA118FBF6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2EE77684-9EC8-4274-B63C-527051DF8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Event Handler Functions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07469E27-457F-4CB5-8645-19C8058BD9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i="1"/>
              <a:t>FileUpload</a:t>
            </a:r>
          </a:p>
          <a:p>
            <a:pPr lvl="1"/>
            <a:r>
              <a:rPr lang="en-US" altLang="en-US" b="1" i="1"/>
              <a:t>onBlur( ), onChange( ), onFocus( )</a:t>
            </a:r>
          </a:p>
          <a:p>
            <a:r>
              <a:rPr lang="en-US" altLang="en-US" b="1" i="1"/>
              <a:t>Form</a:t>
            </a:r>
          </a:p>
          <a:p>
            <a:pPr lvl="1"/>
            <a:r>
              <a:rPr lang="en-US" altLang="en-US" b="1" i="1"/>
              <a:t>onSubmit( )</a:t>
            </a:r>
          </a:p>
          <a:p>
            <a:r>
              <a:rPr lang="en-US" altLang="en-US" b="1" i="1"/>
              <a:t>Frame</a:t>
            </a:r>
          </a:p>
          <a:p>
            <a:pPr lvl="1"/>
            <a:r>
              <a:rPr lang="en-US" altLang="en-US" b="1" i="1"/>
              <a:t>onLoad( ), onUnload( )</a:t>
            </a:r>
          </a:p>
          <a:p>
            <a:r>
              <a:rPr lang="en-US" altLang="en-US" b="1" i="1"/>
              <a:t>Image</a:t>
            </a:r>
          </a:p>
          <a:p>
            <a:pPr lvl="1"/>
            <a:r>
              <a:rPr lang="en-US" altLang="en-US" b="1" i="1"/>
              <a:t>onAbort( ), onError( ), onLoad( 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2F1E1-E62D-4953-A512-F1F9B63C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1F40F-E38E-4482-B740-2DE45F94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0C465-1C3F-4F19-84EF-B51A99964B4C}" type="slidenum">
              <a:rPr lang="en-US" altLang="en-US"/>
              <a:pPr/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7B7EDAFD-29AB-46BF-B0DA-723AB089F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Event Handler Functions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08F62B9D-2A81-4B0F-8A10-BD26324A9A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i="1"/>
              <a:t>Link</a:t>
            </a:r>
          </a:p>
          <a:p>
            <a:pPr lvl="1" algn="l"/>
            <a:r>
              <a:rPr lang="en-US" altLang="en-US" b="1" i="1"/>
              <a:t>onClick( ), onMouseOver( ), onMouseOut( )</a:t>
            </a:r>
          </a:p>
          <a:p>
            <a:r>
              <a:rPr lang="en-US" altLang="en-US" b="1" i="1"/>
              <a:t>Radio</a:t>
            </a:r>
          </a:p>
          <a:p>
            <a:pPr lvl="1"/>
            <a:r>
              <a:rPr lang="en-US" altLang="en-US" b="1" i="1"/>
              <a:t>onClick( )</a:t>
            </a:r>
          </a:p>
          <a:p>
            <a:pPr>
              <a:lnSpc>
                <a:spcPct val="90000"/>
              </a:lnSpc>
            </a:pPr>
            <a:r>
              <a:rPr lang="en-US" altLang="en-US" b="1" i="1"/>
              <a:t>Reset</a:t>
            </a:r>
          </a:p>
          <a:p>
            <a:pPr lvl="1">
              <a:lnSpc>
                <a:spcPct val="90000"/>
              </a:lnSpc>
            </a:pPr>
            <a:r>
              <a:rPr lang="en-US" altLang="en-US" b="1" i="1"/>
              <a:t>onClick( )</a:t>
            </a:r>
          </a:p>
          <a:p>
            <a:pPr>
              <a:lnSpc>
                <a:spcPct val="90000"/>
              </a:lnSpc>
            </a:pPr>
            <a:r>
              <a:rPr lang="en-US" altLang="en-US" b="1" i="1"/>
              <a:t>Select</a:t>
            </a:r>
          </a:p>
          <a:p>
            <a:pPr lvl="1">
              <a:lnSpc>
                <a:spcPct val="90000"/>
              </a:lnSpc>
            </a:pPr>
            <a:r>
              <a:rPr lang="en-US" altLang="en-US" b="1" i="1"/>
              <a:t>onChange( 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FFC75-401F-4F6C-A2B7-C6732486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508C9-C385-4D89-8070-C4A86225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538B-E760-423F-9FAB-08FF7203A244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C730EA85-6B91-471D-89B6-177447F1C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Event Handler Functions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A27F48FE-295C-4ADD-BE61-55263DDF0F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b="1" i="1"/>
              <a:t>Submit</a:t>
            </a:r>
          </a:p>
          <a:p>
            <a:pPr lvl="1">
              <a:lnSpc>
                <a:spcPct val="90000"/>
              </a:lnSpc>
            </a:pPr>
            <a:r>
              <a:rPr lang="en-US" altLang="en-US" b="1" i="1"/>
              <a:t>onClick( )</a:t>
            </a:r>
          </a:p>
          <a:p>
            <a:pPr>
              <a:lnSpc>
                <a:spcPct val="90000"/>
              </a:lnSpc>
            </a:pPr>
            <a:r>
              <a:rPr lang="en-US" altLang="en-US" b="1" i="1"/>
              <a:t>Text</a:t>
            </a:r>
          </a:p>
          <a:p>
            <a:pPr lvl="1">
              <a:lnSpc>
                <a:spcPct val="90000"/>
              </a:lnSpc>
            </a:pPr>
            <a:r>
              <a:rPr lang="en-US" altLang="en-US" b="1" i="1"/>
              <a:t>onBlur( ), onChange( ), onFocus( )</a:t>
            </a:r>
          </a:p>
          <a:p>
            <a:pPr>
              <a:lnSpc>
                <a:spcPct val="90000"/>
              </a:lnSpc>
            </a:pPr>
            <a:r>
              <a:rPr lang="en-US" altLang="en-US" b="1" i="1"/>
              <a:t>Textarea</a:t>
            </a:r>
          </a:p>
          <a:p>
            <a:pPr lvl="1">
              <a:lnSpc>
                <a:spcPct val="90000"/>
              </a:lnSpc>
            </a:pPr>
            <a:r>
              <a:rPr lang="en-US" altLang="en-US" b="1" i="1"/>
              <a:t>onBlur( ), onChange( ), onFocus( )</a:t>
            </a:r>
          </a:p>
          <a:p>
            <a:pPr>
              <a:lnSpc>
                <a:spcPct val="90000"/>
              </a:lnSpc>
            </a:pPr>
            <a:r>
              <a:rPr lang="en-US" altLang="en-US" b="1" i="1"/>
              <a:t>Window</a:t>
            </a:r>
          </a:p>
          <a:p>
            <a:pPr lvl="1">
              <a:lnSpc>
                <a:spcPct val="90000"/>
              </a:lnSpc>
            </a:pPr>
            <a:r>
              <a:rPr lang="en-US" altLang="en-US" b="1" i="1"/>
              <a:t>onBlur( ), onError( ), onFocus( ), onLoad( ), onUnload( 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30DA4-D1DD-485B-900C-1EF8E9CD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10D76-4699-4653-ABF3-20EFCC99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B34A4-C827-4945-A624-50D0AE65AF80}" type="slidenum">
              <a:rPr lang="en-US" altLang="en-US"/>
              <a:pPr/>
              <a:t>47</a:t>
            </a:fld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F69786BE-2556-495D-B6AF-332FA25D2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in URL's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E9870D3C-0D54-4615-8EA4-CCA2262906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/>
              <a:t>javascript:function;greeting+name+message;</a:t>
            </a:r>
            <a:endParaRPr lang="en-US" altLang="en-US">
              <a:latin typeface="Courier New" panose="02070309020205020404" pitchFamily="49" charset="0"/>
            </a:endParaRPr>
          </a:p>
          <a:p>
            <a:pPr lvl="1"/>
            <a:r>
              <a:rPr lang="en-US" altLang="en-US"/>
              <a:t>Multiple statements separated by semi-colons</a:t>
            </a:r>
          </a:p>
          <a:p>
            <a:pPr lvl="1"/>
            <a:r>
              <a:rPr lang="en-US" altLang="en-US"/>
              <a:t>Value of last expression evaluated becomes the document that URL refers to and this value will be formatted and displayed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C0410-B5AF-4985-8307-49A2506F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F6A27-C3CB-4B4A-B329-6FB8ABF7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3D40-1889-4455-8437-BBDFE319DFD3}" type="slidenum">
              <a:rPr lang="en-US" altLang="en-US"/>
              <a:pPr/>
              <a:t>48</a:t>
            </a:fld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FF545154-77EA-42F2-B03A-E697D3BAF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in URL's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04BD09E9-C24C-4AE9-9FBA-9FB902D457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/>
              <a:t>javascript:alert(“Hello World!”);</a:t>
            </a:r>
            <a:endParaRPr lang="en-US" altLang="en-US"/>
          </a:p>
          <a:p>
            <a:pPr lvl="1"/>
            <a:r>
              <a:rPr lang="en-US" altLang="en-US"/>
              <a:t>Has side-effect but returns no value</a:t>
            </a:r>
          </a:p>
          <a:p>
            <a:pPr lvl="1"/>
            <a:r>
              <a:rPr lang="en-US" altLang="en-US"/>
              <a:t>Browser executes the code but doesn’t modify currently displayed document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E538-FB60-4DFF-8142-D8FD044B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8E421-54AD-44B1-954B-82D947E8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6D58E-1A4A-4552-B3A2-1AFD7B5B566E}" type="slidenum">
              <a:rPr lang="en-US" altLang="en-US"/>
              <a:pPr/>
              <a:t>49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269EF70-9431-4095-87AB-2CC39D8F0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Versus Java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C58BBDC6-403D-4617-81DE-F984C57B92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JavaScript has loose data typing, while Java has strong data typing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Loose data typing means that a variable can hold any kind of data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JavaScript code is embedded in an HTML document while Java applets are stand-alone applications that can be accessed from HTML</a:t>
            </a:r>
          </a:p>
          <a:p>
            <a:r>
              <a:rPr lang="en-US" altLang="en-US" dirty="0"/>
              <a:t>JavaScript has dynamic binding, while Java has static binding</a:t>
            </a:r>
          </a:p>
          <a:p>
            <a:pPr lvl="1"/>
            <a:r>
              <a:rPr lang="en-US" altLang="en-US" dirty="0"/>
              <a:t>Names bound at runtime</a:t>
            </a:r>
          </a:p>
          <a:p>
            <a:r>
              <a:rPr lang="en-US" altLang="en-US" dirty="0"/>
              <a:t>JavaScript can access browser objects and functionality, while Java cannot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77FBA-FB58-40FB-875F-7DAEAF07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68845-BF19-4D4D-850A-11789F56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28533-24B6-432F-9CA2-91DBDB7239E9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3030155D-FDA3-46EF-A7B9-765F078A9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in URL's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F009EB2C-F36E-4D7E-9629-B124EAD915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use void operator to remove returned value and just have side-effect of assignment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  <a:r>
              <a:rPr lang="en-US" altLang="en-US" b="1" i="1"/>
              <a:t>javascript:void function( );</a:t>
            </a:r>
            <a:endParaRPr lang="en-US" altLang="en-US"/>
          </a:p>
          <a:p>
            <a:r>
              <a:rPr lang="en-US" altLang="en-US"/>
              <a:t>Microsoft has syntax,</a:t>
            </a:r>
          </a:p>
          <a:p>
            <a:pPr lvl="1">
              <a:buFontTx/>
              <a:buNone/>
            </a:pPr>
            <a:r>
              <a:rPr lang="en-US" altLang="en-US" b="1" i="1"/>
              <a:t>&lt;a href = “script-engine:script-code”&gt;</a:t>
            </a:r>
            <a:endParaRPr lang="en-US" altLang="en-US"/>
          </a:p>
          <a:p>
            <a:pPr lvl="1"/>
            <a:r>
              <a:rPr lang="en-US" altLang="en-US"/>
              <a:t>Supports </a:t>
            </a:r>
            <a:r>
              <a:rPr lang="en-US" altLang="en-US" b="1" i="1"/>
              <a:t>vbscript: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247F-0DDA-4694-AC79-406BBD25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260DC-5FAF-40A0-B9B6-D671E457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2EE3-A339-451C-B5A2-55A3269813E2}" type="slidenum">
              <a:rPr lang="en-US" altLang="en-US"/>
              <a:pPr/>
              <a:t>50</a:t>
            </a:fld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9808BCEF-FBC3-47AB-BCB3-D08FA2117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altLang="en-US"/>
              <a:t>JavaScript Entities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2C9F7724-2E48-47C5-A352-0C18D9A5F2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r>
              <a:rPr lang="en-US" altLang="en-US" b="1" i="1"/>
              <a:t>&amp;{JavaScript-statements};</a:t>
            </a:r>
            <a:endParaRPr lang="en-US" altLang="en-US"/>
          </a:p>
          <a:p>
            <a:pPr lvl="1"/>
            <a:r>
              <a:rPr lang="en-US" altLang="en-US"/>
              <a:t>Can only appear within the value of HTML attributes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i="1"/>
              <a:t>		&lt;body bgcolor = “&amp;{favorite_color( );};”&gt;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1A79A-472B-41C0-8666-A06FC15A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B1B3-134B-41D6-B460-27E0ED18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E6F6-8690-48F3-AA8A-B6943AB8B187}" type="slidenum">
              <a:rPr lang="en-US" altLang="en-US"/>
              <a:pPr/>
              <a:t>51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4311E4A2-ADCB-4DFE-AED3-4F872B5D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of Execution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E55B855C-26AF-4DE5-ACB2-1924999E71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Scripts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JavaScript statements that appear between </a:t>
            </a:r>
            <a:r>
              <a:rPr lang="en-US" altLang="en-US" b="1" i="1"/>
              <a:t>&lt;script&gt;</a:t>
            </a:r>
            <a:r>
              <a:rPr lang="en-US" altLang="en-US"/>
              <a:t> and </a:t>
            </a:r>
            <a:r>
              <a:rPr lang="en-US" altLang="en-US" b="1" i="1"/>
              <a:t>&lt;/script&gt;</a:t>
            </a:r>
            <a:r>
              <a:rPr lang="en-US" altLang="en-US"/>
              <a:t>-tags are executed in the order they appear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When more than one script appears in a page, they are executed in the order they appear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DB104-A61B-400C-8F28-D126FF57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B5809-E652-43DB-B7CF-317658B9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8440-66B1-4529-9AA8-4E1E93C7C3BA}" type="slidenum">
              <a:rPr lang="en-US" altLang="en-US"/>
              <a:pPr/>
              <a:t>52</a:t>
            </a:fld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0C6D88FE-1A1C-43F0-B31B-200330B22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of Execution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463AF0CD-AD72-494D-8388-79F473D1F3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Scripts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JavaScript code evaluation occurs as part of the browser’s HTML parsing process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Thus, if script appears in the </a:t>
            </a:r>
            <a:r>
              <a:rPr lang="en-US" altLang="en-US" b="1" i="1"/>
              <a:t>&lt;head&gt;</a:t>
            </a:r>
            <a:r>
              <a:rPr lang="en-US" altLang="en-US"/>
              <a:t> portion of an HTML document, none of the </a:t>
            </a:r>
            <a:r>
              <a:rPr lang="en-US" altLang="en-US" b="1" i="1"/>
              <a:t>&lt;body&gt;</a:t>
            </a:r>
            <a:r>
              <a:rPr lang="en-US" altLang="en-US"/>
              <a:t> of the document will have been defined yet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Thus, many JavaScript objects, such as </a:t>
            </a:r>
            <a:r>
              <a:rPr lang="en-US" altLang="en-US" b="1" i="1"/>
              <a:t>form</a:t>
            </a:r>
            <a:r>
              <a:rPr lang="en-US" altLang="en-US"/>
              <a:t> objects, haven’t as yet been created and cannot be manipulated by this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BE944-8370-41EE-8A69-DED78395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ED05D-6278-420C-BDFE-1E6EE869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176F6-632F-4675-89CA-F9052CEFDFA2}" type="slidenum">
              <a:rPr lang="en-US" altLang="en-US"/>
              <a:pPr/>
              <a:t>53</a:t>
            </a:fld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A707F566-E398-471C-A358-0662A22D2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of Execution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F4618281-1D9F-4FF8-9E6D-67B10DEDE7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Functions</a:t>
            </a:r>
          </a:p>
          <a:p>
            <a:pPr lvl="1"/>
            <a:r>
              <a:rPr lang="en-US" altLang="en-US"/>
              <a:t>Functions shouldn’t be executed before the objects they manipulate exist</a:t>
            </a:r>
          </a:p>
          <a:p>
            <a:pPr lvl="1"/>
            <a:r>
              <a:rPr lang="en-US" altLang="en-US"/>
              <a:t>Functions should be defined before they are invoked</a:t>
            </a:r>
          </a:p>
          <a:p>
            <a:pPr lvl="1"/>
            <a:r>
              <a:rPr lang="en-US" altLang="en-US"/>
              <a:t>Can define function to manipulate objects before these objects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A1AC0-E9D8-4E8B-B0B2-E0FDE6D5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3BD32-30B8-41D3-A6A9-4080E560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0501-9DC1-4719-A44A-D2E0B8FC6700}" type="slidenum">
              <a:rPr lang="en-US" altLang="en-US"/>
              <a:pPr/>
              <a:t>54</a:t>
            </a:fld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8D18DFB8-B09E-43D6-B06F-14497229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of Execution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C10503AF-CDFF-4C83-87BD-4753D6C2AC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Event handlers</a:t>
            </a:r>
          </a:p>
          <a:p>
            <a:pPr lvl="1"/>
            <a:r>
              <a:rPr lang="en-US" altLang="en-US"/>
              <a:t>May be invoked before a page is fully loaded and parsed</a:t>
            </a:r>
          </a:p>
          <a:p>
            <a:pPr lvl="2"/>
            <a:r>
              <a:rPr lang="en-US" altLang="en-US"/>
              <a:t>In a slow network connection, some links can initially appear and be clicked before page fully loads</a:t>
            </a:r>
          </a:p>
          <a:p>
            <a:pPr lvl="1"/>
            <a:r>
              <a:rPr lang="en-US" altLang="en-US"/>
              <a:t>Thus, if your event handler invokes functions, you must make sure they are defined</a:t>
            </a:r>
          </a:p>
          <a:p>
            <a:pPr lvl="2"/>
            <a:r>
              <a:rPr lang="en-US" altLang="en-US"/>
              <a:t>Put all function definitions in the </a:t>
            </a:r>
            <a:r>
              <a:rPr lang="en-US" altLang="en-US" b="1" i="1"/>
              <a:t>&lt;head&gt;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3EA5F-E4F8-4BBC-AC0E-EB1AEC44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1FF0F-8D99-4795-A350-2D3D29ED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60CC-352F-4C24-98E3-6395F4742596}" type="slidenum">
              <a:rPr lang="en-US" altLang="en-US"/>
              <a:pPr/>
              <a:t>55</a:t>
            </a:fld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21469767-5D1F-400E-8C0F-74619476D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of Execution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5E0A6F99-148B-4B58-91F6-54B486AB3D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Event handlers</a:t>
            </a:r>
          </a:p>
          <a:p>
            <a:pPr lvl="1"/>
            <a:r>
              <a:rPr lang="en-US" altLang="en-US"/>
              <a:t>Also, you must take care that event handlers don’t try to manipulate HTML objects that haven’t been parsed and created</a:t>
            </a:r>
          </a:p>
          <a:p>
            <a:pPr lvl="2"/>
            <a:r>
              <a:rPr lang="en-US" altLang="en-US"/>
              <a:t>Can test for existence of object to be manipulated</a:t>
            </a:r>
          </a:p>
          <a:p>
            <a:pPr lvl="1">
              <a:buFontTx/>
              <a:buNone/>
            </a:pPr>
            <a:r>
              <a:rPr lang="en-US" altLang="en-US" sz="2000" b="1" i="1"/>
              <a:t>if ((parent.frames[1]) &amp;&amp; (parent.frames[1].document) &amp;&amp; (parent.frames[1].document.myform)) {</a:t>
            </a:r>
          </a:p>
          <a:p>
            <a:pPr lvl="1">
              <a:buFontTx/>
              <a:buNone/>
            </a:pPr>
            <a:r>
              <a:rPr lang="en-US" altLang="en-US" sz="2000" b="1" i="1"/>
              <a:t>…</a:t>
            </a:r>
          </a:p>
          <a:p>
            <a:pPr lvl="1">
              <a:buFontTx/>
              <a:buNone/>
            </a:pPr>
            <a:r>
              <a:rPr lang="en-US" altLang="en-US" sz="2000" b="1" i="1"/>
              <a:t>}</a:t>
            </a:r>
            <a:endParaRPr lang="en-US" altLang="en-US" sz="1800" b="1" i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4D304-B2D7-4857-9FA9-154AE15F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2EC4A-693B-4117-8F36-1BC52A2D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88DFD-116F-4D87-8C52-2E8179683ADB}" type="slidenum">
              <a:rPr lang="en-US" altLang="en-US"/>
              <a:pPr/>
              <a:t>56</a:t>
            </a:fld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0C8718E6-F360-4149-8295-673043182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of Execution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3BE325E5-0FBF-4753-94C9-488FC6660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Event handlers</a:t>
            </a:r>
          </a:p>
          <a:p>
            <a:pPr lvl="1"/>
            <a:r>
              <a:rPr lang="en-US" altLang="en-US"/>
              <a:t>Also, you must take care that event handlers don’t try to manipulate HTML objects that haven’t been parsed and created</a:t>
            </a:r>
          </a:p>
          <a:p>
            <a:pPr lvl="2"/>
            <a:r>
              <a:rPr lang="en-US" altLang="en-US"/>
              <a:t>Place this small script at very end of document which sets a flag and have event handlers test this flag</a:t>
            </a:r>
          </a:p>
          <a:p>
            <a:pPr lvl="1">
              <a:buFontTx/>
              <a:buNone/>
            </a:pPr>
            <a:r>
              <a:rPr lang="en-US" altLang="en-US" sz="2000" b="1" i="1"/>
              <a:t>&lt;script&gt;done_loading=1&lt;/script&gt;&lt;/body&gt;&lt;/html&gt;</a:t>
            </a:r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56306-AB70-462D-8906-39B722B6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2743E-16F3-4EB2-A72E-E3F90C58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F08A-C966-47B2-82CB-17BA6D814F04}" type="slidenum">
              <a:rPr lang="en-US" altLang="en-US"/>
              <a:pPr/>
              <a:t>57</a:t>
            </a:fld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C17CDA06-8755-46C8-9964-C884E2410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of Execution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C352D3C1-DA58-4FB2-B6DF-FFC46D5B89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Event handlers</a:t>
            </a:r>
          </a:p>
          <a:p>
            <a:pPr lvl="1"/>
            <a:r>
              <a:rPr lang="en-US" altLang="en-US" b="1" i="1"/>
              <a:t>onLoad( )</a:t>
            </a:r>
            <a:r>
              <a:rPr lang="en-US" altLang="en-US"/>
              <a:t> and </a:t>
            </a:r>
            <a:r>
              <a:rPr lang="en-US" altLang="en-US" b="1" i="1"/>
              <a:t>onUnload( )</a:t>
            </a:r>
            <a:r>
              <a:rPr lang="en-US" altLang="en-US"/>
              <a:t> event handlers</a:t>
            </a:r>
          </a:p>
          <a:p>
            <a:pPr lvl="2"/>
            <a:r>
              <a:rPr lang="en-US" altLang="en-US"/>
              <a:t>In Netscape 3.0, the </a:t>
            </a:r>
            <a:r>
              <a:rPr lang="en-US" altLang="en-US" b="1" i="1"/>
              <a:t>onLoad( )</a:t>
            </a:r>
            <a:r>
              <a:rPr lang="en-US" altLang="en-US"/>
              <a:t> handler is executed when document or frameset is fully loaded</a:t>
            </a:r>
          </a:p>
          <a:p>
            <a:pPr lvl="3"/>
            <a:r>
              <a:rPr lang="en-US" altLang="en-US"/>
              <a:t>When using multiple frames, one doesn’t know in what order the </a:t>
            </a:r>
            <a:r>
              <a:rPr lang="en-US" altLang="en-US" b="1" i="1"/>
              <a:t>onLoad( )</a:t>
            </a:r>
            <a:r>
              <a:rPr lang="en-US" altLang="en-US"/>
              <a:t> handler will be invoked for the various frames</a:t>
            </a:r>
          </a:p>
          <a:p>
            <a:pPr lvl="4"/>
            <a:r>
              <a:rPr lang="en-US" altLang="en-US"/>
              <a:t>Handler for child frames can be invoked before handler for parent frame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1774C-F53F-4AE0-9E52-BE917844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DF77D-8FAB-439A-BFBB-EB8E1CFB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466D-33E9-42A0-A9D4-C5D64B53C1A4}" type="slidenum">
              <a:rPr lang="en-US" altLang="en-US"/>
              <a:pPr/>
              <a:t>58</a:t>
            </a:fld>
            <a:endParaRPr lang="en-US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ABBD0FAE-61BA-4B77-BA1F-E49DF7A9D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of Execution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6FF255D5-6063-4057-B4FC-7740AFEA7C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Event handlers</a:t>
            </a:r>
          </a:p>
          <a:p>
            <a:pPr lvl="1"/>
            <a:r>
              <a:rPr lang="en-US" altLang="en-US" b="1" i="1"/>
              <a:t>onLoad( )</a:t>
            </a:r>
            <a:r>
              <a:rPr lang="en-US" altLang="en-US"/>
              <a:t> and </a:t>
            </a:r>
            <a:r>
              <a:rPr lang="en-US" altLang="en-US" b="1" i="1"/>
              <a:t>onUnload( )</a:t>
            </a:r>
            <a:r>
              <a:rPr lang="en-US" altLang="en-US"/>
              <a:t> event handlers</a:t>
            </a:r>
          </a:p>
          <a:p>
            <a:pPr lvl="2"/>
            <a:r>
              <a:rPr lang="en-US" altLang="en-US"/>
              <a:t>The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1" i="1"/>
              <a:t>onUnload( )</a:t>
            </a:r>
            <a:r>
              <a:rPr lang="en-US" altLang="en-US"/>
              <a:t> handler is executed when user requests the browser to move to some other page and just before the browser leaves current document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75F6F-9657-4A4F-B567-A55002E2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353B8-CADA-47F4-A69B-7169FEB4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492-3EFA-4651-B65E-F11FE08E127D}" type="slidenum">
              <a:rPr lang="en-US" altLang="en-US"/>
              <a:pPr/>
              <a:t>59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F840E816-9C6B-4447-BEFD-AE3497F16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Client-Side JavaScript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F36DE64-C931-4069-8631-609237257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Client-side JavaScript scripts operate on a client running Netscape Navigator (Microsoft Internet Explorer also supports it now) and are interpreted by Netscape Navigator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D866C-61BD-4215-8275-5A8C5BA7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443DA-F729-46D7-A0CF-D14BE74F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6080-F173-4957-B5E6-26EAA78FE244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A092F513-83A3-49A5-BDB4-81C6C832D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of Execution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2F8D60D9-1117-43E3-850B-4487002763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JavaScript URLs</a:t>
            </a:r>
          </a:p>
          <a:p>
            <a:pPr lvl="1"/>
            <a:r>
              <a:rPr lang="en-US" altLang="en-US"/>
              <a:t>This is not executed when the document containing the URL code is loaded</a:t>
            </a:r>
          </a:p>
          <a:p>
            <a:pPr lvl="1"/>
            <a:r>
              <a:rPr lang="en-US" altLang="en-US"/>
              <a:t>Only interpreted when the browser tries to load the document to which URL refers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FB081-55FF-4222-AD17-95C4A774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B8B8A-852B-471B-B303-1E5F4071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C202-33B0-4B7F-911C-83B581A7ED1C}" type="slidenum">
              <a:rPr lang="en-US" altLang="en-US"/>
              <a:pPr/>
              <a:t>60</a:t>
            </a:fld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E65F1834-2DB6-4557-A58F-EB448C15D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of Execution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CA38F6BA-0494-4434-8410-38CDB932F5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JavaScript entities</a:t>
            </a:r>
          </a:p>
          <a:p>
            <a:pPr lvl="1"/>
            <a:r>
              <a:rPr lang="en-US" altLang="en-US"/>
              <a:t>Executed during process of HTML parsing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321F8-09B9-4E41-825E-1F01B683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3304B-C94F-4D4A-9829-72EF12B3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C0EC0-FAAA-456A-9D8F-98456BFBA296}" type="slidenum">
              <a:rPr lang="en-US" altLang="en-US"/>
              <a:pPr/>
              <a:t>61</a:t>
            </a:fld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3A56EC18-0C0C-489A-9583-7EFC7D124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Object Hierarchy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05FD29CC-CC43-4725-BA16-BF544E89BA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The current window</a:t>
            </a:r>
          </a:p>
          <a:p>
            <a:pPr lvl="1">
              <a:lnSpc>
                <a:spcPct val="80000"/>
              </a:lnSpc>
            </a:pPr>
            <a:r>
              <a:rPr lang="en-US" altLang="en-US" b="1" i="1"/>
              <a:t>self</a:t>
            </a:r>
            <a:r>
              <a:rPr lang="en-US" altLang="en-US"/>
              <a:t>, </a:t>
            </a:r>
            <a:r>
              <a:rPr lang="en-US" altLang="en-US" b="1" i="1"/>
              <a:t>window</a:t>
            </a:r>
            <a:r>
              <a:rPr lang="en-US" altLang="en-US"/>
              <a:t>, </a:t>
            </a:r>
            <a:r>
              <a:rPr lang="en-US" altLang="en-US" b="1" i="1"/>
              <a:t>parent</a:t>
            </a:r>
            <a:r>
              <a:rPr lang="en-US" altLang="en-US"/>
              <a:t>, </a:t>
            </a:r>
            <a:r>
              <a:rPr lang="en-US" altLang="en-US" b="1" i="1"/>
              <a:t>top</a:t>
            </a:r>
            <a:r>
              <a:rPr lang="en-US" altLang="en-US"/>
              <a:t> (various Window objects)</a:t>
            </a:r>
          </a:p>
          <a:p>
            <a:pPr>
              <a:lnSpc>
                <a:spcPct val="80000"/>
              </a:lnSpc>
            </a:pPr>
            <a:r>
              <a:rPr lang="en-US" altLang="en-US"/>
              <a:t>navigator (</a:t>
            </a:r>
            <a:r>
              <a:rPr lang="en-US" altLang="en-US" b="1" i="1"/>
              <a:t>navigator</a:t>
            </a:r>
            <a:r>
              <a:rPr lang="en-US" altLang="en-US"/>
              <a:t> object)</a:t>
            </a:r>
          </a:p>
          <a:p>
            <a:pPr lvl="1">
              <a:lnSpc>
                <a:spcPct val="80000"/>
              </a:lnSpc>
            </a:pPr>
            <a:r>
              <a:rPr lang="en-US" altLang="en-US" b="1" i="1"/>
              <a:t>plugins[ ]</a:t>
            </a:r>
            <a:r>
              <a:rPr lang="en-US" altLang="en-US"/>
              <a:t> (array of </a:t>
            </a:r>
            <a:r>
              <a:rPr lang="en-US" altLang="en-US" b="1" i="1"/>
              <a:t>plugin</a:t>
            </a:r>
            <a:r>
              <a:rPr lang="en-US" altLang="en-US"/>
              <a:t> objects)</a:t>
            </a:r>
          </a:p>
          <a:p>
            <a:pPr lvl="2">
              <a:lnSpc>
                <a:spcPct val="80000"/>
              </a:lnSpc>
            </a:pPr>
            <a:r>
              <a:rPr lang="en-US" altLang="en-US" b="1" i="1"/>
              <a:t>mimeTypes[ ]</a:t>
            </a:r>
            <a:r>
              <a:rPr lang="en-US" altLang="en-US"/>
              <a:t> (array of </a:t>
            </a:r>
            <a:r>
              <a:rPr lang="en-US" altLang="en-US" b="1" i="1"/>
              <a:t>mimeType</a:t>
            </a:r>
            <a:r>
              <a:rPr lang="en-US" altLang="en-US"/>
              <a:t> objects)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/>
              <a:t> 	</a:t>
            </a:r>
            <a:r>
              <a:rPr lang="en-US" altLang="en-US" sz="2000" b="1" i="1"/>
              <a:t>var shocked = (navigator.plugins[“Shockwave”] != 		null);</a:t>
            </a:r>
            <a:endParaRPr lang="en-US" altLang="en-US"/>
          </a:p>
          <a:p>
            <a:pPr lvl="1" algn="l">
              <a:lnSpc>
                <a:spcPct val="80000"/>
              </a:lnSpc>
            </a:pPr>
            <a:r>
              <a:rPr lang="en-US" altLang="en-US" b="1" i="1"/>
              <a:t>mimeTypes[ ]</a:t>
            </a:r>
            <a:r>
              <a:rPr lang="en-US" altLang="en-US"/>
              <a:t> (array of </a:t>
            </a:r>
            <a:r>
              <a:rPr lang="en-US" altLang="en-US" b="1" i="1"/>
              <a:t>mimeType</a:t>
            </a:r>
            <a:r>
              <a:rPr lang="en-US" altLang="en-US"/>
              <a:t> objects)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/>
              <a:t>	</a:t>
            </a:r>
            <a:r>
              <a:rPr lang="en-US" altLang="en-US" sz="2000" b="1" i="1"/>
              <a:t>var show_movie=(navigator.mimeTypes[“video/mpeg”] 	!= null);</a:t>
            </a:r>
            <a:endParaRPr lang="en-US" alt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C78D7-056D-4710-B8A2-B7AB20DE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B7BFA-5DD5-4430-B55F-EC7DA3B7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C5B0D-E3C8-45FB-A8AC-40D0D7D49125}" type="slidenum">
              <a:rPr lang="en-US" altLang="en-US"/>
              <a:pPr/>
              <a:t>62</a:t>
            </a:fld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B879A3A-72EF-4D36-A636-D6FF94825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Object Hierarchy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616CAC33-AD47-446F-BCF4-61FB063030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i="1"/>
              <a:t>frames[ ]</a:t>
            </a:r>
            <a:r>
              <a:rPr lang="en-US" altLang="en-US"/>
              <a:t> (array of </a:t>
            </a:r>
            <a:r>
              <a:rPr lang="en-US" altLang="en-US" b="1" i="1"/>
              <a:t>window</a:t>
            </a:r>
            <a:r>
              <a:rPr lang="en-US" altLang="en-US"/>
              <a:t> objects)</a:t>
            </a:r>
          </a:p>
          <a:p>
            <a:pPr>
              <a:lnSpc>
                <a:spcPct val="90000"/>
              </a:lnSpc>
            </a:pPr>
            <a:r>
              <a:rPr lang="en-US" altLang="en-US" b="1" i="1"/>
              <a:t>location</a:t>
            </a:r>
            <a:r>
              <a:rPr lang="en-US" altLang="en-US"/>
              <a:t> (</a:t>
            </a:r>
            <a:r>
              <a:rPr lang="en-US" altLang="en-US" b="1" i="1"/>
              <a:t>location</a:t>
            </a:r>
            <a:r>
              <a:rPr lang="en-US" altLang="en-US"/>
              <a:t> object)</a:t>
            </a:r>
          </a:p>
          <a:p>
            <a:pPr lvl="1"/>
            <a:r>
              <a:rPr lang="en-US" altLang="en-US" b="1" i="1"/>
              <a:t>location.href = “needsjava.html”;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b="1" i="1"/>
              <a:t>history</a:t>
            </a:r>
            <a:r>
              <a:rPr lang="en-US" altLang="en-US"/>
              <a:t> (</a:t>
            </a:r>
            <a:r>
              <a:rPr lang="en-US" altLang="en-US" b="1" i="1"/>
              <a:t>history</a:t>
            </a:r>
            <a:r>
              <a:rPr lang="en-US" altLang="en-US"/>
              <a:t> object)</a:t>
            </a:r>
          </a:p>
          <a:p>
            <a:pPr lvl="1">
              <a:lnSpc>
                <a:spcPct val="90000"/>
              </a:lnSpc>
            </a:pPr>
            <a:r>
              <a:rPr lang="en-US" altLang="en-US" b="1" i="1"/>
              <a:t>&lt;input type=button value = “back” onClick = “history.back( );”&gt;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C65AB-AECE-48C9-BD06-36214DD4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3561D-3E33-49DD-9B0B-665E6243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0C5A-C5DC-44B0-B5A4-C33801275B4E}" type="slidenum">
              <a:rPr lang="en-US" altLang="en-US"/>
              <a:pPr/>
              <a:t>63</a:t>
            </a:fld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2E3DD35F-86E6-4D4C-A308-F5B3504C9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Object Hierarchy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90AD0EDE-19E5-4342-A94E-33015E4923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i="1"/>
              <a:t>document</a:t>
            </a:r>
            <a:r>
              <a:rPr lang="en-US" altLang="en-US"/>
              <a:t> (</a:t>
            </a:r>
            <a:r>
              <a:rPr lang="en-US" altLang="en-US" b="1" i="1"/>
              <a:t>document</a:t>
            </a:r>
            <a:r>
              <a:rPr lang="en-US" altLang="en-US"/>
              <a:t> object)</a:t>
            </a:r>
          </a:p>
          <a:p>
            <a:pPr lvl="1"/>
            <a:r>
              <a:rPr lang="en-US" altLang="en-US" b="1" i="1"/>
              <a:t>forms[ ]</a:t>
            </a:r>
            <a:r>
              <a:rPr lang="en-US" altLang="en-US"/>
              <a:t> (array of </a:t>
            </a:r>
            <a:r>
              <a:rPr lang="en-US" altLang="en-US" b="1" i="1"/>
              <a:t>form</a:t>
            </a:r>
            <a:r>
              <a:rPr lang="en-US" altLang="en-US"/>
              <a:t> objects)</a:t>
            </a:r>
          </a:p>
          <a:p>
            <a:pPr lvl="2"/>
            <a:r>
              <a:rPr lang="en-US" altLang="en-US" b="1" i="1"/>
              <a:t>elements[ ]</a:t>
            </a:r>
            <a:r>
              <a:rPr lang="en-US" altLang="en-US"/>
              <a:t> (array of HTML form element objects)</a:t>
            </a:r>
          </a:p>
          <a:p>
            <a:pPr lvl="3"/>
            <a:r>
              <a:rPr lang="en-US" altLang="en-US" b="1" i="1"/>
              <a:t>button</a:t>
            </a:r>
          </a:p>
          <a:p>
            <a:pPr lvl="3"/>
            <a:r>
              <a:rPr lang="en-US" altLang="en-US" b="1" i="1"/>
              <a:t>checkbox</a:t>
            </a:r>
          </a:p>
          <a:p>
            <a:pPr lvl="3"/>
            <a:r>
              <a:rPr lang="en-US" altLang="en-US" b="1" i="1"/>
              <a:t>fileupload </a:t>
            </a:r>
            <a:r>
              <a:rPr lang="en-US" altLang="en-US"/>
              <a:t>(3.0)</a:t>
            </a:r>
            <a:endParaRPr lang="en-US" altLang="en-US" b="1" i="1"/>
          </a:p>
          <a:p>
            <a:pPr lvl="3"/>
            <a:r>
              <a:rPr lang="en-US" altLang="en-US" b="1" i="1"/>
              <a:t>hidden</a:t>
            </a:r>
          </a:p>
          <a:p>
            <a:pPr lvl="3"/>
            <a:r>
              <a:rPr lang="en-US" altLang="en-US" b="1" i="1"/>
              <a:t>password</a:t>
            </a:r>
          </a:p>
          <a:p>
            <a:pPr lvl="3"/>
            <a:r>
              <a:rPr lang="en-US" altLang="en-US" b="1" i="1"/>
              <a:t>radio</a:t>
            </a:r>
          </a:p>
          <a:p>
            <a:pPr lvl="3"/>
            <a:r>
              <a:rPr lang="en-US" altLang="en-US" b="1" i="1"/>
              <a:t>reset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4D621-321A-4721-95BC-F6B0F173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67419-12C2-4E06-88EC-3C28F8C4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75AA-3248-44BF-8D19-4D874BB9FF24}" type="slidenum">
              <a:rPr lang="en-US" altLang="en-US"/>
              <a:pPr/>
              <a:t>64</a:t>
            </a:fld>
            <a:endParaRPr lang="en-US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99170748-4AFE-4327-876B-A75C0B955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Object Hierarchy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E7783071-7705-4973-AA0C-828C475A0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/>
              <a:t>document</a:t>
            </a:r>
            <a:r>
              <a:rPr lang="en-US" altLang="en-US"/>
              <a:t> (</a:t>
            </a:r>
            <a:r>
              <a:rPr lang="en-US" altLang="en-US" b="1" i="1"/>
              <a:t>document</a:t>
            </a:r>
            <a:r>
              <a:rPr lang="en-US" altLang="en-US"/>
              <a:t> object)</a:t>
            </a:r>
          </a:p>
          <a:p>
            <a:pPr lvl="1"/>
            <a:r>
              <a:rPr lang="en-US" altLang="en-US" b="1" i="1"/>
              <a:t>forms[ ]</a:t>
            </a:r>
            <a:r>
              <a:rPr lang="en-US" altLang="en-US"/>
              <a:t> (array of </a:t>
            </a:r>
            <a:r>
              <a:rPr lang="en-US" altLang="en-US" b="1" i="1"/>
              <a:t>form</a:t>
            </a:r>
            <a:r>
              <a:rPr lang="en-US" altLang="en-US"/>
              <a:t> objects)</a:t>
            </a:r>
          </a:p>
          <a:p>
            <a:pPr lvl="2"/>
            <a:r>
              <a:rPr lang="en-US" altLang="en-US" b="1" i="1"/>
              <a:t>elements[ ]</a:t>
            </a:r>
            <a:r>
              <a:rPr lang="en-US" altLang="en-US"/>
              <a:t> (array of HTML form element objects)</a:t>
            </a:r>
          </a:p>
          <a:p>
            <a:pPr lvl="3"/>
            <a:r>
              <a:rPr lang="en-US" altLang="en-US" b="1" i="1"/>
              <a:t>select</a:t>
            </a:r>
          </a:p>
          <a:p>
            <a:pPr lvl="4"/>
            <a:r>
              <a:rPr lang="en-US" altLang="en-US" b="1" i="1"/>
              <a:t>options[ ] </a:t>
            </a:r>
            <a:r>
              <a:rPr lang="en-US" altLang="en-US"/>
              <a:t>(array of </a:t>
            </a:r>
            <a:r>
              <a:rPr lang="en-US" altLang="en-US" b="1" i="1"/>
              <a:t>option</a:t>
            </a:r>
            <a:r>
              <a:rPr lang="en-US" altLang="en-US"/>
              <a:t> objects)</a:t>
            </a:r>
            <a:endParaRPr lang="en-US" altLang="en-US" b="1" i="1"/>
          </a:p>
          <a:p>
            <a:pPr lvl="3"/>
            <a:r>
              <a:rPr lang="en-US" altLang="en-US" b="1" i="1"/>
              <a:t>submit</a:t>
            </a:r>
          </a:p>
          <a:p>
            <a:pPr lvl="3"/>
            <a:r>
              <a:rPr lang="en-US" altLang="en-US" b="1" i="1"/>
              <a:t>text</a:t>
            </a:r>
          </a:p>
          <a:p>
            <a:pPr lvl="3"/>
            <a:r>
              <a:rPr lang="en-US" altLang="en-US" b="1" i="1"/>
              <a:t>textarea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5F23F-04EA-4EA0-9248-BE0D0B5D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5FD62-4D1D-45F5-8F9C-85397A1C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FB99-98A7-4559-BAC4-96CD3C39385F}" type="slidenum">
              <a:rPr lang="en-US" altLang="en-US"/>
              <a:pPr/>
              <a:t>65</a:t>
            </a:fld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A9DDCE39-31FF-4B51-A9F9-2BE33F613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Object Hierarchy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BEA71288-B276-4B4D-9DB0-8FD531E797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/>
              <a:t>document</a:t>
            </a:r>
            <a:r>
              <a:rPr lang="en-US" altLang="en-US"/>
              <a:t> (</a:t>
            </a:r>
            <a:r>
              <a:rPr lang="en-US" altLang="en-US" b="1" i="1"/>
              <a:t>document</a:t>
            </a:r>
            <a:r>
              <a:rPr lang="en-US" altLang="en-US"/>
              <a:t> object)</a:t>
            </a:r>
          </a:p>
          <a:p>
            <a:pPr lvl="1"/>
            <a:r>
              <a:rPr lang="en-US" altLang="en-US" b="1" i="1"/>
              <a:t>anchors[ ]</a:t>
            </a:r>
            <a:r>
              <a:rPr lang="en-US" altLang="en-US"/>
              <a:t> (array of </a:t>
            </a:r>
            <a:r>
              <a:rPr lang="en-US" altLang="en-US" b="1" i="1"/>
              <a:t>anchor</a:t>
            </a:r>
            <a:r>
              <a:rPr lang="en-US" altLang="en-US"/>
              <a:t> objects)</a:t>
            </a:r>
          </a:p>
          <a:p>
            <a:pPr lvl="1"/>
            <a:r>
              <a:rPr lang="en-US" altLang="en-US" b="1" i="1"/>
              <a:t>links[ ]</a:t>
            </a:r>
            <a:r>
              <a:rPr lang="en-US" altLang="en-US"/>
              <a:t> (array[ ] of </a:t>
            </a:r>
            <a:r>
              <a:rPr lang="en-US" altLang="en-US" b="1" i="1"/>
              <a:t>link</a:t>
            </a:r>
            <a:r>
              <a:rPr lang="en-US" altLang="en-US"/>
              <a:t> objects)</a:t>
            </a:r>
          </a:p>
          <a:p>
            <a:pPr lvl="1"/>
            <a:r>
              <a:rPr lang="en-US" altLang="en-US" b="1" i="1"/>
              <a:t>images[ ]</a:t>
            </a:r>
            <a:r>
              <a:rPr lang="en-US" altLang="en-US"/>
              <a:t> (array of </a:t>
            </a:r>
            <a:r>
              <a:rPr lang="en-US" altLang="en-US" b="1" i="1"/>
              <a:t>image</a:t>
            </a:r>
            <a:r>
              <a:rPr lang="en-US" altLang="en-US"/>
              <a:t> objects) (3.0)</a:t>
            </a:r>
          </a:p>
          <a:p>
            <a:pPr lvl="1"/>
            <a:r>
              <a:rPr lang="en-US" altLang="en-US" b="1" i="1"/>
              <a:t>applets[ ]</a:t>
            </a:r>
            <a:r>
              <a:rPr lang="en-US" altLang="en-US"/>
              <a:t> (array of </a:t>
            </a:r>
            <a:r>
              <a:rPr lang="en-US" altLang="en-US" b="1" i="1"/>
              <a:t>JavaObject</a:t>
            </a:r>
            <a:r>
              <a:rPr lang="en-US" altLang="en-US"/>
              <a:t> objects) (3.0)</a:t>
            </a:r>
          </a:p>
          <a:p>
            <a:pPr lvl="1"/>
            <a:r>
              <a:rPr lang="en-US" altLang="en-US" b="1" i="1"/>
              <a:t>embeds[ ]</a:t>
            </a:r>
            <a:r>
              <a:rPr lang="en-US" altLang="en-US"/>
              <a:t> (array of </a:t>
            </a:r>
            <a:r>
              <a:rPr lang="en-US" altLang="en-US" b="1" i="1"/>
              <a:t>JavaObject</a:t>
            </a:r>
            <a:r>
              <a:rPr lang="en-US" altLang="en-US"/>
              <a:t> objects) (3.0)</a:t>
            </a:r>
          </a:p>
          <a:p>
            <a:pPr lvl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7D9A3-68E4-4786-A866-B54A59A2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50BBE-6CE7-42D8-A63F-B256A156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10FF-D59F-4252-A7E6-77B0869049F1}" type="slidenum">
              <a:rPr lang="en-US" altLang="en-US"/>
              <a:pPr/>
              <a:t>66</a:t>
            </a:fld>
            <a:endParaRPr lang="en-US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F0602BD5-DCB2-48CA-A16E-3ECAE2B00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Object Hierarchy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575A242F-F4A6-4656-89B4-717A64271E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/>
              <a:t>packages</a:t>
            </a:r>
            <a:r>
              <a:rPr lang="en-US" altLang="en-US"/>
              <a:t> (</a:t>
            </a:r>
            <a:r>
              <a:rPr lang="en-US" altLang="en-US" b="1" i="1"/>
              <a:t>JavaPackage</a:t>
            </a:r>
            <a:r>
              <a:rPr lang="en-US" altLang="en-US"/>
              <a:t> object)</a:t>
            </a:r>
          </a:p>
          <a:p>
            <a:pPr lvl="1"/>
            <a:r>
              <a:rPr lang="en-US" altLang="en-US"/>
              <a:t>Various </a:t>
            </a:r>
            <a:r>
              <a:rPr lang="en-US" altLang="en-US" b="1" i="1"/>
              <a:t>JavaPackage</a:t>
            </a:r>
            <a:r>
              <a:rPr lang="en-US" altLang="en-US"/>
              <a:t> and </a:t>
            </a:r>
            <a:r>
              <a:rPr lang="en-US" altLang="en-US" b="1" i="1"/>
              <a:t>JavaClass</a:t>
            </a:r>
            <a:r>
              <a:rPr lang="en-US" altLang="en-US"/>
              <a:t> objects (3.0)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3DB3-EC46-4B70-BA81-B2B98C72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03F34-BED1-46AE-A4DA-CFB1E374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3545-F9F9-428C-A02B-0978ECF1261A}" type="slidenum">
              <a:rPr lang="en-US" altLang="en-US"/>
              <a:pPr/>
              <a:t>67</a:t>
            </a:fld>
            <a:endParaRPr lang="en-US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9A9D4199-098B-4218-A350-9B97FE534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Objects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7FFC5342-526A-41C2-8303-C660203DE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Built-in objects</a:t>
            </a:r>
          </a:p>
          <a:p>
            <a:r>
              <a:rPr lang="en-US" altLang="en-US"/>
              <a:t>HTML objects</a:t>
            </a:r>
          </a:p>
          <a:p>
            <a:r>
              <a:rPr lang="en-US" altLang="en-US"/>
              <a:t>Browser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36C2A-174C-4861-BFE6-FB6865AF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390A7-6D4F-49E8-8321-CF6F5584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E0579-A7A2-4F21-B408-D24E52AB31E7}" type="slidenum">
              <a:rPr lang="en-US" altLang="en-US"/>
              <a:pPr/>
              <a:t>68</a:t>
            </a:fld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49790B0-4FF6-491A-B4CA-35D55111C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Built-in Objects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1854F4FC-0579-4651-85FF-0F91D7D73E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/>
              <a:t>string</a:t>
            </a:r>
            <a:r>
              <a:rPr lang="en-US" altLang="en-US"/>
              <a:t> objects</a:t>
            </a:r>
          </a:p>
          <a:p>
            <a:r>
              <a:rPr lang="en-US" altLang="en-US" b="1" i="1"/>
              <a:t>date</a:t>
            </a:r>
            <a:r>
              <a:rPr lang="en-US" altLang="en-US"/>
              <a:t> object</a:t>
            </a:r>
          </a:p>
          <a:p>
            <a:r>
              <a:rPr lang="en-US" altLang="en-US" b="1" i="1"/>
              <a:t>math</a:t>
            </a:r>
            <a:r>
              <a:rPr lang="en-US" altLang="en-US"/>
              <a:t>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8E515-35BE-44B7-B0E4-221D304B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02D05-596C-49E6-BC34-A9B477D2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794-CDC1-49CB-AEE0-4627B0812566}" type="slidenum">
              <a:rPr lang="en-US" altLang="en-US"/>
              <a:pPr/>
              <a:t>69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5F6B289A-C0E3-4605-89E8-E15FC9908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Client-Side JavaScript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94183DBE-EBDD-4378-AD14-7E24995C10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Detect whether the browser supports a certain plug-in</a:t>
            </a:r>
          </a:p>
          <a:p>
            <a:r>
              <a:rPr lang="en-US" altLang="en-US"/>
              <a:t>Control a plug-in</a:t>
            </a:r>
          </a:p>
          <a:p>
            <a:r>
              <a:rPr lang="en-US" altLang="en-US"/>
              <a:t>Validate user form input</a:t>
            </a:r>
          </a:p>
          <a:p>
            <a:r>
              <a:rPr lang="en-US" altLang="en-US"/>
              <a:t>Prompt a user for confirmation</a:t>
            </a:r>
          </a:p>
          <a:p>
            <a:r>
              <a:rPr lang="en-US" altLang="en-US"/>
              <a:t>Perform post-processing of information retrieved from server-side JavaScript scripts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1DFCD-3123-407D-8B41-784A152B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7D59-1B54-4D62-96A5-03A43136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C49F-8F70-4D5D-9E61-CB759C4B2964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9B4D7987-53B6-44E2-9573-2D5A26271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/>
              <a:t>string</a:t>
            </a:r>
            <a:r>
              <a:rPr lang="en-US" altLang="en-US"/>
              <a:t> Objects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988AE40C-0AF6-4FBC-8E18-145C36F125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/>
              <a:t>string</a:t>
            </a:r>
            <a:r>
              <a:rPr lang="en-US" altLang="en-US"/>
              <a:t> object methods for HTML formatting</a:t>
            </a:r>
          </a:p>
          <a:p>
            <a:pPr lvl="1"/>
            <a:r>
              <a:rPr lang="en-US" altLang="en-US" b="1" i="1"/>
              <a:t>anchor</a:t>
            </a:r>
            <a:endParaRPr lang="en-US" altLang="en-US"/>
          </a:p>
          <a:p>
            <a:pPr lvl="2"/>
            <a:r>
              <a:rPr lang="en-US" altLang="en-US" b="1" i="1"/>
              <a:t>“Bill”.anchor(“anchortext”)</a:t>
            </a:r>
          </a:p>
          <a:p>
            <a:pPr lvl="3"/>
            <a:r>
              <a:rPr lang="en-US" altLang="en-US" b="1" i="1"/>
              <a:t>&lt;a name = “anchortext”&gt;Bill&lt;/a&gt;</a:t>
            </a:r>
            <a:endParaRPr lang="en-US" altLang="en-US"/>
          </a:p>
          <a:p>
            <a:pPr lvl="1"/>
            <a:r>
              <a:rPr lang="en-US" altLang="en-US" b="1" i="1"/>
              <a:t>big</a:t>
            </a:r>
            <a:endParaRPr lang="en-US" altLang="en-US"/>
          </a:p>
          <a:p>
            <a:pPr lvl="2"/>
            <a:r>
              <a:rPr lang="en-US" altLang="en-US" b="1" i="1"/>
              <a:t>“Bill”.big( )</a:t>
            </a:r>
          </a:p>
          <a:p>
            <a:pPr lvl="3"/>
            <a:r>
              <a:rPr lang="en-US" altLang="en-US" b="1" i="1"/>
              <a:t>&lt;big&gt;Bill&lt;big&gt;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65AEC-5AA1-4CF3-9860-D7C45710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DB67B-284C-4A0F-88BA-416411A7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9B924-8853-4726-A48E-2C5AA70BDAA5}" type="slidenum">
              <a:rPr lang="en-US" altLang="en-US"/>
              <a:pPr/>
              <a:t>70</a:t>
            </a:fld>
            <a:endParaRPr lang="en-US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05CE3EAE-2BDE-40F3-B5BE-AE4CCC27D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/>
              <a:t>string</a:t>
            </a:r>
            <a:r>
              <a:rPr lang="en-US" altLang="en-US"/>
              <a:t> Objects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0EB480A1-5203-45D5-8F35-6230311BF2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/>
              <a:t>string</a:t>
            </a:r>
            <a:r>
              <a:rPr lang="en-US" altLang="en-US"/>
              <a:t> object methods for HTML formatting</a:t>
            </a:r>
          </a:p>
          <a:p>
            <a:pPr lvl="1"/>
            <a:r>
              <a:rPr lang="en-US" altLang="en-US" b="1" i="1"/>
              <a:t>blink</a:t>
            </a:r>
          </a:p>
          <a:p>
            <a:pPr lvl="2"/>
            <a:r>
              <a:rPr lang="en-US" altLang="en-US" b="1" i="1"/>
              <a:t>“Bill”.blink( )</a:t>
            </a:r>
          </a:p>
          <a:p>
            <a:pPr lvl="3"/>
            <a:r>
              <a:rPr lang="en-US" altLang="en-US" b="1" i="1"/>
              <a:t>&lt;blink&gt;Bill&lt;/blink&gt;</a:t>
            </a:r>
          </a:p>
          <a:p>
            <a:pPr lvl="1"/>
            <a:r>
              <a:rPr lang="en-US" altLang="en-US" b="1" i="1"/>
              <a:t>bold</a:t>
            </a:r>
          </a:p>
          <a:p>
            <a:pPr lvl="2"/>
            <a:r>
              <a:rPr lang="en-US" altLang="en-US" b="1" i="1"/>
              <a:t>“Bill”.bold( )</a:t>
            </a:r>
          </a:p>
          <a:p>
            <a:pPr lvl="3"/>
            <a:r>
              <a:rPr lang="en-US" altLang="en-US" b="1" i="1"/>
              <a:t>&lt;b&gt;Bill&lt;/b&gt;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CDABD-E2FF-41D5-97F8-0B14918B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769BD-2AED-4872-B132-38F5B14B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0A8D-2E47-45AB-9502-CF82BBE8243E}" type="slidenum">
              <a:rPr lang="en-US" altLang="en-US"/>
              <a:pPr/>
              <a:t>71</a:t>
            </a:fld>
            <a:endParaRPr lang="en-US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6DFBC4B9-F857-4ACC-8689-60AAD2496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/>
              <a:t>string</a:t>
            </a:r>
            <a:r>
              <a:rPr lang="en-US" altLang="en-US"/>
              <a:t> Objects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6D879ACD-F2B1-4958-A41D-580777339B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/>
              <a:t>string</a:t>
            </a:r>
            <a:r>
              <a:rPr lang="en-US" altLang="en-US"/>
              <a:t> object methods for HTML formatting</a:t>
            </a:r>
          </a:p>
          <a:p>
            <a:pPr lvl="1"/>
            <a:r>
              <a:rPr lang="en-US" altLang="en-US" b="1" i="1"/>
              <a:t>fixed</a:t>
            </a:r>
          </a:p>
          <a:p>
            <a:pPr lvl="2"/>
            <a:r>
              <a:rPr lang="en-US" altLang="en-US" b="1" i="1"/>
              <a:t>“Bill”.fixed( )</a:t>
            </a:r>
          </a:p>
          <a:p>
            <a:pPr lvl="3"/>
            <a:r>
              <a:rPr lang="en-US" altLang="en-US" b="1" i="1"/>
              <a:t>&lt;tt&gt;Bill&lt;/tt&gt;</a:t>
            </a:r>
          </a:p>
          <a:p>
            <a:pPr lvl="1"/>
            <a:r>
              <a:rPr lang="en-US" altLang="en-US" b="1" i="1"/>
              <a:t>fontcolor</a:t>
            </a:r>
          </a:p>
          <a:p>
            <a:pPr lvl="2"/>
            <a:r>
              <a:rPr lang="en-US" altLang="en-US" b="1" i="1"/>
              <a:t>“Bill”.fontcolor(“blue”)</a:t>
            </a:r>
          </a:p>
          <a:p>
            <a:pPr lvl="3"/>
            <a:r>
              <a:rPr lang="en-US" altLang="en-US" b="1" i="1"/>
              <a:t>&lt;font color = “blue”&gt;&lt;Bill&gt;&lt;/font&gt;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5F475-E50A-45D4-A133-D39B964A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A3F48-8110-41F1-B241-B0B24F75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A8088-3F57-4870-83FF-FC24A7E88CB1}" type="slidenum">
              <a:rPr lang="en-US" altLang="en-US"/>
              <a:pPr/>
              <a:t>72</a:t>
            </a:fld>
            <a:endParaRPr lang="en-US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1E4F7E1A-703D-46BA-9B87-AABF54B60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/>
              <a:t>string</a:t>
            </a:r>
            <a:r>
              <a:rPr lang="en-US" altLang="en-US"/>
              <a:t> Objects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6DC4D655-E276-4339-9787-DA7C8A2045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/>
              <a:t>string</a:t>
            </a:r>
            <a:r>
              <a:rPr lang="en-US" altLang="en-US"/>
              <a:t> object methods for HTML formatting</a:t>
            </a:r>
          </a:p>
          <a:p>
            <a:pPr lvl="1"/>
            <a:r>
              <a:rPr lang="en-US" altLang="en-US" b="1" i="1"/>
              <a:t>fontsize</a:t>
            </a:r>
          </a:p>
          <a:p>
            <a:pPr lvl="2"/>
            <a:r>
              <a:rPr lang="en-US" altLang="en-US" b="1" i="1"/>
              <a:t>“Bill”.fontsize(-1)</a:t>
            </a:r>
          </a:p>
          <a:p>
            <a:pPr lvl="3"/>
            <a:r>
              <a:rPr lang="en-US" altLang="en-US" b="1" i="1"/>
              <a:t>&lt;font size = -1&gt;Bill&lt;/font&gt;</a:t>
            </a:r>
          </a:p>
          <a:p>
            <a:pPr lvl="1"/>
            <a:r>
              <a:rPr lang="en-US" altLang="en-US" b="1" i="1"/>
              <a:t>italics</a:t>
            </a:r>
          </a:p>
          <a:p>
            <a:pPr lvl="2"/>
            <a:r>
              <a:rPr lang="en-US" altLang="en-US" b="1" i="1"/>
              <a:t>“Bill”.italics( )</a:t>
            </a:r>
          </a:p>
          <a:p>
            <a:pPr lvl="3"/>
            <a:r>
              <a:rPr lang="en-US" altLang="en-US" b="1" i="1"/>
              <a:t>&lt;i&gt;Bill&lt;/i&gt;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B4330-1B92-48B4-8172-28F75AC2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9D985-AC24-4F52-BD81-05475DD4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13A2-6299-4A0A-BA7D-E6E6CFA80CE8}" type="slidenum">
              <a:rPr lang="en-US" altLang="en-US"/>
              <a:pPr/>
              <a:t>73</a:t>
            </a:fld>
            <a:endParaRPr lang="en-US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71685068-2F0F-41DF-8F5E-54CC70158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/>
              <a:t>string</a:t>
            </a:r>
            <a:r>
              <a:rPr lang="en-US" altLang="en-US"/>
              <a:t> Objects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EBEA198D-01DF-4B62-A342-180C610500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/>
              <a:t>string</a:t>
            </a:r>
            <a:r>
              <a:rPr lang="en-US" altLang="en-US"/>
              <a:t> object methods for HTML formatting</a:t>
            </a:r>
          </a:p>
          <a:p>
            <a:pPr lvl="1"/>
            <a:r>
              <a:rPr lang="en-US" altLang="en-US" b="1" i="1"/>
              <a:t>link</a:t>
            </a:r>
          </a:p>
          <a:p>
            <a:pPr lvl="2"/>
            <a:r>
              <a:rPr lang="en-US" altLang="en-US" b="1" i="1"/>
              <a:t>“Bill”.link(“linktext”)</a:t>
            </a:r>
          </a:p>
          <a:p>
            <a:pPr lvl="3"/>
            <a:r>
              <a:rPr lang="en-US" altLang="en-US" b="1" i="1"/>
              <a:t>&lt;a href = “linktext”&gt;Bill&lt;/a&gt;</a:t>
            </a:r>
          </a:p>
          <a:p>
            <a:pPr lvl="1">
              <a:lnSpc>
                <a:spcPct val="90000"/>
              </a:lnSpc>
            </a:pPr>
            <a:r>
              <a:rPr lang="en-US" altLang="en-US" b="1" i="1"/>
              <a:t>small</a:t>
            </a:r>
          </a:p>
          <a:p>
            <a:pPr lvl="2">
              <a:lnSpc>
                <a:spcPct val="90000"/>
              </a:lnSpc>
            </a:pPr>
            <a:r>
              <a:rPr lang="en-US" altLang="en-US" b="1" i="1"/>
              <a:t>“Bill”.small( )</a:t>
            </a:r>
          </a:p>
          <a:p>
            <a:pPr lvl="3">
              <a:lnSpc>
                <a:spcPct val="90000"/>
              </a:lnSpc>
            </a:pPr>
            <a:r>
              <a:rPr lang="en-US" altLang="en-US" b="1" i="1"/>
              <a:t>&lt;small&gt;Bill&lt;/small&gt;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6A7CB-5DC0-452E-8533-6AC7095C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752F1-2F09-4DFB-B0AB-2080B85F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A4BB6-5A04-40FD-9165-683C96850087}" type="slidenum">
              <a:rPr lang="en-US" altLang="en-US"/>
              <a:pPr/>
              <a:t>74</a:t>
            </a:fld>
            <a:endParaRPr lang="en-US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6FF4BE3B-41AC-4CE4-B93A-A2F324236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/>
              <a:t>string</a:t>
            </a:r>
            <a:r>
              <a:rPr lang="en-US" altLang="en-US"/>
              <a:t> Objects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ACDDF058-B06A-4395-9466-F9FD2DE447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/>
              <a:t>string</a:t>
            </a:r>
            <a:r>
              <a:rPr lang="en-US" altLang="en-US"/>
              <a:t> object methods for HTML formatting</a:t>
            </a:r>
          </a:p>
          <a:p>
            <a:pPr lvl="1">
              <a:lnSpc>
                <a:spcPct val="90000"/>
              </a:lnSpc>
            </a:pPr>
            <a:r>
              <a:rPr lang="en-US" altLang="en-US" b="1" i="1"/>
              <a:t>strike</a:t>
            </a:r>
          </a:p>
          <a:p>
            <a:pPr lvl="2">
              <a:lnSpc>
                <a:spcPct val="90000"/>
              </a:lnSpc>
            </a:pPr>
            <a:r>
              <a:rPr lang="en-US" altLang="en-US" b="1" i="1"/>
              <a:t>“Bill”.strike( )</a:t>
            </a:r>
          </a:p>
          <a:p>
            <a:pPr lvl="3">
              <a:lnSpc>
                <a:spcPct val="90000"/>
              </a:lnSpc>
            </a:pPr>
            <a:r>
              <a:rPr lang="en-US" altLang="en-US" b="1" i="1"/>
              <a:t>&lt;strike&gt;Bill&lt;/strike&gt;</a:t>
            </a:r>
          </a:p>
          <a:p>
            <a:pPr lvl="1">
              <a:lnSpc>
                <a:spcPct val="90000"/>
              </a:lnSpc>
            </a:pPr>
            <a:r>
              <a:rPr lang="en-US" altLang="en-US" b="1" i="1"/>
              <a:t>sub</a:t>
            </a:r>
          </a:p>
          <a:p>
            <a:pPr lvl="2">
              <a:lnSpc>
                <a:spcPct val="90000"/>
              </a:lnSpc>
            </a:pPr>
            <a:r>
              <a:rPr lang="en-US" altLang="en-US" b="1" i="1"/>
              <a:t>“Bill”.sub( )</a:t>
            </a:r>
          </a:p>
          <a:p>
            <a:pPr lvl="3">
              <a:lnSpc>
                <a:spcPct val="90000"/>
              </a:lnSpc>
            </a:pPr>
            <a:r>
              <a:rPr lang="en-US" altLang="en-US" b="1" i="1"/>
              <a:t>&lt;sub&gt;Bill&lt;/sub&gt;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EC268-6BE7-4BAD-940A-E20067C1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E4B64-2C4A-4015-826A-9A34385A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8AA2-8CC4-4233-A702-6087B5123139}" type="slidenum">
              <a:rPr lang="en-US" altLang="en-US"/>
              <a:pPr/>
              <a:t>75</a:t>
            </a:fld>
            <a:endParaRPr lang="en-US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A709F39C-3A0E-46AF-99E3-3A59253AC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/>
              <a:t>string</a:t>
            </a:r>
            <a:r>
              <a:rPr lang="en-US" altLang="en-US"/>
              <a:t> Objects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5301645A-945B-4327-A063-22A956912C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/>
              <a:t>string</a:t>
            </a:r>
            <a:r>
              <a:rPr lang="en-US" altLang="en-US"/>
              <a:t> object methods for HTML formatting</a:t>
            </a:r>
          </a:p>
          <a:p>
            <a:pPr lvl="1">
              <a:lnSpc>
                <a:spcPct val="90000"/>
              </a:lnSpc>
            </a:pPr>
            <a:r>
              <a:rPr lang="en-US" altLang="en-US" b="1" i="1"/>
              <a:t>sup</a:t>
            </a:r>
          </a:p>
          <a:p>
            <a:pPr lvl="2">
              <a:lnSpc>
                <a:spcPct val="90000"/>
              </a:lnSpc>
            </a:pPr>
            <a:r>
              <a:rPr lang="en-US" altLang="en-US" b="1" i="1"/>
              <a:t>“Bill”.sup( )</a:t>
            </a:r>
          </a:p>
          <a:p>
            <a:pPr lvl="3">
              <a:lnSpc>
                <a:spcPct val="90000"/>
              </a:lnSpc>
            </a:pPr>
            <a:r>
              <a:rPr lang="en-US" altLang="en-US" b="1" i="1"/>
              <a:t>&lt;sup&gt;Bill&lt;/sup&gt;</a:t>
            </a:r>
          </a:p>
          <a:p>
            <a:pPr lvl="1">
              <a:lnSpc>
                <a:spcPct val="90000"/>
              </a:lnSpc>
            </a:pPr>
            <a:r>
              <a:rPr lang="en-US" altLang="en-US" b="1" i="1"/>
              <a:t>toLowerCase</a:t>
            </a:r>
          </a:p>
          <a:p>
            <a:pPr lvl="2">
              <a:lnSpc>
                <a:spcPct val="90000"/>
              </a:lnSpc>
            </a:pPr>
            <a:r>
              <a:rPr lang="en-US" altLang="en-US" b="1" i="1"/>
              <a:t>“Bill”.toLowerCase( )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bill</a:t>
            </a:r>
            <a:endParaRPr lang="en-US" altLang="en-US" b="1" i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EE0C3-5664-49D6-81B6-4F8AE4E2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92DA6-5C77-4BC9-B781-D81B3343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D1D8-BBEC-4AB7-A214-3FC826D19E20}" type="slidenum">
              <a:rPr lang="en-US" altLang="en-US"/>
              <a:pPr/>
              <a:t>76</a:t>
            </a:fld>
            <a:endParaRPr lang="en-US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FB1D053A-635E-4C3B-8A62-93E7670B1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/>
              <a:t>string</a:t>
            </a:r>
            <a:r>
              <a:rPr lang="en-US" altLang="en-US"/>
              <a:t> Objects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07328BAE-99C1-42E2-B017-76D1901F6B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/>
              <a:t>string</a:t>
            </a:r>
            <a:r>
              <a:rPr lang="en-US" altLang="en-US"/>
              <a:t> object methods for HTML formatting</a:t>
            </a:r>
          </a:p>
          <a:p>
            <a:pPr lvl="1"/>
            <a:r>
              <a:rPr lang="en-US" altLang="en-US" b="1" i="1"/>
              <a:t>toUpperCase</a:t>
            </a:r>
          </a:p>
          <a:p>
            <a:pPr lvl="2"/>
            <a:r>
              <a:rPr lang="en-US" altLang="en-US" b="1" i="1"/>
              <a:t>“Bill”.toUpperCase( )</a:t>
            </a:r>
          </a:p>
          <a:p>
            <a:pPr lvl="3"/>
            <a:r>
              <a:rPr lang="en-US" altLang="en-US"/>
              <a:t>BILL</a:t>
            </a:r>
            <a:endParaRPr lang="en-US" altLang="en-US" b="1" i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9F9F8-B1D0-4D0A-9FC5-F3259DAE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40672-1F0A-4AAC-893B-4A54090F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D451-FCBA-47B5-B032-10ACBDC8A707}" type="slidenum">
              <a:rPr lang="en-US" altLang="en-US"/>
              <a:pPr/>
              <a:t>77</a:t>
            </a:fld>
            <a:endParaRPr lang="en-US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106E7E2B-3B1E-44CD-9209-F54799AF0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/>
              <a:t>string</a:t>
            </a:r>
            <a:r>
              <a:rPr lang="en-US" altLang="en-US"/>
              <a:t> Objects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C0D4BDCE-8517-47C9-A98D-68F0A9CF04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/>
              <a:t>string</a:t>
            </a:r>
            <a:r>
              <a:rPr lang="en-US" altLang="en-US"/>
              <a:t> object methods for displaying subsets of strings</a:t>
            </a:r>
          </a:p>
          <a:p>
            <a:pPr lvl="1"/>
            <a:r>
              <a:rPr lang="en-US" altLang="en-US" b="1" i="1"/>
              <a:t>charAt</a:t>
            </a:r>
          </a:p>
          <a:p>
            <a:pPr lvl="2"/>
            <a:r>
              <a:rPr lang="en-US" altLang="en-US" b="1" i="1"/>
              <a:t>“Bill”.charAt(1)</a:t>
            </a:r>
            <a:r>
              <a:rPr lang="en-US" altLang="en-US"/>
              <a:t> is “i”</a:t>
            </a:r>
          </a:p>
          <a:p>
            <a:pPr lvl="1"/>
            <a:r>
              <a:rPr lang="en-US" altLang="en-US"/>
              <a:t>indexOf</a:t>
            </a:r>
          </a:p>
          <a:p>
            <a:pPr lvl="2"/>
            <a:r>
              <a:rPr lang="en-US" altLang="en-US" b="1" i="1"/>
              <a:t>“Bill”.indexOf(“il”)</a:t>
            </a:r>
            <a:r>
              <a:rPr lang="en-US" altLang="en-US"/>
              <a:t> is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8A553-BD4E-4797-BD6E-39991D60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2987B-474D-4B9F-AE43-862F5C31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372D-1112-4B24-977F-E4AC821B5DFC}" type="slidenum">
              <a:rPr lang="en-US" altLang="en-US"/>
              <a:pPr/>
              <a:t>78</a:t>
            </a:fld>
            <a:endParaRPr lang="en-US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7E2EA72F-4FEE-415C-B511-4853943B0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/>
              <a:t>string</a:t>
            </a:r>
            <a:r>
              <a:rPr lang="en-US" altLang="en-US"/>
              <a:t> Objects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7F73B0F4-1E8E-42D8-AA9C-B1BACE5006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/>
              <a:t>string</a:t>
            </a:r>
            <a:r>
              <a:rPr lang="en-US" altLang="en-US"/>
              <a:t> object methods for displaying subsets of strings</a:t>
            </a:r>
          </a:p>
          <a:p>
            <a:pPr lvl="1"/>
            <a:r>
              <a:rPr lang="en-US" altLang="en-US" b="1" i="1"/>
              <a:t>lastIndexOf</a:t>
            </a:r>
          </a:p>
          <a:p>
            <a:pPr lvl="2"/>
            <a:r>
              <a:rPr lang="en-US" altLang="en-US" b="1" i="1"/>
              <a:t>“Bill”.lastIndexOf(“l”)</a:t>
            </a:r>
            <a:r>
              <a:rPr lang="en-US" altLang="en-US"/>
              <a:t> is 3</a:t>
            </a:r>
          </a:p>
          <a:p>
            <a:pPr lvl="1"/>
            <a:r>
              <a:rPr lang="en-US" altLang="en-US" b="1" i="1"/>
              <a:t>substring</a:t>
            </a:r>
          </a:p>
          <a:p>
            <a:pPr lvl="2"/>
            <a:r>
              <a:rPr lang="en-US" altLang="en-US" b="1" i="1"/>
              <a:t>“Bill”.substring(1,2)</a:t>
            </a:r>
            <a:r>
              <a:rPr lang="en-US" altLang="en-US"/>
              <a:t> is “il”</a:t>
            </a:r>
          </a:p>
          <a:p>
            <a:pPr lvl="1"/>
            <a:r>
              <a:rPr lang="en-US" altLang="en-US" b="1" i="1"/>
              <a:t>length</a:t>
            </a:r>
          </a:p>
          <a:p>
            <a:pPr lvl="2"/>
            <a:r>
              <a:rPr lang="en-US" altLang="en-US" b="1" i="1"/>
              <a:t>“Bill”.length</a:t>
            </a:r>
            <a:r>
              <a:rPr lang="en-US" altLang="en-US"/>
              <a:t> is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618C5-8D9C-4590-A5AF-62D6CBAD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80B44-95B9-48B9-8317-B4EC859B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FE0B9-609F-4DFB-BF0E-0516CAD3BA7E}" type="slidenum">
              <a:rPr lang="en-US" altLang="en-US"/>
              <a:pPr/>
              <a:t>79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3053D85A-CF6E-4A19-A28B-A1E3FC384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Server-Side JavaScript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04921EF8-E8B6-4056-906D-0C8A081212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JavaScript scripts that run on the server are called Livewire applications because they use the Netscape Livewire development environment</a:t>
            </a:r>
          </a:p>
          <a:p>
            <a:pPr lvl="1"/>
            <a:r>
              <a:rPr lang="en-US" altLang="en-US" dirty="0"/>
              <a:t>This is the only system that supports server-side JavaScript development</a:t>
            </a:r>
          </a:p>
          <a:p>
            <a:r>
              <a:rPr lang="en-US" altLang="en-US" dirty="0"/>
              <a:t>Unlike CGI scripts, Livewire applications are more closely integrated to the HTML pages that control them</a:t>
            </a:r>
          </a:p>
          <a:p>
            <a:pPr lvl="1"/>
            <a:r>
              <a:rPr lang="en-US" altLang="en-US" dirty="0"/>
              <a:t>Can have a page that accepts credit card payments and gives user immediate feedback </a:t>
            </a:r>
            <a:r>
              <a:rPr lang="en-US" altLang="en-US" i="1" dirty="0"/>
              <a:t>on the same page</a:t>
            </a:r>
            <a:r>
              <a:rPr lang="en-US" altLang="en-US" dirty="0"/>
              <a:t> about whether card was accepted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441C9-A31D-4C31-9F1C-8AFD0814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290FE-184D-4B4B-A182-EC527CC0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602B-18A5-4069-8089-0826BA3F8090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09B66AE-26F7-42C7-92FE-3B085458D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 Scripts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1D3F71A-D126-42F0-9D0E-32F06E68A7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display error or information boxes</a:t>
            </a:r>
          </a:p>
          <a:p>
            <a:r>
              <a:rPr lang="en-US" altLang="en-US" dirty="0"/>
              <a:t>To validate user input</a:t>
            </a:r>
          </a:p>
          <a:p>
            <a:r>
              <a:rPr lang="en-US" altLang="en-US" dirty="0"/>
              <a:t>To display confirmation boxes</a:t>
            </a:r>
          </a:p>
          <a:p>
            <a:r>
              <a:rPr lang="en-US" altLang="en-US" dirty="0"/>
              <a:t>To process server data, such as aggregate calculations</a:t>
            </a:r>
          </a:p>
          <a:p>
            <a:r>
              <a:rPr lang="en-US" altLang="en-US" dirty="0"/>
              <a:t>To add programmable logic to HTML</a:t>
            </a:r>
          </a:p>
          <a:p>
            <a:r>
              <a:rPr lang="en-US" altLang="en-US" dirty="0"/>
              <a:t>To perform functions that don’t require information from the server</a:t>
            </a:r>
          </a:p>
          <a:p>
            <a:r>
              <a:rPr lang="en-US" altLang="en-US" dirty="0"/>
              <a:t>To produce a new HTML page without making a request to the server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D9003-3EAA-456C-9C66-416ECFC6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JavaScript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DA8CD-A377-4F7F-9C7C-5FBCB242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F9FB-4EFB-4481-9ECA-B9FF51B95AEE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3167</Words>
  <Application>Microsoft Office PowerPoint</Application>
  <PresentationFormat>Widescreen</PresentationFormat>
  <Paragraphs>635</Paragraphs>
  <Slides>79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Arial</vt:lpstr>
      <vt:lpstr>Calibri</vt:lpstr>
      <vt:lpstr>Century Gothic</vt:lpstr>
      <vt:lpstr>Courier New</vt:lpstr>
      <vt:lpstr>Monotype Sorts</vt:lpstr>
      <vt:lpstr>Wingdings 3</vt:lpstr>
      <vt:lpstr>Ion Boardroom</vt:lpstr>
      <vt:lpstr>JavaScript</vt:lpstr>
      <vt:lpstr>History</vt:lpstr>
      <vt:lpstr>History</vt:lpstr>
      <vt:lpstr>JavaScript Versus Java</vt:lpstr>
      <vt:lpstr>JavaScript Versus Java</vt:lpstr>
      <vt:lpstr>Client-Side JavaScript</vt:lpstr>
      <vt:lpstr>Client-Side JavaScript</vt:lpstr>
      <vt:lpstr>Server-Side JavaScript</vt:lpstr>
      <vt:lpstr>Client Scripts</vt:lpstr>
      <vt:lpstr>Server Scripts</vt:lpstr>
      <vt:lpstr>Scripts</vt:lpstr>
      <vt:lpstr>Scripts</vt:lpstr>
      <vt:lpstr>Scripts</vt:lpstr>
      <vt:lpstr>JavaScript Program Code</vt:lpstr>
      <vt:lpstr>Main Body</vt:lpstr>
      <vt:lpstr>Events</vt:lpstr>
      <vt:lpstr>Event Handlers</vt:lpstr>
      <vt:lpstr>More Events</vt:lpstr>
      <vt:lpstr>Navigation</vt:lpstr>
      <vt:lpstr>Navigation</vt:lpstr>
      <vt:lpstr>JavaScript Events</vt:lpstr>
      <vt:lpstr>JavaScript Events</vt:lpstr>
      <vt:lpstr>JavaScript Events</vt:lpstr>
      <vt:lpstr>JavaScript Events</vt:lpstr>
      <vt:lpstr>JavaScript Events</vt:lpstr>
      <vt:lpstr>Functions</vt:lpstr>
      <vt:lpstr>Functions</vt:lpstr>
      <vt:lpstr>Functions</vt:lpstr>
      <vt:lpstr>Functions</vt:lpstr>
      <vt:lpstr>Functions</vt:lpstr>
      <vt:lpstr>for..in Statement</vt:lpstr>
      <vt:lpstr>for..in Statement</vt:lpstr>
      <vt:lpstr>Methods</vt:lpstr>
      <vt:lpstr>Methods</vt:lpstr>
      <vt:lpstr>Techniques for Including JavaScript Code in HTML</vt:lpstr>
      <vt:lpstr>The &lt;script&gt;…&lt;/script&gt; Tags</vt:lpstr>
      <vt:lpstr>The &lt;script&gt;…&lt;/script&gt; Tags</vt:lpstr>
      <vt:lpstr>The &lt;script&gt;…&lt;/script&gt; Tags</vt:lpstr>
      <vt:lpstr>The &lt;script&gt;…&lt;/script&gt; Tags</vt:lpstr>
      <vt:lpstr>The &lt;script&gt;…&lt;/script&gt; Tags</vt:lpstr>
      <vt:lpstr>The &lt;script&gt;…&lt;/script&gt; Tags</vt:lpstr>
      <vt:lpstr>The &lt;script&gt;…&lt;/script&gt; Tags</vt:lpstr>
      <vt:lpstr>The &lt;script&gt;…&lt;/script&gt; Tags</vt:lpstr>
      <vt:lpstr>Event Handler Functions</vt:lpstr>
      <vt:lpstr>Event Handler Functions</vt:lpstr>
      <vt:lpstr>Event Handler Functions</vt:lpstr>
      <vt:lpstr>Event Handler Functions</vt:lpstr>
      <vt:lpstr>JavaScript in URL's</vt:lpstr>
      <vt:lpstr>JavaScript in URL's</vt:lpstr>
      <vt:lpstr>JavaScript in URL's</vt:lpstr>
      <vt:lpstr>JavaScript Entities</vt:lpstr>
      <vt:lpstr>Order of Execution</vt:lpstr>
      <vt:lpstr>Order of Execution</vt:lpstr>
      <vt:lpstr>Order of Execution</vt:lpstr>
      <vt:lpstr>Order of Execution</vt:lpstr>
      <vt:lpstr>Order of Execution</vt:lpstr>
      <vt:lpstr>Order of Execution</vt:lpstr>
      <vt:lpstr>Order of Execution</vt:lpstr>
      <vt:lpstr>Order of Execution</vt:lpstr>
      <vt:lpstr>Order of Execution</vt:lpstr>
      <vt:lpstr>Order of Execution</vt:lpstr>
      <vt:lpstr>JavaScript Object Hierarchy</vt:lpstr>
      <vt:lpstr>JavaScript Object Hierarchy</vt:lpstr>
      <vt:lpstr>JavaScript Object Hierarchy</vt:lpstr>
      <vt:lpstr>JavaScript Object Hierarchy</vt:lpstr>
      <vt:lpstr>JavaScript Object Hierarchy</vt:lpstr>
      <vt:lpstr>JavaScript Object Hierarchy</vt:lpstr>
      <vt:lpstr>JavaScript Objects</vt:lpstr>
      <vt:lpstr>Built-in Objects</vt:lpstr>
      <vt:lpstr>string Objects</vt:lpstr>
      <vt:lpstr>string Objects</vt:lpstr>
      <vt:lpstr>string Objects</vt:lpstr>
      <vt:lpstr>string Objects</vt:lpstr>
      <vt:lpstr>string Objects</vt:lpstr>
      <vt:lpstr>string Objects</vt:lpstr>
      <vt:lpstr>string Objects</vt:lpstr>
      <vt:lpstr>string Objects</vt:lpstr>
      <vt:lpstr>string Objects</vt:lpstr>
      <vt:lpstr>string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Vijay Kumbhar</dc:creator>
  <cp:lastModifiedBy>Vijay Kumbhar</cp:lastModifiedBy>
  <cp:revision>10</cp:revision>
  <dcterms:created xsi:type="dcterms:W3CDTF">2024-05-24T03:20:04Z</dcterms:created>
  <dcterms:modified xsi:type="dcterms:W3CDTF">2024-05-24T03:24:50Z</dcterms:modified>
</cp:coreProperties>
</file>