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0"/>
  </p:notesMasterIdLst>
  <p:sldIdLst>
    <p:sldId id="272" r:id="rId2"/>
    <p:sldId id="308" r:id="rId3"/>
    <p:sldId id="256" r:id="rId4"/>
    <p:sldId id="259" r:id="rId5"/>
    <p:sldId id="277" r:id="rId6"/>
    <p:sldId id="261" r:id="rId7"/>
    <p:sldId id="287" r:id="rId8"/>
    <p:sldId id="288" r:id="rId9"/>
    <p:sldId id="289" r:id="rId10"/>
    <p:sldId id="290" r:id="rId11"/>
    <p:sldId id="291" r:id="rId12"/>
    <p:sldId id="292" r:id="rId13"/>
    <p:sldId id="325" r:id="rId14"/>
    <p:sldId id="273" r:id="rId15"/>
    <p:sldId id="293" r:id="rId16"/>
    <p:sldId id="294" r:id="rId17"/>
    <p:sldId id="295" r:id="rId18"/>
    <p:sldId id="262" r:id="rId19"/>
    <p:sldId id="278" r:id="rId20"/>
    <p:sldId id="279" r:id="rId21"/>
    <p:sldId id="296" r:id="rId22"/>
    <p:sldId id="326" r:id="rId23"/>
    <p:sldId id="281" r:id="rId24"/>
    <p:sldId id="285" r:id="rId25"/>
    <p:sldId id="284" r:id="rId26"/>
    <p:sldId id="327" r:id="rId27"/>
    <p:sldId id="263" r:id="rId28"/>
    <p:sldId id="344" r:id="rId29"/>
    <p:sldId id="345" r:id="rId30"/>
    <p:sldId id="343" r:id="rId31"/>
    <p:sldId id="340" r:id="rId32"/>
    <p:sldId id="339" r:id="rId33"/>
    <p:sldId id="341" r:id="rId34"/>
    <p:sldId id="342" r:id="rId35"/>
    <p:sldId id="257" r:id="rId36"/>
    <p:sldId id="258" r:id="rId37"/>
    <p:sldId id="328" r:id="rId38"/>
    <p:sldId id="260" r:id="rId39"/>
    <p:sldId id="329" r:id="rId40"/>
    <p:sldId id="330" r:id="rId41"/>
    <p:sldId id="335" r:id="rId42"/>
    <p:sldId id="336" r:id="rId43"/>
    <p:sldId id="337" r:id="rId44"/>
    <p:sldId id="338" r:id="rId45"/>
    <p:sldId id="331" r:id="rId46"/>
    <p:sldId id="264" r:id="rId47"/>
    <p:sldId id="334" r:id="rId48"/>
    <p:sldId id="280"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ection>
        <p14:section name="Author Your Presentation" id="{16378913-E5ED-4281-BAF5-F1F938CB0BED}">
          <p14:sldIdLst>
            <p14:sldId id="272"/>
            <p14:sldId id="308"/>
            <p14:sldId id="256"/>
            <p14:sldId id="259"/>
            <p14:sldId id="277"/>
            <p14:sldId id="261"/>
            <p14:sldId id="287"/>
            <p14:sldId id="288"/>
            <p14:sldId id="289"/>
            <p14:sldId id="290"/>
            <p14:sldId id="291"/>
            <p14:sldId id="292"/>
            <p14:sldId id="325"/>
            <p14:sldId id="273"/>
            <p14:sldId id="293"/>
            <p14:sldId id="294"/>
            <p14:sldId id="295"/>
            <p14:sldId id="262"/>
            <p14:sldId id="278"/>
            <p14:sldId id="279"/>
            <p14:sldId id="296"/>
            <p14:sldId id="326"/>
            <p14:sldId id="281"/>
            <p14:sldId id="285"/>
            <p14:sldId id="284"/>
            <p14:sldId id="327"/>
            <p14:sldId id="263"/>
            <p14:sldId id="344"/>
            <p14:sldId id="345"/>
            <p14:sldId id="343"/>
            <p14:sldId id="340"/>
            <p14:sldId id="339"/>
            <p14:sldId id="341"/>
            <p14:sldId id="342"/>
            <p14:sldId id="257"/>
            <p14:sldId id="258"/>
            <p14:sldId id="328"/>
            <p14:sldId id="260"/>
            <p14:sldId id="329"/>
            <p14:sldId id="330"/>
            <p14:sldId id="335"/>
            <p14:sldId id="336"/>
            <p14:sldId id="337"/>
            <p14:sldId id="338"/>
            <p14:sldId id="331"/>
            <p14:sldId id="264"/>
            <p14:sldId id="334"/>
            <p14:sldId id="280"/>
          </p14:sldIdLst>
        </p14:section>
      </p14:sectionLst>
    </p:ext>
    <p:ext uri="{EFAFB233-063F-42B5-8137-9DF3F51BA10A}">
      <p15:sldGuideLst xmlns:p15="http://schemas.microsoft.com/office/powerpoint/2012/main">
        <p15:guide id="1" orient="horz" pos="2205">
          <p15:clr>
            <a:srgbClr val="A4A3A4"/>
          </p15:clr>
        </p15:guide>
        <p15:guide id="2" pos="28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96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92" autoAdjust="0"/>
    <p:restoredTop sz="89796" autoAdjust="0"/>
  </p:normalViewPr>
  <p:slideViewPr>
    <p:cSldViewPr>
      <p:cViewPr varScale="1">
        <p:scale>
          <a:sx n="78" d="100"/>
          <a:sy n="78" d="100"/>
        </p:scale>
        <p:origin x="1704" y="62"/>
      </p:cViewPr>
      <p:guideLst>
        <p:guide orient="horz" pos="2205"/>
        <p:guide pos="2868"/>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t>10/15/2022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t>1</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t>2</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F0729CF-9980-4DFB-AABF-A0A670D10BB7}"/>
              </a:ext>
            </a:extLst>
          </p:cNvPr>
          <p:cNvSpPr>
            <a:spLocks noGrp="1" noChangeArrowheads="1"/>
          </p:cNvSpPr>
          <p:nvPr>
            <p:ph type="sldNum" sz="quarter" idx="5"/>
          </p:nvPr>
        </p:nvSpPr>
        <p:spPr>
          <a:ln/>
        </p:spPr>
        <p:txBody>
          <a:bodyPr/>
          <a:lstStyle/>
          <a:p>
            <a:fld id="{45C6E9FB-E591-4F05-9A67-DA2FF787EFAB}" type="slidenum">
              <a:rPr lang="en-US" altLang="en-US"/>
              <a:pPr/>
              <a:t>3</a:t>
            </a:fld>
            <a:endParaRPr lang="en-US" altLang="en-US"/>
          </a:p>
        </p:txBody>
      </p:sp>
      <p:sp>
        <p:nvSpPr>
          <p:cNvPr id="61442" name="Rectangle 2">
            <a:extLst>
              <a:ext uri="{FF2B5EF4-FFF2-40B4-BE49-F238E27FC236}">
                <a16:creationId xmlns:a16="http://schemas.microsoft.com/office/drawing/2014/main" id="{42C3DE91-87ED-40F7-A83A-5164E1D59372}"/>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1689BE71-2736-42B1-BEC7-D831EBF198B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kkkk</a:t>
            </a:r>
            <a:endParaRPr lang="en-IN" dirty="0"/>
          </a:p>
        </p:txBody>
      </p:sp>
      <p:sp>
        <p:nvSpPr>
          <p:cNvPr id="4" name="Slide Number Placeholder 3"/>
          <p:cNvSpPr>
            <a:spLocks noGrp="1"/>
          </p:cNvSpPr>
          <p:nvPr>
            <p:ph type="sldNum" sz="quarter" idx="5"/>
          </p:nvPr>
        </p:nvSpPr>
        <p:spPr/>
        <p:txBody>
          <a:bodyPr/>
          <a:lstStyle/>
          <a:p>
            <a:fld id="{58CC9574-A819-4FE4-99A7-1E27AD09ADC2}" type="slidenum">
              <a:rPr lang="en-US" smtClean="0"/>
              <a:t>47</a:t>
            </a:fld>
            <a:endParaRPr lang="en-US" dirty="0"/>
          </a:p>
        </p:txBody>
      </p:sp>
    </p:spTree>
    <p:extLst>
      <p:ext uri="{BB962C8B-B14F-4D97-AF65-F5344CB8AC3E}">
        <p14:creationId xmlns:p14="http://schemas.microsoft.com/office/powerpoint/2010/main" val="3554438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t>48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A258050E-B668-4FA7-85AD-C750C80A6E9B}" type="datetimeFigureOut">
              <a:rPr lang="en-US" smtClean="0"/>
              <a:t>10/15/2022</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240D5ECE-8B49-45CD-BE81-EF81920D1969}" type="slidenum">
              <a:rPr lang="en-US" smtClean="0"/>
              <a:t>‹#›</a:t>
            </a:fld>
            <a:endParaRPr lang="en-US" dirty="0"/>
          </a:p>
        </p:txBody>
      </p:sp>
      <p:pic>
        <p:nvPicPr>
          <p:cNvPr id="13" name="Picture 12"/>
          <p:cNvPicPr>
            <a:picLocks noChangeAspect="1"/>
          </p:cNvPicPr>
          <p:nvPr userDrawn="1"/>
        </p:nvPicPr>
        <p:blipFill>
          <a:blip r:embed="rId3" cstate="print"/>
          <a:stretch>
            <a:fillRect/>
          </a:stretch>
        </p:blipFill>
        <p:spPr>
          <a:xfrm>
            <a:off x="20548" y="20547"/>
            <a:ext cx="3498527" cy="2825393"/>
          </a:xfrm>
          <a:prstGeom prst="rect">
            <a:avLst/>
          </a:prstGeom>
        </p:spPr>
      </p:pic>
      <p:pic>
        <p:nvPicPr>
          <p:cNvPr id="14" name="Picture 13"/>
          <p:cNvPicPr>
            <a:picLocks noChangeAspect="1"/>
          </p:cNvPicPr>
          <p:nvPr userDrawn="1"/>
        </p:nvPicPr>
        <p:blipFill>
          <a:blip r:embed="rId4" cstate="print"/>
          <a:stretch>
            <a:fillRect/>
          </a:stretch>
        </p:blipFill>
        <p:spPr>
          <a:xfrm>
            <a:off x="3503486" y="20548"/>
            <a:ext cx="5624418" cy="2825496"/>
          </a:xfrm>
          <a:prstGeom prst="rect">
            <a:avLst/>
          </a:prstGeom>
        </p:spPr>
      </p:pic>
      <p:pic>
        <p:nvPicPr>
          <p:cNvPr id="15" name="Picture 14"/>
          <p:cNvPicPr>
            <a:picLocks noChangeAspect="1"/>
          </p:cNvPicPr>
          <p:nvPr userDrawn="1"/>
        </p:nvPicPr>
        <p:blipFill>
          <a:blip r:embed="rId5" cstate="print"/>
          <a:stretch>
            <a:fillRect/>
          </a:stretch>
        </p:blipFill>
        <p:spPr>
          <a:xfrm>
            <a:off x="20923" y="2818500"/>
            <a:ext cx="7668994" cy="2296266"/>
          </a:xfrm>
          <a:prstGeom prst="rect">
            <a:avLst/>
          </a:prstGeom>
        </p:spPr>
      </p:pic>
      <p:pic>
        <p:nvPicPr>
          <p:cNvPr id="16" name="Picture 15"/>
          <p:cNvPicPr>
            <a:picLocks noChangeAspect="1"/>
          </p:cNvPicPr>
          <p:nvPr userDrawn="1"/>
        </p:nvPicPr>
        <p:blipFill>
          <a:blip r:embed="rId6" cstate="print"/>
          <a:stretch>
            <a:fillRect/>
          </a:stretch>
        </p:blipFill>
        <p:spPr>
          <a:xfrm>
            <a:off x="7662119" y="2819400"/>
            <a:ext cx="1461333" cy="2293850"/>
          </a:xfrm>
          <a:prstGeom prst="rect">
            <a:avLst/>
          </a:prstGeom>
        </p:spPr>
      </p:pic>
      <p:pic>
        <p:nvPicPr>
          <p:cNvPr id="18" name="Picture 17"/>
          <p:cNvPicPr/>
          <p:nvPr userDrawn="1"/>
        </p:nvPicPr>
        <p:blipFill>
          <a:blip r:embed="rId7" cstate="print"/>
          <a:stretch>
            <a:fillRect/>
          </a:stretch>
        </p:blipFill>
        <p:spPr>
          <a:xfrm>
            <a:off x="20548" y="5089818"/>
            <a:ext cx="9098280" cy="1737360"/>
          </a:xfrm>
          <a:prstGeom prst="rect">
            <a:avLst/>
          </a:prstGeom>
        </p:spPr>
      </p:pic>
      <p:sp>
        <p:nvSpPr>
          <p:cNvPr id="20" name="Rectangle 19"/>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anim calcmode="lin" valueType="num">
                                      <p:cBhvr>
                                        <p:cTn id="16" dur="500" fill="hold"/>
                                        <p:tgtEl>
                                          <p:spTgt spid="18"/>
                                        </p:tgtEl>
                                        <p:attrNameLst>
                                          <p:attrName>ppt_x</p:attrName>
                                        </p:attrNameLst>
                                      </p:cBhvr>
                                      <p:tavLst>
                                        <p:tav tm="0">
                                          <p:val>
                                            <p:strVal val="#ppt_x"/>
                                          </p:val>
                                        </p:tav>
                                        <p:tav tm="100000">
                                          <p:val>
                                            <p:strVal val="#ppt_x"/>
                                          </p:val>
                                        </p:tav>
                                      </p:tavLst>
                                    </p:anim>
                                    <p:anim calcmode="lin" valueType="num">
                                      <p:cBhvr>
                                        <p:cTn id="17" dur="500" fill="hold"/>
                                        <p:tgtEl>
                                          <p:spTgt spid="1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0-#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1+#ppt_w/2"/>
                                          </p:val>
                                        </p:tav>
                                        <p:tav tm="100000">
                                          <p:val>
                                            <p:strVal val="#ppt_x"/>
                                          </p:val>
                                        </p:tav>
                                      </p:tavLst>
                                    </p:anim>
                                    <p:anim calcmode="lin" valueType="num">
                                      <p:cBhvr additive="base">
                                        <p:cTn id="25" dur="500" fill="hold"/>
                                        <p:tgtEl>
                                          <p:spTgt spid="16"/>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t>10/15/2022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a:t>Click to edit Master Title Style</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t>10/15/2022</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anose="020F0502020204030204" pitchFamily="34" charset="0"/>
                <a:ea typeface="+mn-ea"/>
                <a:cs typeface="+mn-cs"/>
              </a:defRPr>
            </a:lvl1pPr>
          </a:lstStyle>
          <a:p>
            <a:pPr lvl="0"/>
            <a:r>
              <a:rPr lang="en-US" dirty="0"/>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t>10/15/2022</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anose="020F0502020204030204" pitchFamily="34" charset="0"/>
                <a:ea typeface="+mn-ea"/>
                <a:cs typeface="+mn-cs"/>
              </a:defRPr>
            </a:lvl1pPr>
          </a:lstStyle>
          <a:p>
            <a:pPr lvl="0"/>
            <a:r>
              <a:rPr lang="en-US" dirty="0"/>
              <a:t>Click to edit Master subtitle style</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anose="020B0604020202020204" pitchFamily="34" charset="0"/>
                <a:ea typeface="+mn-ea"/>
                <a:cs typeface="Arial" panose="020B0604020202020204" pitchFamily="34" charset="0"/>
              </a:defRPr>
            </a:lvl1pPr>
          </a:lstStyle>
          <a:p>
            <a:pPr marL="342900" lvl="0" indent="-342900" algn="l" defTabSz="914400" rtl="0" eaLnBrk="1" latinLnBrk="0" hangingPunct="1">
              <a:spcBef>
                <a:spcPct val="20000"/>
              </a:spcBef>
              <a:buFont typeface="Arial" panose="020B0604020202020204" pitchFamily="34" charset="0"/>
              <a:buNone/>
            </a:pPr>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t>10/15/2022</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t>10/15/2022</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anose="02040502050405020303"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anose="02040502050405020303" pitchFamily="18" charset="0"/>
              </a:defRPr>
            </a:lvl1pPr>
          </a:lstStyle>
          <a:p>
            <a:r>
              <a:rPr lang="en-US"/>
              <a:t>Click to edit Master title style</a:t>
            </a:r>
            <a:endParaRPr lang="en-US" dirty="0"/>
          </a:p>
        </p:txBody>
      </p:sp>
      <p:sp>
        <p:nvSpPr>
          <p:cNvPr id="9" name="Media Placeholder 8"/>
          <p:cNvSpPr>
            <a:spLocks noGrp="1"/>
          </p:cNvSpPr>
          <p:nvPr>
            <p:ph type="media" sz="quarter" idx="13" hasCustomPrompt="1"/>
          </p:nvPr>
        </p:nvSpPr>
        <p:spPr>
          <a:xfrm>
            <a:off x="587022" y="838200"/>
            <a:ext cx="4873752" cy="3812822"/>
          </a:xfrm>
        </p:spPr>
        <p:txBody>
          <a:bodyPr/>
          <a:lstStyle>
            <a:lvl1pPr>
              <a:buNone/>
              <a:defRPr/>
            </a:lvl1pPr>
          </a:lstStyle>
          <a:p>
            <a:r>
              <a:rPr lang="en-US"/>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58050E-B668-4FA7-85AD-C750C80A6E9B}" type="datetimeFigureOut">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a:t>    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a:fillRect/>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t>10/15/2022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pic>
        <p:nvPicPr>
          <p:cNvPr id="8" name="Picture 7"/>
          <p:cNvPicPr>
            <a:picLocks noChangeAspect="1"/>
          </p:cNvPicPr>
          <p:nvPr userDrawn="1"/>
        </p:nvPicPr>
        <p:blipFill rotWithShape="1">
          <a:blip r:embed="rId2" cstate="print"/>
          <a:srcRect l="2599" r="5874" b="5262"/>
          <a:stretch>
            <a:fillRect/>
          </a:stretch>
        </p:blipFill>
        <p:spPr>
          <a:xfrm>
            <a:off x="3530" y="5867400"/>
            <a:ext cx="9144000" cy="10536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AB0777-4C60-462E-A92C-CDAFD498799C}"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9" name="Oval 8"/>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 name="Rectangle 9"/>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rPr>
              <a:t>           </a:t>
            </a:r>
          </a:p>
        </p:txBody>
      </p:sp>
      <p:sp>
        <p:nvSpPr>
          <p:cNvPr id="11" name="Oval 10"/>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258050E-B668-4FA7-85AD-C750C80A6E9B}" type="datetimeFigureOut">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258050E-B668-4FA7-85AD-C750C80A6E9B}" type="datetimeFigureOut">
              <a:rPr lang="en-US" smtClean="0"/>
              <a:t>10/15/2022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0D5ECE-8B49-45CD-BE81-EF81920D1969}"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58050E-B668-4FA7-85AD-C750C80A6E9B}" type="datetimeFigureOut">
              <a:rPr lang="en-US" smtClean="0"/>
              <a:t>10/15/2022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0D5ECE-8B49-45CD-BE81-EF81920D1969}" type="slidenum">
              <a:rPr lang="en-US" smtClean="0"/>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pic>
        <p:nvPicPr>
          <p:cNvPr id="7" name="Picture 6"/>
          <p:cNvPicPr>
            <a:picLocks noChangeAspect="1"/>
          </p:cNvPicPr>
          <p:nvPr userDrawn="1"/>
        </p:nvPicPr>
        <p:blipFill>
          <a:blip r:embed="rId2" cstate="print"/>
          <a:stretch>
            <a:fillRect/>
          </a:stretch>
        </p:blipFill>
        <p:spPr>
          <a:xfrm>
            <a:off x="0" y="762000"/>
            <a:ext cx="2445488" cy="2286000"/>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934E2-BBB6-4D34-BB01-078E9AA25260}" type="datetimeFigureOut">
              <a:rPr lang="en-US" smtClean="0"/>
              <a:t>10/15/2022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t>‹#›</a:t>
            </a:fld>
            <a:endParaRPr lang="en-US" dirty="0"/>
          </a:p>
        </p:txBody>
      </p:sp>
      <p:pic>
        <p:nvPicPr>
          <p:cNvPr id="5" name="Picture 4"/>
          <p:cNvPicPr>
            <a:picLocks noChangeAspect="1"/>
          </p:cNvPicPr>
          <p:nvPr userDrawn="1"/>
        </p:nvPicPr>
        <p:blipFill rotWithShape="1">
          <a:blip r:embed="rId2" cstate="print"/>
          <a:srcRect l="2599" r="5874" b="5262"/>
          <a:stretch>
            <a:fillRect/>
          </a:stretch>
        </p:blipFill>
        <p:spPr>
          <a:xfrm>
            <a:off x="3530" y="5867400"/>
            <a:ext cx="9144000" cy="10536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258050E-B668-4FA7-85AD-C750C80A6E9B}" type="datetimeFigureOut">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A258050E-B668-4FA7-85AD-C750C80A6E9B}" type="datetimeFigureOut">
              <a:rPr lang="en-US" smtClean="0"/>
              <a:t>10/15/2022</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240D5ECE-8B49-45CD-BE81-EF81920D1969}"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4" name="Rectangle 13"/>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anose="02040502050405020303"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20">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A258050E-B668-4FA7-85AD-C750C80A6E9B}" type="datetimeFigureOut">
              <a:rPr lang="en-US" smtClean="0"/>
              <a:t>10/15/2022</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240D5ECE-8B49-45CD-BE81-EF81920D1969}"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java.sun.com/docs/books/tutorial/jdbc/index.html" TargetMode="External"/><Relationship Id="rId7" Type="http://schemas.openxmlformats.org/officeDocument/2006/relationships/hyperlink" Target="http://java.sun.com/docs/books/jdbc/" TargetMode="External"/><Relationship Id="rId2" Type="http://schemas.openxmlformats.org/officeDocument/2006/relationships/hyperlink" Target="http://java.sun.com/products/jdbc/index.html" TargetMode="External"/><Relationship Id="rId1" Type="http://schemas.openxmlformats.org/officeDocument/2006/relationships/slideLayout" Target="../slideLayouts/slideLayout2.xml"/><Relationship Id="rId6" Type="http://schemas.openxmlformats.org/officeDocument/2006/relationships/hyperlink" Target="http://java.sun.com/j2se/1.4.2/docs/guide/jdbc/getstart/GettingStartedTOC.fm.html" TargetMode="External"/><Relationship Id="rId5" Type="http://schemas.openxmlformats.org/officeDocument/2006/relationships/hyperlink" Target="http://java.sun.com/j2se/1.4.2/docs/api/java/sql/package-summary.html" TargetMode="External"/><Relationship Id="rId4" Type="http://schemas.openxmlformats.org/officeDocument/2006/relationships/hyperlink" Target="http://java.sun.com/j2se/1.4.2/docs/guide/jdbc/index.htm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java.sun.com/docs/books/tutorial/jdbc/index.html" TargetMode="External"/><Relationship Id="rId7" Type="http://schemas.openxmlformats.org/officeDocument/2006/relationships/hyperlink" Target="http://java.sun.com/docs/books/jdbc/" TargetMode="External"/><Relationship Id="rId2" Type="http://schemas.openxmlformats.org/officeDocument/2006/relationships/hyperlink" Target="http://java.sun.com/products/jdbc/index.html" TargetMode="External"/><Relationship Id="rId1" Type="http://schemas.openxmlformats.org/officeDocument/2006/relationships/slideLayout" Target="../slideLayouts/slideLayout2.xml"/><Relationship Id="rId6" Type="http://schemas.openxmlformats.org/officeDocument/2006/relationships/hyperlink" Target="http://java.sun.com/j2se/1.4.2/docs/guide/jdbc/getstart/GettingStartedTOC.fm.html" TargetMode="External"/><Relationship Id="rId5" Type="http://schemas.openxmlformats.org/officeDocument/2006/relationships/hyperlink" Target="http://java.sun.com/j2se/1.4.2/docs/api/java/sql/package-summary.html" TargetMode="External"/><Relationship Id="rId4" Type="http://schemas.openxmlformats.org/officeDocument/2006/relationships/hyperlink" Target="http://java.sun.com/j2se/1.4.2/docs/guide/jdbc/index.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java.sun.com/j2se/1.3/docs/api/java/sql/Connection.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831374" y="5454516"/>
            <a:ext cx="5312052" cy="1026209"/>
          </a:xfrm>
          <a:prstGeom prst="rect">
            <a:avLst/>
          </a:prstGeom>
          <a:noFill/>
        </p:spPr>
        <p:txBody>
          <a:bodyPr wrap="square" rtlCol="0">
            <a:normAutofit fontScale="92500" lnSpcReduction="10000"/>
          </a:bodyPr>
          <a:lstStyle/>
          <a:p>
            <a:pPr algn="r"/>
            <a:endParaRPr lang="en-US" sz="3400" b="1" dirty="0">
              <a:solidFill>
                <a:prstClr val="black">
                  <a:lumMod val="65000"/>
                  <a:lumOff val="35000"/>
                </a:prstClr>
              </a:solidFill>
              <a:latin typeface="Bodoni MT" panose="02070603080606020203" pitchFamily="18" charset="0"/>
            </a:endParaRPr>
          </a:p>
          <a:p>
            <a:pPr algn="r"/>
            <a:endParaRPr lang="en-US" sz="2100" b="1" dirty="0">
              <a:solidFill>
                <a:prstClr val="black">
                  <a:lumMod val="65000"/>
                  <a:lumOff val="35000"/>
                </a:prstClr>
              </a:solidFill>
              <a:latin typeface="Bodoni MT" panose="02070603080606020203" pitchFamily="18" charset="0"/>
            </a:endParaRPr>
          </a:p>
          <a:p>
            <a:pPr algn="r"/>
            <a:r>
              <a:rPr lang="en-US" b="1" dirty="0">
                <a:solidFill>
                  <a:prstClr val="black">
                    <a:lumMod val="65000"/>
                    <a:lumOff val="35000"/>
                  </a:prstClr>
                </a:solidFill>
                <a:latin typeface="Bodoni MT" panose="02070603080606020203" pitchFamily="18" charset="0"/>
              </a:rPr>
              <a:t> </a:t>
            </a:r>
          </a:p>
          <a:p>
            <a:pPr algn="r"/>
            <a:endParaRPr lang="en-US" dirty="0">
              <a:solidFill>
                <a:prstClr val="black"/>
              </a:solidFill>
            </a:endParaRPr>
          </a:p>
        </p:txBody>
      </p:sp>
      <p:sp>
        <p:nvSpPr>
          <p:cNvPr id="5" name="Title 4"/>
          <p:cNvSpPr>
            <a:spLocks noGrp="1"/>
          </p:cNvSpPr>
          <p:nvPr>
            <p:ph type="title"/>
          </p:nvPr>
        </p:nvSpPr>
        <p:spPr>
          <a:xfrm>
            <a:off x="-284329" y="4149080"/>
            <a:ext cx="4425616" cy="576064"/>
          </a:xfrm>
        </p:spPr>
        <p:txBody>
          <a:bodyPr>
            <a:normAutofit fontScale="90000"/>
          </a:bodyPr>
          <a:lstStyle/>
          <a:p>
            <a:pPr lvl="0" algn="ctr">
              <a:lnSpc>
                <a:spcPct val="80000"/>
              </a:lnSpc>
              <a:spcBef>
                <a:spcPts val="0"/>
              </a:spcBef>
            </a:pPr>
            <a:br>
              <a:rPr lang="en-US" sz="2400" b="0" spc="0">
                <a:ln w="18415" cmpd="sng">
                  <a:solidFill>
                    <a:srgbClr val="FFFFFF"/>
                  </a:solidFill>
                  <a:prstDash val="solid"/>
                </a:ln>
                <a:solidFill>
                  <a:srgbClr val="FFFFFF"/>
                </a:solidFill>
                <a:effectLst>
                  <a:outerShdw blurRad="63500" dir="3600000" algn="tl" rotWithShape="0">
                    <a:srgbClr val="000000">
                      <a:alpha val="70000"/>
                    </a:srgbClr>
                  </a:outerShdw>
                </a:effectLst>
              </a:rPr>
            </a:br>
            <a:endParaRPr lang="en-US" sz="4000" dirty="0"/>
          </a:p>
        </p:txBody>
      </p:sp>
      <p:sp>
        <p:nvSpPr>
          <p:cNvPr id="6" name="Text Placeholder 5"/>
          <p:cNvSpPr>
            <a:spLocks noGrp="1"/>
          </p:cNvSpPr>
          <p:nvPr>
            <p:ph type="body" idx="1"/>
          </p:nvPr>
        </p:nvSpPr>
        <p:spPr>
          <a:xfrm>
            <a:off x="284280" y="1916832"/>
            <a:ext cx="8694000" cy="639762"/>
          </a:xfrm>
        </p:spPr>
        <p:txBody>
          <a:bodyPr>
            <a:normAutofit/>
          </a:bodyPr>
          <a:lstStyle/>
          <a:p>
            <a:pPr lvl="0">
              <a:lnSpc>
                <a:spcPct val="80000"/>
              </a:lnSpc>
              <a:spcBef>
                <a:spcPts val="0"/>
              </a:spcBef>
            </a:pPr>
            <a:r>
              <a:rPr altLang="en-GB" b="1" dirty="0"/>
              <a:t>Session 2</a:t>
            </a:r>
          </a:p>
        </p:txBody>
      </p:sp>
      <p:pic>
        <p:nvPicPr>
          <p:cNvPr id="7" name="Picture 2" descr="D:\RADICAL\Advertiements\LOGO\radical emble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528" y="6003429"/>
            <a:ext cx="2102024" cy="5206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8" name="Title 4"/>
          <p:cNvSpPr txBox="1"/>
          <p:nvPr/>
        </p:nvSpPr>
        <p:spPr>
          <a:xfrm>
            <a:off x="1763688" y="2580834"/>
            <a:ext cx="5577744" cy="705131"/>
          </a:xfrm>
          <a:prstGeom prst="rect">
            <a:avLst/>
          </a:prstGeom>
        </p:spPr>
        <p:txBody>
          <a:bodyPr vert="horz" anchor="ctr">
            <a:noAutofit/>
            <a:scene3d>
              <a:camera prst="orthographicFront"/>
              <a:lightRig rig="soft" dir="t"/>
            </a:scene3d>
            <a:sp3d prstMaterial="softEdge">
              <a:bevelT w="25400" h="25400"/>
            </a:sp3d>
          </a:bodyPr>
          <a:lstStyle>
            <a:lvl1pPr algn="ctr" rtl="0" eaLnBrk="1" latinLnBrk="0" hangingPunct="1">
              <a:spcBef>
                <a:spcPct val="0"/>
              </a:spcBef>
              <a:buNone/>
              <a:defRPr kumimoji="0"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pPr>
              <a:lnSpc>
                <a:spcPct val="80000"/>
              </a:lnSpc>
              <a:spcBef>
                <a:spcPts val="0"/>
              </a:spcBef>
            </a:pPr>
            <a:r>
              <a:rPr lang="en-IN" sz="2000" b="0" spc="0" dirty="0" err="1">
                <a:ln w="18415" cmpd="sng">
                  <a:solidFill>
                    <a:srgbClr val="FFFFFF"/>
                  </a:solidFill>
                  <a:prstDash val="solid"/>
                </a:ln>
                <a:solidFill>
                  <a:srgbClr val="FFFFFF"/>
                </a:solidFill>
                <a:effectLst>
                  <a:outerShdw blurRad="63500" dir="3600000" algn="tl" rotWithShape="0">
                    <a:srgbClr val="000000">
                      <a:alpha val="70000"/>
                    </a:srgbClr>
                  </a:outerShdw>
                </a:effectLst>
              </a:rPr>
              <a:t>Jdbc</a:t>
            </a:r>
            <a:r>
              <a:rPr lang="en-IN" sz="2000" b="0" spc="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p>
          <a:p>
            <a:pPr>
              <a:lnSpc>
                <a:spcPct val="80000"/>
              </a:lnSpc>
              <a:spcBef>
                <a:spcPts val="0"/>
              </a:spcBef>
            </a:pPr>
            <a:r>
              <a:rPr lang="en-IN" sz="2000" b="0" spc="0" dirty="0">
                <a:ln w="18415" cmpd="sng">
                  <a:solidFill>
                    <a:srgbClr val="FFFFFF"/>
                  </a:solidFill>
                  <a:prstDash val="solid"/>
                </a:ln>
                <a:solidFill>
                  <a:srgbClr val="FFFFFF"/>
                </a:solidFill>
                <a:effectLst>
                  <a:outerShdw blurRad="63500" dir="3600000" algn="tl" rotWithShape="0">
                    <a:srgbClr val="000000">
                      <a:alpha val="70000"/>
                    </a:srgbClr>
                  </a:outerShdw>
                </a:effectLst>
              </a:rPr>
              <a:t>Servlet</a:t>
            </a:r>
            <a:endParaRPr lang="en-IN" sz="2400" dirty="0"/>
          </a:p>
        </p:txBody>
      </p:sp>
      <p:sp>
        <p:nvSpPr>
          <p:cNvPr id="2" name="Rectangle 1"/>
          <p:cNvSpPr/>
          <p:nvPr/>
        </p:nvSpPr>
        <p:spPr>
          <a:xfrm>
            <a:off x="539932" y="4736667"/>
            <a:ext cx="1458605" cy="369332"/>
          </a:xfrm>
          <a:prstGeom prst="rect">
            <a:avLst/>
          </a:prstGeom>
        </p:spPr>
        <p:txBody>
          <a:bodyPr wrap="none">
            <a:spAutoFit/>
          </a:bodyPr>
          <a:lstStyle/>
          <a:p>
            <a:pPr algn="r"/>
            <a:r>
              <a:rPr lang="en-US" b="1" dirty="0">
                <a:solidFill>
                  <a:prstClr val="black">
                    <a:lumMod val="65000"/>
                    <a:lumOff val="35000"/>
                  </a:prstClr>
                </a:solidFill>
                <a:latin typeface="Bodoni MT" panose="02070603080606020203" pitchFamily="18" charset="0"/>
              </a:rPr>
              <a:t>Version : v1.0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C07792CB-384B-4BD2-9DC0-0C74B3E12A99}"/>
              </a:ext>
            </a:extLst>
          </p:cNvPr>
          <p:cNvSpPr>
            <a:spLocks noGrp="1" noChangeArrowheads="1"/>
          </p:cNvSpPr>
          <p:nvPr>
            <p:ph type="title"/>
          </p:nvPr>
        </p:nvSpPr>
        <p:spPr/>
        <p:txBody>
          <a:bodyPr/>
          <a:lstStyle/>
          <a:p>
            <a:r>
              <a:rPr lang="en-US" altLang="en-US" b="0"/>
              <a:t>Executing SQL Statements</a:t>
            </a:r>
          </a:p>
        </p:txBody>
      </p:sp>
      <p:sp>
        <p:nvSpPr>
          <p:cNvPr id="72707" name="Rectangle 3">
            <a:extLst>
              <a:ext uri="{FF2B5EF4-FFF2-40B4-BE49-F238E27FC236}">
                <a16:creationId xmlns:a16="http://schemas.microsoft.com/office/drawing/2014/main" id="{E505A603-A828-4D39-ACC5-1B4823B6947F}"/>
              </a:ext>
            </a:extLst>
          </p:cNvPr>
          <p:cNvSpPr>
            <a:spLocks noGrp="1" noChangeArrowheads="1"/>
          </p:cNvSpPr>
          <p:nvPr>
            <p:ph idx="1"/>
          </p:nvPr>
        </p:nvSpPr>
        <p:spPr/>
        <p:txBody>
          <a:bodyPr>
            <a:normAutofit/>
          </a:bodyPr>
          <a:lstStyle/>
          <a:p>
            <a:pPr>
              <a:lnSpc>
                <a:spcPct val="90000"/>
              </a:lnSpc>
            </a:pPr>
            <a:r>
              <a:rPr lang="en-US" altLang="en-US" sz="2800">
                <a:latin typeface="Tahoma" panose="020B0604030504040204" pitchFamily="34" charset="0"/>
              </a:rPr>
              <a:t>String createLehigh = </a:t>
            </a:r>
            <a:r>
              <a:rPr lang="en-US" altLang="en-US">
                <a:latin typeface="Arial Unicode MS" pitchFamily="34" charset="-128"/>
              </a:rPr>
              <a:t>"</a:t>
            </a:r>
            <a:r>
              <a:rPr lang="en-US" altLang="en-US" sz="2800">
                <a:latin typeface="Tahoma" panose="020B0604030504040204" pitchFamily="34" charset="0"/>
              </a:rPr>
              <a:t>Create table Lehigh </a:t>
            </a:r>
            <a:r>
              <a:rPr lang="en-US" altLang="en-US">
                <a:latin typeface="Arial Unicode MS" pitchFamily="34" charset="-128"/>
              </a:rPr>
              <a:t>" </a:t>
            </a:r>
            <a:r>
              <a:rPr lang="en-US" altLang="en-US" sz="2800">
                <a:latin typeface="Tahoma" panose="020B0604030504040204" pitchFamily="34" charset="0"/>
              </a:rPr>
              <a:t>+</a:t>
            </a:r>
          </a:p>
          <a:p>
            <a:pPr>
              <a:lnSpc>
                <a:spcPct val="90000"/>
              </a:lnSpc>
              <a:buFont typeface="Wingdings" panose="05000000000000000000" pitchFamily="2" charset="2"/>
              <a:buNone/>
            </a:pPr>
            <a:r>
              <a:rPr lang="en-US" altLang="en-US" sz="2800">
                <a:latin typeface="Tahoma" panose="020B0604030504040204" pitchFamily="34" charset="0"/>
              </a:rPr>
              <a:t> 	</a:t>
            </a:r>
            <a:r>
              <a:rPr lang="en-US" altLang="en-US">
                <a:latin typeface="Arial Unicode MS" pitchFamily="34" charset="-128"/>
              </a:rPr>
              <a:t>"</a:t>
            </a:r>
            <a:r>
              <a:rPr lang="en-US" altLang="en-US" sz="2800">
                <a:latin typeface="Tahoma" panose="020B0604030504040204" pitchFamily="34" charset="0"/>
              </a:rPr>
              <a:t>(SSN Integer not null, Name VARCHAR(32), </a:t>
            </a:r>
            <a:r>
              <a:rPr lang="en-US" altLang="en-US">
                <a:latin typeface="Arial Unicode MS" pitchFamily="34" charset="-128"/>
              </a:rPr>
              <a:t>" </a:t>
            </a:r>
            <a:r>
              <a:rPr lang="en-US" altLang="en-US" sz="2800">
                <a:latin typeface="Tahoma" panose="020B0604030504040204" pitchFamily="34" charset="0"/>
              </a:rPr>
              <a:t>+ </a:t>
            </a:r>
            <a:r>
              <a:rPr lang="en-US" altLang="en-US">
                <a:latin typeface="Arial Unicode MS" pitchFamily="34" charset="-128"/>
              </a:rPr>
              <a:t>"</a:t>
            </a:r>
            <a:r>
              <a:rPr lang="en-US" altLang="en-US" sz="2800">
                <a:latin typeface="Tahoma" panose="020B0604030504040204" pitchFamily="34" charset="0"/>
              </a:rPr>
              <a:t>Marks Integer)</a:t>
            </a:r>
            <a:r>
              <a:rPr lang="en-US" altLang="en-US">
                <a:latin typeface="Arial Unicode MS" pitchFamily="34" charset="-128"/>
              </a:rPr>
              <a:t>"</a:t>
            </a:r>
            <a:r>
              <a:rPr lang="en-US" altLang="en-US" sz="2800">
                <a:latin typeface="Tahoma" panose="020B0604030504040204" pitchFamily="34" charset="0"/>
              </a:rPr>
              <a:t>;</a:t>
            </a:r>
          </a:p>
          <a:p>
            <a:pPr>
              <a:lnSpc>
                <a:spcPct val="90000"/>
              </a:lnSpc>
              <a:buFont typeface="Wingdings" panose="05000000000000000000" pitchFamily="2" charset="2"/>
              <a:buNone/>
            </a:pPr>
            <a:r>
              <a:rPr lang="en-US" altLang="en-US" sz="2800">
                <a:latin typeface="Tahoma" panose="020B0604030504040204" pitchFamily="34" charset="0"/>
              </a:rPr>
              <a:t>	stmt.</a:t>
            </a:r>
            <a:r>
              <a:rPr lang="en-US" altLang="en-US" sz="2800" b="1">
                <a:latin typeface="Tahoma" panose="020B0604030504040204" pitchFamily="34" charset="0"/>
              </a:rPr>
              <a:t>executeUpdate</a:t>
            </a:r>
            <a:r>
              <a:rPr lang="en-US" altLang="en-US" sz="2800">
                <a:latin typeface="Tahoma" panose="020B0604030504040204" pitchFamily="34" charset="0"/>
              </a:rPr>
              <a:t>(createLehigh);</a:t>
            </a:r>
          </a:p>
          <a:p>
            <a:pPr>
              <a:lnSpc>
                <a:spcPct val="90000"/>
              </a:lnSpc>
              <a:buFont typeface="Wingdings" panose="05000000000000000000" pitchFamily="2" charset="2"/>
              <a:buNone/>
            </a:pPr>
            <a:r>
              <a:rPr lang="en-US" altLang="en-US" sz="2800">
                <a:latin typeface="Tahoma" panose="020B0604030504040204" pitchFamily="34" charset="0"/>
              </a:rPr>
              <a:t>	//What does this statement do?</a:t>
            </a:r>
          </a:p>
          <a:p>
            <a:pPr>
              <a:lnSpc>
                <a:spcPct val="90000"/>
              </a:lnSpc>
              <a:buFont typeface="Wingdings" panose="05000000000000000000" pitchFamily="2" charset="2"/>
              <a:buNone/>
            </a:pPr>
            <a:endParaRPr lang="en-US" altLang="en-US" sz="2800">
              <a:latin typeface="Tahoma" panose="020B0604030504040204" pitchFamily="34" charset="0"/>
            </a:endParaRPr>
          </a:p>
          <a:p>
            <a:pPr>
              <a:lnSpc>
                <a:spcPct val="90000"/>
              </a:lnSpc>
            </a:pPr>
            <a:r>
              <a:rPr lang="en-US" altLang="en-US" sz="2800">
                <a:latin typeface="Tahoma" panose="020B0604030504040204" pitchFamily="34" charset="0"/>
              </a:rPr>
              <a:t>String insertLehigh = </a:t>
            </a:r>
            <a:r>
              <a:rPr lang="en-US" altLang="en-US">
                <a:latin typeface="Arial Unicode MS" pitchFamily="34" charset="-128"/>
              </a:rPr>
              <a:t>"</a:t>
            </a:r>
            <a:r>
              <a:rPr lang="en-US" altLang="en-US" sz="2800">
                <a:latin typeface="Tahoma" panose="020B0604030504040204" pitchFamily="34" charset="0"/>
              </a:rPr>
              <a:t>Insert into Lehigh values</a:t>
            </a:r>
            <a:r>
              <a:rPr lang="en-US" altLang="en-US">
                <a:latin typeface="Arial Unicode MS" pitchFamily="34" charset="-128"/>
              </a:rPr>
              <a:t>“ </a:t>
            </a:r>
            <a:r>
              <a:rPr lang="en-US" altLang="en-US" sz="2800">
                <a:latin typeface="Tahoma" panose="020B0604030504040204" pitchFamily="34" charset="0"/>
              </a:rPr>
              <a:t>+	</a:t>
            </a:r>
            <a:r>
              <a:rPr lang="en-US" altLang="en-US">
                <a:latin typeface="Arial Unicode MS" pitchFamily="34" charset="-128"/>
              </a:rPr>
              <a:t>"</a:t>
            </a:r>
            <a:r>
              <a:rPr lang="en-US" altLang="en-US" sz="2800">
                <a:latin typeface="Tahoma" panose="020B0604030504040204" pitchFamily="34" charset="0"/>
              </a:rPr>
              <a:t>(123456789,abc,100)</a:t>
            </a:r>
            <a:r>
              <a:rPr lang="en-US" altLang="en-US">
                <a:latin typeface="Arial Unicode MS" pitchFamily="34" charset="-128"/>
              </a:rPr>
              <a:t>"</a:t>
            </a:r>
            <a:r>
              <a:rPr lang="en-US" altLang="en-US" sz="2800">
                <a:latin typeface="Tahoma" panose="020B0604030504040204" pitchFamily="34" charset="0"/>
              </a:rPr>
              <a:t>;</a:t>
            </a:r>
          </a:p>
          <a:p>
            <a:pPr>
              <a:lnSpc>
                <a:spcPct val="90000"/>
              </a:lnSpc>
              <a:buFont typeface="Wingdings" panose="05000000000000000000" pitchFamily="2" charset="2"/>
              <a:buNone/>
            </a:pPr>
            <a:r>
              <a:rPr lang="en-US" altLang="en-US" sz="2800">
                <a:latin typeface="Tahoma" panose="020B0604030504040204" pitchFamily="34" charset="0"/>
              </a:rPr>
              <a:t>	stmt.</a:t>
            </a:r>
            <a:r>
              <a:rPr lang="en-US" altLang="en-US" sz="2800" b="1">
                <a:latin typeface="Tahoma" panose="020B0604030504040204" pitchFamily="34" charset="0"/>
              </a:rPr>
              <a:t>executeUpdate</a:t>
            </a:r>
            <a:r>
              <a:rPr lang="en-US" altLang="en-US" sz="2800">
                <a:latin typeface="Tahoma" panose="020B0604030504040204" pitchFamily="34" charset="0"/>
              </a:rPr>
              <a:t>(insertLehigh);</a:t>
            </a:r>
          </a:p>
          <a:p>
            <a:pPr>
              <a:lnSpc>
                <a:spcPct val="90000"/>
              </a:lnSpc>
            </a:pPr>
            <a:endParaRPr lang="en-US" altLang="en-US">
              <a:latin typeface="Arial Unicode MS" pitchFamily="34" charset="-128"/>
            </a:endParaRPr>
          </a:p>
        </p:txBody>
      </p:sp>
      <p:sp>
        <p:nvSpPr>
          <p:cNvPr id="5" name="Slide Number Placeholder 5">
            <a:extLst>
              <a:ext uri="{FF2B5EF4-FFF2-40B4-BE49-F238E27FC236}">
                <a16:creationId xmlns:a16="http://schemas.microsoft.com/office/drawing/2014/main" id="{3FC9A394-00CF-409F-83E9-0D943E2AFF69}"/>
              </a:ext>
            </a:extLst>
          </p:cNvPr>
          <p:cNvSpPr>
            <a:spLocks noGrp="1"/>
          </p:cNvSpPr>
          <p:nvPr>
            <p:ph type="sldNum" sz="quarter" idx="12"/>
          </p:nvPr>
        </p:nvSpPr>
        <p:spPr/>
        <p:txBody>
          <a:bodyPr/>
          <a:lstStyle/>
          <a:p>
            <a:fld id="{7301ED9C-2275-4BAA-A01A-AB0F706BF9E3}" type="slidenum">
              <a:rPr lang="en-US" altLang="en-US"/>
              <a:pPr/>
              <a:t>10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p:cTn id="7" dur="500" fill="hold"/>
                                        <p:tgtEl>
                                          <p:spTgt spid="72706"/>
                                        </p:tgtEl>
                                        <p:attrNameLst>
                                          <p:attrName>ppt_w</p:attrName>
                                        </p:attrNameLst>
                                      </p:cBhvr>
                                      <p:tavLst>
                                        <p:tav tm="0">
                                          <p:val>
                                            <p:fltVal val="0"/>
                                          </p:val>
                                        </p:tav>
                                        <p:tav tm="100000">
                                          <p:val>
                                            <p:strVal val="#ppt_w"/>
                                          </p:val>
                                        </p:tav>
                                      </p:tavLst>
                                    </p:anim>
                                    <p:anim calcmode="lin" valueType="num">
                                      <p:cBhvr>
                                        <p:cTn id="8" dur="500" fill="hold"/>
                                        <p:tgtEl>
                                          <p:spTgt spid="72706"/>
                                        </p:tgtEl>
                                        <p:attrNameLst>
                                          <p:attrName>ppt_h</p:attrName>
                                        </p:attrNameLst>
                                      </p:cBhvr>
                                      <p:tavLst>
                                        <p:tav tm="0">
                                          <p:val>
                                            <p:fltVal val="0"/>
                                          </p:val>
                                        </p:tav>
                                        <p:tav tm="100000">
                                          <p:val>
                                            <p:strVal val="#ppt_h"/>
                                          </p:val>
                                        </p:tav>
                                      </p:tavLst>
                                    </p:anim>
                                    <p:animEffect transition="in" filter="fade">
                                      <p:cBhvr>
                                        <p:cTn id="9" dur="500"/>
                                        <p:tgtEl>
                                          <p:spTgt spid="72706"/>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2707">
                                            <p:txEl>
                                              <p:pRg st="0" end="0"/>
                                            </p:txEl>
                                          </p:spTgt>
                                        </p:tgtEl>
                                        <p:attrNameLst>
                                          <p:attrName>style.visibility</p:attrName>
                                        </p:attrNameLst>
                                      </p:cBhvr>
                                      <p:to>
                                        <p:strVal val="visible"/>
                                      </p:to>
                                    </p:set>
                                    <p:animEffect transition="in" filter="fade">
                                      <p:cBhvr>
                                        <p:cTn id="13" dur="1000">
                                          <p:stCondLst>
                                            <p:cond delay="0"/>
                                          </p:stCondLst>
                                        </p:cTn>
                                        <p:tgtEl>
                                          <p:spTgt spid="72707">
                                            <p:txEl>
                                              <p:pRg st="0" end="0"/>
                                            </p:txEl>
                                          </p:spTgt>
                                        </p:tgtEl>
                                      </p:cBhvr>
                                    </p:animEffect>
                                  </p:childTnLst>
                                </p:cTn>
                              </p:par>
                            </p:childTnLst>
                          </p:cTn>
                        </p:par>
                        <p:par>
                          <p:cTn id="14" fill="hold" nodeType="afterGroup">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72707">
                                            <p:txEl>
                                              <p:pRg st="1" end="1"/>
                                            </p:txEl>
                                          </p:spTgt>
                                        </p:tgtEl>
                                        <p:attrNameLst>
                                          <p:attrName>style.visibility</p:attrName>
                                        </p:attrNameLst>
                                      </p:cBhvr>
                                      <p:to>
                                        <p:strVal val="visible"/>
                                      </p:to>
                                    </p:set>
                                    <p:animEffect transition="in" filter="fade">
                                      <p:cBhvr>
                                        <p:cTn id="17" dur="1000">
                                          <p:stCondLst>
                                            <p:cond delay="0"/>
                                          </p:stCondLst>
                                        </p:cTn>
                                        <p:tgtEl>
                                          <p:spTgt spid="72707">
                                            <p:txEl>
                                              <p:pRg st="1" end="1"/>
                                            </p:txEl>
                                          </p:spTgt>
                                        </p:tgtEl>
                                      </p:cBhvr>
                                    </p:animEffect>
                                  </p:childTnLst>
                                </p:cTn>
                              </p:par>
                            </p:childTnLst>
                          </p:cTn>
                        </p:par>
                        <p:par>
                          <p:cTn id="18" fill="hold" nodeType="afterGroup">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72707">
                                            <p:txEl>
                                              <p:pRg st="2" end="2"/>
                                            </p:txEl>
                                          </p:spTgt>
                                        </p:tgtEl>
                                        <p:attrNameLst>
                                          <p:attrName>style.visibility</p:attrName>
                                        </p:attrNameLst>
                                      </p:cBhvr>
                                      <p:to>
                                        <p:strVal val="visible"/>
                                      </p:to>
                                    </p:set>
                                    <p:animEffect transition="in" filter="fade">
                                      <p:cBhvr>
                                        <p:cTn id="21" dur="1000">
                                          <p:stCondLst>
                                            <p:cond delay="0"/>
                                          </p:stCondLst>
                                        </p:cTn>
                                        <p:tgtEl>
                                          <p:spTgt spid="72707">
                                            <p:txEl>
                                              <p:pRg st="2" end="2"/>
                                            </p:txEl>
                                          </p:spTgt>
                                        </p:tgtEl>
                                      </p:cBhvr>
                                    </p:animEffect>
                                  </p:childTnLst>
                                </p:cTn>
                              </p:par>
                            </p:childTnLst>
                          </p:cTn>
                        </p:par>
                        <p:par>
                          <p:cTn id="22" fill="hold" nodeType="afterGroup">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72707">
                                            <p:txEl>
                                              <p:pRg st="3" end="3"/>
                                            </p:txEl>
                                          </p:spTgt>
                                        </p:tgtEl>
                                        <p:attrNameLst>
                                          <p:attrName>style.visibility</p:attrName>
                                        </p:attrNameLst>
                                      </p:cBhvr>
                                      <p:to>
                                        <p:strVal val="visible"/>
                                      </p:to>
                                    </p:set>
                                    <p:animEffect transition="in" filter="fade">
                                      <p:cBhvr>
                                        <p:cTn id="25" dur="1000">
                                          <p:stCondLst>
                                            <p:cond delay="0"/>
                                          </p:stCondLst>
                                        </p:cTn>
                                        <p:tgtEl>
                                          <p:spTgt spid="72707">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2707">
                                            <p:txEl>
                                              <p:pRg st="5" end="5"/>
                                            </p:txEl>
                                          </p:spTgt>
                                        </p:tgtEl>
                                        <p:attrNameLst>
                                          <p:attrName>style.visibility</p:attrName>
                                        </p:attrNameLst>
                                      </p:cBhvr>
                                      <p:to>
                                        <p:strVal val="visible"/>
                                      </p:to>
                                    </p:set>
                                    <p:animEffect transition="in" filter="fade">
                                      <p:cBhvr>
                                        <p:cTn id="30" dur="1000">
                                          <p:stCondLst>
                                            <p:cond delay="0"/>
                                          </p:stCondLst>
                                        </p:cTn>
                                        <p:tgtEl>
                                          <p:spTgt spid="72707">
                                            <p:txEl>
                                              <p:pRg st="5" end="5"/>
                                            </p:txEl>
                                          </p:spTgt>
                                        </p:tgtEl>
                                      </p:cBhvr>
                                    </p:animEffect>
                                  </p:childTnLst>
                                </p:cTn>
                              </p:par>
                            </p:childTnLst>
                          </p:cTn>
                        </p:par>
                        <p:par>
                          <p:cTn id="31" fill="hold" nodeType="afterGroup">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72707">
                                            <p:txEl>
                                              <p:pRg st="6" end="6"/>
                                            </p:txEl>
                                          </p:spTgt>
                                        </p:tgtEl>
                                        <p:attrNameLst>
                                          <p:attrName>style.visibility</p:attrName>
                                        </p:attrNameLst>
                                      </p:cBhvr>
                                      <p:to>
                                        <p:strVal val="visible"/>
                                      </p:to>
                                    </p:set>
                                    <p:animEffect transition="in" filter="fade">
                                      <p:cBhvr>
                                        <p:cTn id="34" dur="1000">
                                          <p:stCondLst>
                                            <p:cond delay="0"/>
                                          </p:stCondLst>
                                        </p:cTn>
                                        <p:tgtEl>
                                          <p:spTgt spid="727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P spid="7270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BF821CB0-2C82-4ECE-BE61-72F6AAFC7E27}"/>
              </a:ext>
            </a:extLst>
          </p:cNvPr>
          <p:cNvSpPr>
            <a:spLocks noGrp="1" noChangeArrowheads="1"/>
          </p:cNvSpPr>
          <p:nvPr>
            <p:ph type="title"/>
          </p:nvPr>
        </p:nvSpPr>
        <p:spPr>
          <a:xfrm>
            <a:off x="457200" y="160338"/>
            <a:ext cx="7543800" cy="1295400"/>
          </a:xfrm>
        </p:spPr>
        <p:txBody>
          <a:bodyPr/>
          <a:lstStyle/>
          <a:p>
            <a:r>
              <a:rPr lang="en-US" altLang="en-US"/>
              <a:t>Get ResultSet</a:t>
            </a:r>
          </a:p>
        </p:txBody>
      </p:sp>
      <p:sp>
        <p:nvSpPr>
          <p:cNvPr id="73731" name="Rectangle 3">
            <a:extLst>
              <a:ext uri="{FF2B5EF4-FFF2-40B4-BE49-F238E27FC236}">
                <a16:creationId xmlns:a16="http://schemas.microsoft.com/office/drawing/2014/main" id="{9E559542-1A50-4923-BF32-B2B26AD771E5}"/>
              </a:ext>
            </a:extLst>
          </p:cNvPr>
          <p:cNvSpPr>
            <a:spLocks noGrp="1" noChangeArrowheads="1"/>
          </p:cNvSpPr>
          <p:nvPr>
            <p:ph idx="1"/>
          </p:nvPr>
        </p:nvSpPr>
        <p:spPr>
          <a:xfrm>
            <a:off x="457200" y="1684338"/>
            <a:ext cx="8534400" cy="4411662"/>
          </a:xfrm>
        </p:spPr>
        <p:txBody>
          <a:bodyPr>
            <a:normAutofit fontScale="92500" lnSpcReduction="10000"/>
          </a:bodyPr>
          <a:lstStyle/>
          <a:p>
            <a:pPr>
              <a:buFont typeface="Wingdings" panose="05000000000000000000" pitchFamily="2" charset="2"/>
              <a:buNone/>
            </a:pPr>
            <a:r>
              <a:rPr lang="en-US" altLang="en-US" sz="2800">
                <a:latin typeface="Tahoma" panose="020B0604030504040204" pitchFamily="34" charset="0"/>
              </a:rPr>
              <a:t>String queryLehigh = </a:t>
            </a:r>
            <a:r>
              <a:rPr lang="en-US" altLang="en-US" sz="2800">
                <a:latin typeface="Arial Unicode MS" pitchFamily="34" charset="-128"/>
              </a:rPr>
              <a:t>"</a:t>
            </a:r>
            <a:r>
              <a:rPr lang="en-US" altLang="en-US" sz="2800">
                <a:latin typeface="Tahoma" panose="020B0604030504040204" pitchFamily="34" charset="0"/>
              </a:rPr>
              <a:t>select * from Lehigh</a:t>
            </a:r>
            <a:r>
              <a:rPr lang="en-US" altLang="en-US" sz="2800">
                <a:latin typeface="Arial Unicode MS" pitchFamily="34" charset="-128"/>
              </a:rPr>
              <a:t>"</a:t>
            </a:r>
            <a:r>
              <a:rPr lang="en-US" altLang="en-US" sz="2800">
                <a:latin typeface="Tahoma" panose="020B0604030504040204" pitchFamily="34" charset="0"/>
              </a:rPr>
              <a:t>;</a:t>
            </a:r>
          </a:p>
          <a:p>
            <a:pPr>
              <a:buFont typeface="Wingdings" panose="05000000000000000000" pitchFamily="2" charset="2"/>
              <a:buNone/>
            </a:pPr>
            <a:endParaRPr lang="en-US" altLang="en-US" sz="2800">
              <a:latin typeface="Tahoma" panose="020B0604030504040204" pitchFamily="34" charset="0"/>
            </a:endParaRPr>
          </a:p>
          <a:p>
            <a:pPr>
              <a:buFont typeface="Wingdings" panose="05000000000000000000" pitchFamily="2" charset="2"/>
              <a:buNone/>
            </a:pPr>
            <a:r>
              <a:rPr lang="en-US" altLang="en-US" sz="2800" b="1">
                <a:latin typeface="Tahoma" panose="020B0604030504040204" pitchFamily="34" charset="0"/>
              </a:rPr>
              <a:t>ResultSet</a:t>
            </a:r>
            <a:r>
              <a:rPr lang="en-US" altLang="en-US" sz="2800">
                <a:latin typeface="Tahoma" panose="020B0604030504040204" pitchFamily="34" charset="0"/>
              </a:rPr>
              <a:t> rs = Stmt.</a:t>
            </a:r>
            <a:r>
              <a:rPr lang="en-US" altLang="en-US" sz="2800" b="1">
                <a:latin typeface="Tahoma" panose="020B0604030504040204" pitchFamily="34" charset="0"/>
              </a:rPr>
              <a:t>executeQuery</a:t>
            </a:r>
            <a:r>
              <a:rPr lang="en-US" altLang="en-US" sz="2800">
                <a:latin typeface="Tahoma" panose="020B0604030504040204" pitchFamily="34" charset="0"/>
              </a:rPr>
              <a:t>(queryLehigh);</a:t>
            </a:r>
          </a:p>
          <a:p>
            <a:pPr>
              <a:buFont typeface="Wingdings" panose="05000000000000000000" pitchFamily="2" charset="2"/>
              <a:buNone/>
            </a:pPr>
            <a:r>
              <a:rPr lang="en-US" altLang="en-US" sz="2800">
                <a:latin typeface="Tahoma" panose="020B0604030504040204" pitchFamily="34" charset="0"/>
              </a:rPr>
              <a:t>//What does this statement do?</a:t>
            </a:r>
          </a:p>
          <a:p>
            <a:pPr>
              <a:buFont typeface="Wingdings" panose="05000000000000000000" pitchFamily="2" charset="2"/>
              <a:buNone/>
            </a:pPr>
            <a:endParaRPr lang="en-US" altLang="en-US" sz="2800">
              <a:latin typeface="Tahoma" panose="020B0604030504040204" pitchFamily="34" charset="0"/>
            </a:endParaRPr>
          </a:p>
          <a:p>
            <a:pPr>
              <a:buFont typeface="Wingdings" panose="05000000000000000000" pitchFamily="2" charset="2"/>
              <a:buNone/>
            </a:pPr>
            <a:r>
              <a:rPr lang="en-US" altLang="en-US" sz="2800">
                <a:latin typeface="Tahoma" panose="020B0604030504040204" pitchFamily="34" charset="0"/>
              </a:rPr>
              <a:t>while (rs.next()) {	</a:t>
            </a:r>
          </a:p>
          <a:p>
            <a:pPr>
              <a:buFont typeface="Wingdings" panose="05000000000000000000" pitchFamily="2" charset="2"/>
              <a:buNone/>
            </a:pPr>
            <a:r>
              <a:rPr lang="en-US" altLang="en-US" sz="2800">
                <a:latin typeface="Tahoma" panose="020B0604030504040204" pitchFamily="34" charset="0"/>
              </a:rPr>
              <a:t>	int ssn = rs.getInt(</a:t>
            </a:r>
            <a:r>
              <a:rPr lang="en-US" altLang="en-US" sz="2800">
                <a:latin typeface="Arial Unicode MS" pitchFamily="34" charset="-128"/>
              </a:rPr>
              <a:t>"</a:t>
            </a:r>
            <a:r>
              <a:rPr lang="en-US" altLang="en-US" sz="2800">
                <a:latin typeface="Tahoma" panose="020B0604030504040204" pitchFamily="34" charset="0"/>
              </a:rPr>
              <a:t>SSN</a:t>
            </a:r>
            <a:r>
              <a:rPr lang="en-US" altLang="en-US" sz="2800">
                <a:latin typeface="Arial Unicode MS" pitchFamily="34" charset="-128"/>
              </a:rPr>
              <a:t>"</a:t>
            </a:r>
            <a:r>
              <a:rPr lang="en-US" altLang="en-US" sz="2800">
                <a:latin typeface="Tahoma" panose="020B0604030504040204" pitchFamily="34" charset="0"/>
              </a:rPr>
              <a:t>);</a:t>
            </a:r>
          </a:p>
          <a:p>
            <a:pPr>
              <a:buFont typeface="Wingdings" panose="05000000000000000000" pitchFamily="2" charset="2"/>
              <a:buNone/>
            </a:pPr>
            <a:r>
              <a:rPr lang="en-US" altLang="en-US" sz="2800">
                <a:latin typeface="Tahoma" panose="020B0604030504040204" pitchFamily="34" charset="0"/>
              </a:rPr>
              <a:t>	String name = rs.getString(</a:t>
            </a:r>
            <a:r>
              <a:rPr lang="en-US" altLang="en-US" sz="2800">
                <a:latin typeface="Arial Unicode MS" pitchFamily="34" charset="-128"/>
              </a:rPr>
              <a:t>"</a:t>
            </a:r>
            <a:r>
              <a:rPr lang="en-US" altLang="en-US" sz="2800">
                <a:latin typeface="Tahoma" panose="020B0604030504040204" pitchFamily="34" charset="0"/>
              </a:rPr>
              <a:t>NAME</a:t>
            </a:r>
            <a:r>
              <a:rPr lang="en-US" altLang="en-US" sz="2800">
                <a:latin typeface="Arial Unicode MS" pitchFamily="34" charset="-128"/>
              </a:rPr>
              <a:t>"</a:t>
            </a:r>
            <a:r>
              <a:rPr lang="en-US" altLang="en-US" sz="2800">
                <a:latin typeface="Tahoma" panose="020B0604030504040204" pitchFamily="34" charset="0"/>
              </a:rPr>
              <a:t>);</a:t>
            </a:r>
          </a:p>
          <a:p>
            <a:pPr>
              <a:buFont typeface="Wingdings" panose="05000000000000000000" pitchFamily="2" charset="2"/>
              <a:buNone/>
            </a:pPr>
            <a:r>
              <a:rPr lang="en-US" altLang="en-US" sz="2800">
                <a:latin typeface="Tahoma" panose="020B0604030504040204" pitchFamily="34" charset="0"/>
              </a:rPr>
              <a:t>	int marks = rs.getInt(</a:t>
            </a:r>
            <a:r>
              <a:rPr lang="en-US" altLang="en-US" sz="2800">
                <a:latin typeface="Arial Unicode MS" pitchFamily="34" charset="-128"/>
              </a:rPr>
              <a:t>"</a:t>
            </a:r>
            <a:r>
              <a:rPr lang="en-US" altLang="en-US" sz="2800">
                <a:latin typeface="Tahoma" panose="020B0604030504040204" pitchFamily="34" charset="0"/>
              </a:rPr>
              <a:t>MARKS</a:t>
            </a:r>
            <a:r>
              <a:rPr lang="en-US" altLang="en-US" sz="2800">
                <a:latin typeface="Arial Unicode MS" pitchFamily="34" charset="-128"/>
              </a:rPr>
              <a:t>"</a:t>
            </a:r>
            <a:r>
              <a:rPr lang="en-US" altLang="en-US" sz="2800">
                <a:latin typeface="Tahoma" panose="020B0604030504040204" pitchFamily="34" charset="0"/>
              </a:rPr>
              <a:t>);</a:t>
            </a:r>
          </a:p>
          <a:p>
            <a:pPr>
              <a:buFont typeface="Wingdings" panose="05000000000000000000" pitchFamily="2" charset="2"/>
              <a:buNone/>
            </a:pPr>
            <a:r>
              <a:rPr lang="en-US" altLang="en-US" sz="2800">
                <a:latin typeface="Tahoma" panose="020B0604030504040204" pitchFamily="34" charset="0"/>
              </a:rPr>
              <a:t>}</a:t>
            </a:r>
          </a:p>
        </p:txBody>
      </p:sp>
      <p:sp>
        <p:nvSpPr>
          <p:cNvPr id="5" name="Slide Number Placeholder 5">
            <a:extLst>
              <a:ext uri="{FF2B5EF4-FFF2-40B4-BE49-F238E27FC236}">
                <a16:creationId xmlns:a16="http://schemas.microsoft.com/office/drawing/2014/main" id="{FB441538-5696-484C-81AA-CFE739C2742A}"/>
              </a:ext>
            </a:extLst>
          </p:cNvPr>
          <p:cNvSpPr>
            <a:spLocks noGrp="1"/>
          </p:cNvSpPr>
          <p:nvPr>
            <p:ph type="sldNum" sz="quarter" idx="12"/>
          </p:nvPr>
        </p:nvSpPr>
        <p:spPr/>
        <p:txBody>
          <a:bodyPr/>
          <a:lstStyle/>
          <a:p>
            <a:fld id="{C8DF05A2-478E-4503-A3CA-EAB90DD28A19}" type="slidenum">
              <a:rPr lang="en-US" altLang="en-US"/>
              <a:pPr/>
              <a:t>11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p:cTn id="7" dur="500" fill="hold"/>
                                        <p:tgtEl>
                                          <p:spTgt spid="73730"/>
                                        </p:tgtEl>
                                        <p:attrNameLst>
                                          <p:attrName>ppt_w</p:attrName>
                                        </p:attrNameLst>
                                      </p:cBhvr>
                                      <p:tavLst>
                                        <p:tav tm="0">
                                          <p:val>
                                            <p:fltVal val="0"/>
                                          </p:val>
                                        </p:tav>
                                        <p:tav tm="100000">
                                          <p:val>
                                            <p:strVal val="#ppt_w"/>
                                          </p:val>
                                        </p:tav>
                                      </p:tavLst>
                                    </p:anim>
                                    <p:anim calcmode="lin" valueType="num">
                                      <p:cBhvr>
                                        <p:cTn id="8" dur="500" fill="hold"/>
                                        <p:tgtEl>
                                          <p:spTgt spid="73730"/>
                                        </p:tgtEl>
                                        <p:attrNameLst>
                                          <p:attrName>ppt_h</p:attrName>
                                        </p:attrNameLst>
                                      </p:cBhvr>
                                      <p:tavLst>
                                        <p:tav tm="0">
                                          <p:val>
                                            <p:fltVal val="0"/>
                                          </p:val>
                                        </p:tav>
                                        <p:tav tm="100000">
                                          <p:val>
                                            <p:strVal val="#ppt_h"/>
                                          </p:val>
                                        </p:tav>
                                      </p:tavLst>
                                    </p:anim>
                                    <p:animEffect transition="in" filter="fade">
                                      <p:cBhvr>
                                        <p:cTn id="9" dur="500"/>
                                        <p:tgtEl>
                                          <p:spTgt spid="73730"/>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3731">
                                            <p:txEl>
                                              <p:pRg st="0" end="0"/>
                                            </p:txEl>
                                          </p:spTgt>
                                        </p:tgtEl>
                                        <p:attrNameLst>
                                          <p:attrName>style.visibility</p:attrName>
                                        </p:attrNameLst>
                                      </p:cBhvr>
                                      <p:to>
                                        <p:strVal val="visible"/>
                                      </p:to>
                                    </p:set>
                                    <p:animEffect transition="in" filter="fade">
                                      <p:cBhvr>
                                        <p:cTn id="13" dur="1000">
                                          <p:stCondLst>
                                            <p:cond delay="0"/>
                                          </p:stCondLst>
                                        </p:cTn>
                                        <p:tgtEl>
                                          <p:spTgt spid="73731">
                                            <p:txEl>
                                              <p:pRg st="0" end="0"/>
                                            </p:txEl>
                                          </p:spTgt>
                                        </p:tgtEl>
                                      </p:cBhvr>
                                    </p:animEffect>
                                  </p:childTnLst>
                                </p:cTn>
                              </p:par>
                            </p:childTnLst>
                          </p:cTn>
                        </p:par>
                        <p:par>
                          <p:cTn id="14" fill="hold" nodeType="afterGroup">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73731">
                                            <p:txEl>
                                              <p:pRg st="2" end="2"/>
                                            </p:txEl>
                                          </p:spTgt>
                                        </p:tgtEl>
                                        <p:attrNameLst>
                                          <p:attrName>style.visibility</p:attrName>
                                        </p:attrNameLst>
                                      </p:cBhvr>
                                      <p:to>
                                        <p:strVal val="visible"/>
                                      </p:to>
                                    </p:set>
                                    <p:animEffect transition="in" filter="fade">
                                      <p:cBhvr>
                                        <p:cTn id="17" dur="1000">
                                          <p:stCondLst>
                                            <p:cond delay="0"/>
                                          </p:stCondLst>
                                        </p:cTn>
                                        <p:tgtEl>
                                          <p:spTgt spid="73731">
                                            <p:txEl>
                                              <p:pRg st="2" end="2"/>
                                            </p:txEl>
                                          </p:spTgt>
                                        </p:tgtEl>
                                      </p:cBhvr>
                                    </p:animEffect>
                                  </p:childTnLst>
                                </p:cTn>
                              </p:par>
                            </p:childTnLst>
                          </p:cTn>
                        </p:par>
                        <p:par>
                          <p:cTn id="18" fill="hold" nodeType="afterGroup">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73731">
                                            <p:txEl>
                                              <p:pRg st="3" end="3"/>
                                            </p:txEl>
                                          </p:spTgt>
                                        </p:tgtEl>
                                        <p:attrNameLst>
                                          <p:attrName>style.visibility</p:attrName>
                                        </p:attrNameLst>
                                      </p:cBhvr>
                                      <p:to>
                                        <p:strVal val="visible"/>
                                      </p:to>
                                    </p:set>
                                    <p:animEffect transition="in" filter="fade">
                                      <p:cBhvr>
                                        <p:cTn id="21" dur="1000">
                                          <p:stCondLst>
                                            <p:cond delay="0"/>
                                          </p:stCondLst>
                                        </p:cTn>
                                        <p:tgtEl>
                                          <p:spTgt spid="73731">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3731">
                                            <p:txEl>
                                              <p:pRg st="5" end="5"/>
                                            </p:txEl>
                                          </p:spTgt>
                                        </p:tgtEl>
                                        <p:attrNameLst>
                                          <p:attrName>style.visibility</p:attrName>
                                        </p:attrNameLst>
                                      </p:cBhvr>
                                      <p:to>
                                        <p:strVal val="visible"/>
                                      </p:to>
                                    </p:set>
                                    <p:animEffect transition="in" filter="fade">
                                      <p:cBhvr>
                                        <p:cTn id="26" dur="1000">
                                          <p:stCondLst>
                                            <p:cond delay="0"/>
                                          </p:stCondLst>
                                        </p:cTn>
                                        <p:tgtEl>
                                          <p:spTgt spid="73731">
                                            <p:txEl>
                                              <p:pRg st="5" end="5"/>
                                            </p:txEl>
                                          </p:spTgt>
                                        </p:tgtEl>
                                      </p:cBhvr>
                                    </p:animEffect>
                                  </p:childTnLst>
                                </p:cTn>
                              </p:par>
                            </p:childTnLst>
                          </p:cTn>
                        </p:par>
                        <p:par>
                          <p:cTn id="27" fill="hold" nodeType="afterGroup">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73731">
                                            <p:txEl>
                                              <p:pRg st="6" end="6"/>
                                            </p:txEl>
                                          </p:spTgt>
                                        </p:tgtEl>
                                        <p:attrNameLst>
                                          <p:attrName>style.visibility</p:attrName>
                                        </p:attrNameLst>
                                      </p:cBhvr>
                                      <p:to>
                                        <p:strVal val="visible"/>
                                      </p:to>
                                    </p:set>
                                    <p:animEffect transition="in" filter="fade">
                                      <p:cBhvr>
                                        <p:cTn id="30" dur="1000">
                                          <p:stCondLst>
                                            <p:cond delay="0"/>
                                          </p:stCondLst>
                                        </p:cTn>
                                        <p:tgtEl>
                                          <p:spTgt spid="73731">
                                            <p:txEl>
                                              <p:pRg st="6" end="6"/>
                                            </p:txEl>
                                          </p:spTgt>
                                        </p:tgtEl>
                                      </p:cBhvr>
                                    </p:animEffect>
                                  </p:childTnLst>
                                </p:cTn>
                              </p:par>
                            </p:childTnLst>
                          </p:cTn>
                        </p:par>
                        <p:par>
                          <p:cTn id="31" fill="hold" nodeType="afterGroup">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73731">
                                            <p:txEl>
                                              <p:pRg st="7" end="7"/>
                                            </p:txEl>
                                          </p:spTgt>
                                        </p:tgtEl>
                                        <p:attrNameLst>
                                          <p:attrName>style.visibility</p:attrName>
                                        </p:attrNameLst>
                                      </p:cBhvr>
                                      <p:to>
                                        <p:strVal val="visible"/>
                                      </p:to>
                                    </p:set>
                                    <p:animEffect transition="in" filter="fade">
                                      <p:cBhvr>
                                        <p:cTn id="34" dur="1000">
                                          <p:stCondLst>
                                            <p:cond delay="0"/>
                                          </p:stCondLst>
                                        </p:cTn>
                                        <p:tgtEl>
                                          <p:spTgt spid="73731">
                                            <p:txEl>
                                              <p:pRg st="7" end="7"/>
                                            </p:txEl>
                                          </p:spTgt>
                                        </p:tgtEl>
                                      </p:cBhvr>
                                    </p:animEffect>
                                  </p:childTnLst>
                                </p:cTn>
                              </p:par>
                            </p:childTnLst>
                          </p:cTn>
                        </p:par>
                        <p:par>
                          <p:cTn id="35" fill="hold" nodeType="afterGroup">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73731">
                                            <p:txEl>
                                              <p:pRg st="8" end="8"/>
                                            </p:txEl>
                                          </p:spTgt>
                                        </p:tgtEl>
                                        <p:attrNameLst>
                                          <p:attrName>style.visibility</p:attrName>
                                        </p:attrNameLst>
                                      </p:cBhvr>
                                      <p:to>
                                        <p:strVal val="visible"/>
                                      </p:to>
                                    </p:set>
                                    <p:animEffect transition="in" filter="fade">
                                      <p:cBhvr>
                                        <p:cTn id="38" dur="1000">
                                          <p:stCondLst>
                                            <p:cond delay="0"/>
                                          </p:stCondLst>
                                        </p:cTn>
                                        <p:tgtEl>
                                          <p:spTgt spid="73731">
                                            <p:txEl>
                                              <p:pRg st="8" end="8"/>
                                            </p:txEl>
                                          </p:spTgt>
                                        </p:tgtEl>
                                      </p:cBhvr>
                                    </p:animEffect>
                                  </p:childTnLst>
                                </p:cTn>
                              </p:par>
                            </p:childTnLst>
                          </p:cTn>
                        </p:par>
                        <p:par>
                          <p:cTn id="39" fill="hold" nodeType="afterGroup">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73731">
                                            <p:txEl>
                                              <p:pRg st="9" end="9"/>
                                            </p:txEl>
                                          </p:spTgt>
                                        </p:tgtEl>
                                        <p:attrNameLst>
                                          <p:attrName>style.visibility</p:attrName>
                                        </p:attrNameLst>
                                      </p:cBhvr>
                                      <p:to>
                                        <p:strVal val="visible"/>
                                      </p:to>
                                    </p:set>
                                    <p:animEffect transition="in" filter="fade">
                                      <p:cBhvr>
                                        <p:cTn id="42" dur="1000">
                                          <p:stCondLst>
                                            <p:cond delay="0"/>
                                          </p:stCondLst>
                                        </p:cTn>
                                        <p:tgtEl>
                                          <p:spTgt spid="737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7373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54F2F09-29AA-4D98-99E8-A4DD48B604C8}"/>
              </a:ext>
            </a:extLst>
          </p:cNvPr>
          <p:cNvSpPr>
            <a:spLocks noGrp="1" noChangeArrowheads="1"/>
          </p:cNvSpPr>
          <p:nvPr>
            <p:ph type="title"/>
          </p:nvPr>
        </p:nvSpPr>
        <p:spPr/>
        <p:txBody>
          <a:bodyPr/>
          <a:lstStyle/>
          <a:p>
            <a:r>
              <a:rPr lang="en-US" altLang="en-US"/>
              <a:t>Close connection</a:t>
            </a:r>
          </a:p>
        </p:txBody>
      </p:sp>
      <p:sp>
        <p:nvSpPr>
          <p:cNvPr id="74755" name="Rectangle 3">
            <a:extLst>
              <a:ext uri="{FF2B5EF4-FFF2-40B4-BE49-F238E27FC236}">
                <a16:creationId xmlns:a16="http://schemas.microsoft.com/office/drawing/2014/main" id="{96CF6553-000A-4A1D-8AA2-6A6F0F4799E0}"/>
              </a:ext>
            </a:extLst>
          </p:cNvPr>
          <p:cNvSpPr>
            <a:spLocks noGrp="1" noChangeArrowheads="1"/>
          </p:cNvSpPr>
          <p:nvPr>
            <p:ph idx="1"/>
          </p:nvPr>
        </p:nvSpPr>
        <p:spPr/>
        <p:txBody>
          <a:bodyPr/>
          <a:lstStyle/>
          <a:p>
            <a:r>
              <a:rPr lang="en-US" altLang="en-US"/>
              <a:t>stmt.close();</a:t>
            </a:r>
          </a:p>
          <a:p>
            <a:r>
              <a:rPr lang="en-US" altLang="en-US"/>
              <a:t>con.close();</a:t>
            </a:r>
          </a:p>
        </p:txBody>
      </p:sp>
      <p:sp>
        <p:nvSpPr>
          <p:cNvPr id="5" name="Slide Number Placeholder 5">
            <a:extLst>
              <a:ext uri="{FF2B5EF4-FFF2-40B4-BE49-F238E27FC236}">
                <a16:creationId xmlns:a16="http://schemas.microsoft.com/office/drawing/2014/main" id="{44C9BF2C-68C9-47A5-8ABD-6C408365B966}"/>
              </a:ext>
            </a:extLst>
          </p:cNvPr>
          <p:cNvSpPr>
            <a:spLocks noGrp="1"/>
          </p:cNvSpPr>
          <p:nvPr>
            <p:ph type="sldNum" sz="quarter" idx="12"/>
          </p:nvPr>
        </p:nvSpPr>
        <p:spPr/>
        <p:txBody>
          <a:bodyPr/>
          <a:lstStyle/>
          <a:p>
            <a:fld id="{7B3D5A8E-EA35-4622-BA3B-E15B4A544A71}" type="slidenum">
              <a:rPr lang="en-US" altLang="en-US"/>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98C4BD3-61E2-40A2-84EF-A3EA66391004}"/>
              </a:ext>
            </a:extLst>
          </p:cNvPr>
          <p:cNvSpPr>
            <a:spLocks noGrp="1" noChangeArrowheads="1"/>
          </p:cNvSpPr>
          <p:nvPr>
            <p:ph type="title"/>
          </p:nvPr>
        </p:nvSpPr>
        <p:spPr/>
        <p:txBody>
          <a:bodyPr/>
          <a:lstStyle/>
          <a:p>
            <a:r>
              <a:rPr lang="en-US" altLang="en-US"/>
              <a:t>Transactions and JDBC</a:t>
            </a:r>
          </a:p>
        </p:txBody>
      </p:sp>
      <p:sp>
        <p:nvSpPr>
          <p:cNvPr id="31747" name="Rectangle 3">
            <a:extLst>
              <a:ext uri="{FF2B5EF4-FFF2-40B4-BE49-F238E27FC236}">
                <a16:creationId xmlns:a16="http://schemas.microsoft.com/office/drawing/2014/main" id="{82DE3D76-B4D3-48DA-B396-27D10CB5DA50}"/>
              </a:ext>
            </a:extLst>
          </p:cNvPr>
          <p:cNvSpPr>
            <a:spLocks noGrp="1" noChangeArrowheads="1"/>
          </p:cNvSpPr>
          <p:nvPr>
            <p:ph idx="1"/>
          </p:nvPr>
        </p:nvSpPr>
        <p:spPr/>
        <p:txBody>
          <a:bodyPr>
            <a:normAutofit/>
          </a:bodyPr>
          <a:lstStyle/>
          <a:p>
            <a:pPr>
              <a:lnSpc>
                <a:spcPct val="90000"/>
              </a:lnSpc>
            </a:pPr>
            <a:r>
              <a:rPr lang="en-US" altLang="en-US" sz="2100"/>
              <a:t>JDBC allows SQL statements to be grouped together into a single transaction</a:t>
            </a:r>
          </a:p>
          <a:p>
            <a:pPr>
              <a:lnSpc>
                <a:spcPct val="90000"/>
              </a:lnSpc>
            </a:pPr>
            <a:r>
              <a:rPr lang="en-US" altLang="en-US" sz="2100"/>
              <a:t>Transaction control is performed by the </a:t>
            </a:r>
            <a:r>
              <a:rPr lang="en-US" altLang="en-US" sz="2100">
                <a:solidFill>
                  <a:srgbClr val="003399"/>
                </a:solidFill>
              </a:rPr>
              <a:t>Connection</a:t>
            </a:r>
            <a:r>
              <a:rPr lang="en-US" altLang="en-US" sz="2100"/>
              <a:t> object, default mode is auto-commit, I.e., each sql statement is treated as a transaction</a:t>
            </a:r>
          </a:p>
          <a:p>
            <a:pPr>
              <a:lnSpc>
                <a:spcPct val="90000"/>
              </a:lnSpc>
            </a:pPr>
            <a:r>
              <a:rPr lang="en-US" altLang="en-US" sz="2100"/>
              <a:t>We can turn off the auto-commit mode with </a:t>
            </a:r>
            <a:r>
              <a:rPr lang="en-US" altLang="en-US" sz="2100">
                <a:solidFill>
                  <a:srgbClr val="003399"/>
                </a:solidFill>
              </a:rPr>
              <a:t>con.setAutoCommit(false);</a:t>
            </a:r>
          </a:p>
          <a:p>
            <a:pPr>
              <a:lnSpc>
                <a:spcPct val="90000"/>
              </a:lnSpc>
            </a:pPr>
            <a:r>
              <a:rPr lang="en-US" altLang="en-US" sz="2100"/>
              <a:t>And turn it back on with </a:t>
            </a:r>
            <a:r>
              <a:rPr lang="en-US" altLang="en-US" sz="2100">
                <a:solidFill>
                  <a:srgbClr val="003399"/>
                </a:solidFill>
              </a:rPr>
              <a:t>con.setAutoCommit(true);</a:t>
            </a:r>
          </a:p>
          <a:p>
            <a:pPr>
              <a:lnSpc>
                <a:spcPct val="90000"/>
              </a:lnSpc>
            </a:pPr>
            <a:r>
              <a:rPr lang="en-US" altLang="en-US" sz="2100"/>
              <a:t>Once auto-commit is off, no SQL statement will be committed until an explicit is invoked </a:t>
            </a:r>
            <a:r>
              <a:rPr lang="en-US" altLang="en-US" sz="2100">
                <a:solidFill>
                  <a:srgbClr val="003399"/>
                </a:solidFill>
              </a:rPr>
              <a:t>con.commit();</a:t>
            </a:r>
          </a:p>
          <a:p>
            <a:pPr>
              <a:lnSpc>
                <a:spcPct val="90000"/>
              </a:lnSpc>
            </a:pPr>
            <a:r>
              <a:rPr lang="en-US" altLang="en-US" sz="2100"/>
              <a:t>At this point all changes done by the SQL statements will be made permanent in the database.</a:t>
            </a:r>
            <a:r>
              <a:rPr lang="en-US" altLang="en-US" sz="2600"/>
              <a:t> </a:t>
            </a:r>
          </a:p>
        </p:txBody>
      </p:sp>
      <p:sp>
        <p:nvSpPr>
          <p:cNvPr id="5" name="Slide Number Placeholder 5">
            <a:extLst>
              <a:ext uri="{FF2B5EF4-FFF2-40B4-BE49-F238E27FC236}">
                <a16:creationId xmlns:a16="http://schemas.microsoft.com/office/drawing/2014/main" id="{46550B5C-C230-4E5B-9D06-C13257A98B45}"/>
              </a:ext>
            </a:extLst>
          </p:cNvPr>
          <p:cNvSpPr>
            <a:spLocks noGrp="1"/>
          </p:cNvSpPr>
          <p:nvPr>
            <p:ph type="sldNum" sz="quarter" idx="12"/>
          </p:nvPr>
        </p:nvSpPr>
        <p:spPr/>
        <p:txBody>
          <a:bodyPr/>
          <a:lstStyle/>
          <a:p>
            <a:fld id="{DE31D555-7F6F-49AE-A9B2-F2B89B28DAB3}" type="slidenum">
              <a:rPr lang="en-US" altLang="en-US"/>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0EEF0A0-FE21-4181-9B99-56000A1CD3EB}"/>
              </a:ext>
            </a:extLst>
          </p:cNvPr>
          <p:cNvSpPr>
            <a:spLocks noGrp="1" noChangeArrowheads="1"/>
          </p:cNvSpPr>
          <p:nvPr>
            <p:ph type="title"/>
          </p:nvPr>
        </p:nvSpPr>
        <p:spPr/>
        <p:txBody>
          <a:bodyPr>
            <a:normAutofit fontScale="90000"/>
          </a:bodyPr>
          <a:lstStyle/>
          <a:p>
            <a:r>
              <a:rPr lang="en-US" altLang="en-US"/>
              <a:t>Handling Errors with Exceptions</a:t>
            </a:r>
          </a:p>
        </p:txBody>
      </p:sp>
      <p:sp>
        <p:nvSpPr>
          <p:cNvPr id="40963" name="Rectangle 3">
            <a:extLst>
              <a:ext uri="{FF2B5EF4-FFF2-40B4-BE49-F238E27FC236}">
                <a16:creationId xmlns:a16="http://schemas.microsoft.com/office/drawing/2014/main" id="{D4D2B6B5-467F-4554-AE41-C7AD9FD1C057}"/>
              </a:ext>
            </a:extLst>
          </p:cNvPr>
          <p:cNvSpPr>
            <a:spLocks noGrp="1" noChangeArrowheads="1"/>
          </p:cNvSpPr>
          <p:nvPr>
            <p:ph idx="1"/>
          </p:nvPr>
        </p:nvSpPr>
        <p:spPr/>
        <p:txBody>
          <a:bodyPr/>
          <a:lstStyle/>
          <a:p>
            <a:r>
              <a:rPr lang="en-US" altLang="en-US" sz="2600"/>
              <a:t>Programs should recover and leave the database in a consistent state. </a:t>
            </a:r>
          </a:p>
          <a:p>
            <a:r>
              <a:rPr lang="en-US" altLang="en-US" sz="2600"/>
              <a:t>If a statement in the try block throws an exception or warning, it can be caught in one of the corresponding catch statements</a:t>
            </a:r>
          </a:p>
          <a:p>
            <a:r>
              <a:rPr lang="en-US" altLang="en-US" sz="2600"/>
              <a:t>How might a </a:t>
            </a:r>
            <a:r>
              <a:rPr lang="en-US" altLang="en-US" sz="2600">
                <a:solidFill>
                  <a:srgbClr val="003399"/>
                </a:solidFill>
              </a:rPr>
              <a:t>finally {…}</a:t>
            </a:r>
            <a:r>
              <a:rPr lang="en-US" altLang="en-US" sz="2600"/>
              <a:t> block be helpful here?</a:t>
            </a:r>
          </a:p>
          <a:p>
            <a:r>
              <a:rPr lang="en-US" altLang="en-US" sz="2600"/>
              <a:t>E.g., you could rollback your transaction in a </a:t>
            </a:r>
            <a:br>
              <a:rPr lang="en-US" altLang="en-US" sz="2600"/>
            </a:br>
            <a:r>
              <a:rPr lang="en-US" altLang="en-US" sz="2600">
                <a:solidFill>
                  <a:srgbClr val="003399"/>
                </a:solidFill>
              </a:rPr>
              <a:t>catch { …}</a:t>
            </a:r>
            <a:r>
              <a:rPr lang="en-US" altLang="en-US" sz="2600"/>
              <a:t>  block or close database connection and free database related resources in </a:t>
            </a:r>
            <a:r>
              <a:rPr lang="en-US" altLang="en-US" sz="2600">
                <a:solidFill>
                  <a:srgbClr val="003399"/>
                </a:solidFill>
              </a:rPr>
              <a:t>finally {…}</a:t>
            </a:r>
            <a:r>
              <a:rPr lang="en-US" altLang="en-US" sz="2600"/>
              <a:t> block</a:t>
            </a:r>
          </a:p>
        </p:txBody>
      </p:sp>
      <p:sp>
        <p:nvSpPr>
          <p:cNvPr id="5" name="Slide Number Placeholder 5">
            <a:extLst>
              <a:ext uri="{FF2B5EF4-FFF2-40B4-BE49-F238E27FC236}">
                <a16:creationId xmlns:a16="http://schemas.microsoft.com/office/drawing/2014/main" id="{BBD7534C-CAD7-4AB0-A548-4EF8D7B5E0E8}"/>
              </a:ext>
            </a:extLst>
          </p:cNvPr>
          <p:cNvSpPr>
            <a:spLocks noGrp="1"/>
          </p:cNvSpPr>
          <p:nvPr>
            <p:ph type="sldNum" sz="quarter" idx="12"/>
          </p:nvPr>
        </p:nvSpPr>
        <p:spPr/>
        <p:txBody>
          <a:bodyPr/>
          <a:lstStyle/>
          <a:p>
            <a:fld id="{D75957DB-500E-4B7E-AB18-107B62D63DEE}" type="slidenum">
              <a:rPr lang="en-US" altLang="en-US"/>
              <a:pPr/>
              <a:t>14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p:cTn id="7" dur="500" fill="hold"/>
                                        <p:tgtEl>
                                          <p:spTgt spid="40962"/>
                                        </p:tgtEl>
                                        <p:attrNameLst>
                                          <p:attrName>ppt_w</p:attrName>
                                        </p:attrNameLst>
                                      </p:cBhvr>
                                      <p:tavLst>
                                        <p:tav tm="0">
                                          <p:val>
                                            <p:fltVal val="0"/>
                                          </p:val>
                                        </p:tav>
                                        <p:tav tm="100000">
                                          <p:val>
                                            <p:strVal val="#ppt_w"/>
                                          </p:val>
                                        </p:tav>
                                      </p:tavLst>
                                    </p:anim>
                                    <p:anim calcmode="lin" valueType="num">
                                      <p:cBhvr>
                                        <p:cTn id="8" dur="500" fill="hold"/>
                                        <p:tgtEl>
                                          <p:spTgt spid="40962"/>
                                        </p:tgtEl>
                                        <p:attrNameLst>
                                          <p:attrName>ppt_h</p:attrName>
                                        </p:attrNameLst>
                                      </p:cBhvr>
                                      <p:tavLst>
                                        <p:tav tm="0">
                                          <p:val>
                                            <p:fltVal val="0"/>
                                          </p:val>
                                        </p:tav>
                                        <p:tav tm="100000">
                                          <p:val>
                                            <p:strVal val="#ppt_h"/>
                                          </p:val>
                                        </p:tav>
                                      </p:tavLst>
                                    </p:anim>
                                    <p:animEffect transition="in" filter="fade">
                                      <p:cBhvr>
                                        <p:cTn id="9" dur="500"/>
                                        <p:tgtEl>
                                          <p:spTgt spid="4096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0963">
                                            <p:txEl>
                                              <p:pRg st="0" end="0"/>
                                            </p:txEl>
                                          </p:spTgt>
                                        </p:tgtEl>
                                        <p:attrNameLst>
                                          <p:attrName>style.visibility</p:attrName>
                                        </p:attrNameLst>
                                      </p:cBhvr>
                                      <p:to>
                                        <p:strVal val="visible"/>
                                      </p:to>
                                    </p:set>
                                    <p:animEffect transition="in" filter="fade">
                                      <p:cBhvr>
                                        <p:cTn id="13" dur="1000">
                                          <p:stCondLst>
                                            <p:cond delay="0"/>
                                          </p:stCondLst>
                                        </p:cTn>
                                        <p:tgtEl>
                                          <p:spTgt spid="40963">
                                            <p:txEl>
                                              <p:pRg st="0" end="0"/>
                                            </p:txEl>
                                          </p:spTgt>
                                        </p:tgtEl>
                                      </p:cBhvr>
                                    </p:animEffect>
                                  </p:childTnLst>
                                </p:cTn>
                              </p:par>
                            </p:childTnLst>
                          </p:cTn>
                        </p:par>
                        <p:par>
                          <p:cTn id="14" fill="hold" nodeType="afterGroup">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40963">
                                            <p:txEl>
                                              <p:pRg st="1" end="1"/>
                                            </p:txEl>
                                          </p:spTgt>
                                        </p:tgtEl>
                                        <p:attrNameLst>
                                          <p:attrName>style.visibility</p:attrName>
                                        </p:attrNameLst>
                                      </p:cBhvr>
                                      <p:to>
                                        <p:strVal val="visible"/>
                                      </p:to>
                                    </p:set>
                                    <p:animEffect transition="in" filter="fade">
                                      <p:cBhvr>
                                        <p:cTn id="17" dur="1000">
                                          <p:stCondLst>
                                            <p:cond delay="0"/>
                                          </p:stCondLst>
                                        </p:cTn>
                                        <p:tgtEl>
                                          <p:spTgt spid="40963">
                                            <p:txEl>
                                              <p:pRg st="1" end="1"/>
                                            </p:txEl>
                                          </p:spTgt>
                                        </p:tgtEl>
                                      </p:cBhvr>
                                    </p:animEffect>
                                  </p:childTnLst>
                                </p:cTn>
                              </p:par>
                            </p:childTnLst>
                          </p:cTn>
                        </p:par>
                        <p:par>
                          <p:cTn id="18" fill="hold" nodeType="afterGroup">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40963">
                                            <p:txEl>
                                              <p:pRg st="2" end="2"/>
                                            </p:txEl>
                                          </p:spTgt>
                                        </p:tgtEl>
                                        <p:attrNameLst>
                                          <p:attrName>style.visibility</p:attrName>
                                        </p:attrNameLst>
                                      </p:cBhvr>
                                      <p:to>
                                        <p:strVal val="visible"/>
                                      </p:to>
                                    </p:set>
                                    <p:animEffect transition="in" filter="fade">
                                      <p:cBhvr>
                                        <p:cTn id="21" dur="1000">
                                          <p:stCondLst>
                                            <p:cond delay="0"/>
                                          </p:stCondLst>
                                        </p:cTn>
                                        <p:tgtEl>
                                          <p:spTgt spid="40963">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0963">
                                            <p:txEl>
                                              <p:pRg st="3" end="3"/>
                                            </p:txEl>
                                          </p:spTgt>
                                        </p:tgtEl>
                                        <p:attrNameLst>
                                          <p:attrName>style.visibility</p:attrName>
                                        </p:attrNameLst>
                                      </p:cBhvr>
                                      <p:to>
                                        <p:strVal val="visible"/>
                                      </p:to>
                                    </p:set>
                                    <p:animEffect transition="in" filter="fade">
                                      <p:cBhvr>
                                        <p:cTn id="26" dur="1000">
                                          <p:stCondLst>
                                            <p:cond delay="0"/>
                                          </p:stCondLst>
                                        </p:cTn>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E802C2E-F157-4DB9-BA50-22D6D409F96D}"/>
              </a:ext>
            </a:extLst>
          </p:cNvPr>
          <p:cNvSpPr>
            <a:spLocks noGrp="1" noChangeArrowheads="1"/>
          </p:cNvSpPr>
          <p:nvPr>
            <p:ph type="title"/>
          </p:nvPr>
        </p:nvSpPr>
        <p:spPr/>
        <p:txBody>
          <a:bodyPr>
            <a:normAutofit fontScale="90000"/>
          </a:bodyPr>
          <a:lstStyle/>
          <a:p>
            <a:r>
              <a:rPr lang="en-US" altLang="en-US" sz="3500"/>
              <a:t>Another way to access database</a:t>
            </a:r>
            <a:br>
              <a:rPr lang="en-US" altLang="en-US" sz="3500"/>
            </a:br>
            <a:r>
              <a:rPr lang="en-US" altLang="en-US" sz="3500"/>
              <a:t>(JDBC-ODBC)</a:t>
            </a:r>
          </a:p>
        </p:txBody>
      </p:sp>
      <p:sp>
        <p:nvSpPr>
          <p:cNvPr id="7" name="Slide Number Placeholder 5">
            <a:extLst>
              <a:ext uri="{FF2B5EF4-FFF2-40B4-BE49-F238E27FC236}">
                <a16:creationId xmlns:a16="http://schemas.microsoft.com/office/drawing/2014/main" id="{6C607F2E-21A8-4DD5-8E67-D9BB73AE6F26}"/>
              </a:ext>
            </a:extLst>
          </p:cNvPr>
          <p:cNvSpPr>
            <a:spLocks noGrp="1"/>
          </p:cNvSpPr>
          <p:nvPr>
            <p:ph type="sldNum" sz="quarter" idx="12"/>
          </p:nvPr>
        </p:nvSpPr>
        <p:spPr/>
        <p:txBody>
          <a:bodyPr/>
          <a:lstStyle/>
          <a:p>
            <a:fld id="{725C08E1-DE16-4C50-9619-1F56D00BA482}" type="slidenum">
              <a:rPr lang="en-US" altLang="en-US"/>
              <a:pPr/>
              <a:t>15</a:t>
            </a:fld>
            <a:endParaRPr lang="en-US" altLang="en-US"/>
          </a:p>
        </p:txBody>
      </p:sp>
      <p:pic>
        <p:nvPicPr>
          <p:cNvPr id="75779" name="Picture 3">
            <a:extLst>
              <a:ext uri="{FF2B5EF4-FFF2-40B4-BE49-F238E27FC236}">
                <a16:creationId xmlns:a16="http://schemas.microsoft.com/office/drawing/2014/main" id="{D9DE2579-9D7E-41B1-ADA8-F24283D91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6096000" cy="4953000"/>
          </a:xfrm>
          <a:prstGeom prst="rect">
            <a:avLst/>
          </a:prstGeom>
          <a:noFill/>
          <a:extLst>
            <a:ext uri="{909E8E84-426E-40DD-AFC4-6F175D3DCCD1}">
              <a14:hiddenFill xmlns:a14="http://schemas.microsoft.com/office/drawing/2010/main">
                <a:solidFill>
                  <a:srgbClr val="FFFFFF"/>
                </a:solidFill>
              </a14:hiddenFill>
            </a:ext>
          </a:extLst>
        </p:spPr>
      </p:pic>
      <p:sp>
        <p:nvSpPr>
          <p:cNvPr id="75780" name="Text Box 4">
            <a:extLst>
              <a:ext uri="{FF2B5EF4-FFF2-40B4-BE49-F238E27FC236}">
                <a16:creationId xmlns:a16="http://schemas.microsoft.com/office/drawing/2014/main" id="{4A2E651E-E009-4B37-820B-EAB32AD24F13}"/>
              </a:ext>
            </a:extLst>
          </p:cNvPr>
          <p:cNvSpPr txBox="1">
            <a:spLocks noChangeArrowheads="1"/>
          </p:cNvSpPr>
          <p:nvPr/>
        </p:nvSpPr>
        <p:spPr bwMode="auto">
          <a:xfrm>
            <a:off x="6477000" y="3429000"/>
            <a:ext cx="2667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What’s a bit different</a:t>
            </a:r>
          </a:p>
          <a:p>
            <a:r>
              <a:rPr lang="en-US" altLang="en-US" sz="2000"/>
              <a:t>about this architecture?</a:t>
            </a:r>
          </a:p>
        </p:txBody>
      </p:sp>
      <p:sp>
        <p:nvSpPr>
          <p:cNvPr id="75781" name="Text Box 5">
            <a:extLst>
              <a:ext uri="{FF2B5EF4-FFF2-40B4-BE49-F238E27FC236}">
                <a16:creationId xmlns:a16="http://schemas.microsoft.com/office/drawing/2014/main" id="{FBF33ACB-D137-4615-B568-628451920B7C}"/>
              </a:ext>
            </a:extLst>
          </p:cNvPr>
          <p:cNvSpPr txBox="1">
            <a:spLocks noChangeArrowheads="1"/>
          </p:cNvSpPr>
          <p:nvPr/>
        </p:nvSpPr>
        <p:spPr bwMode="auto">
          <a:xfrm>
            <a:off x="6477000" y="4800600"/>
            <a:ext cx="2667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Why add yet </a:t>
            </a:r>
          </a:p>
          <a:p>
            <a:r>
              <a:rPr lang="en-US" altLang="en-US" sz="2000"/>
              <a:t>another layer?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p:cTn id="7" dur="500" fill="hold"/>
                                        <p:tgtEl>
                                          <p:spTgt spid="75778"/>
                                        </p:tgtEl>
                                        <p:attrNameLst>
                                          <p:attrName>ppt_w</p:attrName>
                                        </p:attrNameLst>
                                      </p:cBhvr>
                                      <p:tavLst>
                                        <p:tav tm="0">
                                          <p:val>
                                            <p:fltVal val="0"/>
                                          </p:val>
                                        </p:tav>
                                        <p:tav tm="100000">
                                          <p:val>
                                            <p:strVal val="#ppt_w"/>
                                          </p:val>
                                        </p:tav>
                                      </p:tavLst>
                                    </p:anim>
                                    <p:anim calcmode="lin" valueType="num">
                                      <p:cBhvr>
                                        <p:cTn id="8" dur="500" fill="hold"/>
                                        <p:tgtEl>
                                          <p:spTgt spid="75778"/>
                                        </p:tgtEl>
                                        <p:attrNameLst>
                                          <p:attrName>ppt_h</p:attrName>
                                        </p:attrNameLst>
                                      </p:cBhvr>
                                      <p:tavLst>
                                        <p:tav tm="0">
                                          <p:val>
                                            <p:fltVal val="0"/>
                                          </p:val>
                                        </p:tav>
                                        <p:tav tm="100000">
                                          <p:val>
                                            <p:strVal val="#ppt_h"/>
                                          </p:val>
                                        </p:tav>
                                      </p:tavLst>
                                    </p:anim>
                                    <p:animEffect transition="in" filter="fade">
                                      <p:cBhvr>
                                        <p:cTn id="9" dur="500"/>
                                        <p:tgtEl>
                                          <p:spTgt spid="75778"/>
                                        </p:tgtEl>
                                      </p:cBhvr>
                                    </p:animEffect>
                                  </p:childTnLst>
                                </p:cTn>
                              </p:par>
                            </p:childTnLst>
                          </p:cTn>
                        </p:par>
                        <p:par>
                          <p:cTn id="10" fill="hold" nodeType="afterGroup">
                            <p:stCondLst>
                              <p:cond delay="500"/>
                            </p:stCondLst>
                            <p:childTnLst>
                              <p:par>
                                <p:cTn id="11" presetID="22" presetClass="entr" presetSubtype="1" fill="hold" nodeType="afterEffect">
                                  <p:stCondLst>
                                    <p:cond delay="0"/>
                                  </p:stCondLst>
                                  <p:childTnLst>
                                    <p:set>
                                      <p:cBhvr>
                                        <p:cTn id="12" dur="1" fill="hold">
                                          <p:stCondLst>
                                            <p:cond delay="0"/>
                                          </p:stCondLst>
                                        </p:cTn>
                                        <p:tgtEl>
                                          <p:spTgt spid="75779"/>
                                        </p:tgtEl>
                                        <p:attrNameLst>
                                          <p:attrName>style.visibility</p:attrName>
                                        </p:attrNameLst>
                                      </p:cBhvr>
                                      <p:to>
                                        <p:strVal val="visible"/>
                                      </p:to>
                                    </p:set>
                                    <p:animEffect transition="in" filter="wipe(up)">
                                      <p:cBhvr>
                                        <p:cTn id="13" dur="1000"/>
                                        <p:tgtEl>
                                          <p:spTgt spid="7577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5780"/>
                                        </p:tgtEl>
                                        <p:attrNameLst>
                                          <p:attrName>style.visibility</p:attrName>
                                        </p:attrNameLst>
                                      </p:cBhvr>
                                      <p:to>
                                        <p:strVal val="visible"/>
                                      </p:to>
                                    </p:set>
                                    <p:animEffect transition="in" filter="fade">
                                      <p:cBhvr>
                                        <p:cTn id="18" dur="1000"/>
                                        <p:tgtEl>
                                          <p:spTgt spid="7578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5781"/>
                                        </p:tgtEl>
                                        <p:attrNameLst>
                                          <p:attrName>style.visibility</p:attrName>
                                        </p:attrNameLst>
                                      </p:cBhvr>
                                      <p:to>
                                        <p:strVal val="visible"/>
                                      </p:to>
                                    </p:set>
                                    <p:animEffect transition="in" filter="fade">
                                      <p:cBhvr>
                                        <p:cTn id="23" dur="1000"/>
                                        <p:tgtEl>
                                          <p:spTgt spid="75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P spid="75780" grpId="0"/>
      <p:bldP spid="7578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8EE72961-89F9-45A3-B2F0-6DCD4CD8080B}"/>
              </a:ext>
            </a:extLst>
          </p:cNvPr>
          <p:cNvSpPr>
            <a:spLocks noGrp="1" noChangeArrowheads="1"/>
          </p:cNvSpPr>
          <p:nvPr>
            <p:ph type="title"/>
          </p:nvPr>
        </p:nvSpPr>
        <p:spPr/>
        <p:txBody>
          <a:bodyPr/>
          <a:lstStyle/>
          <a:p>
            <a:r>
              <a:rPr lang="en-US" altLang="en-US"/>
              <a:t>Sample program</a:t>
            </a:r>
          </a:p>
        </p:txBody>
      </p:sp>
      <p:sp>
        <p:nvSpPr>
          <p:cNvPr id="76803" name="Rectangle 3">
            <a:extLst>
              <a:ext uri="{FF2B5EF4-FFF2-40B4-BE49-F238E27FC236}">
                <a16:creationId xmlns:a16="http://schemas.microsoft.com/office/drawing/2014/main" id="{2E04D661-CB9B-4D60-9645-2B6C4D532475}"/>
              </a:ext>
            </a:extLst>
          </p:cNvPr>
          <p:cNvSpPr>
            <a:spLocks noGrp="1" noChangeArrowheads="1"/>
          </p:cNvSpPr>
          <p:nvPr>
            <p:ph idx="1"/>
          </p:nvPr>
        </p:nvSpPr>
        <p:spPr>
          <a:xfrm>
            <a:off x="457200" y="1719263"/>
            <a:ext cx="8534400" cy="4411662"/>
          </a:xfrm>
        </p:spPr>
        <p:txBody>
          <a:bodyPr>
            <a:normAutofit lnSpcReduction="10000"/>
          </a:bodyPr>
          <a:lstStyle/>
          <a:p>
            <a:pPr>
              <a:lnSpc>
                <a:spcPct val="90000"/>
              </a:lnSpc>
              <a:buFont typeface="Wingdings" panose="05000000000000000000" pitchFamily="2" charset="2"/>
              <a:buNone/>
            </a:pPr>
            <a:r>
              <a:rPr lang="en-US" altLang="en-US" sz="1700"/>
              <a:t>import java.sql.*;</a:t>
            </a:r>
          </a:p>
          <a:p>
            <a:pPr>
              <a:lnSpc>
                <a:spcPct val="90000"/>
              </a:lnSpc>
              <a:buFont typeface="Wingdings" panose="05000000000000000000" pitchFamily="2" charset="2"/>
              <a:buNone/>
            </a:pPr>
            <a:r>
              <a:rPr lang="en-US" altLang="en-US" sz="1700"/>
              <a:t>class Test  {</a:t>
            </a:r>
          </a:p>
          <a:p>
            <a:pPr>
              <a:lnSpc>
                <a:spcPct val="90000"/>
              </a:lnSpc>
              <a:buFont typeface="Wingdings" panose="05000000000000000000" pitchFamily="2" charset="2"/>
              <a:buNone/>
            </a:pPr>
            <a:r>
              <a:rPr lang="en-US" altLang="en-US" sz="1700"/>
              <a:t>    public static void main(String[] args)  {</a:t>
            </a:r>
          </a:p>
          <a:p>
            <a:pPr>
              <a:lnSpc>
                <a:spcPct val="90000"/>
              </a:lnSpc>
              <a:buFont typeface="Wingdings" panose="05000000000000000000" pitchFamily="2" charset="2"/>
              <a:buNone/>
            </a:pPr>
            <a:r>
              <a:rPr lang="en-US" altLang="en-US" sz="1700"/>
              <a:t>        try {</a:t>
            </a:r>
          </a:p>
          <a:p>
            <a:pPr>
              <a:lnSpc>
                <a:spcPct val="90000"/>
              </a:lnSpc>
              <a:buFont typeface="Wingdings" panose="05000000000000000000" pitchFamily="2" charset="2"/>
              <a:buNone/>
            </a:pPr>
            <a:r>
              <a:rPr lang="en-US" altLang="en-US" sz="1700"/>
              <a:t>            </a:t>
            </a:r>
            <a:r>
              <a:rPr lang="en-US" altLang="en-US" sz="1700">
                <a:solidFill>
                  <a:srgbClr val="003399"/>
                </a:solidFill>
              </a:rPr>
              <a:t>Class.forName</a:t>
            </a:r>
            <a:r>
              <a:rPr lang="en-US" altLang="en-US" sz="1700"/>
              <a:t>("sun.jdbc.odbc.JdbcOdbcDriver"); //dynamic loading of driver</a:t>
            </a:r>
          </a:p>
          <a:p>
            <a:pPr>
              <a:lnSpc>
                <a:spcPct val="90000"/>
              </a:lnSpc>
              <a:buFont typeface="Wingdings" panose="05000000000000000000" pitchFamily="2" charset="2"/>
              <a:buNone/>
            </a:pPr>
            <a:r>
              <a:rPr lang="en-US" altLang="en-US" sz="1700"/>
              <a:t>            String filename = "c:/db1.</a:t>
            </a:r>
            <a:r>
              <a:rPr lang="en-US" altLang="en-US" sz="1700">
                <a:solidFill>
                  <a:srgbClr val="003399"/>
                </a:solidFill>
              </a:rPr>
              <a:t>mdb</a:t>
            </a:r>
            <a:r>
              <a:rPr lang="en-US" altLang="en-US" sz="1700"/>
              <a:t>"; //Location of an Access database</a:t>
            </a:r>
          </a:p>
          <a:p>
            <a:pPr>
              <a:lnSpc>
                <a:spcPct val="90000"/>
              </a:lnSpc>
              <a:buFont typeface="Wingdings" panose="05000000000000000000" pitchFamily="2" charset="2"/>
              <a:buNone/>
            </a:pPr>
            <a:r>
              <a:rPr lang="en-US" altLang="en-US" sz="1700"/>
              <a:t>            String database = "jdbc:odbc:Driver={Microsoft Access Driver (*.mdb)};DBQ=";</a:t>
            </a:r>
          </a:p>
          <a:p>
            <a:pPr>
              <a:lnSpc>
                <a:spcPct val="90000"/>
              </a:lnSpc>
              <a:buFont typeface="Wingdings" panose="05000000000000000000" pitchFamily="2" charset="2"/>
              <a:buNone/>
            </a:pPr>
            <a:r>
              <a:rPr lang="en-US" altLang="en-US" sz="1700"/>
              <a:t>            </a:t>
            </a:r>
            <a:r>
              <a:rPr lang="en-US" altLang="en-US" sz="1700">
                <a:solidFill>
                  <a:srgbClr val="003399"/>
                </a:solidFill>
              </a:rPr>
              <a:t>database</a:t>
            </a:r>
            <a:r>
              <a:rPr lang="en-US" altLang="en-US" sz="1700"/>
              <a:t>+= filename.trim() + ";DriverID=22;READONLY=true}"; //add on to end </a:t>
            </a:r>
          </a:p>
          <a:p>
            <a:pPr>
              <a:lnSpc>
                <a:spcPct val="90000"/>
              </a:lnSpc>
              <a:buFont typeface="Wingdings" panose="05000000000000000000" pitchFamily="2" charset="2"/>
              <a:buNone/>
            </a:pPr>
            <a:r>
              <a:rPr lang="en-US" altLang="en-US" sz="1700"/>
              <a:t>            Connection con = DriverManager.</a:t>
            </a:r>
            <a:r>
              <a:rPr lang="en-US" altLang="en-US" sz="1700">
                <a:solidFill>
                  <a:srgbClr val="003399"/>
                </a:solidFill>
              </a:rPr>
              <a:t>getConnection</a:t>
            </a:r>
            <a:r>
              <a:rPr lang="en-US" altLang="en-US" sz="1700"/>
              <a:t>( database ,"",""); </a:t>
            </a:r>
          </a:p>
          <a:p>
            <a:pPr>
              <a:lnSpc>
                <a:spcPct val="90000"/>
              </a:lnSpc>
              <a:buFont typeface="Wingdings" panose="05000000000000000000" pitchFamily="2" charset="2"/>
              <a:buNone/>
            </a:pPr>
            <a:r>
              <a:rPr lang="en-US" altLang="en-US" sz="1700"/>
              <a:t>            Statement s = </a:t>
            </a:r>
            <a:r>
              <a:rPr lang="en-US" altLang="en-US" sz="1700">
                <a:solidFill>
                  <a:srgbClr val="003399"/>
                </a:solidFill>
              </a:rPr>
              <a:t>con.createStatement();</a:t>
            </a:r>
          </a:p>
          <a:p>
            <a:pPr>
              <a:lnSpc>
                <a:spcPct val="90000"/>
              </a:lnSpc>
              <a:buFont typeface="Wingdings" panose="05000000000000000000" pitchFamily="2" charset="2"/>
              <a:buNone/>
            </a:pPr>
            <a:r>
              <a:rPr lang="en-US" altLang="en-US" sz="1700"/>
              <a:t>            s.execute("</a:t>
            </a:r>
            <a:r>
              <a:rPr lang="en-US" altLang="en-US" sz="1700">
                <a:solidFill>
                  <a:srgbClr val="003399"/>
                </a:solidFill>
              </a:rPr>
              <a:t>create</a:t>
            </a:r>
            <a:r>
              <a:rPr lang="en-US" altLang="en-US" sz="1700"/>
              <a:t> table TEST12345 ( firstcolumn integer )"); </a:t>
            </a:r>
          </a:p>
          <a:p>
            <a:pPr>
              <a:lnSpc>
                <a:spcPct val="90000"/>
              </a:lnSpc>
              <a:buFont typeface="Wingdings" panose="05000000000000000000" pitchFamily="2" charset="2"/>
              <a:buNone/>
            </a:pPr>
            <a:r>
              <a:rPr lang="en-US" altLang="en-US" sz="1700"/>
              <a:t>            s.execute("</a:t>
            </a:r>
            <a:r>
              <a:rPr lang="en-US" altLang="en-US" sz="1700">
                <a:solidFill>
                  <a:srgbClr val="003399"/>
                </a:solidFill>
              </a:rPr>
              <a:t>insert</a:t>
            </a:r>
            <a:r>
              <a:rPr lang="en-US" altLang="en-US" sz="1700"/>
              <a:t> into TEST12345 values(1)");  </a:t>
            </a:r>
          </a:p>
          <a:p>
            <a:pPr>
              <a:lnSpc>
                <a:spcPct val="90000"/>
              </a:lnSpc>
              <a:buFont typeface="Wingdings" panose="05000000000000000000" pitchFamily="2" charset="2"/>
              <a:buNone/>
            </a:pPr>
            <a:r>
              <a:rPr lang="en-US" altLang="en-US" sz="1700"/>
              <a:t>            s.execute("</a:t>
            </a:r>
            <a:r>
              <a:rPr lang="en-US" altLang="en-US" sz="1700">
                <a:solidFill>
                  <a:srgbClr val="003399"/>
                </a:solidFill>
              </a:rPr>
              <a:t>select</a:t>
            </a:r>
            <a:r>
              <a:rPr lang="en-US" altLang="en-US" sz="1700"/>
              <a:t> firstcolumn from TEST12345");</a:t>
            </a:r>
          </a:p>
          <a:p>
            <a:pPr>
              <a:lnSpc>
                <a:spcPct val="90000"/>
              </a:lnSpc>
              <a:buFont typeface="Wingdings" panose="05000000000000000000" pitchFamily="2" charset="2"/>
              <a:buNone/>
            </a:pPr>
            <a:endParaRPr lang="en-US" altLang="en-US" sz="1200"/>
          </a:p>
        </p:txBody>
      </p:sp>
      <p:sp>
        <p:nvSpPr>
          <p:cNvPr id="5" name="Slide Number Placeholder 5">
            <a:extLst>
              <a:ext uri="{FF2B5EF4-FFF2-40B4-BE49-F238E27FC236}">
                <a16:creationId xmlns:a16="http://schemas.microsoft.com/office/drawing/2014/main" id="{4A5A1690-B039-4EEB-BFA5-507CF6E1EEB9}"/>
              </a:ext>
            </a:extLst>
          </p:cNvPr>
          <p:cNvSpPr>
            <a:spLocks noGrp="1"/>
          </p:cNvSpPr>
          <p:nvPr>
            <p:ph type="sldNum" sz="quarter" idx="12"/>
          </p:nvPr>
        </p:nvSpPr>
        <p:spPr/>
        <p:txBody>
          <a:bodyPr/>
          <a:lstStyle/>
          <a:p>
            <a:fld id="{9FE9DC72-750B-4326-9086-70E199508F8D}" type="slidenum">
              <a:rPr lang="en-US" altLang="en-US"/>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AE8362CB-7758-48E8-BA11-6B1894B1FDEC}"/>
              </a:ext>
            </a:extLst>
          </p:cNvPr>
          <p:cNvSpPr>
            <a:spLocks noGrp="1" noChangeArrowheads="1"/>
          </p:cNvSpPr>
          <p:nvPr>
            <p:ph type="title"/>
          </p:nvPr>
        </p:nvSpPr>
        <p:spPr/>
        <p:txBody>
          <a:bodyPr/>
          <a:lstStyle/>
          <a:p>
            <a:r>
              <a:rPr lang="en-US" altLang="en-US"/>
              <a:t>Sample program(cont)</a:t>
            </a:r>
          </a:p>
        </p:txBody>
      </p:sp>
      <p:sp>
        <p:nvSpPr>
          <p:cNvPr id="77827" name="Rectangle 3">
            <a:extLst>
              <a:ext uri="{FF2B5EF4-FFF2-40B4-BE49-F238E27FC236}">
                <a16:creationId xmlns:a16="http://schemas.microsoft.com/office/drawing/2014/main" id="{E9F4C2C8-B02C-4117-8C96-A7B699424BDD}"/>
              </a:ext>
            </a:extLst>
          </p:cNvPr>
          <p:cNvSpPr>
            <a:spLocks noGrp="1" noChangeArrowheads="1"/>
          </p:cNvSpPr>
          <p:nvPr>
            <p:ph idx="1"/>
          </p:nvPr>
        </p:nvSpPr>
        <p:spPr/>
        <p:txBody>
          <a:bodyPr>
            <a:normAutofit/>
          </a:bodyPr>
          <a:lstStyle/>
          <a:p>
            <a:pPr>
              <a:lnSpc>
                <a:spcPct val="90000"/>
              </a:lnSpc>
              <a:buFont typeface="Wingdings" panose="05000000000000000000" pitchFamily="2" charset="2"/>
              <a:buNone/>
            </a:pPr>
            <a:r>
              <a:rPr lang="en-US" altLang="en-US" sz="1700" dirty="0"/>
              <a:t>          </a:t>
            </a:r>
            <a:r>
              <a:rPr lang="en-US" altLang="en-US" sz="1700" dirty="0" err="1">
                <a:solidFill>
                  <a:srgbClr val="003399"/>
                </a:solidFill>
              </a:rPr>
              <a:t>ResultSet</a:t>
            </a:r>
            <a:r>
              <a:rPr lang="en-US" altLang="en-US" sz="1700" dirty="0"/>
              <a:t> </a:t>
            </a:r>
            <a:r>
              <a:rPr lang="en-US" altLang="en-US" sz="1700" dirty="0" err="1"/>
              <a:t>rs</a:t>
            </a:r>
            <a:r>
              <a:rPr lang="en-US" altLang="en-US" sz="1700" dirty="0"/>
              <a:t> = </a:t>
            </a:r>
            <a:r>
              <a:rPr lang="en-US" altLang="en-US" sz="1700" dirty="0" err="1"/>
              <a:t>s.getResultSet</a:t>
            </a:r>
            <a:r>
              <a:rPr lang="en-US" altLang="en-US" sz="1700" dirty="0"/>
              <a:t>(); </a:t>
            </a:r>
          </a:p>
          <a:p>
            <a:pPr>
              <a:lnSpc>
                <a:spcPct val="90000"/>
              </a:lnSpc>
              <a:buFont typeface="Wingdings" panose="05000000000000000000" pitchFamily="2" charset="2"/>
              <a:buNone/>
            </a:pPr>
            <a:r>
              <a:rPr lang="en-US" altLang="en-US" sz="1700" dirty="0"/>
              <a:t>          if (</a:t>
            </a:r>
            <a:r>
              <a:rPr lang="en-US" altLang="en-US" sz="1700" dirty="0" err="1"/>
              <a:t>rs</a:t>
            </a:r>
            <a:r>
              <a:rPr lang="en-US" altLang="en-US" sz="1700" dirty="0"/>
              <a:t> != null) // if </a:t>
            </a:r>
            <a:r>
              <a:rPr lang="en-US" altLang="en-US" sz="1700" dirty="0" err="1"/>
              <a:t>rs</a:t>
            </a:r>
            <a:r>
              <a:rPr lang="en-US" altLang="en-US" sz="1700" dirty="0"/>
              <a:t> == null, then there is no </a:t>
            </a:r>
            <a:r>
              <a:rPr lang="en-US" altLang="en-US" sz="1700" dirty="0" err="1"/>
              <a:t>ResultSet</a:t>
            </a:r>
            <a:r>
              <a:rPr lang="en-US" altLang="en-US" sz="1700" dirty="0"/>
              <a:t> to view</a:t>
            </a:r>
          </a:p>
          <a:p>
            <a:pPr>
              <a:lnSpc>
                <a:spcPct val="90000"/>
              </a:lnSpc>
              <a:buFont typeface="Wingdings" panose="05000000000000000000" pitchFamily="2" charset="2"/>
              <a:buNone/>
            </a:pPr>
            <a:r>
              <a:rPr lang="en-US" altLang="en-US" sz="1700" dirty="0"/>
              <a:t>          while ( </a:t>
            </a:r>
            <a:r>
              <a:rPr lang="en-US" altLang="en-US" sz="1700" dirty="0" err="1"/>
              <a:t>rs.next</a:t>
            </a:r>
            <a:r>
              <a:rPr lang="en-US" altLang="en-US" sz="1700" dirty="0"/>
              <a:t>() ) // this will step through our data </a:t>
            </a:r>
            <a:r>
              <a:rPr lang="en-US" altLang="en-US" sz="1700" dirty="0">
                <a:solidFill>
                  <a:srgbClr val="003399"/>
                </a:solidFill>
              </a:rPr>
              <a:t>row-by-row</a:t>
            </a:r>
          </a:p>
          <a:p>
            <a:pPr>
              <a:lnSpc>
                <a:spcPct val="90000"/>
              </a:lnSpc>
              <a:buFont typeface="Wingdings" panose="05000000000000000000" pitchFamily="2" charset="2"/>
              <a:buNone/>
            </a:pPr>
            <a:r>
              <a:rPr lang="en-US" altLang="en-US" sz="1700" dirty="0"/>
              <a:t>          {   /* the next line will get the first column in our current row's </a:t>
            </a:r>
            <a:r>
              <a:rPr lang="en-US" altLang="en-US" sz="1700" dirty="0" err="1"/>
              <a:t>ResultSet</a:t>
            </a:r>
            <a:r>
              <a:rPr lang="en-US" altLang="en-US" sz="1700" dirty="0"/>
              <a:t> </a:t>
            </a:r>
          </a:p>
          <a:p>
            <a:pPr>
              <a:lnSpc>
                <a:spcPct val="90000"/>
              </a:lnSpc>
              <a:buFont typeface="Wingdings" panose="05000000000000000000" pitchFamily="2" charset="2"/>
              <a:buNone/>
            </a:pPr>
            <a:r>
              <a:rPr lang="en-US" altLang="en-US" sz="1700" dirty="0"/>
              <a:t>              as a String ( </a:t>
            </a:r>
            <a:r>
              <a:rPr lang="en-US" altLang="en-US" sz="1700" dirty="0" err="1"/>
              <a:t>getString</a:t>
            </a:r>
            <a:r>
              <a:rPr lang="en-US" altLang="en-US" sz="1700" dirty="0"/>
              <a:t>( </a:t>
            </a:r>
            <a:r>
              <a:rPr lang="en-US" altLang="en-US" sz="1700" dirty="0" err="1"/>
              <a:t>columnNumber</a:t>
            </a:r>
            <a:r>
              <a:rPr lang="en-US" altLang="en-US" sz="1700" dirty="0"/>
              <a:t>) ) and output it to the screen */ </a:t>
            </a:r>
          </a:p>
          <a:p>
            <a:pPr>
              <a:lnSpc>
                <a:spcPct val="90000"/>
              </a:lnSpc>
              <a:buFont typeface="Wingdings" panose="05000000000000000000" pitchFamily="2" charset="2"/>
              <a:buNone/>
            </a:pPr>
            <a:r>
              <a:rPr lang="en-US" altLang="en-US" sz="1700" dirty="0"/>
              <a:t>              </a:t>
            </a:r>
            <a:r>
              <a:rPr lang="en-US" altLang="en-US" sz="1700" dirty="0" err="1"/>
              <a:t>System.out.println</a:t>
            </a:r>
            <a:r>
              <a:rPr lang="en-US" altLang="en-US" sz="1700" dirty="0"/>
              <a:t>("Data from </a:t>
            </a:r>
            <a:r>
              <a:rPr lang="en-US" altLang="en-US" sz="1700" dirty="0" err="1"/>
              <a:t>column_name</a:t>
            </a:r>
            <a:r>
              <a:rPr lang="en-US" altLang="en-US" sz="1700" dirty="0"/>
              <a:t>: " + </a:t>
            </a:r>
            <a:r>
              <a:rPr lang="en-US" altLang="en-US" sz="1700" dirty="0" err="1"/>
              <a:t>rs.getString</a:t>
            </a:r>
            <a:r>
              <a:rPr lang="en-US" altLang="en-US" sz="1700" dirty="0"/>
              <a:t>(1) );</a:t>
            </a:r>
          </a:p>
          <a:p>
            <a:pPr>
              <a:lnSpc>
                <a:spcPct val="90000"/>
              </a:lnSpc>
              <a:buFont typeface="Wingdings" panose="05000000000000000000" pitchFamily="2" charset="2"/>
              <a:buNone/>
            </a:pPr>
            <a:r>
              <a:rPr lang="en-US" altLang="en-US" sz="1700" dirty="0"/>
              <a:t>          }</a:t>
            </a:r>
          </a:p>
          <a:p>
            <a:pPr>
              <a:lnSpc>
                <a:spcPct val="90000"/>
              </a:lnSpc>
              <a:buFont typeface="Wingdings" panose="05000000000000000000" pitchFamily="2" charset="2"/>
              <a:buNone/>
            </a:pPr>
            <a:r>
              <a:rPr lang="en-US" altLang="en-US" sz="1700" dirty="0"/>
              <a:t>          </a:t>
            </a:r>
            <a:r>
              <a:rPr lang="en-US" altLang="en-US" sz="1700" dirty="0" err="1"/>
              <a:t>s.close</a:t>
            </a:r>
            <a:r>
              <a:rPr lang="en-US" altLang="en-US" sz="1700" dirty="0"/>
              <a:t>(); // </a:t>
            </a:r>
            <a:r>
              <a:rPr lang="en-US" altLang="en-US" sz="1700" dirty="0">
                <a:solidFill>
                  <a:srgbClr val="003399"/>
                </a:solidFill>
              </a:rPr>
              <a:t>close</a:t>
            </a:r>
            <a:r>
              <a:rPr lang="en-US" altLang="en-US" sz="1700" dirty="0"/>
              <a:t> </a:t>
            </a:r>
            <a:r>
              <a:rPr lang="en-US" altLang="en-US" sz="1700" dirty="0">
                <a:solidFill>
                  <a:srgbClr val="003399"/>
                </a:solidFill>
              </a:rPr>
              <a:t>Statement</a:t>
            </a:r>
            <a:r>
              <a:rPr lang="en-US" altLang="en-US" sz="1700" dirty="0"/>
              <a:t> to let the database know we're done with it</a:t>
            </a:r>
          </a:p>
          <a:p>
            <a:pPr>
              <a:lnSpc>
                <a:spcPct val="90000"/>
              </a:lnSpc>
              <a:buFont typeface="Wingdings" panose="05000000000000000000" pitchFamily="2" charset="2"/>
              <a:buNone/>
            </a:pPr>
            <a:r>
              <a:rPr lang="en-US" altLang="en-US" sz="1700" dirty="0"/>
              <a:t>          </a:t>
            </a:r>
            <a:r>
              <a:rPr lang="en-US" altLang="en-US" sz="1700" dirty="0" err="1"/>
              <a:t>con.close</a:t>
            </a:r>
            <a:r>
              <a:rPr lang="en-US" altLang="en-US" sz="1700" dirty="0"/>
              <a:t>(); //</a:t>
            </a:r>
            <a:r>
              <a:rPr lang="en-US" altLang="en-US" sz="1700" dirty="0">
                <a:solidFill>
                  <a:srgbClr val="003399"/>
                </a:solidFill>
              </a:rPr>
              <a:t>close connection</a:t>
            </a:r>
          </a:p>
          <a:p>
            <a:pPr>
              <a:lnSpc>
                <a:spcPct val="90000"/>
              </a:lnSpc>
              <a:buFont typeface="Wingdings" panose="05000000000000000000" pitchFamily="2" charset="2"/>
              <a:buNone/>
            </a:pPr>
            <a:r>
              <a:rPr lang="en-US" altLang="en-US" sz="1700" dirty="0"/>
              <a:t>       }</a:t>
            </a:r>
          </a:p>
          <a:p>
            <a:pPr>
              <a:lnSpc>
                <a:spcPct val="90000"/>
              </a:lnSpc>
              <a:buFont typeface="Wingdings" panose="05000000000000000000" pitchFamily="2" charset="2"/>
              <a:buNone/>
            </a:pPr>
            <a:r>
              <a:rPr lang="en-US" altLang="en-US" sz="1700" dirty="0"/>
              <a:t>      catch (Exception err) { </a:t>
            </a:r>
            <a:r>
              <a:rPr lang="en-US" altLang="en-US" sz="1700" dirty="0" err="1"/>
              <a:t>System.out.println</a:t>
            </a:r>
            <a:r>
              <a:rPr lang="en-US" altLang="en-US" sz="1700" dirty="0"/>
              <a:t>("ERROR: " + err);  }</a:t>
            </a:r>
          </a:p>
          <a:p>
            <a:pPr>
              <a:lnSpc>
                <a:spcPct val="90000"/>
              </a:lnSpc>
              <a:buFont typeface="Wingdings" panose="05000000000000000000" pitchFamily="2" charset="2"/>
              <a:buNone/>
            </a:pPr>
            <a:r>
              <a:rPr lang="en-US" altLang="en-US" sz="1700" dirty="0"/>
              <a:t>    }</a:t>
            </a:r>
          </a:p>
          <a:p>
            <a:pPr>
              <a:lnSpc>
                <a:spcPct val="90000"/>
              </a:lnSpc>
              <a:buFont typeface="Wingdings" panose="05000000000000000000" pitchFamily="2" charset="2"/>
              <a:buNone/>
            </a:pPr>
            <a:r>
              <a:rPr lang="en-US" altLang="en-US" sz="1700" dirty="0"/>
              <a:t>}</a:t>
            </a:r>
          </a:p>
        </p:txBody>
      </p:sp>
      <p:sp>
        <p:nvSpPr>
          <p:cNvPr id="5" name="Slide Number Placeholder 5">
            <a:extLst>
              <a:ext uri="{FF2B5EF4-FFF2-40B4-BE49-F238E27FC236}">
                <a16:creationId xmlns:a16="http://schemas.microsoft.com/office/drawing/2014/main" id="{47B22B19-22A5-46A0-942E-1D873E3D6ED5}"/>
              </a:ext>
            </a:extLst>
          </p:cNvPr>
          <p:cNvSpPr>
            <a:spLocks noGrp="1"/>
          </p:cNvSpPr>
          <p:nvPr>
            <p:ph type="sldNum" sz="quarter" idx="12"/>
          </p:nvPr>
        </p:nvSpPr>
        <p:spPr/>
        <p:txBody>
          <a:bodyPr/>
          <a:lstStyle/>
          <a:p>
            <a:fld id="{5F56C3DA-67F0-47F7-A5A4-87668681369E}" type="slidenum">
              <a:rPr lang="en-US" altLang="en-US"/>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36CAAFE-164A-43BA-9ED6-F6712CB80DBA}"/>
              </a:ext>
            </a:extLst>
          </p:cNvPr>
          <p:cNvSpPr>
            <a:spLocks noGrp="1" noChangeArrowheads="1"/>
          </p:cNvSpPr>
          <p:nvPr>
            <p:ph type="title"/>
          </p:nvPr>
        </p:nvSpPr>
        <p:spPr/>
        <p:txBody>
          <a:bodyPr/>
          <a:lstStyle/>
          <a:p>
            <a:r>
              <a:rPr lang="en-US" altLang="en-US"/>
              <a:t>Mapping types JDBC - Java</a:t>
            </a:r>
          </a:p>
        </p:txBody>
      </p:sp>
      <p:sp>
        <p:nvSpPr>
          <p:cNvPr id="16387" name="Rectangle 3">
            <a:extLst>
              <a:ext uri="{FF2B5EF4-FFF2-40B4-BE49-F238E27FC236}">
                <a16:creationId xmlns:a16="http://schemas.microsoft.com/office/drawing/2014/main" id="{7197E91F-4854-445D-9326-8F8AA7D6E938}"/>
              </a:ext>
            </a:extLst>
          </p:cNvPr>
          <p:cNvSpPr>
            <a:spLocks noGrp="1" noChangeArrowheads="1"/>
          </p:cNvSpPr>
          <p:nvPr>
            <p:ph idx="1"/>
          </p:nvPr>
        </p:nvSpPr>
        <p:spPr/>
        <p:txBody>
          <a:bodyPr/>
          <a:lstStyle/>
          <a:p>
            <a:endParaRPr lang="en-US" altLang="en-US"/>
          </a:p>
        </p:txBody>
      </p:sp>
      <p:sp>
        <p:nvSpPr>
          <p:cNvPr id="6" name="Slide Number Placeholder 5">
            <a:extLst>
              <a:ext uri="{FF2B5EF4-FFF2-40B4-BE49-F238E27FC236}">
                <a16:creationId xmlns:a16="http://schemas.microsoft.com/office/drawing/2014/main" id="{F27BC1CF-1DF8-4EF9-B115-676FADB28AFC}"/>
              </a:ext>
            </a:extLst>
          </p:cNvPr>
          <p:cNvSpPr>
            <a:spLocks noGrp="1"/>
          </p:cNvSpPr>
          <p:nvPr>
            <p:ph type="sldNum" sz="quarter" idx="12"/>
          </p:nvPr>
        </p:nvSpPr>
        <p:spPr/>
        <p:txBody>
          <a:bodyPr/>
          <a:lstStyle/>
          <a:p>
            <a:fld id="{16637828-661E-42A1-9A8B-5E0C74485C30}" type="slidenum">
              <a:rPr lang="en-US" altLang="en-US"/>
              <a:pPr/>
              <a:t>18</a:t>
            </a:fld>
            <a:endParaRPr lang="en-US" altLang="en-US"/>
          </a:p>
        </p:txBody>
      </p:sp>
      <p:pic>
        <p:nvPicPr>
          <p:cNvPr id="16388" name="Picture 4">
            <a:extLst>
              <a:ext uri="{FF2B5EF4-FFF2-40B4-BE49-F238E27FC236}">
                <a16:creationId xmlns:a16="http://schemas.microsoft.com/office/drawing/2014/main" id="{5DAD153F-6F99-4182-A52A-09846697A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35138"/>
            <a:ext cx="8088313" cy="367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7F3E038-CF8A-4C54-9975-22B6168268F0}"/>
              </a:ext>
            </a:extLst>
          </p:cNvPr>
          <p:cNvSpPr>
            <a:spLocks noGrp="1" noChangeArrowheads="1"/>
          </p:cNvSpPr>
          <p:nvPr>
            <p:ph type="title"/>
          </p:nvPr>
        </p:nvSpPr>
        <p:spPr/>
        <p:txBody>
          <a:bodyPr/>
          <a:lstStyle/>
          <a:p>
            <a:r>
              <a:rPr lang="en-US" altLang="en-US"/>
              <a:t>JDBC 2 – Scrollable Result Set</a:t>
            </a:r>
          </a:p>
        </p:txBody>
      </p:sp>
      <p:sp>
        <p:nvSpPr>
          <p:cNvPr id="46083" name="Rectangle 3">
            <a:extLst>
              <a:ext uri="{FF2B5EF4-FFF2-40B4-BE49-F238E27FC236}">
                <a16:creationId xmlns:a16="http://schemas.microsoft.com/office/drawing/2014/main" id="{440FE67C-BEAD-4106-B012-8B6299C6AAFD}"/>
              </a:ext>
            </a:extLst>
          </p:cNvPr>
          <p:cNvSpPr>
            <a:spLocks noGrp="1" noChangeArrowheads="1"/>
          </p:cNvSpPr>
          <p:nvPr>
            <p:ph idx="1"/>
          </p:nvPr>
        </p:nvSpPr>
        <p:spPr/>
        <p:txBody>
          <a:bodyPr>
            <a:normAutofit lnSpcReduction="10000"/>
          </a:bodyPr>
          <a:lstStyle/>
          <a:p>
            <a:pPr>
              <a:lnSpc>
                <a:spcPct val="90000"/>
              </a:lnSpc>
              <a:buFont typeface="Wingdings" panose="05000000000000000000" pitchFamily="2" charset="2"/>
              <a:buNone/>
            </a:pPr>
            <a:r>
              <a:rPr lang="en-US" altLang="en-US" sz="2000" dirty="0">
                <a:latin typeface="Bookman Old Style" panose="02050604050505020204" pitchFamily="18" charset="0"/>
              </a:rPr>
              <a:t>…</a:t>
            </a:r>
          </a:p>
          <a:p>
            <a:pPr>
              <a:lnSpc>
                <a:spcPct val="90000"/>
              </a:lnSpc>
              <a:buFont typeface="Wingdings" panose="05000000000000000000" pitchFamily="2" charset="2"/>
              <a:buNone/>
            </a:pPr>
            <a:r>
              <a:rPr lang="en-US" altLang="en-US" sz="2000" b="1" dirty="0">
                <a:latin typeface="Bookman Old Style" panose="02050604050505020204" pitchFamily="18" charset="0"/>
              </a:rPr>
              <a:t>Statement</a:t>
            </a:r>
            <a:r>
              <a:rPr lang="en-US" altLang="en-US" sz="2000" dirty="0">
                <a:latin typeface="Bookman Old Style" panose="02050604050505020204" pitchFamily="18" charset="0"/>
              </a:rPr>
              <a:t> </a:t>
            </a:r>
            <a:r>
              <a:rPr lang="en-US" altLang="en-US" sz="2000" dirty="0" err="1">
                <a:latin typeface="Bookman Old Style" panose="02050604050505020204" pitchFamily="18" charset="0"/>
              </a:rPr>
              <a:t>stmt</a:t>
            </a:r>
            <a:r>
              <a:rPr lang="en-US" altLang="en-US" sz="2000" dirty="0">
                <a:latin typeface="Bookman Old Style" panose="02050604050505020204" pitchFamily="18" charset="0"/>
              </a:rPr>
              <a:t> =</a:t>
            </a:r>
          </a:p>
          <a:p>
            <a:pPr>
              <a:lnSpc>
                <a:spcPct val="90000"/>
              </a:lnSpc>
              <a:buFont typeface="Wingdings" panose="05000000000000000000" pitchFamily="2" charset="2"/>
              <a:buNone/>
            </a:pPr>
            <a:r>
              <a:rPr lang="en-US" altLang="en-US" sz="2000" dirty="0" err="1">
                <a:latin typeface="Bookman Old Style" panose="02050604050505020204" pitchFamily="18" charset="0"/>
              </a:rPr>
              <a:t>con.</a:t>
            </a:r>
            <a:r>
              <a:rPr lang="en-US" altLang="en-US" sz="2000" b="1" dirty="0" err="1">
                <a:latin typeface="Bookman Old Style" panose="02050604050505020204" pitchFamily="18" charset="0"/>
              </a:rPr>
              <a:t>createStatement</a:t>
            </a:r>
            <a:r>
              <a:rPr lang="en-US" altLang="en-US" sz="2000" dirty="0">
                <a:latin typeface="Bookman Old Style" panose="02050604050505020204" pitchFamily="18" charset="0"/>
              </a:rPr>
              <a:t>(</a:t>
            </a:r>
            <a:r>
              <a:rPr lang="en-US" altLang="en-US" sz="2000" dirty="0" err="1">
                <a:latin typeface="Bookman Old Style" panose="02050604050505020204" pitchFamily="18" charset="0"/>
              </a:rPr>
              <a:t>ResultSet.</a:t>
            </a:r>
            <a:r>
              <a:rPr lang="en-US" altLang="en-US" sz="2000" dirty="0" err="1">
                <a:solidFill>
                  <a:srgbClr val="FF0000"/>
                </a:solidFill>
                <a:latin typeface="Bookman Old Style" panose="02050604050505020204" pitchFamily="18" charset="0"/>
              </a:rPr>
              <a:t>TYPE_SCROLL_INSENSITIVE</a:t>
            </a:r>
            <a:r>
              <a:rPr lang="en-US" altLang="en-US" sz="2000" dirty="0">
                <a:latin typeface="Bookman Old Style" panose="02050604050505020204" pitchFamily="18" charset="0"/>
              </a:rPr>
              <a:t>,</a:t>
            </a:r>
          </a:p>
          <a:p>
            <a:pPr>
              <a:lnSpc>
                <a:spcPct val="90000"/>
              </a:lnSpc>
              <a:buFont typeface="Wingdings" panose="05000000000000000000" pitchFamily="2" charset="2"/>
              <a:buNone/>
            </a:pPr>
            <a:r>
              <a:rPr lang="en-US" altLang="en-US" sz="2000" dirty="0">
                <a:latin typeface="Bookman Old Style" panose="02050604050505020204" pitchFamily="18" charset="0"/>
              </a:rPr>
              <a:t>				</a:t>
            </a:r>
            <a:r>
              <a:rPr lang="en-US" altLang="en-US" sz="2000" dirty="0" err="1">
                <a:latin typeface="Bookman Old Style" panose="02050604050505020204" pitchFamily="18" charset="0"/>
              </a:rPr>
              <a:t>ResultSet.CONCUR_READ_ONLY</a:t>
            </a:r>
            <a:r>
              <a:rPr lang="en-US" altLang="en-US" sz="2000" dirty="0">
                <a:latin typeface="Bookman Old Style" panose="02050604050505020204" pitchFamily="18" charset="0"/>
              </a:rPr>
              <a:t>);</a:t>
            </a:r>
          </a:p>
          <a:p>
            <a:pPr>
              <a:lnSpc>
                <a:spcPct val="90000"/>
              </a:lnSpc>
              <a:buFont typeface="Wingdings" panose="05000000000000000000" pitchFamily="2" charset="2"/>
              <a:buNone/>
            </a:pPr>
            <a:endParaRPr lang="en-US" altLang="en-US" sz="2000" dirty="0">
              <a:latin typeface="Bookman Old Style" panose="02050604050505020204" pitchFamily="18" charset="0"/>
            </a:endParaRPr>
          </a:p>
          <a:p>
            <a:pPr>
              <a:lnSpc>
                <a:spcPct val="90000"/>
              </a:lnSpc>
              <a:buFont typeface="Wingdings" panose="05000000000000000000" pitchFamily="2" charset="2"/>
              <a:buNone/>
            </a:pPr>
            <a:r>
              <a:rPr lang="en-US" altLang="en-US" sz="2000" dirty="0">
                <a:latin typeface="Bookman Old Style" panose="02050604050505020204" pitchFamily="18" charset="0"/>
              </a:rPr>
              <a:t>String query = “select students from class where type=‘not sleeping’ “;</a:t>
            </a:r>
          </a:p>
          <a:p>
            <a:pPr>
              <a:lnSpc>
                <a:spcPct val="90000"/>
              </a:lnSpc>
              <a:buFont typeface="Wingdings" panose="05000000000000000000" pitchFamily="2" charset="2"/>
              <a:buNone/>
            </a:pPr>
            <a:r>
              <a:rPr lang="en-US" altLang="en-US" sz="2000" b="1" dirty="0" err="1">
                <a:latin typeface="Bookman Old Style" panose="02050604050505020204" pitchFamily="18" charset="0"/>
              </a:rPr>
              <a:t>ResultSet</a:t>
            </a:r>
            <a:r>
              <a:rPr lang="en-US" altLang="en-US" sz="2000" dirty="0">
                <a:latin typeface="Bookman Old Style" panose="02050604050505020204" pitchFamily="18" charset="0"/>
              </a:rPr>
              <a:t> </a:t>
            </a:r>
            <a:r>
              <a:rPr lang="en-US" altLang="en-US" sz="2000" dirty="0" err="1">
                <a:latin typeface="Bookman Old Style" panose="02050604050505020204" pitchFamily="18" charset="0"/>
              </a:rPr>
              <a:t>rs</a:t>
            </a:r>
            <a:r>
              <a:rPr lang="en-US" altLang="en-US" sz="2000" dirty="0">
                <a:latin typeface="Bookman Old Style" panose="02050604050505020204" pitchFamily="18" charset="0"/>
              </a:rPr>
              <a:t> = </a:t>
            </a:r>
            <a:r>
              <a:rPr lang="en-US" altLang="en-US" sz="2000" dirty="0" err="1">
                <a:latin typeface="Bookman Old Style" panose="02050604050505020204" pitchFamily="18" charset="0"/>
              </a:rPr>
              <a:t>stmt.</a:t>
            </a:r>
            <a:r>
              <a:rPr lang="en-US" altLang="en-US" sz="2000" b="1" dirty="0" err="1">
                <a:latin typeface="Bookman Old Style" panose="02050604050505020204" pitchFamily="18" charset="0"/>
              </a:rPr>
              <a:t>executeQuery</a:t>
            </a:r>
            <a:r>
              <a:rPr lang="en-US" altLang="en-US" sz="2000" dirty="0">
                <a:latin typeface="Bookman Old Style" panose="02050604050505020204" pitchFamily="18" charset="0"/>
              </a:rPr>
              <a:t>( query );</a:t>
            </a:r>
          </a:p>
          <a:p>
            <a:pPr>
              <a:lnSpc>
                <a:spcPct val="90000"/>
              </a:lnSpc>
              <a:buFont typeface="Wingdings" panose="05000000000000000000" pitchFamily="2" charset="2"/>
              <a:buNone/>
            </a:pPr>
            <a:endParaRPr lang="en-US" altLang="en-US" sz="2000" dirty="0">
              <a:latin typeface="Bookman Old Style" panose="02050604050505020204" pitchFamily="18" charset="0"/>
            </a:endParaRPr>
          </a:p>
          <a:p>
            <a:pPr>
              <a:lnSpc>
                <a:spcPct val="90000"/>
              </a:lnSpc>
              <a:buFont typeface="Wingdings" panose="05000000000000000000" pitchFamily="2" charset="2"/>
              <a:buNone/>
            </a:pPr>
            <a:r>
              <a:rPr lang="en-US" altLang="en-US" sz="2000" dirty="0" err="1">
                <a:latin typeface="Bookman Old Style" panose="02050604050505020204" pitchFamily="18" charset="0"/>
              </a:rPr>
              <a:t>rs.</a:t>
            </a:r>
            <a:r>
              <a:rPr lang="en-US" altLang="en-US" sz="2000" b="1" dirty="0" err="1">
                <a:latin typeface="Bookman Old Style" panose="02050604050505020204" pitchFamily="18" charset="0"/>
              </a:rPr>
              <a:t>previous</a:t>
            </a:r>
            <a:r>
              <a:rPr lang="en-US" altLang="en-US" sz="2000" dirty="0">
                <a:latin typeface="Bookman Old Style" panose="02050604050505020204" pitchFamily="18" charset="0"/>
              </a:rPr>
              <a:t>();  </a:t>
            </a:r>
            <a:r>
              <a:rPr lang="en-US" altLang="en-US" sz="2000" dirty="0">
                <a:solidFill>
                  <a:schemeClr val="tx2"/>
                </a:solidFill>
                <a:latin typeface="Bookman Old Style" panose="02050604050505020204" pitchFamily="18" charset="0"/>
              </a:rPr>
              <a:t>/ / go back in the RS (not possible in JDBC 1…)  </a:t>
            </a:r>
          </a:p>
          <a:p>
            <a:pPr>
              <a:lnSpc>
                <a:spcPct val="90000"/>
              </a:lnSpc>
              <a:buFont typeface="Wingdings" panose="05000000000000000000" pitchFamily="2" charset="2"/>
              <a:buNone/>
            </a:pPr>
            <a:r>
              <a:rPr lang="en-US" altLang="en-US" sz="2000" dirty="0" err="1">
                <a:latin typeface="Bookman Old Style" panose="02050604050505020204" pitchFamily="18" charset="0"/>
              </a:rPr>
              <a:t>rs.</a:t>
            </a:r>
            <a:r>
              <a:rPr lang="en-US" altLang="en-US" sz="2000" b="1" dirty="0" err="1">
                <a:latin typeface="Bookman Old Style" panose="02050604050505020204" pitchFamily="18" charset="0"/>
              </a:rPr>
              <a:t>relative</a:t>
            </a:r>
            <a:r>
              <a:rPr lang="en-US" altLang="en-US" sz="2000" dirty="0">
                <a:latin typeface="Bookman Old Style" panose="02050604050505020204" pitchFamily="18" charset="0"/>
              </a:rPr>
              <a:t>(-5); </a:t>
            </a:r>
            <a:r>
              <a:rPr lang="en-US" altLang="en-US" sz="2000" dirty="0">
                <a:solidFill>
                  <a:schemeClr val="tx2"/>
                </a:solidFill>
                <a:latin typeface="Bookman Old Style" panose="02050604050505020204" pitchFamily="18" charset="0"/>
              </a:rPr>
              <a:t>/ / go 5 records back</a:t>
            </a:r>
          </a:p>
          <a:p>
            <a:pPr>
              <a:lnSpc>
                <a:spcPct val="90000"/>
              </a:lnSpc>
              <a:buFont typeface="Wingdings" panose="05000000000000000000" pitchFamily="2" charset="2"/>
              <a:buNone/>
            </a:pPr>
            <a:r>
              <a:rPr lang="en-US" altLang="en-US" sz="2000" dirty="0" err="1">
                <a:latin typeface="Bookman Old Style" panose="02050604050505020204" pitchFamily="18" charset="0"/>
              </a:rPr>
              <a:t>rs.</a:t>
            </a:r>
            <a:r>
              <a:rPr lang="en-US" altLang="en-US" sz="2000" b="1" dirty="0" err="1">
                <a:latin typeface="Bookman Old Style" panose="02050604050505020204" pitchFamily="18" charset="0"/>
              </a:rPr>
              <a:t>relative</a:t>
            </a:r>
            <a:r>
              <a:rPr lang="en-US" altLang="en-US" sz="2000" dirty="0">
                <a:latin typeface="Bookman Old Style" panose="02050604050505020204" pitchFamily="18" charset="0"/>
              </a:rPr>
              <a:t>(7); </a:t>
            </a:r>
            <a:r>
              <a:rPr lang="en-US" altLang="en-US" sz="2000" dirty="0">
                <a:solidFill>
                  <a:schemeClr val="tx2"/>
                </a:solidFill>
                <a:latin typeface="Bookman Old Style" panose="02050604050505020204" pitchFamily="18" charset="0"/>
              </a:rPr>
              <a:t>/ / go 7 records forward</a:t>
            </a:r>
          </a:p>
          <a:p>
            <a:pPr>
              <a:lnSpc>
                <a:spcPct val="90000"/>
              </a:lnSpc>
              <a:buFont typeface="Wingdings" panose="05000000000000000000" pitchFamily="2" charset="2"/>
              <a:buNone/>
            </a:pPr>
            <a:r>
              <a:rPr lang="en-US" altLang="en-US" sz="2000" dirty="0" err="1">
                <a:latin typeface="Bookman Old Style" panose="02050604050505020204" pitchFamily="18" charset="0"/>
              </a:rPr>
              <a:t>rs.</a:t>
            </a:r>
            <a:r>
              <a:rPr lang="en-US" altLang="en-US" sz="2000" b="1" dirty="0" err="1">
                <a:latin typeface="Bookman Old Style" panose="02050604050505020204" pitchFamily="18" charset="0"/>
              </a:rPr>
              <a:t>absolute</a:t>
            </a:r>
            <a:r>
              <a:rPr lang="en-US" altLang="en-US" sz="2000" dirty="0">
                <a:latin typeface="Bookman Old Style" panose="02050604050505020204" pitchFamily="18" charset="0"/>
              </a:rPr>
              <a:t>(100); </a:t>
            </a:r>
            <a:r>
              <a:rPr lang="en-US" altLang="en-US" sz="2000" dirty="0">
                <a:solidFill>
                  <a:schemeClr val="tx2"/>
                </a:solidFill>
                <a:latin typeface="Bookman Old Style" panose="02050604050505020204" pitchFamily="18" charset="0"/>
              </a:rPr>
              <a:t>/ / go to 100th record</a:t>
            </a:r>
          </a:p>
          <a:p>
            <a:pPr>
              <a:lnSpc>
                <a:spcPct val="90000"/>
              </a:lnSpc>
              <a:buFont typeface="Wingdings" panose="05000000000000000000" pitchFamily="2" charset="2"/>
              <a:buNone/>
            </a:pPr>
            <a:r>
              <a:rPr lang="en-US" altLang="en-US" sz="2000" dirty="0">
                <a:latin typeface="Bookman Old Style" panose="02050604050505020204" pitchFamily="18" charset="0"/>
              </a:rPr>
              <a:t>…</a:t>
            </a:r>
          </a:p>
          <a:p>
            <a:pPr>
              <a:lnSpc>
                <a:spcPct val="90000"/>
              </a:lnSpc>
              <a:buFont typeface="Wingdings" panose="05000000000000000000" pitchFamily="2" charset="2"/>
              <a:buNone/>
            </a:pPr>
            <a:endParaRPr lang="en-US" altLang="en-US" sz="2000" dirty="0">
              <a:latin typeface="Bookman Old Style" panose="02050604050505020204" pitchFamily="18" charset="0"/>
            </a:endParaRPr>
          </a:p>
        </p:txBody>
      </p:sp>
      <p:sp>
        <p:nvSpPr>
          <p:cNvPr id="5" name="Slide Number Placeholder 5">
            <a:extLst>
              <a:ext uri="{FF2B5EF4-FFF2-40B4-BE49-F238E27FC236}">
                <a16:creationId xmlns:a16="http://schemas.microsoft.com/office/drawing/2014/main" id="{ED9E64A4-E610-4340-BB41-2CA6865BE354}"/>
              </a:ext>
            </a:extLst>
          </p:cNvPr>
          <p:cNvSpPr>
            <a:spLocks noGrp="1"/>
          </p:cNvSpPr>
          <p:nvPr>
            <p:ph type="sldNum" sz="quarter" idx="12"/>
          </p:nvPr>
        </p:nvSpPr>
        <p:spPr/>
        <p:txBody>
          <a:bodyPr/>
          <a:lstStyle/>
          <a:p>
            <a:fld id="{B12B4E84-D2F8-40FC-9A1E-E1AF5D677819}" type="slidenum">
              <a:rPr lang="en-US" altLang="en-US"/>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539552" y="764705"/>
            <a:ext cx="7543800" cy="648072"/>
          </a:xfrm>
        </p:spPr>
        <p:txBody>
          <a:bodyPr wrap="square" tIns="0" bIns="0" anchor="t" anchorCtr="0">
            <a:noAutofit/>
          </a:bodyPr>
          <a:lstStyle/>
          <a:p>
            <a:r>
              <a:rPr lang="en-US" sz="2400" b="1" dirty="0">
                <a:solidFill>
                  <a:srgbClr val="0070C0"/>
                </a:solidFill>
                <a:latin typeface="Adobe Gothic Std B" pitchFamily="34" charset="-128"/>
                <a:ea typeface="Adobe Gothic Std B" pitchFamily="34" charset="-128"/>
              </a:rPr>
              <a:t>Agenda</a:t>
            </a:r>
            <a:endParaRPr lang="en-US" sz="2400" dirty="0">
              <a:solidFill>
                <a:srgbClr val="0070C0"/>
              </a:solidFill>
              <a:latin typeface="Adobe Gothic Std B" pitchFamily="34" charset="-128"/>
              <a:ea typeface="Adobe Gothic Std B" pitchFamily="34" charset="-128"/>
            </a:endParaRPr>
          </a:p>
        </p:txBody>
      </p:sp>
      <p:sp>
        <p:nvSpPr>
          <p:cNvPr id="5" name="TextBox 4"/>
          <p:cNvSpPr txBox="1"/>
          <p:nvPr/>
        </p:nvSpPr>
        <p:spPr>
          <a:xfrm>
            <a:off x="539552" y="1412777"/>
            <a:ext cx="7848685" cy="3368804"/>
          </a:xfrm>
          <a:prstGeom prst="rect">
            <a:avLst/>
          </a:prstGeom>
          <a:noFill/>
        </p:spPr>
        <p:txBody>
          <a:bodyPr wrap="square" lIns="91440" rtlCol="0">
            <a:normAutofit/>
          </a:bodyPr>
          <a:lstStyle/>
          <a:p>
            <a:pPr marL="342900" indent="-342900">
              <a:buClr>
                <a:prstClr val="black">
                  <a:lumMod val="50000"/>
                  <a:lumOff val="50000"/>
                </a:prstClr>
              </a:buClr>
              <a:buSzPct val="94000"/>
              <a:buFont typeface="Arial" panose="020B0604020202020204" pitchFamily="34" charset="0"/>
              <a:buChar char="•"/>
            </a:pPr>
            <a:endParaRPr lang="en-US" sz="2000" dirty="0">
              <a:solidFill>
                <a:prstClr val="black">
                  <a:lumMod val="75000"/>
                  <a:lumOff val="25000"/>
                </a:prstClr>
              </a:solidFill>
              <a:latin typeface="Calibri" panose="020F0502020204030204" pitchFamily="34" charset="0"/>
              <a:ea typeface="Adobe Gothic Std B"/>
              <a:cs typeface="Calibri" panose="020F0502020204030204" pitchFamily="34" charset="0"/>
            </a:endParaRPr>
          </a:p>
          <a:p>
            <a:pPr marL="174625" indent="-174625">
              <a:buClr>
                <a:prstClr val="black">
                  <a:lumMod val="50000"/>
                  <a:lumOff val="50000"/>
                </a:prstClr>
              </a:buClr>
              <a:buSzPct val="94000"/>
              <a:buFont typeface="Calibri" panose="020F0502020204030204" pitchFamily="34" charset="0"/>
              <a:buChar char="»"/>
            </a:pPr>
            <a:endParaRPr lang="en-US" sz="2000" dirty="0">
              <a:solidFill>
                <a:prstClr val="black">
                  <a:lumMod val="75000"/>
                  <a:lumOff val="25000"/>
                </a:prstClr>
              </a:solidFill>
              <a:latin typeface="Calibri" panose="020F0502020204030204" pitchFamily="34" charset="0"/>
              <a:ea typeface="Adobe Gothic Std B"/>
              <a:cs typeface="Calibri" panose="020F0502020204030204" pitchFamily="34" charset="0"/>
            </a:endParaRPr>
          </a:p>
          <a:p>
            <a:pPr marL="174625" indent="-174625">
              <a:buClr>
                <a:prstClr val="black">
                  <a:lumMod val="50000"/>
                  <a:lumOff val="50000"/>
                </a:prstClr>
              </a:buClr>
              <a:buSzPct val="94000"/>
              <a:buFont typeface="Calibri" panose="020F0502020204030204" pitchFamily="34" charset="0"/>
              <a:buChar char="»"/>
            </a:pPr>
            <a:endParaRPr lang="en-US" sz="2000" dirty="0">
              <a:solidFill>
                <a:prstClr val="black">
                  <a:lumMod val="75000"/>
                  <a:lumOff val="25000"/>
                </a:prstClr>
              </a:solidFill>
              <a:latin typeface="Calibri" panose="020F0502020204030204" pitchFamily="34" charset="0"/>
              <a:ea typeface="Adobe Gothic Std B"/>
              <a:cs typeface="Calibri" panose="020F0502020204030204" pitchFamily="34" charset="0"/>
            </a:endParaRPr>
          </a:p>
          <a:p>
            <a:pPr marL="174625" indent="-174625">
              <a:buClr>
                <a:prstClr val="black">
                  <a:lumMod val="50000"/>
                  <a:lumOff val="50000"/>
                </a:prstClr>
              </a:buClr>
              <a:buSzPct val="94000"/>
              <a:buFont typeface="Calibri" panose="020F0502020204030204" pitchFamily="34" charset="0"/>
              <a:buChar char="»"/>
            </a:pPr>
            <a:endParaRPr lang="en-US" dirty="0">
              <a:solidFill>
                <a:prstClr val="black">
                  <a:lumMod val="75000"/>
                  <a:lumOff val="25000"/>
                </a:prstClr>
              </a:solidFill>
            </a:endParaRPr>
          </a:p>
          <a:p>
            <a:pPr marL="285750" indent="-285750">
              <a:buClr>
                <a:prstClr val="black">
                  <a:lumMod val="50000"/>
                  <a:lumOff val="50000"/>
                </a:prstClr>
              </a:buClr>
              <a:buSzPct val="94000"/>
              <a:buFont typeface="Arial" panose="020B0604020202020204"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anose="020F0502020204030204" pitchFamily="34" charset="0"/>
              <a:buChar char="»"/>
            </a:pPr>
            <a:endParaRPr lang="en-US" dirty="0">
              <a:solidFill>
                <a:prstClr val="black">
                  <a:lumMod val="75000"/>
                  <a:lumOff val="25000"/>
                </a:prstClr>
              </a:solidFill>
            </a:endParaRP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1026" name="Picture 2" descr="Managed Services | TSIC Solutions In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8214" y="4293096"/>
            <a:ext cx="1450364" cy="136815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RADICAL\Advertiements\LOGO\radical emblem.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01601" y="6310160"/>
            <a:ext cx="1476977" cy="365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B9206493-1B20-4B53-A844-69209A766376}"/>
              </a:ext>
            </a:extLst>
          </p:cNvPr>
          <p:cNvSpPr txBox="1">
            <a:spLocks noChangeArrowheads="1"/>
          </p:cNvSpPr>
          <p:nvPr/>
        </p:nvSpPr>
        <p:spPr>
          <a:xfrm>
            <a:off x="457200" y="1481328"/>
            <a:ext cx="8229600" cy="4525963"/>
          </a:xfrm>
          <a:prstGeom prst="rect">
            <a:avLst/>
          </a:prstGeom>
        </p:spPr>
        <p:txBody>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en-US" altLang="zh-TW" sz="2400" dirty="0">
                <a:solidFill>
                  <a:schemeClr val="bg1"/>
                </a:solidFill>
                <a:ea typeface="標楷體" pitchFamily="65" charset="-128"/>
              </a:rPr>
              <a:t>Advance JAVA</a:t>
            </a:r>
          </a:p>
          <a:p>
            <a:pPr lvl="1"/>
            <a:r>
              <a:rPr lang="en-US" altLang="zh-TW" sz="2000" dirty="0">
                <a:solidFill>
                  <a:schemeClr val="bg1"/>
                </a:solidFill>
                <a:ea typeface="標楷體" pitchFamily="65" charset="-128"/>
              </a:rPr>
              <a:t>JDBC</a:t>
            </a:r>
          </a:p>
          <a:p>
            <a:pPr lvl="1"/>
            <a:r>
              <a:rPr lang="en-US" altLang="zh-TW" sz="2000" dirty="0">
                <a:solidFill>
                  <a:schemeClr val="bg1"/>
                </a:solidFill>
                <a:ea typeface="標楷體" pitchFamily="65" charset="-128"/>
              </a:rPr>
              <a:t>Servlet</a:t>
            </a:r>
          </a:p>
          <a:p>
            <a:pPr lvl="1"/>
            <a:r>
              <a:rPr lang="en-US" altLang="zh-TW" sz="2000" dirty="0">
                <a:solidFill>
                  <a:schemeClr val="bg1"/>
                </a:solidFill>
                <a:ea typeface="標楷體" pitchFamily="65" charset="-128"/>
              </a:rPr>
              <a:t>JSP</a:t>
            </a:r>
          </a:p>
          <a:p>
            <a:r>
              <a:rPr lang="en-US" altLang="zh-TW" sz="2400" dirty="0">
                <a:solidFill>
                  <a:schemeClr val="bg1"/>
                </a:solidFill>
                <a:ea typeface="標楷體" pitchFamily="65" charset="-128"/>
              </a:rPr>
              <a:t>Servlet </a:t>
            </a:r>
          </a:p>
          <a:p>
            <a:pPr lvl="1"/>
            <a:r>
              <a:rPr lang="en-US" altLang="zh-TW" sz="2000" dirty="0">
                <a:solidFill>
                  <a:schemeClr val="bg1"/>
                </a:solidFill>
                <a:ea typeface="標楷體" pitchFamily="65" charset="-128"/>
              </a:rPr>
              <a:t>Need</a:t>
            </a:r>
          </a:p>
          <a:p>
            <a:pPr lvl="1"/>
            <a:r>
              <a:rPr lang="en-US" altLang="zh-TW" sz="2000" dirty="0">
                <a:solidFill>
                  <a:schemeClr val="bg1"/>
                </a:solidFill>
                <a:ea typeface="標楷體" pitchFamily="65" charset="-128"/>
              </a:rPr>
              <a:t>Architecture</a:t>
            </a:r>
          </a:p>
          <a:p>
            <a:pPr lvl="1"/>
            <a:r>
              <a:rPr lang="en-US" altLang="zh-TW" sz="2000" dirty="0">
                <a:solidFill>
                  <a:schemeClr val="bg1"/>
                </a:solidFill>
                <a:ea typeface="標楷體" pitchFamily="65" charset="-128"/>
              </a:rPr>
              <a:t>Servlet Life Cycle</a:t>
            </a:r>
          </a:p>
          <a:p>
            <a:pPr lvl="1"/>
            <a:r>
              <a:rPr lang="en-US" altLang="zh-TW" sz="2000" dirty="0">
                <a:solidFill>
                  <a:schemeClr val="bg1"/>
                </a:solidFill>
                <a:ea typeface="標楷體" pitchFamily="65" charset="-128"/>
              </a:rPr>
              <a:t>Internal Working</a:t>
            </a:r>
          </a:p>
          <a:p>
            <a:r>
              <a:rPr lang="en-US" altLang="zh-TW" sz="2400" dirty="0">
                <a:solidFill>
                  <a:schemeClr val="bg1"/>
                </a:solidFill>
                <a:ea typeface="標楷體" pitchFamily="65" charset="-128"/>
              </a:rPr>
              <a:t>Questions and Answer's</a:t>
            </a:r>
            <a:r>
              <a:rPr lang="en-US" altLang="zh-TW" sz="2400" dirty="0">
                <a:ea typeface="標楷體" pitchFamily="65" charset="-128"/>
              </a:rPr>
              <a:t> focus on accessing Oracle databases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1000">
                                          <p:stCondLst>
                                            <p:cond delay="0"/>
                                          </p:stCondLst>
                                        </p:cTn>
                                        <p:tgtEl>
                                          <p:spTgt spid="10">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fade">
                                      <p:cBhvr>
                                        <p:cTn id="15" dur="1000">
                                          <p:stCondLst>
                                            <p:cond delay="0"/>
                                          </p:stCondLst>
                                        </p:cTn>
                                        <p:tgtEl>
                                          <p:spTgt spid="10">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fade">
                                      <p:cBhvr>
                                        <p:cTn id="18" dur="1000">
                                          <p:stCondLst>
                                            <p:cond delay="0"/>
                                          </p:stCondLst>
                                        </p:cTn>
                                        <p:tgtEl>
                                          <p:spTgt spid="10">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Effect transition="in" filter="fade">
                                      <p:cBhvr>
                                        <p:cTn id="21" dur="1000">
                                          <p:stCondLst>
                                            <p:cond delay="0"/>
                                          </p:stCondLst>
                                        </p:cTn>
                                        <p:tgtEl>
                                          <p:spTgt spid="10">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xEl>
                                              <p:pRg st="4" end="4"/>
                                            </p:txEl>
                                          </p:spTgt>
                                        </p:tgtEl>
                                        <p:attrNameLst>
                                          <p:attrName>style.visibility</p:attrName>
                                        </p:attrNameLst>
                                      </p:cBhvr>
                                      <p:to>
                                        <p:strVal val="visible"/>
                                      </p:to>
                                    </p:set>
                                    <p:animEffect transition="in" filter="fade">
                                      <p:cBhvr>
                                        <p:cTn id="26" dur="1000">
                                          <p:stCondLst>
                                            <p:cond delay="0"/>
                                          </p:stCondLst>
                                        </p:cTn>
                                        <p:tgtEl>
                                          <p:spTgt spid="10">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Effect transition="in" filter="fade">
                                      <p:cBhvr>
                                        <p:cTn id="29" dur="1000">
                                          <p:stCondLst>
                                            <p:cond delay="0"/>
                                          </p:stCondLst>
                                        </p:cTn>
                                        <p:tgtEl>
                                          <p:spTgt spid="10">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fade">
                                      <p:cBhvr>
                                        <p:cTn id="32" dur="1000">
                                          <p:stCondLst>
                                            <p:cond delay="0"/>
                                          </p:stCondLst>
                                        </p:cTn>
                                        <p:tgtEl>
                                          <p:spTgt spid="10">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animEffect transition="in" filter="fade">
                                      <p:cBhvr>
                                        <p:cTn id="35" dur="1000">
                                          <p:stCondLst>
                                            <p:cond delay="0"/>
                                          </p:stCondLst>
                                        </p:cTn>
                                        <p:tgtEl>
                                          <p:spTgt spid="10">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xEl>
                                              <p:pRg st="8" end="8"/>
                                            </p:txEl>
                                          </p:spTgt>
                                        </p:tgtEl>
                                        <p:attrNameLst>
                                          <p:attrName>style.visibility</p:attrName>
                                        </p:attrNameLst>
                                      </p:cBhvr>
                                      <p:to>
                                        <p:strVal val="visible"/>
                                      </p:to>
                                    </p:set>
                                    <p:animEffect transition="in" filter="fade">
                                      <p:cBhvr>
                                        <p:cTn id="38" dur="1000">
                                          <p:stCondLst>
                                            <p:cond delay="0"/>
                                          </p:stCondLst>
                                        </p:cTn>
                                        <p:tgtEl>
                                          <p:spTgt spid="10">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xEl>
                                              <p:pRg st="9" end="9"/>
                                            </p:txEl>
                                          </p:spTgt>
                                        </p:tgtEl>
                                        <p:attrNameLst>
                                          <p:attrName>style.visibility</p:attrName>
                                        </p:attrNameLst>
                                      </p:cBhvr>
                                      <p:to>
                                        <p:strVal val="visible"/>
                                      </p:to>
                                    </p:set>
                                    <p:animEffect transition="in" filter="fade">
                                      <p:cBhvr>
                                        <p:cTn id="43" dur="1000">
                                          <p:stCondLst>
                                            <p:cond delay="0"/>
                                          </p:stCondLst>
                                        </p:cTn>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0"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CF43566-64AC-4E51-A462-886CA1CE6D0F}"/>
              </a:ext>
            </a:extLst>
          </p:cNvPr>
          <p:cNvSpPr>
            <a:spLocks noGrp="1" noChangeArrowheads="1"/>
          </p:cNvSpPr>
          <p:nvPr>
            <p:ph type="title"/>
          </p:nvPr>
        </p:nvSpPr>
        <p:spPr>
          <a:xfrm>
            <a:off x="457200" y="122238"/>
            <a:ext cx="8153400" cy="1295400"/>
          </a:xfrm>
        </p:spPr>
        <p:txBody>
          <a:bodyPr/>
          <a:lstStyle/>
          <a:p>
            <a:r>
              <a:rPr lang="en-US" altLang="en-US"/>
              <a:t>JDBC 2 – Updateable ResultSet</a:t>
            </a:r>
          </a:p>
        </p:txBody>
      </p:sp>
      <p:sp>
        <p:nvSpPr>
          <p:cNvPr id="47107" name="Rectangle 3">
            <a:extLst>
              <a:ext uri="{FF2B5EF4-FFF2-40B4-BE49-F238E27FC236}">
                <a16:creationId xmlns:a16="http://schemas.microsoft.com/office/drawing/2014/main" id="{468FA7D8-F6D1-472B-8D71-415B111F4F20}"/>
              </a:ext>
            </a:extLst>
          </p:cNvPr>
          <p:cNvSpPr>
            <a:spLocks noGrp="1" noChangeArrowheads="1"/>
          </p:cNvSpPr>
          <p:nvPr>
            <p:ph idx="1"/>
          </p:nvPr>
        </p:nvSpPr>
        <p:spPr/>
        <p:txBody>
          <a:bodyPr>
            <a:normAutofit/>
          </a:bodyPr>
          <a:lstStyle/>
          <a:p>
            <a:pPr>
              <a:lnSpc>
                <a:spcPct val="80000"/>
              </a:lnSpc>
              <a:buFont typeface="Wingdings" panose="05000000000000000000" pitchFamily="2" charset="2"/>
              <a:buNone/>
            </a:pPr>
            <a:r>
              <a:rPr lang="en-US" altLang="en-US" sz="2000">
                <a:latin typeface="Tahoma" panose="020B0604030504040204" pitchFamily="34" charset="0"/>
              </a:rPr>
              <a:t>…</a:t>
            </a:r>
          </a:p>
          <a:p>
            <a:pPr>
              <a:lnSpc>
                <a:spcPct val="80000"/>
              </a:lnSpc>
              <a:buFont typeface="Wingdings" panose="05000000000000000000" pitchFamily="2" charset="2"/>
              <a:buNone/>
            </a:pPr>
            <a:r>
              <a:rPr lang="en-US" altLang="en-US" sz="2000" b="1">
                <a:latin typeface="Tahoma" panose="020B0604030504040204" pitchFamily="34" charset="0"/>
              </a:rPr>
              <a:t>Statement </a:t>
            </a:r>
            <a:r>
              <a:rPr lang="en-US" altLang="en-US" sz="2000">
                <a:latin typeface="Tahoma" panose="020B0604030504040204" pitchFamily="34" charset="0"/>
              </a:rPr>
              <a:t>stmt =</a:t>
            </a:r>
          </a:p>
          <a:p>
            <a:pPr>
              <a:lnSpc>
                <a:spcPct val="80000"/>
              </a:lnSpc>
              <a:buFont typeface="Wingdings" panose="05000000000000000000" pitchFamily="2" charset="2"/>
              <a:buNone/>
            </a:pPr>
            <a:r>
              <a:rPr lang="en-US" altLang="en-US" sz="2000">
                <a:latin typeface="Tahoma" panose="020B0604030504040204" pitchFamily="34" charset="0"/>
              </a:rPr>
              <a:t>con.</a:t>
            </a:r>
            <a:r>
              <a:rPr lang="en-US" altLang="en-US" sz="2000" b="1">
                <a:latin typeface="Tahoma" panose="020B0604030504040204" pitchFamily="34" charset="0"/>
              </a:rPr>
              <a:t>createStatement</a:t>
            </a:r>
            <a:r>
              <a:rPr lang="en-US" altLang="en-US" sz="2000">
                <a:latin typeface="Tahoma" panose="020B0604030504040204" pitchFamily="34" charset="0"/>
              </a:rPr>
              <a:t>(ResultSet.TYPE_FORWARD_ONLY,</a:t>
            </a:r>
          </a:p>
          <a:p>
            <a:pPr>
              <a:lnSpc>
                <a:spcPct val="80000"/>
              </a:lnSpc>
              <a:buFont typeface="Wingdings" panose="05000000000000000000" pitchFamily="2" charset="2"/>
              <a:buNone/>
            </a:pPr>
            <a:r>
              <a:rPr lang="en-US" altLang="en-US" sz="2000" b="1">
                <a:latin typeface="Tahoma" panose="020B0604030504040204" pitchFamily="34" charset="0"/>
              </a:rPr>
              <a:t>				</a:t>
            </a:r>
            <a:r>
              <a:rPr lang="en-US" altLang="en-US" sz="2000" b="1">
                <a:solidFill>
                  <a:srgbClr val="FF0000"/>
                </a:solidFill>
                <a:latin typeface="Tahoma" panose="020B0604030504040204" pitchFamily="34" charset="0"/>
              </a:rPr>
              <a:t>ResultSet.CONCUR_UPDATABLE</a:t>
            </a:r>
            <a:r>
              <a:rPr lang="en-US" altLang="en-US" sz="2000">
                <a:latin typeface="Tahoma" panose="020B0604030504040204" pitchFamily="34" charset="0"/>
              </a:rPr>
              <a:t>);</a:t>
            </a:r>
          </a:p>
          <a:p>
            <a:pPr>
              <a:lnSpc>
                <a:spcPct val="80000"/>
              </a:lnSpc>
              <a:buFont typeface="Wingdings" panose="05000000000000000000" pitchFamily="2" charset="2"/>
              <a:buNone/>
            </a:pPr>
            <a:r>
              <a:rPr lang="en-US" altLang="en-US" sz="2000">
                <a:latin typeface="Tahoma" panose="020B0604030504040204" pitchFamily="34" charset="0"/>
              </a:rPr>
              <a:t>String query = " </a:t>
            </a:r>
            <a:r>
              <a:rPr lang="en-US" altLang="en-US" sz="1800">
                <a:latin typeface="Tahoma" panose="020B0604030504040204" pitchFamily="34" charset="0"/>
              </a:rPr>
              <a:t>select students, grade from class </a:t>
            </a:r>
          </a:p>
          <a:p>
            <a:pPr>
              <a:lnSpc>
                <a:spcPct val="80000"/>
              </a:lnSpc>
              <a:buFont typeface="Wingdings" panose="05000000000000000000" pitchFamily="2" charset="2"/>
              <a:buNone/>
            </a:pPr>
            <a:r>
              <a:rPr lang="en-US" altLang="en-US" sz="1800">
                <a:latin typeface="Tahoma" panose="020B0604030504040204" pitchFamily="34" charset="0"/>
              </a:rPr>
              <a:t>			where type=‘really listening this presentation</a:t>
            </a:r>
            <a:r>
              <a:rPr lang="en-US" altLang="en-US" sz="1800">
                <a:latin typeface="Tahoma" panose="020B0604030504040204" pitchFamily="34" charset="0"/>
                <a:sym typeface="Wingdings" panose="05000000000000000000" pitchFamily="2" charset="2"/>
              </a:rPr>
              <a:t></a:t>
            </a:r>
            <a:r>
              <a:rPr lang="en-US" altLang="en-US" sz="1800">
                <a:latin typeface="Tahoma" panose="020B0604030504040204" pitchFamily="34" charset="0"/>
              </a:rPr>
              <a:t>’ </a:t>
            </a:r>
            <a:r>
              <a:rPr lang="en-US" altLang="en-US" sz="2000">
                <a:latin typeface="Tahoma" panose="020B0604030504040204" pitchFamily="34" charset="0"/>
              </a:rPr>
              <a:t>“;</a:t>
            </a:r>
          </a:p>
          <a:p>
            <a:pPr>
              <a:lnSpc>
                <a:spcPct val="80000"/>
              </a:lnSpc>
              <a:buFont typeface="Wingdings" panose="05000000000000000000" pitchFamily="2" charset="2"/>
              <a:buNone/>
            </a:pPr>
            <a:r>
              <a:rPr lang="en-US" altLang="en-US" sz="2000" b="1">
                <a:latin typeface="Tahoma" panose="020B0604030504040204" pitchFamily="34" charset="0"/>
              </a:rPr>
              <a:t>ResultSet </a:t>
            </a:r>
            <a:r>
              <a:rPr lang="en-US" altLang="en-US" sz="2000">
                <a:latin typeface="Tahoma" panose="020B0604030504040204" pitchFamily="34" charset="0"/>
              </a:rPr>
              <a:t>rs = stmt.</a:t>
            </a:r>
            <a:r>
              <a:rPr lang="en-US" altLang="en-US" sz="2000" b="1">
                <a:latin typeface="Tahoma" panose="020B0604030504040204" pitchFamily="34" charset="0"/>
              </a:rPr>
              <a:t>executeQuery</a:t>
            </a:r>
            <a:r>
              <a:rPr lang="en-US" altLang="en-US" sz="2000">
                <a:latin typeface="Tahoma" panose="020B0604030504040204" pitchFamily="34" charset="0"/>
              </a:rPr>
              <a:t>( query );</a:t>
            </a:r>
          </a:p>
          <a:p>
            <a:pPr>
              <a:lnSpc>
                <a:spcPct val="80000"/>
              </a:lnSpc>
              <a:buFont typeface="Wingdings" panose="05000000000000000000" pitchFamily="2" charset="2"/>
              <a:buNone/>
            </a:pPr>
            <a:r>
              <a:rPr lang="en-US" altLang="en-US" sz="2000">
                <a:latin typeface="Tahoma" panose="020B0604030504040204" pitchFamily="34" charset="0"/>
              </a:rPr>
              <a:t>…</a:t>
            </a:r>
          </a:p>
          <a:p>
            <a:pPr>
              <a:lnSpc>
                <a:spcPct val="80000"/>
              </a:lnSpc>
              <a:buFont typeface="Wingdings" panose="05000000000000000000" pitchFamily="2" charset="2"/>
              <a:buNone/>
            </a:pPr>
            <a:r>
              <a:rPr lang="en-US" altLang="en-US" sz="2000">
                <a:latin typeface="Tahoma" panose="020B0604030504040204" pitchFamily="34" charset="0"/>
              </a:rPr>
              <a:t>while ( rs.</a:t>
            </a:r>
            <a:r>
              <a:rPr lang="en-US" altLang="en-US" sz="2000" b="1">
                <a:latin typeface="Tahoma" panose="020B0604030504040204" pitchFamily="34" charset="0"/>
              </a:rPr>
              <a:t>next</a:t>
            </a:r>
            <a:r>
              <a:rPr lang="en-US" altLang="en-US" sz="2000">
                <a:latin typeface="Tahoma" panose="020B0604030504040204" pitchFamily="34" charset="0"/>
              </a:rPr>
              <a:t>() )</a:t>
            </a:r>
          </a:p>
          <a:p>
            <a:pPr>
              <a:lnSpc>
                <a:spcPct val="80000"/>
              </a:lnSpc>
              <a:buFont typeface="Wingdings" panose="05000000000000000000" pitchFamily="2" charset="2"/>
              <a:buNone/>
            </a:pPr>
            <a:r>
              <a:rPr lang="en-US" altLang="en-US" sz="2000">
                <a:latin typeface="Tahoma" panose="020B0604030504040204" pitchFamily="34" charset="0"/>
              </a:rPr>
              <a:t>{</a:t>
            </a:r>
          </a:p>
          <a:p>
            <a:pPr>
              <a:lnSpc>
                <a:spcPct val="80000"/>
              </a:lnSpc>
              <a:buFont typeface="Wingdings" panose="05000000000000000000" pitchFamily="2" charset="2"/>
              <a:buNone/>
            </a:pPr>
            <a:r>
              <a:rPr lang="en-US" altLang="en-US" sz="2000">
                <a:latin typeface="Tahoma" panose="020B0604030504040204" pitchFamily="34" charset="0"/>
              </a:rPr>
              <a:t>	int grade = rs.</a:t>
            </a:r>
            <a:r>
              <a:rPr lang="en-US" altLang="en-US" sz="2000" b="1">
                <a:latin typeface="Tahoma" panose="020B0604030504040204" pitchFamily="34" charset="0"/>
              </a:rPr>
              <a:t>getInt</a:t>
            </a:r>
            <a:r>
              <a:rPr lang="en-US" altLang="en-US" sz="2000">
                <a:latin typeface="Tahoma" panose="020B0604030504040204" pitchFamily="34" charset="0"/>
              </a:rPr>
              <a:t>(“grade”);</a:t>
            </a:r>
          </a:p>
          <a:p>
            <a:pPr>
              <a:lnSpc>
                <a:spcPct val="80000"/>
              </a:lnSpc>
              <a:buFont typeface="Wingdings" panose="05000000000000000000" pitchFamily="2" charset="2"/>
              <a:buNone/>
            </a:pPr>
            <a:r>
              <a:rPr lang="en-US" altLang="en-US" sz="2000">
                <a:latin typeface="Tahoma" panose="020B0604030504040204" pitchFamily="34" charset="0"/>
              </a:rPr>
              <a:t>	rs.</a:t>
            </a:r>
            <a:r>
              <a:rPr lang="en-US" altLang="en-US" sz="2000" b="1">
                <a:latin typeface="Tahoma" panose="020B0604030504040204" pitchFamily="34" charset="0"/>
              </a:rPr>
              <a:t>updateInt</a:t>
            </a:r>
            <a:r>
              <a:rPr lang="en-US" altLang="en-US" sz="2000">
                <a:latin typeface="Tahoma" panose="020B0604030504040204" pitchFamily="34" charset="0"/>
              </a:rPr>
              <a:t>(“grade”, grade+10);</a:t>
            </a:r>
          </a:p>
          <a:p>
            <a:pPr>
              <a:lnSpc>
                <a:spcPct val="80000"/>
              </a:lnSpc>
              <a:buFont typeface="Wingdings" panose="05000000000000000000" pitchFamily="2" charset="2"/>
              <a:buNone/>
            </a:pPr>
            <a:r>
              <a:rPr lang="en-US" altLang="en-US" sz="2000">
                <a:latin typeface="Tahoma" panose="020B0604030504040204" pitchFamily="34" charset="0"/>
              </a:rPr>
              <a:t>	rs.</a:t>
            </a:r>
            <a:r>
              <a:rPr lang="en-US" altLang="en-US" sz="2000" b="1">
                <a:latin typeface="Tahoma" panose="020B0604030504040204" pitchFamily="34" charset="0"/>
              </a:rPr>
              <a:t>updateRow</a:t>
            </a:r>
            <a:r>
              <a:rPr lang="en-US" altLang="en-US" sz="2000">
                <a:latin typeface="Tahoma" panose="020B0604030504040204" pitchFamily="34" charset="0"/>
              </a:rPr>
              <a:t>();</a:t>
            </a:r>
          </a:p>
          <a:p>
            <a:pPr>
              <a:lnSpc>
                <a:spcPct val="80000"/>
              </a:lnSpc>
              <a:buFont typeface="Wingdings" panose="05000000000000000000" pitchFamily="2" charset="2"/>
              <a:buNone/>
            </a:pPr>
            <a:r>
              <a:rPr lang="en-US" altLang="en-US" sz="2000">
                <a:latin typeface="Tahoma" panose="020B0604030504040204" pitchFamily="34" charset="0"/>
              </a:rPr>
              <a:t>}</a:t>
            </a:r>
          </a:p>
          <a:p>
            <a:pPr>
              <a:lnSpc>
                <a:spcPct val="80000"/>
              </a:lnSpc>
              <a:buFont typeface="Wingdings" panose="05000000000000000000" pitchFamily="2" charset="2"/>
              <a:buNone/>
            </a:pPr>
            <a:endParaRPr lang="en-US" altLang="en-US" sz="2000">
              <a:latin typeface="Tahoma" panose="020B0604030504040204" pitchFamily="34" charset="0"/>
            </a:endParaRPr>
          </a:p>
        </p:txBody>
      </p:sp>
      <p:sp>
        <p:nvSpPr>
          <p:cNvPr id="5" name="Slide Number Placeholder 5">
            <a:extLst>
              <a:ext uri="{FF2B5EF4-FFF2-40B4-BE49-F238E27FC236}">
                <a16:creationId xmlns:a16="http://schemas.microsoft.com/office/drawing/2014/main" id="{105AAFA4-AB06-4328-B0D2-7CC7E9471A71}"/>
              </a:ext>
            </a:extLst>
          </p:cNvPr>
          <p:cNvSpPr>
            <a:spLocks noGrp="1"/>
          </p:cNvSpPr>
          <p:nvPr>
            <p:ph type="sldNum" sz="quarter" idx="12"/>
          </p:nvPr>
        </p:nvSpPr>
        <p:spPr/>
        <p:txBody>
          <a:bodyPr/>
          <a:lstStyle/>
          <a:p>
            <a:fld id="{27FBDCAD-CD8F-4214-9594-B46A12C621E9}" type="slidenum">
              <a:rPr lang="en-US" altLang="en-US"/>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1D1589DD-F9A8-4F05-B0E7-60DA2076FF0E}"/>
              </a:ext>
            </a:extLst>
          </p:cNvPr>
          <p:cNvSpPr>
            <a:spLocks noGrp="1" noChangeArrowheads="1"/>
          </p:cNvSpPr>
          <p:nvPr>
            <p:ph type="title"/>
          </p:nvPr>
        </p:nvSpPr>
        <p:spPr/>
        <p:txBody>
          <a:bodyPr/>
          <a:lstStyle/>
          <a:p>
            <a:r>
              <a:rPr lang="en-US" altLang="en-US"/>
              <a:t>Metadata from DB</a:t>
            </a:r>
          </a:p>
        </p:txBody>
      </p:sp>
      <p:sp>
        <p:nvSpPr>
          <p:cNvPr id="78851" name="Rectangle 3">
            <a:extLst>
              <a:ext uri="{FF2B5EF4-FFF2-40B4-BE49-F238E27FC236}">
                <a16:creationId xmlns:a16="http://schemas.microsoft.com/office/drawing/2014/main" id="{D98B626B-425A-4FE5-B606-D5ED490CB3B9}"/>
              </a:ext>
            </a:extLst>
          </p:cNvPr>
          <p:cNvSpPr>
            <a:spLocks noGrp="1" noChangeArrowheads="1"/>
          </p:cNvSpPr>
          <p:nvPr>
            <p:ph idx="1"/>
          </p:nvPr>
        </p:nvSpPr>
        <p:spPr/>
        <p:txBody>
          <a:bodyPr/>
          <a:lstStyle/>
          <a:p>
            <a:pPr>
              <a:lnSpc>
                <a:spcPct val="80000"/>
              </a:lnSpc>
            </a:pPr>
            <a:r>
              <a:rPr lang="en-US" altLang="en-US"/>
              <a:t>A </a:t>
            </a:r>
            <a:r>
              <a:rPr lang="en-US" altLang="en-US">
                <a:solidFill>
                  <a:srgbClr val="003399"/>
                </a:solidFill>
              </a:rPr>
              <a:t>Connection's</a:t>
            </a:r>
            <a:r>
              <a:rPr lang="en-US" altLang="en-US"/>
              <a:t> database is able </a:t>
            </a:r>
            <a:br>
              <a:rPr lang="en-US" altLang="en-US"/>
            </a:br>
            <a:r>
              <a:rPr lang="en-US" altLang="en-US"/>
              <a:t>to provide </a:t>
            </a:r>
            <a:r>
              <a:rPr lang="en-US" altLang="en-US">
                <a:solidFill>
                  <a:srgbClr val="003399"/>
                </a:solidFill>
              </a:rPr>
              <a:t>schema</a:t>
            </a:r>
            <a:r>
              <a:rPr lang="en-US" altLang="en-US"/>
              <a:t> information </a:t>
            </a:r>
            <a:br>
              <a:rPr lang="en-US" altLang="en-US"/>
            </a:br>
            <a:r>
              <a:rPr lang="en-US" altLang="en-US"/>
              <a:t>describing its tables, </a:t>
            </a:r>
            <a:br>
              <a:rPr lang="en-US" altLang="en-US"/>
            </a:br>
            <a:r>
              <a:rPr lang="en-US" altLang="en-US"/>
              <a:t>its supported SQL grammar, </a:t>
            </a:r>
            <a:br>
              <a:rPr lang="en-US" altLang="en-US"/>
            </a:br>
            <a:r>
              <a:rPr lang="en-US" altLang="en-US"/>
              <a:t>its stored procedures  </a:t>
            </a:r>
            <a:br>
              <a:rPr lang="en-US" altLang="en-US"/>
            </a:br>
            <a:r>
              <a:rPr lang="en-US" altLang="en-US"/>
              <a:t>the capabilities of this connection, and so on</a:t>
            </a:r>
          </a:p>
          <a:p>
            <a:pPr lvl="1">
              <a:lnSpc>
                <a:spcPct val="80000"/>
              </a:lnSpc>
            </a:pPr>
            <a:r>
              <a:rPr lang="en-US" altLang="en-US"/>
              <a:t>What is a </a:t>
            </a:r>
            <a:r>
              <a:rPr lang="en-US" altLang="en-US">
                <a:solidFill>
                  <a:srgbClr val="003399"/>
                </a:solidFill>
              </a:rPr>
              <a:t>stored procedure</a:t>
            </a:r>
            <a:r>
              <a:rPr lang="en-US" altLang="en-US"/>
              <a:t>?</a:t>
            </a:r>
          </a:p>
          <a:p>
            <a:pPr lvl="1">
              <a:lnSpc>
                <a:spcPct val="80000"/>
              </a:lnSpc>
            </a:pPr>
            <a:r>
              <a:rPr lang="en-US" altLang="en-US"/>
              <a:t>Group of SQL statements that form a logical unit and perform a particular task </a:t>
            </a:r>
          </a:p>
          <a:p>
            <a:pPr>
              <a:lnSpc>
                <a:spcPct val="80000"/>
              </a:lnSpc>
              <a:buFont typeface="Wingdings" panose="05000000000000000000" pitchFamily="2" charset="2"/>
              <a:buNone/>
            </a:pPr>
            <a:r>
              <a:rPr lang="en-US" altLang="en-US"/>
              <a:t>This information is made available through </a:t>
            </a:r>
            <a:br>
              <a:rPr lang="en-US" altLang="en-US"/>
            </a:br>
            <a:r>
              <a:rPr lang="en-US" altLang="en-US"/>
              <a:t>a </a:t>
            </a:r>
            <a:r>
              <a:rPr lang="en-US" altLang="en-US">
                <a:solidFill>
                  <a:srgbClr val="003399"/>
                </a:solidFill>
              </a:rPr>
              <a:t>DatabaseMetaData</a:t>
            </a:r>
            <a:r>
              <a:rPr lang="en-US" altLang="en-US"/>
              <a:t> object. </a:t>
            </a:r>
          </a:p>
        </p:txBody>
      </p:sp>
      <p:sp>
        <p:nvSpPr>
          <p:cNvPr id="5" name="Slide Number Placeholder 5">
            <a:extLst>
              <a:ext uri="{FF2B5EF4-FFF2-40B4-BE49-F238E27FC236}">
                <a16:creationId xmlns:a16="http://schemas.microsoft.com/office/drawing/2014/main" id="{BF848338-83C3-4E40-B9DF-50F464B415F0}"/>
              </a:ext>
            </a:extLst>
          </p:cNvPr>
          <p:cNvSpPr>
            <a:spLocks noGrp="1"/>
          </p:cNvSpPr>
          <p:nvPr>
            <p:ph type="sldNum" sz="quarter" idx="12"/>
          </p:nvPr>
        </p:nvSpPr>
        <p:spPr/>
        <p:txBody>
          <a:bodyPr/>
          <a:lstStyle/>
          <a:p>
            <a:fld id="{57B43C23-8C0F-409E-89B4-927CD517ECF9}" type="slidenum">
              <a:rPr lang="en-US" altLang="en-US"/>
              <a:pPr/>
              <a:t>21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8850"/>
                                        </p:tgtEl>
                                        <p:attrNameLst>
                                          <p:attrName>style.visibility</p:attrName>
                                        </p:attrNameLst>
                                      </p:cBhvr>
                                      <p:to>
                                        <p:strVal val="visible"/>
                                      </p:to>
                                    </p:set>
                                    <p:anim calcmode="lin" valueType="num">
                                      <p:cBhvr>
                                        <p:cTn id="7" dur="500" fill="hold"/>
                                        <p:tgtEl>
                                          <p:spTgt spid="78850"/>
                                        </p:tgtEl>
                                        <p:attrNameLst>
                                          <p:attrName>ppt_w</p:attrName>
                                        </p:attrNameLst>
                                      </p:cBhvr>
                                      <p:tavLst>
                                        <p:tav tm="0">
                                          <p:val>
                                            <p:fltVal val="0"/>
                                          </p:val>
                                        </p:tav>
                                        <p:tav tm="100000">
                                          <p:val>
                                            <p:strVal val="#ppt_w"/>
                                          </p:val>
                                        </p:tav>
                                      </p:tavLst>
                                    </p:anim>
                                    <p:anim calcmode="lin" valueType="num">
                                      <p:cBhvr>
                                        <p:cTn id="8" dur="500" fill="hold"/>
                                        <p:tgtEl>
                                          <p:spTgt spid="78850"/>
                                        </p:tgtEl>
                                        <p:attrNameLst>
                                          <p:attrName>ppt_h</p:attrName>
                                        </p:attrNameLst>
                                      </p:cBhvr>
                                      <p:tavLst>
                                        <p:tav tm="0">
                                          <p:val>
                                            <p:fltVal val="0"/>
                                          </p:val>
                                        </p:tav>
                                        <p:tav tm="100000">
                                          <p:val>
                                            <p:strVal val="#ppt_h"/>
                                          </p:val>
                                        </p:tav>
                                      </p:tavLst>
                                    </p:anim>
                                    <p:animEffect transition="in" filter="fade">
                                      <p:cBhvr>
                                        <p:cTn id="9" dur="500"/>
                                        <p:tgtEl>
                                          <p:spTgt spid="78850"/>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8851">
                                            <p:txEl>
                                              <p:pRg st="0" end="0"/>
                                            </p:txEl>
                                          </p:spTgt>
                                        </p:tgtEl>
                                        <p:attrNameLst>
                                          <p:attrName>style.visibility</p:attrName>
                                        </p:attrNameLst>
                                      </p:cBhvr>
                                      <p:to>
                                        <p:strVal val="visible"/>
                                      </p:to>
                                    </p:set>
                                    <p:animEffect transition="in" filter="fade">
                                      <p:cBhvr>
                                        <p:cTn id="13" dur="1000">
                                          <p:stCondLst>
                                            <p:cond delay="0"/>
                                          </p:stCondLst>
                                        </p:cTn>
                                        <p:tgtEl>
                                          <p:spTgt spid="7885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8851">
                                            <p:txEl>
                                              <p:pRg st="1" end="1"/>
                                            </p:txEl>
                                          </p:spTgt>
                                        </p:tgtEl>
                                        <p:attrNameLst>
                                          <p:attrName>style.visibility</p:attrName>
                                        </p:attrNameLst>
                                      </p:cBhvr>
                                      <p:to>
                                        <p:strVal val="visible"/>
                                      </p:to>
                                    </p:set>
                                    <p:animEffect transition="in" filter="fade">
                                      <p:cBhvr>
                                        <p:cTn id="18" dur="1000">
                                          <p:stCondLst>
                                            <p:cond delay="0"/>
                                          </p:stCondLst>
                                        </p:cTn>
                                        <p:tgtEl>
                                          <p:spTgt spid="78851">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8851">
                                            <p:txEl>
                                              <p:pRg st="2" end="2"/>
                                            </p:txEl>
                                          </p:spTgt>
                                        </p:tgtEl>
                                        <p:attrNameLst>
                                          <p:attrName>style.visibility</p:attrName>
                                        </p:attrNameLst>
                                      </p:cBhvr>
                                      <p:to>
                                        <p:strVal val="visible"/>
                                      </p:to>
                                    </p:set>
                                    <p:animEffect transition="in" filter="fade">
                                      <p:cBhvr>
                                        <p:cTn id="23" dur="1000">
                                          <p:stCondLst>
                                            <p:cond delay="0"/>
                                          </p:stCondLst>
                                        </p:cTn>
                                        <p:tgtEl>
                                          <p:spTgt spid="78851">
                                            <p:txEl>
                                              <p:pRg st="2" end="2"/>
                                            </p:txEl>
                                          </p:spTgt>
                                        </p:tgtEl>
                                      </p:cBhvr>
                                    </p:animEffect>
                                  </p:childTnLst>
                                </p:cTn>
                              </p:par>
                            </p:childTnLst>
                          </p:cTn>
                        </p:par>
                        <p:par>
                          <p:cTn id="24" fill="hold" nodeType="afterGroup">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78851">
                                            <p:txEl>
                                              <p:pRg st="3" end="3"/>
                                            </p:txEl>
                                          </p:spTgt>
                                        </p:tgtEl>
                                        <p:attrNameLst>
                                          <p:attrName>style.visibility</p:attrName>
                                        </p:attrNameLst>
                                      </p:cBhvr>
                                      <p:to>
                                        <p:strVal val="visible"/>
                                      </p:to>
                                    </p:set>
                                    <p:animEffect transition="in" filter="fade">
                                      <p:cBhvr>
                                        <p:cTn id="27" dur="1000">
                                          <p:stCondLst>
                                            <p:cond delay="0"/>
                                          </p:stCondLst>
                                        </p:cTn>
                                        <p:tgtEl>
                                          <p:spTgt spid="78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P spid="78851"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D77D570-C5ED-4A0A-966F-E4CA03D62CFC}"/>
              </a:ext>
            </a:extLst>
          </p:cNvPr>
          <p:cNvSpPr>
            <a:spLocks noGrp="1" noChangeArrowheads="1"/>
          </p:cNvSpPr>
          <p:nvPr>
            <p:ph type="title"/>
          </p:nvPr>
        </p:nvSpPr>
        <p:spPr/>
        <p:txBody>
          <a:bodyPr/>
          <a:lstStyle/>
          <a:p>
            <a:r>
              <a:rPr lang="en-US" altLang="en-US"/>
              <a:t>Metadata from DB - example</a:t>
            </a:r>
          </a:p>
        </p:txBody>
      </p:sp>
      <p:sp>
        <p:nvSpPr>
          <p:cNvPr id="48131" name="Rectangle 3">
            <a:extLst>
              <a:ext uri="{FF2B5EF4-FFF2-40B4-BE49-F238E27FC236}">
                <a16:creationId xmlns:a16="http://schemas.microsoft.com/office/drawing/2014/main" id="{76CFEEE7-9494-454F-A973-34A863FE85FD}"/>
              </a:ext>
            </a:extLst>
          </p:cNvPr>
          <p:cNvSpPr>
            <a:spLocks noGrp="1" noChangeArrowheads="1"/>
          </p:cNvSpPr>
          <p:nvPr>
            <p:ph idx="1"/>
          </p:nvPr>
        </p:nvSpPr>
        <p:spPr/>
        <p:txBody>
          <a:bodyPr>
            <a:normAutofit/>
          </a:bodyPr>
          <a:lstStyle/>
          <a:p>
            <a:pPr>
              <a:lnSpc>
                <a:spcPct val="80000"/>
              </a:lnSpc>
              <a:buFont typeface="Wingdings" panose="05000000000000000000" pitchFamily="2" charset="2"/>
              <a:buNone/>
            </a:pPr>
            <a:r>
              <a:rPr lang="en-US" altLang="en-US" sz="2000">
                <a:latin typeface="Tahoma" panose="020B0604030504040204" pitchFamily="34" charset="0"/>
              </a:rPr>
              <a:t>…</a:t>
            </a:r>
          </a:p>
          <a:p>
            <a:pPr>
              <a:lnSpc>
                <a:spcPct val="80000"/>
              </a:lnSpc>
              <a:buFont typeface="Wingdings" panose="05000000000000000000" pitchFamily="2" charset="2"/>
              <a:buNone/>
            </a:pPr>
            <a:r>
              <a:rPr lang="en-US" altLang="en-US" sz="2000">
                <a:latin typeface="Tahoma" panose="020B0604030504040204" pitchFamily="34" charset="0"/>
              </a:rPr>
              <a:t>Connection con = …. ;</a:t>
            </a:r>
          </a:p>
          <a:p>
            <a:pPr>
              <a:lnSpc>
                <a:spcPct val="80000"/>
              </a:lnSpc>
              <a:buFont typeface="Wingdings" panose="05000000000000000000" pitchFamily="2" charset="2"/>
              <a:buNone/>
            </a:pPr>
            <a:endParaRPr lang="en-US" altLang="en-US" sz="2000">
              <a:latin typeface="Tahoma" panose="020B0604030504040204" pitchFamily="34" charset="0"/>
            </a:endParaRPr>
          </a:p>
          <a:p>
            <a:pPr>
              <a:lnSpc>
                <a:spcPct val="80000"/>
              </a:lnSpc>
              <a:buFont typeface="Wingdings" panose="05000000000000000000" pitchFamily="2" charset="2"/>
              <a:buNone/>
            </a:pPr>
            <a:r>
              <a:rPr lang="en-US" altLang="en-US" sz="2000" b="1">
                <a:latin typeface="Tahoma" panose="020B0604030504040204" pitchFamily="34" charset="0"/>
              </a:rPr>
              <a:t>DatabaseMetaData</a:t>
            </a:r>
            <a:r>
              <a:rPr lang="en-US" altLang="en-US" sz="2000">
                <a:latin typeface="Tahoma" panose="020B0604030504040204" pitchFamily="34" charset="0"/>
              </a:rPr>
              <a:t> dbmd = con.</a:t>
            </a:r>
            <a:r>
              <a:rPr lang="en-US" altLang="en-US" sz="2000" b="1">
                <a:latin typeface="Tahoma" panose="020B0604030504040204" pitchFamily="34" charset="0"/>
              </a:rPr>
              <a:t>getMetaData</a:t>
            </a:r>
            <a:r>
              <a:rPr lang="en-US" altLang="en-US" sz="2000">
                <a:latin typeface="Tahoma" panose="020B0604030504040204" pitchFamily="34" charset="0"/>
              </a:rPr>
              <a:t>();</a:t>
            </a:r>
          </a:p>
          <a:p>
            <a:pPr>
              <a:lnSpc>
                <a:spcPct val="80000"/>
              </a:lnSpc>
              <a:buFont typeface="Wingdings" panose="05000000000000000000" pitchFamily="2" charset="2"/>
              <a:buNone/>
            </a:pPr>
            <a:endParaRPr lang="en-US" altLang="en-US" sz="2000">
              <a:latin typeface="Tahoma" panose="020B0604030504040204" pitchFamily="34" charset="0"/>
            </a:endParaRPr>
          </a:p>
          <a:p>
            <a:pPr>
              <a:lnSpc>
                <a:spcPct val="80000"/>
              </a:lnSpc>
              <a:buFont typeface="Wingdings" panose="05000000000000000000" pitchFamily="2" charset="2"/>
              <a:buNone/>
            </a:pPr>
            <a:r>
              <a:rPr lang="en-US" altLang="en-US" sz="2000">
                <a:latin typeface="Tahoma" panose="020B0604030504040204" pitchFamily="34" charset="0"/>
              </a:rPr>
              <a:t>String catalog = null; </a:t>
            </a:r>
          </a:p>
          <a:p>
            <a:pPr>
              <a:lnSpc>
                <a:spcPct val="80000"/>
              </a:lnSpc>
              <a:buFont typeface="Wingdings" panose="05000000000000000000" pitchFamily="2" charset="2"/>
              <a:buNone/>
            </a:pPr>
            <a:r>
              <a:rPr lang="en-US" altLang="en-US" sz="2000">
                <a:latin typeface="Tahoma" panose="020B0604030504040204" pitchFamily="34" charset="0"/>
              </a:rPr>
              <a:t>String schema = null;</a:t>
            </a:r>
          </a:p>
          <a:p>
            <a:pPr>
              <a:lnSpc>
                <a:spcPct val="80000"/>
              </a:lnSpc>
              <a:buFont typeface="Wingdings" panose="05000000000000000000" pitchFamily="2" charset="2"/>
              <a:buNone/>
            </a:pPr>
            <a:r>
              <a:rPr lang="en-US" altLang="en-US" sz="2000">
                <a:latin typeface="Tahoma" panose="020B0604030504040204" pitchFamily="34" charset="0"/>
              </a:rPr>
              <a:t>String table = “sys%”; </a:t>
            </a:r>
          </a:p>
          <a:p>
            <a:pPr>
              <a:lnSpc>
                <a:spcPct val="80000"/>
              </a:lnSpc>
              <a:buFont typeface="Wingdings" panose="05000000000000000000" pitchFamily="2" charset="2"/>
              <a:buNone/>
            </a:pPr>
            <a:r>
              <a:rPr lang="en-US" altLang="en-US" sz="2000">
                <a:latin typeface="Tahoma" panose="020B0604030504040204" pitchFamily="34" charset="0"/>
              </a:rPr>
              <a:t>String[ ] types = null;</a:t>
            </a:r>
          </a:p>
          <a:p>
            <a:pPr>
              <a:lnSpc>
                <a:spcPct val="80000"/>
              </a:lnSpc>
              <a:buFont typeface="Wingdings" panose="05000000000000000000" pitchFamily="2" charset="2"/>
              <a:buNone/>
            </a:pPr>
            <a:endParaRPr lang="en-US" altLang="en-US" sz="2000" b="1">
              <a:latin typeface="Tahoma" panose="020B0604030504040204" pitchFamily="34" charset="0"/>
            </a:endParaRPr>
          </a:p>
          <a:p>
            <a:pPr>
              <a:lnSpc>
                <a:spcPct val="80000"/>
              </a:lnSpc>
              <a:buFont typeface="Wingdings" panose="05000000000000000000" pitchFamily="2" charset="2"/>
              <a:buNone/>
            </a:pPr>
            <a:r>
              <a:rPr lang="en-US" altLang="en-US" sz="2000" b="1">
                <a:latin typeface="Tahoma" panose="020B0604030504040204" pitchFamily="34" charset="0"/>
              </a:rPr>
              <a:t>ResultSet</a:t>
            </a:r>
            <a:r>
              <a:rPr lang="en-US" altLang="en-US" sz="2000">
                <a:latin typeface="Tahoma" panose="020B0604030504040204" pitchFamily="34" charset="0"/>
              </a:rPr>
              <a:t> rs =</a:t>
            </a:r>
          </a:p>
          <a:p>
            <a:pPr>
              <a:lnSpc>
                <a:spcPct val="80000"/>
              </a:lnSpc>
              <a:buFont typeface="Wingdings" panose="05000000000000000000" pitchFamily="2" charset="2"/>
              <a:buNone/>
            </a:pPr>
            <a:r>
              <a:rPr lang="en-US" altLang="en-US" sz="2000">
                <a:latin typeface="Tahoma" panose="020B0604030504040204" pitchFamily="34" charset="0"/>
              </a:rPr>
              <a:t>	dbmd.</a:t>
            </a:r>
            <a:r>
              <a:rPr lang="en-US" altLang="en-US" sz="2000" b="1">
                <a:latin typeface="Tahoma" panose="020B0604030504040204" pitchFamily="34" charset="0"/>
              </a:rPr>
              <a:t>getTables</a:t>
            </a:r>
            <a:r>
              <a:rPr lang="en-US" altLang="en-US" sz="2000">
                <a:latin typeface="Tahoma" panose="020B0604030504040204" pitchFamily="34" charset="0"/>
              </a:rPr>
              <a:t>(catalog , schema , table , types );</a:t>
            </a:r>
          </a:p>
          <a:p>
            <a:pPr>
              <a:lnSpc>
                <a:spcPct val="80000"/>
              </a:lnSpc>
              <a:buFont typeface="Wingdings" panose="05000000000000000000" pitchFamily="2" charset="2"/>
              <a:buNone/>
            </a:pPr>
            <a:r>
              <a:rPr lang="en-US" altLang="en-US" sz="2000">
                <a:latin typeface="Tahoma" panose="020B0604030504040204" pitchFamily="34" charset="0"/>
              </a:rPr>
              <a:t>…</a:t>
            </a:r>
          </a:p>
          <a:p>
            <a:pPr>
              <a:lnSpc>
                <a:spcPct val="80000"/>
              </a:lnSpc>
              <a:buFont typeface="Wingdings" panose="05000000000000000000" pitchFamily="2" charset="2"/>
              <a:buNone/>
            </a:pPr>
            <a:endParaRPr lang="en-US" altLang="en-US" sz="2000">
              <a:latin typeface="Tahoma" panose="020B0604030504040204" pitchFamily="34" charset="0"/>
            </a:endParaRPr>
          </a:p>
        </p:txBody>
      </p:sp>
      <p:sp>
        <p:nvSpPr>
          <p:cNvPr id="5" name="Slide Number Placeholder 5">
            <a:extLst>
              <a:ext uri="{FF2B5EF4-FFF2-40B4-BE49-F238E27FC236}">
                <a16:creationId xmlns:a16="http://schemas.microsoft.com/office/drawing/2014/main" id="{2212723C-62AD-4AAB-83DC-2882914908CD}"/>
              </a:ext>
            </a:extLst>
          </p:cNvPr>
          <p:cNvSpPr>
            <a:spLocks noGrp="1"/>
          </p:cNvSpPr>
          <p:nvPr>
            <p:ph type="sldNum" sz="quarter" idx="12"/>
          </p:nvPr>
        </p:nvSpPr>
        <p:spPr/>
        <p:txBody>
          <a:bodyPr/>
          <a:lstStyle/>
          <a:p>
            <a:fld id="{B8BCD82C-B3A2-4AA1-9EF1-DFBE6165EB9C}" type="slidenum">
              <a:rPr lang="en-US" altLang="en-US"/>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806FAFE-AF67-46CA-9D19-A2ED29AAF265}"/>
              </a:ext>
            </a:extLst>
          </p:cNvPr>
          <p:cNvSpPr>
            <a:spLocks noGrp="1" noChangeArrowheads="1"/>
          </p:cNvSpPr>
          <p:nvPr>
            <p:ph type="title"/>
          </p:nvPr>
        </p:nvSpPr>
        <p:spPr/>
        <p:txBody>
          <a:bodyPr/>
          <a:lstStyle/>
          <a:p>
            <a:r>
              <a:rPr lang="en-US" altLang="en-US"/>
              <a:t>JDBC – Metadata from RS</a:t>
            </a:r>
          </a:p>
        </p:txBody>
      </p:sp>
      <p:sp>
        <p:nvSpPr>
          <p:cNvPr id="49155" name="Rectangle 3">
            <a:extLst>
              <a:ext uri="{FF2B5EF4-FFF2-40B4-BE49-F238E27FC236}">
                <a16:creationId xmlns:a16="http://schemas.microsoft.com/office/drawing/2014/main" id="{9F9B3C1D-FF09-4C7D-952E-498D742578D4}"/>
              </a:ext>
            </a:extLst>
          </p:cNvPr>
          <p:cNvSpPr>
            <a:spLocks noGrp="1" noChangeArrowheads="1"/>
          </p:cNvSpPr>
          <p:nvPr>
            <p:ph idx="1"/>
          </p:nvPr>
        </p:nvSpPr>
        <p:spPr>
          <a:xfrm>
            <a:off x="457200" y="1719263"/>
            <a:ext cx="8229600" cy="5138737"/>
          </a:xfrm>
        </p:spPr>
        <p:txBody>
          <a:bodyPr>
            <a:normAutofit/>
          </a:bodyPr>
          <a:lstStyle/>
          <a:p>
            <a:pPr>
              <a:lnSpc>
                <a:spcPct val="90000"/>
              </a:lnSpc>
              <a:buFont typeface="Wingdings" panose="05000000000000000000" pitchFamily="2" charset="2"/>
              <a:buNone/>
            </a:pPr>
            <a:r>
              <a:rPr lang="en-US" altLang="en-US" sz="2000">
                <a:latin typeface="Tahoma" panose="020B0604030504040204" pitchFamily="34" charset="0"/>
              </a:rPr>
              <a:t>public static void printRS(ResultSet rs) throws SQLException</a:t>
            </a:r>
          </a:p>
          <a:p>
            <a:pPr>
              <a:lnSpc>
                <a:spcPct val="90000"/>
              </a:lnSpc>
              <a:buFont typeface="Wingdings" panose="05000000000000000000" pitchFamily="2" charset="2"/>
              <a:buNone/>
            </a:pPr>
            <a:r>
              <a:rPr lang="en-US" altLang="en-US" sz="2000">
                <a:latin typeface="Tahoma" panose="020B0604030504040204" pitchFamily="34" charset="0"/>
              </a:rPr>
              <a:t>{</a:t>
            </a:r>
          </a:p>
          <a:p>
            <a:pPr>
              <a:lnSpc>
                <a:spcPct val="90000"/>
              </a:lnSpc>
              <a:buFont typeface="Wingdings" panose="05000000000000000000" pitchFamily="2" charset="2"/>
              <a:buNone/>
            </a:pPr>
            <a:r>
              <a:rPr lang="en-US" altLang="en-US" sz="2000" b="1">
                <a:latin typeface="Tahoma" panose="020B0604030504040204" pitchFamily="34" charset="0"/>
              </a:rPr>
              <a:t>	ResultSetMetaData </a:t>
            </a:r>
            <a:r>
              <a:rPr lang="en-US" altLang="en-US" sz="2000">
                <a:latin typeface="Tahoma" panose="020B0604030504040204" pitchFamily="34" charset="0"/>
              </a:rPr>
              <a:t>md = rs.</a:t>
            </a:r>
            <a:r>
              <a:rPr lang="en-US" altLang="en-US" sz="2000" b="1">
                <a:latin typeface="Tahoma" panose="020B0604030504040204" pitchFamily="34" charset="0"/>
              </a:rPr>
              <a:t>getMetaData</a:t>
            </a:r>
            <a:r>
              <a:rPr lang="en-US" altLang="en-US" sz="2000">
                <a:latin typeface="Tahoma" panose="020B0604030504040204" pitchFamily="34" charset="0"/>
              </a:rPr>
              <a:t>(); </a:t>
            </a:r>
          </a:p>
          <a:p>
            <a:pPr>
              <a:lnSpc>
                <a:spcPct val="90000"/>
              </a:lnSpc>
              <a:buFont typeface="Wingdings" panose="05000000000000000000" pitchFamily="2" charset="2"/>
              <a:buNone/>
            </a:pPr>
            <a:r>
              <a:rPr lang="en-US" altLang="en-US" sz="2000">
                <a:latin typeface="Tahoma" panose="020B0604030504040204" pitchFamily="34" charset="0"/>
              </a:rPr>
              <a:t>	</a:t>
            </a:r>
            <a:r>
              <a:rPr lang="en-US" altLang="en-US" sz="2000">
                <a:solidFill>
                  <a:schemeClr val="tx2"/>
                </a:solidFill>
                <a:latin typeface="Tahoma" panose="020B0604030504040204" pitchFamily="34" charset="0"/>
              </a:rPr>
              <a:t>// get number of columns</a:t>
            </a:r>
          </a:p>
          <a:p>
            <a:pPr>
              <a:lnSpc>
                <a:spcPct val="90000"/>
              </a:lnSpc>
              <a:buFont typeface="Wingdings" panose="05000000000000000000" pitchFamily="2" charset="2"/>
              <a:buNone/>
            </a:pPr>
            <a:r>
              <a:rPr lang="en-US" altLang="en-US" sz="2000">
                <a:latin typeface="Tahoma" panose="020B0604030504040204" pitchFamily="34" charset="0"/>
              </a:rPr>
              <a:t>	int nCols = md.</a:t>
            </a:r>
            <a:r>
              <a:rPr lang="en-US" altLang="en-US" sz="2000" b="1">
                <a:latin typeface="Tahoma" panose="020B0604030504040204" pitchFamily="34" charset="0"/>
              </a:rPr>
              <a:t>getColumnCount</a:t>
            </a:r>
            <a:r>
              <a:rPr lang="en-US" altLang="en-US" sz="2000">
                <a:latin typeface="Tahoma" panose="020B0604030504040204" pitchFamily="34" charset="0"/>
              </a:rPr>
              <a:t>();</a:t>
            </a:r>
          </a:p>
          <a:p>
            <a:pPr>
              <a:lnSpc>
                <a:spcPct val="90000"/>
              </a:lnSpc>
              <a:buFont typeface="Wingdings" panose="05000000000000000000" pitchFamily="2" charset="2"/>
              <a:buNone/>
            </a:pPr>
            <a:r>
              <a:rPr lang="en-US" altLang="en-US" sz="2000">
                <a:solidFill>
                  <a:schemeClr val="tx2"/>
                </a:solidFill>
                <a:latin typeface="Tahoma" panose="020B0604030504040204" pitchFamily="34" charset="0"/>
              </a:rPr>
              <a:t>	// print column names</a:t>
            </a:r>
          </a:p>
          <a:p>
            <a:pPr>
              <a:lnSpc>
                <a:spcPct val="90000"/>
              </a:lnSpc>
              <a:buFont typeface="Wingdings" panose="05000000000000000000" pitchFamily="2" charset="2"/>
              <a:buNone/>
            </a:pPr>
            <a:r>
              <a:rPr lang="en-US" altLang="en-US" sz="2000">
                <a:latin typeface="Tahoma" panose="020B0604030504040204" pitchFamily="34" charset="0"/>
              </a:rPr>
              <a:t>	for(int i=1; i &lt; nCols; ++i)</a:t>
            </a:r>
          </a:p>
          <a:p>
            <a:pPr>
              <a:lnSpc>
                <a:spcPct val="90000"/>
              </a:lnSpc>
              <a:buFont typeface="Wingdings" panose="05000000000000000000" pitchFamily="2" charset="2"/>
              <a:buNone/>
            </a:pPr>
            <a:r>
              <a:rPr lang="en-US" altLang="en-US" sz="2000">
                <a:latin typeface="Tahoma" panose="020B0604030504040204" pitchFamily="34" charset="0"/>
              </a:rPr>
              <a:t>		System.out.print( md.</a:t>
            </a:r>
            <a:r>
              <a:rPr lang="en-US" altLang="en-US" sz="2000" b="1">
                <a:latin typeface="Tahoma" panose="020B0604030504040204" pitchFamily="34" charset="0"/>
              </a:rPr>
              <a:t>getColumnName( i)</a:t>
            </a:r>
            <a:r>
              <a:rPr lang="en-US" altLang="en-US" sz="2000">
                <a:latin typeface="Tahoma" panose="020B0604030504040204" pitchFamily="34" charset="0"/>
              </a:rPr>
              <a:t>+",");</a:t>
            </a:r>
          </a:p>
          <a:p>
            <a:pPr>
              <a:lnSpc>
                <a:spcPct val="90000"/>
              </a:lnSpc>
              <a:buFont typeface="Wingdings" panose="05000000000000000000" pitchFamily="2" charset="2"/>
              <a:buNone/>
            </a:pPr>
            <a:r>
              <a:rPr lang="en-US" altLang="en-US" sz="2000">
                <a:solidFill>
                  <a:schemeClr val="tx2"/>
                </a:solidFill>
                <a:latin typeface="Tahoma" panose="020B0604030504040204" pitchFamily="34" charset="0"/>
              </a:rPr>
              <a:t>     / / output resultset</a:t>
            </a:r>
          </a:p>
          <a:p>
            <a:pPr>
              <a:lnSpc>
                <a:spcPct val="90000"/>
              </a:lnSpc>
              <a:buFont typeface="Wingdings" panose="05000000000000000000" pitchFamily="2" charset="2"/>
              <a:buNone/>
            </a:pPr>
            <a:r>
              <a:rPr lang="en-US" altLang="en-US" sz="2000">
                <a:latin typeface="Tahoma" panose="020B0604030504040204" pitchFamily="34" charset="0"/>
              </a:rPr>
              <a:t>	while ( rs.next() )</a:t>
            </a:r>
          </a:p>
          <a:p>
            <a:pPr>
              <a:lnSpc>
                <a:spcPct val="90000"/>
              </a:lnSpc>
              <a:buFont typeface="Wingdings" panose="05000000000000000000" pitchFamily="2" charset="2"/>
              <a:buNone/>
            </a:pPr>
            <a:r>
              <a:rPr lang="en-US" altLang="en-US" sz="2000">
                <a:latin typeface="Tahoma" panose="020B0604030504040204" pitchFamily="34" charset="0"/>
              </a:rPr>
              <a:t>	{	for(int i=1; i &lt; nCols; ++i)</a:t>
            </a:r>
          </a:p>
          <a:p>
            <a:pPr>
              <a:lnSpc>
                <a:spcPct val="90000"/>
              </a:lnSpc>
              <a:buFont typeface="Wingdings" panose="05000000000000000000" pitchFamily="2" charset="2"/>
              <a:buNone/>
            </a:pPr>
            <a:r>
              <a:rPr lang="en-US" altLang="en-US" sz="2000">
                <a:latin typeface="Tahoma" panose="020B0604030504040204" pitchFamily="34" charset="0"/>
              </a:rPr>
              <a:t>			System.out.print( rs.</a:t>
            </a:r>
            <a:r>
              <a:rPr lang="en-US" altLang="en-US" sz="2000" b="1">
                <a:latin typeface="Tahoma" panose="020B0604030504040204" pitchFamily="34" charset="0"/>
              </a:rPr>
              <a:t>getString( i)</a:t>
            </a:r>
            <a:r>
              <a:rPr lang="en-US" altLang="en-US" sz="2000">
                <a:latin typeface="Tahoma" panose="020B0604030504040204" pitchFamily="34" charset="0"/>
              </a:rPr>
              <a:t>+",");</a:t>
            </a:r>
          </a:p>
          <a:p>
            <a:pPr>
              <a:lnSpc>
                <a:spcPct val="90000"/>
              </a:lnSpc>
              <a:buFont typeface="Wingdings" panose="05000000000000000000" pitchFamily="2" charset="2"/>
              <a:buNone/>
            </a:pPr>
            <a:r>
              <a:rPr lang="en-US" altLang="en-US" sz="2000">
                <a:latin typeface="Tahoma" panose="020B0604030504040204" pitchFamily="34" charset="0"/>
              </a:rPr>
              <a:t>		System.out.println( rs.</a:t>
            </a:r>
            <a:r>
              <a:rPr lang="en-US" altLang="en-US" sz="2000" b="1">
                <a:latin typeface="Tahoma" panose="020B0604030504040204" pitchFamily="34" charset="0"/>
              </a:rPr>
              <a:t>getString(nCols) </a:t>
            </a:r>
            <a:r>
              <a:rPr lang="en-US" altLang="en-US" sz="2000">
                <a:latin typeface="Tahoma" panose="020B0604030504040204" pitchFamily="34" charset="0"/>
              </a:rPr>
              <a:t>);</a:t>
            </a:r>
          </a:p>
          <a:p>
            <a:pPr>
              <a:lnSpc>
                <a:spcPct val="90000"/>
              </a:lnSpc>
              <a:buFont typeface="Wingdings" panose="05000000000000000000" pitchFamily="2" charset="2"/>
              <a:buNone/>
            </a:pPr>
            <a:r>
              <a:rPr lang="en-US" altLang="en-US" sz="2000">
                <a:latin typeface="Tahoma" panose="020B0604030504040204" pitchFamily="34" charset="0"/>
              </a:rPr>
              <a:t>	}</a:t>
            </a:r>
          </a:p>
          <a:p>
            <a:pPr>
              <a:lnSpc>
                <a:spcPct val="90000"/>
              </a:lnSpc>
              <a:buFont typeface="Wingdings" panose="05000000000000000000" pitchFamily="2" charset="2"/>
              <a:buNone/>
            </a:pPr>
            <a:r>
              <a:rPr lang="en-US" altLang="en-US" sz="2000">
                <a:latin typeface="Tahoma" panose="020B0604030504040204" pitchFamily="34" charset="0"/>
              </a:rPr>
              <a:t>}</a:t>
            </a:r>
          </a:p>
        </p:txBody>
      </p:sp>
      <p:sp>
        <p:nvSpPr>
          <p:cNvPr id="5" name="Slide Number Placeholder 5">
            <a:extLst>
              <a:ext uri="{FF2B5EF4-FFF2-40B4-BE49-F238E27FC236}">
                <a16:creationId xmlns:a16="http://schemas.microsoft.com/office/drawing/2014/main" id="{82E75C66-7079-436E-B5D6-CA74AFF5FBC3}"/>
              </a:ext>
            </a:extLst>
          </p:cNvPr>
          <p:cNvSpPr>
            <a:spLocks noGrp="1"/>
          </p:cNvSpPr>
          <p:nvPr>
            <p:ph type="sldNum" sz="quarter" idx="12"/>
          </p:nvPr>
        </p:nvSpPr>
        <p:spPr/>
        <p:txBody>
          <a:bodyPr/>
          <a:lstStyle/>
          <a:p>
            <a:fld id="{59AB513A-DB4E-4A08-847A-7333B31A466F}" type="slidenum">
              <a:rPr lang="en-US" altLang="en-US"/>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F47BDDA-94C0-4FF1-8532-0E71569195AB}"/>
              </a:ext>
            </a:extLst>
          </p:cNvPr>
          <p:cNvSpPr>
            <a:spLocks noGrp="1" noChangeArrowheads="1"/>
          </p:cNvSpPr>
          <p:nvPr>
            <p:ph type="title"/>
          </p:nvPr>
        </p:nvSpPr>
        <p:spPr/>
        <p:txBody>
          <a:bodyPr/>
          <a:lstStyle/>
          <a:p>
            <a:r>
              <a:rPr lang="en-US" altLang="en-US"/>
              <a:t>JDBC and beyond</a:t>
            </a:r>
          </a:p>
        </p:txBody>
      </p:sp>
      <p:sp>
        <p:nvSpPr>
          <p:cNvPr id="54275" name="Rectangle 3">
            <a:extLst>
              <a:ext uri="{FF2B5EF4-FFF2-40B4-BE49-F238E27FC236}">
                <a16:creationId xmlns:a16="http://schemas.microsoft.com/office/drawing/2014/main" id="{80D77BF7-77C8-47BF-A6D5-64EED85E4339}"/>
              </a:ext>
            </a:extLst>
          </p:cNvPr>
          <p:cNvSpPr>
            <a:spLocks noGrp="1" noChangeArrowheads="1"/>
          </p:cNvSpPr>
          <p:nvPr>
            <p:ph idx="1"/>
          </p:nvPr>
        </p:nvSpPr>
        <p:spPr/>
        <p:txBody>
          <a:bodyPr>
            <a:normAutofit/>
          </a:bodyPr>
          <a:lstStyle/>
          <a:p>
            <a:pPr>
              <a:lnSpc>
                <a:spcPct val="80000"/>
              </a:lnSpc>
            </a:pPr>
            <a:r>
              <a:rPr lang="en-US" altLang="en-US" sz="2600"/>
              <a:t>(JNDI) Java Naming and Directory Interface</a:t>
            </a:r>
          </a:p>
          <a:p>
            <a:pPr lvl="1">
              <a:lnSpc>
                <a:spcPct val="80000"/>
              </a:lnSpc>
            </a:pPr>
            <a:r>
              <a:rPr lang="en-US" altLang="en-US" sz="2200"/>
              <a:t>API for network-wide sharing of information about users, machines, networks, services, and applications</a:t>
            </a:r>
            <a:r>
              <a:rPr lang="en-US" altLang="en-US"/>
              <a:t> </a:t>
            </a:r>
          </a:p>
          <a:p>
            <a:pPr lvl="1">
              <a:lnSpc>
                <a:spcPct val="80000"/>
              </a:lnSpc>
            </a:pPr>
            <a:r>
              <a:rPr lang="en-US" altLang="en-US" sz="2200"/>
              <a:t>Preserves Java’s object model</a:t>
            </a:r>
          </a:p>
          <a:p>
            <a:pPr>
              <a:lnSpc>
                <a:spcPct val="80000"/>
              </a:lnSpc>
            </a:pPr>
            <a:r>
              <a:rPr lang="en-US" altLang="en-US" sz="2600"/>
              <a:t>(JDO) Java Data Object</a:t>
            </a:r>
          </a:p>
          <a:p>
            <a:pPr lvl="1">
              <a:lnSpc>
                <a:spcPct val="80000"/>
              </a:lnSpc>
            </a:pPr>
            <a:r>
              <a:rPr lang="en-US" altLang="en-US" sz="2200"/>
              <a:t>Models persistence of objects, using RDBMS as repository</a:t>
            </a:r>
          </a:p>
          <a:p>
            <a:pPr lvl="1">
              <a:lnSpc>
                <a:spcPct val="80000"/>
              </a:lnSpc>
            </a:pPr>
            <a:r>
              <a:rPr lang="en-US" altLang="en-US" sz="2200"/>
              <a:t>Save, load objects from RDBMS</a:t>
            </a:r>
          </a:p>
          <a:p>
            <a:pPr>
              <a:lnSpc>
                <a:spcPct val="80000"/>
              </a:lnSpc>
            </a:pPr>
            <a:r>
              <a:rPr lang="en-US" altLang="en-US" sz="2600"/>
              <a:t>(SQLJ) Embedded SQL in Java</a:t>
            </a:r>
          </a:p>
          <a:p>
            <a:pPr lvl="1">
              <a:lnSpc>
                <a:spcPct val="80000"/>
              </a:lnSpc>
            </a:pPr>
            <a:r>
              <a:rPr lang="en-US" altLang="en-US" sz="2200"/>
              <a:t>Standardized and optimized by Sybase, Oracle and IBM</a:t>
            </a:r>
          </a:p>
          <a:p>
            <a:pPr lvl="1">
              <a:lnSpc>
                <a:spcPct val="80000"/>
              </a:lnSpc>
            </a:pPr>
            <a:r>
              <a:rPr lang="en-US" altLang="en-US" sz="2200"/>
              <a:t>Java extended with directives:  # sql</a:t>
            </a:r>
          </a:p>
          <a:p>
            <a:pPr lvl="1">
              <a:lnSpc>
                <a:spcPct val="80000"/>
              </a:lnSpc>
            </a:pPr>
            <a:r>
              <a:rPr lang="en-US" altLang="en-US" sz="2200"/>
              <a:t>SQL routines can invoke Java methods</a:t>
            </a:r>
          </a:p>
          <a:p>
            <a:pPr lvl="1">
              <a:lnSpc>
                <a:spcPct val="80000"/>
              </a:lnSpc>
            </a:pPr>
            <a:r>
              <a:rPr lang="en-US" altLang="en-US" sz="2200"/>
              <a:t>Maps SQL types to Java classes</a:t>
            </a:r>
          </a:p>
          <a:p>
            <a:pPr>
              <a:lnSpc>
                <a:spcPct val="80000"/>
              </a:lnSpc>
            </a:pPr>
            <a:endParaRPr lang="en-US" altLang="en-US" sz="2600"/>
          </a:p>
        </p:txBody>
      </p:sp>
      <p:sp>
        <p:nvSpPr>
          <p:cNvPr id="5" name="Slide Number Placeholder 5">
            <a:extLst>
              <a:ext uri="{FF2B5EF4-FFF2-40B4-BE49-F238E27FC236}">
                <a16:creationId xmlns:a16="http://schemas.microsoft.com/office/drawing/2014/main" id="{8918C215-2B2D-4D39-AE27-54EAFB16CC6A}"/>
              </a:ext>
            </a:extLst>
          </p:cNvPr>
          <p:cNvSpPr>
            <a:spLocks noGrp="1"/>
          </p:cNvSpPr>
          <p:nvPr>
            <p:ph type="sldNum" sz="quarter" idx="12"/>
          </p:nvPr>
        </p:nvSpPr>
        <p:spPr/>
        <p:txBody>
          <a:bodyPr/>
          <a:lstStyle/>
          <a:p>
            <a:fld id="{41B1B779-A438-4877-A8F8-A02D15E4C38C}" type="slidenum">
              <a:rPr lang="en-US" altLang="en-US"/>
              <a:pPr/>
              <a:t>24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p:cTn id="7" dur="500" fill="hold"/>
                                        <p:tgtEl>
                                          <p:spTgt spid="54274"/>
                                        </p:tgtEl>
                                        <p:attrNameLst>
                                          <p:attrName>ppt_w</p:attrName>
                                        </p:attrNameLst>
                                      </p:cBhvr>
                                      <p:tavLst>
                                        <p:tav tm="0">
                                          <p:val>
                                            <p:fltVal val="0"/>
                                          </p:val>
                                        </p:tav>
                                        <p:tav tm="100000">
                                          <p:val>
                                            <p:strVal val="#ppt_w"/>
                                          </p:val>
                                        </p:tav>
                                      </p:tavLst>
                                    </p:anim>
                                    <p:anim calcmode="lin" valueType="num">
                                      <p:cBhvr>
                                        <p:cTn id="8" dur="500" fill="hold"/>
                                        <p:tgtEl>
                                          <p:spTgt spid="54274"/>
                                        </p:tgtEl>
                                        <p:attrNameLst>
                                          <p:attrName>ppt_h</p:attrName>
                                        </p:attrNameLst>
                                      </p:cBhvr>
                                      <p:tavLst>
                                        <p:tav tm="0">
                                          <p:val>
                                            <p:fltVal val="0"/>
                                          </p:val>
                                        </p:tav>
                                        <p:tav tm="100000">
                                          <p:val>
                                            <p:strVal val="#ppt_h"/>
                                          </p:val>
                                        </p:tav>
                                      </p:tavLst>
                                    </p:anim>
                                    <p:animEffect transition="in" filter="fade">
                                      <p:cBhvr>
                                        <p:cTn id="9" dur="500"/>
                                        <p:tgtEl>
                                          <p:spTgt spid="54274"/>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4275">
                                            <p:txEl>
                                              <p:pRg st="0" end="0"/>
                                            </p:txEl>
                                          </p:spTgt>
                                        </p:tgtEl>
                                        <p:attrNameLst>
                                          <p:attrName>style.visibility</p:attrName>
                                        </p:attrNameLst>
                                      </p:cBhvr>
                                      <p:to>
                                        <p:strVal val="visible"/>
                                      </p:to>
                                    </p:set>
                                    <p:animEffect transition="in" filter="fade">
                                      <p:cBhvr>
                                        <p:cTn id="13" dur="1000">
                                          <p:stCondLst>
                                            <p:cond delay="0"/>
                                          </p:stCondLst>
                                        </p:cTn>
                                        <p:tgtEl>
                                          <p:spTgt spid="5427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275">
                                            <p:txEl>
                                              <p:pRg st="1" end="1"/>
                                            </p:txEl>
                                          </p:spTgt>
                                        </p:tgtEl>
                                        <p:attrNameLst>
                                          <p:attrName>style.visibility</p:attrName>
                                        </p:attrNameLst>
                                      </p:cBhvr>
                                      <p:to>
                                        <p:strVal val="visible"/>
                                      </p:to>
                                    </p:set>
                                    <p:animEffect transition="in" filter="fade">
                                      <p:cBhvr>
                                        <p:cTn id="16" dur="1000">
                                          <p:stCondLst>
                                            <p:cond delay="0"/>
                                          </p:stCondLst>
                                        </p:cTn>
                                        <p:tgtEl>
                                          <p:spTgt spid="54275">
                                            <p:txEl>
                                              <p:pRg st="1" end="1"/>
                                            </p:txEl>
                                          </p:spTgt>
                                        </p:tgtEl>
                                      </p:cBhvr>
                                    </p:animEffect>
                                  </p:childTnLst>
                                </p:cTn>
                              </p:par>
                            </p:childTnLst>
                          </p:cTn>
                        </p:par>
                        <p:par>
                          <p:cTn id="17" fill="hold" nodeType="afterGroup">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4275">
                                            <p:txEl>
                                              <p:pRg st="2" end="2"/>
                                            </p:txEl>
                                          </p:spTgt>
                                        </p:tgtEl>
                                        <p:attrNameLst>
                                          <p:attrName>style.visibility</p:attrName>
                                        </p:attrNameLst>
                                      </p:cBhvr>
                                      <p:to>
                                        <p:strVal val="visible"/>
                                      </p:to>
                                    </p:set>
                                    <p:animEffect transition="in" filter="fade">
                                      <p:cBhvr>
                                        <p:cTn id="20" dur="1000">
                                          <p:stCondLst>
                                            <p:cond delay="0"/>
                                          </p:stCondLst>
                                        </p:cTn>
                                        <p:tgtEl>
                                          <p:spTgt spid="54275">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4275">
                                            <p:txEl>
                                              <p:pRg st="3" end="3"/>
                                            </p:txEl>
                                          </p:spTgt>
                                        </p:tgtEl>
                                        <p:attrNameLst>
                                          <p:attrName>style.visibility</p:attrName>
                                        </p:attrNameLst>
                                      </p:cBhvr>
                                      <p:to>
                                        <p:strVal val="visible"/>
                                      </p:to>
                                    </p:set>
                                    <p:animEffect transition="in" filter="fade">
                                      <p:cBhvr>
                                        <p:cTn id="25" dur="1000">
                                          <p:stCondLst>
                                            <p:cond delay="0"/>
                                          </p:stCondLst>
                                        </p:cTn>
                                        <p:tgtEl>
                                          <p:spTgt spid="54275">
                                            <p:txEl>
                                              <p:pRg st="3" end="3"/>
                                            </p:txEl>
                                          </p:spTgt>
                                        </p:tgtEl>
                                      </p:cBhvr>
                                    </p:animEffect>
                                  </p:childTnLst>
                                </p:cTn>
                              </p:par>
                            </p:childTnLst>
                          </p:cTn>
                        </p:par>
                        <p:par>
                          <p:cTn id="26" fill="hold" nodeType="afterGroup">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54275">
                                            <p:txEl>
                                              <p:pRg st="4" end="4"/>
                                            </p:txEl>
                                          </p:spTgt>
                                        </p:tgtEl>
                                        <p:attrNameLst>
                                          <p:attrName>style.visibility</p:attrName>
                                        </p:attrNameLst>
                                      </p:cBhvr>
                                      <p:to>
                                        <p:strVal val="visible"/>
                                      </p:to>
                                    </p:set>
                                    <p:animEffect transition="in" filter="fade">
                                      <p:cBhvr>
                                        <p:cTn id="29" dur="1000">
                                          <p:stCondLst>
                                            <p:cond delay="0"/>
                                          </p:stCondLst>
                                        </p:cTn>
                                        <p:tgtEl>
                                          <p:spTgt spid="54275">
                                            <p:txEl>
                                              <p:pRg st="4" end="4"/>
                                            </p:txEl>
                                          </p:spTgt>
                                        </p:tgtEl>
                                      </p:cBhvr>
                                    </p:animEffect>
                                  </p:childTnLst>
                                </p:cTn>
                              </p:par>
                            </p:childTnLst>
                          </p:cTn>
                        </p:par>
                        <p:par>
                          <p:cTn id="30" fill="hold" nodeType="afterGroup">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54275">
                                            <p:txEl>
                                              <p:pRg st="5" end="5"/>
                                            </p:txEl>
                                          </p:spTgt>
                                        </p:tgtEl>
                                        <p:attrNameLst>
                                          <p:attrName>style.visibility</p:attrName>
                                        </p:attrNameLst>
                                      </p:cBhvr>
                                      <p:to>
                                        <p:strVal val="visible"/>
                                      </p:to>
                                    </p:set>
                                    <p:animEffect transition="in" filter="fade">
                                      <p:cBhvr>
                                        <p:cTn id="33" dur="1000">
                                          <p:stCondLst>
                                            <p:cond delay="0"/>
                                          </p:stCondLst>
                                        </p:cTn>
                                        <p:tgtEl>
                                          <p:spTgt spid="54275">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4275">
                                            <p:txEl>
                                              <p:pRg st="6" end="6"/>
                                            </p:txEl>
                                          </p:spTgt>
                                        </p:tgtEl>
                                        <p:attrNameLst>
                                          <p:attrName>style.visibility</p:attrName>
                                        </p:attrNameLst>
                                      </p:cBhvr>
                                      <p:to>
                                        <p:strVal val="visible"/>
                                      </p:to>
                                    </p:set>
                                    <p:animEffect transition="in" filter="fade">
                                      <p:cBhvr>
                                        <p:cTn id="38" dur="1000">
                                          <p:stCondLst>
                                            <p:cond delay="0"/>
                                          </p:stCondLst>
                                        </p:cTn>
                                        <p:tgtEl>
                                          <p:spTgt spid="54275">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4275">
                                            <p:txEl>
                                              <p:pRg st="7" end="7"/>
                                            </p:txEl>
                                          </p:spTgt>
                                        </p:tgtEl>
                                        <p:attrNameLst>
                                          <p:attrName>style.visibility</p:attrName>
                                        </p:attrNameLst>
                                      </p:cBhvr>
                                      <p:to>
                                        <p:strVal val="visible"/>
                                      </p:to>
                                    </p:set>
                                    <p:animEffect transition="in" filter="fade">
                                      <p:cBhvr>
                                        <p:cTn id="41" dur="1000">
                                          <p:stCondLst>
                                            <p:cond delay="0"/>
                                          </p:stCondLst>
                                        </p:cTn>
                                        <p:tgtEl>
                                          <p:spTgt spid="54275">
                                            <p:txEl>
                                              <p:pRg st="7" end="7"/>
                                            </p:txEl>
                                          </p:spTgt>
                                        </p:tgtEl>
                                      </p:cBhvr>
                                    </p:animEffect>
                                  </p:childTnLst>
                                </p:cTn>
                              </p:par>
                            </p:childTnLst>
                          </p:cTn>
                        </p:par>
                        <p:par>
                          <p:cTn id="42" fill="hold" nodeType="afterGroup">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54275">
                                            <p:txEl>
                                              <p:pRg st="8" end="8"/>
                                            </p:txEl>
                                          </p:spTgt>
                                        </p:tgtEl>
                                        <p:attrNameLst>
                                          <p:attrName>style.visibility</p:attrName>
                                        </p:attrNameLst>
                                      </p:cBhvr>
                                      <p:to>
                                        <p:strVal val="visible"/>
                                      </p:to>
                                    </p:set>
                                    <p:animEffect transition="in" filter="fade">
                                      <p:cBhvr>
                                        <p:cTn id="45" dur="1000">
                                          <p:stCondLst>
                                            <p:cond delay="0"/>
                                          </p:stCondLst>
                                        </p:cTn>
                                        <p:tgtEl>
                                          <p:spTgt spid="54275">
                                            <p:txEl>
                                              <p:pRg st="8" end="8"/>
                                            </p:txEl>
                                          </p:spTgt>
                                        </p:tgtEl>
                                      </p:cBhvr>
                                    </p:animEffect>
                                  </p:childTnLst>
                                </p:cTn>
                              </p:par>
                            </p:childTnLst>
                          </p:cTn>
                        </p:par>
                        <p:par>
                          <p:cTn id="46" fill="hold" nodeType="afterGroup">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54275">
                                            <p:txEl>
                                              <p:pRg st="9" end="9"/>
                                            </p:txEl>
                                          </p:spTgt>
                                        </p:tgtEl>
                                        <p:attrNameLst>
                                          <p:attrName>style.visibility</p:attrName>
                                        </p:attrNameLst>
                                      </p:cBhvr>
                                      <p:to>
                                        <p:strVal val="visible"/>
                                      </p:to>
                                    </p:set>
                                    <p:animEffect transition="in" filter="fade">
                                      <p:cBhvr>
                                        <p:cTn id="49" dur="1000">
                                          <p:stCondLst>
                                            <p:cond delay="0"/>
                                          </p:stCondLst>
                                        </p:cTn>
                                        <p:tgtEl>
                                          <p:spTgt spid="54275">
                                            <p:txEl>
                                              <p:pRg st="9" end="9"/>
                                            </p:txEl>
                                          </p:spTgt>
                                        </p:tgtEl>
                                      </p:cBhvr>
                                    </p:animEffect>
                                  </p:childTnLst>
                                </p:cTn>
                              </p:par>
                            </p:childTnLst>
                          </p:cTn>
                        </p:par>
                        <p:par>
                          <p:cTn id="50" fill="hold" nodeType="afterGroup">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54275">
                                            <p:txEl>
                                              <p:pRg st="10" end="10"/>
                                            </p:txEl>
                                          </p:spTgt>
                                        </p:tgtEl>
                                        <p:attrNameLst>
                                          <p:attrName>style.visibility</p:attrName>
                                        </p:attrNameLst>
                                      </p:cBhvr>
                                      <p:to>
                                        <p:strVal val="visible"/>
                                      </p:to>
                                    </p:set>
                                    <p:animEffect transition="in" filter="fade">
                                      <p:cBhvr>
                                        <p:cTn id="53" dur="1000">
                                          <p:stCondLst>
                                            <p:cond delay="0"/>
                                          </p:stCondLst>
                                        </p:cTn>
                                        <p:tgtEl>
                                          <p:spTgt spid="542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AF93AD7-0899-4CFA-8BC6-15BB3A29C7CA}"/>
              </a:ext>
            </a:extLst>
          </p:cNvPr>
          <p:cNvSpPr>
            <a:spLocks noGrp="1" noChangeArrowheads="1"/>
          </p:cNvSpPr>
          <p:nvPr>
            <p:ph type="title"/>
          </p:nvPr>
        </p:nvSpPr>
        <p:spPr/>
        <p:txBody>
          <a:bodyPr/>
          <a:lstStyle/>
          <a:p>
            <a:r>
              <a:rPr lang="en-US" altLang="en-US"/>
              <a:t>SQLJ</a:t>
            </a:r>
          </a:p>
        </p:txBody>
      </p:sp>
      <p:sp>
        <p:nvSpPr>
          <p:cNvPr id="53251" name="Rectangle 3">
            <a:extLst>
              <a:ext uri="{FF2B5EF4-FFF2-40B4-BE49-F238E27FC236}">
                <a16:creationId xmlns:a16="http://schemas.microsoft.com/office/drawing/2014/main" id="{07A15367-94B0-4788-AED8-04924BED994E}"/>
              </a:ext>
            </a:extLst>
          </p:cNvPr>
          <p:cNvSpPr>
            <a:spLocks noGrp="1" noChangeArrowheads="1"/>
          </p:cNvSpPr>
          <p:nvPr>
            <p:ph idx="1"/>
          </p:nvPr>
        </p:nvSpPr>
        <p:spPr>
          <a:xfrm>
            <a:off x="609600" y="1676400"/>
            <a:ext cx="8229600" cy="4411663"/>
          </a:xfrm>
        </p:spPr>
        <p:txBody>
          <a:bodyPr>
            <a:normAutofit/>
          </a:bodyPr>
          <a:lstStyle/>
          <a:p>
            <a:pPr>
              <a:lnSpc>
                <a:spcPct val="80000"/>
              </a:lnSpc>
              <a:buFont typeface="Wingdings" panose="05000000000000000000" pitchFamily="2" charset="2"/>
              <a:buNone/>
            </a:pPr>
            <a:r>
              <a:rPr lang="en-US" altLang="en-US" sz="2400" dirty="0">
                <a:latin typeface="Bookman Old Style" panose="02050604050505020204" pitchFamily="18" charset="0"/>
              </a:rPr>
              <a:t>// SQLJ</a:t>
            </a:r>
          </a:p>
          <a:p>
            <a:pPr>
              <a:lnSpc>
                <a:spcPct val="80000"/>
              </a:lnSpc>
              <a:buFont typeface="Wingdings" panose="05000000000000000000" pitchFamily="2" charset="2"/>
              <a:buNone/>
            </a:pPr>
            <a:r>
              <a:rPr lang="en-US" altLang="en-US" sz="2400" dirty="0">
                <a:latin typeface="Bookman Old Style" panose="02050604050505020204" pitchFamily="18" charset="0"/>
              </a:rPr>
              <a:t>int n;</a:t>
            </a:r>
          </a:p>
          <a:p>
            <a:pPr>
              <a:lnSpc>
                <a:spcPct val="80000"/>
              </a:lnSpc>
              <a:buFont typeface="Wingdings" panose="05000000000000000000" pitchFamily="2" charset="2"/>
              <a:buNone/>
            </a:pPr>
            <a:r>
              <a:rPr lang="en-US" altLang="en-US" sz="2400" dirty="0">
                <a:latin typeface="Bookman Old Style" panose="02050604050505020204" pitchFamily="18" charset="0"/>
              </a:rPr>
              <a:t>#sql { INSERT INTO emp VALUES (:n)};</a:t>
            </a:r>
          </a:p>
          <a:p>
            <a:pPr>
              <a:lnSpc>
                <a:spcPct val="80000"/>
              </a:lnSpc>
              <a:buFont typeface="Wingdings" panose="05000000000000000000" pitchFamily="2" charset="2"/>
              <a:buNone/>
            </a:pPr>
            <a:endParaRPr lang="en-US" altLang="en-US" sz="2400" dirty="0">
              <a:latin typeface="Bookman Old Style" panose="02050604050505020204" pitchFamily="18" charset="0"/>
            </a:endParaRPr>
          </a:p>
          <a:p>
            <a:pPr>
              <a:lnSpc>
                <a:spcPct val="80000"/>
              </a:lnSpc>
              <a:buFont typeface="Wingdings" panose="05000000000000000000" pitchFamily="2" charset="2"/>
              <a:buNone/>
            </a:pPr>
            <a:r>
              <a:rPr lang="en-US" altLang="en-US" sz="2400" dirty="0">
                <a:latin typeface="Bookman Old Style" panose="02050604050505020204" pitchFamily="18" charset="0"/>
              </a:rPr>
              <a:t>// vs. straight JDBC</a:t>
            </a:r>
          </a:p>
          <a:p>
            <a:pPr>
              <a:lnSpc>
                <a:spcPct val="80000"/>
              </a:lnSpc>
              <a:buFont typeface="Wingdings" panose="05000000000000000000" pitchFamily="2" charset="2"/>
              <a:buNone/>
            </a:pPr>
            <a:r>
              <a:rPr lang="en-US" altLang="en-US" sz="2400" dirty="0">
                <a:latin typeface="Bookman Old Style" panose="02050604050505020204" pitchFamily="18" charset="0"/>
              </a:rPr>
              <a:t>int n;</a:t>
            </a:r>
          </a:p>
          <a:p>
            <a:pPr>
              <a:lnSpc>
                <a:spcPct val="80000"/>
              </a:lnSpc>
              <a:buFont typeface="Wingdings" panose="05000000000000000000" pitchFamily="2" charset="2"/>
              <a:buNone/>
            </a:pPr>
            <a:r>
              <a:rPr lang="en-US" altLang="en-US" sz="2400" dirty="0">
                <a:latin typeface="Bookman Old Style" panose="02050604050505020204" pitchFamily="18" charset="0"/>
              </a:rPr>
              <a:t>Statement </a:t>
            </a:r>
            <a:r>
              <a:rPr lang="en-US" altLang="en-US" sz="2400" dirty="0" err="1">
                <a:latin typeface="Bookman Old Style" panose="02050604050505020204" pitchFamily="18" charset="0"/>
              </a:rPr>
              <a:t>stmt</a:t>
            </a:r>
            <a:r>
              <a:rPr lang="en-US" altLang="en-US" sz="2400" dirty="0">
                <a:latin typeface="Bookman Old Style" panose="02050604050505020204" pitchFamily="18" charset="0"/>
              </a:rPr>
              <a:t> = </a:t>
            </a:r>
            <a:r>
              <a:rPr lang="en-US" altLang="en-US" sz="2400" dirty="0" err="1">
                <a:latin typeface="Bookman Old Style" panose="02050604050505020204" pitchFamily="18" charset="0"/>
              </a:rPr>
              <a:t>conn.prepareStatement</a:t>
            </a:r>
            <a:endParaRPr lang="en-US" altLang="en-US" sz="2400" dirty="0">
              <a:latin typeface="Bookman Old Style" panose="02050604050505020204" pitchFamily="18" charset="0"/>
            </a:endParaRPr>
          </a:p>
          <a:p>
            <a:pPr>
              <a:lnSpc>
                <a:spcPct val="80000"/>
              </a:lnSpc>
              <a:buFont typeface="Wingdings" panose="05000000000000000000" pitchFamily="2" charset="2"/>
              <a:buNone/>
            </a:pPr>
            <a:r>
              <a:rPr lang="en-US" altLang="en-US" sz="2400" dirty="0">
                <a:latin typeface="Bookman Old Style" panose="02050604050505020204" pitchFamily="18" charset="0"/>
              </a:rPr>
              <a:t>	(“INSERT INTO emp VALUES (?)”);</a:t>
            </a:r>
          </a:p>
          <a:p>
            <a:pPr>
              <a:lnSpc>
                <a:spcPct val="80000"/>
              </a:lnSpc>
              <a:buFont typeface="Wingdings" panose="05000000000000000000" pitchFamily="2" charset="2"/>
              <a:buNone/>
            </a:pPr>
            <a:r>
              <a:rPr lang="en-US" altLang="en-US" sz="2400" dirty="0" err="1">
                <a:latin typeface="Bookman Old Style" panose="02050604050505020204" pitchFamily="18" charset="0"/>
              </a:rPr>
              <a:t>stmt.setInt</a:t>
            </a:r>
            <a:r>
              <a:rPr lang="en-US" altLang="en-US" sz="2400" dirty="0">
                <a:latin typeface="Bookman Old Style" panose="02050604050505020204" pitchFamily="18" charset="0"/>
              </a:rPr>
              <a:t>(1,n);</a:t>
            </a:r>
          </a:p>
          <a:p>
            <a:pPr>
              <a:lnSpc>
                <a:spcPct val="80000"/>
              </a:lnSpc>
              <a:buFont typeface="Wingdings" panose="05000000000000000000" pitchFamily="2" charset="2"/>
              <a:buNone/>
            </a:pPr>
            <a:r>
              <a:rPr lang="en-US" altLang="en-US" sz="2400" dirty="0" err="1">
                <a:latin typeface="Bookman Old Style" panose="02050604050505020204" pitchFamily="18" charset="0"/>
              </a:rPr>
              <a:t>stmt.execute</a:t>
            </a:r>
            <a:r>
              <a:rPr lang="en-US" altLang="en-US" sz="2400" dirty="0">
                <a:latin typeface="Bookman Old Style" panose="02050604050505020204" pitchFamily="18" charset="0"/>
              </a:rPr>
              <a:t> ();</a:t>
            </a:r>
          </a:p>
          <a:p>
            <a:pPr>
              <a:lnSpc>
                <a:spcPct val="80000"/>
              </a:lnSpc>
              <a:buFont typeface="Wingdings" panose="05000000000000000000" pitchFamily="2" charset="2"/>
              <a:buNone/>
            </a:pPr>
            <a:r>
              <a:rPr lang="en-US" altLang="en-US" sz="2400" dirty="0" err="1">
                <a:latin typeface="Bookman Old Style" panose="02050604050505020204" pitchFamily="18" charset="0"/>
              </a:rPr>
              <a:t>stmt.close</a:t>
            </a:r>
            <a:r>
              <a:rPr lang="en-US" altLang="en-US" sz="2400" dirty="0">
                <a:latin typeface="Bookman Old Style" panose="02050604050505020204" pitchFamily="18" charset="0"/>
              </a:rPr>
              <a:t>();</a:t>
            </a:r>
          </a:p>
          <a:p>
            <a:pPr>
              <a:lnSpc>
                <a:spcPct val="80000"/>
              </a:lnSpc>
              <a:buFont typeface="Wingdings" panose="05000000000000000000" pitchFamily="2" charset="2"/>
              <a:buNone/>
            </a:pPr>
            <a:endParaRPr lang="en-US" altLang="en-US" sz="2400" dirty="0">
              <a:latin typeface="Bookman Old Style" panose="02050604050505020204" pitchFamily="18" charset="0"/>
            </a:endParaRPr>
          </a:p>
        </p:txBody>
      </p:sp>
      <p:sp>
        <p:nvSpPr>
          <p:cNvPr id="5" name="Slide Number Placeholder 5">
            <a:extLst>
              <a:ext uri="{FF2B5EF4-FFF2-40B4-BE49-F238E27FC236}">
                <a16:creationId xmlns:a16="http://schemas.microsoft.com/office/drawing/2014/main" id="{56F1B780-8E7B-41B5-B508-BA76858A0EC3}"/>
              </a:ext>
            </a:extLst>
          </p:cNvPr>
          <p:cNvSpPr>
            <a:spLocks noGrp="1"/>
          </p:cNvSpPr>
          <p:nvPr>
            <p:ph type="sldNum" sz="quarter" idx="12"/>
          </p:nvPr>
        </p:nvSpPr>
        <p:spPr/>
        <p:txBody>
          <a:bodyPr/>
          <a:lstStyle/>
          <a:p>
            <a:fld id="{41C7D458-0BBE-4873-99F3-4DB69140BA7E}" type="slidenum">
              <a:rPr lang="en-US" altLang="en-US"/>
              <a:pPr/>
              <a:t>25</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3250"/>
                                        </p:tgtEl>
                                        <p:attrNameLst>
                                          <p:attrName>style.visibility</p:attrName>
                                        </p:attrNameLst>
                                      </p:cBhvr>
                                      <p:to>
                                        <p:strVal val="visible"/>
                                      </p:to>
                                    </p:set>
                                    <p:anim calcmode="lin" valueType="num">
                                      <p:cBhvr>
                                        <p:cTn id="7" dur="500" fill="hold"/>
                                        <p:tgtEl>
                                          <p:spTgt spid="53250"/>
                                        </p:tgtEl>
                                        <p:attrNameLst>
                                          <p:attrName>ppt_w</p:attrName>
                                        </p:attrNameLst>
                                      </p:cBhvr>
                                      <p:tavLst>
                                        <p:tav tm="0">
                                          <p:val>
                                            <p:fltVal val="0"/>
                                          </p:val>
                                        </p:tav>
                                        <p:tav tm="100000">
                                          <p:val>
                                            <p:strVal val="#ppt_w"/>
                                          </p:val>
                                        </p:tav>
                                      </p:tavLst>
                                    </p:anim>
                                    <p:anim calcmode="lin" valueType="num">
                                      <p:cBhvr>
                                        <p:cTn id="8" dur="500" fill="hold"/>
                                        <p:tgtEl>
                                          <p:spTgt spid="53250"/>
                                        </p:tgtEl>
                                        <p:attrNameLst>
                                          <p:attrName>ppt_h</p:attrName>
                                        </p:attrNameLst>
                                      </p:cBhvr>
                                      <p:tavLst>
                                        <p:tav tm="0">
                                          <p:val>
                                            <p:fltVal val="0"/>
                                          </p:val>
                                        </p:tav>
                                        <p:tav tm="100000">
                                          <p:val>
                                            <p:strVal val="#ppt_h"/>
                                          </p:val>
                                        </p:tav>
                                      </p:tavLst>
                                    </p:anim>
                                    <p:animEffect transition="in" filter="fade">
                                      <p:cBhvr>
                                        <p:cTn id="9" dur="500"/>
                                        <p:tgtEl>
                                          <p:spTgt spid="53250"/>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3251">
                                            <p:txEl>
                                              <p:pRg st="0" end="0"/>
                                            </p:txEl>
                                          </p:spTgt>
                                        </p:tgtEl>
                                        <p:attrNameLst>
                                          <p:attrName>style.visibility</p:attrName>
                                        </p:attrNameLst>
                                      </p:cBhvr>
                                      <p:to>
                                        <p:strVal val="visible"/>
                                      </p:to>
                                    </p:set>
                                    <p:animEffect transition="in" filter="fade">
                                      <p:cBhvr>
                                        <p:cTn id="13" dur="500">
                                          <p:stCondLst>
                                            <p:cond delay="0"/>
                                          </p:stCondLst>
                                        </p:cTn>
                                        <p:tgtEl>
                                          <p:spTgt spid="53251">
                                            <p:txEl>
                                              <p:pRg st="0" end="0"/>
                                            </p:txEl>
                                          </p:spTgt>
                                        </p:tgtEl>
                                      </p:cBhvr>
                                    </p:animEffect>
                                  </p:childTnLst>
                                </p:cTn>
                              </p:par>
                            </p:childTnLst>
                          </p:cTn>
                        </p:par>
                        <p:par>
                          <p:cTn id="14" fill="hold" nodeType="afterGroup">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53251">
                                            <p:txEl>
                                              <p:pRg st="1" end="1"/>
                                            </p:txEl>
                                          </p:spTgt>
                                        </p:tgtEl>
                                        <p:attrNameLst>
                                          <p:attrName>style.visibility</p:attrName>
                                        </p:attrNameLst>
                                      </p:cBhvr>
                                      <p:to>
                                        <p:strVal val="visible"/>
                                      </p:to>
                                    </p:set>
                                    <p:animEffect transition="in" filter="fade">
                                      <p:cBhvr>
                                        <p:cTn id="17" dur="500">
                                          <p:stCondLst>
                                            <p:cond delay="0"/>
                                          </p:stCondLst>
                                        </p:cTn>
                                        <p:tgtEl>
                                          <p:spTgt spid="53251">
                                            <p:txEl>
                                              <p:pRg st="1" end="1"/>
                                            </p:txEl>
                                          </p:spTgt>
                                        </p:tgtEl>
                                      </p:cBhvr>
                                    </p:animEffect>
                                  </p:childTnLst>
                                </p:cTn>
                              </p:par>
                            </p:childTnLst>
                          </p:cTn>
                        </p:par>
                        <p:par>
                          <p:cTn id="18" fill="hold" nodeType="afterGroup">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53251">
                                            <p:txEl>
                                              <p:pRg st="2" end="2"/>
                                            </p:txEl>
                                          </p:spTgt>
                                        </p:tgtEl>
                                        <p:attrNameLst>
                                          <p:attrName>style.visibility</p:attrName>
                                        </p:attrNameLst>
                                      </p:cBhvr>
                                      <p:to>
                                        <p:strVal val="visible"/>
                                      </p:to>
                                    </p:set>
                                    <p:animEffect transition="in" filter="fade">
                                      <p:cBhvr>
                                        <p:cTn id="21" dur="500">
                                          <p:stCondLst>
                                            <p:cond delay="0"/>
                                          </p:stCondLst>
                                        </p:cTn>
                                        <p:tgtEl>
                                          <p:spTgt spid="53251">
                                            <p:txEl>
                                              <p:pRg st="2" end="2"/>
                                            </p:txEl>
                                          </p:spTgt>
                                        </p:tgtEl>
                                      </p:cBhvr>
                                    </p:animEffect>
                                  </p:childTnLst>
                                </p:cTn>
                              </p:par>
                            </p:childTnLst>
                          </p:cTn>
                        </p:par>
                        <p:par>
                          <p:cTn id="22" fill="hold" nodeType="afterGroup">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53251">
                                            <p:txEl>
                                              <p:pRg st="4" end="4"/>
                                            </p:txEl>
                                          </p:spTgt>
                                        </p:tgtEl>
                                        <p:attrNameLst>
                                          <p:attrName>style.visibility</p:attrName>
                                        </p:attrNameLst>
                                      </p:cBhvr>
                                      <p:to>
                                        <p:strVal val="visible"/>
                                      </p:to>
                                    </p:set>
                                    <p:animEffect transition="in" filter="fade">
                                      <p:cBhvr>
                                        <p:cTn id="25" dur="500">
                                          <p:stCondLst>
                                            <p:cond delay="0"/>
                                          </p:stCondLst>
                                        </p:cTn>
                                        <p:tgtEl>
                                          <p:spTgt spid="5325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3251">
                                            <p:txEl>
                                              <p:pRg st="5" end="5"/>
                                            </p:txEl>
                                          </p:spTgt>
                                        </p:tgtEl>
                                        <p:attrNameLst>
                                          <p:attrName>style.visibility</p:attrName>
                                        </p:attrNameLst>
                                      </p:cBhvr>
                                      <p:to>
                                        <p:strVal val="visible"/>
                                      </p:to>
                                    </p:set>
                                    <p:animEffect transition="in" filter="fade">
                                      <p:cBhvr>
                                        <p:cTn id="28" dur="500">
                                          <p:stCondLst>
                                            <p:cond delay="0"/>
                                          </p:stCondLst>
                                        </p:cTn>
                                        <p:tgtEl>
                                          <p:spTgt spid="5325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251">
                                            <p:txEl>
                                              <p:pRg st="6" end="6"/>
                                            </p:txEl>
                                          </p:spTgt>
                                        </p:tgtEl>
                                        <p:attrNameLst>
                                          <p:attrName>style.visibility</p:attrName>
                                        </p:attrNameLst>
                                      </p:cBhvr>
                                      <p:to>
                                        <p:strVal val="visible"/>
                                      </p:to>
                                    </p:set>
                                    <p:animEffect transition="in" filter="fade">
                                      <p:cBhvr>
                                        <p:cTn id="31" dur="500">
                                          <p:stCondLst>
                                            <p:cond delay="0"/>
                                          </p:stCondLst>
                                        </p:cTn>
                                        <p:tgtEl>
                                          <p:spTgt spid="5325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3251">
                                            <p:txEl>
                                              <p:pRg st="7" end="7"/>
                                            </p:txEl>
                                          </p:spTgt>
                                        </p:tgtEl>
                                        <p:attrNameLst>
                                          <p:attrName>style.visibility</p:attrName>
                                        </p:attrNameLst>
                                      </p:cBhvr>
                                      <p:to>
                                        <p:strVal val="visible"/>
                                      </p:to>
                                    </p:set>
                                    <p:animEffect transition="in" filter="fade">
                                      <p:cBhvr>
                                        <p:cTn id="34" dur="500">
                                          <p:stCondLst>
                                            <p:cond delay="0"/>
                                          </p:stCondLst>
                                        </p:cTn>
                                        <p:tgtEl>
                                          <p:spTgt spid="5325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3251">
                                            <p:txEl>
                                              <p:pRg st="8" end="8"/>
                                            </p:txEl>
                                          </p:spTgt>
                                        </p:tgtEl>
                                        <p:attrNameLst>
                                          <p:attrName>style.visibility</p:attrName>
                                        </p:attrNameLst>
                                      </p:cBhvr>
                                      <p:to>
                                        <p:strVal val="visible"/>
                                      </p:to>
                                    </p:set>
                                    <p:animEffect transition="in" filter="fade">
                                      <p:cBhvr>
                                        <p:cTn id="37" dur="500">
                                          <p:stCondLst>
                                            <p:cond delay="0"/>
                                          </p:stCondLst>
                                        </p:cTn>
                                        <p:tgtEl>
                                          <p:spTgt spid="5325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3251">
                                            <p:txEl>
                                              <p:pRg st="9" end="9"/>
                                            </p:txEl>
                                          </p:spTgt>
                                        </p:tgtEl>
                                        <p:attrNameLst>
                                          <p:attrName>style.visibility</p:attrName>
                                        </p:attrNameLst>
                                      </p:cBhvr>
                                      <p:to>
                                        <p:strVal val="visible"/>
                                      </p:to>
                                    </p:set>
                                    <p:animEffect transition="in" filter="fade">
                                      <p:cBhvr>
                                        <p:cTn id="40" dur="500">
                                          <p:stCondLst>
                                            <p:cond delay="0"/>
                                          </p:stCondLst>
                                        </p:cTn>
                                        <p:tgtEl>
                                          <p:spTgt spid="53251">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3251">
                                            <p:txEl>
                                              <p:pRg st="10" end="10"/>
                                            </p:txEl>
                                          </p:spTgt>
                                        </p:tgtEl>
                                        <p:attrNameLst>
                                          <p:attrName>style.visibility</p:attrName>
                                        </p:attrNameLst>
                                      </p:cBhvr>
                                      <p:to>
                                        <p:strVal val="visible"/>
                                      </p:to>
                                    </p:set>
                                    <p:animEffect transition="in" filter="fade">
                                      <p:cBhvr>
                                        <p:cTn id="43" dur="500">
                                          <p:stCondLst>
                                            <p:cond delay="0"/>
                                          </p:stCondLst>
                                        </p:cTn>
                                        <p:tgtEl>
                                          <p:spTgt spid="532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P spid="53251"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7DB849C-6320-47CE-A773-A4654FC8CF7F}"/>
              </a:ext>
            </a:extLst>
          </p:cNvPr>
          <p:cNvSpPr>
            <a:spLocks noGrp="1" noChangeArrowheads="1"/>
          </p:cNvSpPr>
          <p:nvPr>
            <p:ph type="title"/>
          </p:nvPr>
        </p:nvSpPr>
        <p:spPr/>
        <p:txBody>
          <a:bodyPr/>
          <a:lstStyle/>
          <a:p>
            <a:r>
              <a:rPr lang="en-US" altLang="zh-TW">
                <a:ea typeface="標楷體" pitchFamily="65" charset="-128"/>
              </a:rPr>
              <a:t>JDBC references</a:t>
            </a:r>
          </a:p>
        </p:txBody>
      </p:sp>
      <p:sp>
        <p:nvSpPr>
          <p:cNvPr id="21507" name="Rectangle 3">
            <a:extLst>
              <a:ext uri="{FF2B5EF4-FFF2-40B4-BE49-F238E27FC236}">
                <a16:creationId xmlns:a16="http://schemas.microsoft.com/office/drawing/2014/main" id="{65BC8A7E-0C41-486E-A1D0-4DCCE3E726B3}"/>
              </a:ext>
            </a:extLst>
          </p:cNvPr>
          <p:cNvSpPr>
            <a:spLocks noGrp="1" noChangeArrowheads="1"/>
          </p:cNvSpPr>
          <p:nvPr>
            <p:ph idx="1"/>
          </p:nvPr>
        </p:nvSpPr>
        <p:spPr/>
        <p:txBody>
          <a:bodyPr>
            <a:normAutofit/>
          </a:bodyPr>
          <a:lstStyle/>
          <a:p>
            <a:pPr>
              <a:lnSpc>
                <a:spcPct val="90000"/>
              </a:lnSpc>
            </a:pPr>
            <a:r>
              <a:rPr lang="en-US" altLang="zh-TW" sz="2100" dirty="0">
                <a:latin typeface="Bookman Old Style" panose="02050604050505020204" pitchFamily="18" charset="0"/>
                <a:ea typeface="標楷體" pitchFamily="65" charset="-128"/>
              </a:rPr>
              <a:t>JDBC Data Access API – JDBC Technology Homepage</a:t>
            </a:r>
          </a:p>
          <a:p>
            <a:pPr lvl="1">
              <a:lnSpc>
                <a:spcPct val="90000"/>
              </a:lnSpc>
            </a:pPr>
            <a:r>
              <a:rPr lang="en-US" altLang="zh-TW" sz="1900" dirty="0">
                <a:latin typeface="Bookman Old Style" panose="02050604050505020204" pitchFamily="18" charset="0"/>
                <a:ea typeface="標楷體" pitchFamily="65" charset="-128"/>
                <a:hlinkClick r:id="rId2"/>
              </a:rPr>
              <a:t>http://java.sun.com/products/jdbc/index.html</a:t>
            </a:r>
            <a:endParaRPr lang="en-US" altLang="zh-TW" sz="1900" dirty="0">
              <a:latin typeface="Bookman Old Style" panose="02050604050505020204" pitchFamily="18" charset="0"/>
              <a:ea typeface="標楷體" pitchFamily="65" charset="-128"/>
            </a:endParaRPr>
          </a:p>
          <a:p>
            <a:pPr>
              <a:lnSpc>
                <a:spcPct val="90000"/>
              </a:lnSpc>
            </a:pPr>
            <a:r>
              <a:rPr lang="en-US" altLang="zh-TW" sz="2100" dirty="0">
                <a:latin typeface="Bookman Old Style" panose="02050604050505020204" pitchFamily="18" charset="0"/>
                <a:ea typeface="標楷體" pitchFamily="65" charset="-128"/>
              </a:rPr>
              <a:t>JDBC Database Access – The Java Tutorial</a:t>
            </a:r>
          </a:p>
          <a:p>
            <a:pPr lvl="1">
              <a:lnSpc>
                <a:spcPct val="90000"/>
              </a:lnSpc>
            </a:pPr>
            <a:r>
              <a:rPr lang="en-US" altLang="zh-TW" sz="1900" dirty="0">
                <a:latin typeface="Bookman Old Style" panose="02050604050505020204" pitchFamily="18" charset="0"/>
                <a:ea typeface="標楷體" pitchFamily="65" charset="-128"/>
                <a:hlinkClick r:id="rId3"/>
              </a:rPr>
              <a:t>http://java.sun.com/docs/books/tutorial/jdbc/index.html</a:t>
            </a:r>
            <a:endParaRPr lang="en-US" altLang="zh-TW" sz="1900" dirty="0">
              <a:latin typeface="Bookman Old Style" panose="02050604050505020204" pitchFamily="18" charset="0"/>
              <a:ea typeface="標楷體" pitchFamily="65" charset="-128"/>
            </a:endParaRPr>
          </a:p>
          <a:p>
            <a:pPr>
              <a:lnSpc>
                <a:spcPct val="90000"/>
              </a:lnSpc>
            </a:pPr>
            <a:r>
              <a:rPr lang="en-US" altLang="zh-TW" sz="2100" dirty="0">
                <a:latin typeface="Bookman Old Style" panose="02050604050505020204" pitchFamily="18" charset="0"/>
                <a:ea typeface="標楷體" pitchFamily="65" charset="-128"/>
              </a:rPr>
              <a:t>JDBC Documentation</a:t>
            </a:r>
          </a:p>
          <a:p>
            <a:pPr lvl="1">
              <a:lnSpc>
                <a:spcPct val="90000"/>
              </a:lnSpc>
            </a:pPr>
            <a:r>
              <a:rPr lang="en-US" altLang="zh-TW" sz="1900" dirty="0">
                <a:latin typeface="Bookman Old Style" panose="02050604050505020204" pitchFamily="18" charset="0"/>
                <a:ea typeface="標楷體" pitchFamily="65" charset="-128"/>
                <a:hlinkClick r:id="rId4"/>
              </a:rPr>
              <a:t>http://java.sun.com/j2se/1.4.2/docs/guide/jdbc/index.html</a:t>
            </a:r>
            <a:endParaRPr lang="en-US" altLang="zh-TW" sz="1900" dirty="0">
              <a:latin typeface="Bookman Old Style" panose="02050604050505020204" pitchFamily="18" charset="0"/>
              <a:ea typeface="標楷體" pitchFamily="65" charset="-128"/>
            </a:endParaRPr>
          </a:p>
          <a:p>
            <a:pPr>
              <a:lnSpc>
                <a:spcPct val="90000"/>
              </a:lnSpc>
            </a:pPr>
            <a:r>
              <a:rPr lang="en-US" altLang="zh-TW" sz="2100" dirty="0" err="1">
                <a:latin typeface="Bookman Old Style" panose="02050604050505020204" pitchFamily="18" charset="0"/>
                <a:ea typeface="標楷體" pitchFamily="65" charset="-128"/>
              </a:rPr>
              <a:t>java.sql</a:t>
            </a:r>
            <a:r>
              <a:rPr lang="en-US" altLang="zh-TW" sz="2100" dirty="0">
                <a:latin typeface="Bookman Old Style" panose="02050604050505020204" pitchFamily="18" charset="0"/>
                <a:ea typeface="標楷體" pitchFamily="65" charset="-128"/>
              </a:rPr>
              <a:t> package</a:t>
            </a:r>
          </a:p>
          <a:p>
            <a:pPr lvl="1">
              <a:lnSpc>
                <a:spcPct val="90000"/>
              </a:lnSpc>
            </a:pPr>
            <a:r>
              <a:rPr lang="en-US" altLang="zh-TW" sz="1700" dirty="0">
                <a:latin typeface="Bookman Old Style" panose="02050604050505020204" pitchFamily="18" charset="0"/>
                <a:ea typeface="標楷體" pitchFamily="65" charset="-128"/>
                <a:hlinkClick r:id="rId5"/>
              </a:rPr>
              <a:t>http://java.sun.com/j2se/1.4.2/docs/api/java/sql/package-summary.html</a:t>
            </a:r>
            <a:endParaRPr lang="en-US" altLang="zh-TW" sz="1700" dirty="0">
              <a:latin typeface="Bookman Old Style" panose="02050604050505020204" pitchFamily="18" charset="0"/>
              <a:ea typeface="標楷體" pitchFamily="65" charset="-128"/>
            </a:endParaRPr>
          </a:p>
          <a:p>
            <a:pPr>
              <a:lnSpc>
                <a:spcPct val="90000"/>
              </a:lnSpc>
            </a:pPr>
            <a:r>
              <a:rPr lang="en-US" altLang="zh-TW" sz="2100" dirty="0">
                <a:latin typeface="Bookman Old Style" panose="02050604050505020204" pitchFamily="18" charset="0"/>
                <a:ea typeface="標楷體" pitchFamily="65" charset="-128"/>
              </a:rPr>
              <a:t>JDBC Technology Guide: Getting Started</a:t>
            </a:r>
          </a:p>
          <a:p>
            <a:pPr lvl="1">
              <a:lnSpc>
                <a:spcPct val="90000"/>
              </a:lnSpc>
            </a:pPr>
            <a:r>
              <a:rPr lang="en-US" altLang="zh-TW" sz="1300" dirty="0">
                <a:latin typeface="Bookman Old Style" panose="02050604050505020204" pitchFamily="18" charset="0"/>
                <a:ea typeface="標楷體" pitchFamily="65" charset="-128"/>
                <a:hlinkClick r:id="rId6"/>
              </a:rPr>
              <a:t>http://java.sun.com/j2se/1.4.2/docs/guide/jdbc/getstart/GettingStartedTOC.fm.html</a:t>
            </a:r>
            <a:endParaRPr lang="en-US" altLang="zh-TW" sz="1300" dirty="0">
              <a:latin typeface="Bookman Old Style" panose="02050604050505020204" pitchFamily="18" charset="0"/>
              <a:ea typeface="標楷體" pitchFamily="65" charset="-128"/>
            </a:endParaRPr>
          </a:p>
          <a:p>
            <a:pPr>
              <a:lnSpc>
                <a:spcPct val="90000"/>
              </a:lnSpc>
            </a:pPr>
            <a:r>
              <a:rPr lang="en-US" altLang="zh-TW" sz="2100" dirty="0">
                <a:latin typeface="Bookman Old Style" panose="02050604050505020204" pitchFamily="18" charset="0"/>
                <a:ea typeface="標楷體" pitchFamily="65" charset="-128"/>
              </a:rPr>
              <a:t>JDBC API Tutorial and Reference (book)</a:t>
            </a:r>
          </a:p>
          <a:p>
            <a:pPr lvl="1">
              <a:lnSpc>
                <a:spcPct val="90000"/>
              </a:lnSpc>
            </a:pPr>
            <a:r>
              <a:rPr lang="en-US" altLang="zh-TW" sz="1900" dirty="0">
                <a:latin typeface="Bookman Old Style" panose="02050604050505020204" pitchFamily="18" charset="0"/>
                <a:ea typeface="標楷體" pitchFamily="65" charset="-128"/>
                <a:hlinkClick r:id="rId7"/>
              </a:rPr>
              <a:t>http://java.sun.com/docs/books/jdbc/</a:t>
            </a:r>
            <a:endParaRPr lang="en-US" altLang="zh-TW" sz="1900" dirty="0">
              <a:latin typeface="Bookman Old Style" panose="02050604050505020204" pitchFamily="18" charset="0"/>
              <a:ea typeface="標楷體" pitchFamily="65" charset="-128"/>
            </a:endParaRPr>
          </a:p>
        </p:txBody>
      </p:sp>
      <p:sp>
        <p:nvSpPr>
          <p:cNvPr id="5" name="Slide Number Placeholder 5">
            <a:extLst>
              <a:ext uri="{FF2B5EF4-FFF2-40B4-BE49-F238E27FC236}">
                <a16:creationId xmlns:a16="http://schemas.microsoft.com/office/drawing/2014/main" id="{98DBAFB6-6E32-4E4B-A869-042D8CE24C2C}"/>
              </a:ext>
            </a:extLst>
          </p:cNvPr>
          <p:cNvSpPr>
            <a:spLocks noGrp="1"/>
          </p:cNvSpPr>
          <p:nvPr>
            <p:ph type="sldNum" sz="quarter" idx="12"/>
          </p:nvPr>
        </p:nvSpPr>
        <p:spPr/>
        <p:txBody>
          <a:bodyPr/>
          <a:lstStyle/>
          <a:p>
            <a:fld id="{26FD0C56-0FA8-4DA1-937D-ECEF4E7E1728}" type="slidenum">
              <a:rPr lang="en-US" altLang="en-US"/>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4B0F52A-EBA2-432A-80DE-D4DFF080C176}"/>
              </a:ext>
            </a:extLst>
          </p:cNvPr>
          <p:cNvSpPr>
            <a:spLocks noGrp="1" noChangeArrowheads="1"/>
          </p:cNvSpPr>
          <p:nvPr>
            <p:ph type="title"/>
          </p:nvPr>
        </p:nvSpPr>
        <p:spPr/>
        <p:txBody>
          <a:bodyPr/>
          <a:lstStyle/>
          <a:p>
            <a:r>
              <a:rPr lang="en-US" altLang="zh-TW">
                <a:ea typeface="標楷體" pitchFamily="65" charset="-128"/>
              </a:rPr>
              <a:t>JDBC</a:t>
            </a:r>
          </a:p>
        </p:txBody>
      </p:sp>
      <p:sp>
        <p:nvSpPr>
          <p:cNvPr id="17411" name="Rectangle 3">
            <a:extLst>
              <a:ext uri="{FF2B5EF4-FFF2-40B4-BE49-F238E27FC236}">
                <a16:creationId xmlns:a16="http://schemas.microsoft.com/office/drawing/2014/main" id="{C25410AC-0C44-4592-88C4-C1E50704FDD7}"/>
              </a:ext>
            </a:extLst>
          </p:cNvPr>
          <p:cNvSpPr>
            <a:spLocks noGrp="1" noChangeArrowheads="1"/>
          </p:cNvSpPr>
          <p:nvPr>
            <p:ph idx="1"/>
          </p:nvPr>
        </p:nvSpPr>
        <p:spPr/>
        <p:txBody>
          <a:bodyPr>
            <a:normAutofit/>
          </a:bodyPr>
          <a:lstStyle/>
          <a:p>
            <a:pPr>
              <a:lnSpc>
                <a:spcPct val="90000"/>
              </a:lnSpc>
            </a:pPr>
            <a:r>
              <a:rPr lang="en-US" altLang="zh-TW" sz="2100">
                <a:ea typeface="標楷體" pitchFamily="65" charset="-128"/>
              </a:rPr>
              <a:t>JDBC Data Access API – JDBC Technology Homepage</a:t>
            </a:r>
          </a:p>
          <a:p>
            <a:pPr lvl="1">
              <a:lnSpc>
                <a:spcPct val="90000"/>
              </a:lnSpc>
            </a:pPr>
            <a:r>
              <a:rPr lang="en-US" altLang="zh-TW" sz="1900">
                <a:ea typeface="標楷體" pitchFamily="65" charset="-128"/>
                <a:hlinkClick r:id="rId2"/>
              </a:rPr>
              <a:t>http://java.sun.com/products/jdbc/index.html</a:t>
            </a:r>
            <a:endParaRPr lang="en-US" altLang="zh-TW" sz="1900">
              <a:ea typeface="標楷體" pitchFamily="65" charset="-128"/>
            </a:endParaRPr>
          </a:p>
          <a:p>
            <a:pPr>
              <a:lnSpc>
                <a:spcPct val="90000"/>
              </a:lnSpc>
            </a:pPr>
            <a:r>
              <a:rPr lang="en-US" altLang="zh-TW" sz="2100">
                <a:ea typeface="標楷體" pitchFamily="65" charset="-128"/>
              </a:rPr>
              <a:t>JDBC Database Access – The Java Tutorial</a:t>
            </a:r>
          </a:p>
          <a:p>
            <a:pPr lvl="1">
              <a:lnSpc>
                <a:spcPct val="90000"/>
              </a:lnSpc>
            </a:pPr>
            <a:r>
              <a:rPr lang="en-US" altLang="zh-TW" sz="1900">
                <a:ea typeface="標楷體" pitchFamily="65" charset="-128"/>
                <a:hlinkClick r:id="rId3"/>
              </a:rPr>
              <a:t>http://java.sun.com/docs/books/tutorial/jdbc/index.html</a:t>
            </a:r>
            <a:endParaRPr lang="en-US" altLang="zh-TW" sz="1900">
              <a:ea typeface="標楷體" pitchFamily="65" charset="-128"/>
            </a:endParaRPr>
          </a:p>
          <a:p>
            <a:pPr>
              <a:lnSpc>
                <a:spcPct val="90000"/>
              </a:lnSpc>
            </a:pPr>
            <a:r>
              <a:rPr lang="en-US" altLang="zh-TW" sz="2100">
                <a:ea typeface="標楷體" pitchFamily="65" charset="-128"/>
              </a:rPr>
              <a:t>JDBC Documentation</a:t>
            </a:r>
          </a:p>
          <a:p>
            <a:pPr lvl="1">
              <a:lnSpc>
                <a:spcPct val="90000"/>
              </a:lnSpc>
            </a:pPr>
            <a:r>
              <a:rPr lang="en-US" altLang="zh-TW" sz="1900">
                <a:ea typeface="標楷體" pitchFamily="65" charset="-128"/>
                <a:hlinkClick r:id="rId4"/>
              </a:rPr>
              <a:t>http://java.sun.com/j2se/1.4.2/docs/guide/jdbc/index.html</a:t>
            </a:r>
            <a:endParaRPr lang="en-US" altLang="zh-TW" sz="1900">
              <a:ea typeface="標楷體" pitchFamily="65" charset="-128"/>
            </a:endParaRPr>
          </a:p>
          <a:p>
            <a:pPr>
              <a:lnSpc>
                <a:spcPct val="90000"/>
              </a:lnSpc>
            </a:pPr>
            <a:r>
              <a:rPr lang="en-US" altLang="zh-TW" sz="2100">
                <a:ea typeface="標楷體" pitchFamily="65" charset="-128"/>
              </a:rPr>
              <a:t>java.sql package</a:t>
            </a:r>
          </a:p>
          <a:p>
            <a:pPr lvl="1">
              <a:lnSpc>
                <a:spcPct val="90000"/>
              </a:lnSpc>
            </a:pPr>
            <a:r>
              <a:rPr lang="en-US" altLang="zh-TW" sz="1700">
                <a:ea typeface="標楷體" pitchFamily="65" charset="-128"/>
                <a:hlinkClick r:id="rId5"/>
              </a:rPr>
              <a:t>http://java.sun.com/j2se/1.4.2/docs/api/java/sql/package-summary.html</a:t>
            </a:r>
            <a:endParaRPr lang="en-US" altLang="zh-TW" sz="1700">
              <a:ea typeface="標楷體" pitchFamily="65" charset="-128"/>
            </a:endParaRPr>
          </a:p>
          <a:p>
            <a:pPr>
              <a:lnSpc>
                <a:spcPct val="90000"/>
              </a:lnSpc>
            </a:pPr>
            <a:r>
              <a:rPr lang="en-US" altLang="zh-TW" sz="2100">
                <a:ea typeface="標楷體" pitchFamily="65" charset="-128"/>
              </a:rPr>
              <a:t>JDBC Technology Guide: Getting Started</a:t>
            </a:r>
          </a:p>
          <a:p>
            <a:pPr lvl="1">
              <a:lnSpc>
                <a:spcPct val="90000"/>
              </a:lnSpc>
            </a:pPr>
            <a:r>
              <a:rPr lang="en-US" altLang="zh-TW" sz="1300">
                <a:ea typeface="標楷體" pitchFamily="65" charset="-128"/>
                <a:hlinkClick r:id="rId6"/>
              </a:rPr>
              <a:t>http://java.sun.com/j2se/1.4.2/docs/guide/jdbc/getstart/GettingStartedTOC.fm.html</a:t>
            </a:r>
            <a:endParaRPr lang="en-US" altLang="zh-TW" sz="1300">
              <a:ea typeface="標楷體" pitchFamily="65" charset="-128"/>
            </a:endParaRPr>
          </a:p>
          <a:p>
            <a:pPr>
              <a:lnSpc>
                <a:spcPct val="90000"/>
              </a:lnSpc>
            </a:pPr>
            <a:r>
              <a:rPr lang="en-US" altLang="zh-TW" sz="2100">
                <a:ea typeface="標楷體" pitchFamily="65" charset="-128"/>
              </a:rPr>
              <a:t>JDBC API Tutorial and Reference (book)</a:t>
            </a:r>
          </a:p>
          <a:p>
            <a:pPr lvl="1">
              <a:lnSpc>
                <a:spcPct val="90000"/>
              </a:lnSpc>
            </a:pPr>
            <a:r>
              <a:rPr lang="en-US" altLang="zh-TW" sz="1900">
                <a:ea typeface="標楷體" pitchFamily="65" charset="-128"/>
                <a:hlinkClick r:id="rId7"/>
              </a:rPr>
              <a:t>http://java.sun.com/docs/books/jdbc/</a:t>
            </a:r>
            <a:endParaRPr lang="en-US" altLang="zh-TW" sz="1900">
              <a:ea typeface="標楷體" pitchFamily="65" charset="-128"/>
            </a:endParaRPr>
          </a:p>
        </p:txBody>
      </p:sp>
      <p:sp>
        <p:nvSpPr>
          <p:cNvPr id="5" name="Slide Number Placeholder 5">
            <a:extLst>
              <a:ext uri="{FF2B5EF4-FFF2-40B4-BE49-F238E27FC236}">
                <a16:creationId xmlns:a16="http://schemas.microsoft.com/office/drawing/2014/main" id="{46DB75D6-7179-4F00-A4AF-6B1C209C9DFA}"/>
              </a:ext>
            </a:extLst>
          </p:cNvPr>
          <p:cNvSpPr>
            <a:spLocks noGrp="1"/>
          </p:cNvSpPr>
          <p:nvPr>
            <p:ph type="sldNum" sz="quarter" idx="12"/>
          </p:nvPr>
        </p:nvSpPr>
        <p:spPr/>
        <p:txBody>
          <a:bodyPr/>
          <a:lstStyle/>
          <a:p>
            <a:fld id="{B0D6D11E-3BAB-4E96-90B9-3F34AA894A3E}" type="slidenum">
              <a:rPr lang="en-US" altLang="en-US"/>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643C9A-524C-425B-9088-8969E1E82D45}"/>
              </a:ext>
            </a:extLst>
          </p:cNvPr>
          <p:cNvSpPr>
            <a:spLocks noGrp="1"/>
          </p:cNvSpPr>
          <p:nvPr>
            <p:ph idx="1"/>
          </p:nvPr>
        </p:nvSpPr>
        <p:spPr/>
        <p:txBody>
          <a:bodyPr>
            <a:normAutofit/>
          </a:bodyPr>
          <a:lstStyle/>
          <a:p>
            <a:r>
              <a:rPr lang="en-US" sz="1800" dirty="0"/>
              <a:t>Data about data is known as metadata. The </a:t>
            </a:r>
            <a:r>
              <a:rPr lang="en-US" sz="1800" b="1" dirty="0" err="1"/>
              <a:t>DatabaseMetaData</a:t>
            </a:r>
            <a:r>
              <a:rPr lang="en-US" sz="1800" dirty="0"/>
              <a:t> interface provides methods to get information about the database you have connected with like, database name, database driver version, maximum column length etc.</a:t>
            </a:r>
            <a:endParaRPr lang="en-IN" sz="1800" dirty="0"/>
          </a:p>
        </p:txBody>
      </p:sp>
      <p:sp>
        <p:nvSpPr>
          <p:cNvPr id="3" name="Title 2">
            <a:extLst>
              <a:ext uri="{FF2B5EF4-FFF2-40B4-BE49-F238E27FC236}">
                <a16:creationId xmlns:a16="http://schemas.microsoft.com/office/drawing/2014/main" id="{70404F0B-7679-4250-AB34-BBE7FE650477}"/>
              </a:ext>
            </a:extLst>
          </p:cNvPr>
          <p:cNvSpPr>
            <a:spLocks noGrp="1"/>
          </p:cNvSpPr>
          <p:nvPr>
            <p:ph type="title"/>
          </p:nvPr>
        </p:nvSpPr>
        <p:spPr/>
        <p:txBody>
          <a:bodyPr/>
          <a:lstStyle/>
          <a:p>
            <a:r>
              <a:rPr lang="en-IN" dirty="0" err="1">
                <a:effectLst/>
              </a:rPr>
              <a:t>DatabaseMetaData</a:t>
            </a:r>
            <a:r>
              <a:rPr lang="en-IN" b="0" dirty="0">
                <a:effectLst/>
              </a:rPr>
              <a:t> </a:t>
            </a:r>
            <a:endParaRPr lang="en-IN" dirty="0"/>
          </a:p>
        </p:txBody>
      </p:sp>
    </p:spTree>
    <p:extLst>
      <p:ext uri="{BB962C8B-B14F-4D97-AF65-F5344CB8AC3E}">
        <p14:creationId xmlns:p14="http://schemas.microsoft.com/office/powerpoint/2010/main" val="674068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A0A040-D1AD-4C79-956B-C6E722FF9CA8}"/>
              </a:ext>
            </a:extLst>
          </p:cNvPr>
          <p:cNvSpPr>
            <a:spLocks noGrp="1"/>
          </p:cNvSpPr>
          <p:nvPr>
            <p:ph idx="1"/>
          </p:nvPr>
        </p:nvSpPr>
        <p:spPr>
          <a:xfrm>
            <a:off x="457200" y="1124744"/>
            <a:ext cx="8229600" cy="4882547"/>
          </a:xfrm>
        </p:spPr>
        <p:txBody>
          <a:bodyPr>
            <a:normAutofit fontScale="25000" lnSpcReduction="20000"/>
          </a:bodyPr>
          <a:lstStyle/>
          <a:p>
            <a:pPr marL="109855" indent="0">
              <a:buNone/>
            </a:pPr>
            <a:r>
              <a:rPr lang="en-IN" dirty="0"/>
              <a:t>public static void main(String </a:t>
            </a:r>
            <a:r>
              <a:rPr lang="en-IN" dirty="0" err="1"/>
              <a:t>args</a:t>
            </a:r>
            <a:r>
              <a:rPr lang="en-IN" dirty="0"/>
              <a:t>[])throws Exception {</a:t>
            </a:r>
          </a:p>
          <a:p>
            <a:pPr marL="109855" indent="0">
              <a:buNone/>
            </a:pPr>
            <a:r>
              <a:rPr lang="en-IN" dirty="0"/>
              <a:t>      //Getting the connection</a:t>
            </a:r>
          </a:p>
          <a:p>
            <a:pPr marL="109855" indent="0">
              <a:buNone/>
            </a:pPr>
            <a:r>
              <a:rPr lang="en-IN" dirty="0"/>
              <a:t>      String </a:t>
            </a:r>
            <a:r>
              <a:rPr lang="en-IN" dirty="0" err="1"/>
              <a:t>mysqlUrl</a:t>
            </a:r>
            <a:r>
              <a:rPr lang="en-IN" dirty="0"/>
              <a:t> = "</a:t>
            </a:r>
            <a:r>
              <a:rPr lang="en-IN" dirty="0" err="1"/>
              <a:t>jdbc:mysql</a:t>
            </a:r>
            <a:r>
              <a:rPr lang="en-IN" dirty="0"/>
              <a:t>://localhost/</a:t>
            </a:r>
            <a:r>
              <a:rPr lang="en-IN" dirty="0" err="1"/>
              <a:t>sampleDB</a:t>
            </a:r>
            <a:r>
              <a:rPr lang="en-IN" dirty="0"/>
              <a:t>";</a:t>
            </a:r>
          </a:p>
          <a:p>
            <a:pPr marL="109855" indent="0">
              <a:buNone/>
            </a:pPr>
            <a:r>
              <a:rPr lang="en-IN" dirty="0"/>
              <a:t>      Connection con = </a:t>
            </a:r>
            <a:r>
              <a:rPr lang="en-IN" dirty="0" err="1"/>
              <a:t>DriverManager.getConnection</a:t>
            </a:r>
            <a:r>
              <a:rPr lang="en-IN" dirty="0"/>
              <a:t>(</a:t>
            </a:r>
            <a:r>
              <a:rPr lang="en-IN" dirty="0" err="1"/>
              <a:t>mysqlUrl</a:t>
            </a:r>
            <a:r>
              <a:rPr lang="en-IN" dirty="0"/>
              <a:t>, "root", "password");</a:t>
            </a:r>
          </a:p>
          <a:p>
            <a:pPr marL="109855" indent="0">
              <a:buNone/>
            </a:pPr>
            <a:r>
              <a:rPr lang="en-IN" dirty="0"/>
              <a:t>      </a:t>
            </a:r>
            <a:r>
              <a:rPr lang="en-IN" dirty="0" err="1"/>
              <a:t>System.out.println</a:t>
            </a:r>
            <a:r>
              <a:rPr lang="en-IN" dirty="0"/>
              <a:t>("Connection established......");</a:t>
            </a:r>
          </a:p>
          <a:p>
            <a:pPr marL="109855" indent="0">
              <a:buNone/>
            </a:pPr>
            <a:endParaRPr lang="en-IN" dirty="0"/>
          </a:p>
          <a:p>
            <a:pPr marL="109855" indent="0">
              <a:buNone/>
            </a:pPr>
            <a:r>
              <a:rPr lang="en-IN" dirty="0"/>
              <a:t>      //Creating the </a:t>
            </a:r>
            <a:r>
              <a:rPr lang="en-IN" dirty="0" err="1"/>
              <a:t>DatabaseMetaData</a:t>
            </a:r>
            <a:r>
              <a:rPr lang="en-IN" dirty="0"/>
              <a:t> object</a:t>
            </a:r>
          </a:p>
          <a:p>
            <a:pPr marL="109855" indent="0">
              <a:buNone/>
            </a:pPr>
            <a:r>
              <a:rPr lang="en-IN" dirty="0"/>
              <a:t>      </a:t>
            </a:r>
            <a:r>
              <a:rPr lang="en-IN" dirty="0" err="1"/>
              <a:t>DatabaseMetaData</a:t>
            </a:r>
            <a:r>
              <a:rPr lang="en-IN" dirty="0"/>
              <a:t> </a:t>
            </a:r>
            <a:r>
              <a:rPr lang="en-IN" dirty="0" err="1"/>
              <a:t>dbMetadata</a:t>
            </a:r>
            <a:r>
              <a:rPr lang="en-IN" dirty="0"/>
              <a:t> = </a:t>
            </a:r>
            <a:r>
              <a:rPr lang="en-IN" dirty="0" err="1"/>
              <a:t>con.getMetaData</a:t>
            </a:r>
            <a:r>
              <a:rPr lang="en-IN" dirty="0"/>
              <a:t>();</a:t>
            </a:r>
          </a:p>
          <a:p>
            <a:pPr marL="109855" indent="0">
              <a:buNone/>
            </a:pPr>
            <a:r>
              <a:rPr lang="en-IN" dirty="0"/>
              <a:t>      //invoke the </a:t>
            </a:r>
            <a:r>
              <a:rPr lang="en-IN" dirty="0" err="1"/>
              <a:t>supportsBatchUpdates</a:t>
            </a:r>
            <a:r>
              <a:rPr lang="en-IN" dirty="0"/>
              <a:t>() method.</a:t>
            </a:r>
          </a:p>
          <a:p>
            <a:pPr marL="109855" indent="0">
              <a:buNone/>
            </a:pPr>
            <a:r>
              <a:rPr lang="en-IN" dirty="0"/>
              <a:t>      </a:t>
            </a:r>
            <a:r>
              <a:rPr lang="en-IN" dirty="0" err="1"/>
              <a:t>boolean</a:t>
            </a:r>
            <a:r>
              <a:rPr lang="en-IN" dirty="0"/>
              <a:t> bool = </a:t>
            </a:r>
            <a:r>
              <a:rPr lang="en-IN" dirty="0" err="1"/>
              <a:t>dbMetadata.supportsBatchUpdates</a:t>
            </a:r>
            <a:r>
              <a:rPr lang="en-IN" dirty="0"/>
              <a:t>();</a:t>
            </a:r>
          </a:p>
          <a:p>
            <a:pPr marL="109855" indent="0">
              <a:buNone/>
            </a:pPr>
            <a:endParaRPr lang="en-IN" dirty="0"/>
          </a:p>
          <a:p>
            <a:pPr marL="109855" indent="0">
              <a:buNone/>
            </a:pPr>
            <a:r>
              <a:rPr lang="en-IN" dirty="0"/>
              <a:t>      if(bool) {</a:t>
            </a:r>
          </a:p>
          <a:p>
            <a:pPr marL="109855" indent="0">
              <a:buNone/>
            </a:pPr>
            <a:r>
              <a:rPr lang="en-IN" dirty="0"/>
              <a:t>         </a:t>
            </a:r>
            <a:r>
              <a:rPr lang="en-IN" dirty="0" err="1"/>
              <a:t>System.out.println</a:t>
            </a:r>
            <a:r>
              <a:rPr lang="en-IN" dirty="0"/>
              <a:t>("Underlying database supports batch updates");</a:t>
            </a:r>
          </a:p>
          <a:p>
            <a:pPr marL="109855" indent="0">
              <a:buNone/>
            </a:pPr>
            <a:r>
              <a:rPr lang="en-IN" dirty="0"/>
              <a:t>      } else {</a:t>
            </a:r>
          </a:p>
          <a:p>
            <a:pPr marL="109855" indent="0">
              <a:buNone/>
            </a:pPr>
            <a:r>
              <a:rPr lang="en-IN" dirty="0"/>
              <a:t>         </a:t>
            </a:r>
            <a:r>
              <a:rPr lang="en-IN" dirty="0" err="1"/>
              <a:t>System.out.println</a:t>
            </a:r>
            <a:r>
              <a:rPr lang="en-IN" dirty="0"/>
              <a:t>("Underlying database </a:t>
            </a:r>
            <a:r>
              <a:rPr lang="en-IN" dirty="0" err="1"/>
              <a:t>doesnt</a:t>
            </a:r>
            <a:r>
              <a:rPr lang="en-IN" dirty="0"/>
              <a:t> supports batch updates");</a:t>
            </a:r>
          </a:p>
          <a:p>
            <a:pPr marL="109855" indent="0">
              <a:buNone/>
            </a:pPr>
            <a:r>
              <a:rPr lang="en-IN" dirty="0"/>
              <a:t>      }</a:t>
            </a:r>
          </a:p>
          <a:p>
            <a:pPr marL="109855" indent="0">
              <a:buNone/>
            </a:pPr>
            <a:endParaRPr lang="en-IN" dirty="0"/>
          </a:p>
          <a:p>
            <a:pPr marL="109855" indent="0">
              <a:buNone/>
            </a:pPr>
            <a:r>
              <a:rPr lang="en-IN" dirty="0"/>
              <a:t>      //Retrieving the driver name</a:t>
            </a:r>
          </a:p>
          <a:p>
            <a:pPr marL="109855" indent="0">
              <a:buNone/>
            </a:pPr>
            <a:r>
              <a:rPr lang="en-IN" dirty="0"/>
              <a:t>      </a:t>
            </a:r>
            <a:r>
              <a:rPr lang="en-IN" dirty="0" err="1"/>
              <a:t>System.out.println</a:t>
            </a:r>
            <a:r>
              <a:rPr lang="en-IN" dirty="0"/>
              <a:t>(</a:t>
            </a:r>
            <a:r>
              <a:rPr lang="en-IN" dirty="0" err="1"/>
              <a:t>dbMetadata.getDriverName</a:t>
            </a:r>
            <a:r>
              <a:rPr lang="en-IN" dirty="0"/>
              <a:t>());</a:t>
            </a:r>
          </a:p>
          <a:p>
            <a:pPr marL="109855" indent="0">
              <a:buNone/>
            </a:pPr>
            <a:r>
              <a:rPr lang="en-IN" dirty="0"/>
              <a:t>      //Retrieving the driver version</a:t>
            </a:r>
          </a:p>
          <a:p>
            <a:pPr marL="109855" indent="0">
              <a:buNone/>
            </a:pPr>
            <a:r>
              <a:rPr lang="en-IN" dirty="0"/>
              <a:t>      </a:t>
            </a:r>
            <a:r>
              <a:rPr lang="en-IN" dirty="0" err="1"/>
              <a:t>System.out.println</a:t>
            </a:r>
            <a:r>
              <a:rPr lang="en-IN" dirty="0"/>
              <a:t>(</a:t>
            </a:r>
            <a:r>
              <a:rPr lang="en-IN" dirty="0" err="1"/>
              <a:t>dbMetadata.getDriverVersion</a:t>
            </a:r>
            <a:r>
              <a:rPr lang="en-IN" dirty="0"/>
              <a:t>());</a:t>
            </a:r>
          </a:p>
          <a:p>
            <a:pPr marL="109855" indent="0">
              <a:buNone/>
            </a:pPr>
            <a:r>
              <a:rPr lang="en-IN" dirty="0"/>
              <a:t>      //Retrieving the user name</a:t>
            </a:r>
          </a:p>
          <a:p>
            <a:pPr marL="109855" indent="0">
              <a:buNone/>
            </a:pPr>
            <a:r>
              <a:rPr lang="en-IN" dirty="0"/>
              <a:t>      </a:t>
            </a:r>
            <a:r>
              <a:rPr lang="en-IN" dirty="0" err="1"/>
              <a:t>System.out.println</a:t>
            </a:r>
            <a:r>
              <a:rPr lang="en-IN" dirty="0"/>
              <a:t>(</a:t>
            </a:r>
            <a:r>
              <a:rPr lang="en-IN" dirty="0" err="1"/>
              <a:t>dbMetadata.getUserName</a:t>
            </a:r>
            <a:r>
              <a:rPr lang="en-IN" dirty="0"/>
              <a:t>());</a:t>
            </a:r>
          </a:p>
          <a:p>
            <a:pPr marL="109855" indent="0">
              <a:buNone/>
            </a:pPr>
            <a:r>
              <a:rPr lang="en-IN" dirty="0"/>
              <a:t>      //Retrieving the URL</a:t>
            </a:r>
          </a:p>
          <a:p>
            <a:pPr marL="109855" indent="0">
              <a:buNone/>
            </a:pPr>
            <a:r>
              <a:rPr lang="en-IN" dirty="0"/>
              <a:t>      </a:t>
            </a:r>
            <a:r>
              <a:rPr lang="en-IN" dirty="0" err="1"/>
              <a:t>System.out.println</a:t>
            </a:r>
            <a:r>
              <a:rPr lang="en-IN" dirty="0"/>
              <a:t>(</a:t>
            </a:r>
            <a:r>
              <a:rPr lang="en-IN" dirty="0" err="1"/>
              <a:t>dbMetadata.getURL</a:t>
            </a:r>
            <a:r>
              <a:rPr lang="en-IN" dirty="0"/>
              <a:t>());</a:t>
            </a:r>
          </a:p>
          <a:p>
            <a:pPr marL="109855" indent="0">
              <a:buNone/>
            </a:pPr>
            <a:r>
              <a:rPr lang="en-IN" dirty="0"/>
              <a:t>      //Retrieving the list of numeric functions</a:t>
            </a:r>
          </a:p>
          <a:p>
            <a:pPr marL="109855" indent="0">
              <a:buNone/>
            </a:pPr>
            <a:r>
              <a:rPr lang="en-IN" dirty="0"/>
              <a:t>      </a:t>
            </a:r>
            <a:r>
              <a:rPr lang="en-IN" dirty="0" err="1"/>
              <a:t>System.out.println</a:t>
            </a:r>
            <a:r>
              <a:rPr lang="en-IN" dirty="0"/>
              <a:t>("Numeric functions: "+</a:t>
            </a:r>
            <a:r>
              <a:rPr lang="en-IN" dirty="0" err="1"/>
              <a:t>dbMetadata.getNumericFunctions</a:t>
            </a:r>
            <a:r>
              <a:rPr lang="en-IN" dirty="0"/>
              <a:t>());</a:t>
            </a:r>
          </a:p>
          <a:p>
            <a:pPr marL="109855" indent="0">
              <a:buNone/>
            </a:pPr>
            <a:r>
              <a:rPr lang="en-IN" dirty="0"/>
              <a:t>      </a:t>
            </a:r>
            <a:r>
              <a:rPr lang="en-IN" dirty="0" err="1"/>
              <a:t>System.out.println</a:t>
            </a:r>
            <a:r>
              <a:rPr lang="en-IN" dirty="0"/>
              <a:t>("");</a:t>
            </a:r>
          </a:p>
          <a:p>
            <a:pPr marL="109855" indent="0">
              <a:buNone/>
            </a:pPr>
            <a:r>
              <a:rPr lang="en-IN" dirty="0"/>
              <a:t>      //Retrieving the list of String functions</a:t>
            </a:r>
          </a:p>
          <a:p>
            <a:pPr marL="109855" indent="0">
              <a:buNone/>
            </a:pPr>
            <a:r>
              <a:rPr lang="en-IN" dirty="0"/>
              <a:t>      </a:t>
            </a:r>
            <a:r>
              <a:rPr lang="en-IN" dirty="0" err="1"/>
              <a:t>System.out.println</a:t>
            </a:r>
            <a:r>
              <a:rPr lang="en-IN" dirty="0"/>
              <a:t>("String functions: "+</a:t>
            </a:r>
            <a:r>
              <a:rPr lang="en-IN" dirty="0" err="1"/>
              <a:t>dbMetadata.getStringFunctions</a:t>
            </a:r>
            <a:r>
              <a:rPr lang="en-IN" dirty="0"/>
              <a:t>());</a:t>
            </a:r>
          </a:p>
          <a:p>
            <a:pPr marL="109855" indent="0">
              <a:buNone/>
            </a:pPr>
            <a:r>
              <a:rPr lang="en-IN" dirty="0"/>
              <a:t>      </a:t>
            </a:r>
            <a:r>
              <a:rPr lang="en-IN" dirty="0" err="1"/>
              <a:t>System.out.println</a:t>
            </a:r>
            <a:r>
              <a:rPr lang="en-IN" dirty="0"/>
              <a:t>("");</a:t>
            </a:r>
          </a:p>
          <a:p>
            <a:pPr marL="109855" indent="0">
              <a:buNone/>
            </a:pPr>
            <a:r>
              <a:rPr lang="en-IN" dirty="0"/>
              <a:t>      //Retrieving the list of system functions</a:t>
            </a:r>
          </a:p>
          <a:p>
            <a:pPr marL="109855" indent="0">
              <a:buNone/>
            </a:pPr>
            <a:r>
              <a:rPr lang="en-IN" dirty="0"/>
              <a:t>      </a:t>
            </a:r>
            <a:r>
              <a:rPr lang="en-IN" dirty="0" err="1"/>
              <a:t>System.out.println</a:t>
            </a:r>
            <a:r>
              <a:rPr lang="en-IN" dirty="0"/>
              <a:t>("System functions: "+</a:t>
            </a:r>
            <a:r>
              <a:rPr lang="en-IN" dirty="0" err="1"/>
              <a:t>dbMetadata.getSystemFunctions</a:t>
            </a:r>
            <a:r>
              <a:rPr lang="en-IN" dirty="0"/>
              <a:t>());</a:t>
            </a:r>
          </a:p>
          <a:p>
            <a:pPr marL="109855" indent="0">
              <a:buNone/>
            </a:pPr>
            <a:r>
              <a:rPr lang="en-IN" dirty="0"/>
              <a:t>      </a:t>
            </a:r>
            <a:r>
              <a:rPr lang="en-IN" dirty="0" err="1"/>
              <a:t>System.out.println</a:t>
            </a:r>
            <a:r>
              <a:rPr lang="en-IN" dirty="0"/>
              <a:t>("");</a:t>
            </a:r>
          </a:p>
          <a:p>
            <a:pPr marL="109855" indent="0">
              <a:buNone/>
            </a:pPr>
            <a:r>
              <a:rPr lang="en-IN" dirty="0"/>
              <a:t>      //Retrieving the list of time and date functions</a:t>
            </a:r>
          </a:p>
          <a:p>
            <a:pPr marL="109855" indent="0">
              <a:buNone/>
            </a:pPr>
            <a:r>
              <a:rPr lang="en-IN" dirty="0"/>
              <a:t>      </a:t>
            </a:r>
            <a:r>
              <a:rPr lang="en-IN" dirty="0" err="1"/>
              <a:t>System.out.println</a:t>
            </a:r>
            <a:r>
              <a:rPr lang="en-IN" dirty="0"/>
              <a:t>("Time and Date </a:t>
            </a:r>
            <a:r>
              <a:rPr lang="en-IN" dirty="0" err="1"/>
              <a:t>funtions</a:t>
            </a:r>
            <a:r>
              <a:rPr lang="en-IN" dirty="0"/>
              <a:t>: "+</a:t>
            </a:r>
            <a:r>
              <a:rPr lang="en-IN" dirty="0" err="1"/>
              <a:t>dbMetadata.getTimeDateFunctions</a:t>
            </a:r>
            <a:r>
              <a:rPr lang="en-IN" dirty="0"/>
              <a:t>());</a:t>
            </a:r>
          </a:p>
          <a:p>
            <a:r>
              <a:rPr lang="en-IN" dirty="0"/>
              <a:t>   }</a:t>
            </a:r>
          </a:p>
        </p:txBody>
      </p:sp>
      <p:sp>
        <p:nvSpPr>
          <p:cNvPr id="3" name="Title 2">
            <a:extLst>
              <a:ext uri="{FF2B5EF4-FFF2-40B4-BE49-F238E27FC236}">
                <a16:creationId xmlns:a16="http://schemas.microsoft.com/office/drawing/2014/main" id="{AFDB1C50-2C5A-4E78-9AF5-9D0B4147BD0B}"/>
              </a:ext>
            </a:extLst>
          </p:cNvPr>
          <p:cNvSpPr>
            <a:spLocks noGrp="1"/>
          </p:cNvSpPr>
          <p:nvPr>
            <p:ph type="title"/>
          </p:nvPr>
        </p:nvSpPr>
        <p:spPr/>
        <p:txBody>
          <a:bodyPr/>
          <a:lstStyle/>
          <a:p>
            <a:r>
              <a:rPr lang="en-IN" dirty="0" err="1"/>
              <a:t>Databasemeta</a:t>
            </a:r>
            <a:r>
              <a:rPr lang="en-IN" dirty="0"/>
              <a:t> Example</a:t>
            </a:r>
          </a:p>
        </p:txBody>
      </p:sp>
    </p:spTree>
    <p:extLst>
      <p:ext uri="{BB962C8B-B14F-4D97-AF65-F5344CB8AC3E}">
        <p14:creationId xmlns:p14="http://schemas.microsoft.com/office/powerpoint/2010/main" val="2954255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D156AB3-15CC-4D8B-956C-59CC117FC92A}"/>
              </a:ext>
            </a:extLst>
          </p:cNvPr>
          <p:cNvSpPr>
            <a:spLocks noGrp="1" noChangeArrowheads="1"/>
          </p:cNvSpPr>
          <p:nvPr>
            <p:ph type="ctrTitle"/>
          </p:nvPr>
        </p:nvSpPr>
        <p:spPr>
          <a:xfrm>
            <a:off x="315913" y="466725"/>
            <a:ext cx="6999287" cy="2133600"/>
          </a:xfrm>
        </p:spPr>
        <p:txBody>
          <a:bodyPr>
            <a:normAutofit/>
          </a:bodyPr>
          <a:lstStyle/>
          <a:p>
            <a:pPr algn="l"/>
            <a:r>
              <a:rPr lang="en-US" altLang="en-US"/>
              <a:t>JDBC –</a:t>
            </a:r>
            <a:br>
              <a:rPr lang="en-US" altLang="en-US"/>
            </a:br>
            <a:r>
              <a:rPr lang="en-US" altLang="en-US" sz="4000"/>
              <a:t>Java DataBase Connectivity</a:t>
            </a:r>
            <a:r>
              <a:rPr lang="en-US" altLang="en-US"/>
              <a:t> </a:t>
            </a:r>
            <a:br>
              <a:rPr lang="en-US" altLang="en-US"/>
            </a:br>
            <a:endParaRPr lang="en-US" altLang="en-US" sz="3600"/>
          </a:p>
        </p:txBody>
      </p:sp>
      <p:sp>
        <p:nvSpPr>
          <p:cNvPr id="2051" name="Rectangle 3">
            <a:extLst>
              <a:ext uri="{FF2B5EF4-FFF2-40B4-BE49-F238E27FC236}">
                <a16:creationId xmlns:a16="http://schemas.microsoft.com/office/drawing/2014/main" id="{D347DA5E-CAD7-4943-B936-4BE80D39D806}"/>
              </a:ext>
            </a:extLst>
          </p:cNvPr>
          <p:cNvSpPr>
            <a:spLocks noGrp="1" noChangeArrowheads="1"/>
          </p:cNvSpPr>
          <p:nvPr>
            <p:ph type="subTitle" idx="1"/>
          </p:nvPr>
        </p:nvSpPr>
        <p:spPr/>
        <p:txBody>
          <a:bodyPr>
            <a:normAutofit/>
          </a:bodyPr>
          <a:lstStyle/>
          <a:p>
            <a:r>
              <a:rPr lang="en-US" altLang="en-US" dirty="0"/>
              <a:t>Object Oriented </a:t>
            </a:r>
            <a:br>
              <a:rPr lang="en-US" altLang="en-US" dirty="0"/>
            </a:br>
            <a:r>
              <a:rPr lang="en-US" altLang="en-US" dirty="0"/>
              <a:t>Software Engineering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6758EF2-3B08-491D-A96F-4C41C6399C23}"/>
              </a:ext>
            </a:extLst>
          </p:cNvPr>
          <p:cNvSpPr>
            <a:spLocks noGrp="1"/>
          </p:cNvSpPr>
          <p:nvPr>
            <p:ph type="title"/>
          </p:nvPr>
        </p:nvSpPr>
        <p:spPr>
          <a:xfrm>
            <a:off x="628650" y="171162"/>
            <a:ext cx="2130136" cy="2371148"/>
          </a:xfrm>
        </p:spPr>
        <p:txBody>
          <a:bodyPr vert="horz" lIns="91440" tIns="45720" rIns="91440" bIns="45720" rtlCol="0" anchor="ctr">
            <a:normAutofit/>
          </a:bodyPr>
          <a:lstStyle/>
          <a:p>
            <a:pPr>
              <a:lnSpc>
                <a:spcPct val="90000"/>
              </a:lnSpc>
            </a:pPr>
            <a:r>
              <a:rPr lang="en-US" sz="2800" kern="1200">
                <a:solidFill>
                  <a:srgbClr val="FFFFFF"/>
                </a:solidFill>
                <a:latin typeface="+mj-lt"/>
                <a:ea typeface="+mj-ea"/>
                <a:cs typeface="+mj-cs"/>
              </a:rPr>
              <a:t>Database</a:t>
            </a:r>
          </a:p>
        </p:txBody>
      </p:sp>
      <p:graphicFrame>
        <p:nvGraphicFramePr>
          <p:cNvPr id="4" name="Content Placeholder 3">
            <a:extLst>
              <a:ext uri="{FF2B5EF4-FFF2-40B4-BE49-F238E27FC236}">
                <a16:creationId xmlns:a16="http://schemas.microsoft.com/office/drawing/2014/main" id="{6BE25357-0F58-4F6F-9B93-AD2AF01DCE78}"/>
              </a:ext>
            </a:extLst>
          </p:cNvPr>
          <p:cNvGraphicFramePr>
            <a:graphicFrameLocks noGrp="1"/>
          </p:cNvGraphicFramePr>
          <p:nvPr>
            <p:ph idx="1"/>
            <p:extLst>
              <p:ext uri="{D42A27DB-BD31-4B8C-83A1-F6EECF244321}">
                <p14:modId xmlns:p14="http://schemas.microsoft.com/office/powerpoint/2010/main" val="3195153533"/>
              </p:ext>
            </p:extLst>
          </p:nvPr>
        </p:nvGraphicFramePr>
        <p:xfrm>
          <a:off x="3563888" y="152753"/>
          <a:ext cx="4698271" cy="6079872"/>
        </p:xfrm>
        <a:graphic>
          <a:graphicData uri="http://schemas.openxmlformats.org/drawingml/2006/table">
            <a:tbl>
              <a:tblPr firstRow="1" bandRow="1">
                <a:solidFill>
                  <a:schemeClr val="bg1"/>
                </a:solidFill>
              </a:tblPr>
              <a:tblGrid>
                <a:gridCol w="1984791">
                  <a:extLst>
                    <a:ext uri="{9D8B030D-6E8A-4147-A177-3AD203B41FA5}">
                      <a16:colId xmlns:a16="http://schemas.microsoft.com/office/drawing/2014/main" val="1650488488"/>
                    </a:ext>
                  </a:extLst>
                </a:gridCol>
                <a:gridCol w="2713480">
                  <a:extLst>
                    <a:ext uri="{9D8B030D-6E8A-4147-A177-3AD203B41FA5}">
                      <a16:colId xmlns:a16="http://schemas.microsoft.com/office/drawing/2014/main" val="3759048898"/>
                    </a:ext>
                  </a:extLst>
                </a:gridCol>
              </a:tblGrid>
              <a:tr h="310908">
                <a:tc>
                  <a:txBody>
                    <a:bodyPr/>
                    <a:lstStyle/>
                    <a:p>
                      <a:pPr algn="ctr" fontAlgn="t"/>
                      <a:r>
                        <a:rPr lang="en-IN" sz="1000" b="0" cap="none" spc="0">
                          <a:solidFill>
                            <a:schemeClr val="bg1"/>
                          </a:solidFill>
                          <a:effectLst/>
                        </a:rPr>
                        <a:t>Method</a:t>
                      </a:r>
                    </a:p>
                  </a:txBody>
                  <a:tcPr marL="85390" marR="15300" marT="65685" marB="65685"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ctr" fontAlgn="t"/>
                      <a:r>
                        <a:rPr lang="en-IN" sz="1000" b="0" cap="none" spc="0" dirty="0">
                          <a:solidFill>
                            <a:schemeClr val="bg1"/>
                          </a:solidFill>
                          <a:effectLst/>
                        </a:rPr>
                        <a:t>Description</a:t>
                      </a:r>
                    </a:p>
                  </a:txBody>
                  <a:tcPr marL="85390" marR="15300" marT="65685" marB="65685"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2060840675"/>
                  </a:ext>
                </a:extLst>
              </a:tr>
              <a:tr h="310908">
                <a:tc>
                  <a:txBody>
                    <a:bodyPr/>
                    <a:lstStyle/>
                    <a:p>
                      <a:pPr fontAlgn="t"/>
                      <a:r>
                        <a:rPr lang="en-IN" sz="1000" b="1" cap="none" spc="0">
                          <a:solidFill>
                            <a:schemeClr val="tx1"/>
                          </a:solidFill>
                          <a:effectLst/>
                        </a:rPr>
                        <a:t>getDriverName()</a:t>
                      </a:r>
                      <a:endParaRPr lang="en-IN" sz="1000" cap="none" spc="0">
                        <a:solidFill>
                          <a:schemeClr val="tx1"/>
                        </a:solidFill>
                        <a:effectLst/>
                      </a:endParaRPr>
                    </a:p>
                  </a:txBody>
                  <a:tcPr marL="85390" marR="15300" marT="65685" marB="65685">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fontAlgn="t"/>
                      <a:r>
                        <a:rPr lang="en-US" sz="1000" cap="none" spc="0" dirty="0">
                          <a:solidFill>
                            <a:schemeClr val="tx1"/>
                          </a:solidFill>
                          <a:effectLst/>
                        </a:rPr>
                        <a:t>Retrieves the name of the current JDBC driver</a:t>
                      </a:r>
                    </a:p>
                  </a:txBody>
                  <a:tcPr marL="85390" marR="15300" marT="65685" marB="65685">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1883147136"/>
                  </a:ext>
                </a:extLst>
              </a:tr>
              <a:tr h="464172">
                <a:tc>
                  <a:txBody>
                    <a:bodyPr/>
                    <a:lstStyle/>
                    <a:p>
                      <a:pPr fontAlgn="t"/>
                      <a:r>
                        <a:rPr lang="en-IN" sz="1000" b="1" cap="none" spc="0">
                          <a:solidFill>
                            <a:schemeClr val="tx1"/>
                          </a:solidFill>
                          <a:effectLst/>
                        </a:rPr>
                        <a:t>getDriverVersion()</a:t>
                      </a:r>
                      <a:endParaRPr lang="en-IN" sz="1000" cap="none" spc="0">
                        <a:solidFill>
                          <a:schemeClr val="tx1"/>
                        </a:solidFill>
                        <a:effectLst/>
                      </a:endParaRPr>
                    </a:p>
                  </a:txBody>
                  <a:tcPr marL="85390" marR="15300" marT="65685" marB="6568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000" cap="none" spc="0">
                          <a:solidFill>
                            <a:schemeClr val="tx1"/>
                          </a:solidFill>
                          <a:effectLst/>
                        </a:rPr>
                        <a:t>Retrieves the version of the current JDBC driver</a:t>
                      </a:r>
                    </a:p>
                  </a:txBody>
                  <a:tcPr marL="85390" marR="15300" marT="65685" marB="65685">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41612954"/>
                  </a:ext>
                </a:extLst>
              </a:tr>
              <a:tr h="310908">
                <a:tc>
                  <a:txBody>
                    <a:bodyPr/>
                    <a:lstStyle/>
                    <a:p>
                      <a:pPr fontAlgn="t"/>
                      <a:r>
                        <a:rPr lang="en-IN" sz="1000" b="1" cap="none" spc="0">
                          <a:solidFill>
                            <a:schemeClr val="tx1"/>
                          </a:solidFill>
                          <a:effectLst/>
                        </a:rPr>
                        <a:t>getUserName()</a:t>
                      </a:r>
                      <a:endParaRPr lang="en-IN" sz="1000" cap="none" spc="0">
                        <a:solidFill>
                          <a:schemeClr val="tx1"/>
                        </a:solidFill>
                        <a:effectLst/>
                      </a:endParaRPr>
                    </a:p>
                  </a:txBody>
                  <a:tcPr marL="85390" marR="15300" marT="65685" marB="65685">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IN" sz="1000" cap="none" spc="0">
                          <a:solidFill>
                            <a:schemeClr val="tx1"/>
                          </a:solidFill>
                          <a:effectLst/>
                        </a:rPr>
                        <a:t>Retrieves the user name.</a:t>
                      </a:r>
                    </a:p>
                  </a:txBody>
                  <a:tcPr marL="85390" marR="15300" marT="65685" marB="65685">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433971133"/>
                  </a:ext>
                </a:extLst>
              </a:tr>
              <a:tr h="310908">
                <a:tc>
                  <a:txBody>
                    <a:bodyPr/>
                    <a:lstStyle/>
                    <a:p>
                      <a:pPr fontAlgn="t"/>
                      <a:r>
                        <a:rPr lang="en-IN" sz="1000" b="1" cap="none" spc="0">
                          <a:solidFill>
                            <a:schemeClr val="tx1"/>
                          </a:solidFill>
                          <a:effectLst/>
                        </a:rPr>
                        <a:t>getDatabaseProductName()</a:t>
                      </a:r>
                      <a:endParaRPr lang="en-IN" sz="1000" cap="none" spc="0">
                        <a:solidFill>
                          <a:schemeClr val="tx1"/>
                        </a:solidFill>
                        <a:effectLst/>
                      </a:endParaRPr>
                    </a:p>
                  </a:txBody>
                  <a:tcPr marL="85390" marR="15300" marT="65685" marB="6568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000" cap="none" spc="0">
                          <a:solidFill>
                            <a:schemeClr val="tx1"/>
                          </a:solidFill>
                          <a:effectLst/>
                        </a:rPr>
                        <a:t>Retrieves the name of the current database.</a:t>
                      </a:r>
                    </a:p>
                  </a:txBody>
                  <a:tcPr marL="85390" marR="15300" marT="65685" marB="65685">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107595468"/>
                  </a:ext>
                </a:extLst>
              </a:tr>
              <a:tr h="310908">
                <a:tc>
                  <a:txBody>
                    <a:bodyPr/>
                    <a:lstStyle/>
                    <a:p>
                      <a:pPr fontAlgn="t"/>
                      <a:r>
                        <a:rPr lang="en-IN" sz="1000" b="1" cap="none" spc="0">
                          <a:solidFill>
                            <a:schemeClr val="tx1"/>
                          </a:solidFill>
                          <a:effectLst/>
                        </a:rPr>
                        <a:t>getDatabaseProductVersion()</a:t>
                      </a:r>
                      <a:endParaRPr lang="en-IN" sz="1000" cap="none" spc="0">
                        <a:solidFill>
                          <a:schemeClr val="tx1"/>
                        </a:solidFill>
                        <a:effectLst/>
                      </a:endParaRPr>
                    </a:p>
                  </a:txBody>
                  <a:tcPr marL="85390" marR="15300" marT="65685" marB="65685">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000" cap="none" spc="0">
                          <a:solidFill>
                            <a:schemeClr val="tx1"/>
                          </a:solidFill>
                          <a:effectLst/>
                        </a:rPr>
                        <a:t>Retrieves the version of the current database.</a:t>
                      </a:r>
                    </a:p>
                  </a:txBody>
                  <a:tcPr marL="85390" marR="15300" marT="65685" marB="65685">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75500813"/>
                  </a:ext>
                </a:extLst>
              </a:tr>
              <a:tr h="464172">
                <a:tc>
                  <a:txBody>
                    <a:bodyPr/>
                    <a:lstStyle/>
                    <a:p>
                      <a:pPr fontAlgn="t"/>
                      <a:r>
                        <a:rPr lang="en-IN" sz="1000" b="1" cap="none" spc="0">
                          <a:solidFill>
                            <a:schemeClr val="tx1"/>
                          </a:solidFill>
                          <a:effectLst/>
                        </a:rPr>
                        <a:t>getNumericFunctions()</a:t>
                      </a:r>
                      <a:endParaRPr lang="en-IN" sz="1000" cap="none" spc="0">
                        <a:solidFill>
                          <a:schemeClr val="tx1"/>
                        </a:solidFill>
                        <a:effectLst/>
                      </a:endParaRPr>
                    </a:p>
                  </a:txBody>
                  <a:tcPr marL="85390" marR="15300" marT="65685" marB="6568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000" cap="none" spc="0">
                          <a:solidFill>
                            <a:schemeClr val="tx1"/>
                          </a:solidFill>
                          <a:effectLst/>
                        </a:rPr>
                        <a:t>Retrieves the list of the numeric functions available with this database.</a:t>
                      </a:r>
                    </a:p>
                  </a:txBody>
                  <a:tcPr marL="85390" marR="15300" marT="65685" marB="65685">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835692193"/>
                  </a:ext>
                </a:extLst>
              </a:tr>
              <a:tr h="464172">
                <a:tc>
                  <a:txBody>
                    <a:bodyPr/>
                    <a:lstStyle/>
                    <a:p>
                      <a:pPr fontAlgn="t"/>
                      <a:r>
                        <a:rPr lang="en-IN" sz="1000" b="1" cap="none" spc="0">
                          <a:solidFill>
                            <a:schemeClr val="tx1"/>
                          </a:solidFill>
                          <a:effectLst/>
                        </a:rPr>
                        <a:t>getStringFunctions()</a:t>
                      </a:r>
                      <a:endParaRPr lang="en-IN" sz="1000" cap="none" spc="0">
                        <a:solidFill>
                          <a:schemeClr val="tx1"/>
                        </a:solidFill>
                        <a:effectLst/>
                      </a:endParaRPr>
                    </a:p>
                  </a:txBody>
                  <a:tcPr marL="85390" marR="15300" marT="65685" marB="65685">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000" cap="none" spc="0">
                          <a:solidFill>
                            <a:schemeClr val="tx1"/>
                          </a:solidFill>
                          <a:effectLst/>
                        </a:rPr>
                        <a:t>Retrieves the list of the numeric functions available with this database.</a:t>
                      </a:r>
                    </a:p>
                  </a:txBody>
                  <a:tcPr marL="85390" marR="15300" marT="65685" marB="65685">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965403822"/>
                  </a:ext>
                </a:extLst>
              </a:tr>
              <a:tr h="464172">
                <a:tc>
                  <a:txBody>
                    <a:bodyPr/>
                    <a:lstStyle/>
                    <a:p>
                      <a:pPr fontAlgn="t"/>
                      <a:r>
                        <a:rPr lang="en-IN" sz="1000" b="1" cap="none" spc="0">
                          <a:solidFill>
                            <a:schemeClr val="tx1"/>
                          </a:solidFill>
                          <a:effectLst/>
                        </a:rPr>
                        <a:t>getSystemFunctions()</a:t>
                      </a:r>
                      <a:endParaRPr lang="en-IN" sz="1000" cap="none" spc="0">
                        <a:solidFill>
                          <a:schemeClr val="tx1"/>
                        </a:solidFill>
                        <a:effectLst/>
                      </a:endParaRPr>
                    </a:p>
                  </a:txBody>
                  <a:tcPr marL="85390" marR="15300" marT="65685" marB="6568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000" cap="none" spc="0">
                          <a:solidFill>
                            <a:schemeClr val="tx1"/>
                          </a:solidFill>
                          <a:effectLst/>
                        </a:rPr>
                        <a:t>Retrieves the list of the system functions available with this database.</a:t>
                      </a:r>
                    </a:p>
                  </a:txBody>
                  <a:tcPr marL="85390" marR="15300" marT="65685" marB="65685">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9170231"/>
                  </a:ext>
                </a:extLst>
              </a:tr>
              <a:tr h="464172">
                <a:tc>
                  <a:txBody>
                    <a:bodyPr/>
                    <a:lstStyle/>
                    <a:p>
                      <a:pPr fontAlgn="t"/>
                      <a:r>
                        <a:rPr lang="en-IN" sz="1000" b="1" cap="none" spc="0">
                          <a:solidFill>
                            <a:schemeClr val="tx1"/>
                          </a:solidFill>
                          <a:effectLst/>
                        </a:rPr>
                        <a:t>getTimeDateFunctions()</a:t>
                      </a:r>
                      <a:endParaRPr lang="en-IN" sz="1000" cap="none" spc="0">
                        <a:solidFill>
                          <a:schemeClr val="tx1"/>
                        </a:solidFill>
                        <a:effectLst/>
                      </a:endParaRPr>
                    </a:p>
                  </a:txBody>
                  <a:tcPr marL="85390" marR="15300" marT="65685" marB="65685">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000" cap="none" spc="0">
                          <a:solidFill>
                            <a:schemeClr val="tx1"/>
                          </a:solidFill>
                          <a:effectLst/>
                        </a:rPr>
                        <a:t>Retrieves the list of the time and date functions available with this database.</a:t>
                      </a:r>
                    </a:p>
                  </a:txBody>
                  <a:tcPr marL="85390" marR="15300" marT="65685" marB="65685">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533979165"/>
                  </a:ext>
                </a:extLst>
              </a:tr>
              <a:tr h="310908">
                <a:tc>
                  <a:txBody>
                    <a:bodyPr/>
                    <a:lstStyle/>
                    <a:p>
                      <a:pPr fontAlgn="t"/>
                      <a:r>
                        <a:rPr lang="en-IN" sz="1000" b="1" cap="none" spc="0">
                          <a:solidFill>
                            <a:schemeClr val="tx1"/>
                          </a:solidFill>
                          <a:effectLst/>
                        </a:rPr>
                        <a:t>getURL()</a:t>
                      </a:r>
                      <a:endParaRPr lang="en-IN" sz="1000" cap="none" spc="0">
                        <a:solidFill>
                          <a:schemeClr val="tx1"/>
                        </a:solidFill>
                        <a:effectLst/>
                      </a:endParaRPr>
                    </a:p>
                  </a:txBody>
                  <a:tcPr marL="85390" marR="15300" marT="65685" marB="6568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000" cap="none" spc="0">
                          <a:solidFill>
                            <a:schemeClr val="tx1"/>
                          </a:solidFill>
                          <a:effectLst/>
                        </a:rPr>
                        <a:t>Retrieves the URL for the current database.</a:t>
                      </a:r>
                    </a:p>
                  </a:txBody>
                  <a:tcPr marL="85390" marR="15300" marT="65685" marB="65685">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887075100"/>
                  </a:ext>
                </a:extLst>
              </a:tr>
              <a:tr h="464172">
                <a:tc>
                  <a:txBody>
                    <a:bodyPr/>
                    <a:lstStyle/>
                    <a:p>
                      <a:pPr fontAlgn="t"/>
                      <a:r>
                        <a:rPr lang="en-IN" sz="1000" b="1" cap="none" spc="0">
                          <a:solidFill>
                            <a:schemeClr val="tx1"/>
                          </a:solidFill>
                          <a:effectLst/>
                        </a:rPr>
                        <a:t>supportsSavepoints()</a:t>
                      </a:r>
                      <a:endParaRPr lang="en-IN" sz="1000" cap="none" spc="0">
                        <a:solidFill>
                          <a:schemeClr val="tx1"/>
                        </a:solidFill>
                        <a:effectLst/>
                      </a:endParaRPr>
                    </a:p>
                  </a:txBody>
                  <a:tcPr marL="85390" marR="15300" marT="65685" marB="65685">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000" cap="none" spc="0">
                          <a:solidFill>
                            <a:schemeClr val="tx1"/>
                          </a:solidFill>
                          <a:effectLst/>
                        </a:rPr>
                        <a:t>Verifies weather the current database supports save points</a:t>
                      </a:r>
                    </a:p>
                  </a:txBody>
                  <a:tcPr marL="85390" marR="15300" marT="65685" marB="65685">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556927062"/>
                  </a:ext>
                </a:extLst>
              </a:tr>
              <a:tr h="464172">
                <a:tc>
                  <a:txBody>
                    <a:bodyPr/>
                    <a:lstStyle/>
                    <a:p>
                      <a:pPr fontAlgn="t"/>
                      <a:r>
                        <a:rPr lang="en-IN" sz="1000" b="1" cap="none" spc="0">
                          <a:solidFill>
                            <a:schemeClr val="tx1"/>
                          </a:solidFill>
                          <a:effectLst/>
                        </a:rPr>
                        <a:t>supportsStoredProcedures()</a:t>
                      </a:r>
                      <a:endParaRPr lang="en-IN" sz="1000" cap="none" spc="0">
                        <a:solidFill>
                          <a:schemeClr val="tx1"/>
                        </a:solidFill>
                        <a:effectLst/>
                      </a:endParaRPr>
                    </a:p>
                  </a:txBody>
                  <a:tcPr marL="85390" marR="15300" marT="65685" marB="65685">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000" cap="none" spc="0">
                          <a:solidFill>
                            <a:schemeClr val="tx1"/>
                          </a:solidFill>
                          <a:effectLst/>
                        </a:rPr>
                        <a:t>Verifies weather the current database supports stored procedures.</a:t>
                      </a:r>
                    </a:p>
                  </a:txBody>
                  <a:tcPr marL="85390" marR="15300" marT="65685" marB="65685">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128430096"/>
                  </a:ext>
                </a:extLst>
              </a:tr>
              <a:tr h="464172">
                <a:tc>
                  <a:txBody>
                    <a:bodyPr/>
                    <a:lstStyle/>
                    <a:p>
                      <a:pPr fontAlgn="t"/>
                      <a:r>
                        <a:rPr lang="en-IN" sz="1000" b="1" cap="none" spc="0">
                          <a:solidFill>
                            <a:schemeClr val="tx1"/>
                          </a:solidFill>
                          <a:effectLst/>
                        </a:rPr>
                        <a:t>supportsTransactions()</a:t>
                      </a:r>
                      <a:endParaRPr lang="en-IN" sz="1000" cap="none" spc="0">
                        <a:solidFill>
                          <a:schemeClr val="tx1"/>
                        </a:solidFill>
                        <a:effectLst/>
                      </a:endParaRPr>
                    </a:p>
                  </a:txBody>
                  <a:tcPr marL="85390" marR="15300" marT="65685" marB="65685">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000" cap="none" spc="0" dirty="0">
                          <a:solidFill>
                            <a:schemeClr val="tx1"/>
                          </a:solidFill>
                          <a:effectLst/>
                        </a:rPr>
                        <a:t>Verifies weather the current database supports transactions.</a:t>
                      </a:r>
                    </a:p>
                  </a:txBody>
                  <a:tcPr marL="85390" marR="15300" marT="65685" marB="65685">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650644256"/>
                  </a:ext>
                </a:extLst>
              </a:tr>
            </a:tbl>
          </a:graphicData>
        </a:graphic>
      </p:graphicFrame>
    </p:spTree>
    <p:extLst>
      <p:ext uri="{BB962C8B-B14F-4D97-AF65-F5344CB8AC3E}">
        <p14:creationId xmlns:p14="http://schemas.microsoft.com/office/powerpoint/2010/main" val="1314580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BA7B4B-B0AB-4E19-A9C9-26FF8BD11077}"/>
              </a:ext>
            </a:extLst>
          </p:cNvPr>
          <p:cNvSpPr>
            <a:spLocks noGrp="1"/>
          </p:cNvSpPr>
          <p:nvPr>
            <p:ph idx="1"/>
          </p:nvPr>
        </p:nvSpPr>
        <p:spPr/>
        <p:txBody>
          <a:bodyPr>
            <a:normAutofit/>
          </a:bodyPr>
          <a:lstStyle/>
          <a:p>
            <a:r>
              <a:rPr lang="en-US" sz="1800" dirty="0"/>
              <a:t>Statement interface is used to execute normal SQL queries. You can’t pass the parameters to SQL query at run time using this interface. This interface is preferred over other two interfaces if you are executing a particular SQL query only once. </a:t>
            </a:r>
          </a:p>
          <a:p>
            <a:r>
              <a:rPr lang="en-US" sz="1800" dirty="0"/>
              <a:t>The performance of this interface is also very less compared to other two interfaces. In most of time, Statement interface is used for DDL statements like </a:t>
            </a:r>
            <a:r>
              <a:rPr lang="en-US" sz="1800" b="1" dirty="0"/>
              <a:t>CREATE</a:t>
            </a:r>
            <a:r>
              <a:rPr lang="en-US" sz="1800" dirty="0"/>
              <a:t>, </a:t>
            </a:r>
            <a:r>
              <a:rPr lang="en-US" sz="1800" b="1" dirty="0"/>
              <a:t>ALTER</a:t>
            </a:r>
            <a:r>
              <a:rPr lang="en-US" sz="1800" dirty="0"/>
              <a:t>, </a:t>
            </a:r>
            <a:r>
              <a:rPr lang="en-US" sz="1800" b="1" dirty="0"/>
              <a:t>DROP,SELECT</a:t>
            </a:r>
            <a:r>
              <a:rPr lang="en-US" sz="1800" dirty="0"/>
              <a:t> etc. For example,</a:t>
            </a:r>
          </a:p>
          <a:p>
            <a:endParaRPr lang="en-US" sz="1800" dirty="0"/>
          </a:p>
          <a:p>
            <a:endParaRPr lang="en-IN" sz="1800" dirty="0"/>
          </a:p>
        </p:txBody>
      </p:sp>
      <p:sp>
        <p:nvSpPr>
          <p:cNvPr id="3" name="Title 2">
            <a:extLst>
              <a:ext uri="{FF2B5EF4-FFF2-40B4-BE49-F238E27FC236}">
                <a16:creationId xmlns:a16="http://schemas.microsoft.com/office/drawing/2014/main" id="{B151E6AE-AA37-451F-9298-1523C2A7892E}"/>
              </a:ext>
            </a:extLst>
          </p:cNvPr>
          <p:cNvSpPr>
            <a:spLocks noGrp="1"/>
          </p:cNvSpPr>
          <p:nvPr>
            <p:ph type="title"/>
          </p:nvPr>
        </p:nvSpPr>
        <p:spPr/>
        <p:txBody>
          <a:bodyPr>
            <a:normAutofit fontScale="90000"/>
          </a:bodyPr>
          <a:lstStyle/>
          <a:p>
            <a:r>
              <a:rPr lang="en-IN" dirty="0">
                <a:effectLst/>
              </a:rPr>
              <a:t>Statement</a:t>
            </a:r>
            <a:br>
              <a:rPr lang="en-IN" dirty="0">
                <a:effectLst/>
              </a:rPr>
            </a:br>
            <a:endParaRPr lang="en-IN" dirty="0"/>
          </a:p>
        </p:txBody>
      </p:sp>
      <p:pic>
        <p:nvPicPr>
          <p:cNvPr id="6" name="Picture 5">
            <a:extLst>
              <a:ext uri="{FF2B5EF4-FFF2-40B4-BE49-F238E27FC236}">
                <a16:creationId xmlns:a16="http://schemas.microsoft.com/office/drawing/2014/main" id="{CAE7A0B5-39FF-4E37-8BFA-B5C153920D9F}"/>
              </a:ext>
            </a:extLst>
          </p:cNvPr>
          <p:cNvPicPr>
            <a:picLocks noChangeAspect="1"/>
          </p:cNvPicPr>
          <p:nvPr/>
        </p:nvPicPr>
        <p:blipFill>
          <a:blip r:embed="rId2"/>
          <a:stretch>
            <a:fillRect/>
          </a:stretch>
        </p:blipFill>
        <p:spPr>
          <a:xfrm>
            <a:off x="611560" y="3744309"/>
            <a:ext cx="8392696" cy="1571844"/>
          </a:xfrm>
          <a:prstGeom prst="rect">
            <a:avLst/>
          </a:prstGeom>
        </p:spPr>
      </p:pic>
    </p:spTree>
    <p:extLst>
      <p:ext uri="{BB962C8B-B14F-4D97-AF65-F5344CB8AC3E}">
        <p14:creationId xmlns:p14="http://schemas.microsoft.com/office/powerpoint/2010/main" val="3216566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FCFA464F-0FD1-498B-9160-E649F6CF7C92}"/>
              </a:ext>
            </a:extLst>
          </p:cNvPr>
          <p:cNvGraphicFramePr>
            <a:graphicFrameLocks noGrp="1"/>
          </p:cNvGraphicFramePr>
          <p:nvPr>
            <p:ph idx="1"/>
            <p:extLst>
              <p:ext uri="{D42A27DB-BD31-4B8C-83A1-F6EECF244321}">
                <p14:modId xmlns:p14="http://schemas.microsoft.com/office/powerpoint/2010/main" val="2919141280"/>
              </p:ext>
            </p:extLst>
          </p:nvPr>
        </p:nvGraphicFramePr>
        <p:xfrm>
          <a:off x="482600" y="667898"/>
          <a:ext cx="8178800" cy="5522207"/>
        </p:xfrm>
        <a:graphic>
          <a:graphicData uri="http://schemas.openxmlformats.org/drawingml/2006/table">
            <a:tbl>
              <a:tblPr/>
              <a:tblGrid>
                <a:gridCol w="2554333">
                  <a:extLst>
                    <a:ext uri="{9D8B030D-6E8A-4147-A177-3AD203B41FA5}">
                      <a16:colId xmlns:a16="http://schemas.microsoft.com/office/drawing/2014/main" val="4126775344"/>
                    </a:ext>
                  </a:extLst>
                </a:gridCol>
                <a:gridCol w="2868299">
                  <a:extLst>
                    <a:ext uri="{9D8B030D-6E8A-4147-A177-3AD203B41FA5}">
                      <a16:colId xmlns:a16="http://schemas.microsoft.com/office/drawing/2014/main" val="1641530229"/>
                    </a:ext>
                  </a:extLst>
                </a:gridCol>
                <a:gridCol w="2756168">
                  <a:extLst>
                    <a:ext uri="{9D8B030D-6E8A-4147-A177-3AD203B41FA5}">
                      <a16:colId xmlns:a16="http://schemas.microsoft.com/office/drawing/2014/main" val="241029536"/>
                    </a:ext>
                  </a:extLst>
                </a:gridCol>
              </a:tblGrid>
              <a:tr h="355230">
                <a:tc>
                  <a:txBody>
                    <a:bodyPr/>
                    <a:lstStyle/>
                    <a:p>
                      <a:pPr algn="l" fontAlgn="ctr">
                        <a:spcBef>
                          <a:spcPts val="0"/>
                        </a:spcBef>
                        <a:spcAft>
                          <a:spcPts val="0"/>
                        </a:spcAft>
                      </a:pPr>
                      <a:r>
                        <a:rPr lang="en-IN" sz="1600" b="1" i="0" u="none" strike="noStrike">
                          <a:effectLst/>
                          <a:latin typeface="Arial" panose="020B0604020202020204" pitchFamily="34" charset="0"/>
                        </a:rPr>
                        <a:t>Statement</a:t>
                      </a:r>
                      <a:endParaRPr lang="en-IN" sz="1600" b="0" i="0" u="none" strike="noStrike">
                        <a:effectLst/>
                        <a:latin typeface="Arial" panose="020B0604020202020204" pitchFamily="34" charset="0"/>
                      </a:endParaRPr>
                    </a:p>
                  </a:txBody>
                  <a:tcPr marL="80734" marR="80734" marT="40367" marB="40367" anchor="ctr">
                    <a:lnL>
                      <a:noFill/>
                    </a:lnL>
                    <a:lnR>
                      <a:noFill/>
                    </a:lnR>
                    <a:lnT>
                      <a:noFill/>
                    </a:lnT>
                    <a:lnB>
                      <a:noFill/>
                    </a:lnB>
                  </a:tcPr>
                </a:tc>
                <a:tc>
                  <a:txBody>
                    <a:bodyPr/>
                    <a:lstStyle/>
                    <a:p>
                      <a:pPr algn="l" fontAlgn="ctr">
                        <a:spcBef>
                          <a:spcPts val="0"/>
                        </a:spcBef>
                        <a:spcAft>
                          <a:spcPts val="0"/>
                        </a:spcAft>
                      </a:pPr>
                      <a:r>
                        <a:rPr lang="en-IN" sz="1600" b="1" i="0" u="none" strike="noStrike">
                          <a:effectLst/>
                          <a:latin typeface="Arial" panose="020B0604020202020204" pitchFamily="34" charset="0"/>
                        </a:rPr>
                        <a:t>PreparedStatement</a:t>
                      </a:r>
                      <a:endParaRPr lang="en-IN" sz="1600" b="0" i="0" u="none" strike="noStrike">
                        <a:effectLst/>
                        <a:latin typeface="Arial" panose="020B0604020202020204" pitchFamily="34" charset="0"/>
                      </a:endParaRPr>
                    </a:p>
                  </a:txBody>
                  <a:tcPr marL="80734" marR="80734" marT="40367" marB="40367" anchor="ctr">
                    <a:lnL>
                      <a:noFill/>
                    </a:lnL>
                    <a:lnR>
                      <a:noFill/>
                    </a:lnR>
                    <a:lnT>
                      <a:noFill/>
                    </a:lnT>
                    <a:lnB>
                      <a:noFill/>
                    </a:lnB>
                  </a:tcPr>
                </a:tc>
                <a:tc>
                  <a:txBody>
                    <a:bodyPr/>
                    <a:lstStyle/>
                    <a:p>
                      <a:pPr algn="l" fontAlgn="ctr">
                        <a:spcBef>
                          <a:spcPts val="0"/>
                        </a:spcBef>
                        <a:spcAft>
                          <a:spcPts val="0"/>
                        </a:spcAft>
                      </a:pPr>
                      <a:r>
                        <a:rPr lang="en-IN" sz="1600" b="1" i="0" u="none" strike="noStrike">
                          <a:effectLst/>
                          <a:latin typeface="Arial" panose="020B0604020202020204" pitchFamily="34" charset="0"/>
                        </a:rPr>
                        <a:t>CallableStatement</a:t>
                      </a:r>
                      <a:endParaRPr lang="en-IN" sz="1600" b="0" i="0" u="none" strike="noStrike">
                        <a:effectLst/>
                        <a:latin typeface="Arial" panose="020B0604020202020204" pitchFamily="34" charset="0"/>
                      </a:endParaRPr>
                    </a:p>
                  </a:txBody>
                  <a:tcPr marL="80734" marR="80734" marT="40367" marB="40367" anchor="ctr">
                    <a:lnL>
                      <a:noFill/>
                    </a:lnL>
                    <a:lnR>
                      <a:noFill/>
                    </a:lnR>
                    <a:lnT>
                      <a:noFill/>
                    </a:lnT>
                    <a:lnB>
                      <a:noFill/>
                    </a:lnB>
                  </a:tcPr>
                </a:tc>
                <a:extLst>
                  <a:ext uri="{0D108BD9-81ED-4DB2-BD59-A6C34878D82A}">
                    <a16:rowId xmlns:a16="http://schemas.microsoft.com/office/drawing/2014/main" val="3728604133"/>
                  </a:ext>
                </a:extLst>
              </a:tr>
              <a:tr h="839634">
                <a:tc>
                  <a:txBody>
                    <a:bodyPr/>
                    <a:lstStyle/>
                    <a:p>
                      <a:pPr algn="l" fontAlgn="ctr">
                        <a:spcBef>
                          <a:spcPts val="0"/>
                        </a:spcBef>
                        <a:spcAft>
                          <a:spcPts val="0"/>
                        </a:spcAft>
                      </a:pPr>
                      <a:r>
                        <a:rPr lang="en-US" sz="1600" b="0" i="0" u="none" strike="noStrike">
                          <a:effectLst/>
                          <a:latin typeface="Arial" panose="020B0604020202020204" pitchFamily="34" charset="0"/>
                        </a:rPr>
                        <a:t>It is used to execute normal SQL queries.</a:t>
                      </a:r>
                    </a:p>
                  </a:txBody>
                  <a:tcPr marL="80734" marR="80734" marT="40367" marB="40367" anchor="ctr">
                    <a:lnL>
                      <a:noFill/>
                    </a:lnL>
                    <a:lnR>
                      <a:noFill/>
                    </a:lnR>
                    <a:lnT>
                      <a:noFill/>
                    </a:lnT>
                    <a:lnB>
                      <a:noFill/>
                    </a:lnB>
                  </a:tcPr>
                </a:tc>
                <a:tc>
                  <a:txBody>
                    <a:bodyPr/>
                    <a:lstStyle/>
                    <a:p>
                      <a:pPr algn="l" fontAlgn="ctr">
                        <a:spcBef>
                          <a:spcPts val="0"/>
                        </a:spcBef>
                        <a:spcAft>
                          <a:spcPts val="0"/>
                        </a:spcAft>
                      </a:pPr>
                      <a:r>
                        <a:rPr lang="en-US" sz="1600" b="0" i="0" u="none" strike="noStrike">
                          <a:effectLst/>
                          <a:latin typeface="Arial" panose="020B0604020202020204" pitchFamily="34" charset="0"/>
                        </a:rPr>
                        <a:t>It is used to execute parameterized or dynamic SQL queries.</a:t>
                      </a:r>
                    </a:p>
                  </a:txBody>
                  <a:tcPr marL="80734" marR="80734" marT="40367" marB="40367" anchor="ctr">
                    <a:lnL>
                      <a:noFill/>
                    </a:lnL>
                    <a:lnR>
                      <a:noFill/>
                    </a:lnR>
                    <a:lnT>
                      <a:noFill/>
                    </a:lnT>
                    <a:lnB>
                      <a:noFill/>
                    </a:lnB>
                  </a:tcPr>
                </a:tc>
                <a:tc>
                  <a:txBody>
                    <a:bodyPr/>
                    <a:lstStyle/>
                    <a:p>
                      <a:pPr algn="l" fontAlgn="ctr">
                        <a:spcBef>
                          <a:spcPts val="0"/>
                        </a:spcBef>
                        <a:spcAft>
                          <a:spcPts val="0"/>
                        </a:spcAft>
                      </a:pPr>
                      <a:r>
                        <a:rPr lang="en-US" sz="1600" b="0" i="0" u="none" strike="noStrike">
                          <a:effectLst/>
                          <a:latin typeface="Arial" panose="020B0604020202020204" pitchFamily="34" charset="0"/>
                        </a:rPr>
                        <a:t>It is used to call the stored procedures.</a:t>
                      </a:r>
                    </a:p>
                  </a:txBody>
                  <a:tcPr marL="80734" marR="80734" marT="40367" marB="40367" anchor="ctr">
                    <a:lnL>
                      <a:noFill/>
                    </a:lnL>
                    <a:lnR>
                      <a:noFill/>
                    </a:lnR>
                    <a:lnT>
                      <a:noFill/>
                    </a:lnT>
                    <a:lnB>
                      <a:noFill/>
                    </a:lnB>
                  </a:tcPr>
                </a:tc>
                <a:extLst>
                  <a:ext uri="{0D108BD9-81ED-4DB2-BD59-A6C34878D82A}">
                    <a16:rowId xmlns:a16="http://schemas.microsoft.com/office/drawing/2014/main" val="3613215779"/>
                  </a:ext>
                </a:extLst>
              </a:tr>
              <a:tr h="839634">
                <a:tc>
                  <a:txBody>
                    <a:bodyPr/>
                    <a:lstStyle/>
                    <a:p>
                      <a:pPr algn="l" fontAlgn="ctr">
                        <a:spcBef>
                          <a:spcPts val="0"/>
                        </a:spcBef>
                        <a:spcAft>
                          <a:spcPts val="0"/>
                        </a:spcAft>
                      </a:pPr>
                      <a:r>
                        <a:rPr lang="en-US" sz="1600" b="0" i="0" u="none" strike="noStrike">
                          <a:effectLst/>
                          <a:latin typeface="Arial" panose="020B0604020202020204" pitchFamily="34" charset="0"/>
                        </a:rPr>
                        <a:t>It is preferred when a particular SQL query is to be executed only once.</a:t>
                      </a:r>
                    </a:p>
                  </a:txBody>
                  <a:tcPr marL="80734" marR="80734" marT="40367" marB="40367" anchor="ctr">
                    <a:lnL>
                      <a:noFill/>
                    </a:lnL>
                    <a:lnR>
                      <a:noFill/>
                    </a:lnR>
                    <a:lnT>
                      <a:noFill/>
                    </a:lnT>
                    <a:lnB>
                      <a:noFill/>
                    </a:lnB>
                  </a:tcPr>
                </a:tc>
                <a:tc>
                  <a:txBody>
                    <a:bodyPr/>
                    <a:lstStyle/>
                    <a:p>
                      <a:pPr algn="l" fontAlgn="ctr">
                        <a:spcBef>
                          <a:spcPts val="0"/>
                        </a:spcBef>
                        <a:spcAft>
                          <a:spcPts val="0"/>
                        </a:spcAft>
                      </a:pPr>
                      <a:r>
                        <a:rPr lang="en-US" sz="1600" b="0" i="0" u="none" strike="noStrike">
                          <a:effectLst/>
                          <a:latin typeface="Arial" panose="020B0604020202020204" pitchFamily="34" charset="0"/>
                        </a:rPr>
                        <a:t>It is preferred when a particular query is to be executed multiple times.</a:t>
                      </a:r>
                    </a:p>
                  </a:txBody>
                  <a:tcPr marL="80734" marR="80734" marT="40367" marB="40367" anchor="ctr">
                    <a:lnL>
                      <a:noFill/>
                    </a:lnL>
                    <a:lnR>
                      <a:noFill/>
                    </a:lnR>
                    <a:lnT>
                      <a:noFill/>
                    </a:lnT>
                    <a:lnB>
                      <a:noFill/>
                    </a:lnB>
                  </a:tcPr>
                </a:tc>
                <a:tc>
                  <a:txBody>
                    <a:bodyPr/>
                    <a:lstStyle/>
                    <a:p>
                      <a:pPr algn="l" fontAlgn="ctr">
                        <a:spcBef>
                          <a:spcPts val="0"/>
                        </a:spcBef>
                        <a:spcAft>
                          <a:spcPts val="0"/>
                        </a:spcAft>
                      </a:pPr>
                      <a:r>
                        <a:rPr lang="en-US" sz="1600" b="0" i="0" u="none" strike="noStrike">
                          <a:effectLst/>
                          <a:latin typeface="Arial" panose="020B0604020202020204" pitchFamily="34" charset="0"/>
                        </a:rPr>
                        <a:t>It is preferred when the stored procedures are to be executed.</a:t>
                      </a:r>
                    </a:p>
                  </a:txBody>
                  <a:tcPr marL="80734" marR="80734" marT="40367" marB="40367" anchor="ctr">
                    <a:lnL>
                      <a:noFill/>
                    </a:lnL>
                    <a:lnR>
                      <a:noFill/>
                    </a:lnR>
                    <a:lnT>
                      <a:noFill/>
                    </a:lnT>
                    <a:lnB>
                      <a:noFill/>
                    </a:lnB>
                  </a:tcPr>
                </a:tc>
                <a:extLst>
                  <a:ext uri="{0D108BD9-81ED-4DB2-BD59-A6C34878D82A}">
                    <a16:rowId xmlns:a16="http://schemas.microsoft.com/office/drawing/2014/main" val="735528885"/>
                  </a:ext>
                </a:extLst>
              </a:tr>
              <a:tr h="1081836">
                <a:tc>
                  <a:txBody>
                    <a:bodyPr/>
                    <a:lstStyle/>
                    <a:p>
                      <a:pPr algn="l" fontAlgn="ctr">
                        <a:spcBef>
                          <a:spcPts val="0"/>
                        </a:spcBef>
                        <a:spcAft>
                          <a:spcPts val="0"/>
                        </a:spcAft>
                      </a:pPr>
                      <a:r>
                        <a:rPr lang="en-US" sz="1600" b="0" i="0" u="none" strike="noStrike">
                          <a:effectLst/>
                          <a:latin typeface="Arial" panose="020B0604020202020204" pitchFamily="34" charset="0"/>
                        </a:rPr>
                        <a:t>You cannot pass the parameters to SQL query using this interface.</a:t>
                      </a:r>
                    </a:p>
                  </a:txBody>
                  <a:tcPr marL="80734" marR="80734" marT="40367" marB="40367" anchor="ctr">
                    <a:lnL>
                      <a:noFill/>
                    </a:lnL>
                    <a:lnR>
                      <a:noFill/>
                    </a:lnR>
                    <a:lnT>
                      <a:noFill/>
                    </a:lnT>
                    <a:lnB>
                      <a:noFill/>
                    </a:lnB>
                  </a:tcPr>
                </a:tc>
                <a:tc>
                  <a:txBody>
                    <a:bodyPr/>
                    <a:lstStyle/>
                    <a:p>
                      <a:pPr algn="l" fontAlgn="ctr">
                        <a:spcBef>
                          <a:spcPts val="0"/>
                        </a:spcBef>
                        <a:spcAft>
                          <a:spcPts val="0"/>
                        </a:spcAft>
                      </a:pPr>
                      <a:r>
                        <a:rPr lang="en-US" sz="1600" b="0" i="0" u="none" strike="noStrike">
                          <a:effectLst/>
                          <a:latin typeface="Arial" panose="020B0604020202020204" pitchFamily="34" charset="0"/>
                        </a:rPr>
                        <a:t>You can pass the parameters to SQL query at run time using this interface.</a:t>
                      </a:r>
                    </a:p>
                  </a:txBody>
                  <a:tcPr marL="80734" marR="80734" marT="40367" marB="40367" anchor="ctr">
                    <a:lnL>
                      <a:noFill/>
                    </a:lnL>
                    <a:lnR>
                      <a:noFill/>
                    </a:lnR>
                    <a:lnT>
                      <a:noFill/>
                    </a:lnT>
                    <a:lnB>
                      <a:noFill/>
                    </a:lnB>
                  </a:tcPr>
                </a:tc>
                <a:tc>
                  <a:txBody>
                    <a:bodyPr/>
                    <a:lstStyle/>
                    <a:p>
                      <a:pPr algn="l" fontAlgn="ctr">
                        <a:spcBef>
                          <a:spcPts val="0"/>
                        </a:spcBef>
                        <a:spcAft>
                          <a:spcPts val="0"/>
                        </a:spcAft>
                      </a:pPr>
                      <a:r>
                        <a:rPr lang="en-US" sz="1600" b="0" i="0" u="none" strike="noStrike">
                          <a:effectLst/>
                          <a:latin typeface="Arial" panose="020B0604020202020204" pitchFamily="34" charset="0"/>
                        </a:rPr>
                        <a:t>You can pass 3 types of parameters using this interface. They are – IN, OUT and IN OUT.</a:t>
                      </a:r>
                    </a:p>
                  </a:txBody>
                  <a:tcPr marL="80734" marR="80734" marT="40367" marB="40367" anchor="ctr">
                    <a:lnL>
                      <a:noFill/>
                    </a:lnL>
                    <a:lnR>
                      <a:noFill/>
                    </a:lnR>
                    <a:lnT>
                      <a:noFill/>
                    </a:lnT>
                    <a:lnB>
                      <a:noFill/>
                    </a:lnB>
                  </a:tcPr>
                </a:tc>
                <a:extLst>
                  <a:ext uri="{0D108BD9-81ED-4DB2-BD59-A6C34878D82A}">
                    <a16:rowId xmlns:a16="http://schemas.microsoft.com/office/drawing/2014/main" val="1318762509"/>
                  </a:ext>
                </a:extLst>
              </a:tr>
              <a:tr h="1081836">
                <a:tc>
                  <a:txBody>
                    <a:bodyPr/>
                    <a:lstStyle/>
                    <a:p>
                      <a:pPr algn="l" fontAlgn="ctr">
                        <a:spcBef>
                          <a:spcPts val="0"/>
                        </a:spcBef>
                        <a:spcAft>
                          <a:spcPts val="0"/>
                        </a:spcAft>
                      </a:pPr>
                      <a:r>
                        <a:rPr lang="en-US" sz="1600" b="0" i="0" u="none" strike="noStrike">
                          <a:effectLst/>
                          <a:latin typeface="Arial" panose="020B0604020202020204" pitchFamily="34" charset="0"/>
                        </a:rPr>
                        <a:t>This interface is mainly used for DDL statements like CREATE, ALTER, DROP etc.</a:t>
                      </a:r>
                    </a:p>
                  </a:txBody>
                  <a:tcPr marL="80734" marR="80734" marT="40367" marB="40367" anchor="ctr">
                    <a:lnL>
                      <a:noFill/>
                    </a:lnL>
                    <a:lnR>
                      <a:noFill/>
                    </a:lnR>
                    <a:lnT>
                      <a:noFill/>
                    </a:lnT>
                    <a:lnB>
                      <a:noFill/>
                    </a:lnB>
                  </a:tcPr>
                </a:tc>
                <a:tc>
                  <a:txBody>
                    <a:bodyPr/>
                    <a:lstStyle/>
                    <a:p>
                      <a:pPr algn="l" fontAlgn="ctr">
                        <a:spcBef>
                          <a:spcPts val="0"/>
                        </a:spcBef>
                        <a:spcAft>
                          <a:spcPts val="0"/>
                        </a:spcAft>
                      </a:pPr>
                      <a:r>
                        <a:rPr lang="en-US" sz="1600" b="0" i="0" u="none" strike="noStrike">
                          <a:effectLst/>
                          <a:latin typeface="Arial" panose="020B0604020202020204" pitchFamily="34" charset="0"/>
                        </a:rPr>
                        <a:t>It is used for any kind of SQL queries which are to be executed multiple times.</a:t>
                      </a:r>
                    </a:p>
                  </a:txBody>
                  <a:tcPr marL="80734" marR="80734" marT="40367" marB="40367" anchor="ctr">
                    <a:lnL>
                      <a:noFill/>
                    </a:lnL>
                    <a:lnR>
                      <a:noFill/>
                    </a:lnR>
                    <a:lnT>
                      <a:noFill/>
                    </a:lnT>
                    <a:lnB>
                      <a:noFill/>
                    </a:lnB>
                  </a:tcPr>
                </a:tc>
                <a:tc>
                  <a:txBody>
                    <a:bodyPr/>
                    <a:lstStyle/>
                    <a:p>
                      <a:pPr algn="l" fontAlgn="ctr">
                        <a:spcBef>
                          <a:spcPts val="0"/>
                        </a:spcBef>
                        <a:spcAft>
                          <a:spcPts val="0"/>
                        </a:spcAft>
                      </a:pPr>
                      <a:r>
                        <a:rPr lang="en-US" sz="1600" b="0" i="0" u="none" strike="noStrike">
                          <a:effectLst/>
                          <a:latin typeface="Arial" panose="020B0604020202020204" pitchFamily="34" charset="0"/>
                        </a:rPr>
                        <a:t>It is used to execute stored procedures and functions.</a:t>
                      </a:r>
                    </a:p>
                  </a:txBody>
                  <a:tcPr marL="80734" marR="80734" marT="40367" marB="40367" anchor="ctr">
                    <a:lnL>
                      <a:noFill/>
                    </a:lnL>
                    <a:lnR>
                      <a:noFill/>
                    </a:lnR>
                    <a:lnT>
                      <a:noFill/>
                    </a:lnT>
                    <a:lnB>
                      <a:noFill/>
                    </a:lnB>
                  </a:tcPr>
                </a:tc>
                <a:extLst>
                  <a:ext uri="{0D108BD9-81ED-4DB2-BD59-A6C34878D82A}">
                    <a16:rowId xmlns:a16="http://schemas.microsoft.com/office/drawing/2014/main" val="1002826945"/>
                  </a:ext>
                </a:extLst>
              </a:tr>
              <a:tr h="1324037">
                <a:tc>
                  <a:txBody>
                    <a:bodyPr/>
                    <a:lstStyle/>
                    <a:p>
                      <a:pPr algn="l" fontAlgn="ctr">
                        <a:spcBef>
                          <a:spcPts val="0"/>
                        </a:spcBef>
                        <a:spcAft>
                          <a:spcPts val="0"/>
                        </a:spcAft>
                      </a:pPr>
                      <a:r>
                        <a:rPr lang="en-US" sz="1600" b="0" i="0" u="none" strike="noStrike">
                          <a:effectLst/>
                          <a:latin typeface="Arial" panose="020B0604020202020204" pitchFamily="34" charset="0"/>
                        </a:rPr>
                        <a:t>The performance of this interface is very low.</a:t>
                      </a:r>
                    </a:p>
                  </a:txBody>
                  <a:tcPr marL="80734" marR="80734" marT="40367" marB="40367" anchor="ctr">
                    <a:lnL>
                      <a:noFill/>
                    </a:lnL>
                    <a:lnR>
                      <a:noFill/>
                    </a:lnR>
                    <a:lnT>
                      <a:noFill/>
                    </a:lnT>
                    <a:lnB>
                      <a:noFill/>
                    </a:lnB>
                  </a:tcPr>
                </a:tc>
                <a:tc>
                  <a:txBody>
                    <a:bodyPr/>
                    <a:lstStyle/>
                    <a:p>
                      <a:pPr algn="l" fontAlgn="ctr">
                        <a:spcBef>
                          <a:spcPts val="0"/>
                        </a:spcBef>
                        <a:spcAft>
                          <a:spcPts val="0"/>
                        </a:spcAft>
                      </a:pPr>
                      <a:r>
                        <a:rPr lang="en-US" sz="1600" b="0" i="0" u="none" strike="noStrike">
                          <a:effectLst/>
                          <a:latin typeface="Arial" panose="020B0604020202020204" pitchFamily="34" charset="0"/>
                        </a:rPr>
                        <a:t>The performance of this interface is better than the Statement interface (when used for multiple execution of same query).</a:t>
                      </a:r>
                    </a:p>
                  </a:txBody>
                  <a:tcPr marL="80734" marR="80734" marT="40367" marB="40367" anchor="ctr">
                    <a:lnL>
                      <a:noFill/>
                    </a:lnL>
                    <a:lnR>
                      <a:noFill/>
                    </a:lnR>
                    <a:lnT>
                      <a:noFill/>
                    </a:lnT>
                    <a:lnB>
                      <a:noFill/>
                    </a:lnB>
                  </a:tcPr>
                </a:tc>
                <a:tc>
                  <a:txBody>
                    <a:bodyPr/>
                    <a:lstStyle/>
                    <a:p>
                      <a:pPr algn="l" fontAlgn="ctr">
                        <a:spcBef>
                          <a:spcPts val="0"/>
                        </a:spcBef>
                        <a:spcAft>
                          <a:spcPts val="0"/>
                        </a:spcAft>
                      </a:pPr>
                      <a:r>
                        <a:rPr lang="en-US" sz="1600" b="0" i="0" u="none" strike="noStrike">
                          <a:effectLst/>
                          <a:latin typeface="Arial" panose="020B0604020202020204" pitchFamily="34" charset="0"/>
                        </a:rPr>
                        <a:t>The performance of this interface is high.</a:t>
                      </a:r>
                    </a:p>
                  </a:txBody>
                  <a:tcPr marL="80734" marR="80734" marT="40367" marB="40367" anchor="ctr">
                    <a:lnL>
                      <a:noFill/>
                    </a:lnL>
                    <a:lnR>
                      <a:noFill/>
                    </a:lnR>
                    <a:lnT>
                      <a:noFill/>
                    </a:lnT>
                    <a:lnB>
                      <a:noFill/>
                    </a:lnB>
                  </a:tcPr>
                </a:tc>
                <a:extLst>
                  <a:ext uri="{0D108BD9-81ED-4DB2-BD59-A6C34878D82A}">
                    <a16:rowId xmlns:a16="http://schemas.microsoft.com/office/drawing/2014/main" val="2045326416"/>
                  </a:ext>
                </a:extLst>
              </a:tr>
            </a:tbl>
          </a:graphicData>
        </a:graphic>
      </p:graphicFrame>
    </p:spTree>
    <p:extLst>
      <p:ext uri="{BB962C8B-B14F-4D97-AF65-F5344CB8AC3E}">
        <p14:creationId xmlns:p14="http://schemas.microsoft.com/office/powerpoint/2010/main" val="528622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4C9841-C7A9-40EB-90F1-2B403127AEE8}"/>
              </a:ext>
            </a:extLst>
          </p:cNvPr>
          <p:cNvSpPr>
            <a:spLocks noGrp="1"/>
          </p:cNvSpPr>
          <p:nvPr>
            <p:ph idx="1"/>
          </p:nvPr>
        </p:nvSpPr>
        <p:spPr/>
        <p:txBody>
          <a:bodyPr>
            <a:normAutofit/>
          </a:bodyPr>
          <a:lstStyle/>
          <a:p>
            <a:r>
              <a:rPr lang="en-US" sz="1800" dirty="0" err="1"/>
              <a:t>PreparedStatement</a:t>
            </a:r>
            <a:r>
              <a:rPr lang="en-US" sz="1800" dirty="0"/>
              <a:t> is used to execute dynamic or parameterized SQL queries. </a:t>
            </a:r>
            <a:r>
              <a:rPr lang="en-US" sz="1800" dirty="0" err="1"/>
              <a:t>PreparedStatement</a:t>
            </a:r>
            <a:r>
              <a:rPr lang="en-US" sz="1800" dirty="0"/>
              <a:t> extends Statement interface. You can pass the parameters to SQL query at run time using this interface. It is recommended to use </a:t>
            </a:r>
            <a:r>
              <a:rPr lang="en-US" sz="1800" dirty="0" err="1"/>
              <a:t>PreparedStatement</a:t>
            </a:r>
            <a:r>
              <a:rPr lang="en-US" sz="1800" dirty="0"/>
              <a:t> if you are executing a particular SQL query multiple times. </a:t>
            </a:r>
          </a:p>
          <a:p>
            <a:r>
              <a:rPr lang="en-US" sz="1800" dirty="0"/>
              <a:t>It gives better performance than Statement interface. Because, </a:t>
            </a:r>
            <a:r>
              <a:rPr lang="en-US" sz="1800" dirty="0" err="1"/>
              <a:t>PreparedStatement</a:t>
            </a:r>
            <a:r>
              <a:rPr lang="en-US" sz="1800" dirty="0"/>
              <a:t> are precompiled and the query plan is created only once irrespective of how many times you are executing that query. This will save lots of time.</a:t>
            </a:r>
          </a:p>
          <a:p>
            <a:endParaRPr lang="en-IN" sz="1800" dirty="0"/>
          </a:p>
        </p:txBody>
      </p:sp>
      <p:sp>
        <p:nvSpPr>
          <p:cNvPr id="3" name="Title 2">
            <a:extLst>
              <a:ext uri="{FF2B5EF4-FFF2-40B4-BE49-F238E27FC236}">
                <a16:creationId xmlns:a16="http://schemas.microsoft.com/office/drawing/2014/main" id="{B2389C21-5C6C-424D-B755-B229CB69259E}"/>
              </a:ext>
            </a:extLst>
          </p:cNvPr>
          <p:cNvSpPr>
            <a:spLocks noGrp="1"/>
          </p:cNvSpPr>
          <p:nvPr>
            <p:ph type="title"/>
          </p:nvPr>
        </p:nvSpPr>
        <p:spPr/>
        <p:txBody>
          <a:bodyPr/>
          <a:lstStyle/>
          <a:p>
            <a:r>
              <a:rPr lang="en-IN" dirty="0" err="1"/>
              <a:t>PreparedStatement</a:t>
            </a:r>
            <a:endParaRPr lang="en-IN" dirty="0"/>
          </a:p>
        </p:txBody>
      </p:sp>
      <p:pic>
        <p:nvPicPr>
          <p:cNvPr id="4" name="Picture 3">
            <a:extLst>
              <a:ext uri="{FF2B5EF4-FFF2-40B4-BE49-F238E27FC236}">
                <a16:creationId xmlns:a16="http://schemas.microsoft.com/office/drawing/2014/main" id="{1AD04782-D837-4D35-AA0C-3EE8AE55E50B}"/>
              </a:ext>
            </a:extLst>
          </p:cNvPr>
          <p:cNvPicPr>
            <a:picLocks noChangeAspect="1"/>
          </p:cNvPicPr>
          <p:nvPr/>
        </p:nvPicPr>
        <p:blipFill>
          <a:blip r:embed="rId2"/>
          <a:stretch>
            <a:fillRect/>
          </a:stretch>
        </p:blipFill>
        <p:spPr>
          <a:xfrm>
            <a:off x="687627" y="4077072"/>
            <a:ext cx="8028384" cy="2088232"/>
          </a:xfrm>
          <a:prstGeom prst="rect">
            <a:avLst/>
          </a:prstGeom>
        </p:spPr>
      </p:pic>
    </p:spTree>
    <p:extLst>
      <p:ext uri="{BB962C8B-B14F-4D97-AF65-F5344CB8AC3E}">
        <p14:creationId xmlns:p14="http://schemas.microsoft.com/office/powerpoint/2010/main" val="2727436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2B84C4-6EE5-411D-B717-2D24F951C213}"/>
              </a:ext>
            </a:extLst>
          </p:cNvPr>
          <p:cNvSpPr>
            <a:spLocks noGrp="1"/>
          </p:cNvSpPr>
          <p:nvPr>
            <p:ph idx="1"/>
          </p:nvPr>
        </p:nvSpPr>
        <p:spPr/>
        <p:txBody>
          <a:bodyPr>
            <a:normAutofit/>
          </a:bodyPr>
          <a:lstStyle/>
          <a:p>
            <a:r>
              <a:rPr lang="en-US" sz="1800" dirty="0" err="1"/>
              <a:t>CallableStatement</a:t>
            </a:r>
            <a:r>
              <a:rPr lang="en-US" sz="1800" dirty="0"/>
              <a:t> is used to execute the stored procedures. </a:t>
            </a:r>
            <a:r>
              <a:rPr lang="en-US" sz="1800" dirty="0" err="1"/>
              <a:t>CallableStatement</a:t>
            </a:r>
            <a:r>
              <a:rPr lang="en-US" sz="1800" dirty="0"/>
              <a:t> extends </a:t>
            </a:r>
            <a:r>
              <a:rPr lang="en-US" sz="1800" dirty="0" err="1"/>
              <a:t>PreparedStatement</a:t>
            </a:r>
            <a:r>
              <a:rPr lang="en-US" sz="1800" dirty="0"/>
              <a:t>. </a:t>
            </a:r>
            <a:r>
              <a:rPr lang="en-US" sz="1800" dirty="0" err="1"/>
              <a:t>Usng</a:t>
            </a:r>
            <a:r>
              <a:rPr lang="en-US" sz="1800" dirty="0"/>
              <a:t> </a:t>
            </a:r>
            <a:r>
              <a:rPr lang="en-US" sz="1800" dirty="0" err="1"/>
              <a:t>CallableStatement</a:t>
            </a:r>
            <a:r>
              <a:rPr lang="en-US" sz="1800" dirty="0"/>
              <a:t>, you can pass 3 types of parameters to stored procedures. They are : </a:t>
            </a:r>
            <a:r>
              <a:rPr lang="en-US" sz="1800" b="1" i="1" dirty="0"/>
              <a:t>IN</a:t>
            </a:r>
            <a:r>
              <a:rPr lang="en-US" sz="1800" dirty="0"/>
              <a:t> – used to pass the values to stored procedure, </a:t>
            </a:r>
            <a:r>
              <a:rPr lang="en-US" sz="1800" b="1" i="1" dirty="0"/>
              <a:t>OUT</a:t>
            </a:r>
            <a:r>
              <a:rPr lang="en-US" sz="1800" dirty="0"/>
              <a:t> – used to hold the result returned by the stored procedure and </a:t>
            </a:r>
            <a:r>
              <a:rPr lang="en-US" sz="1800" b="1" i="1" dirty="0"/>
              <a:t>IN OUT</a:t>
            </a:r>
            <a:r>
              <a:rPr lang="en-US" sz="1800" dirty="0"/>
              <a:t> – acts as both IN and OUT parameter. Before calling the stored procedure, you must register OUT parameters using </a:t>
            </a:r>
            <a:r>
              <a:rPr lang="en-US" sz="1800" b="1" i="1" dirty="0" err="1"/>
              <a:t>registerOutParameter</a:t>
            </a:r>
            <a:r>
              <a:rPr lang="en-US" sz="1800" b="1" i="1" dirty="0"/>
              <a:t>()</a:t>
            </a:r>
            <a:r>
              <a:rPr lang="en-US" sz="1800" dirty="0"/>
              <a:t> method of </a:t>
            </a:r>
            <a:r>
              <a:rPr lang="en-US" sz="1800" dirty="0" err="1"/>
              <a:t>CallableStatement</a:t>
            </a:r>
            <a:r>
              <a:rPr lang="en-US" sz="1800" dirty="0"/>
              <a:t>. The performance of this interface is higher than the other two interfaces. Because, it calls the stored procedures which are already compiled and stored in the database server.</a:t>
            </a:r>
            <a:endParaRPr lang="en-IN" sz="1800" dirty="0"/>
          </a:p>
        </p:txBody>
      </p:sp>
      <p:sp>
        <p:nvSpPr>
          <p:cNvPr id="3" name="Title 2">
            <a:extLst>
              <a:ext uri="{FF2B5EF4-FFF2-40B4-BE49-F238E27FC236}">
                <a16:creationId xmlns:a16="http://schemas.microsoft.com/office/drawing/2014/main" id="{AFD532D1-372E-4407-8778-5CF34569C625}"/>
              </a:ext>
            </a:extLst>
          </p:cNvPr>
          <p:cNvSpPr>
            <a:spLocks noGrp="1"/>
          </p:cNvSpPr>
          <p:nvPr>
            <p:ph type="title"/>
          </p:nvPr>
        </p:nvSpPr>
        <p:spPr/>
        <p:txBody>
          <a:bodyPr>
            <a:normAutofit/>
          </a:bodyPr>
          <a:lstStyle/>
          <a:p>
            <a:r>
              <a:rPr lang="en-IN" dirty="0" err="1">
                <a:effectLst/>
              </a:rPr>
              <a:t>CallableStatement</a:t>
            </a:r>
            <a:endParaRPr lang="en-IN" dirty="0"/>
          </a:p>
        </p:txBody>
      </p:sp>
      <p:pic>
        <p:nvPicPr>
          <p:cNvPr id="4" name="Picture 3">
            <a:extLst>
              <a:ext uri="{FF2B5EF4-FFF2-40B4-BE49-F238E27FC236}">
                <a16:creationId xmlns:a16="http://schemas.microsoft.com/office/drawing/2014/main" id="{FD891AE5-FCE8-46D1-A7E4-5B20EB5CC68F}"/>
              </a:ext>
            </a:extLst>
          </p:cNvPr>
          <p:cNvPicPr>
            <a:picLocks noChangeAspect="1"/>
          </p:cNvPicPr>
          <p:nvPr/>
        </p:nvPicPr>
        <p:blipFill>
          <a:blip r:embed="rId2"/>
          <a:stretch>
            <a:fillRect/>
          </a:stretch>
        </p:blipFill>
        <p:spPr>
          <a:xfrm>
            <a:off x="683568" y="4653136"/>
            <a:ext cx="7987281" cy="1726413"/>
          </a:xfrm>
          <a:prstGeom prst="rect">
            <a:avLst/>
          </a:prstGeom>
        </p:spPr>
      </p:pic>
    </p:spTree>
    <p:extLst>
      <p:ext uri="{BB962C8B-B14F-4D97-AF65-F5344CB8AC3E}">
        <p14:creationId xmlns:p14="http://schemas.microsoft.com/office/powerpoint/2010/main" val="3489988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1744" y="2059955"/>
            <a:ext cx="7651569" cy="1200329"/>
          </a:xfrm>
          <a:prstGeom prst="rect">
            <a:avLst/>
          </a:prstGeom>
        </p:spPr>
        <p:txBody>
          <a:bodyPr wrap="square">
            <a:spAutoFit/>
          </a:bodyPr>
          <a:lstStyle/>
          <a:p>
            <a:pPr marL="342900" indent="-342900" algn="just">
              <a:buFont typeface="Wingdings" panose="05000000000000000000" pitchFamily="2" charset="2"/>
              <a:buChar char="ü"/>
            </a:pPr>
            <a:r>
              <a:rPr lang="en-US" dirty="0">
                <a:solidFill>
                  <a:schemeClr val="accent5">
                    <a:lumMod val="75000"/>
                  </a:schemeClr>
                </a:solidFill>
                <a:latin typeface="Bookman Old Style" panose="02050604050505020204" pitchFamily="18" charset="0"/>
              </a:rPr>
              <a:t>Servlet is a java program that runs inside JVM on the web server. </a:t>
            </a:r>
          </a:p>
          <a:p>
            <a:pPr marL="342900" indent="-342900" algn="just">
              <a:buFont typeface="Wingdings" panose="05000000000000000000" pitchFamily="2" charset="2"/>
              <a:buChar char="ü"/>
            </a:pPr>
            <a:endParaRPr lang="en-US" dirty="0">
              <a:solidFill>
                <a:schemeClr val="accent5">
                  <a:lumMod val="75000"/>
                </a:schemeClr>
              </a:solidFill>
              <a:latin typeface="Bookman Old Style" panose="02050604050505020204" pitchFamily="18" charset="0"/>
            </a:endParaRPr>
          </a:p>
          <a:p>
            <a:pPr marL="342900" indent="-342900" algn="just">
              <a:buFont typeface="Wingdings" panose="05000000000000000000" pitchFamily="2" charset="2"/>
              <a:buChar char="ü"/>
            </a:pPr>
            <a:r>
              <a:rPr lang="en-US" dirty="0">
                <a:solidFill>
                  <a:schemeClr val="accent5">
                    <a:lumMod val="75000"/>
                  </a:schemeClr>
                </a:solidFill>
                <a:latin typeface="Bookman Old Style" panose="02050604050505020204" pitchFamily="18" charset="0"/>
              </a:rPr>
              <a:t>It is used for developing dynamic web applications.</a:t>
            </a:r>
          </a:p>
        </p:txBody>
      </p:sp>
      <p:sp>
        <p:nvSpPr>
          <p:cNvPr id="3" name="Rectangle 2"/>
          <p:cNvSpPr/>
          <p:nvPr/>
        </p:nvSpPr>
        <p:spPr>
          <a:xfrm>
            <a:off x="3901784" y="1052736"/>
            <a:ext cx="1340432" cy="507831"/>
          </a:xfrm>
          <a:prstGeom prst="rect">
            <a:avLst/>
          </a:prstGeom>
        </p:spPr>
        <p:txBody>
          <a:bodyPr wrap="none">
            <a:spAutoFit/>
          </a:bodyPr>
          <a:lstStyle/>
          <a:p>
            <a:pPr algn="ctr"/>
            <a:r>
              <a:rPr lang="en-US" sz="2700" dirty="0">
                <a:solidFill>
                  <a:schemeClr val="accent5">
                    <a:lumMod val="75000"/>
                  </a:schemeClr>
                </a:solidFill>
                <a:latin typeface="Bookman Old Style" panose="02050604050505020204" pitchFamily="18" charset="0"/>
              </a:rPr>
              <a:t>Servlet</a:t>
            </a:r>
            <a:endParaRPr lang="en-US" sz="1350" dirty="0">
              <a:solidFill>
                <a:schemeClr val="accent5">
                  <a:lumMod val="75000"/>
                </a:schemeClr>
              </a:solidFill>
              <a:latin typeface="Bookman Old Style" panose="02050604050505020204" pitchFamily="18" charset="0"/>
            </a:endParaRPr>
          </a:p>
        </p:txBody>
      </p:sp>
      <p:sp>
        <p:nvSpPr>
          <p:cNvPr id="5" name="Slide Number Placeholder 4"/>
          <p:cNvSpPr>
            <a:spLocks noGrp="1"/>
          </p:cNvSpPr>
          <p:nvPr>
            <p:ph type="sldNum" sz="quarter" idx="12"/>
          </p:nvPr>
        </p:nvSpPr>
        <p:spPr/>
        <p:txBody>
          <a:bodyPr/>
          <a:lstStyle/>
          <a:p>
            <a:fld id="{806B3D51-807E-49A5-BBB2-3BD8295E8D36}" type="slidenum">
              <a:rPr lang="en-US" smtClean="0"/>
              <a:t>35</a:t>
            </a:fld>
            <a:endParaRPr lang="en-US"/>
          </a:p>
        </p:txBody>
      </p:sp>
    </p:spTree>
    <p:extLst>
      <p:ext uri="{BB962C8B-B14F-4D97-AF65-F5344CB8AC3E}">
        <p14:creationId xmlns:p14="http://schemas.microsoft.com/office/powerpoint/2010/main" val="1616925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341" y="1174318"/>
            <a:ext cx="3486852" cy="507831"/>
          </a:xfrm>
          <a:prstGeom prst="rect">
            <a:avLst/>
          </a:prstGeom>
        </p:spPr>
        <p:txBody>
          <a:bodyPr wrap="none">
            <a:spAutoFit/>
          </a:bodyPr>
          <a:lstStyle/>
          <a:p>
            <a:r>
              <a:rPr lang="en-US" sz="2700" dirty="0">
                <a:solidFill>
                  <a:schemeClr val="accent5">
                    <a:lumMod val="75000"/>
                  </a:schemeClr>
                </a:solidFill>
                <a:latin typeface="Bookman Old Style" panose="02050604050505020204" pitchFamily="18" charset="0"/>
              </a:rPr>
              <a:t>Life Cycle of Servlet</a:t>
            </a:r>
          </a:p>
        </p:txBody>
      </p:sp>
      <p:sp>
        <p:nvSpPr>
          <p:cNvPr id="3" name="Rectangle 2"/>
          <p:cNvSpPr/>
          <p:nvPr/>
        </p:nvSpPr>
        <p:spPr>
          <a:xfrm>
            <a:off x="640080" y="1999163"/>
            <a:ext cx="7746275" cy="2800767"/>
          </a:xfrm>
          <a:prstGeom prst="rect">
            <a:avLst/>
          </a:prstGeom>
        </p:spPr>
        <p:txBody>
          <a:bodyPr wrap="square">
            <a:spAutoFit/>
          </a:bodyPr>
          <a:lstStyle/>
          <a:p>
            <a:pPr algn="just">
              <a:spcBef>
                <a:spcPts val="450"/>
              </a:spcBef>
              <a:spcAft>
                <a:spcPts val="450"/>
              </a:spcAft>
            </a:pPr>
            <a:r>
              <a:rPr lang="en-US" dirty="0">
                <a:solidFill>
                  <a:schemeClr val="accent5">
                    <a:lumMod val="75000"/>
                  </a:schemeClr>
                </a:solidFill>
                <a:latin typeface="Bookman Old Style" panose="02050604050505020204" pitchFamily="18" charset="0"/>
              </a:rPr>
              <a:t>Servlet life cycle contains five steps: </a:t>
            </a:r>
          </a:p>
          <a:p>
            <a:pPr algn="just">
              <a:spcBef>
                <a:spcPts val="450"/>
              </a:spcBef>
              <a:spcAft>
                <a:spcPts val="450"/>
              </a:spcAft>
            </a:pPr>
            <a:endParaRPr lang="en-US" dirty="0">
              <a:solidFill>
                <a:schemeClr val="accent5">
                  <a:lumMod val="75000"/>
                </a:schemeClr>
              </a:solidFill>
              <a:latin typeface="Bookman Old Style" panose="02050604050505020204" pitchFamily="18" charset="0"/>
            </a:endParaRPr>
          </a:p>
          <a:p>
            <a:pPr marL="342900" indent="-342900" algn="just">
              <a:spcBef>
                <a:spcPts val="450"/>
              </a:spcBef>
              <a:spcAft>
                <a:spcPts val="450"/>
              </a:spcAft>
              <a:buFont typeface="+mj-lt"/>
              <a:buAutoNum type="arabicPeriod"/>
            </a:pPr>
            <a:r>
              <a:rPr lang="en-US" dirty="0">
                <a:solidFill>
                  <a:schemeClr val="accent5">
                    <a:lumMod val="75000"/>
                  </a:schemeClr>
                </a:solidFill>
                <a:latin typeface="Bookman Old Style" panose="02050604050505020204" pitchFamily="18" charset="0"/>
              </a:rPr>
              <a:t>Loading of Servlet </a:t>
            </a:r>
          </a:p>
          <a:p>
            <a:pPr marL="342900" indent="-342900" algn="just">
              <a:spcBef>
                <a:spcPts val="450"/>
              </a:spcBef>
              <a:spcAft>
                <a:spcPts val="450"/>
              </a:spcAft>
              <a:buFont typeface="+mj-lt"/>
              <a:buAutoNum type="arabicPeriod"/>
            </a:pPr>
            <a:r>
              <a:rPr lang="en-US" dirty="0">
                <a:solidFill>
                  <a:schemeClr val="accent5">
                    <a:lumMod val="75000"/>
                  </a:schemeClr>
                </a:solidFill>
                <a:latin typeface="Bookman Old Style" panose="02050604050505020204" pitchFamily="18" charset="0"/>
              </a:rPr>
              <a:t>Creating instance of Servlet </a:t>
            </a:r>
          </a:p>
          <a:p>
            <a:pPr marL="342900" indent="-342900" algn="just">
              <a:spcBef>
                <a:spcPts val="450"/>
              </a:spcBef>
              <a:spcAft>
                <a:spcPts val="450"/>
              </a:spcAft>
              <a:buFont typeface="+mj-lt"/>
              <a:buAutoNum type="arabicPeriod"/>
            </a:pPr>
            <a:r>
              <a:rPr lang="en-US" dirty="0">
                <a:solidFill>
                  <a:schemeClr val="accent5">
                    <a:lumMod val="75000"/>
                  </a:schemeClr>
                </a:solidFill>
                <a:latin typeface="Bookman Old Style" panose="02050604050505020204" pitchFamily="18" charset="0"/>
              </a:rPr>
              <a:t>Invoke </a:t>
            </a:r>
            <a:r>
              <a:rPr lang="en-US" dirty="0" err="1">
                <a:solidFill>
                  <a:schemeClr val="accent5">
                    <a:lumMod val="75000"/>
                  </a:schemeClr>
                </a:solidFill>
                <a:latin typeface="Bookman Old Style" panose="02050604050505020204" pitchFamily="18" charset="0"/>
              </a:rPr>
              <a:t>init</a:t>
            </a:r>
            <a:r>
              <a:rPr lang="en-US" dirty="0">
                <a:solidFill>
                  <a:schemeClr val="accent5">
                    <a:lumMod val="75000"/>
                  </a:schemeClr>
                </a:solidFill>
                <a:latin typeface="Bookman Old Style" panose="02050604050505020204" pitchFamily="18" charset="0"/>
              </a:rPr>
              <a:t>() once </a:t>
            </a:r>
          </a:p>
          <a:p>
            <a:pPr marL="342900" indent="-342900" algn="just">
              <a:spcBef>
                <a:spcPts val="450"/>
              </a:spcBef>
              <a:spcAft>
                <a:spcPts val="450"/>
              </a:spcAft>
              <a:buFont typeface="+mj-lt"/>
              <a:buAutoNum type="arabicPeriod"/>
            </a:pPr>
            <a:r>
              <a:rPr lang="en-US" dirty="0">
                <a:solidFill>
                  <a:schemeClr val="accent5">
                    <a:lumMod val="75000"/>
                  </a:schemeClr>
                </a:solidFill>
                <a:latin typeface="Bookman Old Style" panose="02050604050505020204" pitchFamily="18" charset="0"/>
              </a:rPr>
              <a:t>Invoke service() repeatedly for each client request </a:t>
            </a:r>
          </a:p>
          <a:p>
            <a:pPr marL="342900" indent="-342900" algn="just">
              <a:spcBef>
                <a:spcPts val="450"/>
              </a:spcBef>
              <a:spcAft>
                <a:spcPts val="450"/>
              </a:spcAft>
              <a:buFont typeface="+mj-lt"/>
              <a:buAutoNum type="arabicPeriod"/>
            </a:pPr>
            <a:r>
              <a:rPr lang="en-US" dirty="0">
                <a:solidFill>
                  <a:schemeClr val="accent5">
                    <a:lumMod val="75000"/>
                  </a:schemeClr>
                </a:solidFill>
                <a:latin typeface="Bookman Old Style" panose="02050604050505020204" pitchFamily="18" charset="0"/>
              </a:rPr>
              <a:t>Invoke destroy()</a:t>
            </a:r>
          </a:p>
        </p:txBody>
      </p:sp>
      <p:sp>
        <p:nvSpPr>
          <p:cNvPr id="5" name="Slide Number Placeholder 4"/>
          <p:cNvSpPr>
            <a:spLocks noGrp="1"/>
          </p:cNvSpPr>
          <p:nvPr>
            <p:ph type="sldNum" sz="quarter" idx="12"/>
          </p:nvPr>
        </p:nvSpPr>
        <p:spPr/>
        <p:txBody>
          <a:bodyPr/>
          <a:lstStyle/>
          <a:p>
            <a:fld id="{806B3D51-807E-49A5-BBB2-3BD8295E8D36}" type="slidenum">
              <a:rPr lang="en-US" smtClean="0"/>
              <a:t>36</a:t>
            </a:fld>
            <a:endParaRPr lang="en-US"/>
          </a:p>
        </p:txBody>
      </p:sp>
    </p:spTree>
    <p:extLst>
      <p:ext uri="{BB962C8B-B14F-4D97-AF65-F5344CB8AC3E}">
        <p14:creationId xmlns:p14="http://schemas.microsoft.com/office/powerpoint/2010/main" val="4015507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788" y="1176079"/>
            <a:ext cx="8579032" cy="4524315"/>
          </a:xfrm>
          <a:prstGeom prst="rect">
            <a:avLst/>
          </a:prstGeom>
        </p:spPr>
        <p:txBody>
          <a:bodyPr wrap="square">
            <a:spAutoFit/>
          </a:bodyPr>
          <a:lstStyle/>
          <a:p>
            <a:pPr algn="just"/>
            <a:r>
              <a:rPr lang="en-US" b="1" dirty="0">
                <a:solidFill>
                  <a:schemeClr val="accent5">
                    <a:lumMod val="75000"/>
                  </a:schemeClr>
                </a:solidFill>
                <a:latin typeface="Bookman Old Style" panose="02050604050505020204" pitchFamily="18" charset="0"/>
              </a:rPr>
              <a:t>Step 1: Loading of Servlet</a:t>
            </a:r>
          </a:p>
          <a:p>
            <a:pPr algn="just"/>
            <a:br>
              <a:rPr lang="en-US" dirty="0">
                <a:solidFill>
                  <a:schemeClr val="accent5">
                    <a:lumMod val="75000"/>
                  </a:schemeClr>
                </a:solidFill>
                <a:latin typeface="Bookman Old Style" panose="02050604050505020204" pitchFamily="18" charset="0"/>
              </a:rPr>
            </a:br>
            <a:r>
              <a:rPr lang="en-US" dirty="0">
                <a:solidFill>
                  <a:schemeClr val="accent5">
                    <a:lumMod val="75000"/>
                  </a:schemeClr>
                </a:solidFill>
                <a:latin typeface="Bookman Old Style" panose="02050604050505020204" pitchFamily="18" charset="0"/>
              </a:rPr>
              <a:t>When the web server (e.g. Apache Tomcat) starts up, the servlet container deploy and loads all the servlets.</a:t>
            </a:r>
          </a:p>
          <a:p>
            <a:pPr algn="just"/>
            <a:endParaRPr lang="en-US" dirty="0">
              <a:solidFill>
                <a:schemeClr val="accent5">
                  <a:lumMod val="75000"/>
                </a:schemeClr>
              </a:solidFill>
              <a:latin typeface="Bookman Old Style" panose="02050604050505020204" pitchFamily="18" charset="0"/>
            </a:endParaRPr>
          </a:p>
          <a:p>
            <a:pPr algn="just"/>
            <a:r>
              <a:rPr lang="en-US" b="1" dirty="0">
                <a:solidFill>
                  <a:schemeClr val="accent5">
                    <a:lumMod val="75000"/>
                  </a:schemeClr>
                </a:solidFill>
                <a:latin typeface="Bookman Old Style" panose="02050604050505020204" pitchFamily="18" charset="0"/>
              </a:rPr>
              <a:t>Step 2: Creating instance of Servlet</a:t>
            </a:r>
          </a:p>
          <a:p>
            <a:pPr algn="just"/>
            <a:br>
              <a:rPr lang="en-US" dirty="0">
                <a:solidFill>
                  <a:schemeClr val="accent5">
                    <a:lumMod val="75000"/>
                  </a:schemeClr>
                </a:solidFill>
                <a:latin typeface="Bookman Old Style" panose="02050604050505020204" pitchFamily="18" charset="0"/>
              </a:rPr>
            </a:br>
            <a:r>
              <a:rPr lang="en-US" dirty="0">
                <a:solidFill>
                  <a:schemeClr val="accent5">
                    <a:lumMod val="75000"/>
                  </a:schemeClr>
                </a:solidFill>
                <a:latin typeface="Bookman Old Style" panose="02050604050505020204" pitchFamily="18" charset="0"/>
              </a:rPr>
              <a:t>Once all the Servlet classes loaded, the servlet container creates instances of each servlet class. Servlet container creates only once instance per servlet class and all the requests to the servlet are executed on the same servlet instance.</a:t>
            </a:r>
          </a:p>
          <a:p>
            <a:pPr algn="just"/>
            <a:endParaRPr lang="en-US" dirty="0">
              <a:solidFill>
                <a:schemeClr val="accent5">
                  <a:lumMod val="75000"/>
                </a:schemeClr>
              </a:solidFill>
              <a:latin typeface="Bookman Old Style" panose="02050604050505020204" pitchFamily="18" charset="0"/>
            </a:endParaRPr>
          </a:p>
          <a:p>
            <a:pPr algn="just"/>
            <a:r>
              <a:rPr lang="en-US" b="1" dirty="0">
                <a:solidFill>
                  <a:schemeClr val="accent5">
                    <a:lumMod val="75000"/>
                  </a:schemeClr>
                </a:solidFill>
                <a:latin typeface="Bookman Old Style" panose="02050604050505020204" pitchFamily="18" charset="0"/>
              </a:rPr>
              <a:t>Step 3: Invoke </a:t>
            </a:r>
            <a:r>
              <a:rPr lang="en-US" b="1" dirty="0" err="1">
                <a:solidFill>
                  <a:schemeClr val="accent5">
                    <a:lumMod val="75000"/>
                  </a:schemeClr>
                </a:solidFill>
                <a:latin typeface="Bookman Old Style" panose="02050604050505020204" pitchFamily="18" charset="0"/>
              </a:rPr>
              <a:t>init</a:t>
            </a:r>
            <a:r>
              <a:rPr lang="en-US" b="1" dirty="0">
                <a:solidFill>
                  <a:schemeClr val="accent5">
                    <a:lumMod val="75000"/>
                  </a:schemeClr>
                </a:solidFill>
                <a:latin typeface="Bookman Old Style" panose="02050604050505020204" pitchFamily="18" charset="0"/>
              </a:rPr>
              <a:t>() method</a:t>
            </a:r>
          </a:p>
          <a:p>
            <a:pPr algn="just"/>
            <a:endParaRPr lang="en-US" dirty="0">
              <a:solidFill>
                <a:schemeClr val="accent5">
                  <a:lumMod val="75000"/>
                </a:schemeClr>
              </a:solidFill>
              <a:latin typeface="Bookman Old Style" panose="02050604050505020204" pitchFamily="18" charset="0"/>
            </a:endParaRPr>
          </a:p>
          <a:p>
            <a:pPr algn="just"/>
            <a:r>
              <a:rPr lang="en-US" dirty="0">
                <a:solidFill>
                  <a:schemeClr val="accent5">
                    <a:lumMod val="75000"/>
                  </a:schemeClr>
                </a:solidFill>
                <a:latin typeface="Bookman Old Style" panose="02050604050505020204" pitchFamily="18" charset="0"/>
              </a:rPr>
              <a:t>Once all the servlet classes are instantiated, the </a:t>
            </a:r>
            <a:r>
              <a:rPr lang="en-US" dirty="0" err="1">
                <a:solidFill>
                  <a:schemeClr val="accent5">
                    <a:lumMod val="75000"/>
                  </a:schemeClr>
                </a:solidFill>
                <a:latin typeface="Bookman Old Style" panose="02050604050505020204" pitchFamily="18" charset="0"/>
              </a:rPr>
              <a:t>init</a:t>
            </a:r>
            <a:r>
              <a:rPr lang="en-US" dirty="0">
                <a:solidFill>
                  <a:schemeClr val="accent5">
                    <a:lumMod val="75000"/>
                  </a:schemeClr>
                </a:solidFill>
                <a:latin typeface="Bookman Old Style" panose="02050604050505020204" pitchFamily="18" charset="0"/>
              </a:rPr>
              <a:t>() method is invoked for each instantiated servlet.</a:t>
            </a:r>
          </a:p>
        </p:txBody>
      </p:sp>
      <p:sp>
        <p:nvSpPr>
          <p:cNvPr id="4" name="Slide Number Placeholder 3"/>
          <p:cNvSpPr>
            <a:spLocks noGrp="1"/>
          </p:cNvSpPr>
          <p:nvPr>
            <p:ph type="sldNum" sz="quarter" idx="12"/>
          </p:nvPr>
        </p:nvSpPr>
        <p:spPr/>
        <p:txBody>
          <a:bodyPr/>
          <a:lstStyle/>
          <a:p>
            <a:fld id="{806B3D51-807E-49A5-BBB2-3BD8295E8D36}" type="slidenum">
              <a:rPr lang="en-US" smtClean="0"/>
              <a:t>37</a:t>
            </a:fld>
            <a:endParaRPr lang="en-US"/>
          </a:p>
        </p:txBody>
      </p:sp>
    </p:spTree>
    <p:extLst>
      <p:ext uri="{BB962C8B-B14F-4D97-AF65-F5344CB8AC3E}">
        <p14:creationId xmlns:p14="http://schemas.microsoft.com/office/powerpoint/2010/main" val="2151808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165" y="1276060"/>
            <a:ext cx="8490857" cy="2862322"/>
          </a:xfrm>
          <a:prstGeom prst="rect">
            <a:avLst/>
          </a:prstGeom>
        </p:spPr>
        <p:txBody>
          <a:bodyPr wrap="square">
            <a:spAutoFit/>
          </a:bodyPr>
          <a:lstStyle/>
          <a:p>
            <a:r>
              <a:rPr lang="en-US" b="1" dirty="0">
                <a:solidFill>
                  <a:schemeClr val="accent5">
                    <a:lumMod val="75000"/>
                  </a:schemeClr>
                </a:solidFill>
                <a:latin typeface="Bookman Old Style" panose="02050604050505020204" pitchFamily="18" charset="0"/>
              </a:rPr>
              <a:t>Step 4: Invoke service() method</a:t>
            </a:r>
            <a:br>
              <a:rPr lang="en-US" dirty="0">
                <a:solidFill>
                  <a:schemeClr val="accent5">
                    <a:lumMod val="75000"/>
                  </a:schemeClr>
                </a:solidFill>
                <a:latin typeface="Bookman Old Style" panose="02050604050505020204" pitchFamily="18" charset="0"/>
              </a:rPr>
            </a:br>
            <a:endParaRPr lang="en-US" dirty="0">
              <a:solidFill>
                <a:schemeClr val="accent5">
                  <a:lumMod val="75000"/>
                </a:schemeClr>
              </a:solidFill>
              <a:latin typeface="Bookman Old Style" panose="02050604050505020204" pitchFamily="18" charset="0"/>
            </a:endParaRPr>
          </a:p>
          <a:p>
            <a:pPr algn="just"/>
            <a:r>
              <a:rPr lang="en-US" dirty="0">
                <a:solidFill>
                  <a:schemeClr val="accent5">
                    <a:lumMod val="75000"/>
                  </a:schemeClr>
                </a:solidFill>
                <a:latin typeface="Bookman Old Style" panose="02050604050505020204" pitchFamily="18" charset="0"/>
              </a:rPr>
              <a:t>Each time the web server receives a request for servlet, it spawns a new thread that calls service() method. </a:t>
            </a:r>
          </a:p>
          <a:p>
            <a:pPr algn="just"/>
            <a:endParaRPr lang="en-US" dirty="0">
              <a:solidFill>
                <a:schemeClr val="accent5">
                  <a:lumMod val="75000"/>
                </a:schemeClr>
              </a:solidFill>
              <a:latin typeface="Bookman Old Style" panose="02050604050505020204" pitchFamily="18" charset="0"/>
            </a:endParaRPr>
          </a:p>
          <a:p>
            <a:pPr algn="just"/>
            <a:r>
              <a:rPr lang="en-US" dirty="0">
                <a:solidFill>
                  <a:schemeClr val="accent5">
                    <a:lumMod val="75000"/>
                  </a:schemeClr>
                </a:solidFill>
                <a:latin typeface="Bookman Old Style" panose="02050604050505020204" pitchFamily="18" charset="0"/>
              </a:rPr>
              <a:t>If the servlet is </a:t>
            </a:r>
            <a:r>
              <a:rPr lang="en-US" dirty="0" err="1">
                <a:solidFill>
                  <a:schemeClr val="accent5">
                    <a:lumMod val="75000"/>
                  </a:schemeClr>
                </a:solidFill>
                <a:latin typeface="Bookman Old Style" panose="02050604050505020204" pitchFamily="18" charset="0"/>
              </a:rPr>
              <a:t>GenericServlet</a:t>
            </a:r>
            <a:r>
              <a:rPr lang="en-US" dirty="0">
                <a:solidFill>
                  <a:schemeClr val="accent5">
                    <a:lumMod val="75000"/>
                  </a:schemeClr>
                </a:solidFill>
                <a:latin typeface="Bookman Old Style" panose="02050604050505020204" pitchFamily="18" charset="0"/>
              </a:rPr>
              <a:t> then the request is served by the service() method itself, </a:t>
            </a:r>
          </a:p>
          <a:p>
            <a:pPr algn="just"/>
            <a:endParaRPr lang="en-US" dirty="0">
              <a:solidFill>
                <a:schemeClr val="accent5">
                  <a:lumMod val="75000"/>
                </a:schemeClr>
              </a:solidFill>
              <a:latin typeface="Bookman Old Style" panose="02050604050505020204" pitchFamily="18" charset="0"/>
            </a:endParaRPr>
          </a:p>
          <a:p>
            <a:pPr algn="just"/>
            <a:r>
              <a:rPr lang="en-US" dirty="0">
                <a:solidFill>
                  <a:schemeClr val="accent5">
                    <a:lumMod val="75000"/>
                  </a:schemeClr>
                </a:solidFill>
                <a:latin typeface="Bookman Old Style" panose="02050604050505020204" pitchFamily="18" charset="0"/>
              </a:rPr>
              <a:t>if the servlet is </a:t>
            </a:r>
            <a:r>
              <a:rPr lang="en-US" dirty="0" err="1">
                <a:solidFill>
                  <a:schemeClr val="accent5">
                    <a:lumMod val="75000"/>
                  </a:schemeClr>
                </a:solidFill>
                <a:latin typeface="Bookman Old Style" panose="02050604050505020204" pitchFamily="18" charset="0"/>
              </a:rPr>
              <a:t>HttpServlet</a:t>
            </a:r>
            <a:r>
              <a:rPr lang="en-US" dirty="0">
                <a:solidFill>
                  <a:schemeClr val="accent5">
                    <a:lumMod val="75000"/>
                  </a:schemeClr>
                </a:solidFill>
                <a:latin typeface="Bookman Old Style" panose="02050604050505020204" pitchFamily="18" charset="0"/>
              </a:rPr>
              <a:t> then service() method receives the request and dispatches it to the correct handler method based on the type of request.</a:t>
            </a:r>
          </a:p>
        </p:txBody>
      </p:sp>
      <p:sp>
        <p:nvSpPr>
          <p:cNvPr id="3" name="Rectangle 2"/>
          <p:cNvSpPr/>
          <p:nvPr/>
        </p:nvSpPr>
        <p:spPr>
          <a:xfrm>
            <a:off x="346165" y="4262303"/>
            <a:ext cx="8353698" cy="1477328"/>
          </a:xfrm>
          <a:prstGeom prst="rect">
            <a:avLst/>
          </a:prstGeom>
        </p:spPr>
        <p:txBody>
          <a:bodyPr wrap="square">
            <a:spAutoFit/>
          </a:bodyPr>
          <a:lstStyle/>
          <a:p>
            <a:r>
              <a:rPr lang="en-US" b="1" dirty="0">
                <a:solidFill>
                  <a:schemeClr val="accent5">
                    <a:lumMod val="75000"/>
                  </a:schemeClr>
                </a:solidFill>
                <a:latin typeface="Bookman Old Style" panose="02050604050505020204" pitchFamily="18" charset="0"/>
              </a:rPr>
              <a:t>Step 5: Invoke destroy() method</a:t>
            </a:r>
          </a:p>
          <a:p>
            <a:pPr algn="just"/>
            <a:br>
              <a:rPr lang="en-US" dirty="0">
                <a:solidFill>
                  <a:schemeClr val="accent5">
                    <a:lumMod val="75000"/>
                  </a:schemeClr>
                </a:solidFill>
                <a:latin typeface="Bookman Old Style" panose="02050604050505020204" pitchFamily="18" charset="0"/>
              </a:rPr>
            </a:br>
            <a:r>
              <a:rPr lang="en-US" dirty="0">
                <a:solidFill>
                  <a:schemeClr val="accent5">
                    <a:lumMod val="75000"/>
                  </a:schemeClr>
                </a:solidFill>
                <a:latin typeface="Bookman Old Style" panose="02050604050505020204" pitchFamily="18" charset="0"/>
              </a:rPr>
              <a:t>When servlet container shuts down(this usually happens when we stop the web server), it unloads all the servlets and calls destroy() method for each initialized servlets.</a:t>
            </a:r>
          </a:p>
        </p:txBody>
      </p:sp>
      <p:sp>
        <p:nvSpPr>
          <p:cNvPr id="5" name="Slide Number Placeholder 4"/>
          <p:cNvSpPr>
            <a:spLocks noGrp="1"/>
          </p:cNvSpPr>
          <p:nvPr>
            <p:ph type="sldNum" sz="quarter" idx="12"/>
          </p:nvPr>
        </p:nvSpPr>
        <p:spPr/>
        <p:txBody>
          <a:bodyPr/>
          <a:lstStyle/>
          <a:p>
            <a:fld id="{806B3D51-807E-49A5-BBB2-3BD8295E8D36}" type="slidenum">
              <a:rPr lang="en-US" smtClean="0"/>
              <a:t>38</a:t>
            </a:fld>
            <a:endParaRPr lang="en-US"/>
          </a:p>
        </p:txBody>
      </p:sp>
    </p:spTree>
    <p:extLst>
      <p:ext uri="{BB962C8B-B14F-4D97-AF65-F5344CB8AC3E}">
        <p14:creationId xmlns:p14="http://schemas.microsoft.com/office/powerpoint/2010/main" val="1872522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a:bodyPr>
          <a:lstStyle/>
          <a:p>
            <a:pPr eaLnBrk="1" hangingPunct="1"/>
            <a:r>
              <a:rPr lang="en-US" altLang="en-US" sz="2700" dirty="0">
                <a:solidFill>
                  <a:schemeClr val="accent5">
                    <a:lumMod val="75000"/>
                  </a:schemeClr>
                </a:solidFill>
                <a:latin typeface="Bookman Old Style" panose="02050604050505020204" pitchFamily="18" charset="0"/>
                <a:ea typeface="+mn-ea"/>
                <a:cs typeface="+mn-cs"/>
              </a:rPr>
              <a:t>Architecture Diagram:</a:t>
            </a:r>
          </a:p>
        </p:txBody>
      </p:sp>
      <p:sp>
        <p:nvSpPr>
          <p:cNvPr id="44035" name="Content Placeholder 2"/>
          <p:cNvSpPr>
            <a:spLocks noGrp="1"/>
          </p:cNvSpPr>
          <p:nvPr>
            <p:ph idx="1"/>
          </p:nvPr>
        </p:nvSpPr>
        <p:spPr>
          <a:xfrm>
            <a:off x="323528" y="1556792"/>
            <a:ext cx="8162653" cy="3263504"/>
          </a:xfrm>
        </p:spPr>
        <p:txBody>
          <a:bodyPr>
            <a:normAutofit fontScale="92500" lnSpcReduction="20000"/>
          </a:bodyPr>
          <a:lstStyle/>
          <a:p>
            <a:pPr algn="just" eaLnBrk="1" hangingPunct="1">
              <a:buFontTx/>
              <a:buNone/>
            </a:pPr>
            <a:r>
              <a:rPr lang="en-US" altLang="en-US" sz="1800" dirty="0">
                <a:solidFill>
                  <a:schemeClr val="accent5">
                    <a:lumMod val="75000"/>
                  </a:schemeClr>
                </a:solidFill>
                <a:latin typeface="Bookman Old Style" panose="02050604050505020204" pitchFamily="18" charset="0"/>
              </a:rPr>
              <a:t>	The following figure depicts a typical servlet life-cycle scenario.</a:t>
            </a:r>
          </a:p>
          <a:p>
            <a:pPr algn="just" eaLnBrk="1" hangingPunct="1">
              <a:buFontTx/>
              <a:buNone/>
            </a:pPr>
            <a:endParaRPr lang="en-US" altLang="en-US" sz="1800" dirty="0">
              <a:solidFill>
                <a:schemeClr val="accent5">
                  <a:lumMod val="75000"/>
                </a:schemeClr>
              </a:solidFill>
              <a:latin typeface="Bookman Old Style" panose="02050604050505020204" pitchFamily="18" charset="0"/>
            </a:endParaRPr>
          </a:p>
          <a:p>
            <a:pPr lvl="1" algn="just" eaLnBrk="1" hangingPunct="1">
              <a:buFont typeface="Wingdings" panose="05000000000000000000" pitchFamily="2" charset="2"/>
              <a:buChar char="Ø"/>
            </a:pPr>
            <a:r>
              <a:rPr lang="en-US" altLang="en-US" dirty="0">
                <a:solidFill>
                  <a:schemeClr val="accent5">
                    <a:lumMod val="75000"/>
                  </a:schemeClr>
                </a:solidFill>
                <a:latin typeface="Bookman Old Style" panose="02050604050505020204" pitchFamily="18" charset="0"/>
              </a:rPr>
              <a:t>First the HTTP requests coming to the server are delegated to the servlet container.</a:t>
            </a:r>
          </a:p>
          <a:p>
            <a:pPr lvl="1" algn="just" eaLnBrk="1" hangingPunct="1">
              <a:buFont typeface="Wingdings" panose="05000000000000000000" pitchFamily="2" charset="2"/>
              <a:buChar char="Ø"/>
            </a:pPr>
            <a:endParaRPr lang="en-US" altLang="en-US" dirty="0">
              <a:solidFill>
                <a:schemeClr val="accent5">
                  <a:lumMod val="75000"/>
                </a:schemeClr>
              </a:solidFill>
              <a:latin typeface="Bookman Old Style" panose="02050604050505020204" pitchFamily="18" charset="0"/>
            </a:endParaRPr>
          </a:p>
          <a:p>
            <a:pPr lvl="1" algn="just" eaLnBrk="1" hangingPunct="1">
              <a:buFont typeface="Wingdings" panose="05000000000000000000" pitchFamily="2" charset="2"/>
              <a:buChar char="Ø"/>
            </a:pPr>
            <a:r>
              <a:rPr lang="en-US" altLang="en-US" dirty="0">
                <a:solidFill>
                  <a:schemeClr val="accent5">
                    <a:lumMod val="75000"/>
                  </a:schemeClr>
                </a:solidFill>
                <a:latin typeface="Bookman Old Style" panose="02050604050505020204" pitchFamily="18" charset="0"/>
              </a:rPr>
              <a:t>The servlet container loads the servlet before invoking the service() method.</a:t>
            </a:r>
          </a:p>
          <a:p>
            <a:pPr lvl="1" algn="just" eaLnBrk="1" hangingPunct="1">
              <a:buFont typeface="Wingdings" panose="05000000000000000000" pitchFamily="2" charset="2"/>
              <a:buChar char="Ø"/>
            </a:pPr>
            <a:endParaRPr lang="en-US" altLang="en-US" dirty="0">
              <a:solidFill>
                <a:schemeClr val="accent5">
                  <a:lumMod val="75000"/>
                </a:schemeClr>
              </a:solidFill>
              <a:latin typeface="Bookman Old Style" panose="02050604050505020204" pitchFamily="18" charset="0"/>
            </a:endParaRPr>
          </a:p>
          <a:p>
            <a:pPr lvl="1" algn="just" eaLnBrk="1" hangingPunct="1">
              <a:buFont typeface="Wingdings" panose="05000000000000000000" pitchFamily="2" charset="2"/>
              <a:buChar char="Ø"/>
            </a:pPr>
            <a:r>
              <a:rPr lang="en-US" altLang="en-US" dirty="0">
                <a:solidFill>
                  <a:schemeClr val="accent5">
                    <a:lumMod val="75000"/>
                  </a:schemeClr>
                </a:solidFill>
                <a:latin typeface="Bookman Old Style" panose="02050604050505020204" pitchFamily="18" charset="0"/>
              </a:rPr>
              <a:t>Then the servlet container handles multiple requests by spawning multiple threads, each thread executing the service() method of a single instance of the servlet.</a:t>
            </a:r>
          </a:p>
          <a:p>
            <a:pPr eaLnBrk="1" hangingPunct="1"/>
            <a:endParaRPr lang="en-US" altLang="en-US" dirty="0"/>
          </a:p>
        </p:txBody>
      </p:sp>
      <p:sp>
        <p:nvSpPr>
          <p:cNvPr id="3" name="Slide Number Placeholder 2"/>
          <p:cNvSpPr>
            <a:spLocks noGrp="1"/>
          </p:cNvSpPr>
          <p:nvPr>
            <p:ph type="sldNum" sz="quarter" idx="12"/>
          </p:nvPr>
        </p:nvSpPr>
        <p:spPr/>
        <p:txBody>
          <a:bodyPr/>
          <a:lstStyle/>
          <a:p>
            <a:fld id="{806B3D51-807E-49A5-BBB2-3BD8295E8D36}" type="slidenum">
              <a:rPr lang="en-US" smtClean="0"/>
              <a:t>39</a:t>
            </a:fld>
            <a:endParaRPr lang="en-US"/>
          </a:p>
        </p:txBody>
      </p:sp>
    </p:spTree>
    <p:extLst>
      <p:ext uri="{BB962C8B-B14F-4D97-AF65-F5344CB8AC3E}">
        <p14:creationId xmlns:p14="http://schemas.microsoft.com/office/powerpoint/2010/main" val="1405031963"/>
      </p:ext>
    </p:extLst>
  </p:cSld>
  <p:clrMapOvr>
    <a:masterClrMapping/>
  </p:clrMapOvr>
  <p:transition spd="med">
    <p:wedge/>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BA60B7F-255D-401B-AF2D-153D17A07E34}"/>
              </a:ext>
            </a:extLst>
          </p:cNvPr>
          <p:cNvSpPr>
            <a:spLocks noGrp="1" noChangeArrowheads="1"/>
          </p:cNvSpPr>
          <p:nvPr>
            <p:ph type="title"/>
          </p:nvPr>
        </p:nvSpPr>
        <p:spPr/>
        <p:txBody>
          <a:bodyPr/>
          <a:lstStyle/>
          <a:p>
            <a:r>
              <a:rPr lang="en-US" altLang="zh-TW">
                <a:ea typeface="標楷體" pitchFamily="65" charset="-128"/>
              </a:rPr>
              <a:t>What is JDBC?</a:t>
            </a:r>
          </a:p>
        </p:txBody>
      </p:sp>
      <p:sp>
        <p:nvSpPr>
          <p:cNvPr id="13315" name="Rectangle 3">
            <a:extLst>
              <a:ext uri="{FF2B5EF4-FFF2-40B4-BE49-F238E27FC236}">
                <a16:creationId xmlns:a16="http://schemas.microsoft.com/office/drawing/2014/main" id="{203948C0-9C5F-4A33-A6C7-0D3F5A727568}"/>
              </a:ext>
            </a:extLst>
          </p:cNvPr>
          <p:cNvSpPr>
            <a:spLocks noGrp="1" noChangeArrowheads="1"/>
          </p:cNvSpPr>
          <p:nvPr>
            <p:ph idx="1"/>
          </p:nvPr>
        </p:nvSpPr>
        <p:spPr/>
        <p:txBody>
          <a:bodyPr/>
          <a:lstStyle/>
          <a:p>
            <a:r>
              <a:rPr lang="en-US" altLang="zh-TW" sz="2400" dirty="0">
                <a:ea typeface="標楷體" pitchFamily="65" charset="-128"/>
              </a:rPr>
              <a:t>“An API that lets you access virtually </a:t>
            </a:r>
            <a:r>
              <a:rPr lang="en-US" altLang="zh-TW" sz="2400" dirty="0">
                <a:solidFill>
                  <a:srgbClr val="0000FF"/>
                </a:solidFill>
                <a:ea typeface="標楷體" pitchFamily="65" charset="-128"/>
              </a:rPr>
              <a:t>any tabular data source</a:t>
            </a:r>
            <a:r>
              <a:rPr lang="en-US" altLang="zh-TW" sz="2400" dirty="0">
                <a:ea typeface="標楷體" pitchFamily="65" charset="-128"/>
              </a:rPr>
              <a:t> from the Java programming language”</a:t>
            </a:r>
          </a:p>
          <a:p>
            <a:pPr lvl="2"/>
            <a:r>
              <a:rPr lang="en-US" altLang="zh-TW" sz="2000" dirty="0">
                <a:ea typeface="標楷體" pitchFamily="65" charset="-128"/>
              </a:rPr>
              <a:t>JDBC Data Access API – JDBC Technology Homepage</a:t>
            </a:r>
          </a:p>
          <a:p>
            <a:pPr lvl="1"/>
            <a:r>
              <a:rPr lang="en-US" altLang="zh-TW" sz="2400" dirty="0">
                <a:ea typeface="標楷體" pitchFamily="65" charset="-128"/>
              </a:rPr>
              <a:t>What’s an API?  </a:t>
            </a:r>
          </a:p>
          <a:p>
            <a:pPr lvl="2"/>
            <a:r>
              <a:rPr lang="en-US" altLang="zh-TW" dirty="0">
                <a:ea typeface="標楷體" pitchFamily="65" charset="-128"/>
                <a:hlinkClick r:id="rId2"/>
              </a:rPr>
              <a:t>See J2SE documentation</a:t>
            </a:r>
            <a:endParaRPr lang="en-US" altLang="zh-TW" dirty="0">
              <a:ea typeface="標楷體" pitchFamily="65" charset="-128"/>
            </a:endParaRPr>
          </a:p>
          <a:p>
            <a:pPr lvl="1"/>
            <a:r>
              <a:rPr lang="en-US" altLang="zh-TW" sz="2400" dirty="0">
                <a:ea typeface="標楷體" pitchFamily="65" charset="-128"/>
              </a:rPr>
              <a:t>What’s a tabular data source?</a:t>
            </a:r>
          </a:p>
          <a:p>
            <a:r>
              <a:rPr lang="en-US" altLang="zh-TW" sz="2400" dirty="0">
                <a:ea typeface="標楷體" pitchFamily="65" charset="-128"/>
              </a:rPr>
              <a:t>“… access virtually any data source, from </a:t>
            </a:r>
            <a:r>
              <a:rPr lang="en-US" altLang="zh-TW" sz="2400" dirty="0">
                <a:solidFill>
                  <a:srgbClr val="0000FF"/>
                </a:solidFill>
                <a:ea typeface="標楷體" pitchFamily="65" charset="-128"/>
              </a:rPr>
              <a:t>relational databases</a:t>
            </a:r>
            <a:r>
              <a:rPr lang="en-US" altLang="zh-TW" sz="2400" dirty="0">
                <a:ea typeface="標楷體" pitchFamily="65" charset="-128"/>
              </a:rPr>
              <a:t> to </a:t>
            </a:r>
            <a:r>
              <a:rPr lang="en-US" altLang="zh-TW" sz="2400" dirty="0">
                <a:solidFill>
                  <a:srgbClr val="0000FF"/>
                </a:solidFill>
                <a:ea typeface="標楷體" pitchFamily="65" charset="-128"/>
              </a:rPr>
              <a:t>spreadsheets</a:t>
            </a:r>
            <a:r>
              <a:rPr lang="en-US" altLang="zh-TW" sz="2400" dirty="0">
                <a:ea typeface="標楷體" pitchFamily="65" charset="-128"/>
              </a:rPr>
              <a:t> and </a:t>
            </a:r>
            <a:r>
              <a:rPr lang="en-US" altLang="zh-TW" sz="2400" dirty="0">
                <a:solidFill>
                  <a:srgbClr val="0000FF"/>
                </a:solidFill>
                <a:ea typeface="標楷體" pitchFamily="65" charset="-128"/>
              </a:rPr>
              <a:t>flat files</a:t>
            </a:r>
            <a:r>
              <a:rPr lang="en-US" altLang="zh-TW" sz="2400" dirty="0">
                <a:ea typeface="標楷體" pitchFamily="65" charset="-128"/>
              </a:rPr>
              <a:t>.”</a:t>
            </a:r>
          </a:p>
          <a:p>
            <a:pPr lvl="1"/>
            <a:r>
              <a:rPr lang="en-US" altLang="zh-TW" sz="2200" dirty="0">
                <a:ea typeface="標楷體" pitchFamily="65" charset="-128"/>
              </a:rPr>
              <a:t>JDBC Documentation</a:t>
            </a:r>
          </a:p>
          <a:p>
            <a:r>
              <a:rPr lang="en-US" altLang="zh-TW" sz="2400" dirty="0">
                <a:ea typeface="標楷體" pitchFamily="65" charset="-128"/>
              </a:rPr>
              <a:t>We’ll focus on accessing Oracle databases</a:t>
            </a:r>
          </a:p>
        </p:txBody>
      </p:sp>
      <p:sp>
        <p:nvSpPr>
          <p:cNvPr id="5" name="Slide Number Placeholder 5">
            <a:extLst>
              <a:ext uri="{FF2B5EF4-FFF2-40B4-BE49-F238E27FC236}">
                <a16:creationId xmlns:a16="http://schemas.microsoft.com/office/drawing/2014/main" id="{86B9AD4E-5E3B-4871-85F7-6D659ECA5C7C}"/>
              </a:ext>
            </a:extLst>
          </p:cNvPr>
          <p:cNvSpPr>
            <a:spLocks noGrp="1"/>
          </p:cNvSpPr>
          <p:nvPr>
            <p:ph type="sldNum" sz="quarter" idx="12"/>
          </p:nvPr>
        </p:nvSpPr>
        <p:spPr/>
        <p:txBody>
          <a:bodyPr/>
          <a:lstStyle/>
          <a:p>
            <a:fld id="{D3E558F3-0159-4248-8C60-F4C98102A85B}" type="slidenum">
              <a:rPr lang="en-US" altLang="en-US"/>
              <a:pPr/>
              <a:t>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500" fill="hold"/>
                                        <p:tgtEl>
                                          <p:spTgt spid="13314"/>
                                        </p:tgtEl>
                                        <p:attrNameLst>
                                          <p:attrName>ppt_w</p:attrName>
                                        </p:attrNameLst>
                                      </p:cBhvr>
                                      <p:tavLst>
                                        <p:tav tm="0">
                                          <p:val>
                                            <p:fltVal val="0"/>
                                          </p:val>
                                        </p:tav>
                                        <p:tav tm="100000">
                                          <p:val>
                                            <p:strVal val="#ppt_w"/>
                                          </p:val>
                                        </p:tav>
                                      </p:tavLst>
                                    </p:anim>
                                    <p:anim calcmode="lin" valueType="num">
                                      <p:cBhvr>
                                        <p:cTn id="8" dur="500" fill="hold"/>
                                        <p:tgtEl>
                                          <p:spTgt spid="13314"/>
                                        </p:tgtEl>
                                        <p:attrNameLst>
                                          <p:attrName>ppt_h</p:attrName>
                                        </p:attrNameLst>
                                      </p:cBhvr>
                                      <p:tavLst>
                                        <p:tav tm="0">
                                          <p:val>
                                            <p:fltVal val="0"/>
                                          </p:val>
                                        </p:tav>
                                        <p:tav tm="100000">
                                          <p:val>
                                            <p:strVal val="#ppt_h"/>
                                          </p:val>
                                        </p:tav>
                                      </p:tavLst>
                                    </p:anim>
                                    <p:animEffect transition="in" filter="fade">
                                      <p:cBhvr>
                                        <p:cTn id="9" dur="500"/>
                                        <p:tgtEl>
                                          <p:spTgt spid="1331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315">
                                            <p:txEl>
                                              <p:pRg st="0" end="0"/>
                                            </p:txEl>
                                          </p:spTgt>
                                        </p:tgtEl>
                                        <p:attrNameLst>
                                          <p:attrName>style.visibility</p:attrName>
                                        </p:attrNameLst>
                                      </p:cBhvr>
                                      <p:to>
                                        <p:strVal val="visible"/>
                                      </p:to>
                                    </p:set>
                                    <p:animEffect transition="in" filter="fade">
                                      <p:cBhvr>
                                        <p:cTn id="14" dur="1000">
                                          <p:stCondLst>
                                            <p:cond delay="0"/>
                                          </p:stCondLst>
                                        </p:cTn>
                                        <p:tgtEl>
                                          <p:spTgt spid="13315">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315">
                                            <p:txEl>
                                              <p:pRg st="1" end="1"/>
                                            </p:txEl>
                                          </p:spTgt>
                                        </p:tgtEl>
                                        <p:attrNameLst>
                                          <p:attrName>style.visibility</p:attrName>
                                        </p:attrNameLst>
                                      </p:cBhvr>
                                      <p:to>
                                        <p:strVal val="visible"/>
                                      </p:to>
                                    </p:set>
                                    <p:animEffect transition="in" filter="fade">
                                      <p:cBhvr>
                                        <p:cTn id="17" dur="1000">
                                          <p:stCondLst>
                                            <p:cond delay="0"/>
                                          </p:stCondLst>
                                        </p:cTn>
                                        <p:tgtEl>
                                          <p:spTgt spid="13315">
                                            <p:txEl>
                                              <p:pRg st="1" end="1"/>
                                            </p:txEl>
                                          </p:spTgt>
                                        </p:tgtEl>
                                      </p:cBhvr>
                                    </p:animEffect>
                                  </p:childTnLst>
                                </p:cTn>
                              </p:par>
                            </p:childTnLst>
                          </p:cTn>
                        </p:par>
                        <p:par>
                          <p:cTn id="18" fill="hold" nodeType="afterGroup">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3315">
                                            <p:txEl>
                                              <p:pRg st="2" end="2"/>
                                            </p:txEl>
                                          </p:spTgt>
                                        </p:tgtEl>
                                        <p:attrNameLst>
                                          <p:attrName>style.visibility</p:attrName>
                                        </p:attrNameLst>
                                      </p:cBhvr>
                                      <p:to>
                                        <p:strVal val="visible"/>
                                      </p:to>
                                    </p:set>
                                    <p:animEffect transition="in" filter="fade">
                                      <p:cBhvr>
                                        <p:cTn id="21" dur="1000">
                                          <p:stCondLst>
                                            <p:cond delay="0"/>
                                          </p:stCondLst>
                                        </p:cTn>
                                        <p:tgtEl>
                                          <p:spTgt spid="13315">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315">
                                            <p:txEl>
                                              <p:pRg st="3" end="3"/>
                                            </p:txEl>
                                          </p:spTgt>
                                        </p:tgtEl>
                                        <p:attrNameLst>
                                          <p:attrName>style.visibility</p:attrName>
                                        </p:attrNameLst>
                                      </p:cBhvr>
                                      <p:to>
                                        <p:strVal val="visible"/>
                                      </p:to>
                                    </p:set>
                                    <p:animEffect transition="in" filter="fade">
                                      <p:cBhvr>
                                        <p:cTn id="24" dur="1000">
                                          <p:stCondLst>
                                            <p:cond delay="0"/>
                                          </p:stCondLst>
                                        </p:cTn>
                                        <p:tgtEl>
                                          <p:spTgt spid="13315">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315">
                                            <p:txEl>
                                              <p:pRg st="4" end="4"/>
                                            </p:txEl>
                                          </p:spTgt>
                                        </p:tgtEl>
                                        <p:attrNameLst>
                                          <p:attrName>style.visibility</p:attrName>
                                        </p:attrNameLst>
                                      </p:cBhvr>
                                      <p:to>
                                        <p:strVal val="visible"/>
                                      </p:to>
                                    </p:set>
                                    <p:animEffect transition="in" filter="fade">
                                      <p:cBhvr>
                                        <p:cTn id="29" dur="1000">
                                          <p:stCondLst>
                                            <p:cond delay="0"/>
                                          </p:stCondLst>
                                        </p:cTn>
                                        <p:tgtEl>
                                          <p:spTgt spid="13315">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315">
                                            <p:txEl>
                                              <p:pRg st="5" end="5"/>
                                            </p:txEl>
                                          </p:spTgt>
                                        </p:tgtEl>
                                        <p:attrNameLst>
                                          <p:attrName>style.visibility</p:attrName>
                                        </p:attrNameLst>
                                      </p:cBhvr>
                                      <p:to>
                                        <p:strVal val="visible"/>
                                      </p:to>
                                    </p:set>
                                    <p:animEffect transition="in" filter="fade">
                                      <p:cBhvr>
                                        <p:cTn id="34" dur="1000">
                                          <p:stCondLst>
                                            <p:cond delay="0"/>
                                          </p:stCondLst>
                                        </p:cTn>
                                        <p:tgtEl>
                                          <p:spTgt spid="13315">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315">
                                            <p:txEl>
                                              <p:pRg st="6" end="6"/>
                                            </p:txEl>
                                          </p:spTgt>
                                        </p:tgtEl>
                                        <p:attrNameLst>
                                          <p:attrName>style.visibility</p:attrName>
                                        </p:attrNameLst>
                                      </p:cBhvr>
                                      <p:to>
                                        <p:strVal val="visible"/>
                                      </p:to>
                                    </p:set>
                                    <p:animEffect transition="in" filter="fade">
                                      <p:cBhvr>
                                        <p:cTn id="37" dur="1000">
                                          <p:stCondLst>
                                            <p:cond delay="0"/>
                                          </p:stCondLst>
                                        </p:cTn>
                                        <p:tgtEl>
                                          <p:spTgt spid="133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315">
                                            <p:txEl>
                                              <p:pRg st="7" end="7"/>
                                            </p:txEl>
                                          </p:spTgt>
                                        </p:tgtEl>
                                        <p:attrNameLst>
                                          <p:attrName>style.visibility</p:attrName>
                                        </p:attrNameLst>
                                      </p:cBhvr>
                                      <p:to>
                                        <p:strVal val="visible"/>
                                      </p:to>
                                    </p:set>
                                    <p:animEffect transition="in" filter="fade">
                                      <p:cBhvr>
                                        <p:cTn id="42" dur="1000">
                                          <p:stCondLst>
                                            <p:cond delay="0"/>
                                          </p:stCondLst>
                                        </p:cTn>
                                        <p:tgtEl>
                                          <p:spTgt spid="133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Content Placeholder 3" descr="Servlet-LifeCycle.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029641" y="1586603"/>
            <a:ext cx="5200651" cy="4362677"/>
          </a:xfrm>
        </p:spPr>
      </p:pic>
      <p:sp>
        <p:nvSpPr>
          <p:cNvPr id="3" name="Slide Number Placeholder 2"/>
          <p:cNvSpPr>
            <a:spLocks noGrp="1"/>
          </p:cNvSpPr>
          <p:nvPr>
            <p:ph type="sldNum" sz="quarter" idx="12"/>
          </p:nvPr>
        </p:nvSpPr>
        <p:spPr/>
        <p:txBody>
          <a:bodyPr/>
          <a:lstStyle/>
          <a:p>
            <a:fld id="{806B3D51-807E-49A5-BBB2-3BD8295E8D36}" type="slidenum">
              <a:rPr lang="en-US" smtClean="0"/>
              <a:t>40</a:t>
            </a:fld>
            <a:endParaRPr lang="en-US"/>
          </a:p>
        </p:txBody>
      </p:sp>
      <p:sp>
        <p:nvSpPr>
          <p:cNvPr id="5" name="Title 1">
            <a:extLst>
              <a:ext uri="{FF2B5EF4-FFF2-40B4-BE49-F238E27FC236}">
                <a16:creationId xmlns:a16="http://schemas.microsoft.com/office/drawing/2014/main" id="{8D56ABE8-A16E-4220-BD0A-156AB4FB92FB}"/>
              </a:ext>
            </a:extLst>
          </p:cNvPr>
          <p:cNvSpPr>
            <a:spLocks noGrp="1"/>
          </p:cNvSpPr>
          <p:nvPr>
            <p:ph type="title"/>
          </p:nvPr>
        </p:nvSpPr>
        <p:spPr>
          <a:xfrm>
            <a:off x="457200" y="274638"/>
            <a:ext cx="8229600" cy="1143000"/>
          </a:xfrm>
        </p:spPr>
        <p:txBody>
          <a:bodyPr>
            <a:normAutofit/>
          </a:bodyPr>
          <a:lstStyle/>
          <a:p>
            <a:pPr eaLnBrk="1" hangingPunct="1"/>
            <a:r>
              <a:rPr lang="en-US" altLang="en-US" sz="2700" dirty="0">
                <a:solidFill>
                  <a:schemeClr val="accent5">
                    <a:lumMod val="75000"/>
                  </a:schemeClr>
                </a:solidFill>
                <a:latin typeface="Bookman Old Style" panose="02050604050505020204" pitchFamily="18" charset="0"/>
                <a:ea typeface="+mn-ea"/>
                <a:cs typeface="+mn-cs"/>
              </a:rPr>
              <a:t>Architecture Diagram:</a:t>
            </a:r>
          </a:p>
        </p:txBody>
      </p:sp>
    </p:spTree>
    <p:extLst>
      <p:ext uri="{BB962C8B-B14F-4D97-AF65-F5344CB8AC3E}">
        <p14:creationId xmlns:p14="http://schemas.microsoft.com/office/powerpoint/2010/main" val="1389953972"/>
      </p:ext>
    </p:extLst>
  </p:cSld>
  <p:clrMapOvr>
    <a:masterClrMapping/>
  </p:clrMapOvr>
  <p:transition spd="med">
    <p:wedg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FD6B3E-0F97-4B75-8199-43EC917F1F24}"/>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B30288CA-B6A2-402D-9B34-EB75B36875DE}"/>
              </a:ext>
            </a:extLst>
          </p:cNvPr>
          <p:cNvSpPr>
            <a:spLocks noGrp="1"/>
          </p:cNvSpPr>
          <p:nvPr>
            <p:ph idx="1"/>
          </p:nvPr>
        </p:nvSpPr>
        <p:spPr>
          <a:xfrm>
            <a:off x="457200" y="1481138"/>
            <a:ext cx="8229600" cy="45259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JVM</a:t>
            </a:r>
          </a:p>
        </p:txBody>
      </p:sp>
      <p:sp>
        <p:nvSpPr>
          <p:cNvPr id="5" name="Rounded Rectangle 2">
            <a:extLst>
              <a:ext uri="{FF2B5EF4-FFF2-40B4-BE49-F238E27FC236}">
                <a16:creationId xmlns:a16="http://schemas.microsoft.com/office/drawing/2014/main" id="{CD279486-4F61-45E9-AC3F-3DF12BFDB8C1}"/>
              </a:ext>
            </a:extLst>
          </p:cNvPr>
          <p:cNvSpPr/>
          <p:nvPr/>
        </p:nvSpPr>
        <p:spPr>
          <a:xfrm>
            <a:off x="1997295" y="2204864"/>
            <a:ext cx="6247114" cy="3269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Container</a:t>
            </a:r>
            <a:endParaRPr lang="en-US" dirty="0"/>
          </a:p>
        </p:txBody>
      </p:sp>
      <p:sp>
        <p:nvSpPr>
          <p:cNvPr id="6" name="TextBox 5">
            <a:extLst>
              <a:ext uri="{FF2B5EF4-FFF2-40B4-BE49-F238E27FC236}">
                <a16:creationId xmlns:a16="http://schemas.microsoft.com/office/drawing/2014/main" id="{4A18E6FB-A1BF-4123-B14B-3687CF000A51}"/>
              </a:ext>
            </a:extLst>
          </p:cNvPr>
          <p:cNvSpPr txBox="1"/>
          <p:nvPr/>
        </p:nvSpPr>
        <p:spPr>
          <a:xfrm>
            <a:off x="2411760" y="2782669"/>
            <a:ext cx="1971536" cy="646331"/>
          </a:xfrm>
          <a:prstGeom prst="rect">
            <a:avLst/>
          </a:prstGeom>
          <a:noFill/>
        </p:spPr>
        <p:txBody>
          <a:bodyPr wrap="square" rtlCol="0">
            <a:spAutoFit/>
          </a:bodyPr>
          <a:lstStyle/>
          <a:p>
            <a:r>
              <a:rPr lang="en-US" sz="1200" dirty="0"/>
              <a:t>Container invoke the init() method, to initialize the servlet.</a:t>
            </a:r>
          </a:p>
        </p:txBody>
      </p:sp>
      <p:sp>
        <p:nvSpPr>
          <p:cNvPr id="7" name="Round Diagonal Corner Rectangle 3">
            <a:extLst>
              <a:ext uri="{FF2B5EF4-FFF2-40B4-BE49-F238E27FC236}">
                <a16:creationId xmlns:a16="http://schemas.microsoft.com/office/drawing/2014/main" id="{01C40CCB-9788-46D9-BA5B-D997F7520453}"/>
              </a:ext>
            </a:extLst>
          </p:cNvPr>
          <p:cNvSpPr/>
          <p:nvPr/>
        </p:nvSpPr>
        <p:spPr>
          <a:xfrm>
            <a:off x="5396248" y="2276872"/>
            <a:ext cx="1738648" cy="582238"/>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Servlet A</a:t>
            </a:r>
          </a:p>
          <a:p>
            <a:pPr algn="ctr"/>
            <a:r>
              <a:rPr lang="en-US" dirty="0"/>
              <a:t>Init()</a:t>
            </a:r>
          </a:p>
        </p:txBody>
      </p:sp>
      <p:sp>
        <p:nvSpPr>
          <p:cNvPr id="8" name="Round Diagonal Corner Rectangle 4">
            <a:extLst>
              <a:ext uri="{FF2B5EF4-FFF2-40B4-BE49-F238E27FC236}">
                <a16:creationId xmlns:a16="http://schemas.microsoft.com/office/drawing/2014/main" id="{B9F255FF-5305-407B-A326-97CDB790D040}"/>
              </a:ext>
            </a:extLst>
          </p:cNvPr>
          <p:cNvSpPr/>
          <p:nvPr/>
        </p:nvSpPr>
        <p:spPr>
          <a:xfrm>
            <a:off x="5396248" y="4569313"/>
            <a:ext cx="1738648" cy="582238"/>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Servlet B </a:t>
            </a:r>
          </a:p>
          <a:p>
            <a:pPr algn="ctr"/>
            <a:r>
              <a:rPr lang="en-US" dirty="0"/>
              <a:t>Init()</a:t>
            </a:r>
          </a:p>
        </p:txBody>
      </p:sp>
    </p:spTree>
    <p:extLst>
      <p:ext uri="{BB962C8B-B14F-4D97-AF65-F5344CB8AC3E}">
        <p14:creationId xmlns:p14="http://schemas.microsoft.com/office/powerpoint/2010/main" val="124727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bg/>
                                          </p:spTgt>
                                        </p:tgtEl>
                                        <p:attrNameLst>
                                          <p:attrName>style.visibility</p:attrName>
                                        </p:attrNameLst>
                                      </p:cBhvr>
                                      <p:to>
                                        <p:strVal val="visible"/>
                                      </p:to>
                                    </p:set>
                                    <p:animEffect transition="in" filter="fade">
                                      <p:cBhvr>
                                        <p:cTn id="18" dur="2000"/>
                                        <p:tgtEl>
                                          <p:spTgt spid="8">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2000"/>
                                        <p:tgtEl>
                                          <p:spTgt spid="8">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fade">
                                      <p:cBhvr>
                                        <p:cTn id="24" dur="2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8" grpId="0" build="allAtOnce"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1052848" y="1030650"/>
            <a:ext cx="7407584" cy="440457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solidFill>
                  <a:schemeClr val="tx1"/>
                </a:solidFill>
              </a:rPr>
              <a:t>JVM</a:t>
            </a:r>
          </a:p>
        </p:txBody>
      </p:sp>
      <p:sp>
        <p:nvSpPr>
          <p:cNvPr id="2" name="Rounded Rectangle 1"/>
          <p:cNvSpPr/>
          <p:nvPr/>
        </p:nvSpPr>
        <p:spPr>
          <a:xfrm>
            <a:off x="1497971" y="1282251"/>
            <a:ext cx="6098365" cy="388298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Container</a:t>
            </a:r>
            <a:endParaRPr lang="en-US" sz="1350" dirty="0"/>
          </a:p>
        </p:txBody>
      </p:sp>
      <p:sp>
        <p:nvSpPr>
          <p:cNvPr id="4" name="Round Diagonal Corner Rectangle 3"/>
          <p:cNvSpPr/>
          <p:nvPr/>
        </p:nvSpPr>
        <p:spPr>
          <a:xfrm>
            <a:off x="2725490" y="1692767"/>
            <a:ext cx="1303986" cy="1332964"/>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Servlet A</a:t>
            </a:r>
          </a:p>
        </p:txBody>
      </p:sp>
      <p:sp>
        <p:nvSpPr>
          <p:cNvPr id="5" name="Round Diagonal Corner Rectangle 4"/>
          <p:cNvSpPr/>
          <p:nvPr/>
        </p:nvSpPr>
        <p:spPr>
          <a:xfrm>
            <a:off x="2743200" y="3387949"/>
            <a:ext cx="1303986" cy="1332964"/>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Servlet B</a:t>
            </a:r>
          </a:p>
        </p:txBody>
      </p:sp>
      <p:cxnSp>
        <p:nvCxnSpPr>
          <p:cNvPr id="7" name="Straight Arrow Connector 6"/>
          <p:cNvCxnSpPr/>
          <p:nvPr/>
        </p:nvCxnSpPr>
        <p:spPr>
          <a:xfrm>
            <a:off x="1880311" y="2016348"/>
            <a:ext cx="862889" cy="0"/>
          </a:xfrm>
          <a:prstGeom prst="straightConnector1">
            <a:avLst/>
          </a:prstGeom>
          <a:ln>
            <a:solidFill>
              <a:schemeClr val="accent1">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8" name="Snip Single Corner Rectangle 7"/>
          <p:cNvSpPr/>
          <p:nvPr/>
        </p:nvSpPr>
        <p:spPr>
          <a:xfrm>
            <a:off x="4428724" y="1543050"/>
            <a:ext cx="1048018" cy="473299"/>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Thread 1A</a:t>
            </a:r>
          </a:p>
          <a:p>
            <a:pPr algn="ctr"/>
            <a:r>
              <a:rPr lang="en-US" sz="900" dirty="0"/>
              <a:t>HttpRequest , HttpResponse</a:t>
            </a:r>
          </a:p>
        </p:txBody>
      </p:sp>
      <p:sp>
        <p:nvSpPr>
          <p:cNvPr id="9" name="Snip Single Corner Rectangle 8"/>
          <p:cNvSpPr/>
          <p:nvPr/>
        </p:nvSpPr>
        <p:spPr>
          <a:xfrm>
            <a:off x="4446432" y="2063031"/>
            <a:ext cx="1048018" cy="473299"/>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Thread 2A</a:t>
            </a:r>
          </a:p>
          <a:p>
            <a:pPr algn="ctr"/>
            <a:r>
              <a:rPr lang="en-US" sz="900" dirty="0"/>
              <a:t>HttpRequest , HttpResponse</a:t>
            </a:r>
          </a:p>
        </p:txBody>
      </p:sp>
      <p:sp>
        <p:nvSpPr>
          <p:cNvPr id="10" name="Snip Single Corner Rectangle 9"/>
          <p:cNvSpPr/>
          <p:nvPr/>
        </p:nvSpPr>
        <p:spPr>
          <a:xfrm>
            <a:off x="4428723" y="2639364"/>
            <a:ext cx="1048018" cy="473299"/>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Thread 3A</a:t>
            </a:r>
          </a:p>
          <a:p>
            <a:pPr algn="ctr"/>
            <a:r>
              <a:rPr lang="en-US" sz="900" dirty="0"/>
              <a:t>HttpRequest , HttpResponse</a:t>
            </a:r>
          </a:p>
        </p:txBody>
      </p:sp>
      <p:sp>
        <p:nvSpPr>
          <p:cNvPr id="11" name="Snip Single Corner Rectangle 10"/>
          <p:cNvSpPr/>
          <p:nvPr/>
        </p:nvSpPr>
        <p:spPr>
          <a:xfrm>
            <a:off x="4438383" y="3261573"/>
            <a:ext cx="1048018" cy="473299"/>
          </a:xfrm>
          <a:prstGeom prst="snip1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Thread 1B</a:t>
            </a:r>
          </a:p>
          <a:p>
            <a:pPr algn="ctr"/>
            <a:r>
              <a:rPr lang="en-US" sz="900" dirty="0"/>
              <a:t>HttpRequest , HttpResponse</a:t>
            </a:r>
          </a:p>
        </p:txBody>
      </p:sp>
      <p:sp>
        <p:nvSpPr>
          <p:cNvPr id="12" name="Snip Single Corner Rectangle 11"/>
          <p:cNvSpPr/>
          <p:nvPr/>
        </p:nvSpPr>
        <p:spPr>
          <a:xfrm>
            <a:off x="4428723" y="3837099"/>
            <a:ext cx="1048018" cy="473299"/>
          </a:xfrm>
          <a:prstGeom prst="snip1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Thread 2B</a:t>
            </a:r>
          </a:p>
          <a:p>
            <a:pPr algn="ctr"/>
            <a:r>
              <a:rPr lang="en-US" sz="900" dirty="0"/>
              <a:t>HttpRequest , HttpResponse</a:t>
            </a:r>
          </a:p>
        </p:txBody>
      </p:sp>
      <p:sp>
        <p:nvSpPr>
          <p:cNvPr id="13" name="Snip Single Corner Rectangle 12"/>
          <p:cNvSpPr/>
          <p:nvPr/>
        </p:nvSpPr>
        <p:spPr>
          <a:xfrm>
            <a:off x="4424699" y="4375598"/>
            <a:ext cx="1048018" cy="473299"/>
          </a:xfrm>
          <a:prstGeom prst="snip1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dirty="0"/>
              <a:t>Thread 3B</a:t>
            </a:r>
          </a:p>
          <a:p>
            <a:pPr algn="ctr"/>
            <a:r>
              <a:rPr lang="en-US" sz="825" dirty="0"/>
              <a:t>HttpRequest , HttpResponse</a:t>
            </a:r>
          </a:p>
          <a:p>
            <a:pPr algn="ctr"/>
            <a:endParaRPr lang="en-US" sz="825" dirty="0"/>
          </a:p>
        </p:txBody>
      </p:sp>
      <p:cxnSp>
        <p:nvCxnSpPr>
          <p:cNvPr id="20" name="Elbow Connector 19"/>
          <p:cNvCxnSpPr>
            <a:endCxn id="8" idx="2"/>
          </p:cNvCxnSpPr>
          <p:nvPr/>
        </p:nvCxnSpPr>
        <p:spPr>
          <a:xfrm flipV="1">
            <a:off x="4008540" y="1779699"/>
            <a:ext cx="420184" cy="248320"/>
          </a:xfrm>
          <a:prstGeom prst="bentConnector3">
            <a:avLst/>
          </a:prstGeom>
          <a:ln>
            <a:solidFill>
              <a:schemeClr val="accent1">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1" name="Elbow Connector 20"/>
          <p:cNvCxnSpPr>
            <a:endCxn id="9" idx="2"/>
          </p:cNvCxnSpPr>
          <p:nvPr/>
        </p:nvCxnSpPr>
        <p:spPr>
          <a:xfrm flipV="1">
            <a:off x="4047187" y="2299680"/>
            <a:ext cx="399245" cy="6441"/>
          </a:xfrm>
          <a:prstGeom prst="bentConnector3">
            <a:avLst/>
          </a:prstGeom>
          <a:ln>
            <a:solidFill>
              <a:schemeClr val="accent2">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5" name="Elbow Connector 24"/>
          <p:cNvCxnSpPr>
            <a:endCxn id="10" idx="2"/>
          </p:cNvCxnSpPr>
          <p:nvPr/>
        </p:nvCxnSpPr>
        <p:spPr>
          <a:xfrm>
            <a:off x="4025454" y="2669955"/>
            <a:ext cx="403270" cy="206059"/>
          </a:xfrm>
          <a:prstGeom prst="bentConnector3">
            <a:avLst>
              <a:gd name="adj1" fmla="val 50000"/>
            </a:avLst>
          </a:prstGeom>
          <a:ln>
            <a:solidFill>
              <a:schemeClr val="accent3">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8" name="Elbow Connector 27"/>
          <p:cNvCxnSpPr/>
          <p:nvPr/>
        </p:nvCxnSpPr>
        <p:spPr>
          <a:xfrm>
            <a:off x="4021429" y="4389279"/>
            <a:ext cx="403270" cy="206059"/>
          </a:xfrm>
          <a:prstGeom prst="bentConnector3">
            <a:avLst>
              <a:gd name="adj1" fmla="val 50000"/>
            </a:avLst>
          </a:prstGeom>
          <a:ln>
            <a:solidFill>
              <a:schemeClr val="accent6">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9" name="Elbow Connector 28"/>
          <p:cNvCxnSpPr/>
          <p:nvPr/>
        </p:nvCxnSpPr>
        <p:spPr>
          <a:xfrm flipV="1">
            <a:off x="4062474" y="3450329"/>
            <a:ext cx="367053" cy="251138"/>
          </a:xfrm>
          <a:prstGeom prst="bentConnector3">
            <a:avLst/>
          </a:prstGeom>
          <a:ln>
            <a:solidFill>
              <a:schemeClr val="accent4">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30" name="Elbow Connector 29"/>
          <p:cNvCxnSpPr/>
          <p:nvPr/>
        </p:nvCxnSpPr>
        <p:spPr>
          <a:xfrm flipV="1">
            <a:off x="4014990" y="4035711"/>
            <a:ext cx="399245" cy="6441"/>
          </a:xfrm>
          <a:prstGeom prst="bentConnector3">
            <a:avLst/>
          </a:prstGeom>
          <a:ln>
            <a:solidFill>
              <a:schemeClr val="accent5">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p:nvPr/>
        </p:nvCxnSpPr>
        <p:spPr>
          <a:xfrm>
            <a:off x="1862599" y="2359248"/>
            <a:ext cx="862889" cy="0"/>
          </a:xfrm>
          <a:prstGeom prst="straightConnector1">
            <a:avLst/>
          </a:prstGeom>
          <a:ln>
            <a:solidFill>
              <a:schemeClr val="accent2">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p:cNvCxnSpPr/>
          <p:nvPr/>
        </p:nvCxnSpPr>
        <p:spPr>
          <a:xfrm>
            <a:off x="1880311" y="2747225"/>
            <a:ext cx="862889" cy="0"/>
          </a:xfrm>
          <a:prstGeom prst="straightConnector1">
            <a:avLst/>
          </a:prstGeom>
          <a:ln>
            <a:solidFill>
              <a:schemeClr val="accent3">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p:cNvCxnSpPr/>
          <p:nvPr/>
        </p:nvCxnSpPr>
        <p:spPr>
          <a:xfrm>
            <a:off x="1875472" y="3837099"/>
            <a:ext cx="86288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p:cNvCxnSpPr/>
          <p:nvPr/>
        </p:nvCxnSpPr>
        <p:spPr>
          <a:xfrm>
            <a:off x="1870637" y="3837099"/>
            <a:ext cx="862889" cy="0"/>
          </a:xfrm>
          <a:prstGeom prst="straightConnector1">
            <a:avLst/>
          </a:prstGeom>
          <a:ln>
            <a:solidFill>
              <a:schemeClr val="accent4">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p:cNvCxnSpPr/>
          <p:nvPr/>
        </p:nvCxnSpPr>
        <p:spPr>
          <a:xfrm>
            <a:off x="1862599" y="4154241"/>
            <a:ext cx="862889" cy="0"/>
          </a:xfrm>
          <a:prstGeom prst="straightConnector1">
            <a:avLst/>
          </a:prstGeom>
          <a:ln>
            <a:solidFill>
              <a:schemeClr val="accent5">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p:cNvCxnSpPr/>
          <p:nvPr/>
        </p:nvCxnSpPr>
        <p:spPr>
          <a:xfrm>
            <a:off x="1862599" y="4485867"/>
            <a:ext cx="862889" cy="0"/>
          </a:xfrm>
          <a:prstGeom prst="straightConnector1">
            <a:avLst/>
          </a:prstGeom>
          <a:ln>
            <a:solidFill>
              <a:schemeClr val="accent6">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39" name="TextBox 38"/>
          <p:cNvSpPr txBox="1"/>
          <p:nvPr/>
        </p:nvSpPr>
        <p:spPr>
          <a:xfrm>
            <a:off x="1972880" y="1779698"/>
            <a:ext cx="706724" cy="369332"/>
          </a:xfrm>
          <a:prstGeom prst="rect">
            <a:avLst/>
          </a:prstGeom>
          <a:noFill/>
        </p:spPr>
        <p:txBody>
          <a:bodyPr wrap="square" rtlCol="0">
            <a:spAutoFit/>
          </a:bodyPr>
          <a:lstStyle/>
          <a:p>
            <a:pPr algn="r"/>
            <a:r>
              <a:rPr lang="en-US" sz="900" dirty="0"/>
              <a:t>1</a:t>
            </a:r>
            <a:r>
              <a:rPr lang="en-US" sz="900" baseline="30000" dirty="0"/>
              <a:t>st</a:t>
            </a:r>
            <a:r>
              <a:rPr lang="en-US" sz="900" dirty="0"/>
              <a:t> Request</a:t>
            </a:r>
          </a:p>
        </p:txBody>
      </p:sp>
      <p:sp>
        <p:nvSpPr>
          <p:cNvPr id="40" name="TextBox 39"/>
          <p:cNvSpPr txBox="1"/>
          <p:nvPr/>
        </p:nvSpPr>
        <p:spPr>
          <a:xfrm>
            <a:off x="1972881" y="2096840"/>
            <a:ext cx="706724" cy="369332"/>
          </a:xfrm>
          <a:prstGeom prst="rect">
            <a:avLst/>
          </a:prstGeom>
          <a:noFill/>
        </p:spPr>
        <p:txBody>
          <a:bodyPr wrap="square" rtlCol="0">
            <a:spAutoFit/>
          </a:bodyPr>
          <a:lstStyle/>
          <a:p>
            <a:pPr algn="r"/>
            <a:r>
              <a:rPr lang="en-US" sz="900" dirty="0"/>
              <a:t>2</a:t>
            </a:r>
            <a:r>
              <a:rPr lang="en-US" sz="900" baseline="30000" dirty="0"/>
              <a:t>nd</a:t>
            </a:r>
            <a:r>
              <a:rPr lang="en-US" sz="900" dirty="0"/>
              <a:t> Request</a:t>
            </a:r>
          </a:p>
        </p:txBody>
      </p:sp>
      <p:sp>
        <p:nvSpPr>
          <p:cNvPr id="41" name="TextBox 40"/>
          <p:cNvSpPr txBox="1"/>
          <p:nvPr/>
        </p:nvSpPr>
        <p:spPr>
          <a:xfrm>
            <a:off x="1988178" y="2521847"/>
            <a:ext cx="706724" cy="369332"/>
          </a:xfrm>
          <a:prstGeom prst="rect">
            <a:avLst/>
          </a:prstGeom>
          <a:noFill/>
        </p:spPr>
        <p:txBody>
          <a:bodyPr wrap="square" rtlCol="0">
            <a:spAutoFit/>
          </a:bodyPr>
          <a:lstStyle/>
          <a:p>
            <a:pPr algn="r"/>
            <a:r>
              <a:rPr lang="en-US" sz="900" dirty="0"/>
              <a:t>3</a:t>
            </a:r>
            <a:r>
              <a:rPr lang="en-US" sz="900" baseline="30000" dirty="0"/>
              <a:t>rd</a:t>
            </a:r>
            <a:r>
              <a:rPr lang="en-US" sz="900" dirty="0"/>
              <a:t>  Request</a:t>
            </a:r>
          </a:p>
        </p:txBody>
      </p:sp>
      <p:sp>
        <p:nvSpPr>
          <p:cNvPr id="42" name="TextBox 41"/>
          <p:cNvSpPr txBox="1"/>
          <p:nvPr/>
        </p:nvSpPr>
        <p:spPr>
          <a:xfrm>
            <a:off x="1875473" y="3527122"/>
            <a:ext cx="706724" cy="369332"/>
          </a:xfrm>
          <a:prstGeom prst="rect">
            <a:avLst/>
          </a:prstGeom>
          <a:noFill/>
        </p:spPr>
        <p:txBody>
          <a:bodyPr wrap="square" rtlCol="0">
            <a:spAutoFit/>
          </a:bodyPr>
          <a:lstStyle/>
          <a:p>
            <a:pPr algn="r"/>
            <a:r>
              <a:rPr lang="en-US" sz="900" dirty="0"/>
              <a:t>1</a:t>
            </a:r>
            <a:r>
              <a:rPr lang="en-US" sz="900" baseline="30000" dirty="0"/>
              <a:t>st</a:t>
            </a:r>
            <a:r>
              <a:rPr lang="en-US" sz="900" dirty="0"/>
              <a:t> Request</a:t>
            </a:r>
          </a:p>
        </p:txBody>
      </p:sp>
      <p:sp>
        <p:nvSpPr>
          <p:cNvPr id="43" name="TextBox 42"/>
          <p:cNvSpPr txBox="1"/>
          <p:nvPr/>
        </p:nvSpPr>
        <p:spPr>
          <a:xfrm>
            <a:off x="1875472" y="3865999"/>
            <a:ext cx="706724" cy="369332"/>
          </a:xfrm>
          <a:prstGeom prst="rect">
            <a:avLst/>
          </a:prstGeom>
          <a:noFill/>
        </p:spPr>
        <p:txBody>
          <a:bodyPr wrap="square" rtlCol="0">
            <a:spAutoFit/>
          </a:bodyPr>
          <a:lstStyle/>
          <a:p>
            <a:pPr algn="r"/>
            <a:r>
              <a:rPr lang="en-US" sz="900" dirty="0"/>
              <a:t>2</a:t>
            </a:r>
            <a:r>
              <a:rPr lang="en-US" sz="900" baseline="30000" dirty="0"/>
              <a:t>nd</a:t>
            </a:r>
            <a:r>
              <a:rPr lang="en-US" sz="900" dirty="0"/>
              <a:t>  Request</a:t>
            </a:r>
          </a:p>
        </p:txBody>
      </p:sp>
      <p:sp>
        <p:nvSpPr>
          <p:cNvPr id="44" name="TextBox 43"/>
          <p:cNvSpPr txBox="1"/>
          <p:nvPr/>
        </p:nvSpPr>
        <p:spPr>
          <a:xfrm>
            <a:off x="1880312" y="4206523"/>
            <a:ext cx="706724" cy="369332"/>
          </a:xfrm>
          <a:prstGeom prst="rect">
            <a:avLst/>
          </a:prstGeom>
          <a:noFill/>
        </p:spPr>
        <p:txBody>
          <a:bodyPr wrap="square" rtlCol="0">
            <a:spAutoFit/>
          </a:bodyPr>
          <a:lstStyle/>
          <a:p>
            <a:pPr algn="r"/>
            <a:r>
              <a:rPr lang="en-US" sz="900" dirty="0"/>
              <a:t>3</a:t>
            </a:r>
            <a:r>
              <a:rPr lang="en-US" sz="900" baseline="30000" dirty="0"/>
              <a:t>rd</a:t>
            </a:r>
            <a:r>
              <a:rPr lang="en-US" sz="900" dirty="0"/>
              <a:t>  Request</a:t>
            </a:r>
          </a:p>
        </p:txBody>
      </p:sp>
      <p:sp>
        <p:nvSpPr>
          <p:cNvPr id="31" name="Slide Number Placeholder 30"/>
          <p:cNvSpPr>
            <a:spLocks noGrp="1"/>
          </p:cNvSpPr>
          <p:nvPr>
            <p:ph type="sldNum" sz="quarter" idx="12"/>
          </p:nvPr>
        </p:nvSpPr>
        <p:spPr/>
        <p:txBody>
          <a:bodyPr/>
          <a:lstStyle/>
          <a:p>
            <a:fld id="{2B2AED42-6F5E-4BE6-9000-5A3683948DB3}" type="slidenum">
              <a:rPr lang="en-US" smtClean="0"/>
              <a:pPr/>
              <a:t>42</a:t>
            </a:fld>
            <a:endParaRPr lang="en-US"/>
          </a:p>
        </p:txBody>
      </p:sp>
      <p:sp>
        <p:nvSpPr>
          <p:cNvPr id="32" name="Footer Placeholder 31"/>
          <p:cNvSpPr>
            <a:spLocks noGrp="1"/>
          </p:cNvSpPr>
          <p:nvPr>
            <p:ph type="ftr" sz="quarter" idx="11"/>
          </p:nvPr>
        </p:nvSpPr>
        <p:spPr/>
        <p:txBody>
          <a:bodyPr/>
          <a:lstStyle/>
          <a:p>
            <a:r>
              <a:rPr lang="en-US"/>
              <a:t>Copy right to Supriya Mallick</a:t>
            </a:r>
          </a:p>
        </p:txBody>
      </p:sp>
    </p:spTree>
    <p:extLst>
      <p:ext uri="{BB962C8B-B14F-4D97-AF65-F5344CB8AC3E}">
        <p14:creationId xmlns:p14="http://schemas.microsoft.com/office/powerpoint/2010/main" val="146903897"/>
      </p:ext>
    </p:extLst>
  </p:cSld>
  <p:clrMapOvr>
    <a:masterClrMapping/>
  </p:clrMapOvr>
  <p:transition advTm="2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bg/>
                                          </p:spTgt>
                                        </p:tgtEl>
                                        <p:attrNameLst>
                                          <p:attrName>style.visibility</p:attrName>
                                        </p:attrNameLst>
                                      </p:cBhvr>
                                      <p:to>
                                        <p:strVal val="visible"/>
                                      </p:to>
                                    </p:set>
                                    <p:animEffect transition="in" filter="fade">
                                      <p:cBhvr>
                                        <p:cTn id="17" dur="2000"/>
                                        <p:tgtEl>
                                          <p:spTgt spid="8">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2000"/>
                                        <p:tgtEl>
                                          <p:spTgt spid="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fade">
                                      <p:cBhvr>
                                        <p:cTn id="23" dur="2000"/>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20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20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bg/>
                                          </p:spTgt>
                                        </p:tgtEl>
                                        <p:attrNameLst>
                                          <p:attrName>style.visibility</p:attrName>
                                        </p:attrNameLst>
                                      </p:cBhvr>
                                      <p:to>
                                        <p:strVal val="visible"/>
                                      </p:to>
                                    </p:set>
                                    <p:animEffect transition="in" filter="fade">
                                      <p:cBhvr>
                                        <p:cTn id="38" dur="2000"/>
                                        <p:tgtEl>
                                          <p:spTgt spid="9">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xEl>
                                              <p:pRg st="0" end="0"/>
                                            </p:txEl>
                                          </p:spTgt>
                                        </p:tgtEl>
                                        <p:attrNameLst>
                                          <p:attrName>style.visibility</p:attrName>
                                        </p:attrNameLst>
                                      </p:cBhvr>
                                      <p:to>
                                        <p:strVal val="visible"/>
                                      </p:to>
                                    </p:set>
                                    <p:animEffect transition="in" filter="fade">
                                      <p:cBhvr>
                                        <p:cTn id="41" dur="2000"/>
                                        <p:tgtEl>
                                          <p:spTgt spid="9">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
                                            <p:txEl>
                                              <p:pRg st="1" end="1"/>
                                            </p:txEl>
                                          </p:spTgt>
                                        </p:tgtEl>
                                        <p:attrNameLst>
                                          <p:attrName>style.visibility</p:attrName>
                                        </p:attrNameLst>
                                      </p:cBhvr>
                                      <p:to>
                                        <p:strVal val="visible"/>
                                      </p:to>
                                    </p:set>
                                    <p:animEffect transition="in" filter="fade">
                                      <p:cBhvr>
                                        <p:cTn id="44" dur="2000"/>
                                        <p:tgtEl>
                                          <p:spTgt spid="9">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20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20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0">
                                            <p:bg/>
                                          </p:spTgt>
                                        </p:tgtEl>
                                        <p:attrNameLst>
                                          <p:attrName>style.visibility</p:attrName>
                                        </p:attrNameLst>
                                      </p:cBhvr>
                                      <p:to>
                                        <p:strVal val="visible"/>
                                      </p:to>
                                    </p:set>
                                    <p:animEffect transition="in" filter="fade">
                                      <p:cBhvr>
                                        <p:cTn id="59" dur="2000"/>
                                        <p:tgtEl>
                                          <p:spTgt spid="10">
                                            <p:bg/>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0">
                                            <p:txEl>
                                              <p:pRg st="0" end="0"/>
                                            </p:txEl>
                                          </p:spTgt>
                                        </p:tgtEl>
                                        <p:attrNameLst>
                                          <p:attrName>style.visibility</p:attrName>
                                        </p:attrNameLst>
                                      </p:cBhvr>
                                      <p:to>
                                        <p:strVal val="visible"/>
                                      </p:to>
                                    </p:set>
                                    <p:animEffect transition="in" filter="fade">
                                      <p:cBhvr>
                                        <p:cTn id="62" dur="2000"/>
                                        <p:tgtEl>
                                          <p:spTgt spid="10">
                                            <p:txEl>
                                              <p:pRg st="0" end="0"/>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
                                            <p:txEl>
                                              <p:pRg st="1" end="1"/>
                                            </p:txEl>
                                          </p:spTgt>
                                        </p:tgtEl>
                                        <p:attrNameLst>
                                          <p:attrName>style.visibility</p:attrName>
                                        </p:attrNameLst>
                                      </p:cBhvr>
                                      <p:to>
                                        <p:strVal val="visible"/>
                                      </p:to>
                                    </p:set>
                                    <p:animEffect transition="in" filter="fade">
                                      <p:cBhvr>
                                        <p:cTn id="65" dur="2000"/>
                                        <p:tgtEl>
                                          <p:spTgt spid="10">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2000"/>
                                        <p:tgtEl>
                                          <p:spTgt spid="3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2000"/>
                                        <p:tgtEl>
                                          <p:spTgt spid="2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1">
                                            <p:bg/>
                                          </p:spTgt>
                                        </p:tgtEl>
                                        <p:attrNameLst>
                                          <p:attrName>style.visibility</p:attrName>
                                        </p:attrNameLst>
                                      </p:cBhvr>
                                      <p:to>
                                        <p:strVal val="visible"/>
                                      </p:to>
                                    </p:set>
                                    <p:animEffect transition="in" filter="fade">
                                      <p:cBhvr>
                                        <p:cTn id="80" dur="2000"/>
                                        <p:tgtEl>
                                          <p:spTgt spid="11">
                                            <p:bg/>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1">
                                            <p:txEl>
                                              <p:pRg st="0" end="0"/>
                                            </p:txEl>
                                          </p:spTgt>
                                        </p:tgtEl>
                                        <p:attrNameLst>
                                          <p:attrName>style.visibility</p:attrName>
                                        </p:attrNameLst>
                                      </p:cBhvr>
                                      <p:to>
                                        <p:strVal val="visible"/>
                                      </p:to>
                                    </p:set>
                                    <p:animEffect transition="in" filter="fade">
                                      <p:cBhvr>
                                        <p:cTn id="83" dur="2000"/>
                                        <p:tgtEl>
                                          <p:spTgt spid="11">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1">
                                            <p:txEl>
                                              <p:pRg st="1" end="1"/>
                                            </p:txEl>
                                          </p:spTgt>
                                        </p:tgtEl>
                                        <p:attrNameLst>
                                          <p:attrName>style.visibility</p:attrName>
                                        </p:attrNameLst>
                                      </p:cBhvr>
                                      <p:to>
                                        <p:strVal val="visible"/>
                                      </p:to>
                                    </p:set>
                                    <p:animEffect transition="in" filter="fade">
                                      <p:cBhvr>
                                        <p:cTn id="86" dur="2000"/>
                                        <p:tgtEl>
                                          <p:spTgt spid="11">
                                            <p:txEl>
                                              <p:pRg st="1" end="1"/>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fade">
                                      <p:cBhvr>
                                        <p:cTn id="91" dur="2000"/>
                                        <p:tgtEl>
                                          <p:spTgt spid="37"/>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2000"/>
                                        <p:tgtEl>
                                          <p:spTgt spid="3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12">
                                            <p:bg/>
                                          </p:spTgt>
                                        </p:tgtEl>
                                        <p:attrNameLst>
                                          <p:attrName>style.visibility</p:attrName>
                                        </p:attrNameLst>
                                      </p:cBhvr>
                                      <p:to>
                                        <p:strVal val="visible"/>
                                      </p:to>
                                    </p:set>
                                    <p:animEffect transition="in" filter="fade">
                                      <p:cBhvr>
                                        <p:cTn id="101" dur="2000"/>
                                        <p:tgtEl>
                                          <p:spTgt spid="12">
                                            <p:bg/>
                                          </p:spTgt>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2">
                                            <p:txEl>
                                              <p:pRg st="0" end="0"/>
                                            </p:txEl>
                                          </p:spTgt>
                                        </p:tgtEl>
                                        <p:attrNameLst>
                                          <p:attrName>style.visibility</p:attrName>
                                        </p:attrNameLst>
                                      </p:cBhvr>
                                      <p:to>
                                        <p:strVal val="visible"/>
                                      </p:to>
                                    </p:set>
                                    <p:animEffect transition="in" filter="fade">
                                      <p:cBhvr>
                                        <p:cTn id="104" dur="2000"/>
                                        <p:tgtEl>
                                          <p:spTgt spid="1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2">
                                            <p:txEl>
                                              <p:pRg st="1" end="1"/>
                                            </p:txEl>
                                          </p:spTgt>
                                        </p:tgtEl>
                                        <p:attrNameLst>
                                          <p:attrName>style.visibility</p:attrName>
                                        </p:attrNameLst>
                                      </p:cBhvr>
                                      <p:to>
                                        <p:strVal val="visible"/>
                                      </p:to>
                                    </p:set>
                                    <p:animEffect transition="in" filter="fade">
                                      <p:cBhvr>
                                        <p:cTn id="107" dur="2000"/>
                                        <p:tgtEl>
                                          <p:spTgt spid="12">
                                            <p:txEl>
                                              <p:pRg st="1" end="1"/>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fade">
                                      <p:cBhvr>
                                        <p:cTn id="112" dur="2000"/>
                                        <p:tgtEl>
                                          <p:spTgt spid="38"/>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fade">
                                      <p:cBhvr>
                                        <p:cTn id="117" dur="2000"/>
                                        <p:tgtEl>
                                          <p:spTgt spid="28"/>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3">
                                            <p:bg/>
                                          </p:spTgt>
                                        </p:tgtEl>
                                        <p:attrNameLst>
                                          <p:attrName>style.visibility</p:attrName>
                                        </p:attrNameLst>
                                      </p:cBhvr>
                                      <p:to>
                                        <p:strVal val="visible"/>
                                      </p:to>
                                    </p:set>
                                    <p:animEffect transition="in" filter="fade">
                                      <p:cBhvr>
                                        <p:cTn id="122" dur="2000"/>
                                        <p:tgtEl>
                                          <p:spTgt spid="13">
                                            <p:bg/>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13">
                                            <p:txEl>
                                              <p:pRg st="0" end="0"/>
                                            </p:txEl>
                                          </p:spTgt>
                                        </p:tgtEl>
                                        <p:attrNameLst>
                                          <p:attrName>style.visibility</p:attrName>
                                        </p:attrNameLst>
                                      </p:cBhvr>
                                      <p:to>
                                        <p:strVal val="visible"/>
                                      </p:to>
                                    </p:set>
                                    <p:animEffect transition="in" filter="fade">
                                      <p:cBhvr>
                                        <p:cTn id="125" dur="2000"/>
                                        <p:tgtEl>
                                          <p:spTgt spid="13">
                                            <p:txEl>
                                              <p:pRg st="0" end="0"/>
                                            </p:txEl>
                                          </p:spTgt>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3">
                                            <p:txEl>
                                              <p:pRg st="1" end="1"/>
                                            </p:txEl>
                                          </p:spTgt>
                                        </p:tgtEl>
                                        <p:attrNameLst>
                                          <p:attrName>style.visibility</p:attrName>
                                        </p:attrNameLst>
                                      </p:cBhvr>
                                      <p:to>
                                        <p:strVal val="visible"/>
                                      </p:to>
                                    </p:set>
                                    <p:animEffect transition="in" filter="fade">
                                      <p:cBhvr>
                                        <p:cTn id="128" dur="2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P spid="9" grpId="0" build="allAtOnce" animBg="1"/>
      <p:bldP spid="10" grpId="0" build="allAtOnce" animBg="1"/>
      <p:bldP spid="11" grpId="0" build="allAtOnce" animBg="1"/>
      <p:bldP spid="12" grpId="0" build="allAtOnce" animBg="1"/>
      <p:bldP spid="13" grpId="0" build="allAtOnce"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2848" y="1050433"/>
            <a:ext cx="6529589" cy="440457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solidFill>
                  <a:schemeClr val="tx1"/>
                </a:solidFill>
              </a:rPr>
              <a:t>JVM</a:t>
            </a:r>
          </a:p>
        </p:txBody>
      </p:sp>
      <p:sp>
        <p:nvSpPr>
          <p:cNvPr id="3" name="Rounded Rectangle 2"/>
          <p:cNvSpPr/>
          <p:nvPr/>
        </p:nvSpPr>
        <p:spPr>
          <a:xfrm>
            <a:off x="1497971" y="1282252"/>
            <a:ext cx="5496059" cy="3660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Container</a:t>
            </a:r>
            <a:endParaRPr lang="en-US" sz="1350" dirty="0"/>
          </a:p>
        </p:txBody>
      </p:sp>
      <p:sp>
        <p:nvSpPr>
          <p:cNvPr id="4" name="Round Diagonal Corner Rectangle 3"/>
          <p:cNvSpPr/>
          <p:nvPr/>
        </p:nvSpPr>
        <p:spPr>
          <a:xfrm>
            <a:off x="5148329" y="1668619"/>
            <a:ext cx="1303986" cy="1332964"/>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Servlet A </a:t>
            </a:r>
          </a:p>
          <a:p>
            <a:pPr algn="ctr"/>
            <a:r>
              <a:rPr lang="en-US" sz="1350" dirty="0"/>
              <a:t>Service()</a:t>
            </a:r>
          </a:p>
        </p:txBody>
      </p:sp>
      <p:sp>
        <p:nvSpPr>
          <p:cNvPr id="5" name="Round Diagonal Corner Rectangle 4"/>
          <p:cNvSpPr/>
          <p:nvPr/>
        </p:nvSpPr>
        <p:spPr>
          <a:xfrm>
            <a:off x="5148329" y="3305845"/>
            <a:ext cx="1303986" cy="1332964"/>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Servlet B</a:t>
            </a:r>
          </a:p>
          <a:p>
            <a:pPr algn="ctr"/>
            <a:r>
              <a:rPr lang="en-US" sz="1350" dirty="0"/>
              <a:t>Service()</a:t>
            </a:r>
          </a:p>
        </p:txBody>
      </p:sp>
      <p:sp>
        <p:nvSpPr>
          <p:cNvPr id="6" name="TextBox 5"/>
          <p:cNvSpPr txBox="1"/>
          <p:nvPr/>
        </p:nvSpPr>
        <p:spPr>
          <a:xfrm>
            <a:off x="1747506" y="1514073"/>
            <a:ext cx="1478652" cy="1338828"/>
          </a:xfrm>
          <a:prstGeom prst="rect">
            <a:avLst/>
          </a:prstGeom>
          <a:noFill/>
        </p:spPr>
        <p:txBody>
          <a:bodyPr wrap="square" rtlCol="0">
            <a:spAutoFit/>
          </a:bodyPr>
          <a:lstStyle/>
          <a:p>
            <a:r>
              <a:rPr lang="en-US" sz="1350" dirty="0"/>
              <a:t>Container invoke the service() method, to handle the request.</a:t>
            </a:r>
          </a:p>
        </p:txBody>
      </p:sp>
      <p:sp>
        <p:nvSpPr>
          <p:cNvPr id="7" name="Snip Single Corner Rectangle 6"/>
          <p:cNvSpPr/>
          <p:nvPr/>
        </p:nvSpPr>
        <p:spPr>
          <a:xfrm>
            <a:off x="3671282" y="1591346"/>
            <a:ext cx="1048018" cy="473299"/>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Thread 1A</a:t>
            </a:r>
          </a:p>
          <a:p>
            <a:pPr algn="ctr"/>
            <a:r>
              <a:rPr lang="en-US" sz="900" dirty="0"/>
              <a:t>HttpRequest , HttpResponse</a:t>
            </a:r>
          </a:p>
        </p:txBody>
      </p:sp>
      <p:sp>
        <p:nvSpPr>
          <p:cNvPr id="8" name="Snip Single Corner Rectangle 7"/>
          <p:cNvSpPr/>
          <p:nvPr/>
        </p:nvSpPr>
        <p:spPr>
          <a:xfrm>
            <a:off x="3688989" y="2111327"/>
            <a:ext cx="1048018" cy="473299"/>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Thread 2A</a:t>
            </a:r>
          </a:p>
          <a:p>
            <a:pPr algn="ctr"/>
            <a:r>
              <a:rPr lang="en-US" sz="900" dirty="0"/>
              <a:t>HttpRequest , HttpResponse</a:t>
            </a:r>
          </a:p>
        </p:txBody>
      </p:sp>
      <p:sp>
        <p:nvSpPr>
          <p:cNvPr id="9" name="Snip Single Corner Rectangle 8"/>
          <p:cNvSpPr/>
          <p:nvPr/>
        </p:nvSpPr>
        <p:spPr>
          <a:xfrm>
            <a:off x="3671281" y="2687660"/>
            <a:ext cx="1048018" cy="473299"/>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Thread 3A</a:t>
            </a:r>
          </a:p>
          <a:p>
            <a:pPr algn="ctr"/>
            <a:r>
              <a:rPr lang="en-US" sz="900" dirty="0"/>
              <a:t>HttpRequest , HttpResponse</a:t>
            </a:r>
          </a:p>
        </p:txBody>
      </p:sp>
      <p:sp>
        <p:nvSpPr>
          <p:cNvPr id="10" name="Snip Single Corner Rectangle 9"/>
          <p:cNvSpPr/>
          <p:nvPr/>
        </p:nvSpPr>
        <p:spPr>
          <a:xfrm>
            <a:off x="3688989" y="3258353"/>
            <a:ext cx="1048018" cy="473299"/>
          </a:xfrm>
          <a:prstGeom prst="snip1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Thread 1B</a:t>
            </a:r>
          </a:p>
          <a:p>
            <a:pPr algn="ctr"/>
            <a:r>
              <a:rPr lang="en-US" sz="900" dirty="0"/>
              <a:t>HttpRequest , HttpResponse</a:t>
            </a:r>
          </a:p>
        </p:txBody>
      </p:sp>
      <p:sp>
        <p:nvSpPr>
          <p:cNvPr id="11" name="Snip Single Corner Rectangle 10"/>
          <p:cNvSpPr/>
          <p:nvPr/>
        </p:nvSpPr>
        <p:spPr>
          <a:xfrm>
            <a:off x="3679329" y="3833880"/>
            <a:ext cx="1048018" cy="473299"/>
          </a:xfrm>
          <a:prstGeom prst="snip1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Thread 2B</a:t>
            </a:r>
          </a:p>
          <a:p>
            <a:pPr algn="ctr"/>
            <a:r>
              <a:rPr lang="en-US" sz="900" dirty="0"/>
              <a:t>HttpRequest , HttpResponse</a:t>
            </a:r>
          </a:p>
        </p:txBody>
      </p:sp>
      <p:sp>
        <p:nvSpPr>
          <p:cNvPr id="12" name="Snip Single Corner Rectangle 11"/>
          <p:cNvSpPr/>
          <p:nvPr/>
        </p:nvSpPr>
        <p:spPr>
          <a:xfrm>
            <a:off x="3675306" y="4372378"/>
            <a:ext cx="1048018" cy="473299"/>
          </a:xfrm>
          <a:prstGeom prst="snip1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dirty="0"/>
              <a:t>Thread 3B</a:t>
            </a:r>
          </a:p>
          <a:p>
            <a:pPr algn="ctr"/>
            <a:r>
              <a:rPr lang="en-US" sz="825" dirty="0"/>
              <a:t>HttpRequest , HttpResponse</a:t>
            </a:r>
          </a:p>
          <a:p>
            <a:pPr algn="ctr"/>
            <a:endParaRPr lang="en-US" sz="825" dirty="0"/>
          </a:p>
        </p:txBody>
      </p:sp>
      <p:cxnSp>
        <p:nvCxnSpPr>
          <p:cNvPr id="16" name="Elbow Connector 15"/>
          <p:cNvCxnSpPr>
            <a:stCxn id="7" idx="0"/>
            <a:endCxn id="4" idx="2"/>
          </p:cNvCxnSpPr>
          <p:nvPr/>
        </p:nvCxnSpPr>
        <p:spPr>
          <a:xfrm>
            <a:off x="4719299" y="1827996"/>
            <a:ext cx="429030" cy="507106"/>
          </a:xfrm>
          <a:prstGeom prst="bentConnector3">
            <a:avLst>
              <a:gd name="adj1" fmla="val 70263"/>
            </a:avLst>
          </a:prstGeom>
          <a:ln>
            <a:solidFill>
              <a:schemeClr val="accent1">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8" name="Elbow Connector 17"/>
          <p:cNvCxnSpPr/>
          <p:nvPr/>
        </p:nvCxnSpPr>
        <p:spPr>
          <a:xfrm>
            <a:off x="4775642" y="2363673"/>
            <a:ext cx="380735" cy="208078"/>
          </a:xfrm>
          <a:prstGeom prst="bentConnector3">
            <a:avLst>
              <a:gd name="adj1" fmla="val 50000"/>
            </a:avLst>
          </a:prstGeom>
          <a:ln>
            <a:solidFill>
              <a:schemeClr val="accent2">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0" name="Elbow Connector 19"/>
          <p:cNvCxnSpPr>
            <a:stCxn id="9" idx="0"/>
          </p:cNvCxnSpPr>
          <p:nvPr/>
        </p:nvCxnSpPr>
        <p:spPr>
          <a:xfrm flipV="1">
            <a:off x="4719299" y="2816446"/>
            <a:ext cx="429030" cy="107864"/>
          </a:xfrm>
          <a:prstGeom prst="bentConnector3">
            <a:avLst>
              <a:gd name="adj1" fmla="val 50000"/>
            </a:avLst>
          </a:prstGeom>
          <a:ln>
            <a:solidFill>
              <a:schemeClr val="accent3">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2" name="Elbow Connector 21"/>
          <p:cNvCxnSpPr/>
          <p:nvPr/>
        </p:nvCxnSpPr>
        <p:spPr>
          <a:xfrm>
            <a:off x="4737007" y="3542495"/>
            <a:ext cx="419370" cy="291384"/>
          </a:xfrm>
          <a:prstGeom prst="bentConnector3">
            <a:avLst>
              <a:gd name="adj1" fmla="val 50000"/>
            </a:avLst>
          </a:prstGeom>
          <a:ln>
            <a:solidFill>
              <a:schemeClr val="accent4">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9" name="Elbow Connector 28"/>
          <p:cNvCxnSpPr>
            <a:endCxn id="5" idx="2"/>
          </p:cNvCxnSpPr>
          <p:nvPr/>
        </p:nvCxnSpPr>
        <p:spPr>
          <a:xfrm flipV="1">
            <a:off x="4716083" y="3972327"/>
            <a:ext cx="432246" cy="108667"/>
          </a:xfrm>
          <a:prstGeom prst="bentConnector3">
            <a:avLst>
              <a:gd name="adj1" fmla="val 50000"/>
            </a:avLst>
          </a:prstGeom>
          <a:ln>
            <a:solidFill>
              <a:schemeClr val="accent5">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32" name="Elbow Connector 31"/>
          <p:cNvCxnSpPr/>
          <p:nvPr/>
        </p:nvCxnSpPr>
        <p:spPr>
          <a:xfrm flipV="1">
            <a:off x="4724936" y="4191269"/>
            <a:ext cx="443510" cy="432645"/>
          </a:xfrm>
          <a:prstGeom prst="bentConnector3">
            <a:avLst>
              <a:gd name="adj1" fmla="val 50000"/>
            </a:avLst>
          </a:prstGeom>
          <a:ln>
            <a:solidFill>
              <a:schemeClr val="accent6">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9" name="Slide Number Placeholder 18"/>
          <p:cNvSpPr>
            <a:spLocks noGrp="1"/>
          </p:cNvSpPr>
          <p:nvPr>
            <p:ph type="sldNum" sz="quarter" idx="12"/>
          </p:nvPr>
        </p:nvSpPr>
        <p:spPr/>
        <p:txBody>
          <a:bodyPr/>
          <a:lstStyle/>
          <a:p>
            <a:fld id="{2B2AED42-6F5E-4BE6-9000-5A3683948DB3}" type="slidenum">
              <a:rPr lang="en-US" smtClean="0"/>
              <a:pPr/>
              <a:t>43</a:t>
            </a:fld>
            <a:endParaRPr lang="en-US"/>
          </a:p>
        </p:txBody>
      </p:sp>
      <p:sp>
        <p:nvSpPr>
          <p:cNvPr id="21" name="Footer Placeholder 20"/>
          <p:cNvSpPr>
            <a:spLocks noGrp="1"/>
          </p:cNvSpPr>
          <p:nvPr>
            <p:ph type="ftr" sz="quarter" idx="11"/>
          </p:nvPr>
        </p:nvSpPr>
        <p:spPr/>
        <p:txBody>
          <a:bodyPr/>
          <a:lstStyle/>
          <a:p>
            <a:r>
              <a:rPr lang="en-US"/>
              <a:t>Copy right to Supriya Mallick</a:t>
            </a:r>
          </a:p>
        </p:txBody>
      </p:sp>
    </p:spTree>
    <p:extLst>
      <p:ext uri="{BB962C8B-B14F-4D97-AF65-F5344CB8AC3E}">
        <p14:creationId xmlns:p14="http://schemas.microsoft.com/office/powerpoint/2010/main" val="1009433977"/>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20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20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bg/>
                                          </p:spTgt>
                                        </p:tgtEl>
                                        <p:attrNameLst>
                                          <p:attrName>style.visibility</p:attrName>
                                        </p:attrNameLst>
                                      </p:cBhvr>
                                      <p:to>
                                        <p:strVal val="visible"/>
                                      </p:to>
                                    </p:set>
                                    <p:animEffect transition="in" filter="fade">
                                      <p:cBhvr>
                                        <p:cTn id="28" dur="2000"/>
                                        <p:tgtEl>
                                          <p:spTgt spid="8">
                                            <p:bg/>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2000"/>
                                        <p:tgtEl>
                                          <p:spTgt spid="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xEl>
                                              <p:pRg st="1" end="1"/>
                                            </p:txEl>
                                          </p:spTgt>
                                        </p:tgtEl>
                                        <p:attrNameLst>
                                          <p:attrName>style.visibility</p:attrName>
                                        </p:attrNameLst>
                                      </p:cBhvr>
                                      <p:to>
                                        <p:strVal val="visible"/>
                                      </p:to>
                                    </p:set>
                                    <p:animEffect transition="in" filter="fade">
                                      <p:cBhvr>
                                        <p:cTn id="34" dur="2000"/>
                                        <p:tgtEl>
                                          <p:spTgt spid="8">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
                                            <p:bg/>
                                          </p:spTgt>
                                        </p:tgtEl>
                                        <p:attrNameLst>
                                          <p:attrName>style.visibility</p:attrName>
                                        </p:attrNameLst>
                                      </p:cBhvr>
                                      <p:to>
                                        <p:strVal val="visible"/>
                                      </p:to>
                                    </p:set>
                                    <p:animEffect transition="in" filter="fade">
                                      <p:cBhvr>
                                        <p:cTn id="39" dur="2000"/>
                                        <p:tgtEl>
                                          <p:spTgt spid="9">
                                            <p:bg/>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fade">
                                      <p:cBhvr>
                                        <p:cTn id="42" dur="2000"/>
                                        <p:tgtEl>
                                          <p:spTgt spid="9">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xEl>
                                              <p:pRg st="1" end="1"/>
                                            </p:txEl>
                                          </p:spTgt>
                                        </p:tgtEl>
                                        <p:attrNameLst>
                                          <p:attrName>style.visibility</p:attrName>
                                        </p:attrNameLst>
                                      </p:cBhvr>
                                      <p:to>
                                        <p:strVal val="visible"/>
                                      </p:to>
                                    </p:set>
                                    <p:animEffect transition="in" filter="fade">
                                      <p:cBhvr>
                                        <p:cTn id="45" dur="2000"/>
                                        <p:tgtEl>
                                          <p:spTgt spid="9">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20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0">
                                            <p:bg/>
                                          </p:spTgt>
                                        </p:tgtEl>
                                        <p:attrNameLst>
                                          <p:attrName>style.visibility</p:attrName>
                                        </p:attrNameLst>
                                      </p:cBhvr>
                                      <p:to>
                                        <p:strVal val="visible"/>
                                      </p:to>
                                    </p:set>
                                    <p:animEffect transition="in" filter="fade">
                                      <p:cBhvr>
                                        <p:cTn id="55" dur="2000"/>
                                        <p:tgtEl>
                                          <p:spTgt spid="10">
                                            <p:bg/>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
                                            <p:txEl>
                                              <p:pRg st="0" end="0"/>
                                            </p:txEl>
                                          </p:spTgt>
                                        </p:tgtEl>
                                        <p:attrNameLst>
                                          <p:attrName>style.visibility</p:attrName>
                                        </p:attrNameLst>
                                      </p:cBhvr>
                                      <p:to>
                                        <p:strVal val="visible"/>
                                      </p:to>
                                    </p:set>
                                    <p:animEffect transition="in" filter="fade">
                                      <p:cBhvr>
                                        <p:cTn id="58" dur="2000"/>
                                        <p:tgtEl>
                                          <p:spTgt spid="10">
                                            <p:txEl>
                                              <p:pRg st="0" end="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
                                            <p:txEl>
                                              <p:pRg st="1" end="1"/>
                                            </p:txEl>
                                          </p:spTgt>
                                        </p:tgtEl>
                                        <p:attrNameLst>
                                          <p:attrName>style.visibility</p:attrName>
                                        </p:attrNameLst>
                                      </p:cBhvr>
                                      <p:to>
                                        <p:strVal val="visible"/>
                                      </p:to>
                                    </p:set>
                                    <p:animEffect transition="in" filter="fade">
                                      <p:cBhvr>
                                        <p:cTn id="61" dur="2000"/>
                                        <p:tgtEl>
                                          <p:spTgt spid="10">
                                            <p:txEl>
                                              <p:pRg st="1" end="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20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1">
                                            <p:bg/>
                                          </p:spTgt>
                                        </p:tgtEl>
                                        <p:attrNameLst>
                                          <p:attrName>style.visibility</p:attrName>
                                        </p:attrNameLst>
                                      </p:cBhvr>
                                      <p:to>
                                        <p:strVal val="visible"/>
                                      </p:to>
                                    </p:set>
                                    <p:animEffect transition="in" filter="fade">
                                      <p:cBhvr>
                                        <p:cTn id="71" dur="2000"/>
                                        <p:tgtEl>
                                          <p:spTgt spid="11">
                                            <p:bg/>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1">
                                            <p:txEl>
                                              <p:pRg st="0" end="0"/>
                                            </p:txEl>
                                          </p:spTgt>
                                        </p:tgtEl>
                                        <p:attrNameLst>
                                          <p:attrName>style.visibility</p:attrName>
                                        </p:attrNameLst>
                                      </p:cBhvr>
                                      <p:to>
                                        <p:strVal val="visible"/>
                                      </p:to>
                                    </p:set>
                                    <p:animEffect transition="in" filter="fade">
                                      <p:cBhvr>
                                        <p:cTn id="74" dur="2000"/>
                                        <p:tgtEl>
                                          <p:spTgt spid="11">
                                            <p:txEl>
                                              <p:pRg st="0" end="0"/>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1">
                                            <p:txEl>
                                              <p:pRg st="1" end="1"/>
                                            </p:txEl>
                                          </p:spTgt>
                                        </p:tgtEl>
                                        <p:attrNameLst>
                                          <p:attrName>style.visibility</p:attrName>
                                        </p:attrNameLst>
                                      </p:cBhvr>
                                      <p:to>
                                        <p:strVal val="visible"/>
                                      </p:to>
                                    </p:set>
                                    <p:animEffect transition="in" filter="fade">
                                      <p:cBhvr>
                                        <p:cTn id="77" dur="2000"/>
                                        <p:tgtEl>
                                          <p:spTgt spid="11">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2000"/>
                                        <p:tgtEl>
                                          <p:spTgt spid="2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2">
                                            <p:bg/>
                                          </p:spTgt>
                                        </p:tgtEl>
                                        <p:attrNameLst>
                                          <p:attrName>style.visibility</p:attrName>
                                        </p:attrNameLst>
                                      </p:cBhvr>
                                      <p:to>
                                        <p:strVal val="visible"/>
                                      </p:to>
                                    </p:set>
                                    <p:animEffect transition="in" filter="fade">
                                      <p:cBhvr>
                                        <p:cTn id="87" dur="2000"/>
                                        <p:tgtEl>
                                          <p:spTgt spid="12">
                                            <p:bg/>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2">
                                            <p:txEl>
                                              <p:pRg st="0" end="0"/>
                                            </p:txEl>
                                          </p:spTgt>
                                        </p:tgtEl>
                                        <p:attrNameLst>
                                          <p:attrName>style.visibility</p:attrName>
                                        </p:attrNameLst>
                                      </p:cBhvr>
                                      <p:to>
                                        <p:strVal val="visible"/>
                                      </p:to>
                                    </p:set>
                                    <p:animEffect transition="in" filter="fade">
                                      <p:cBhvr>
                                        <p:cTn id="90" dur="2000"/>
                                        <p:tgtEl>
                                          <p:spTgt spid="12">
                                            <p:txEl>
                                              <p:pRg st="0" end="0"/>
                                            </p:txEl>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2">
                                            <p:txEl>
                                              <p:pRg st="1" end="1"/>
                                            </p:txEl>
                                          </p:spTgt>
                                        </p:tgtEl>
                                        <p:attrNameLst>
                                          <p:attrName>style.visibility</p:attrName>
                                        </p:attrNameLst>
                                      </p:cBhvr>
                                      <p:to>
                                        <p:strVal val="visible"/>
                                      </p:to>
                                    </p:set>
                                    <p:animEffect transition="in" filter="fade">
                                      <p:cBhvr>
                                        <p:cTn id="93" dur="2000"/>
                                        <p:tgtEl>
                                          <p:spTgt spid="12">
                                            <p:txEl>
                                              <p:pRg st="1" end="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fade">
                                      <p:cBhvr>
                                        <p:cTn id="98"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8" grpId="0" build="allAtOnce" animBg="1"/>
      <p:bldP spid="9" grpId="0" build="allAtOnce" animBg="1"/>
      <p:bldP spid="10" grpId="0" build="allAtOnce" animBg="1"/>
      <p:bldP spid="11" grpId="0" build="allAtOnce" animBg="1"/>
      <p:bldP spid="12" grpId="0" build="allAtOnce"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2848" y="1050433"/>
            <a:ext cx="6529589" cy="440457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a:solidFill>
                  <a:schemeClr val="tx1"/>
                </a:solidFill>
              </a:rPr>
              <a:t>JVM</a:t>
            </a:r>
          </a:p>
        </p:txBody>
      </p:sp>
      <p:sp>
        <p:nvSpPr>
          <p:cNvPr id="3" name="Rounded Rectangle 2"/>
          <p:cNvSpPr/>
          <p:nvPr/>
        </p:nvSpPr>
        <p:spPr>
          <a:xfrm>
            <a:off x="1497971" y="1282252"/>
            <a:ext cx="5496059" cy="3660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Container</a:t>
            </a:r>
            <a:endParaRPr lang="en-US" sz="1350" dirty="0"/>
          </a:p>
        </p:txBody>
      </p:sp>
      <p:sp>
        <p:nvSpPr>
          <p:cNvPr id="4" name="Round Diagonal Corner Rectangle 3"/>
          <p:cNvSpPr/>
          <p:nvPr/>
        </p:nvSpPr>
        <p:spPr>
          <a:xfrm>
            <a:off x="4047186" y="1668619"/>
            <a:ext cx="1303986" cy="1332964"/>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Servlet A</a:t>
            </a:r>
          </a:p>
          <a:p>
            <a:pPr algn="ctr"/>
            <a:r>
              <a:rPr lang="en-US" sz="1350" dirty="0"/>
              <a:t>destroy()</a:t>
            </a:r>
          </a:p>
        </p:txBody>
      </p:sp>
      <p:sp>
        <p:nvSpPr>
          <p:cNvPr id="5" name="Round Diagonal Corner Rectangle 4"/>
          <p:cNvSpPr/>
          <p:nvPr/>
        </p:nvSpPr>
        <p:spPr>
          <a:xfrm>
            <a:off x="4047186" y="3387950"/>
            <a:ext cx="1303986" cy="1332964"/>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Servlet B </a:t>
            </a:r>
          </a:p>
          <a:p>
            <a:pPr algn="ctr"/>
            <a:r>
              <a:rPr lang="en-US" sz="1350" dirty="0"/>
              <a:t>destroy()</a:t>
            </a:r>
          </a:p>
        </p:txBody>
      </p:sp>
      <p:sp>
        <p:nvSpPr>
          <p:cNvPr id="6" name="TextBox 5"/>
          <p:cNvSpPr txBox="1"/>
          <p:nvPr/>
        </p:nvSpPr>
        <p:spPr>
          <a:xfrm>
            <a:off x="1835696" y="1556792"/>
            <a:ext cx="1777286" cy="1338828"/>
          </a:xfrm>
          <a:prstGeom prst="rect">
            <a:avLst/>
          </a:prstGeom>
          <a:noFill/>
        </p:spPr>
        <p:txBody>
          <a:bodyPr wrap="square" rtlCol="0">
            <a:spAutoFit/>
          </a:bodyPr>
          <a:lstStyle/>
          <a:p>
            <a:r>
              <a:rPr lang="en-US" sz="1350" dirty="0"/>
              <a:t>Container invoke the destroy() method, to destroy the servlet. </a:t>
            </a:r>
          </a:p>
          <a:p>
            <a:r>
              <a:rPr lang="en-US" sz="1350" dirty="0"/>
              <a:t>Ready for Garbage collection</a:t>
            </a:r>
          </a:p>
        </p:txBody>
      </p:sp>
      <p:sp>
        <p:nvSpPr>
          <p:cNvPr id="7" name="Slide Number Placeholder 6"/>
          <p:cNvSpPr>
            <a:spLocks noGrp="1"/>
          </p:cNvSpPr>
          <p:nvPr>
            <p:ph type="sldNum" sz="quarter" idx="12"/>
          </p:nvPr>
        </p:nvSpPr>
        <p:spPr/>
        <p:txBody>
          <a:bodyPr/>
          <a:lstStyle/>
          <a:p>
            <a:fld id="{2B2AED42-6F5E-4BE6-9000-5A3683948DB3}" type="slidenum">
              <a:rPr lang="en-US" smtClean="0"/>
              <a:pPr/>
              <a:t>44</a:t>
            </a:fld>
            <a:endParaRPr lang="en-US"/>
          </a:p>
        </p:txBody>
      </p:sp>
      <p:sp>
        <p:nvSpPr>
          <p:cNvPr id="8" name="Footer Placeholder 7"/>
          <p:cNvSpPr>
            <a:spLocks noGrp="1"/>
          </p:cNvSpPr>
          <p:nvPr>
            <p:ph type="ftr" sz="quarter" idx="11"/>
          </p:nvPr>
        </p:nvSpPr>
        <p:spPr/>
        <p:txBody>
          <a:bodyPr/>
          <a:lstStyle/>
          <a:p>
            <a:r>
              <a:rPr lang="en-US"/>
              <a:t>Copy right to Supriya Mallick</a:t>
            </a:r>
          </a:p>
        </p:txBody>
      </p:sp>
    </p:spTree>
    <p:extLst>
      <p:ext uri="{BB962C8B-B14F-4D97-AF65-F5344CB8AC3E}">
        <p14:creationId xmlns:p14="http://schemas.microsoft.com/office/powerpoint/2010/main" val="3925269716"/>
      </p:ext>
    </p:extLst>
  </p:cSld>
  <p:clrMapOvr>
    <a:masterClrMapping/>
  </p:clrMapOvr>
  <p:transition advTm="2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370" y="1017564"/>
            <a:ext cx="3562194" cy="507831"/>
          </a:xfrm>
          <a:prstGeom prst="rect">
            <a:avLst/>
          </a:prstGeom>
        </p:spPr>
        <p:txBody>
          <a:bodyPr wrap="none">
            <a:spAutoFit/>
          </a:bodyPr>
          <a:lstStyle/>
          <a:p>
            <a:r>
              <a:rPr lang="en-US" sz="2700" dirty="0">
                <a:solidFill>
                  <a:schemeClr val="accent5">
                    <a:lumMod val="75000"/>
                  </a:schemeClr>
                </a:solidFill>
                <a:latin typeface="Bookman Old Style" panose="02050604050505020204" pitchFamily="18" charset="0"/>
              </a:rPr>
              <a:t>How Servlet Works?</a:t>
            </a:r>
          </a:p>
        </p:txBody>
      </p:sp>
      <p:sp>
        <p:nvSpPr>
          <p:cNvPr id="3" name="Rectangle 2"/>
          <p:cNvSpPr/>
          <p:nvPr/>
        </p:nvSpPr>
        <p:spPr>
          <a:xfrm>
            <a:off x="150370" y="1677866"/>
            <a:ext cx="8657261" cy="4247317"/>
          </a:xfrm>
          <a:prstGeom prst="rect">
            <a:avLst/>
          </a:prstGeom>
        </p:spPr>
        <p:txBody>
          <a:bodyPr wrap="square">
            <a:spAutoFit/>
          </a:bodyPr>
          <a:lstStyle/>
          <a:p>
            <a:pPr marL="257175" indent="-257175" algn="just">
              <a:buAutoNum type="arabicParenR"/>
            </a:pPr>
            <a:r>
              <a:rPr lang="en-US" dirty="0">
                <a:solidFill>
                  <a:schemeClr val="accent5">
                    <a:lumMod val="75000"/>
                  </a:schemeClr>
                </a:solidFill>
                <a:latin typeface="Bookman Old Style" panose="02050604050505020204" pitchFamily="18" charset="0"/>
              </a:rPr>
              <a:t>When the web server (e.g. Apache Tomcat) starts up, the servlet container deploy and loads all the servlets.</a:t>
            </a:r>
          </a:p>
          <a:p>
            <a:pPr marL="257175" indent="-257175" algn="just">
              <a:buAutoNum type="arabicParenR"/>
            </a:pPr>
            <a:endParaRPr lang="en-US" dirty="0">
              <a:solidFill>
                <a:schemeClr val="accent5">
                  <a:lumMod val="75000"/>
                </a:schemeClr>
              </a:solidFill>
              <a:latin typeface="Bookman Old Style" panose="02050604050505020204" pitchFamily="18" charset="0"/>
            </a:endParaRPr>
          </a:p>
          <a:p>
            <a:pPr marL="257175" indent="-257175" algn="just">
              <a:buAutoNum type="arabicParenR"/>
            </a:pPr>
            <a:r>
              <a:rPr lang="en-US" dirty="0">
                <a:solidFill>
                  <a:schemeClr val="accent5">
                    <a:lumMod val="75000"/>
                  </a:schemeClr>
                </a:solidFill>
                <a:latin typeface="Bookman Old Style" panose="02050604050505020204" pitchFamily="18" charset="0"/>
              </a:rPr>
              <a:t>Once the servlet is loaded, the servlet container creates the instance of servlet class. For each instantiated servlet, its </a:t>
            </a:r>
            <a:r>
              <a:rPr lang="en-US" dirty="0" err="1">
                <a:solidFill>
                  <a:schemeClr val="accent5">
                    <a:lumMod val="75000"/>
                  </a:schemeClr>
                </a:solidFill>
                <a:latin typeface="Bookman Old Style" panose="02050604050505020204" pitchFamily="18" charset="0"/>
              </a:rPr>
              <a:t>init</a:t>
            </a:r>
            <a:r>
              <a:rPr lang="en-US" dirty="0">
                <a:solidFill>
                  <a:schemeClr val="accent5">
                    <a:lumMod val="75000"/>
                  </a:schemeClr>
                </a:solidFill>
                <a:latin typeface="Bookman Old Style" panose="02050604050505020204" pitchFamily="18" charset="0"/>
              </a:rPr>
              <a:t>() method is invoked.</a:t>
            </a:r>
          </a:p>
          <a:p>
            <a:pPr marL="257175" indent="-257175" algn="just">
              <a:buAutoNum type="arabicParenR"/>
            </a:pPr>
            <a:endParaRPr lang="en-US" dirty="0">
              <a:solidFill>
                <a:schemeClr val="accent5">
                  <a:lumMod val="75000"/>
                </a:schemeClr>
              </a:solidFill>
              <a:latin typeface="Bookman Old Style" panose="02050604050505020204" pitchFamily="18" charset="0"/>
            </a:endParaRPr>
          </a:p>
          <a:p>
            <a:pPr marL="257175" indent="-257175" algn="just">
              <a:buAutoNum type="arabicParenR"/>
            </a:pPr>
            <a:r>
              <a:rPr lang="en-US" dirty="0">
                <a:solidFill>
                  <a:schemeClr val="accent5">
                    <a:lumMod val="75000"/>
                  </a:schemeClr>
                </a:solidFill>
                <a:latin typeface="Bookman Old Style" panose="02050604050505020204" pitchFamily="18" charset="0"/>
              </a:rPr>
              <a:t>Client (user browser) sends an Http request to web server on a certain port. Each time the web server receives a request, the servlet container creates </a:t>
            </a:r>
            <a:r>
              <a:rPr lang="en-US" dirty="0" err="1">
                <a:solidFill>
                  <a:schemeClr val="accent5">
                    <a:lumMod val="75000"/>
                  </a:schemeClr>
                </a:solidFill>
                <a:latin typeface="Bookman Old Style" panose="02050604050505020204" pitchFamily="18" charset="0"/>
              </a:rPr>
              <a:t>HttpServletRequest</a:t>
            </a:r>
            <a:r>
              <a:rPr lang="en-US" dirty="0">
                <a:solidFill>
                  <a:schemeClr val="accent5">
                    <a:lumMod val="75000"/>
                  </a:schemeClr>
                </a:solidFill>
                <a:latin typeface="Bookman Old Style" panose="02050604050505020204" pitchFamily="18" charset="0"/>
              </a:rPr>
              <a:t> and </a:t>
            </a:r>
            <a:r>
              <a:rPr lang="en-US" dirty="0" err="1">
                <a:solidFill>
                  <a:schemeClr val="accent5">
                    <a:lumMod val="75000"/>
                  </a:schemeClr>
                </a:solidFill>
                <a:latin typeface="Bookman Old Style" panose="02050604050505020204" pitchFamily="18" charset="0"/>
              </a:rPr>
              <a:t>HttpServletResponse</a:t>
            </a:r>
            <a:r>
              <a:rPr lang="en-US" dirty="0">
                <a:solidFill>
                  <a:schemeClr val="accent5">
                    <a:lumMod val="75000"/>
                  </a:schemeClr>
                </a:solidFill>
                <a:latin typeface="Bookman Old Style" panose="02050604050505020204" pitchFamily="18" charset="0"/>
              </a:rPr>
              <a:t> objects. The </a:t>
            </a:r>
            <a:r>
              <a:rPr lang="en-US" dirty="0" err="1">
                <a:solidFill>
                  <a:schemeClr val="accent5">
                    <a:lumMod val="75000"/>
                  </a:schemeClr>
                </a:solidFill>
                <a:latin typeface="Bookman Old Style" panose="02050604050505020204" pitchFamily="18" charset="0"/>
              </a:rPr>
              <a:t>HttpServletRequest</a:t>
            </a:r>
            <a:r>
              <a:rPr lang="en-US" dirty="0">
                <a:solidFill>
                  <a:schemeClr val="accent5">
                    <a:lumMod val="75000"/>
                  </a:schemeClr>
                </a:solidFill>
                <a:latin typeface="Bookman Old Style" panose="02050604050505020204" pitchFamily="18" charset="0"/>
              </a:rPr>
              <a:t> object provides the access to the request information and the </a:t>
            </a:r>
            <a:r>
              <a:rPr lang="en-US" dirty="0" err="1">
                <a:solidFill>
                  <a:schemeClr val="accent5">
                    <a:lumMod val="75000"/>
                  </a:schemeClr>
                </a:solidFill>
                <a:latin typeface="Bookman Old Style" panose="02050604050505020204" pitchFamily="18" charset="0"/>
              </a:rPr>
              <a:t>HttpServletResponse</a:t>
            </a:r>
            <a:r>
              <a:rPr lang="en-US" dirty="0">
                <a:solidFill>
                  <a:schemeClr val="accent5">
                    <a:lumMod val="75000"/>
                  </a:schemeClr>
                </a:solidFill>
                <a:latin typeface="Bookman Old Style" panose="02050604050505020204" pitchFamily="18" charset="0"/>
              </a:rPr>
              <a:t> object allows us to format and change the http response before sending it to the client.</a:t>
            </a:r>
          </a:p>
          <a:p>
            <a:pPr marL="257175" indent="-257175" algn="just">
              <a:buAutoNum type="arabicParenR"/>
            </a:pPr>
            <a:endParaRPr lang="en-US" dirty="0">
              <a:solidFill>
                <a:schemeClr val="accent5">
                  <a:lumMod val="75000"/>
                </a:schemeClr>
              </a:solidFill>
              <a:latin typeface="Bookman Old Style" panose="02050604050505020204" pitchFamily="18" charset="0"/>
            </a:endParaRPr>
          </a:p>
          <a:p>
            <a:pPr marL="257175" indent="-257175" algn="just">
              <a:buAutoNum type="arabicParenR"/>
            </a:pPr>
            <a:r>
              <a:rPr lang="en-US" dirty="0">
                <a:solidFill>
                  <a:schemeClr val="accent5">
                    <a:lumMod val="75000"/>
                  </a:schemeClr>
                </a:solidFill>
                <a:latin typeface="Bookman Old Style" panose="02050604050505020204" pitchFamily="18" charset="0"/>
              </a:rPr>
              <a:t>When servlet container shuts down, it unloads all the servlets and calls destroy() method for each initialized servlets.</a:t>
            </a:r>
          </a:p>
        </p:txBody>
      </p:sp>
      <p:sp>
        <p:nvSpPr>
          <p:cNvPr id="5" name="Slide Number Placeholder 4"/>
          <p:cNvSpPr>
            <a:spLocks noGrp="1"/>
          </p:cNvSpPr>
          <p:nvPr>
            <p:ph type="sldNum" sz="quarter" idx="12"/>
          </p:nvPr>
        </p:nvSpPr>
        <p:spPr/>
        <p:txBody>
          <a:bodyPr/>
          <a:lstStyle/>
          <a:p>
            <a:fld id="{806B3D51-807E-49A5-BBB2-3BD8295E8D36}" type="slidenum">
              <a:rPr lang="en-US" smtClean="0"/>
              <a:t>45</a:t>
            </a:fld>
            <a:endParaRPr lang="en-US"/>
          </a:p>
        </p:txBody>
      </p:sp>
    </p:spTree>
    <p:extLst>
      <p:ext uri="{BB962C8B-B14F-4D97-AF65-F5344CB8AC3E}">
        <p14:creationId xmlns:p14="http://schemas.microsoft.com/office/powerpoint/2010/main" val="18635646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13009"/>
            <a:ext cx="7680960" cy="4455066"/>
          </a:xfrm>
          <a:prstGeom prst="rect">
            <a:avLst/>
          </a:prstGeom>
        </p:spPr>
        <p:txBody>
          <a:bodyPr wrap="square">
            <a:spAutoFit/>
          </a:bodyPr>
          <a:lstStyle/>
          <a:p>
            <a:r>
              <a:rPr lang="en-US" sz="1350" b="1" dirty="0">
                <a:solidFill>
                  <a:srgbClr val="006699"/>
                </a:solidFill>
                <a:latin typeface="Bookman Old Style" panose="02050604050505020204" pitchFamily="18" charset="0"/>
              </a:rPr>
              <a:t>import</a:t>
            </a:r>
            <a:r>
              <a:rPr lang="en-US" sz="1350" dirty="0">
                <a:solidFill>
                  <a:srgbClr val="000000"/>
                </a:solidFill>
                <a:latin typeface="Bookman Old Style" panose="02050604050505020204" pitchFamily="18" charset="0"/>
              </a:rPr>
              <a:t> </a:t>
            </a:r>
            <a:r>
              <a:rPr lang="en-US" sz="1350" dirty="0" err="1">
                <a:solidFill>
                  <a:srgbClr val="000000"/>
                </a:solidFill>
                <a:latin typeface="Bookman Old Style" panose="02050604050505020204" pitchFamily="18" charset="0"/>
              </a:rPr>
              <a:t>javax.servlet.http</a:t>
            </a:r>
            <a:r>
              <a:rPr lang="en-US" sz="1350" dirty="0">
                <a:solidFill>
                  <a:srgbClr val="000000"/>
                </a:solidFill>
                <a:latin typeface="Bookman Old Style" panose="02050604050505020204" pitchFamily="18" charset="0"/>
              </a:rPr>
              <a:t>.*;  </a:t>
            </a:r>
          </a:p>
          <a:p>
            <a:r>
              <a:rPr lang="en-US" sz="1350" b="1" dirty="0">
                <a:solidFill>
                  <a:srgbClr val="006699"/>
                </a:solidFill>
                <a:latin typeface="Bookman Old Style" panose="02050604050505020204" pitchFamily="18" charset="0"/>
              </a:rPr>
              <a:t>import</a:t>
            </a:r>
            <a:r>
              <a:rPr lang="en-US" sz="1350" dirty="0">
                <a:solidFill>
                  <a:srgbClr val="000000"/>
                </a:solidFill>
                <a:latin typeface="Bookman Old Style" panose="02050604050505020204" pitchFamily="18" charset="0"/>
              </a:rPr>
              <a:t> </a:t>
            </a:r>
            <a:r>
              <a:rPr lang="en-US" sz="1350" dirty="0" err="1">
                <a:solidFill>
                  <a:srgbClr val="000000"/>
                </a:solidFill>
                <a:latin typeface="Bookman Old Style" panose="02050604050505020204" pitchFamily="18" charset="0"/>
              </a:rPr>
              <a:t>javax.servlet</a:t>
            </a:r>
            <a:r>
              <a:rPr lang="en-US" sz="1350" dirty="0">
                <a:solidFill>
                  <a:srgbClr val="000000"/>
                </a:solidFill>
                <a:latin typeface="Bookman Old Style" panose="02050604050505020204" pitchFamily="18" charset="0"/>
              </a:rPr>
              <a:t>.*;  </a:t>
            </a:r>
          </a:p>
          <a:p>
            <a:r>
              <a:rPr lang="en-US" sz="1350" b="1" dirty="0">
                <a:solidFill>
                  <a:srgbClr val="006699"/>
                </a:solidFill>
                <a:latin typeface="Bookman Old Style" panose="02050604050505020204" pitchFamily="18" charset="0"/>
              </a:rPr>
              <a:t>import</a:t>
            </a:r>
            <a:r>
              <a:rPr lang="en-US" sz="1350" dirty="0">
                <a:solidFill>
                  <a:srgbClr val="000000"/>
                </a:solidFill>
                <a:latin typeface="Bookman Old Style" panose="02050604050505020204" pitchFamily="18" charset="0"/>
              </a:rPr>
              <a:t> java.io.*;  </a:t>
            </a:r>
          </a:p>
          <a:p>
            <a:r>
              <a:rPr lang="en-US" sz="1350" b="1" dirty="0">
                <a:solidFill>
                  <a:srgbClr val="006699"/>
                </a:solidFill>
                <a:latin typeface="Bookman Old Style" panose="02050604050505020204" pitchFamily="18" charset="0"/>
              </a:rPr>
              <a:t>public</a:t>
            </a:r>
            <a:r>
              <a:rPr lang="en-US" sz="1350" dirty="0">
                <a:solidFill>
                  <a:srgbClr val="000000"/>
                </a:solidFill>
                <a:latin typeface="Bookman Old Style" panose="02050604050505020204" pitchFamily="18" charset="0"/>
              </a:rPr>
              <a:t> </a:t>
            </a:r>
            <a:r>
              <a:rPr lang="en-US" sz="1350" b="1" dirty="0">
                <a:solidFill>
                  <a:srgbClr val="006699"/>
                </a:solidFill>
                <a:latin typeface="Bookman Old Style" panose="02050604050505020204" pitchFamily="18" charset="0"/>
              </a:rPr>
              <a:t>class</a:t>
            </a:r>
            <a:r>
              <a:rPr lang="en-US" sz="1350" dirty="0">
                <a:solidFill>
                  <a:srgbClr val="000000"/>
                </a:solidFill>
                <a:latin typeface="Bookman Old Style" panose="02050604050505020204" pitchFamily="18" charset="0"/>
              </a:rPr>
              <a:t> </a:t>
            </a:r>
            <a:r>
              <a:rPr lang="en-US" sz="1350" dirty="0" err="1">
                <a:solidFill>
                  <a:srgbClr val="000000"/>
                </a:solidFill>
                <a:latin typeface="Bookman Old Style" panose="02050604050505020204" pitchFamily="18" charset="0"/>
              </a:rPr>
              <a:t>DemoServlet</a:t>
            </a:r>
            <a:r>
              <a:rPr lang="en-US" sz="1350" dirty="0">
                <a:solidFill>
                  <a:srgbClr val="000000"/>
                </a:solidFill>
                <a:latin typeface="Bookman Old Style" panose="02050604050505020204" pitchFamily="18" charset="0"/>
              </a:rPr>
              <a:t> </a:t>
            </a:r>
            <a:r>
              <a:rPr lang="en-US" sz="1350" b="1" dirty="0">
                <a:solidFill>
                  <a:srgbClr val="006699"/>
                </a:solidFill>
                <a:latin typeface="Bookman Old Style" panose="02050604050505020204" pitchFamily="18" charset="0"/>
              </a:rPr>
              <a:t>extends</a:t>
            </a:r>
            <a:r>
              <a:rPr lang="en-US" sz="1350" dirty="0">
                <a:solidFill>
                  <a:srgbClr val="000000"/>
                </a:solidFill>
                <a:latin typeface="Bookman Old Style" panose="02050604050505020204" pitchFamily="18" charset="0"/>
              </a:rPr>
              <a:t> </a:t>
            </a:r>
            <a:r>
              <a:rPr lang="en-US" sz="1350" dirty="0" err="1">
                <a:solidFill>
                  <a:srgbClr val="000000"/>
                </a:solidFill>
                <a:latin typeface="Bookman Old Style" panose="02050604050505020204" pitchFamily="18" charset="0"/>
              </a:rPr>
              <a:t>HttpServlet</a:t>
            </a:r>
            <a:r>
              <a:rPr lang="en-US" sz="1350" dirty="0">
                <a:solidFill>
                  <a:srgbClr val="000000"/>
                </a:solidFill>
                <a:latin typeface="Bookman Old Style" panose="02050604050505020204" pitchFamily="18" charset="0"/>
              </a:rPr>
              <a:t>{  </a:t>
            </a:r>
          </a:p>
          <a:p>
            <a:endParaRPr lang="en-US" sz="1350" dirty="0">
              <a:solidFill>
                <a:srgbClr val="000000"/>
              </a:solidFill>
              <a:latin typeface="Bookman Old Style" panose="02050604050505020204" pitchFamily="18" charset="0"/>
            </a:endParaRPr>
          </a:p>
          <a:p>
            <a:r>
              <a:rPr lang="en-US" sz="1350" b="1" dirty="0">
                <a:solidFill>
                  <a:srgbClr val="006699"/>
                </a:solidFill>
                <a:latin typeface="Bookman Old Style" panose="02050604050505020204" pitchFamily="18" charset="0"/>
              </a:rPr>
              <a:t>public</a:t>
            </a:r>
            <a:r>
              <a:rPr lang="en-US" sz="1350" dirty="0">
                <a:solidFill>
                  <a:srgbClr val="000000"/>
                </a:solidFill>
                <a:latin typeface="Bookman Old Style" panose="02050604050505020204" pitchFamily="18" charset="0"/>
              </a:rPr>
              <a:t> </a:t>
            </a:r>
            <a:r>
              <a:rPr lang="en-US" sz="1350" b="1" dirty="0">
                <a:solidFill>
                  <a:srgbClr val="006699"/>
                </a:solidFill>
                <a:latin typeface="Bookman Old Style" panose="02050604050505020204" pitchFamily="18" charset="0"/>
              </a:rPr>
              <a:t>void</a:t>
            </a:r>
            <a:r>
              <a:rPr lang="en-US" sz="1350" dirty="0">
                <a:solidFill>
                  <a:srgbClr val="000000"/>
                </a:solidFill>
                <a:latin typeface="Bookman Old Style" panose="02050604050505020204" pitchFamily="18" charset="0"/>
              </a:rPr>
              <a:t> </a:t>
            </a:r>
            <a:r>
              <a:rPr lang="en-US" sz="1350" dirty="0" err="1">
                <a:solidFill>
                  <a:srgbClr val="000000"/>
                </a:solidFill>
                <a:latin typeface="Bookman Old Style" panose="02050604050505020204" pitchFamily="18" charset="0"/>
              </a:rPr>
              <a:t>doGet</a:t>
            </a:r>
            <a:r>
              <a:rPr lang="en-US" sz="1350" dirty="0">
                <a:solidFill>
                  <a:srgbClr val="000000"/>
                </a:solidFill>
                <a:latin typeface="Bookman Old Style" panose="02050604050505020204" pitchFamily="18" charset="0"/>
              </a:rPr>
              <a:t>(</a:t>
            </a:r>
            <a:r>
              <a:rPr lang="en-US" sz="1350" dirty="0" err="1">
                <a:solidFill>
                  <a:srgbClr val="000000"/>
                </a:solidFill>
                <a:latin typeface="Bookman Old Style" panose="02050604050505020204" pitchFamily="18" charset="0"/>
              </a:rPr>
              <a:t>HttpServletRequest</a:t>
            </a:r>
            <a:r>
              <a:rPr lang="en-US" sz="1350" dirty="0">
                <a:solidFill>
                  <a:srgbClr val="000000"/>
                </a:solidFill>
                <a:latin typeface="Bookman Old Style" panose="02050604050505020204" pitchFamily="18" charset="0"/>
              </a:rPr>
              <a:t> </a:t>
            </a:r>
            <a:r>
              <a:rPr lang="en-US" sz="1350" dirty="0" err="1">
                <a:solidFill>
                  <a:srgbClr val="000000"/>
                </a:solidFill>
                <a:latin typeface="Bookman Old Style" panose="02050604050505020204" pitchFamily="18" charset="0"/>
              </a:rPr>
              <a:t>req,HttpServletResponse</a:t>
            </a:r>
            <a:r>
              <a:rPr lang="en-US" sz="1350" dirty="0">
                <a:solidFill>
                  <a:srgbClr val="000000"/>
                </a:solidFill>
                <a:latin typeface="Bookman Old Style" panose="02050604050505020204" pitchFamily="18" charset="0"/>
              </a:rPr>
              <a:t> res)  </a:t>
            </a:r>
          </a:p>
          <a:p>
            <a:r>
              <a:rPr lang="en-US" sz="1350" b="1" dirty="0">
                <a:solidFill>
                  <a:srgbClr val="006699"/>
                </a:solidFill>
                <a:latin typeface="Bookman Old Style" panose="02050604050505020204" pitchFamily="18" charset="0"/>
              </a:rPr>
              <a:t>throws</a:t>
            </a:r>
            <a:r>
              <a:rPr lang="en-US" sz="1350" dirty="0">
                <a:solidFill>
                  <a:srgbClr val="000000"/>
                </a:solidFill>
                <a:latin typeface="Bookman Old Style" panose="02050604050505020204" pitchFamily="18" charset="0"/>
              </a:rPr>
              <a:t> </a:t>
            </a:r>
            <a:r>
              <a:rPr lang="en-US" sz="1350" dirty="0" err="1">
                <a:solidFill>
                  <a:srgbClr val="000000"/>
                </a:solidFill>
                <a:latin typeface="Bookman Old Style" panose="02050604050505020204" pitchFamily="18" charset="0"/>
              </a:rPr>
              <a:t>ServletException,IOException</a:t>
            </a:r>
            <a:r>
              <a:rPr lang="en-US" sz="1350" dirty="0">
                <a:solidFill>
                  <a:srgbClr val="000000"/>
                </a:solidFill>
                <a:latin typeface="Bookman Old Style" panose="02050604050505020204" pitchFamily="18" charset="0"/>
              </a:rPr>
              <a:t>  </a:t>
            </a:r>
          </a:p>
          <a:p>
            <a:endParaRPr lang="en-US" sz="1350" dirty="0">
              <a:solidFill>
                <a:srgbClr val="000000"/>
              </a:solidFill>
              <a:latin typeface="Bookman Old Style" panose="02050604050505020204" pitchFamily="18" charset="0"/>
            </a:endParaRPr>
          </a:p>
          <a:p>
            <a:r>
              <a:rPr lang="en-US" sz="1350" dirty="0">
                <a:solidFill>
                  <a:srgbClr val="000000"/>
                </a:solidFill>
                <a:latin typeface="Bookman Old Style" panose="02050604050505020204" pitchFamily="18" charset="0"/>
              </a:rPr>
              <a:t>{  </a:t>
            </a:r>
          </a:p>
          <a:p>
            <a:r>
              <a:rPr lang="en-US" sz="1350" dirty="0">
                <a:solidFill>
                  <a:srgbClr val="000000"/>
                </a:solidFill>
                <a:latin typeface="Bookman Old Style" panose="02050604050505020204" pitchFamily="18" charset="0"/>
              </a:rPr>
              <a:t>	</a:t>
            </a:r>
            <a:r>
              <a:rPr lang="en-US" sz="1350" dirty="0" err="1">
                <a:solidFill>
                  <a:srgbClr val="000000"/>
                </a:solidFill>
                <a:latin typeface="Bookman Old Style" panose="02050604050505020204" pitchFamily="18" charset="0"/>
              </a:rPr>
              <a:t>res.setContentType</a:t>
            </a:r>
            <a:r>
              <a:rPr lang="en-US" sz="1350" dirty="0">
                <a:solidFill>
                  <a:srgbClr val="000000"/>
                </a:solidFill>
                <a:latin typeface="Bookman Old Style" panose="02050604050505020204" pitchFamily="18" charset="0"/>
              </a:rPr>
              <a:t>(</a:t>
            </a:r>
            <a:r>
              <a:rPr lang="en-US" sz="1350" dirty="0">
                <a:solidFill>
                  <a:srgbClr val="0000FF"/>
                </a:solidFill>
                <a:latin typeface="Bookman Old Style" panose="02050604050505020204" pitchFamily="18" charset="0"/>
              </a:rPr>
              <a:t>"text/html"</a:t>
            </a:r>
            <a:r>
              <a:rPr lang="en-US" sz="1350" dirty="0">
                <a:solidFill>
                  <a:srgbClr val="000000"/>
                </a:solidFill>
                <a:latin typeface="Bookman Old Style" panose="02050604050505020204" pitchFamily="18" charset="0"/>
              </a:rPr>
              <a:t>);</a:t>
            </a:r>
            <a:r>
              <a:rPr lang="en-US" sz="1350" dirty="0">
                <a:solidFill>
                  <a:srgbClr val="008200"/>
                </a:solidFill>
                <a:latin typeface="Bookman Old Style" panose="02050604050505020204" pitchFamily="18" charset="0"/>
              </a:rPr>
              <a:t>//setting the content type</a:t>
            </a:r>
            <a:r>
              <a:rPr lang="en-US" sz="1350" dirty="0">
                <a:solidFill>
                  <a:srgbClr val="000000"/>
                </a:solidFill>
                <a:latin typeface="Bookman Old Style" panose="02050604050505020204" pitchFamily="18" charset="0"/>
              </a:rPr>
              <a:t>  </a:t>
            </a:r>
          </a:p>
          <a:p>
            <a:r>
              <a:rPr lang="en-US" sz="1350" dirty="0">
                <a:solidFill>
                  <a:srgbClr val="000000"/>
                </a:solidFill>
                <a:latin typeface="Bookman Old Style" panose="02050604050505020204" pitchFamily="18" charset="0"/>
              </a:rPr>
              <a:t>	</a:t>
            </a:r>
            <a:r>
              <a:rPr lang="en-US" sz="1350" dirty="0" err="1">
                <a:solidFill>
                  <a:srgbClr val="000000"/>
                </a:solidFill>
                <a:latin typeface="Bookman Old Style" panose="02050604050505020204" pitchFamily="18" charset="0"/>
              </a:rPr>
              <a:t>PrintWriter</a:t>
            </a:r>
            <a:r>
              <a:rPr lang="en-US" sz="1350" dirty="0">
                <a:solidFill>
                  <a:srgbClr val="000000"/>
                </a:solidFill>
                <a:latin typeface="Bookman Old Style" panose="02050604050505020204" pitchFamily="18" charset="0"/>
              </a:rPr>
              <a:t> pw=</a:t>
            </a:r>
            <a:r>
              <a:rPr lang="en-US" sz="1350" dirty="0" err="1">
                <a:solidFill>
                  <a:srgbClr val="000000"/>
                </a:solidFill>
                <a:latin typeface="Bookman Old Style" panose="02050604050505020204" pitchFamily="18" charset="0"/>
              </a:rPr>
              <a:t>res.getWriter</a:t>
            </a:r>
            <a:r>
              <a:rPr lang="en-US" sz="1350" dirty="0">
                <a:solidFill>
                  <a:srgbClr val="000000"/>
                </a:solidFill>
                <a:latin typeface="Bookman Old Style" panose="02050604050505020204" pitchFamily="18" charset="0"/>
              </a:rPr>
              <a:t>();</a:t>
            </a:r>
            <a:r>
              <a:rPr lang="en-US" sz="1350" dirty="0">
                <a:solidFill>
                  <a:srgbClr val="008200"/>
                </a:solidFill>
                <a:latin typeface="Bookman Old Style" panose="02050604050505020204" pitchFamily="18" charset="0"/>
              </a:rPr>
              <a:t>//get the stream to write the data</a:t>
            </a:r>
            <a:r>
              <a:rPr lang="en-US" sz="1350" dirty="0">
                <a:solidFill>
                  <a:srgbClr val="000000"/>
                </a:solidFill>
                <a:latin typeface="Bookman Old Style" panose="02050604050505020204" pitchFamily="18" charset="0"/>
              </a:rPr>
              <a:t>  </a:t>
            </a:r>
          </a:p>
          <a:p>
            <a:r>
              <a:rPr lang="en-US" sz="1350" dirty="0">
                <a:solidFill>
                  <a:srgbClr val="000000"/>
                </a:solidFill>
                <a:latin typeface="Bookman Old Style" panose="02050604050505020204" pitchFamily="18" charset="0"/>
              </a:rPr>
              <a:t>  </a:t>
            </a:r>
          </a:p>
          <a:p>
            <a:r>
              <a:rPr lang="en-US" sz="1350" dirty="0">
                <a:solidFill>
                  <a:srgbClr val="008200"/>
                </a:solidFill>
                <a:latin typeface="Bookman Old Style" panose="02050604050505020204" pitchFamily="18" charset="0"/>
              </a:rPr>
              <a:t>	//writing html in the stream</a:t>
            </a:r>
            <a:r>
              <a:rPr lang="en-US" sz="1350" dirty="0">
                <a:solidFill>
                  <a:srgbClr val="000000"/>
                </a:solidFill>
                <a:latin typeface="Bookman Old Style" panose="02050604050505020204" pitchFamily="18" charset="0"/>
              </a:rPr>
              <a:t>  </a:t>
            </a:r>
          </a:p>
          <a:p>
            <a:r>
              <a:rPr lang="en-US" sz="1350" dirty="0">
                <a:solidFill>
                  <a:srgbClr val="000000"/>
                </a:solidFill>
                <a:latin typeface="Bookman Old Style" panose="02050604050505020204" pitchFamily="18" charset="0"/>
              </a:rPr>
              <a:t>	</a:t>
            </a:r>
            <a:r>
              <a:rPr lang="en-US" sz="1350" dirty="0" err="1">
                <a:solidFill>
                  <a:srgbClr val="000000"/>
                </a:solidFill>
                <a:latin typeface="Bookman Old Style" panose="02050604050505020204" pitchFamily="18" charset="0"/>
              </a:rPr>
              <a:t>pw.println</a:t>
            </a:r>
            <a:r>
              <a:rPr lang="en-US" sz="1350" dirty="0">
                <a:solidFill>
                  <a:srgbClr val="000000"/>
                </a:solidFill>
                <a:latin typeface="Bookman Old Style" panose="02050604050505020204" pitchFamily="18" charset="0"/>
              </a:rPr>
              <a:t>(</a:t>
            </a:r>
            <a:r>
              <a:rPr lang="en-US" sz="1350" dirty="0">
                <a:solidFill>
                  <a:srgbClr val="0000FF"/>
                </a:solidFill>
                <a:latin typeface="Bookman Old Style" panose="02050604050505020204" pitchFamily="18" charset="0"/>
              </a:rPr>
              <a:t>"&lt;html&gt;&lt;body&gt;"</a:t>
            </a:r>
            <a:r>
              <a:rPr lang="en-US" sz="1350" dirty="0">
                <a:solidFill>
                  <a:srgbClr val="000000"/>
                </a:solidFill>
                <a:latin typeface="Bookman Old Style" panose="02050604050505020204" pitchFamily="18" charset="0"/>
              </a:rPr>
              <a:t>);  </a:t>
            </a:r>
          </a:p>
          <a:p>
            <a:r>
              <a:rPr lang="en-US" sz="1350" dirty="0">
                <a:solidFill>
                  <a:srgbClr val="000000"/>
                </a:solidFill>
                <a:latin typeface="Bookman Old Style" panose="02050604050505020204" pitchFamily="18" charset="0"/>
              </a:rPr>
              <a:t>	</a:t>
            </a:r>
            <a:r>
              <a:rPr lang="en-US" sz="1350" dirty="0" err="1">
                <a:solidFill>
                  <a:srgbClr val="000000"/>
                </a:solidFill>
                <a:latin typeface="Bookman Old Style" panose="02050604050505020204" pitchFamily="18" charset="0"/>
              </a:rPr>
              <a:t>pw.println</a:t>
            </a:r>
            <a:r>
              <a:rPr lang="en-US" sz="1350" dirty="0">
                <a:solidFill>
                  <a:srgbClr val="000000"/>
                </a:solidFill>
                <a:latin typeface="Bookman Old Style" panose="02050604050505020204" pitchFamily="18" charset="0"/>
              </a:rPr>
              <a:t>(</a:t>
            </a:r>
            <a:r>
              <a:rPr lang="en-US" sz="1350" dirty="0">
                <a:solidFill>
                  <a:srgbClr val="0000FF"/>
                </a:solidFill>
                <a:latin typeface="Bookman Old Style" panose="02050604050505020204" pitchFamily="18" charset="0"/>
              </a:rPr>
              <a:t>"Welcome to servlet"</a:t>
            </a:r>
            <a:r>
              <a:rPr lang="en-US" sz="1350" dirty="0">
                <a:solidFill>
                  <a:srgbClr val="000000"/>
                </a:solidFill>
                <a:latin typeface="Bookman Old Style" panose="02050604050505020204" pitchFamily="18" charset="0"/>
              </a:rPr>
              <a:t>);  </a:t>
            </a:r>
          </a:p>
          <a:p>
            <a:r>
              <a:rPr lang="en-US" sz="1350" dirty="0">
                <a:solidFill>
                  <a:srgbClr val="000000"/>
                </a:solidFill>
                <a:latin typeface="Bookman Old Style" panose="02050604050505020204" pitchFamily="18" charset="0"/>
              </a:rPr>
              <a:t>	</a:t>
            </a:r>
            <a:r>
              <a:rPr lang="en-US" sz="1350" dirty="0" err="1">
                <a:solidFill>
                  <a:srgbClr val="000000"/>
                </a:solidFill>
                <a:latin typeface="Bookman Old Style" panose="02050604050505020204" pitchFamily="18" charset="0"/>
              </a:rPr>
              <a:t>pw.println</a:t>
            </a:r>
            <a:r>
              <a:rPr lang="en-US" sz="1350" dirty="0">
                <a:solidFill>
                  <a:srgbClr val="000000"/>
                </a:solidFill>
                <a:latin typeface="Bookman Old Style" panose="02050604050505020204" pitchFamily="18" charset="0"/>
              </a:rPr>
              <a:t>(</a:t>
            </a:r>
            <a:r>
              <a:rPr lang="en-US" sz="1350" dirty="0">
                <a:solidFill>
                  <a:srgbClr val="0000FF"/>
                </a:solidFill>
                <a:latin typeface="Bookman Old Style" panose="02050604050505020204" pitchFamily="18" charset="0"/>
              </a:rPr>
              <a:t>"&lt;/body&gt;&lt;/html&gt;"</a:t>
            </a:r>
            <a:r>
              <a:rPr lang="en-US" sz="1350" dirty="0">
                <a:solidFill>
                  <a:srgbClr val="000000"/>
                </a:solidFill>
                <a:latin typeface="Bookman Old Style" panose="02050604050505020204" pitchFamily="18" charset="0"/>
              </a:rPr>
              <a:t>);  </a:t>
            </a:r>
          </a:p>
          <a:p>
            <a:r>
              <a:rPr lang="en-US" sz="1350" dirty="0">
                <a:solidFill>
                  <a:srgbClr val="000000"/>
                </a:solidFill>
                <a:latin typeface="Bookman Old Style" panose="02050604050505020204" pitchFamily="18" charset="0"/>
              </a:rPr>
              <a:t>  </a:t>
            </a:r>
          </a:p>
          <a:p>
            <a:r>
              <a:rPr lang="en-US" sz="1350" dirty="0">
                <a:solidFill>
                  <a:srgbClr val="000000"/>
                </a:solidFill>
                <a:latin typeface="Bookman Old Style" panose="02050604050505020204" pitchFamily="18" charset="0"/>
              </a:rPr>
              <a:t>	</a:t>
            </a:r>
            <a:r>
              <a:rPr lang="en-US" sz="1350" dirty="0" err="1">
                <a:solidFill>
                  <a:srgbClr val="000000"/>
                </a:solidFill>
                <a:latin typeface="Bookman Old Style" panose="02050604050505020204" pitchFamily="18" charset="0"/>
              </a:rPr>
              <a:t>pw.close</a:t>
            </a:r>
            <a:r>
              <a:rPr lang="en-US" sz="1350" dirty="0">
                <a:solidFill>
                  <a:srgbClr val="000000"/>
                </a:solidFill>
                <a:latin typeface="Bookman Old Style" panose="02050604050505020204" pitchFamily="18" charset="0"/>
              </a:rPr>
              <a:t>();</a:t>
            </a:r>
            <a:r>
              <a:rPr lang="en-US" sz="1350" dirty="0">
                <a:solidFill>
                  <a:srgbClr val="008200"/>
                </a:solidFill>
                <a:latin typeface="Bookman Old Style" panose="02050604050505020204" pitchFamily="18" charset="0"/>
              </a:rPr>
              <a:t>//closing the stream</a:t>
            </a:r>
            <a:r>
              <a:rPr lang="en-US" sz="1350" dirty="0">
                <a:solidFill>
                  <a:srgbClr val="000000"/>
                </a:solidFill>
                <a:latin typeface="Bookman Old Style" panose="02050604050505020204" pitchFamily="18" charset="0"/>
              </a:rPr>
              <a:t>  </a:t>
            </a:r>
          </a:p>
          <a:p>
            <a:r>
              <a:rPr lang="en-US" sz="1350" dirty="0">
                <a:solidFill>
                  <a:srgbClr val="000000"/>
                </a:solidFill>
                <a:latin typeface="Bookman Old Style" panose="02050604050505020204" pitchFamily="18" charset="0"/>
              </a:rPr>
              <a:t>}</a:t>
            </a:r>
          </a:p>
          <a:p>
            <a:endParaRPr lang="en-US" sz="1350" dirty="0">
              <a:solidFill>
                <a:srgbClr val="000000"/>
              </a:solidFill>
              <a:latin typeface="Bookman Old Style" panose="02050604050505020204" pitchFamily="18" charset="0"/>
            </a:endParaRPr>
          </a:p>
          <a:p>
            <a:r>
              <a:rPr lang="en-US" sz="1350" dirty="0">
                <a:solidFill>
                  <a:srgbClr val="000000"/>
                </a:solidFill>
                <a:latin typeface="Bookman Old Style" panose="02050604050505020204" pitchFamily="18" charset="0"/>
              </a:rPr>
              <a:t>}  </a:t>
            </a:r>
          </a:p>
        </p:txBody>
      </p:sp>
      <p:sp>
        <p:nvSpPr>
          <p:cNvPr id="4" name="Slide Number Placeholder 3"/>
          <p:cNvSpPr>
            <a:spLocks noGrp="1"/>
          </p:cNvSpPr>
          <p:nvPr>
            <p:ph type="sldNum" sz="quarter" idx="12"/>
          </p:nvPr>
        </p:nvSpPr>
        <p:spPr/>
        <p:txBody>
          <a:bodyPr/>
          <a:lstStyle/>
          <a:p>
            <a:fld id="{806B3D51-807E-49A5-BBB2-3BD8295E8D36}" type="slidenum">
              <a:rPr lang="en-US" smtClean="0"/>
              <a:t>46</a:t>
            </a:fld>
            <a:endParaRPr lang="en-US"/>
          </a:p>
        </p:txBody>
      </p:sp>
    </p:spTree>
    <p:extLst>
      <p:ext uri="{BB962C8B-B14F-4D97-AF65-F5344CB8AC3E}">
        <p14:creationId xmlns:p14="http://schemas.microsoft.com/office/powerpoint/2010/main" val="3924655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77BE-F909-484F-95E0-A43F54DA09BF}"/>
              </a:ext>
            </a:extLst>
          </p:cNvPr>
          <p:cNvSpPr>
            <a:spLocks noGrp="1"/>
          </p:cNvSpPr>
          <p:nvPr>
            <p:ph type="title"/>
          </p:nvPr>
        </p:nvSpPr>
        <p:spPr/>
        <p:txBody>
          <a:bodyPr/>
          <a:lstStyle/>
          <a:p>
            <a:r>
              <a:rPr lang="en-IN" dirty="0"/>
              <a:t>Insights of Web Server</a:t>
            </a:r>
          </a:p>
        </p:txBody>
      </p:sp>
      <p:pic>
        <p:nvPicPr>
          <p:cNvPr id="28674" name="Picture 2" descr="Advanced Tutorial on Tomcat 7">
            <a:extLst>
              <a:ext uri="{FF2B5EF4-FFF2-40B4-BE49-F238E27FC236}">
                <a16:creationId xmlns:a16="http://schemas.microsoft.com/office/drawing/2014/main" id="{65234A2F-22B7-4F57-9F6E-42B28F0AC10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71600" y="2023229"/>
            <a:ext cx="7344816" cy="3638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8570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0" y="3513731"/>
            <a:ext cx="3679305" cy="964031"/>
          </a:xfrm>
        </p:spPr>
        <p:txBody>
          <a:bodyPr>
            <a:noAutofit/>
          </a:bodyPr>
          <a:lstStyle/>
          <a:p>
            <a:pPr lvl="0">
              <a:spcBef>
                <a:spcPts val="0"/>
              </a:spcBef>
            </a:pPr>
            <a:br>
              <a:rPr lang="en-US" dirty="0">
                <a:solidFill>
                  <a:prstClr val="white"/>
                </a:solidFill>
              </a:rPr>
            </a:br>
            <a:br>
              <a:rPr lang="en-US" dirty="0">
                <a:solidFill>
                  <a:prstClr val="white"/>
                </a:solidFill>
              </a:rPr>
            </a:br>
            <a:r>
              <a:rPr lang="en-US" dirty="0">
                <a:solidFill>
                  <a:prstClr val="white"/>
                </a:solidFill>
              </a:rPr>
              <a:t>Thank you</a:t>
            </a:r>
            <a:br>
              <a:rPr lang="en-US" dirty="0">
                <a:solidFill>
                  <a:prstClr val="white"/>
                </a:solidFill>
              </a:rPr>
            </a:br>
            <a:endParaRPr lang="en-US" sz="6600" dirty="0"/>
          </a:p>
        </p:txBody>
      </p:sp>
      <p:sp>
        <p:nvSpPr>
          <p:cNvPr id="4" name="TextBox 3"/>
          <p:cNvSpPr txBox="1"/>
          <p:nvPr/>
        </p:nvSpPr>
        <p:spPr>
          <a:xfrm>
            <a:off x="1835696" y="4293096"/>
            <a:ext cx="5274528" cy="369332"/>
          </a:xfrm>
          <a:prstGeom prst="rect">
            <a:avLst/>
          </a:prstGeom>
          <a:noFill/>
        </p:spPr>
        <p:txBody>
          <a:bodyPr wrap="square" rtlCol="0">
            <a:normAutofit/>
          </a:bodyPr>
          <a:lstStyle/>
          <a:p>
            <a:pPr algn="r"/>
            <a:endParaRPr lang="en-US" dirty="0">
              <a:solidFill>
                <a:prstClr val="white"/>
              </a:solidFill>
            </a:endParaRPr>
          </a:p>
        </p:txBody>
      </p:sp>
      <p:pic>
        <p:nvPicPr>
          <p:cNvPr id="5" name="Picture 2" descr="D:\RADICAL\Advertiements\LOGO\radical emble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377217"/>
            <a:ext cx="1476977" cy="365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3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34ACD830-D445-448B-8294-290BC3609E04}"/>
              </a:ext>
            </a:extLst>
          </p:cNvPr>
          <p:cNvSpPr>
            <a:spLocks noGrp="1" noChangeArrowheads="1"/>
          </p:cNvSpPr>
          <p:nvPr>
            <p:ph type="title"/>
          </p:nvPr>
        </p:nvSpPr>
        <p:spPr>
          <a:xfrm>
            <a:off x="533400" y="-76200"/>
            <a:ext cx="7543800" cy="1295400"/>
          </a:xfrm>
        </p:spPr>
        <p:txBody>
          <a:bodyPr/>
          <a:lstStyle/>
          <a:p>
            <a:r>
              <a:rPr lang="en-US" altLang="en-US"/>
              <a:t>General Architecture</a:t>
            </a:r>
          </a:p>
        </p:txBody>
      </p:sp>
      <p:sp>
        <p:nvSpPr>
          <p:cNvPr id="45059" name="Rectangle 3">
            <a:extLst>
              <a:ext uri="{FF2B5EF4-FFF2-40B4-BE49-F238E27FC236}">
                <a16:creationId xmlns:a16="http://schemas.microsoft.com/office/drawing/2014/main" id="{6433B449-87AE-4468-B1AF-E06DB0AAED90}"/>
              </a:ext>
            </a:extLst>
          </p:cNvPr>
          <p:cNvSpPr>
            <a:spLocks noGrp="1" noChangeArrowheads="1"/>
          </p:cNvSpPr>
          <p:nvPr>
            <p:ph idx="1"/>
          </p:nvPr>
        </p:nvSpPr>
        <p:spPr>
          <a:xfrm>
            <a:off x="4495800" y="1676400"/>
            <a:ext cx="4191000" cy="4454525"/>
          </a:xfrm>
        </p:spPr>
        <p:txBody>
          <a:bodyPr/>
          <a:lstStyle/>
          <a:p>
            <a:r>
              <a:rPr lang="en-US" altLang="en-US" sz="2400"/>
              <a:t>What design pattern is implied in this architecture?</a:t>
            </a:r>
          </a:p>
          <a:p>
            <a:r>
              <a:rPr lang="en-US" altLang="en-US" sz="2400"/>
              <a:t>What does it buy for us?</a:t>
            </a:r>
          </a:p>
          <a:p>
            <a:r>
              <a:rPr lang="en-US" altLang="en-US" sz="2400"/>
              <a:t>Why is this architecture also multi-tiered?</a:t>
            </a:r>
          </a:p>
        </p:txBody>
      </p:sp>
      <p:sp>
        <p:nvSpPr>
          <p:cNvPr id="6" name="Slide Number Placeholder 5">
            <a:extLst>
              <a:ext uri="{FF2B5EF4-FFF2-40B4-BE49-F238E27FC236}">
                <a16:creationId xmlns:a16="http://schemas.microsoft.com/office/drawing/2014/main" id="{D5DE3BF1-93A3-4B98-8BE9-F778727D1958}"/>
              </a:ext>
            </a:extLst>
          </p:cNvPr>
          <p:cNvSpPr>
            <a:spLocks noGrp="1"/>
          </p:cNvSpPr>
          <p:nvPr>
            <p:ph type="sldNum" sz="quarter" idx="12"/>
          </p:nvPr>
        </p:nvSpPr>
        <p:spPr/>
        <p:txBody>
          <a:bodyPr/>
          <a:lstStyle/>
          <a:p>
            <a:fld id="{9B3E99E4-92E0-40C6-9861-57BB8DD44AFC}" type="slidenum">
              <a:rPr lang="en-US" altLang="en-US"/>
              <a:pPr/>
              <a:t>5</a:t>
            </a:fld>
            <a:endParaRPr lang="en-US" altLang="en-US"/>
          </a:p>
        </p:txBody>
      </p:sp>
      <p:pic>
        <p:nvPicPr>
          <p:cNvPr id="45060" name="Picture 4">
            <a:extLst>
              <a:ext uri="{FF2B5EF4-FFF2-40B4-BE49-F238E27FC236}">
                <a16:creationId xmlns:a16="http://schemas.microsoft.com/office/drawing/2014/main" id="{04284C8A-47B1-4F1A-8AB8-CAA9CDAFE2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95400"/>
            <a:ext cx="3384550" cy="519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p:cTn id="7" dur="500" fill="hold"/>
                                        <p:tgtEl>
                                          <p:spTgt spid="45058"/>
                                        </p:tgtEl>
                                        <p:attrNameLst>
                                          <p:attrName>ppt_w</p:attrName>
                                        </p:attrNameLst>
                                      </p:cBhvr>
                                      <p:tavLst>
                                        <p:tav tm="0">
                                          <p:val>
                                            <p:fltVal val="0"/>
                                          </p:val>
                                        </p:tav>
                                        <p:tav tm="100000">
                                          <p:val>
                                            <p:strVal val="#ppt_w"/>
                                          </p:val>
                                        </p:tav>
                                      </p:tavLst>
                                    </p:anim>
                                    <p:anim calcmode="lin" valueType="num">
                                      <p:cBhvr>
                                        <p:cTn id="8" dur="500" fill="hold"/>
                                        <p:tgtEl>
                                          <p:spTgt spid="45058"/>
                                        </p:tgtEl>
                                        <p:attrNameLst>
                                          <p:attrName>ppt_h</p:attrName>
                                        </p:attrNameLst>
                                      </p:cBhvr>
                                      <p:tavLst>
                                        <p:tav tm="0">
                                          <p:val>
                                            <p:fltVal val="0"/>
                                          </p:val>
                                        </p:tav>
                                        <p:tav tm="100000">
                                          <p:val>
                                            <p:strVal val="#ppt_h"/>
                                          </p:val>
                                        </p:tav>
                                      </p:tavLst>
                                    </p:anim>
                                    <p:animEffect transition="in" filter="fade">
                                      <p:cBhvr>
                                        <p:cTn id="9" dur="500"/>
                                        <p:tgtEl>
                                          <p:spTgt spid="45058"/>
                                        </p:tgtEl>
                                      </p:cBhvr>
                                    </p:animEffect>
                                  </p:childTnLst>
                                </p:cTn>
                              </p:par>
                            </p:childTnLst>
                          </p:cTn>
                        </p:par>
                        <p:par>
                          <p:cTn id="10" fill="hold" nodeType="afterGroup">
                            <p:stCondLst>
                              <p:cond delay="500"/>
                            </p:stCondLst>
                            <p:childTnLst>
                              <p:par>
                                <p:cTn id="11" presetID="22" presetClass="entr" presetSubtype="1" fill="hold" nodeType="afterEffect">
                                  <p:stCondLst>
                                    <p:cond delay="0"/>
                                  </p:stCondLst>
                                  <p:childTnLst>
                                    <p:set>
                                      <p:cBhvr>
                                        <p:cTn id="12" dur="1" fill="hold">
                                          <p:stCondLst>
                                            <p:cond delay="0"/>
                                          </p:stCondLst>
                                        </p:cTn>
                                        <p:tgtEl>
                                          <p:spTgt spid="45060"/>
                                        </p:tgtEl>
                                        <p:attrNameLst>
                                          <p:attrName>style.visibility</p:attrName>
                                        </p:attrNameLst>
                                      </p:cBhvr>
                                      <p:to>
                                        <p:strVal val="visible"/>
                                      </p:to>
                                    </p:set>
                                    <p:animEffect transition="in" filter="wipe(up)">
                                      <p:cBhvr>
                                        <p:cTn id="13" dur="2000"/>
                                        <p:tgtEl>
                                          <p:spTgt spid="45060"/>
                                        </p:tgtEl>
                                      </p:cBhvr>
                                    </p:animEffect>
                                  </p:childTnLst>
                                </p:cTn>
                              </p:par>
                            </p:childTnLst>
                          </p:cTn>
                        </p:par>
                        <p:par>
                          <p:cTn id="14" fill="hold" nodeType="afterGroup">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45059">
                                            <p:txEl>
                                              <p:pRg st="0" end="0"/>
                                            </p:txEl>
                                          </p:spTgt>
                                        </p:tgtEl>
                                        <p:attrNameLst>
                                          <p:attrName>style.visibility</p:attrName>
                                        </p:attrNameLst>
                                      </p:cBhvr>
                                      <p:to>
                                        <p:strVal val="visible"/>
                                      </p:to>
                                    </p:set>
                                    <p:animEffect transition="in" filter="fade">
                                      <p:cBhvr>
                                        <p:cTn id="17" dur="1000">
                                          <p:stCondLst>
                                            <p:cond delay="0"/>
                                          </p:stCondLst>
                                        </p:cTn>
                                        <p:tgtEl>
                                          <p:spTgt spid="4505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059">
                                            <p:txEl>
                                              <p:pRg st="1" end="1"/>
                                            </p:txEl>
                                          </p:spTgt>
                                        </p:tgtEl>
                                        <p:attrNameLst>
                                          <p:attrName>style.visibility</p:attrName>
                                        </p:attrNameLst>
                                      </p:cBhvr>
                                      <p:to>
                                        <p:strVal val="visible"/>
                                      </p:to>
                                    </p:set>
                                    <p:animEffect transition="in" filter="fade">
                                      <p:cBhvr>
                                        <p:cTn id="22" dur="1000">
                                          <p:stCondLst>
                                            <p:cond delay="0"/>
                                          </p:stCondLst>
                                        </p:cTn>
                                        <p:tgtEl>
                                          <p:spTgt spid="4505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059">
                                            <p:txEl>
                                              <p:pRg st="2" end="2"/>
                                            </p:txEl>
                                          </p:spTgt>
                                        </p:tgtEl>
                                        <p:attrNameLst>
                                          <p:attrName>style.visibility</p:attrName>
                                        </p:attrNameLst>
                                      </p:cBhvr>
                                      <p:to>
                                        <p:strVal val="visible"/>
                                      </p:to>
                                    </p:set>
                                    <p:animEffect transition="in" filter="fade">
                                      <p:cBhvr>
                                        <p:cTn id="27" dur="1000">
                                          <p:stCondLst>
                                            <p:cond delay="0"/>
                                          </p:stCondLst>
                                        </p:cTn>
                                        <p:tgtEl>
                                          <p:spTgt spid="45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01D76DD-EEDF-4CAF-ABBB-F9BCC74DBA90}"/>
              </a:ext>
            </a:extLst>
          </p:cNvPr>
          <p:cNvSpPr>
            <a:spLocks noGrp="1" noChangeArrowheads="1"/>
          </p:cNvSpPr>
          <p:nvPr>
            <p:ph type="title"/>
          </p:nvPr>
        </p:nvSpPr>
        <p:spPr/>
        <p:txBody>
          <a:bodyPr/>
          <a:lstStyle/>
          <a:p>
            <a:endParaRPr lang="en-US" altLang="en-US"/>
          </a:p>
        </p:txBody>
      </p:sp>
      <p:pic>
        <p:nvPicPr>
          <p:cNvPr id="15364" name="Picture 4">
            <a:extLst>
              <a:ext uri="{FF2B5EF4-FFF2-40B4-BE49-F238E27FC236}">
                <a16:creationId xmlns:a16="http://schemas.microsoft.com/office/drawing/2014/main" id="{FAEAAA32-2139-44FB-AFA2-E8AC8F6099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30413" y="76200"/>
            <a:ext cx="4549775" cy="6705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Slide Number Placeholder 5">
            <a:extLst>
              <a:ext uri="{FF2B5EF4-FFF2-40B4-BE49-F238E27FC236}">
                <a16:creationId xmlns:a16="http://schemas.microsoft.com/office/drawing/2014/main" id="{93A17D8B-E337-4A24-866F-9EC442EDD252}"/>
              </a:ext>
            </a:extLst>
          </p:cNvPr>
          <p:cNvSpPr>
            <a:spLocks noGrp="1"/>
          </p:cNvSpPr>
          <p:nvPr>
            <p:ph type="sldNum" sz="quarter" idx="12"/>
          </p:nvPr>
        </p:nvSpPr>
        <p:spPr/>
        <p:txBody>
          <a:bodyPr/>
          <a:lstStyle/>
          <a:p>
            <a:fld id="{B2B40DD0-0092-45AF-B3D6-18AC44A96D3C}" type="slidenum">
              <a:rPr lang="en-US" altLang="en-US"/>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2AA1774-4CD8-4511-BF56-3DF04CB0131C}"/>
              </a:ext>
            </a:extLst>
          </p:cNvPr>
          <p:cNvSpPr>
            <a:spLocks noGrp="1" noChangeArrowheads="1"/>
          </p:cNvSpPr>
          <p:nvPr>
            <p:ph type="title"/>
          </p:nvPr>
        </p:nvSpPr>
        <p:spPr/>
        <p:txBody>
          <a:bodyPr>
            <a:normAutofit fontScale="90000"/>
          </a:bodyPr>
          <a:lstStyle/>
          <a:p>
            <a:r>
              <a:rPr lang="en-US" altLang="en-US"/>
              <a:t>Basic steps to use </a:t>
            </a:r>
            <a:br>
              <a:rPr lang="en-US" altLang="en-US"/>
            </a:br>
            <a:r>
              <a:rPr lang="en-US" altLang="en-US"/>
              <a:t>a database in Java</a:t>
            </a:r>
          </a:p>
        </p:txBody>
      </p:sp>
      <p:sp>
        <p:nvSpPr>
          <p:cNvPr id="69635" name="Rectangle 3">
            <a:extLst>
              <a:ext uri="{FF2B5EF4-FFF2-40B4-BE49-F238E27FC236}">
                <a16:creationId xmlns:a16="http://schemas.microsoft.com/office/drawing/2014/main" id="{AB671D25-3EC4-4E6C-9D97-57A34A843620}"/>
              </a:ext>
            </a:extLst>
          </p:cNvPr>
          <p:cNvSpPr>
            <a:spLocks noGrp="1" noChangeArrowheads="1"/>
          </p:cNvSpPr>
          <p:nvPr>
            <p:ph idx="1"/>
          </p:nvPr>
        </p:nvSpPr>
        <p:spPr/>
        <p:txBody>
          <a:bodyPr/>
          <a:lstStyle/>
          <a:p>
            <a:r>
              <a:rPr lang="en-US" altLang="en-US"/>
              <a:t>1.Establish a </a:t>
            </a:r>
            <a:r>
              <a:rPr lang="en-US" altLang="en-US" b="1"/>
              <a:t>connection</a:t>
            </a:r>
          </a:p>
          <a:p>
            <a:r>
              <a:rPr lang="en-US" altLang="en-US"/>
              <a:t>2.Create JDBC </a:t>
            </a:r>
            <a:r>
              <a:rPr lang="en-US" altLang="en-US" b="1"/>
              <a:t>Statements</a:t>
            </a:r>
          </a:p>
          <a:p>
            <a:r>
              <a:rPr lang="en-US" altLang="en-US"/>
              <a:t>3.Execute </a:t>
            </a:r>
            <a:r>
              <a:rPr lang="en-US" altLang="en-US" b="1"/>
              <a:t>SQL</a:t>
            </a:r>
            <a:r>
              <a:rPr lang="en-US" altLang="en-US"/>
              <a:t> Statements</a:t>
            </a:r>
          </a:p>
          <a:p>
            <a:r>
              <a:rPr lang="en-US" altLang="en-US"/>
              <a:t>4.GET </a:t>
            </a:r>
            <a:r>
              <a:rPr lang="en-US" altLang="en-US" b="1"/>
              <a:t>ResultSet</a:t>
            </a:r>
            <a:r>
              <a:rPr lang="en-US" altLang="en-US"/>
              <a:t> </a:t>
            </a:r>
          </a:p>
          <a:p>
            <a:r>
              <a:rPr lang="en-US" altLang="en-US"/>
              <a:t>5.</a:t>
            </a:r>
            <a:r>
              <a:rPr lang="en-US" altLang="en-US" b="1"/>
              <a:t>Close</a:t>
            </a:r>
            <a:r>
              <a:rPr lang="en-US" altLang="en-US"/>
              <a:t> connections</a:t>
            </a:r>
          </a:p>
          <a:p>
            <a:pPr>
              <a:buFont typeface="Wingdings" panose="05000000000000000000" pitchFamily="2" charset="2"/>
              <a:buNone/>
            </a:pPr>
            <a:endParaRPr lang="en-US" altLang="en-US"/>
          </a:p>
          <a:p>
            <a:endParaRPr lang="en-US" altLang="en-US"/>
          </a:p>
        </p:txBody>
      </p:sp>
      <p:sp>
        <p:nvSpPr>
          <p:cNvPr id="5" name="Slide Number Placeholder 5">
            <a:extLst>
              <a:ext uri="{FF2B5EF4-FFF2-40B4-BE49-F238E27FC236}">
                <a16:creationId xmlns:a16="http://schemas.microsoft.com/office/drawing/2014/main" id="{3271F99E-B10B-48A4-A462-1FCF3A0B9A54}"/>
              </a:ext>
            </a:extLst>
          </p:cNvPr>
          <p:cNvSpPr>
            <a:spLocks noGrp="1"/>
          </p:cNvSpPr>
          <p:nvPr>
            <p:ph type="sldNum" sz="quarter" idx="12"/>
          </p:nvPr>
        </p:nvSpPr>
        <p:spPr/>
        <p:txBody>
          <a:bodyPr/>
          <a:lstStyle/>
          <a:p>
            <a:fld id="{6027FB86-5CD4-4F59-9F90-1CB2A57AD2DC}" type="slidenum">
              <a:rPr lang="en-US" altLang="en-US"/>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p:cTn id="7" dur="500" fill="hold"/>
                                        <p:tgtEl>
                                          <p:spTgt spid="69634"/>
                                        </p:tgtEl>
                                        <p:attrNameLst>
                                          <p:attrName>ppt_w</p:attrName>
                                        </p:attrNameLst>
                                      </p:cBhvr>
                                      <p:tavLst>
                                        <p:tav tm="0">
                                          <p:val>
                                            <p:fltVal val="0"/>
                                          </p:val>
                                        </p:tav>
                                        <p:tav tm="100000">
                                          <p:val>
                                            <p:strVal val="#ppt_w"/>
                                          </p:val>
                                        </p:tav>
                                      </p:tavLst>
                                    </p:anim>
                                    <p:anim calcmode="lin" valueType="num">
                                      <p:cBhvr>
                                        <p:cTn id="8" dur="500" fill="hold"/>
                                        <p:tgtEl>
                                          <p:spTgt spid="69634"/>
                                        </p:tgtEl>
                                        <p:attrNameLst>
                                          <p:attrName>ppt_h</p:attrName>
                                        </p:attrNameLst>
                                      </p:cBhvr>
                                      <p:tavLst>
                                        <p:tav tm="0">
                                          <p:val>
                                            <p:fltVal val="0"/>
                                          </p:val>
                                        </p:tav>
                                        <p:tav tm="100000">
                                          <p:val>
                                            <p:strVal val="#ppt_h"/>
                                          </p:val>
                                        </p:tav>
                                      </p:tavLst>
                                    </p:anim>
                                    <p:animEffect transition="in" filter="fade">
                                      <p:cBhvr>
                                        <p:cTn id="9" dur="500"/>
                                        <p:tgtEl>
                                          <p:spTgt spid="6963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9635">
                                            <p:txEl>
                                              <p:pRg st="0" end="0"/>
                                            </p:txEl>
                                          </p:spTgt>
                                        </p:tgtEl>
                                        <p:attrNameLst>
                                          <p:attrName>style.visibility</p:attrName>
                                        </p:attrNameLst>
                                      </p:cBhvr>
                                      <p:to>
                                        <p:strVal val="visible"/>
                                      </p:to>
                                    </p:set>
                                    <p:animEffect transition="in" filter="fade">
                                      <p:cBhvr>
                                        <p:cTn id="14" dur="1000">
                                          <p:stCondLst>
                                            <p:cond delay="0"/>
                                          </p:stCondLst>
                                        </p:cTn>
                                        <p:tgtEl>
                                          <p:spTgt spid="6963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9635">
                                            <p:txEl>
                                              <p:pRg st="1" end="1"/>
                                            </p:txEl>
                                          </p:spTgt>
                                        </p:tgtEl>
                                        <p:attrNameLst>
                                          <p:attrName>style.visibility</p:attrName>
                                        </p:attrNameLst>
                                      </p:cBhvr>
                                      <p:to>
                                        <p:strVal val="visible"/>
                                      </p:to>
                                    </p:set>
                                    <p:animEffect transition="in" filter="fade">
                                      <p:cBhvr>
                                        <p:cTn id="19" dur="1000">
                                          <p:stCondLst>
                                            <p:cond delay="0"/>
                                          </p:stCondLst>
                                        </p:cTn>
                                        <p:tgtEl>
                                          <p:spTgt spid="69635">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9635">
                                            <p:txEl>
                                              <p:pRg st="2" end="2"/>
                                            </p:txEl>
                                          </p:spTgt>
                                        </p:tgtEl>
                                        <p:attrNameLst>
                                          <p:attrName>style.visibility</p:attrName>
                                        </p:attrNameLst>
                                      </p:cBhvr>
                                      <p:to>
                                        <p:strVal val="visible"/>
                                      </p:to>
                                    </p:set>
                                    <p:animEffect transition="in" filter="fade">
                                      <p:cBhvr>
                                        <p:cTn id="24" dur="1000">
                                          <p:stCondLst>
                                            <p:cond delay="0"/>
                                          </p:stCondLst>
                                        </p:cTn>
                                        <p:tgtEl>
                                          <p:spTgt spid="69635">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9635">
                                            <p:txEl>
                                              <p:pRg st="3" end="3"/>
                                            </p:txEl>
                                          </p:spTgt>
                                        </p:tgtEl>
                                        <p:attrNameLst>
                                          <p:attrName>style.visibility</p:attrName>
                                        </p:attrNameLst>
                                      </p:cBhvr>
                                      <p:to>
                                        <p:strVal val="visible"/>
                                      </p:to>
                                    </p:set>
                                    <p:animEffect transition="in" filter="fade">
                                      <p:cBhvr>
                                        <p:cTn id="29" dur="1000">
                                          <p:stCondLst>
                                            <p:cond delay="0"/>
                                          </p:stCondLst>
                                        </p:cTn>
                                        <p:tgtEl>
                                          <p:spTgt spid="69635">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9635">
                                            <p:txEl>
                                              <p:pRg st="4" end="4"/>
                                            </p:txEl>
                                          </p:spTgt>
                                        </p:tgtEl>
                                        <p:attrNameLst>
                                          <p:attrName>style.visibility</p:attrName>
                                        </p:attrNameLst>
                                      </p:cBhvr>
                                      <p:to>
                                        <p:strVal val="visible"/>
                                      </p:to>
                                    </p:set>
                                    <p:animEffect transition="in" filter="fade">
                                      <p:cBhvr>
                                        <p:cTn id="34" dur="1000">
                                          <p:stCondLst>
                                            <p:cond delay="0"/>
                                          </p:stCondLst>
                                        </p:cTn>
                                        <p:tgtEl>
                                          <p:spTgt spid="696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P spid="6963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6D3A645-72C6-40DB-BDDE-319F6B85D90B}"/>
              </a:ext>
            </a:extLst>
          </p:cNvPr>
          <p:cNvSpPr>
            <a:spLocks noGrp="1" noChangeArrowheads="1"/>
          </p:cNvSpPr>
          <p:nvPr>
            <p:ph type="title"/>
          </p:nvPr>
        </p:nvSpPr>
        <p:spPr/>
        <p:txBody>
          <a:bodyPr/>
          <a:lstStyle/>
          <a:p>
            <a:r>
              <a:rPr lang="en-US" altLang="en-US"/>
              <a:t>1. Establish a connection</a:t>
            </a:r>
          </a:p>
        </p:txBody>
      </p:sp>
      <p:sp>
        <p:nvSpPr>
          <p:cNvPr id="70659" name="Rectangle 3">
            <a:extLst>
              <a:ext uri="{FF2B5EF4-FFF2-40B4-BE49-F238E27FC236}">
                <a16:creationId xmlns:a16="http://schemas.microsoft.com/office/drawing/2014/main" id="{C8807F4A-0BE7-4A8F-8234-1D637FCAEB2E}"/>
              </a:ext>
            </a:extLst>
          </p:cNvPr>
          <p:cNvSpPr>
            <a:spLocks noGrp="1" noChangeArrowheads="1"/>
          </p:cNvSpPr>
          <p:nvPr>
            <p:ph idx="1"/>
          </p:nvPr>
        </p:nvSpPr>
        <p:spPr>
          <a:xfrm>
            <a:off x="457200" y="1719263"/>
            <a:ext cx="8458200" cy="4910137"/>
          </a:xfrm>
        </p:spPr>
        <p:txBody>
          <a:bodyPr/>
          <a:lstStyle/>
          <a:p>
            <a:pPr>
              <a:lnSpc>
                <a:spcPct val="90000"/>
              </a:lnSpc>
            </a:pPr>
            <a:r>
              <a:rPr lang="en-US" altLang="en-US" sz="2800" b="1"/>
              <a:t>import java.sql.*;</a:t>
            </a:r>
          </a:p>
          <a:p>
            <a:pPr>
              <a:lnSpc>
                <a:spcPct val="90000"/>
              </a:lnSpc>
            </a:pPr>
            <a:r>
              <a:rPr lang="en-US" altLang="en-US" sz="2800" b="1"/>
              <a:t>Load the vendor specific driver</a:t>
            </a:r>
            <a:endParaRPr lang="en-US" altLang="en-US" sz="2800"/>
          </a:p>
          <a:p>
            <a:pPr marL="742950" lvl="1" indent="-285750">
              <a:lnSpc>
                <a:spcPct val="90000"/>
              </a:lnSpc>
            </a:pPr>
            <a:r>
              <a:rPr lang="en-US" altLang="en-US" sz="2400">
                <a:latin typeface="Arial Unicode MS" pitchFamily="34" charset="-128"/>
              </a:rPr>
              <a:t>Class.forName("oracle.jdbc.driver.OracleDriver");</a:t>
            </a:r>
          </a:p>
          <a:p>
            <a:pPr marL="1143000" lvl="2" indent="-228600">
              <a:lnSpc>
                <a:spcPct val="90000"/>
              </a:lnSpc>
            </a:pPr>
            <a:r>
              <a:rPr lang="en-US" altLang="en-US" sz="2100">
                <a:latin typeface="Arial Unicode MS" pitchFamily="34" charset="-128"/>
              </a:rPr>
              <a:t>What do you think this statement does, and how?</a:t>
            </a:r>
          </a:p>
          <a:p>
            <a:pPr marL="1143000" lvl="2" indent="-228600">
              <a:lnSpc>
                <a:spcPct val="90000"/>
              </a:lnSpc>
            </a:pPr>
            <a:r>
              <a:rPr lang="en-US" altLang="en-US" sz="2100">
                <a:latin typeface="Arial Unicode MS" pitchFamily="34" charset="-128"/>
              </a:rPr>
              <a:t>Dynamically loads a driver class, for Oracle database</a:t>
            </a:r>
            <a:endParaRPr lang="en-US" altLang="en-US" sz="2100"/>
          </a:p>
          <a:p>
            <a:pPr>
              <a:lnSpc>
                <a:spcPct val="90000"/>
              </a:lnSpc>
            </a:pPr>
            <a:r>
              <a:rPr lang="en-US" altLang="en-US" sz="2800" b="1"/>
              <a:t>Make the connection</a:t>
            </a:r>
            <a:r>
              <a:rPr lang="en-US" altLang="en-US" sz="2600"/>
              <a:t> </a:t>
            </a:r>
          </a:p>
          <a:p>
            <a:pPr marL="742950" lvl="1" indent="-285750">
              <a:lnSpc>
                <a:spcPct val="90000"/>
              </a:lnSpc>
            </a:pPr>
            <a:r>
              <a:rPr lang="en-US" altLang="en-US" sz="2400">
                <a:latin typeface="Arial Unicode MS" pitchFamily="34" charset="-128"/>
              </a:rPr>
              <a:t>Connection con = DriverManager.getConnection( "jdbc:oracle:thin:@oracle-prod:1521:OPROD", username, passwd);</a:t>
            </a:r>
            <a:r>
              <a:rPr lang="en-US" altLang="en-US" sz="2200">
                <a:latin typeface="Arial Unicode MS" pitchFamily="34" charset="-128"/>
              </a:rPr>
              <a:t> </a:t>
            </a:r>
          </a:p>
          <a:p>
            <a:pPr marL="1143000" lvl="2" indent="-228600">
              <a:lnSpc>
                <a:spcPct val="90000"/>
              </a:lnSpc>
            </a:pPr>
            <a:r>
              <a:rPr lang="en-US" altLang="en-US" sz="2100"/>
              <a:t>What do you think this statement does?</a:t>
            </a:r>
          </a:p>
          <a:p>
            <a:pPr marL="1143000" lvl="2" indent="-228600">
              <a:lnSpc>
                <a:spcPct val="90000"/>
              </a:lnSpc>
            </a:pPr>
            <a:r>
              <a:rPr lang="en-US" altLang="en-US" sz="2100"/>
              <a:t>Establishes connection to database by obtaining </a:t>
            </a:r>
            <a:br>
              <a:rPr lang="en-US" altLang="en-US" sz="2100"/>
            </a:br>
            <a:r>
              <a:rPr lang="en-US" altLang="en-US" sz="2100"/>
              <a:t>a </a:t>
            </a:r>
            <a:r>
              <a:rPr lang="en-US" altLang="en-US" sz="2100" i="1"/>
              <a:t>Connection</a:t>
            </a:r>
            <a:r>
              <a:rPr lang="en-US" altLang="en-US" sz="2100"/>
              <a:t> object</a:t>
            </a:r>
            <a:r>
              <a:rPr lang="en-US" altLang="en-US"/>
              <a:t> </a:t>
            </a:r>
            <a:endParaRPr lang="en-US" altLang="en-US" sz="2100"/>
          </a:p>
          <a:p>
            <a:pPr>
              <a:lnSpc>
                <a:spcPct val="90000"/>
              </a:lnSpc>
              <a:buFont typeface="Wingdings" panose="05000000000000000000" pitchFamily="2" charset="2"/>
              <a:buNone/>
            </a:pPr>
            <a:endParaRPr lang="en-US" altLang="en-US" sz="2600"/>
          </a:p>
          <a:p>
            <a:pPr marL="742950" lvl="1" indent="-285750">
              <a:lnSpc>
                <a:spcPct val="90000"/>
              </a:lnSpc>
            </a:pPr>
            <a:endParaRPr lang="en-US" altLang="en-US" sz="2200"/>
          </a:p>
        </p:txBody>
      </p:sp>
      <p:sp>
        <p:nvSpPr>
          <p:cNvPr id="5" name="Slide Number Placeholder 5">
            <a:extLst>
              <a:ext uri="{FF2B5EF4-FFF2-40B4-BE49-F238E27FC236}">
                <a16:creationId xmlns:a16="http://schemas.microsoft.com/office/drawing/2014/main" id="{35FEBB3F-1018-4B39-BC76-039A88862EA0}"/>
              </a:ext>
            </a:extLst>
          </p:cNvPr>
          <p:cNvSpPr>
            <a:spLocks noGrp="1"/>
          </p:cNvSpPr>
          <p:nvPr>
            <p:ph type="sldNum" sz="quarter" idx="12"/>
          </p:nvPr>
        </p:nvSpPr>
        <p:spPr/>
        <p:txBody>
          <a:bodyPr/>
          <a:lstStyle/>
          <a:p>
            <a:fld id="{78F9BC09-7F0C-41EC-84DD-14B091D6577E}" type="slidenum">
              <a:rPr lang="en-US" altLang="en-US"/>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p:cTn id="7" dur="500" fill="hold"/>
                                        <p:tgtEl>
                                          <p:spTgt spid="70658"/>
                                        </p:tgtEl>
                                        <p:attrNameLst>
                                          <p:attrName>ppt_w</p:attrName>
                                        </p:attrNameLst>
                                      </p:cBhvr>
                                      <p:tavLst>
                                        <p:tav tm="0">
                                          <p:val>
                                            <p:fltVal val="0"/>
                                          </p:val>
                                        </p:tav>
                                        <p:tav tm="100000">
                                          <p:val>
                                            <p:strVal val="#ppt_w"/>
                                          </p:val>
                                        </p:tav>
                                      </p:tavLst>
                                    </p:anim>
                                    <p:anim calcmode="lin" valueType="num">
                                      <p:cBhvr>
                                        <p:cTn id="8" dur="500" fill="hold"/>
                                        <p:tgtEl>
                                          <p:spTgt spid="70658"/>
                                        </p:tgtEl>
                                        <p:attrNameLst>
                                          <p:attrName>ppt_h</p:attrName>
                                        </p:attrNameLst>
                                      </p:cBhvr>
                                      <p:tavLst>
                                        <p:tav tm="0">
                                          <p:val>
                                            <p:fltVal val="0"/>
                                          </p:val>
                                        </p:tav>
                                        <p:tav tm="100000">
                                          <p:val>
                                            <p:strVal val="#ppt_h"/>
                                          </p:val>
                                        </p:tav>
                                      </p:tavLst>
                                    </p:anim>
                                    <p:animEffect transition="in" filter="fade">
                                      <p:cBhvr>
                                        <p:cTn id="9" dur="500"/>
                                        <p:tgtEl>
                                          <p:spTgt spid="7065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0659">
                                            <p:txEl>
                                              <p:pRg st="0" end="0"/>
                                            </p:txEl>
                                          </p:spTgt>
                                        </p:tgtEl>
                                        <p:attrNameLst>
                                          <p:attrName>style.visibility</p:attrName>
                                        </p:attrNameLst>
                                      </p:cBhvr>
                                      <p:to>
                                        <p:strVal val="visible"/>
                                      </p:to>
                                    </p:set>
                                    <p:animEffect transition="in" filter="fade">
                                      <p:cBhvr>
                                        <p:cTn id="14" dur="1000">
                                          <p:stCondLst>
                                            <p:cond delay="0"/>
                                          </p:stCondLst>
                                        </p:cTn>
                                        <p:tgtEl>
                                          <p:spTgt spid="7065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0659">
                                            <p:txEl>
                                              <p:pRg st="1" end="1"/>
                                            </p:txEl>
                                          </p:spTgt>
                                        </p:tgtEl>
                                        <p:attrNameLst>
                                          <p:attrName>style.visibility</p:attrName>
                                        </p:attrNameLst>
                                      </p:cBhvr>
                                      <p:to>
                                        <p:strVal val="visible"/>
                                      </p:to>
                                    </p:set>
                                    <p:animEffect transition="in" filter="fade">
                                      <p:cBhvr>
                                        <p:cTn id="19" dur="1000">
                                          <p:stCondLst>
                                            <p:cond delay="0"/>
                                          </p:stCondLst>
                                        </p:cTn>
                                        <p:tgtEl>
                                          <p:spTgt spid="70659">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0659">
                                            <p:txEl>
                                              <p:pRg st="2" end="2"/>
                                            </p:txEl>
                                          </p:spTgt>
                                        </p:tgtEl>
                                        <p:attrNameLst>
                                          <p:attrName>style.visibility</p:attrName>
                                        </p:attrNameLst>
                                      </p:cBhvr>
                                      <p:to>
                                        <p:strVal val="visible"/>
                                      </p:to>
                                    </p:set>
                                    <p:animEffect transition="in" filter="fade">
                                      <p:cBhvr>
                                        <p:cTn id="22" dur="1000">
                                          <p:stCondLst>
                                            <p:cond delay="0"/>
                                          </p:stCondLst>
                                        </p:cTn>
                                        <p:tgtEl>
                                          <p:spTgt spid="70659">
                                            <p:txEl>
                                              <p:pRg st="2" end="2"/>
                                            </p:txEl>
                                          </p:spTgt>
                                        </p:tgtEl>
                                      </p:cBhvr>
                                    </p:animEffect>
                                  </p:childTnLst>
                                </p:cTn>
                              </p:par>
                            </p:childTnLst>
                          </p:cTn>
                        </p:par>
                        <p:par>
                          <p:cTn id="23" fill="hold" nodeType="afterGroup">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70659">
                                            <p:txEl>
                                              <p:pRg st="3" end="3"/>
                                            </p:txEl>
                                          </p:spTgt>
                                        </p:tgtEl>
                                        <p:attrNameLst>
                                          <p:attrName>style.visibility</p:attrName>
                                        </p:attrNameLst>
                                      </p:cBhvr>
                                      <p:to>
                                        <p:strVal val="visible"/>
                                      </p:to>
                                    </p:set>
                                    <p:animEffect transition="in" filter="fade">
                                      <p:cBhvr>
                                        <p:cTn id="26" dur="1000">
                                          <p:stCondLst>
                                            <p:cond delay="0"/>
                                          </p:stCondLst>
                                        </p:cTn>
                                        <p:tgtEl>
                                          <p:spTgt spid="70659">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0659">
                                            <p:txEl>
                                              <p:pRg st="4" end="4"/>
                                            </p:txEl>
                                          </p:spTgt>
                                        </p:tgtEl>
                                        <p:attrNameLst>
                                          <p:attrName>style.visibility</p:attrName>
                                        </p:attrNameLst>
                                      </p:cBhvr>
                                      <p:to>
                                        <p:strVal val="visible"/>
                                      </p:to>
                                    </p:set>
                                    <p:animEffect transition="in" filter="fade">
                                      <p:cBhvr>
                                        <p:cTn id="31" dur="1000">
                                          <p:stCondLst>
                                            <p:cond delay="0"/>
                                          </p:stCondLst>
                                        </p:cTn>
                                        <p:tgtEl>
                                          <p:spTgt spid="70659">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0659">
                                            <p:txEl>
                                              <p:pRg st="5" end="5"/>
                                            </p:txEl>
                                          </p:spTgt>
                                        </p:tgtEl>
                                        <p:attrNameLst>
                                          <p:attrName>style.visibility</p:attrName>
                                        </p:attrNameLst>
                                      </p:cBhvr>
                                      <p:to>
                                        <p:strVal val="visible"/>
                                      </p:to>
                                    </p:set>
                                    <p:animEffect transition="in" filter="fade">
                                      <p:cBhvr>
                                        <p:cTn id="36" dur="1000">
                                          <p:stCondLst>
                                            <p:cond delay="0"/>
                                          </p:stCondLst>
                                        </p:cTn>
                                        <p:tgtEl>
                                          <p:spTgt spid="70659">
                                            <p:txEl>
                                              <p:pRg st="5" end="5"/>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0659">
                                            <p:txEl>
                                              <p:pRg st="6" end="6"/>
                                            </p:txEl>
                                          </p:spTgt>
                                        </p:tgtEl>
                                        <p:attrNameLst>
                                          <p:attrName>style.visibility</p:attrName>
                                        </p:attrNameLst>
                                      </p:cBhvr>
                                      <p:to>
                                        <p:strVal val="visible"/>
                                      </p:to>
                                    </p:set>
                                    <p:animEffect transition="in" filter="fade">
                                      <p:cBhvr>
                                        <p:cTn id="39" dur="1000">
                                          <p:stCondLst>
                                            <p:cond delay="0"/>
                                          </p:stCondLst>
                                        </p:cTn>
                                        <p:tgtEl>
                                          <p:spTgt spid="70659">
                                            <p:txEl>
                                              <p:pRg st="6" end="6"/>
                                            </p:txEl>
                                          </p:spTgt>
                                        </p:tgtEl>
                                      </p:cBhvr>
                                    </p:animEffect>
                                  </p:childTnLst>
                                </p:cTn>
                              </p:par>
                            </p:childTnLst>
                          </p:cTn>
                        </p:par>
                        <p:par>
                          <p:cTn id="40" fill="hold" nodeType="afterGroup">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70659">
                                            <p:txEl>
                                              <p:pRg st="7" end="7"/>
                                            </p:txEl>
                                          </p:spTgt>
                                        </p:tgtEl>
                                        <p:attrNameLst>
                                          <p:attrName>style.visibility</p:attrName>
                                        </p:attrNameLst>
                                      </p:cBhvr>
                                      <p:to>
                                        <p:strVal val="visible"/>
                                      </p:to>
                                    </p:set>
                                    <p:animEffect transition="in" filter="fade">
                                      <p:cBhvr>
                                        <p:cTn id="43" dur="1000">
                                          <p:stCondLst>
                                            <p:cond delay="0"/>
                                          </p:stCondLst>
                                        </p:cTn>
                                        <p:tgtEl>
                                          <p:spTgt spid="70659">
                                            <p:txEl>
                                              <p:pRg st="7" end="7"/>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0659">
                                            <p:txEl>
                                              <p:pRg st="8" end="8"/>
                                            </p:txEl>
                                          </p:spTgt>
                                        </p:tgtEl>
                                        <p:attrNameLst>
                                          <p:attrName>style.visibility</p:attrName>
                                        </p:attrNameLst>
                                      </p:cBhvr>
                                      <p:to>
                                        <p:strVal val="visible"/>
                                      </p:to>
                                    </p:set>
                                    <p:animEffect transition="in" filter="fade">
                                      <p:cBhvr>
                                        <p:cTn id="48" dur="1000">
                                          <p:stCondLst>
                                            <p:cond delay="0"/>
                                          </p:stCondLst>
                                        </p:cTn>
                                        <p:tgtEl>
                                          <p:spTgt spid="706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P spid="7065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5AEC4E97-6ACC-4819-8F4E-4E63105554DC}"/>
              </a:ext>
            </a:extLst>
          </p:cNvPr>
          <p:cNvSpPr>
            <a:spLocks noGrp="1" noChangeArrowheads="1"/>
          </p:cNvSpPr>
          <p:nvPr>
            <p:ph type="title"/>
          </p:nvPr>
        </p:nvSpPr>
        <p:spPr/>
        <p:txBody>
          <a:bodyPr/>
          <a:lstStyle/>
          <a:p>
            <a:r>
              <a:rPr lang="en-US" altLang="en-US"/>
              <a:t>2. Create JDBC statement(s)</a:t>
            </a:r>
          </a:p>
        </p:txBody>
      </p:sp>
      <p:sp>
        <p:nvSpPr>
          <p:cNvPr id="71683" name="Rectangle 3">
            <a:extLst>
              <a:ext uri="{FF2B5EF4-FFF2-40B4-BE49-F238E27FC236}">
                <a16:creationId xmlns:a16="http://schemas.microsoft.com/office/drawing/2014/main" id="{8043952F-05A7-4965-B0A9-ED2F3660FAEF}"/>
              </a:ext>
            </a:extLst>
          </p:cNvPr>
          <p:cNvSpPr>
            <a:spLocks noGrp="1" noChangeArrowheads="1"/>
          </p:cNvSpPr>
          <p:nvPr>
            <p:ph idx="1"/>
          </p:nvPr>
        </p:nvSpPr>
        <p:spPr/>
        <p:txBody>
          <a:bodyPr/>
          <a:lstStyle/>
          <a:p>
            <a:r>
              <a:rPr lang="en-US" altLang="en-US">
                <a:latin typeface="Arial Unicode MS" pitchFamily="34" charset="-128"/>
              </a:rPr>
              <a:t>Statement stmt = con.createStatement() ; </a:t>
            </a:r>
          </a:p>
          <a:p>
            <a:r>
              <a:rPr lang="en-US" altLang="en-US" sz="2400"/>
              <a:t>Creates a Statement object for sending SQL statements to the database</a:t>
            </a:r>
          </a:p>
        </p:txBody>
      </p:sp>
      <p:sp>
        <p:nvSpPr>
          <p:cNvPr id="5" name="Slide Number Placeholder 5">
            <a:extLst>
              <a:ext uri="{FF2B5EF4-FFF2-40B4-BE49-F238E27FC236}">
                <a16:creationId xmlns:a16="http://schemas.microsoft.com/office/drawing/2014/main" id="{F0282D52-B8F5-406B-9EC6-6034AFA11443}"/>
              </a:ext>
            </a:extLst>
          </p:cNvPr>
          <p:cNvSpPr>
            <a:spLocks noGrp="1"/>
          </p:cNvSpPr>
          <p:nvPr>
            <p:ph type="sldNum" sz="quarter" idx="12"/>
          </p:nvPr>
        </p:nvSpPr>
        <p:spPr/>
        <p:txBody>
          <a:bodyPr/>
          <a:lstStyle/>
          <a:p>
            <a:fld id="{518C4D0D-EC1E-4EE8-81E1-76BF2EB540B8}" type="slidenum">
              <a:rPr lang="en-US" altLang="en-US"/>
              <a:pPr/>
              <a:t>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p:cTn id="7" dur="500" fill="hold"/>
                                        <p:tgtEl>
                                          <p:spTgt spid="71682"/>
                                        </p:tgtEl>
                                        <p:attrNameLst>
                                          <p:attrName>ppt_w</p:attrName>
                                        </p:attrNameLst>
                                      </p:cBhvr>
                                      <p:tavLst>
                                        <p:tav tm="0">
                                          <p:val>
                                            <p:fltVal val="0"/>
                                          </p:val>
                                        </p:tav>
                                        <p:tav tm="100000">
                                          <p:val>
                                            <p:strVal val="#ppt_w"/>
                                          </p:val>
                                        </p:tav>
                                      </p:tavLst>
                                    </p:anim>
                                    <p:anim calcmode="lin" valueType="num">
                                      <p:cBhvr>
                                        <p:cTn id="8" dur="500" fill="hold"/>
                                        <p:tgtEl>
                                          <p:spTgt spid="71682"/>
                                        </p:tgtEl>
                                        <p:attrNameLst>
                                          <p:attrName>ppt_h</p:attrName>
                                        </p:attrNameLst>
                                      </p:cBhvr>
                                      <p:tavLst>
                                        <p:tav tm="0">
                                          <p:val>
                                            <p:fltVal val="0"/>
                                          </p:val>
                                        </p:tav>
                                        <p:tav tm="100000">
                                          <p:val>
                                            <p:strVal val="#ppt_h"/>
                                          </p:val>
                                        </p:tav>
                                      </p:tavLst>
                                    </p:anim>
                                    <p:animEffect transition="in" filter="fade">
                                      <p:cBhvr>
                                        <p:cTn id="9" dur="500"/>
                                        <p:tgtEl>
                                          <p:spTgt spid="71682"/>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71683">
                                            <p:txEl>
                                              <p:pRg st="0" end="0"/>
                                            </p:txEl>
                                          </p:spTgt>
                                        </p:tgtEl>
                                        <p:attrNameLst>
                                          <p:attrName>style.visibility</p:attrName>
                                        </p:attrNameLst>
                                      </p:cBhvr>
                                      <p:to>
                                        <p:strVal val="visible"/>
                                      </p:to>
                                    </p:set>
                                    <p:animEffect transition="in" filter="wipe(left)">
                                      <p:cBhvr>
                                        <p:cTn id="13" dur="1000"/>
                                        <p:tgtEl>
                                          <p:spTgt spid="71683">
                                            <p:txEl>
                                              <p:pRg st="0" end="0"/>
                                            </p:txEl>
                                          </p:spTgt>
                                        </p:tgtEl>
                                      </p:cBhvr>
                                    </p:animEffect>
                                  </p:childTnLst>
                                </p:cTn>
                              </p:par>
                            </p:childTnLst>
                          </p:cTn>
                        </p:par>
                        <p:par>
                          <p:cTn id="14" fill="hold" nodeType="afterGroup">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71683">
                                            <p:txEl>
                                              <p:pRg st="1" end="1"/>
                                            </p:txEl>
                                          </p:spTgt>
                                        </p:tgtEl>
                                        <p:attrNameLst>
                                          <p:attrName>style.visibility</p:attrName>
                                        </p:attrNameLst>
                                      </p:cBhvr>
                                      <p:to>
                                        <p:strVal val="visible"/>
                                      </p:to>
                                    </p:set>
                                    <p:animEffect transition="in" filter="wipe(left)">
                                      <p:cBhvr>
                                        <p:cTn id="17" dur="1000"/>
                                        <p:tgtEl>
                                          <p:spTgt spid="716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7168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3684</Words>
  <Application>Microsoft Office PowerPoint</Application>
  <PresentationFormat>On-screen Show (4:3)</PresentationFormat>
  <Paragraphs>503</Paragraphs>
  <Slides>48</Slides>
  <Notes>5</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48</vt:i4>
      </vt:variant>
    </vt:vector>
  </HeadingPairs>
  <TitlesOfParts>
    <vt:vector size="62" baseType="lpstr">
      <vt:lpstr>Adobe Gothic Std B</vt:lpstr>
      <vt:lpstr>Arial</vt:lpstr>
      <vt:lpstr>Arial Unicode MS</vt:lpstr>
      <vt:lpstr>Bodoni MT</vt:lpstr>
      <vt:lpstr>Bookman Old Style</vt:lpstr>
      <vt:lpstr>Calibri</vt:lpstr>
      <vt:lpstr>Georgia</vt:lpstr>
      <vt:lpstr>Lucida Sans Unicode</vt:lpstr>
      <vt:lpstr>Tahoma</vt:lpstr>
      <vt:lpstr>Verdana</vt:lpstr>
      <vt:lpstr>Wingdings</vt:lpstr>
      <vt:lpstr>Wingdings 2</vt:lpstr>
      <vt:lpstr>Wingdings 3</vt:lpstr>
      <vt:lpstr>Concourse</vt:lpstr>
      <vt:lpstr> </vt:lpstr>
      <vt:lpstr>Agenda</vt:lpstr>
      <vt:lpstr>JDBC – Java DataBase Connectivity  </vt:lpstr>
      <vt:lpstr>What is JDBC?</vt:lpstr>
      <vt:lpstr>General Architecture</vt:lpstr>
      <vt:lpstr>PowerPoint Presentation</vt:lpstr>
      <vt:lpstr>Basic steps to use  a database in Java</vt:lpstr>
      <vt:lpstr>1. Establish a connection</vt:lpstr>
      <vt:lpstr>2. Create JDBC statement(s)</vt:lpstr>
      <vt:lpstr>Executing SQL Statements</vt:lpstr>
      <vt:lpstr>Get ResultSet</vt:lpstr>
      <vt:lpstr>Close connection</vt:lpstr>
      <vt:lpstr>Transactions and JDBC</vt:lpstr>
      <vt:lpstr>Handling Errors with Exceptions</vt:lpstr>
      <vt:lpstr>Another way to access database (JDBC-ODBC)</vt:lpstr>
      <vt:lpstr>Sample program</vt:lpstr>
      <vt:lpstr>Sample program(cont)</vt:lpstr>
      <vt:lpstr>Mapping types JDBC - Java</vt:lpstr>
      <vt:lpstr>JDBC 2 – Scrollable Result Set</vt:lpstr>
      <vt:lpstr>JDBC 2 – Updateable ResultSet</vt:lpstr>
      <vt:lpstr>Metadata from DB</vt:lpstr>
      <vt:lpstr>Metadata from DB - example</vt:lpstr>
      <vt:lpstr>JDBC – Metadata from RS</vt:lpstr>
      <vt:lpstr>JDBC and beyond</vt:lpstr>
      <vt:lpstr>SQLJ</vt:lpstr>
      <vt:lpstr>JDBC references</vt:lpstr>
      <vt:lpstr>JDBC</vt:lpstr>
      <vt:lpstr>DatabaseMetaData </vt:lpstr>
      <vt:lpstr>Databasemeta Example</vt:lpstr>
      <vt:lpstr>Database</vt:lpstr>
      <vt:lpstr>Statement </vt:lpstr>
      <vt:lpstr>PowerPoint Presentation</vt:lpstr>
      <vt:lpstr>PreparedStatement</vt:lpstr>
      <vt:lpstr>CallableStatement</vt:lpstr>
      <vt:lpstr>PowerPoint Presentation</vt:lpstr>
      <vt:lpstr>PowerPoint Presentation</vt:lpstr>
      <vt:lpstr>PowerPoint Presentation</vt:lpstr>
      <vt:lpstr>PowerPoint Presentation</vt:lpstr>
      <vt:lpstr>Architecture Diagram:</vt:lpstr>
      <vt:lpstr>Architecture Diagram:</vt:lpstr>
      <vt:lpstr>PowerPoint Presentation</vt:lpstr>
      <vt:lpstr>PowerPoint Presentation</vt:lpstr>
      <vt:lpstr>PowerPoint Presentation</vt:lpstr>
      <vt:lpstr>PowerPoint Presentation</vt:lpstr>
      <vt:lpstr>PowerPoint Presentation</vt:lpstr>
      <vt:lpstr>PowerPoint Presentation</vt:lpstr>
      <vt:lpstr>Insights of Web Server</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2022-10-13T02:26:36Z</dcterms:created>
  <dcterms:modified xsi:type="dcterms:W3CDTF">2022-10-17T04:00:24Z</dcterms:modified>
</cp:coreProperties>
</file>