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sldIdLst>
    <p:sldId id="272" r:id="rId2"/>
    <p:sldId id="308" r:id="rId3"/>
    <p:sldId id="309" r:id="rId4"/>
    <p:sldId id="264" r:id="rId5"/>
    <p:sldId id="315" r:id="rId6"/>
    <p:sldId id="312" r:id="rId7"/>
    <p:sldId id="318" r:id="rId8"/>
    <p:sldId id="319" r:id="rId9"/>
    <p:sldId id="313" r:id="rId10"/>
    <p:sldId id="311" r:id="rId11"/>
    <p:sldId id="303" r:id="rId12"/>
    <p:sldId id="316" r:id="rId13"/>
    <p:sldId id="317" r:id="rId14"/>
    <p:sldId id="320" r:id="rId15"/>
    <p:sldId id="321" r:id="rId16"/>
    <p:sldId id="322"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ection>
        <p14:section name="Author Your Presentation" id="{16378913-E5ED-4281-BAF5-F1F938CB0BED}">
          <p14:sldIdLst>
            <p14:sldId id="272"/>
            <p14:sldId id="308"/>
            <p14:sldId id="309"/>
            <p14:sldId id="264"/>
            <p14:sldId id="315"/>
            <p14:sldId id="312"/>
            <p14:sldId id="318"/>
            <p14:sldId id="319"/>
            <p14:sldId id="313"/>
            <p14:sldId id="311"/>
            <p14:sldId id="303"/>
            <p14:sldId id="316"/>
            <p14:sldId id="317"/>
            <p14:sldId id="320"/>
            <p14:sldId id="321"/>
            <p14:sldId id="322"/>
            <p14:sldId id="280"/>
          </p14:sldIdLst>
        </p14:section>
      </p14:sectionLst>
    </p:ext>
    <p:ext uri="{EFAFB233-063F-42B5-8137-9DF3F51BA10A}">
      <p15:sldGuideLst xmlns:p15="http://schemas.microsoft.com/office/powerpoint/2012/main">
        <p15:guide id="1" orient="horz" pos="2205">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2" autoAdjust="0"/>
    <p:restoredTop sz="89796" autoAdjust="0"/>
  </p:normalViewPr>
  <p:slideViewPr>
    <p:cSldViewPr>
      <p:cViewPr varScale="1">
        <p:scale>
          <a:sx n="74" d="100"/>
          <a:sy n="74" d="100"/>
        </p:scale>
        <p:origin x="1824" y="62"/>
      </p:cViewPr>
      <p:guideLst>
        <p:guide orient="horz" pos="2205"/>
        <p:guide pos="2868"/>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t>8/12/2023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5</a:t>
            </a:fld>
            <a:endParaRPr lang="en-US" dirty="0"/>
          </a:p>
        </p:txBody>
      </p:sp>
    </p:spTree>
    <p:extLst>
      <p:ext uri="{BB962C8B-B14F-4D97-AF65-F5344CB8AC3E}">
        <p14:creationId xmlns:p14="http://schemas.microsoft.com/office/powerpoint/2010/main" val="21266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7</a:t>
            </a:fld>
            <a:endParaRPr lang="en-US" dirty="0"/>
          </a:p>
        </p:txBody>
      </p:sp>
    </p:spTree>
    <p:extLst>
      <p:ext uri="{BB962C8B-B14F-4D97-AF65-F5344CB8AC3E}">
        <p14:creationId xmlns:p14="http://schemas.microsoft.com/office/powerpoint/2010/main" val="204756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8</a:t>
            </a:fld>
            <a:endParaRPr lang="en-US" dirty="0"/>
          </a:p>
        </p:txBody>
      </p:sp>
    </p:spTree>
    <p:extLst>
      <p:ext uri="{BB962C8B-B14F-4D97-AF65-F5344CB8AC3E}">
        <p14:creationId xmlns:p14="http://schemas.microsoft.com/office/powerpoint/2010/main" val="361723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A258050E-B668-4FA7-85AD-C750C80A6E9B}" type="datetimeFigureOut">
              <a:rPr lang="en-US" smtClean="0"/>
              <a:t>8/12/2023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40D5ECE-8B49-45CD-BE81-EF81920D1969}" type="slidenum">
              <a:rPr lang="en-US" smtClean="0"/>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8/12/2023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anose="020F0502020204030204"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8/12/2023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anose="020F0502020204030204"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rtl="0" eaLnBrk="1" latinLnBrk="0" hangingPunct="1">
              <a:spcBef>
                <a:spcPct val="20000"/>
              </a:spcBef>
              <a:buFont typeface="Arial" panose="020B0604020202020204" pitchFamily="34" charset="0"/>
              <a:buNone/>
            </a:pPr>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t>8/12/2023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8/12/2023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anose="02040502050405020303" pitchFamily="18" charset="0"/>
              </a:defRPr>
            </a:lvl1pPr>
          </a:lstStyle>
          <a:p>
            <a:r>
              <a:rPr lang="en-US"/>
              <a:t>Click to edit Master title style</a:t>
            </a:r>
            <a:endParaRPr lang="en-US" dirty="0"/>
          </a:p>
        </p:txBody>
      </p:sp>
      <p:sp>
        <p:nvSpPr>
          <p:cNvPr id="9" name="Media Placeholder 8"/>
          <p:cNvSpPr>
            <a:spLocks noGrp="1"/>
          </p:cNvSpPr>
          <p:nvPr>
            <p:ph type="media" sz="quarter" idx="13" hasCustomPrompt="1"/>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pic>
        <p:nvPicPr>
          <p:cNvPr id="7" name="Picture 6"/>
          <p:cNvPicPr>
            <a:picLocks noChangeAspect="1"/>
          </p:cNvPicPr>
          <p:nvPr userDrawn="1"/>
        </p:nvPicPr>
        <p:blipFill>
          <a:blip r:embed="rId2" cstate="print"/>
          <a:stretch>
            <a:fillRect/>
          </a:stretch>
        </p:blipFill>
        <p:spPr>
          <a:xfrm>
            <a:off x="0" y="762000"/>
            <a:ext cx="2445488" cy="22860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t>‹#›</a:t>
            </a:fld>
            <a:endParaRPr lang="en-US" dirty="0"/>
          </a:p>
        </p:txBody>
      </p:sp>
      <p:pic>
        <p:nvPicPr>
          <p:cNvPr id="5" name="Picture 4"/>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A258050E-B668-4FA7-85AD-C750C80A6E9B}" type="datetimeFigureOut">
              <a:rPr lang="en-US" smtClean="0"/>
              <a:t>8/12/2023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40D5ECE-8B49-45CD-BE81-EF81920D1969}"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258050E-B668-4FA7-85AD-C750C80A6E9B}" type="datetimeFigureOut">
              <a:rPr lang="en-US" smtClean="0"/>
              <a:t>8/12/2023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40D5ECE-8B49-45CD-BE81-EF81920D196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17.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jpe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17.jpeg"/><Relationship Id="rId5" Type="http://schemas.openxmlformats.org/officeDocument/2006/relationships/image" Target="../media/image18.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17.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17.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17.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31374" y="5454516"/>
            <a:ext cx="5312052" cy="1026209"/>
          </a:xfrm>
          <a:prstGeom prst="rect">
            <a:avLst/>
          </a:prstGeom>
          <a:noFill/>
        </p:spPr>
        <p:txBody>
          <a:bodyPr wrap="square" rtlCol="0">
            <a:normAutofit fontScale="47500" lnSpcReduction="20000"/>
          </a:bodyPr>
          <a:lstStyle/>
          <a:p>
            <a:pPr algn="r"/>
            <a:r>
              <a:rPr lang="en-US" sz="3400" b="1" dirty="0">
                <a:solidFill>
                  <a:prstClr val="black">
                    <a:lumMod val="65000"/>
                    <a:lumOff val="35000"/>
                  </a:prstClr>
                </a:solidFill>
                <a:latin typeface="Bodoni MT" panose="02070603080606020203" pitchFamily="18" charset="0"/>
              </a:rPr>
              <a:t>Trainer Name: Vijay Kumbhar</a:t>
            </a:r>
          </a:p>
          <a:p>
            <a:pPr algn="r"/>
            <a:endParaRPr lang="en-US" sz="3400" b="1" dirty="0">
              <a:solidFill>
                <a:prstClr val="black">
                  <a:lumMod val="65000"/>
                  <a:lumOff val="35000"/>
                </a:prstClr>
              </a:solidFill>
              <a:latin typeface="Bodoni MT" panose="02070603080606020203" pitchFamily="18" charset="0"/>
            </a:endParaRPr>
          </a:p>
          <a:p>
            <a:pPr algn="r"/>
            <a:r>
              <a:rPr lang="en-US" sz="3400" b="1" dirty="0">
                <a:solidFill>
                  <a:prstClr val="black">
                    <a:lumMod val="65000"/>
                    <a:lumOff val="35000"/>
                  </a:prstClr>
                </a:solidFill>
                <a:latin typeface="Bodoni MT" panose="02070603080606020203" pitchFamily="18" charset="0"/>
              </a:rPr>
              <a:t>Experience</a:t>
            </a:r>
            <a:r>
              <a:rPr lang="en-US" sz="3400" b="1">
                <a:solidFill>
                  <a:prstClr val="black">
                    <a:lumMod val="65000"/>
                    <a:lumOff val="35000"/>
                  </a:prstClr>
                </a:solidFill>
                <a:latin typeface="Bodoni MT" panose="02070603080606020203" pitchFamily="18" charset="0"/>
              </a:rPr>
              <a:t>: 9+ </a:t>
            </a:r>
            <a:r>
              <a:rPr lang="en-US" sz="3400" b="1" dirty="0" err="1">
                <a:solidFill>
                  <a:prstClr val="black">
                    <a:lumMod val="65000"/>
                    <a:lumOff val="35000"/>
                  </a:prstClr>
                </a:solidFill>
                <a:latin typeface="Bodoni MT" panose="02070603080606020203" pitchFamily="18" charset="0"/>
              </a:rPr>
              <a:t>Yrs</a:t>
            </a:r>
            <a:endParaRPr lang="en-US" sz="3400" b="1" dirty="0">
              <a:solidFill>
                <a:prstClr val="black">
                  <a:lumMod val="65000"/>
                  <a:lumOff val="35000"/>
                </a:prstClr>
              </a:solidFill>
              <a:latin typeface="Bodoni MT" panose="02070603080606020203" pitchFamily="18" charset="0"/>
            </a:endParaRPr>
          </a:p>
          <a:p>
            <a:pPr algn="r"/>
            <a:endParaRPr lang="en-US" sz="2100" b="1" dirty="0">
              <a:solidFill>
                <a:prstClr val="black">
                  <a:lumMod val="65000"/>
                  <a:lumOff val="35000"/>
                </a:prstClr>
              </a:solidFill>
              <a:latin typeface="Bodoni MT" panose="02070603080606020203" pitchFamily="18" charset="0"/>
            </a:endParaRPr>
          </a:p>
          <a:p>
            <a:pPr algn="r"/>
            <a:r>
              <a:rPr lang="en-US" b="1" dirty="0">
                <a:solidFill>
                  <a:prstClr val="black">
                    <a:lumMod val="65000"/>
                    <a:lumOff val="35000"/>
                  </a:prstClr>
                </a:solidFill>
                <a:latin typeface="Bodoni MT" panose="02070603080606020203" pitchFamily="18" charset="0"/>
              </a:rPr>
              <a:t> </a:t>
            </a:r>
          </a:p>
          <a:p>
            <a:pPr algn="r"/>
            <a:endParaRPr lang="en-US" dirty="0">
              <a:solidFill>
                <a:prstClr val="black"/>
              </a:solidFill>
            </a:endParaRPr>
          </a:p>
        </p:txBody>
      </p:sp>
      <p:sp>
        <p:nvSpPr>
          <p:cNvPr id="5" name="Title 4"/>
          <p:cNvSpPr>
            <a:spLocks noGrp="1"/>
          </p:cNvSpPr>
          <p:nvPr>
            <p:ph type="title"/>
          </p:nvPr>
        </p:nvSpPr>
        <p:spPr>
          <a:xfrm>
            <a:off x="-284329" y="4149080"/>
            <a:ext cx="4425616" cy="576064"/>
          </a:xfrm>
        </p:spPr>
        <p:txBody>
          <a:bodyPr>
            <a:normAutofit fontScale="90000"/>
          </a:bodyPr>
          <a:lstStyle/>
          <a:p>
            <a:pPr lvl="0" algn="ctr">
              <a:lnSpc>
                <a:spcPct val="80000"/>
              </a:lnSpc>
              <a:spcBef>
                <a:spcPts val="0"/>
              </a:spcBef>
            </a:pPr>
            <a:br>
              <a:rPr lang="en-US" sz="2400" b="0" spc="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sz="4000" dirty="0"/>
          </a:p>
        </p:txBody>
      </p:sp>
      <p:sp>
        <p:nvSpPr>
          <p:cNvPr id="6" name="Text Placeholder 5"/>
          <p:cNvSpPr>
            <a:spLocks noGrp="1"/>
          </p:cNvSpPr>
          <p:nvPr>
            <p:ph type="body" idx="1"/>
          </p:nvPr>
        </p:nvSpPr>
        <p:spPr>
          <a:xfrm>
            <a:off x="284280" y="1916832"/>
            <a:ext cx="8694000" cy="639762"/>
          </a:xfrm>
        </p:spPr>
        <p:txBody>
          <a:bodyPr>
            <a:normAutofit/>
          </a:bodyPr>
          <a:lstStyle/>
          <a:p>
            <a:pPr lvl="0">
              <a:lnSpc>
                <a:spcPct val="80000"/>
              </a:lnSpc>
              <a:spcBef>
                <a:spcPts val="0"/>
              </a:spcBef>
            </a:pPr>
            <a:r>
              <a:rPr altLang="en-GB" b="1" dirty="0"/>
              <a:t>Fullstack Java Course</a:t>
            </a:r>
          </a:p>
        </p:txBody>
      </p:sp>
      <p:pic>
        <p:nvPicPr>
          <p:cNvPr id="7"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003429"/>
            <a:ext cx="2102024" cy="5206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itle 4"/>
          <p:cNvSpPr txBox="1"/>
          <p:nvPr/>
        </p:nvSpPr>
        <p:spPr>
          <a:xfrm>
            <a:off x="1763688" y="2580835"/>
            <a:ext cx="5577744" cy="576064"/>
          </a:xfrm>
          <a:prstGeom prst="rect">
            <a:avLst/>
          </a:prstGeom>
        </p:spPr>
        <p:txBody>
          <a:bodyPr vert="horz" anchor="ctr">
            <a:noAutofit/>
            <a:scene3d>
              <a:camera prst="orthographicFront"/>
              <a:lightRig rig="soft" dir="t"/>
            </a:scene3d>
            <a:sp3d prstMaterial="softEdge">
              <a:bevelT w="25400" h="25400"/>
            </a:sp3d>
          </a:bodyPr>
          <a:lstStyle>
            <a:lvl1pPr algn="ctr" rtl="0" eaLnBrk="1" latinLnBrk="0" hangingPunct="1">
              <a:spcBef>
                <a:spcPct val="0"/>
              </a:spcBef>
              <a:buNone/>
              <a:defRPr kumimoji="0"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pPr>
              <a:lnSpc>
                <a:spcPct val="80000"/>
              </a:lnSpc>
              <a:spcBef>
                <a:spcPts val="0"/>
              </a:spcBef>
            </a:pPr>
            <a:r>
              <a:rPr lang="en-IN" sz="20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t>Training Overview</a:t>
            </a:r>
            <a:endParaRPr lang="en-IN" sz="2400" dirty="0"/>
          </a:p>
        </p:txBody>
      </p:sp>
      <p:sp>
        <p:nvSpPr>
          <p:cNvPr id="2" name="Rectangle 1"/>
          <p:cNvSpPr/>
          <p:nvPr/>
        </p:nvSpPr>
        <p:spPr>
          <a:xfrm>
            <a:off x="539932" y="4736667"/>
            <a:ext cx="1458605" cy="369332"/>
          </a:xfrm>
          <a:prstGeom prst="rect">
            <a:avLst/>
          </a:prstGeom>
        </p:spPr>
        <p:txBody>
          <a:bodyPr wrap="none">
            <a:spAutoFit/>
          </a:bodyPr>
          <a:lstStyle/>
          <a:p>
            <a:pPr algn="r"/>
            <a:r>
              <a:rPr lang="en-US" b="1" dirty="0">
                <a:solidFill>
                  <a:prstClr val="black">
                    <a:lumMod val="65000"/>
                    <a:lumOff val="35000"/>
                  </a:prstClr>
                </a:solidFill>
                <a:latin typeface="Bodoni MT" panose="02070603080606020203" pitchFamily="18" charset="0"/>
              </a:rPr>
              <a:t>Version : v1.0</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b="0" dirty="0">
                <a:solidFill>
                  <a:srgbClr val="0070C0"/>
                </a:solidFill>
                <a:effectLst/>
                <a:latin typeface="Adobe Gothic Std B" pitchFamily="34" charset="-128"/>
                <a:ea typeface="Adobe Gothic Std B" pitchFamily="34" charset="-128"/>
              </a:rPr>
              <a:t>Compile and run an application</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683754" y="1556792"/>
            <a:ext cx="7848685" cy="329679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Write java class </a:t>
            </a:r>
            <a:r>
              <a:rPr lang="en-US" dirty="0" err="1">
                <a:solidFill>
                  <a:prstClr val="black">
                    <a:lumMod val="75000"/>
                    <a:lumOff val="25000"/>
                  </a:prstClr>
                </a:solidFill>
              </a:rPr>
              <a:t>HellowWorld</a:t>
            </a:r>
            <a:r>
              <a:rPr lang="en-US" dirty="0">
                <a:solidFill>
                  <a:prstClr val="black">
                    <a:lumMod val="75000"/>
                    <a:lumOff val="25000"/>
                  </a:prstClr>
                </a:solidFill>
              </a:rPr>
              <a:t> containing a main()  method and save in file “HelloWorld.java”</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The file name MUST be the same as class name</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Compile with: </a:t>
            </a:r>
            <a:r>
              <a:rPr lang="en-US" dirty="0" err="1">
                <a:solidFill>
                  <a:prstClr val="black">
                    <a:lumMod val="75000"/>
                    <a:lumOff val="25000"/>
                  </a:prstClr>
                </a:solidFill>
              </a:rPr>
              <a:t>javac</a:t>
            </a:r>
            <a:r>
              <a:rPr lang="en-US" dirty="0">
                <a:solidFill>
                  <a:prstClr val="black">
                    <a:lumMod val="75000"/>
                    <a:lumOff val="25000"/>
                  </a:prstClr>
                </a:solidFill>
              </a:rPr>
              <a:t> HelloWorld.java</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Creates compiled .class file: </a:t>
            </a:r>
            <a:r>
              <a:rPr lang="en-US" dirty="0" err="1">
                <a:solidFill>
                  <a:prstClr val="black">
                    <a:lumMod val="75000"/>
                    <a:lumOff val="25000"/>
                  </a:prstClr>
                </a:solidFill>
              </a:rPr>
              <a:t>HelloWorld.class</a:t>
            </a:r>
            <a:endParaRPr lang="en-US" dirty="0">
              <a:solidFill>
                <a:prstClr val="black">
                  <a:lumMod val="75000"/>
                  <a:lumOff val="25000"/>
                </a:prstClr>
              </a:solidFill>
            </a:endParaRP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Run the program: java Foo</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Notice: use the class name directly, no .class!</a:t>
            </a: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itle 6"/>
          <p:cNvSpPr txBox="1"/>
          <p:nvPr/>
        </p:nvSpPr>
        <p:spPr>
          <a:xfrm>
            <a:off x="395536" y="33265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latin typeface="Adobe Gothic Std B" pitchFamily="34" charset="-128"/>
                <a:ea typeface="Adobe Gothic Std B" pitchFamily="34" charset="-128"/>
              </a:rPr>
              <a:t>Example of Hello World:</a:t>
            </a:r>
            <a:endParaRPr lang="en-US" sz="2800" dirty="0">
              <a:solidFill>
                <a:srgbClr val="0070C0"/>
              </a:solidFill>
              <a:latin typeface="Adobe Gothic Std B" pitchFamily="34" charset="-128"/>
              <a:ea typeface="Adobe Gothic Std B" pitchFamily="34" charset="-128"/>
            </a:endParaRPr>
          </a:p>
        </p:txBody>
      </p:sp>
      <p:pic>
        <p:nvPicPr>
          <p:cNvPr id="19"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 name="Text Box 5">
            <a:extLst>
              <a:ext uri="{FF2B5EF4-FFF2-40B4-BE49-F238E27FC236}">
                <a16:creationId xmlns:a16="http://schemas.microsoft.com/office/drawing/2014/main" id="{15839657-30F9-46C2-8704-A2F3C5E88D42}"/>
              </a:ext>
            </a:extLst>
          </p:cNvPr>
          <p:cNvSpPr txBox="1">
            <a:spLocks noChangeArrowheads="1"/>
          </p:cNvSpPr>
          <p:nvPr/>
        </p:nvSpPr>
        <p:spPr bwMode="auto">
          <a:xfrm>
            <a:off x="670393" y="1628800"/>
            <a:ext cx="741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Our first Java program – Hello.java */</a:t>
            </a:r>
          </a:p>
          <a:p>
            <a:pPr eaLnBrk="1" hangingPunct="1"/>
            <a:r>
              <a:rPr lang="en-US" altLang="zh-CN" sz="2400" dirty="0"/>
              <a:t>public class Hello {</a:t>
            </a:r>
          </a:p>
          <a:p>
            <a:pPr eaLnBrk="1" hangingPunct="1"/>
            <a:r>
              <a:rPr lang="en-US" altLang="zh-CN" sz="2400" dirty="0"/>
              <a:t>	//main()</a:t>
            </a:r>
          </a:p>
          <a:p>
            <a:pPr eaLnBrk="1" hangingPunct="1"/>
            <a:r>
              <a:rPr lang="en-US" altLang="zh-CN" sz="2400" dirty="0"/>
              <a:t>	public static void main ( String[] </a:t>
            </a:r>
            <a:r>
              <a:rPr lang="en-US" altLang="zh-CN" sz="2400" dirty="0" err="1"/>
              <a:t>args</a:t>
            </a:r>
            <a:r>
              <a:rPr lang="en-US" altLang="zh-CN" sz="2400" dirty="0"/>
              <a:t> ) {</a:t>
            </a:r>
          </a:p>
          <a:p>
            <a:pPr eaLnBrk="1" hangingPunct="1"/>
            <a:r>
              <a:rPr lang="en-US" altLang="zh-CN" sz="2400" dirty="0"/>
              <a:t>		</a:t>
            </a:r>
            <a:r>
              <a:rPr lang="en-US" altLang="zh-CN" sz="2400" dirty="0" err="1"/>
              <a:t>System.out.println</a:t>
            </a:r>
            <a:r>
              <a:rPr lang="en-US" altLang="zh-CN" sz="2400" dirty="0"/>
              <a:t>( "hello world!" );</a:t>
            </a:r>
          </a:p>
          <a:p>
            <a:pPr eaLnBrk="1" hangingPunct="1"/>
            <a:r>
              <a:rPr lang="en-US" altLang="zh-CN" sz="2400" dirty="0"/>
              <a:t>	} </a:t>
            </a:r>
          </a:p>
          <a:p>
            <a:pPr eaLnBrk="1" hangingPunct="1"/>
            <a:r>
              <a:rPr lang="en-US" altLang="zh-CN" sz="2400" dirty="0"/>
              <a:t>} </a:t>
            </a:r>
            <a:endParaRPr lang="zh-CN" altLang="en-US" sz="2400" dirty="0"/>
          </a:p>
        </p:txBody>
      </p:sp>
      <p:sp>
        <p:nvSpPr>
          <p:cNvPr id="9" name="Text Box 7">
            <a:extLst>
              <a:ext uri="{FF2B5EF4-FFF2-40B4-BE49-F238E27FC236}">
                <a16:creationId xmlns:a16="http://schemas.microsoft.com/office/drawing/2014/main" id="{F5F71C54-8641-4289-86AE-00C34A133C32}"/>
              </a:ext>
            </a:extLst>
          </p:cNvPr>
          <p:cNvSpPr txBox="1">
            <a:spLocks noChangeArrowheads="1"/>
          </p:cNvSpPr>
          <p:nvPr/>
        </p:nvSpPr>
        <p:spPr bwMode="auto">
          <a:xfrm>
            <a:off x="6815371" y="1636262"/>
            <a:ext cx="1800225" cy="6508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Command line arguments</a:t>
            </a:r>
          </a:p>
        </p:txBody>
      </p:sp>
      <p:sp>
        <p:nvSpPr>
          <p:cNvPr id="10" name="Line 8">
            <a:extLst>
              <a:ext uri="{FF2B5EF4-FFF2-40B4-BE49-F238E27FC236}">
                <a16:creationId xmlns:a16="http://schemas.microsoft.com/office/drawing/2014/main" id="{E192477C-435F-4FCD-A54F-58CE0244FE3A}"/>
              </a:ext>
            </a:extLst>
          </p:cNvPr>
          <p:cNvSpPr>
            <a:spLocks noChangeShapeType="1"/>
          </p:cNvSpPr>
          <p:nvPr/>
        </p:nvSpPr>
        <p:spPr bwMode="auto">
          <a:xfrm flipH="1">
            <a:off x="6528034" y="2255285"/>
            <a:ext cx="287337"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 Box 9">
            <a:extLst>
              <a:ext uri="{FF2B5EF4-FFF2-40B4-BE49-F238E27FC236}">
                <a16:creationId xmlns:a16="http://schemas.microsoft.com/office/drawing/2014/main" id="{CF354840-F29A-4EF1-9D1E-0C3C2C63D6E0}"/>
              </a:ext>
            </a:extLst>
          </p:cNvPr>
          <p:cNvSpPr txBox="1">
            <a:spLocks noChangeArrowheads="1"/>
          </p:cNvSpPr>
          <p:nvPr/>
        </p:nvSpPr>
        <p:spPr bwMode="auto">
          <a:xfrm>
            <a:off x="4284663" y="4724400"/>
            <a:ext cx="38163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Standard output, print with new line</a:t>
            </a:r>
          </a:p>
        </p:txBody>
      </p:sp>
      <p:sp>
        <p:nvSpPr>
          <p:cNvPr id="12" name="Line 12">
            <a:extLst>
              <a:ext uri="{FF2B5EF4-FFF2-40B4-BE49-F238E27FC236}">
                <a16:creationId xmlns:a16="http://schemas.microsoft.com/office/drawing/2014/main" id="{F460F208-9B27-4738-BF1F-73264C95AE07}"/>
              </a:ext>
            </a:extLst>
          </p:cNvPr>
          <p:cNvSpPr>
            <a:spLocks noChangeShapeType="1"/>
          </p:cNvSpPr>
          <p:nvPr/>
        </p:nvSpPr>
        <p:spPr bwMode="auto">
          <a:xfrm flipH="1" flipV="1">
            <a:off x="4860032" y="3573015"/>
            <a:ext cx="143768" cy="10799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13280" y="1134656"/>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51520" y="1484784"/>
            <a:ext cx="4676076" cy="3512820"/>
          </a:xfrm>
          <a:prstGeom prst="rect">
            <a:avLst/>
          </a:prstGeom>
          <a:noFill/>
        </p:spPr>
        <p:txBody>
          <a:bodyPr wrap="square" lIns="91440" rtlCol="0">
            <a:normAutofit/>
          </a:bodyPr>
          <a:lstStyle/>
          <a:p>
            <a:pPr fontAlgn="base"/>
            <a:endParaRPr lang="en-US" dirty="0"/>
          </a:p>
        </p:txBody>
      </p:sp>
      <p:sp>
        <p:nvSpPr>
          <p:cNvPr id="18" name="Title 6"/>
          <p:cNvSpPr txBox="1"/>
          <p:nvPr/>
        </p:nvSpPr>
        <p:spPr>
          <a:xfrm>
            <a:off x="179512" y="188640"/>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400" b="0" dirty="0">
                <a:solidFill>
                  <a:srgbClr val="0070C0"/>
                </a:solidFill>
                <a:effectLst/>
              </a:rPr>
              <a:t>Differentiator from other parallel technologies in the market</a:t>
            </a:r>
            <a:r>
              <a:rPr lang="en-IN" sz="2800" b="0" dirty="0">
                <a:effectLst/>
              </a:rPr>
              <a:t> </a:t>
            </a:r>
            <a:endParaRPr lang="en-US" sz="2800" dirty="0">
              <a:solidFill>
                <a:srgbClr val="0070C0"/>
              </a:solidFill>
              <a:latin typeface="Adobe Gothic Std B" pitchFamily="34" charset="-128"/>
              <a:ea typeface="Adobe Gothic Std B" pitchFamily="34" charset="-128"/>
            </a:endParaRPr>
          </a:p>
        </p:txBody>
      </p:sp>
      <p:pic>
        <p:nvPicPr>
          <p:cNvPr id="6"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648F10-9606-4464-9A50-C0AABB4385F2}"/>
              </a:ext>
            </a:extLst>
          </p:cNvPr>
          <p:cNvPicPr>
            <a:picLocks noChangeAspect="1"/>
          </p:cNvPicPr>
          <p:nvPr/>
        </p:nvPicPr>
        <p:blipFill>
          <a:blip r:embed="rId5"/>
          <a:stretch>
            <a:fillRect/>
          </a:stretch>
        </p:blipFill>
        <p:spPr>
          <a:xfrm>
            <a:off x="173048" y="1162100"/>
            <a:ext cx="3750880" cy="1546820"/>
          </a:xfrm>
          <a:prstGeom prst="rect">
            <a:avLst/>
          </a:prstGeom>
        </p:spPr>
      </p:pic>
      <p:pic>
        <p:nvPicPr>
          <p:cNvPr id="4" name="Picture 3">
            <a:extLst>
              <a:ext uri="{FF2B5EF4-FFF2-40B4-BE49-F238E27FC236}">
                <a16:creationId xmlns:a16="http://schemas.microsoft.com/office/drawing/2014/main" id="{82562488-7611-427E-BC57-D9136CF4329E}"/>
              </a:ext>
            </a:extLst>
          </p:cNvPr>
          <p:cNvPicPr>
            <a:picLocks noChangeAspect="1"/>
          </p:cNvPicPr>
          <p:nvPr/>
        </p:nvPicPr>
        <p:blipFill>
          <a:blip r:embed="rId6"/>
          <a:stretch>
            <a:fillRect/>
          </a:stretch>
        </p:blipFill>
        <p:spPr>
          <a:xfrm>
            <a:off x="4499992" y="1162100"/>
            <a:ext cx="4441240" cy="2194892"/>
          </a:xfrm>
          <a:prstGeom prst="rect">
            <a:avLst/>
          </a:prstGeom>
        </p:spPr>
      </p:pic>
      <p:pic>
        <p:nvPicPr>
          <p:cNvPr id="5" name="Picture 4">
            <a:extLst>
              <a:ext uri="{FF2B5EF4-FFF2-40B4-BE49-F238E27FC236}">
                <a16:creationId xmlns:a16="http://schemas.microsoft.com/office/drawing/2014/main" id="{9697EA1E-52DB-4BD8-B6EA-06619B10A817}"/>
              </a:ext>
            </a:extLst>
          </p:cNvPr>
          <p:cNvPicPr>
            <a:picLocks noChangeAspect="1"/>
          </p:cNvPicPr>
          <p:nvPr/>
        </p:nvPicPr>
        <p:blipFill>
          <a:blip r:embed="rId7"/>
          <a:stretch>
            <a:fillRect/>
          </a:stretch>
        </p:blipFill>
        <p:spPr>
          <a:xfrm>
            <a:off x="137212" y="2833029"/>
            <a:ext cx="3786716" cy="2612196"/>
          </a:xfrm>
          <a:prstGeom prst="rect">
            <a:avLst/>
          </a:prstGeom>
        </p:spPr>
      </p:pic>
      <p:pic>
        <p:nvPicPr>
          <p:cNvPr id="7" name="Picture 6">
            <a:extLst>
              <a:ext uri="{FF2B5EF4-FFF2-40B4-BE49-F238E27FC236}">
                <a16:creationId xmlns:a16="http://schemas.microsoft.com/office/drawing/2014/main" id="{73C7001B-7229-43A5-93F6-FA27F5E4EA66}"/>
              </a:ext>
            </a:extLst>
          </p:cNvPr>
          <p:cNvPicPr>
            <a:picLocks noChangeAspect="1"/>
          </p:cNvPicPr>
          <p:nvPr/>
        </p:nvPicPr>
        <p:blipFill>
          <a:blip r:embed="rId8"/>
          <a:stretch>
            <a:fillRect/>
          </a:stretch>
        </p:blipFill>
        <p:spPr>
          <a:xfrm>
            <a:off x="4499992" y="3429000"/>
            <a:ext cx="4441240" cy="20882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4676076" cy="3512820"/>
          </a:xfrm>
          <a:prstGeom prst="rect">
            <a:avLst/>
          </a:prstGeom>
          <a:noFill/>
        </p:spPr>
        <p:txBody>
          <a:bodyPr wrap="square" lIns="91440" rtlCol="0">
            <a:normAutofit/>
          </a:bodyPr>
          <a:lstStyle/>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Jr. Java Developer</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Senior Java </a:t>
            </a:r>
            <a:r>
              <a:rPr lang="en-IN" dirty="0"/>
              <a:t>Developer </a:t>
            </a:r>
          </a:p>
          <a:p>
            <a:pPr marL="285750" indent="-285750">
              <a:buClr>
                <a:prstClr val="black">
                  <a:lumMod val="50000"/>
                  <a:lumOff val="50000"/>
                </a:prstClr>
              </a:buClr>
              <a:buSzPct val="94000"/>
              <a:buFont typeface="Wingdings" panose="05000000000000000000" pitchFamily="2" charset="2"/>
              <a:buChar char="§"/>
            </a:pPr>
            <a:r>
              <a:rPr lang="en-IN" dirty="0"/>
              <a:t>Java Web Developer</a:t>
            </a:r>
          </a:p>
          <a:p>
            <a:pPr marL="285750" indent="-285750">
              <a:buClr>
                <a:prstClr val="black">
                  <a:lumMod val="50000"/>
                  <a:lumOff val="50000"/>
                </a:prstClr>
              </a:buClr>
              <a:buSzPct val="94000"/>
              <a:buFont typeface="Wingdings" panose="05000000000000000000" pitchFamily="2" charset="2"/>
              <a:buChar char="§"/>
            </a:pPr>
            <a:r>
              <a:rPr lang="en-IN" dirty="0"/>
              <a:t>DevOps Engineer</a:t>
            </a:r>
          </a:p>
          <a:p>
            <a:pPr marL="285750" indent="-285750">
              <a:buClr>
                <a:prstClr val="black">
                  <a:lumMod val="50000"/>
                  <a:lumOff val="50000"/>
                </a:prstClr>
              </a:buClr>
              <a:buSzPct val="94000"/>
              <a:buFont typeface="Wingdings" panose="05000000000000000000" pitchFamily="2" charset="2"/>
              <a:buChar char="§"/>
            </a:pPr>
            <a:r>
              <a:rPr lang="en-IN" dirty="0"/>
              <a:t>Solution Architect</a:t>
            </a:r>
          </a:p>
          <a:p>
            <a:pPr marL="285750" indent="-285750">
              <a:buClr>
                <a:prstClr val="black">
                  <a:lumMod val="50000"/>
                  <a:lumOff val="50000"/>
                </a:prstClr>
              </a:buClr>
              <a:buSzPct val="94000"/>
              <a:buFont typeface="Wingdings" panose="05000000000000000000" pitchFamily="2" charset="2"/>
              <a:buChar char="§"/>
            </a:pPr>
            <a:r>
              <a:rPr lang="en-IN" dirty="0"/>
              <a:t>Full-stack Java Developer</a:t>
            </a:r>
          </a:p>
          <a:p>
            <a:pPr marL="285750" indent="-285750">
              <a:buClr>
                <a:prstClr val="black">
                  <a:lumMod val="50000"/>
                  <a:lumOff val="50000"/>
                </a:prstClr>
              </a:buClr>
              <a:buSzPct val="94000"/>
              <a:buFont typeface="Wingdings" panose="05000000000000000000" pitchFamily="2" charset="2"/>
              <a:buChar char="§"/>
            </a:pPr>
            <a:r>
              <a:rPr lang="en-IN" dirty="0"/>
              <a:t>Scrum Master</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Project Lead</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Assistant Project Manager</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Project Manager</a:t>
            </a:r>
          </a:p>
        </p:txBody>
      </p:sp>
      <p:sp>
        <p:nvSpPr>
          <p:cNvPr id="18" name="Title 6"/>
          <p:cNvSpPr txBox="1"/>
          <p:nvPr/>
        </p:nvSpPr>
        <p:spPr>
          <a:xfrm>
            <a:off x="179512" y="33265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Job Opportunities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4098" name="Picture 2" descr="Employee, looking, search job ico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28184" y="2996952"/>
            <a:ext cx="2571328" cy="2571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628800"/>
            <a:ext cx="4676076" cy="3781400"/>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Node JS</a:t>
            </a:r>
          </a:p>
          <a:p>
            <a:pPr>
              <a:buClr>
                <a:prstClr val="black">
                  <a:lumMod val="50000"/>
                  <a:lumOff val="50000"/>
                </a:prstClr>
              </a:buClr>
              <a:buSzPct val="94000"/>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anose="020F0502020204030204" pitchFamily="34" charset="0"/>
              <a:buChar char="»"/>
            </a:pPr>
            <a:r>
              <a:rPr lang="en-US" dirty="0" err="1">
                <a:solidFill>
                  <a:prstClr val="black">
                    <a:lumMod val="75000"/>
                    <a:lumOff val="25000"/>
                  </a:prstClr>
                </a:solidFill>
              </a:rPr>
              <a:t>RxJS</a:t>
            </a:r>
            <a:endParaRPr lang="en-US"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a:p>
            <a:pPr marL="170180" indent="-170180">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Flutter</a:t>
            </a:r>
          </a:p>
          <a:p>
            <a:pPr marL="170180" indent="-170180">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p:txBody>
      </p:sp>
      <p:sp>
        <p:nvSpPr>
          <p:cNvPr id="18" name="Title 6"/>
          <p:cNvSpPr txBox="1"/>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Similar competitors of that particular technology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6"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908720"/>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268760"/>
            <a:ext cx="6455316" cy="4141440"/>
          </a:xfrm>
          <a:prstGeom prst="rect">
            <a:avLst/>
          </a:prstGeom>
          <a:noFill/>
        </p:spPr>
        <p:txBody>
          <a:bodyPr wrap="square" lIns="91440" rtlCol="0">
            <a:normAutofit/>
          </a:bodyPr>
          <a:lstStyle/>
          <a:p>
            <a:pPr marL="285750" indent="-285750">
              <a:buFont typeface="Wingdings" panose="05000000000000000000" pitchFamily="2" charset="2"/>
              <a:buChar char="Ø"/>
            </a:pPr>
            <a:r>
              <a:rPr lang="fr-FR" b="1" dirty="0"/>
              <a:t>Oracle </a:t>
            </a:r>
            <a:r>
              <a:rPr lang="fr-FR" b="1" dirty="0" err="1"/>
              <a:t>Certified</a:t>
            </a:r>
            <a:r>
              <a:rPr lang="fr-FR" b="1" dirty="0"/>
              <a:t> Professional, Java EE 7 Application </a:t>
            </a:r>
            <a:r>
              <a:rPr lang="fr-FR" b="1" dirty="0" err="1"/>
              <a:t>Developer</a:t>
            </a:r>
            <a:endParaRPr lang="fr-FR" b="1" dirty="0"/>
          </a:p>
          <a:p>
            <a:pPr marL="285750" indent="-285750">
              <a:buClr>
                <a:prstClr val="black">
                  <a:lumMod val="50000"/>
                  <a:lumOff val="50000"/>
                </a:prstClr>
              </a:buClr>
              <a:buSzPct val="94000"/>
              <a:buFont typeface="Wingdings" panose="05000000000000000000" pitchFamily="2" charset="2"/>
              <a:buChar char="Ø"/>
            </a:pPr>
            <a:r>
              <a:rPr lang="en-IN" b="1" dirty="0"/>
              <a:t>Oracle Certified Associate, Java SE 8 Programmer</a:t>
            </a:r>
          </a:p>
          <a:p>
            <a:pPr marL="285750" indent="-285750">
              <a:buClr>
                <a:prstClr val="black">
                  <a:lumMod val="50000"/>
                  <a:lumOff val="50000"/>
                </a:prstClr>
              </a:buClr>
              <a:buSzPct val="94000"/>
              <a:buFont typeface="Wingdings" panose="05000000000000000000" pitchFamily="2" charset="2"/>
              <a:buChar char="Ø"/>
            </a:pPr>
            <a:r>
              <a:rPr lang="fr-FR" b="1" dirty="0"/>
              <a:t>Oracle </a:t>
            </a:r>
            <a:r>
              <a:rPr lang="fr-FR" b="1" dirty="0" err="1"/>
              <a:t>Certified</a:t>
            </a:r>
            <a:r>
              <a:rPr lang="fr-FR" b="1" dirty="0"/>
              <a:t> Professional, Java SE 8 Programmer</a:t>
            </a:r>
          </a:p>
          <a:p>
            <a:pPr marL="285750" indent="-285750">
              <a:buClr>
                <a:prstClr val="black">
                  <a:lumMod val="50000"/>
                  <a:lumOff val="50000"/>
                </a:prstClr>
              </a:buClr>
              <a:buSzPct val="94000"/>
              <a:buFont typeface="Wingdings" panose="05000000000000000000" pitchFamily="2" charset="2"/>
              <a:buChar char="Ø"/>
            </a:pPr>
            <a:r>
              <a:rPr lang="en-IN" b="1" dirty="0"/>
              <a:t>Oracle Certified Foundations Associate, Java</a:t>
            </a:r>
          </a:p>
          <a:p>
            <a:pPr marL="285750" indent="-285750">
              <a:buClr>
                <a:prstClr val="black">
                  <a:lumMod val="50000"/>
                  <a:lumOff val="50000"/>
                </a:prstClr>
              </a:buClr>
              <a:buSzPct val="94000"/>
              <a:buFont typeface="Wingdings" panose="05000000000000000000" pitchFamily="2" charset="2"/>
              <a:buChar char="Ø"/>
            </a:pPr>
            <a:r>
              <a:rPr lang="fr-FR" b="1" dirty="0"/>
              <a:t>Oracle </a:t>
            </a:r>
            <a:r>
              <a:rPr lang="fr-FR" b="1" dirty="0" err="1"/>
              <a:t>Certified</a:t>
            </a:r>
            <a:r>
              <a:rPr lang="fr-FR" b="1" dirty="0"/>
              <a:t> Professional: Java SE 11 </a:t>
            </a:r>
            <a:r>
              <a:rPr lang="fr-FR" b="1" dirty="0" err="1"/>
              <a:t>Developer</a:t>
            </a:r>
            <a:endParaRPr lang="fr-FR" b="1" dirty="0"/>
          </a:p>
          <a:p>
            <a:pPr marL="285750" indent="-285750">
              <a:buClr>
                <a:prstClr val="black">
                  <a:lumMod val="50000"/>
                  <a:lumOff val="50000"/>
                </a:prstClr>
              </a:buClr>
              <a:buSzPct val="94000"/>
              <a:buFont typeface="Wingdings" panose="05000000000000000000" pitchFamily="2" charset="2"/>
              <a:buChar char="Ø"/>
            </a:pPr>
            <a:r>
              <a:rPr lang="fr-FR" b="1" dirty="0"/>
              <a:t>Oracle </a:t>
            </a:r>
            <a:r>
              <a:rPr lang="fr-FR" b="1" dirty="0" err="1"/>
              <a:t>Certified</a:t>
            </a:r>
            <a:r>
              <a:rPr lang="fr-FR" b="1" dirty="0"/>
              <a:t> Professional: Java SE 17 </a:t>
            </a:r>
            <a:r>
              <a:rPr lang="fr-FR" b="1" dirty="0" err="1"/>
              <a:t>Developer</a:t>
            </a:r>
            <a:endParaRPr lang="fr-FR" b="1" dirty="0"/>
          </a:p>
          <a:p>
            <a:pPr>
              <a:buClr>
                <a:prstClr val="black">
                  <a:lumMod val="50000"/>
                  <a:lumOff val="50000"/>
                </a:prstClr>
              </a:buClr>
              <a:buSzPct val="94000"/>
            </a:pPr>
            <a:endParaRPr lang="en-US" dirty="0">
              <a:solidFill>
                <a:prstClr val="black">
                  <a:lumMod val="75000"/>
                  <a:lumOff val="25000"/>
                </a:prstClr>
              </a:solidFill>
            </a:endParaRPr>
          </a:p>
          <a:p>
            <a:pPr>
              <a:buClr>
                <a:prstClr val="black">
                  <a:lumMod val="50000"/>
                  <a:lumOff val="50000"/>
                </a:prstClr>
              </a:buClr>
              <a:buSzPct val="94000"/>
            </a:pPr>
            <a:endParaRPr lang="en-IN" dirty="0"/>
          </a:p>
          <a:p>
            <a:pPr marL="170180" indent="-170180">
              <a:buClr>
                <a:prstClr val="black">
                  <a:lumMod val="50000"/>
                  <a:lumOff val="50000"/>
                </a:prstClr>
              </a:buClr>
              <a:buSzPct val="94000"/>
              <a:buFont typeface="Calibri" panose="020F0502020204030204" pitchFamily="34" charset="0"/>
              <a:buChar char="»"/>
            </a:pPr>
            <a:r>
              <a:rPr lang="en-IN" dirty="0">
                <a:solidFill>
                  <a:prstClr val="black">
                    <a:lumMod val="75000"/>
                    <a:lumOff val="25000"/>
                  </a:prstClr>
                </a:solidFill>
              </a:rPr>
              <a:t>Other Certificates</a:t>
            </a:r>
          </a:p>
          <a:p>
            <a:pPr marL="627380" lvl="1" indent="-170180">
              <a:buClr>
                <a:prstClr val="black">
                  <a:lumMod val="50000"/>
                  <a:lumOff val="50000"/>
                </a:prstClr>
              </a:buClr>
              <a:buSzPct val="94000"/>
              <a:buFont typeface="Calibri" panose="020F0502020204030204" pitchFamily="34" charset="0"/>
              <a:buChar char="»"/>
            </a:pPr>
            <a:r>
              <a:rPr lang="en-IN" dirty="0">
                <a:solidFill>
                  <a:prstClr val="black">
                    <a:lumMod val="75000"/>
                    <a:lumOff val="25000"/>
                  </a:prstClr>
                </a:solidFill>
              </a:rPr>
              <a:t>AWS Cloud </a:t>
            </a:r>
            <a:r>
              <a:rPr lang="en-IN" dirty="0" err="1">
                <a:solidFill>
                  <a:prstClr val="black">
                    <a:lumMod val="75000"/>
                    <a:lumOff val="25000"/>
                  </a:prstClr>
                </a:solidFill>
              </a:rPr>
              <a:t>Practioner</a:t>
            </a:r>
            <a:endParaRPr lang="en-IN" dirty="0">
              <a:solidFill>
                <a:prstClr val="black">
                  <a:lumMod val="75000"/>
                  <a:lumOff val="25000"/>
                </a:prstClr>
              </a:solidFill>
            </a:endParaRPr>
          </a:p>
          <a:p>
            <a:pPr marL="627380" lvl="1" indent="-170180">
              <a:buClr>
                <a:prstClr val="black">
                  <a:lumMod val="50000"/>
                  <a:lumOff val="50000"/>
                </a:prstClr>
              </a:buClr>
              <a:buSzPct val="94000"/>
              <a:buFont typeface="Calibri" panose="020F0502020204030204" pitchFamily="34" charset="0"/>
              <a:buChar char="»"/>
            </a:pPr>
            <a:r>
              <a:rPr lang="en-IN" dirty="0">
                <a:solidFill>
                  <a:prstClr val="black">
                    <a:lumMod val="75000"/>
                    <a:lumOff val="25000"/>
                  </a:prstClr>
                </a:solidFill>
              </a:rPr>
              <a:t>AWS Solution Architect</a:t>
            </a:r>
          </a:p>
          <a:p>
            <a:pPr marL="170180" indent="-170180">
              <a:buClr>
                <a:prstClr val="black">
                  <a:lumMod val="50000"/>
                  <a:lumOff val="50000"/>
                </a:prstClr>
              </a:buClr>
              <a:buSzPct val="94000"/>
              <a:buFont typeface="Calibri" panose="020F0502020204030204" pitchFamily="34" charset="0"/>
              <a:buChar char="»"/>
            </a:pPr>
            <a:endParaRPr lang="en-IN"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Brief About Certifications</a:t>
            </a:r>
            <a:endParaRPr lang="en-US" sz="3200" dirty="0">
              <a:solidFill>
                <a:srgbClr val="0070C0"/>
              </a:solidFill>
              <a:latin typeface="Adobe Gothic Std B" pitchFamily="34" charset="-128"/>
              <a:ea typeface="Adobe Gothic Std B" pitchFamily="34" charset="-128"/>
            </a:endParaRPr>
          </a:p>
        </p:txBody>
      </p:sp>
      <p:pic>
        <p:nvPicPr>
          <p:cNvPr id="8196" name="Picture 4" descr="30 Adsense Authority Sites Package Deal | Authority LL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5811" y="330907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6455316" cy="3512820"/>
          </a:xfrm>
          <a:prstGeom prst="rect">
            <a:avLst/>
          </a:prstGeom>
          <a:noFill/>
        </p:spPr>
        <p:txBody>
          <a:bodyPr wrap="square" lIns="91440" rtlCol="0">
            <a:normAutofit/>
          </a:bodyPr>
          <a:lstStyle/>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p:nvPr/>
        </p:nvSpPr>
        <p:spPr>
          <a:xfrm>
            <a:off x="2328644" y="2865408"/>
            <a:ext cx="4403596"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Questions &amp; Answers ?</a:t>
            </a:r>
            <a:endParaRPr lang="en-US" sz="3200" dirty="0">
              <a:solidFill>
                <a:srgbClr val="0070C0"/>
              </a:solidFill>
              <a:latin typeface="Adobe Gothic Std B" pitchFamily="34" charset="-128"/>
              <a:ea typeface="Adobe Gothic Std B" pitchFamily="34" charset="-128"/>
            </a:endParaRPr>
          </a:p>
        </p:txBody>
      </p:sp>
      <p:pic>
        <p:nvPicPr>
          <p:cNvPr id="7174" name="Picture 6" descr="FAQ-icon - The Village of Coxsack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140968"/>
            <a:ext cx="2571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pic>
        <p:nvPicPr>
          <p:cNvPr id="5" name="Picture 2" descr="D:\RADICAL\Advertiements\LOGO\radical emble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77217"/>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b="1" dirty="0">
                <a:solidFill>
                  <a:srgbClr val="0070C0"/>
                </a:solidFill>
                <a:latin typeface="Adobe Gothic Std B" pitchFamily="34" charset="-128"/>
                <a:ea typeface="Adobe Gothic Std B" pitchFamily="34" charset="-128"/>
              </a:rPr>
              <a:t>Trainer Profile:</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539552" y="1412777"/>
            <a:ext cx="7848685" cy="3368804"/>
          </a:xfrm>
          <a:prstGeom prst="rect">
            <a:avLst/>
          </a:prstGeom>
          <a:noFill/>
        </p:spPr>
        <p:txBody>
          <a:bodyPr wrap="square" lIns="91440" rtlCol="0">
            <a:normAutofit/>
          </a:bodyPr>
          <a:lstStyle/>
          <a:p>
            <a:pPr>
              <a:buClr>
                <a:prstClr val="black">
                  <a:lumMod val="50000"/>
                  <a:lumOff val="50000"/>
                </a:prstClr>
              </a:buClr>
              <a:buSzPct val="94000"/>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342900" indent="-342900">
              <a:buClr>
                <a:prstClr val="black">
                  <a:lumMod val="50000"/>
                  <a:lumOff val="50000"/>
                </a:prstClr>
              </a:buClr>
              <a:buSzPct val="94000"/>
              <a:buFont typeface="Wingdings" panose="05000000000000000000" pitchFamily="2" charset="2"/>
              <a:buChar char="§"/>
            </a:pPr>
            <a:r>
              <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rPr>
              <a:t>Vijay is the independent Trainer &amp; Facilator with over 8 years of experience. He has established his expertise in Java Development with multiple frameworks. He works across Service and Product Based companies. </a:t>
            </a:r>
          </a:p>
          <a:p>
            <a:pPr marL="342900" indent="-342900">
              <a:buClr>
                <a:prstClr val="black">
                  <a:lumMod val="50000"/>
                  <a:lumOff val="50000"/>
                </a:prstClr>
              </a:buClr>
              <a:buSzPct val="94000"/>
              <a:buFont typeface="Wingdings" panose="05000000000000000000" pitchFamily="2" charset="2"/>
              <a:buChar char="§"/>
            </a:pPr>
            <a:r>
              <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rPr>
              <a:t>Masters in Computer Application Education from MIT-SOM Pune.</a:t>
            </a:r>
          </a:p>
          <a:p>
            <a:pPr marL="342900" indent="-342900">
              <a:buClr>
                <a:prstClr val="black">
                  <a:lumMod val="50000"/>
                  <a:lumOff val="50000"/>
                </a:prstClr>
              </a:buClr>
              <a:buSzPct val="94000"/>
              <a:buFont typeface="Wingdings" panose="05000000000000000000" pitchFamily="2" charset="2"/>
              <a:buChar char="§"/>
            </a:pPr>
            <a:r>
              <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rPr>
              <a:t>Handled Problem Solving, Issue Analysis, Development, Project Management, Build Deployment, Process management</a:t>
            </a:r>
          </a:p>
          <a:p>
            <a:pPr marL="342900" indent="-342900">
              <a:buClr>
                <a:prstClr val="black">
                  <a:lumMod val="50000"/>
                  <a:lumOff val="50000"/>
                </a:prstClr>
              </a:buClr>
              <a:buSzPct val="94000"/>
              <a:buFont typeface="Wingdings" panose="05000000000000000000" pitchFamily="2" charset="2"/>
              <a:buChar char="§"/>
            </a:pPr>
            <a:r>
              <a:rPr lang="en-IN" sz="2000" dirty="0">
                <a:solidFill>
                  <a:schemeClr val="bg1"/>
                </a:solidFill>
                <a:latin typeface="Calibri" panose="020F0502020204030204" pitchFamily="34" charset="0"/>
                <a:ea typeface="Adobe Gothic Std B"/>
                <a:cs typeface="Calibri" panose="020F0502020204030204" pitchFamily="34" charset="0"/>
              </a:rPr>
              <a:t>Currently working in Finance Domain as </a:t>
            </a:r>
            <a:r>
              <a:rPr lang="en-IN" sz="2000">
                <a:solidFill>
                  <a:schemeClr val="bg1"/>
                </a:solidFill>
                <a:latin typeface="Calibri" panose="020F0502020204030204" pitchFamily="34" charset="0"/>
                <a:ea typeface="Adobe Gothic Std B"/>
                <a:cs typeface="Calibri" panose="020F0502020204030204" pitchFamily="34" charset="0"/>
              </a:rPr>
              <a:t>Project Architect.</a:t>
            </a:r>
          </a:p>
          <a:p>
            <a:pPr>
              <a:buClr>
                <a:prstClr val="black">
                  <a:lumMod val="50000"/>
                  <a:lumOff val="50000"/>
                </a:prstClr>
              </a:buClr>
              <a:buSzPct val="94000"/>
            </a:pPr>
            <a:endParaRPr lang="en-IN" sz="2000" dirty="0">
              <a:solidFill>
                <a:schemeClr val="bg1"/>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026" name="Picture 2" descr="Managed Services | TSIC Solutions In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214" y="4293096"/>
            <a:ext cx="1450364" cy="13681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RADICAL\Advertiements\LOGO\radical emble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1601" y="6310160"/>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  Overview of the complete Syllabus</a:t>
            </a:r>
            <a:r>
              <a:rPr lang="en-US" sz="2400" b="1" dirty="0">
                <a:solidFill>
                  <a:srgbClr val="0070C0"/>
                </a:solidFill>
                <a:latin typeface="Adobe Gothic Std B" pitchFamily="34" charset="-128"/>
                <a:ea typeface="Adobe Gothic Std B" pitchFamily="34" charset="-128"/>
              </a:rPr>
              <a:t>:</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251520" y="1340768"/>
            <a:ext cx="7848685" cy="4104456"/>
          </a:xfrm>
          <a:prstGeom prst="rect">
            <a:avLst/>
          </a:prstGeom>
          <a:noFill/>
        </p:spPr>
        <p:txBody>
          <a:bodyPr wrap="square" lIns="91440" rtlCol="0">
            <a:normAutofit lnSpcReduction="10000"/>
          </a:bodyPr>
          <a:lstStyle/>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Core Java</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Spring</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Hibernate</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Spring Boot</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Mongo DB with Spring boot</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Database (</a:t>
            </a:r>
            <a:r>
              <a:rPr lang="en-US" dirty="0" err="1">
                <a:solidFill>
                  <a:prstClr val="black">
                    <a:lumMod val="75000"/>
                    <a:lumOff val="25000"/>
                  </a:prstClr>
                </a:solidFill>
              </a:rPr>
              <a:t>mysql</a:t>
            </a:r>
            <a:r>
              <a:rPr lang="en-US" dirty="0">
                <a:solidFill>
                  <a:prstClr val="black">
                    <a:lumMod val="75000"/>
                    <a:lumOff val="25000"/>
                  </a:prstClr>
                </a:solidFill>
              </a:rPr>
              <a:t>)</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Micro Services</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UI Development | HTML 5 | CSS3 |Java Script</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Advanced Java Script | Boot strap | Angular</a:t>
            </a:r>
          </a:p>
          <a:p>
            <a:pPr marL="285750" indent="-285750">
              <a:buClr>
                <a:prstClr val="black">
                  <a:lumMod val="50000"/>
                  <a:lumOff val="50000"/>
                </a:prstClr>
              </a:buClr>
              <a:buSzPct val="94000"/>
              <a:buFont typeface="Wingdings" panose="05000000000000000000" pitchFamily="2" charset="2"/>
              <a:buChar char="§"/>
            </a:pPr>
            <a:r>
              <a:rPr lang="en-US" dirty="0" err="1">
                <a:solidFill>
                  <a:prstClr val="black">
                    <a:lumMod val="75000"/>
                    <a:lumOff val="25000"/>
                  </a:prstClr>
                </a:solidFill>
              </a:rPr>
              <a:t>Jquery</a:t>
            </a:r>
            <a:r>
              <a:rPr lang="en-US" dirty="0">
                <a:solidFill>
                  <a:prstClr val="black">
                    <a:lumMod val="75000"/>
                    <a:lumOff val="25000"/>
                  </a:prstClr>
                </a:solidFill>
              </a:rPr>
              <a:t>  | Ajax</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Angular JS</a:t>
            </a:r>
          </a:p>
          <a:p>
            <a:pPr marL="285750" indent="-285750">
              <a:buClr>
                <a:prstClr val="black">
                  <a:lumMod val="50000"/>
                  <a:lumOff val="50000"/>
                </a:prstClr>
              </a:buClr>
              <a:buSzPct val="94000"/>
              <a:buFont typeface="Wingdings" panose="05000000000000000000" pitchFamily="2" charset="2"/>
              <a:buChar char="§"/>
            </a:pPr>
            <a:r>
              <a:rPr lang="en-US" dirty="0" err="1">
                <a:solidFill>
                  <a:prstClr val="black">
                    <a:lumMod val="75000"/>
                    <a:lumOff val="25000"/>
                  </a:prstClr>
                </a:solidFill>
              </a:rPr>
              <a:t>DevSecOps</a:t>
            </a:r>
            <a:r>
              <a:rPr lang="en-US" dirty="0">
                <a:solidFill>
                  <a:prstClr val="black">
                    <a:lumMod val="75000"/>
                    <a:lumOff val="25000"/>
                  </a:prstClr>
                </a:solidFill>
              </a:rPr>
              <a:t> Tools</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Jenkin</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Maven</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Cloud – Application Deployment on Cloud (AWS,GCP and Azure</a:t>
            </a: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Banking, SSC, RPSC Police Defence Exam Syllabus &amp; Exam Pattern"/>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63408" y="4293096"/>
            <a:ext cx="1517104" cy="1517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RADICAL\Advertiements\LOGO\radical emble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pPr>
              <a:buClr>
                <a:prstClr val="black">
                  <a:lumMod val="50000"/>
                  <a:lumOff val="50000"/>
                </a:prstClr>
              </a:buClr>
              <a:buSzPct val="94000"/>
            </a:pPr>
            <a:br>
              <a:rPr lang="en-US" sz="2400" dirty="0">
                <a:solidFill>
                  <a:prstClr val="black">
                    <a:lumMod val="75000"/>
                    <a:lumOff val="25000"/>
                  </a:prstClr>
                </a:solidFill>
              </a:rPr>
            </a:br>
            <a:r>
              <a:rPr lang="en-US" sz="2400" dirty="0">
                <a:solidFill>
                  <a:prstClr val="black">
                    <a:lumMod val="75000"/>
                    <a:lumOff val="25000"/>
                  </a:prstClr>
                </a:solidFill>
              </a:rPr>
              <a:t>Introduction to Java</a:t>
            </a:r>
            <a:br>
              <a:rPr lang="en-US" sz="2400" dirty="0">
                <a:solidFill>
                  <a:prstClr val="black">
                    <a:lumMod val="75000"/>
                    <a:lumOff val="25000"/>
                  </a:prstClr>
                </a:solidFill>
              </a:rPr>
            </a:br>
            <a:r>
              <a:rPr lang="en-IN" sz="2400" b="0" dirty="0">
                <a:solidFill>
                  <a:srgbClr val="0070C0"/>
                </a:solidFill>
                <a:effectLst/>
                <a:latin typeface="Adobe Gothic Std B" pitchFamily="34" charset="-128"/>
                <a:ea typeface="Adobe Gothic Std B" pitchFamily="34" charset="-128"/>
              </a:rPr>
              <a:t> </a:t>
            </a:r>
            <a:r>
              <a:rPr lang="en-US" sz="2400" b="1" dirty="0">
                <a:solidFill>
                  <a:srgbClr val="0070C0"/>
                </a:solidFill>
                <a:latin typeface="Adobe Gothic Std B" pitchFamily="34" charset="-128"/>
                <a:ea typeface="Adobe Gothic Std B" pitchFamily="34" charset="-128"/>
              </a:rPr>
              <a:t>:</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683754" y="1556792"/>
            <a:ext cx="7848685" cy="329679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Java programming language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The one we use to write our program</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Compiled to byte code of JVM</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Java virtual machine (JVM)</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Java interpreter – interpret the compiled byte code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Software simulated CPU architecture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Cross-platform: support Linux, Windows, </a:t>
            </a:r>
            <a:r>
              <a:rPr lang="en-US" dirty="0" err="1">
                <a:solidFill>
                  <a:prstClr val="black">
                    <a:lumMod val="75000"/>
                    <a:lumOff val="25000"/>
                  </a:prstClr>
                </a:solidFill>
              </a:rPr>
              <a:t>PalmOS</a:t>
            </a:r>
            <a:r>
              <a:rPr lang="en-US" dirty="0">
                <a:solidFill>
                  <a:prstClr val="black">
                    <a:lumMod val="75000"/>
                    <a:lumOff val="25000"/>
                  </a:prstClr>
                </a:solidFill>
              </a:rPr>
              <a:t>…etc.</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Java runtime environment (JRE)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Predefined set of java classes available to use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Core Java APIs – basic utilities, I/O, graphics, network…</a:t>
            </a: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8248" y="6231526"/>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txBox="1"/>
          <p:nvPr/>
        </p:nvSpPr>
        <p:spPr>
          <a:xfrm>
            <a:off x="231393" y="12370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Importance of Technology</a:t>
            </a:r>
            <a:endParaRPr lang="en-US" sz="2800" dirty="0">
              <a:solidFill>
                <a:srgbClr val="0070C0"/>
              </a:solidFill>
              <a:latin typeface="Adobe Gothic Std B" pitchFamily="34" charset="-128"/>
              <a:ea typeface="Adobe Gothic Std B" pitchFamily="34" charset="-128"/>
            </a:endParaRPr>
          </a:p>
        </p:txBody>
      </p:sp>
      <p:pic>
        <p:nvPicPr>
          <p:cNvPr id="5126" name="Picture 6" descr="IT Services, Consulting and Business Solutions | Cicada Green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28184" y="2989466"/>
            <a:ext cx="3114118" cy="28083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Java Features">
            <a:extLst>
              <a:ext uri="{FF2B5EF4-FFF2-40B4-BE49-F238E27FC236}">
                <a16:creationId xmlns:a16="http://schemas.microsoft.com/office/drawing/2014/main" id="{80E57C7E-B0D1-44BE-AF5A-9CEE0F5698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764704"/>
            <a:ext cx="476250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08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altLang="zh-CN" sz="2400" dirty="0"/>
              <a:t>Java is portable</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611560" y="1556792"/>
            <a:ext cx="7848685" cy="3296796"/>
          </a:xfrm>
          <a:prstGeom prst="rect">
            <a:avLst/>
          </a:prstGeom>
          <a:noFill/>
        </p:spPr>
        <p:txBody>
          <a:bodyPr wrap="square" lIns="91440" rtlCol="0">
            <a:normAutofit fontScale="92500"/>
          </a:bodyPr>
          <a:lstStyle/>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As long as there is a JVM compiled for that particular processor and OS</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Typical program, like C or C++, is compiled for a particular processor architecture and OS.</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“Write once, run everywhere!”</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Sun’s motto for Java</a:t>
            </a: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Java is an object-oriented language, with a syntax similar to C</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Structured around objects and methods</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A method is an action or something you do with the object</a:t>
            </a:r>
          </a:p>
          <a:p>
            <a:pPr marL="285750"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Avoid those overly complicated features of C++:</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Operator overloading, pointer, templates, friend class, etc.		</a:t>
            </a:r>
          </a:p>
          <a:p>
            <a:pPr>
              <a:buClr>
                <a:prstClr val="black">
                  <a:lumMod val="50000"/>
                  <a:lumOff val="50000"/>
                </a:prstClr>
              </a:buClr>
              <a:buSzPct val="94000"/>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992" y="885756"/>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179512" y="1093470"/>
            <a:ext cx="7031380" cy="3512820"/>
          </a:xfrm>
          <a:prstGeom prst="rect">
            <a:avLst/>
          </a:prstGeom>
          <a:noFill/>
        </p:spPr>
        <p:txBody>
          <a:bodyPr wrap="square" lIns="91440" rtlCol="0">
            <a:normAutofit fontScale="77500" lnSpcReduction="20000"/>
          </a:bodyPr>
          <a:lstStyle/>
          <a:p>
            <a:r>
              <a:rPr lang="en-US" dirty="0"/>
              <a:t>Java is one of the most popular programming languages worldwide. It was created by James Gosling and Patrick Naughton, employees of Sun Microsystems, with support from Bill Joy, co-founder of Sun Microsystems.</a:t>
            </a:r>
          </a:p>
          <a:p>
            <a:r>
              <a:rPr lang="en-US" dirty="0"/>
              <a:t>Sun officially presented the Java language at </a:t>
            </a:r>
            <a:r>
              <a:rPr lang="en-US" dirty="0" err="1"/>
              <a:t>SunWorld</a:t>
            </a:r>
            <a:r>
              <a:rPr lang="en-US" dirty="0"/>
              <a:t> on May 23, 1995. Then, in 2009, the Oracle company bought the Sun company, which explains why the language now belongs to Oracle.</a:t>
            </a:r>
          </a:p>
          <a:p>
            <a:r>
              <a:rPr lang="en-US" dirty="0"/>
              <a:t>In this article, we'll explore </a:t>
            </a:r>
            <a:r>
              <a:rPr lang="en-US" b="1" dirty="0"/>
              <a:t>the history of the Java programming language</a:t>
            </a:r>
            <a:endParaRPr lang="en-US" dirty="0"/>
          </a:p>
          <a:p>
            <a:pPr>
              <a:buClr>
                <a:prstClr val="black">
                  <a:lumMod val="50000"/>
                  <a:lumOff val="50000"/>
                </a:prstClr>
              </a:buClr>
              <a:buSzPct val="94000"/>
            </a:pPr>
            <a:endParaRPr lang="en-US" dirty="0">
              <a:solidFill>
                <a:prstClr val="black">
                  <a:lumMod val="75000"/>
                  <a:lumOff val="25000"/>
                </a:prstClr>
              </a:solidFill>
            </a:endParaRPr>
          </a:p>
          <a:p>
            <a:pPr marL="285750" indent="-285750">
              <a:buFont typeface="Arial" panose="020B0604020202020204" pitchFamily="34" charset="0"/>
              <a:buChar char="•"/>
            </a:pPr>
            <a:r>
              <a:rPr lang="en-US" dirty="0"/>
              <a:t>The project was born in 1991, behind the scenes of a Sun Microsystems team, when three engineers, James Gosling, Mike Sheridan, and Patrick Naughton </a:t>
            </a:r>
            <a:r>
              <a:rPr lang="en-US" b="1" dirty="0"/>
              <a:t>sought to design a language applicable to small electrical devices</a:t>
            </a:r>
            <a:r>
              <a:rPr lang="en-US" dirty="0"/>
              <a:t>. Soon after, they launched the Green Project to study the impact of convergence between digitally controlled home appliances and computers.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 syntax similar to that of C++, they made a digital remote control, equipped with a graphic and animated touch screen. The fruit of several months of intense research, this remote control had the fantastic feature of controlling a whole living room equipment. It was programmed in a new language, completely independent of the processor it was running on, making the remote one-of-a-kind</a:t>
            </a:r>
          </a:p>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p:nvPr/>
        </p:nvSpPr>
        <p:spPr>
          <a:xfrm>
            <a:off x="179512" y="332656"/>
            <a:ext cx="8964488"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rPr>
              <a:t>How long the particular technology in the market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6146" name="Picture 2" descr="market intelligence icon small | N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496" y="36537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9165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196752"/>
            <a:ext cx="6671340" cy="3512820"/>
          </a:xfrm>
          <a:prstGeom prst="rect">
            <a:avLst/>
          </a:prstGeom>
          <a:noFill/>
        </p:spPr>
        <p:txBody>
          <a:bodyPr wrap="square" lIns="91440" rtlCol="0">
            <a:normAutofit fontScale="77500" lnSpcReduction="20000"/>
          </a:bodyPr>
          <a:lstStyle/>
          <a:p>
            <a:pPr marL="285750" indent="-285750">
              <a:buFont typeface="Wingdings" panose="05000000000000000000" pitchFamily="2" charset="2"/>
              <a:buChar char="§"/>
            </a:pPr>
            <a:r>
              <a:rPr lang="en-IN" sz="1700" b="1" dirty="0"/>
              <a:t>Process automation and virtualization</a:t>
            </a:r>
          </a:p>
          <a:p>
            <a:pPr>
              <a:buClr>
                <a:prstClr val="black">
                  <a:lumMod val="50000"/>
                  <a:lumOff val="50000"/>
                </a:prstClr>
              </a:buClr>
              <a:buSzPct val="94000"/>
            </a:pPr>
            <a:r>
              <a:rPr lang="en-US" sz="1700" dirty="0"/>
              <a:t>By 2025, more than 50 billion devices will be connected to the Industrial Internet of Things (</a:t>
            </a:r>
            <a:r>
              <a:rPr lang="en-US" sz="1700" dirty="0" err="1"/>
              <a:t>IIoT</a:t>
            </a:r>
            <a:r>
              <a:rPr lang="en-US" sz="1700" dirty="0"/>
              <a:t>),” McKinsey predicts. Robots, automation, 3D-printing, and more will generate around 79.4 zettabytes of data per year.</a:t>
            </a:r>
            <a:endParaRPr lang="en-US" sz="1700" dirty="0">
              <a:solidFill>
                <a:prstClr val="black">
                  <a:lumMod val="75000"/>
                  <a:lumOff val="25000"/>
                </a:prstClr>
              </a:solidFill>
            </a:endParaRPr>
          </a:p>
          <a:p>
            <a:pPr marL="285750" indent="-285750">
              <a:buFont typeface="Wingdings" panose="05000000000000000000" pitchFamily="2" charset="2"/>
              <a:buChar char="§"/>
            </a:pPr>
            <a:r>
              <a:rPr lang="en-IN" sz="1700" b="1" dirty="0"/>
              <a:t>Distributed infrastructure</a:t>
            </a:r>
          </a:p>
          <a:p>
            <a:r>
              <a:rPr lang="en-US" sz="1700" dirty="0"/>
              <a:t>By 2022, 70% of companies will be using hybrid-cloud or multi-cloud platforms as part of a distributed IT infrastructure. It will mean data and processing can be handled in the cloud but made accessible to devices faster.</a:t>
            </a:r>
            <a:endParaRPr lang="en-US" sz="1700" dirty="0">
              <a:solidFill>
                <a:prstClr val="black">
                  <a:lumMod val="75000"/>
                  <a:lumOff val="25000"/>
                </a:prstClr>
              </a:solidFill>
            </a:endParaRPr>
          </a:p>
          <a:p>
            <a:pPr marL="285750" indent="-285750">
              <a:buFont typeface="Wingdings" panose="05000000000000000000" pitchFamily="2" charset="2"/>
              <a:buChar char="§"/>
            </a:pPr>
            <a:r>
              <a:rPr lang="en-IN" sz="1700" b="1" dirty="0"/>
              <a:t>Applied Artificial Intelligence (AI)</a:t>
            </a:r>
          </a:p>
          <a:p>
            <a:pPr>
              <a:buClr>
                <a:prstClr val="black">
                  <a:lumMod val="50000"/>
                  <a:lumOff val="50000"/>
                </a:prstClr>
              </a:buClr>
              <a:buSzPct val="94000"/>
            </a:pPr>
            <a:r>
              <a:rPr lang="en-US" sz="1700" dirty="0"/>
              <a:t>By 2024, AI-generated speech will be behind more than 50% of people’s interactions with computers. Companies are still searching for ways to use AI effectively though, the consultancy says: “While any company can get good value from AI if it’s applied effectively and in a repeatable way, less than one-quarter of respondents report significant bottom-line impact.”</a:t>
            </a:r>
            <a:endParaRPr lang="en-US" sz="1700" dirty="0">
              <a:solidFill>
                <a:prstClr val="black">
                  <a:lumMod val="75000"/>
                  <a:lumOff val="25000"/>
                </a:prstClr>
              </a:solidFill>
            </a:endParaRPr>
          </a:p>
          <a:p>
            <a:pPr marL="285750" indent="-285750">
              <a:buFont typeface="Wingdings" panose="05000000000000000000" pitchFamily="2" charset="2"/>
              <a:buChar char="§"/>
            </a:pPr>
            <a:r>
              <a:rPr lang="en-IN" sz="1700" b="1" dirty="0"/>
              <a:t>Future of programming</a:t>
            </a:r>
          </a:p>
          <a:p>
            <a:r>
              <a:rPr lang="en-US" sz="1700" dirty="0"/>
              <a:t>Get ready for Software 2.0, where neural networks and machine learning write code and create new software. “This tech trend makes possible the rapid scaling and diffusion of new data-rich, AI-driven applications,” according to McKinsey.</a:t>
            </a:r>
          </a:p>
          <a:p>
            <a:r>
              <a:rPr lang="en-US" sz="1700" dirty="0"/>
              <a:t>In part, it could see the creation of software applications far more powerful and capable than anything available today. But it will also make it possible for existing software and coding processes to be standardized and automated.</a:t>
            </a:r>
          </a:p>
          <a:p>
            <a:endParaRPr lang="en-IN" sz="1700" b="1" dirty="0"/>
          </a:p>
        </p:txBody>
      </p:sp>
      <p:sp>
        <p:nvSpPr>
          <p:cNvPr id="18" name="Title 6"/>
          <p:cNvSpPr txBox="1"/>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IN" sz="2800" b="0" dirty="0">
                <a:solidFill>
                  <a:srgbClr val="0070C0"/>
                </a:solidFill>
                <a:effectLst/>
                <a:latin typeface="Adobe Gothic Std B" pitchFamily="34" charset="-128"/>
                <a:ea typeface="Adobe Gothic Std B" pitchFamily="34" charset="-128"/>
              </a:rPr>
              <a:t>Future of  technology for Next 5 to 10 years</a:t>
            </a:r>
            <a:r>
              <a:rPr lang="en-IN" sz="2800" b="0" dirty="0">
                <a:effectLst/>
              </a:rPr>
              <a:t>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3074" name="Picture 2" descr="Chronograph Icons - Free Download, PNG and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370" y="295081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547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altLang="zh-CN" sz="2400" dirty="0"/>
              <a:t>Getting and using java</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539552" y="1556792"/>
            <a:ext cx="7848685" cy="329679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All text editors support java</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Vi/vim, emacs, notepad, </a:t>
            </a:r>
            <a:r>
              <a:rPr lang="en-US" dirty="0" err="1">
                <a:solidFill>
                  <a:prstClr val="black">
                    <a:lumMod val="75000"/>
                    <a:lumOff val="25000"/>
                  </a:prstClr>
                </a:solidFill>
              </a:rPr>
              <a:t>wordpad</a:t>
            </a:r>
            <a:endParaRPr lang="en-US" dirty="0">
              <a:solidFill>
                <a:prstClr val="black">
                  <a:lumMod val="75000"/>
                  <a:lumOff val="25000"/>
                </a:prstClr>
              </a:solidFill>
            </a:endParaRP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Just save to .java file</a:t>
            </a:r>
          </a:p>
          <a:p>
            <a:pPr marL="174625" indent="-174625">
              <a:buClr>
                <a:prstClr val="black">
                  <a:lumMod val="50000"/>
                  <a:lumOff val="50000"/>
                </a:prstClr>
              </a:buClr>
              <a:buSzPct val="94000"/>
              <a:buFont typeface="Calibri" panose="020F0502020204030204" pitchFamily="34" charset="0"/>
              <a:buChar char="»"/>
            </a:pPr>
            <a:r>
              <a:rPr lang="en-US" dirty="0">
                <a:solidFill>
                  <a:prstClr val="black">
                    <a:lumMod val="75000"/>
                    <a:lumOff val="25000"/>
                  </a:prstClr>
                </a:solidFill>
              </a:rPr>
              <a:t>Have IDEs that comparable to Visual Studio</a:t>
            </a:r>
          </a:p>
          <a:p>
            <a:pPr marL="742950" lvl="1" indent="-285750">
              <a:buClr>
                <a:prstClr val="black">
                  <a:lumMod val="50000"/>
                  <a:lumOff val="50000"/>
                </a:prstClr>
              </a:buClr>
              <a:buSzPct val="94000"/>
              <a:buFont typeface="Wingdings" panose="05000000000000000000" pitchFamily="2" charset="2"/>
              <a:buChar char="§"/>
            </a:pPr>
            <a:r>
              <a:rPr lang="en-US" dirty="0" err="1">
                <a:solidFill>
                  <a:prstClr val="black">
                    <a:lumMod val="75000"/>
                    <a:lumOff val="25000"/>
                  </a:prstClr>
                </a:solidFill>
              </a:rPr>
              <a:t>JCreator</a:t>
            </a:r>
            <a:r>
              <a:rPr lang="en-US" dirty="0">
                <a:solidFill>
                  <a:prstClr val="black">
                    <a:lumMod val="75000"/>
                    <a:lumOff val="25000"/>
                  </a:prstClr>
                </a:solidFill>
              </a:rPr>
              <a:t> (simple)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Eclipse</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NetBeans </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Visual Studio</a:t>
            </a:r>
          </a:p>
          <a:p>
            <a:pPr marL="742950" lvl="1" indent="-285750">
              <a:buClr>
                <a:prstClr val="black">
                  <a:lumMod val="50000"/>
                  <a:lumOff val="50000"/>
                </a:prstClr>
              </a:buClr>
              <a:buSzPct val="94000"/>
              <a:buFont typeface="Wingdings" panose="05000000000000000000" pitchFamily="2" charset="2"/>
              <a:buChar char="§"/>
            </a:pPr>
            <a:r>
              <a:rPr lang="en-US" dirty="0" err="1">
                <a:solidFill>
                  <a:prstClr val="black">
                    <a:lumMod val="75000"/>
                    <a:lumOff val="25000"/>
                  </a:prstClr>
                </a:solidFill>
              </a:rPr>
              <a:t>Intelli</a:t>
            </a:r>
            <a:r>
              <a:rPr lang="en-US" dirty="0">
                <a:solidFill>
                  <a:prstClr val="black">
                    <a:lumMod val="75000"/>
                    <a:lumOff val="25000"/>
                  </a:prstClr>
                </a:solidFill>
              </a:rPr>
              <a:t> J</a:t>
            </a:r>
          </a:p>
          <a:p>
            <a:pPr marL="742950" lvl="1" indent="-285750">
              <a:buClr>
                <a:prstClr val="black">
                  <a:lumMod val="50000"/>
                  <a:lumOff val="50000"/>
                </a:prstClr>
              </a:buClr>
              <a:buSzPct val="94000"/>
              <a:buFont typeface="Wingdings" panose="05000000000000000000" pitchFamily="2" charset="2"/>
              <a:buChar char="§"/>
            </a:pPr>
            <a:r>
              <a:rPr lang="en-US" dirty="0">
                <a:solidFill>
                  <a:prstClr val="black">
                    <a:lumMod val="75000"/>
                    <a:lumOff val="25000"/>
                  </a:prstClr>
                </a:solidFill>
              </a:rPr>
              <a:t>Maven Configuration</a:t>
            </a:r>
          </a:p>
          <a:p>
            <a:pPr>
              <a:buClr>
                <a:prstClr val="black">
                  <a:lumMod val="50000"/>
                  <a:lumOff val="50000"/>
                </a:prstClr>
              </a:buClr>
              <a:buSzPct val="94000"/>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D:\RADICAL\Advertiements\LOGO\radical emble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518" y="6237312"/>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1117</Words>
  <Application>Microsoft Office PowerPoint</Application>
  <PresentationFormat>On-screen Show (4:3)</PresentationFormat>
  <Paragraphs>153</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Adobe Gothic Std B</vt:lpstr>
      <vt:lpstr>Arial</vt:lpstr>
      <vt:lpstr>Bodoni MT</vt:lpstr>
      <vt:lpstr>Calibri</vt:lpstr>
      <vt:lpstr>Georgia</vt:lpstr>
      <vt:lpstr>Lucida Sans Unicode</vt:lpstr>
      <vt:lpstr>Verdana</vt:lpstr>
      <vt:lpstr>Wingdings</vt:lpstr>
      <vt:lpstr>Wingdings 2</vt:lpstr>
      <vt:lpstr>Wingdings 3</vt:lpstr>
      <vt:lpstr>Concourse</vt:lpstr>
      <vt:lpstr> </vt:lpstr>
      <vt:lpstr>Trainer Profile:</vt:lpstr>
      <vt:lpstr>  Overview of the complete Syllabus:</vt:lpstr>
      <vt:lpstr> Introduction to Java  :</vt:lpstr>
      <vt:lpstr>PowerPoint Presentation</vt:lpstr>
      <vt:lpstr>Java is portable</vt:lpstr>
      <vt:lpstr>PowerPoint Presentation</vt:lpstr>
      <vt:lpstr>PowerPoint Presentation</vt:lpstr>
      <vt:lpstr>Getting and using java</vt:lpstr>
      <vt:lpstr>Compile and run an application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Duration: 40hrs</dc:title>
  <dc:creator/>
  <cp:lastModifiedBy/>
  <cp:revision>72</cp:revision>
  <dcterms:created xsi:type="dcterms:W3CDTF">2020-04-01T11:06:00Z</dcterms:created>
  <dcterms:modified xsi:type="dcterms:W3CDTF">2023-08-12T05:33:45Z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1033-11.2.0.11210</vt:lpwstr>
  </property>
  <property fmtid="{D5CDD505-2E9C-101B-9397-08002B2CF9AE}" pid="3" name="ICV">
    <vt:lpwstr>CFD96AA0B7414A4B855A73EA4FEF6461</vt:lpwstr>
  </property>
</Properties>
</file>