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7" r:id="rId7"/>
    <p:sldId id="276" r:id="rId8"/>
    <p:sldId id="278" r:id="rId9"/>
    <p:sldId id="258" r:id="rId10"/>
    <p:sldId id="279" r:id="rId11"/>
    <p:sldId id="280"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91"/>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6/30/2023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6/30/2023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6/30/2023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Operator in JAVA</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Vijay Kumbhar</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514350" indent="-514350">
              <a:buFont typeface="Wingdings" panose="05000000000000000000" pitchFamily="2" charset="2"/>
              <a:buChar char="Ø"/>
            </a:pPr>
            <a:r>
              <a:rPr lang="en-US" dirty="0"/>
              <a:t>Arithmetic Operators</a:t>
            </a:r>
          </a:p>
          <a:p>
            <a:pPr marL="514350" indent="-514350">
              <a:buFont typeface="Wingdings" panose="05000000000000000000" pitchFamily="2" charset="2"/>
              <a:buChar char="Ø"/>
            </a:pPr>
            <a:r>
              <a:rPr lang="en-US" dirty="0"/>
              <a:t>Unary Operators</a:t>
            </a:r>
          </a:p>
          <a:p>
            <a:pPr marL="514350" indent="-514350">
              <a:buFont typeface="Wingdings" panose="05000000000000000000" pitchFamily="2" charset="2"/>
              <a:buChar char="Ø"/>
            </a:pPr>
            <a:r>
              <a:rPr lang="en-US" dirty="0"/>
              <a:t>Assignment Operator</a:t>
            </a:r>
          </a:p>
          <a:p>
            <a:pPr marL="514350" indent="-514350">
              <a:buFont typeface="Wingdings" panose="05000000000000000000" pitchFamily="2" charset="2"/>
              <a:buChar char="Ø"/>
            </a:pPr>
            <a:r>
              <a:rPr lang="en-US" dirty="0"/>
              <a:t>Relational Operators</a:t>
            </a:r>
          </a:p>
          <a:p>
            <a:pPr marL="514350" indent="-514350">
              <a:buFont typeface="Wingdings" panose="05000000000000000000" pitchFamily="2" charset="2"/>
              <a:buChar char="Ø"/>
            </a:pPr>
            <a:r>
              <a:rPr lang="en-US" dirty="0"/>
              <a:t>Logical Operators</a:t>
            </a:r>
          </a:p>
          <a:p>
            <a:pPr marL="514350" indent="-514350">
              <a:buFont typeface="Wingdings" panose="05000000000000000000" pitchFamily="2" charset="2"/>
              <a:buChar char="Ø"/>
            </a:pPr>
            <a:r>
              <a:rPr lang="en-US" dirty="0"/>
              <a:t>Ternary Operator</a:t>
            </a:r>
          </a:p>
          <a:p>
            <a:pPr marL="514350" indent="-514350">
              <a:buFont typeface="Wingdings" panose="05000000000000000000" pitchFamily="2" charset="2"/>
              <a:buChar char="Ø"/>
            </a:pPr>
            <a:r>
              <a:rPr lang="en-US" dirty="0"/>
              <a:t>Bitwise Operators</a:t>
            </a:r>
          </a:p>
          <a:p>
            <a:pPr marL="514350" indent="-514350">
              <a:buFont typeface="Wingdings" panose="05000000000000000000" pitchFamily="2" charset="2"/>
              <a:buChar char="Ø"/>
            </a:pPr>
            <a:r>
              <a:rPr lang="en-US" dirty="0"/>
              <a:t>Shift Operators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6/30/2023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DFE3524-551C-4A35-A9D8-8CD771F70D6F}"/>
              </a:ext>
            </a:extLst>
          </p:cNvPr>
          <p:cNvGraphicFramePr>
            <a:graphicFrameLocks noGrp="1"/>
          </p:cNvGraphicFramePr>
          <p:nvPr>
            <p:ph idx="1"/>
            <p:extLst>
              <p:ext uri="{D42A27DB-BD31-4B8C-83A1-F6EECF244321}">
                <p14:modId xmlns:p14="http://schemas.microsoft.com/office/powerpoint/2010/main" val="3546434187"/>
              </p:ext>
            </p:extLst>
          </p:nvPr>
        </p:nvGraphicFramePr>
        <p:xfrm>
          <a:off x="1138335" y="494523"/>
          <a:ext cx="9218646" cy="5033877"/>
        </p:xfrm>
        <a:graphic>
          <a:graphicData uri="http://schemas.openxmlformats.org/drawingml/2006/table">
            <a:tbl>
              <a:tblPr>
                <a:tableStyleId>{5940675A-B579-460E-94D1-54222C63F5DA}</a:tableStyleId>
              </a:tblPr>
              <a:tblGrid>
                <a:gridCol w="3072882">
                  <a:extLst>
                    <a:ext uri="{9D8B030D-6E8A-4147-A177-3AD203B41FA5}">
                      <a16:colId xmlns:a16="http://schemas.microsoft.com/office/drawing/2014/main" val="1563791827"/>
                    </a:ext>
                  </a:extLst>
                </a:gridCol>
                <a:gridCol w="3085322">
                  <a:extLst>
                    <a:ext uri="{9D8B030D-6E8A-4147-A177-3AD203B41FA5}">
                      <a16:colId xmlns:a16="http://schemas.microsoft.com/office/drawing/2014/main" val="438183971"/>
                    </a:ext>
                  </a:extLst>
                </a:gridCol>
                <a:gridCol w="3060442">
                  <a:extLst>
                    <a:ext uri="{9D8B030D-6E8A-4147-A177-3AD203B41FA5}">
                      <a16:colId xmlns:a16="http://schemas.microsoft.com/office/drawing/2014/main" val="1320716527"/>
                    </a:ext>
                  </a:extLst>
                </a:gridCol>
              </a:tblGrid>
              <a:tr h="319049">
                <a:tc>
                  <a:txBody>
                    <a:bodyPr/>
                    <a:lstStyle/>
                    <a:p>
                      <a:pPr algn="l" fontAlgn="t"/>
                      <a:r>
                        <a:rPr lang="en-IN" sz="1600" b="1" dirty="0">
                          <a:effectLst/>
                        </a:rPr>
                        <a:t>Operator Type</a:t>
                      </a:r>
                      <a:endParaRPr lang="en-IN" sz="1600" b="1" dirty="0">
                        <a:solidFill>
                          <a:srgbClr val="000000"/>
                        </a:solidFill>
                        <a:effectLst/>
                        <a:latin typeface="times new roman" panose="02020603050405020304" pitchFamily="18" charset="0"/>
                      </a:endParaRPr>
                    </a:p>
                  </a:txBody>
                  <a:tcPr marL="46983" marR="46983" marT="46983" marB="46983"/>
                </a:tc>
                <a:tc>
                  <a:txBody>
                    <a:bodyPr/>
                    <a:lstStyle/>
                    <a:p>
                      <a:pPr algn="l" fontAlgn="t"/>
                      <a:r>
                        <a:rPr lang="en-IN" sz="1600" b="1" dirty="0">
                          <a:effectLst/>
                        </a:rPr>
                        <a:t>Category</a:t>
                      </a:r>
                      <a:endParaRPr lang="en-IN" sz="1600" b="1" dirty="0">
                        <a:solidFill>
                          <a:srgbClr val="000000"/>
                        </a:solidFill>
                        <a:effectLst/>
                        <a:latin typeface="times new roman" panose="02020603050405020304" pitchFamily="18" charset="0"/>
                      </a:endParaRPr>
                    </a:p>
                  </a:txBody>
                  <a:tcPr marL="46983" marR="46983" marT="46983" marB="46983"/>
                </a:tc>
                <a:tc>
                  <a:txBody>
                    <a:bodyPr/>
                    <a:lstStyle/>
                    <a:p>
                      <a:pPr algn="l" fontAlgn="t"/>
                      <a:r>
                        <a:rPr lang="en-IN" sz="1600" b="1" dirty="0">
                          <a:effectLst/>
                        </a:rPr>
                        <a:t>Precedence</a:t>
                      </a:r>
                      <a:endParaRPr lang="en-IN" sz="1600" b="1" dirty="0">
                        <a:solidFill>
                          <a:srgbClr val="000000"/>
                        </a:solidFill>
                        <a:effectLst/>
                        <a:latin typeface="times new roman" panose="02020603050405020304" pitchFamily="18" charset="0"/>
                      </a:endParaRPr>
                    </a:p>
                  </a:txBody>
                  <a:tcPr marL="46983" marR="46983" marT="46983" marB="46983"/>
                </a:tc>
                <a:extLst>
                  <a:ext uri="{0D108BD9-81ED-4DB2-BD59-A6C34878D82A}">
                    <a16:rowId xmlns:a16="http://schemas.microsoft.com/office/drawing/2014/main" val="2647993202"/>
                  </a:ext>
                </a:extLst>
              </a:tr>
              <a:tr h="276509">
                <a:tc rowSpan="2">
                  <a:txBody>
                    <a:bodyPr/>
                    <a:lstStyle/>
                    <a:p>
                      <a:pPr algn="just" fontAlgn="t"/>
                      <a:r>
                        <a:rPr lang="en-IN" sz="1600" b="1" dirty="0">
                          <a:effectLst/>
                        </a:rPr>
                        <a:t>Unary</a:t>
                      </a:r>
                      <a:endParaRPr lang="en-IN" sz="1600" b="1" dirty="0">
                        <a:solidFill>
                          <a:srgbClr val="333333"/>
                        </a:solidFill>
                        <a:effectLst/>
                        <a:latin typeface="inter-regular"/>
                      </a:endParaRPr>
                    </a:p>
                  </a:txBody>
                  <a:tcPr marL="31322" marR="31322" marT="31322" marB="31322"/>
                </a:tc>
                <a:tc>
                  <a:txBody>
                    <a:bodyPr/>
                    <a:lstStyle/>
                    <a:p>
                      <a:pPr algn="just" fontAlgn="t"/>
                      <a:r>
                        <a:rPr lang="en-IN" sz="1600" dirty="0">
                          <a:effectLst/>
                        </a:rPr>
                        <a:t>postfix</a:t>
                      </a:r>
                      <a:endParaRPr lang="en-IN" sz="1600" dirty="0">
                        <a:solidFill>
                          <a:srgbClr val="333333"/>
                        </a:solidFill>
                        <a:effectLst/>
                        <a:latin typeface="inter-regular"/>
                      </a:endParaRPr>
                    </a:p>
                  </a:txBody>
                  <a:tcPr marL="31322" marR="31322" marT="31322" marB="31322"/>
                </a:tc>
                <a:tc>
                  <a:txBody>
                    <a:bodyPr/>
                    <a:lstStyle/>
                    <a:p>
                      <a:pPr algn="just" fontAlgn="t"/>
                      <a:r>
                        <a:rPr lang="en-IN" sz="1600" dirty="0">
                          <a:effectLst/>
                        </a:rPr>
                        <a:t>expr++ expr--</a:t>
                      </a:r>
                      <a:endParaRPr lang="en-IN" sz="1600" dirty="0">
                        <a:solidFill>
                          <a:srgbClr val="333333"/>
                        </a:solidFill>
                        <a:effectLst/>
                        <a:latin typeface="inter-regular"/>
                      </a:endParaRPr>
                    </a:p>
                  </a:txBody>
                  <a:tcPr marL="31322" marR="31322" marT="31322" marB="31322"/>
                </a:tc>
                <a:extLst>
                  <a:ext uri="{0D108BD9-81ED-4DB2-BD59-A6C34878D82A}">
                    <a16:rowId xmlns:a16="http://schemas.microsoft.com/office/drawing/2014/main" val="2036994998"/>
                  </a:ext>
                </a:extLst>
              </a:tr>
              <a:tr h="467939">
                <a:tc vMerge="1">
                  <a:txBody>
                    <a:bodyPr/>
                    <a:lstStyle/>
                    <a:p>
                      <a:endParaRPr lang="en-IN"/>
                    </a:p>
                  </a:txBody>
                  <a:tcPr/>
                </a:tc>
                <a:tc>
                  <a:txBody>
                    <a:bodyPr/>
                    <a:lstStyle/>
                    <a:p>
                      <a:pPr algn="just" fontAlgn="t"/>
                      <a:r>
                        <a:rPr lang="en-IN" sz="1600">
                          <a:effectLst/>
                        </a:rPr>
                        <a:t>prefix</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++expr --expr +expr -expr ~ !</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2607044900"/>
                  </a:ext>
                </a:extLst>
              </a:tr>
              <a:tr h="276509">
                <a:tc rowSpan="2">
                  <a:txBody>
                    <a:bodyPr/>
                    <a:lstStyle/>
                    <a:p>
                      <a:pPr algn="just" fontAlgn="t"/>
                      <a:r>
                        <a:rPr lang="en-IN" sz="1600" b="1" dirty="0">
                          <a:effectLst/>
                        </a:rPr>
                        <a:t>Arithmetic</a:t>
                      </a:r>
                      <a:endParaRPr lang="en-IN" sz="1600" b="1" dirty="0">
                        <a:solidFill>
                          <a:srgbClr val="333333"/>
                        </a:solidFill>
                        <a:effectLst/>
                        <a:latin typeface="inter-regular"/>
                      </a:endParaRPr>
                    </a:p>
                  </a:txBody>
                  <a:tcPr marL="31322" marR="31322" marT="31322" marB="31322"/>
                </a:tc>
                <a:tc>
                  <a:txBody>
                    <a:bodyPr/>
                    <a:lstStyle/>
                    <a:p>
                      <a:pPr algn="just" fontAlgn="t"/>
                      <a:r>
                        <a:rPr lang="en-IN" sz="1600">
                          <a:effectLst/>
                        </a:rPr>
                        <a:t>multiplicative</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 / %</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2700590734"/>
                  </a:ext>
                </a:extLst>
              </a:tr>
              <a:tr h="276509">
                <a:tc vMerge="1">
                  <a:txBody>
                    <a:bodyPr/>
                    <a:lstStyle/>
                    <a:p>
                      <a:endParaRPr lang="en-IN"/>
                    </a:p>
                  </a:txBody>
                  <a:tcPr/>
                </a:tc>
                <a:tc>
                  <a:txBody>
                    <a:bodyPr/>
                    <a:lstStyle/>
                    <a:p>
                      <a:pPr algn="just" fontAlgn="t"/>
                      <a:r>
                        <a:rPr lang="en-IN" sz="1600">
                          <a:effectLst/>
                        </a:rPr>
                        <a:t>additive</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 -</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1971062849"/>
                  </a:ext>
                </a:extLst>
              </a:tr>
              <a:tr h="276509">
                <a:tc>
                  <a:txBody>
                    <a:bodyPr/>
                    <a:lstStyle/>
                    <a:p>
                      <a:pPr algn="just" fontAlgn="t"/>
                      <a:r>
                        <a:rPr lang="en-IN" sz="1600" dirty="0">
                          <a:effectLst/>
                        </a:rPr>
                        <a:t>Shift</a:t>
                      </a:r>
                      <a:endParaRPr lang="en-IN" sz="1600" dirty="0">
                        <a:solidFill>
                          <a:srgbClr val="333333"/>
                        </a:solidFill>
                        <a:effectLst/>
                        <a:latin typeface="inter-regular"/>
                      </a:endParaRPr>
                    </a:p>
                  </a:txBody>
                  <a:tcPr marL="31322" marR="31322" marT="31322" marB="31322"/>
                </a:tc>
                <a:tc>
                  <a:txBody>
                    <a:bodyPr/>
                    <a:lstStyle/>
                    <a:p>
                      <a:pPr algn="just" fontAlgn="t"/>
                      <a:r>
                        <a:rPr lang="en-IN" sz="1600" dirty="0">
                          <a:effectLst/>
                        </a:rPr>
                        <a:t>shift</a:t>
                      </a:r>
                      <a:endParaRPr lang="en-IN" sz="1600" dirty="0">
                        <a:solidFill>
                          <a:srgbClr val="333333"/>
                        </a:solidFill>
                        <a:effectLst/>
                        <a:latin typeface="inter-regular"/>
                      </a:endParaRPr>
                    </a:p>
                  </a:txBody>
                  <a:tcPr marL="31322" marR="31322" marT="31322" marB="31322"/>
                </a:tc>
                <a:tc>
                  <a:txBody>
                    <a:bodyPr/>
                    <a:lstStyle/>
                    <a:p>
                      <a:pPr algn="just" fontAlgn="t"/>
                      <a:r>
                        <a:rPr lang="en-IN" sz="1600">
                          <a:effectLst/>
                        </a:rPr>
                        <a:t>&lt;&lt; &gt;&gt; &gt;&gt;&gt;</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1125921882"/>
                  </a:ext>
                </a:extLst>
              </a:tr>
              <a:tr h="276509">
                <a:tc rowSpan="2">
                  <a:txBody>
                    <a:bodyPr/>
                    <a:lstStyle/>
                    <a:p>
                      <a:pPr algn="just" fontAlgn="t"/>
                      <a:r>
                        <a:rPr lang="en-IN" sz="1600" b="1" dirty="0">
                          <a:effectLst/>
                        </a:rPr>
                        <a:t>Relational</a:t>
                      </a:r>
                      <a:endParaRPr lang="en-IN" sz="1600" b="1" dirty="0">
                        <a:solidFill>
                          <a:srgbClr val="333333"/>
                        </a:solidFill>
                        <a:effectLst/>
                        <a:latin typeface="inter-regular"/>
                      </a:endParaRPr>
                    </a:p>
                  </a:txBody>
                  <a:tcPr marL="31322" marR="31322" marT="31322" marB="31322"/>
                </a:tc>
                <a:tc>
                  <a:txBody>
                    <a:bodyPr/>
                    <a:lstStyle/>
                    <a:p>
                      <a:pPr algn="just" fontAlgn="t"/>
                      <a:r>
                        <a:rPr lang="en-IN" sz="1600">
                          <a:effectLst/>
                        </a:rPr>
                        <a:t>comparison</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&lt; &gt; &lt;= &gt;= instanceof</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3525912737"/>
                  </a:ext>
                </a:extLst>
              </a:tr>
              <a:tr h="276509">
                <a:tc vMerge="1">
                  <a:txBody>
                    <a:bodyPr/>
                    <a:lstStyle/>
                    <a:p>
                      <a:endParaRPr lang="en-IN"/>
                    </a:p>
                  </a:txBody>
                  <a:tcPr/>
                </a:tc>
                <a:tc>
                  <a:txBody>
                    <a:bodyPr/>
                    <a:lstStyle/>
                    <a:p>
                      <a:pPr algn="just" fontAlgn="t"/>
                      <a:r>
                        <a:rPr lang="en-IN" sz="1600">
                          <a:effectLst/>
                        </a:rPr>
                        <a:t>equality</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 !=</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1305028862"/>
                  </a:ext>
                </a:extLst>
              </a:tr>
              <a:tr h="276509">
                <a:tc rowSpan="3">
                  <a:txBody>
                    <a:bodyPr/>
                    <a:lstStyle/>
                    <a:p>
                      <a:pPr algn="just" fontAlgn="t"/>
                      <a:r>
                        <a:rPr lang="en-IN" sz="1600" dirty="0">
                          <a:effectLst/>
                        </a:rPr>
                        <a:t>Bitwise</a:t>
                      </a:r>
                      <a:endParaRPr lang="en-IN" sz="1600" dirty="0">
                        <a:solidFill>
                          <a:srgbClr val="333333"/>
                        </a:solidFill>
                        <a:effectLst/>
                        <a:latin typeface="inter-regular"/>
                      </a:endParaRPr>
                    </a:p>
                  </a:txBody>
                  <a:tcPr marL="31322" marR="31322" marT="31322" marB="31322"/>
                </a:tc>
                <a:tc>
                  <a:txBody>
                    <a:bodyPr/>
                    <a:lstStyle/>
                    <a:p>
                      <a:pPr algn="just" fontAlgn="t"/>
                      <a:r>
                        <a:rPr lang="en-IN" sz="1600">
                          <a:effectLst/>
                        </a:rPr>
                        <a:t>bitwise AND</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&amp;</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608713565"/>
                  </a:ext>
                </a:extLst>
              </a:tr>
              <a:tr h="276509">
                <a:tc vMerge="1">
                  <a:txBody>
                    <a:bodyPr/>
                    <a:lstStyle/>
                    <a:p>
                      <a:endParaRPr lang="en-IN"/>
                    </a:p>
                  </a:txBody>
                  <a:tcPr/>
                </a:tc>
                <a:tc>
                  <a:txBody>
                    <a:bodyPr/>
                    <a:lstStyle/>
                    <a:p>
                      <a:pPr algn="just" fontAlgn="t"/>
                      <a:r>
                        <a:rPr lang="en-IN" sz="1600">
                          <a:effectLst/>
                        </a:rPr>
                        <a:t>bitwise exclusive OR</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3864622672"/>
                  </a:ext>
                </a:extLst>
              </a:tr>
              <a:tr h="276509">
                <a:tc vMerge="1">
                  <a:txBody>
                    <a:bodyPr/>
                    <a:lstStyle/>
                    <a:p>
                      <a:endParaRPr lang="en-IN"/>
                    </a:p>
                  </a:txBody>
                  <a:tcPr/>
                </a:tc>
                <a:tc>
                  <a:txBody>
                    <a:bodyPr/>
                    <a:lstStyle/>
                    <a:p>
                      <a:pPr algn="just" fontAlgn="t"/>
                      <a:r>
                        <a:rPr lang="en-IN" sz="1600">
                          <a:effectLst/>
                        </a:rPr>
                        <a:t>bitwise inclusive OR</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2621259371"/>
                  </a:ext>
                </a:extLst>
              </a:tr>
              <a:tr h="276509">
                <a:tc rowSpan="2">
                  <a:txBody>
                    <a:bodyPr/>
                    <a:lstStyle/>
                    <a:p>
                      <a:pPr algn="just" fontAlgn="t"/>
                      <a:r>
                        <a:rPr lang="en-IN" sz="1600" b="1" dirty="0">
                          <a:effectLst/>
                        </a:rPr>
                        <a:t>Logical</a:t>
                      </a:r>
                      <a:endParaRPr lang="en-IN" sz="1600" b="1" dirty="0">
                        <a:solidFill>
                          <a:srgbClr val="333333"/>
                        </a:solidFill>
                        <a:effectLst/>
                        <a:latin typeface="inter-regular"/>
                      </a:endParaRPr>
                    </a:p>
                  </a:txBody>
                  <a:tcPr marL="31322" marR="31322" marT="31322" marB="31322"/>
                </a:tc>
                <a:tc>
                  <a:txBody>
                    <a:bodyPr/>
                    <a:lstStyle/>
                    <a:p>
                      <a:pPr algn="just" fontAlgn="t"/>
                      <a:r>
                        <a:rPr lang="en-IN" sz="1600">
                          <a:effectLst/>
                        </a:rPr>
                        <a:t>logical AND</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&amp;&amp;</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2383313409"/>
                  </a:ext>
                </a:extLst>
              </a:tr>
              <a:tr h="276509">
                <a:tc vMerge="1">
                  <a:txBody>
                    <a:bodyPr/>
                    <a:lstStyle/>
                    <a:p>
                      <a:endParaRPr lang="en-IN"/>
                    </a:p>
                  </a:txBody>
                  <a:tcPr/>
                </a:tc>
                <a:tc>
                  <a:txBody>
                    <a:bodyPr/>
                    <a:lstStyle/>
                    <a:p>
                      <a:pPr algn="just" fontAlgn="t"/>
                      <a:r>
                        <a:rPr lang="en-IN" sz="1600">
                          <a:effectLst/>
                        </a:rPr>
                        <a:t>logical OR</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54079276"/>
                  </a:ext>
                </a:extLst>
              </a:tr>
              <a:tr h="276509">
                <a:tc>
                  <a:txBody>
                    <a:bodyPr/>
                    <a:lstStyle/>
                    <a:p>
                      <a:pPr algn="just" fontAlgn="t"/>
                      <a:r>
                        <a:rPr lang="en-IN" sz="1600" b="1" dirty="0">
                          <a:effectLst/>
                        </a:rPr>
                        <a:t>Ternary</a:t>
                      </a:r>
                      <a:endParaRPr lang="en-IN" sz="1600" b="1" dirty="0">
                        <a:solidFill>
                          <a:srgbClr val="333333"/>
                        </a:solidFill>
                        <a:effectLst/>
                        <a:latin typeface="inter-regular"/>
                      </a:endParaRPr>
                    </a:p>
                  </a:txBody>
                  <a:tcPr marL="31322" marR="31322" marT="31322" marB="31322"/>
                </a:tc>
                <a:tc>
                  <a:txBody>
                    <a:bodyPr/>
                    <a:lstStyle/>
                    <a:p>
                      <a:pPr algn="just" fontAlgn="t"/>
                      <a:r>
                        <a:rPr lang="en-IN" sz="1600">
                          <a:effectLst/>
                        </a:rPr>
                        <a:t>ternary</a:t>
                      </a:r>
                      <a:endParaRPr lang="en-IN" sz="1600">
                        <a:solidFill>
                          <a:srgbClr val="333333"/>
                        </a:solidFill>
                        <a:effectLst/>
                        <a:latin typeface="inter-regular"/>
                      </a:endParaRPr>
                    </a:p>
                  </a:txBody>
                  <a:tcPr marL="31322" marR="31322" marT="31322" marB="31322"/>
                </a:tc>
                <a:tc>
                  <a:txBody>
                    <a:bodyPr/>
                    <a:lstStyle/>
                    <a:p>
                      <a:pPr algn="just" fontAlgn="t"/>
                      <a:r>
                        <a:rPr lang="en-IN" sz="1600">
                          <a:effectLst/>
                        </a:rPr>
                        <a:t>? :</a:t>
                      </a:r>
                      <a:endParaRPr lang="en-IN" sz="1600">
                        <a:solidFill>
                          <a:srgbClr val="333333"/>
                        </a:solidFill>
                        <a:effectLst/>
                        <a:latin typeface="inter-regular"/>
                      </a:endParaRPr>
                    </a:p>
                  </a:txBody>
                  <a:tcPr marL="31322" marR="31322" marT="31322" marB="31322"/>
                </a:tc>
                <a:extLst>
                  <a:ext uri="{0D108BD9-81ED-4DB2-BD59-A6C34878D82A}">
                    <a16:rowId xmlns:a16="http://schemas.microsoft.com/office/drawing/2014/main" val="2470505883"/>
                  </a:ext>
                </a:extLst>
              </a:tr>
              <a:tr h="467939">
                <a:tc>
                  <a:txBody>
                    <a:bodyPr/>
                    <a:lstStyle/>
                    <a:p>
                      <a:pPr algn="just" fontAlgn="t"/>
                      <a:r>
                        <a:rPr lang="en-IN" sz="1600" b="1" dirty="0">
                          <a:effectLst/>
                        </a:rPr>
                        <a:t>Assignment</a:t>
                      </a:r>
                      <a:endParaRPr lang="en-IN" sz="1600" b="1" dirty="0">
                        <a:solidFill>
                          <a:srgbClr val="333333"/>
                        </a:solidFill>
                        <a:effectLst/>
                        <a:latin typeface="inter-regular"/>
                      </a:endParaRPr>
                    </a:p>
                  </a:txBody>
                  <a:tcPr marL="31322" marR="31322" marT="31322" marB="31322"/>
                </a:tc>
                <a:tc>
                  <a:txBody>
                    <a:bodyPr/>
                    <a:lstStyle/>
                    <a:p>
                      <a:pPr algn="just" fontAlgn="t"/>
                      <a:r>
                        <a:rPr lang="en-IN" sz="1600">
                          <a:effectLst/>
                        </a:rPr>
                        <a:t>assignment</a:t>
                      </a:r>
                      <a:endParaRPr lang="en-IN" sz="1600">
                        <a:solidFill>
                          <a:srgbClr val="333333"/>
                        </a:solidFill>
                        <a:effectLst/>
                        <a:latin typeface="inter-regular"/>
                      </a:endParaRPr>
                    </a:p>
                  </a:txBody>
                  <a:tcPr marL="31322" marR="31322" marT="31322" marB="31322"/>
                </a:tc>
                <a:tc>
                  <a:txBody>
                    <a:bodyPr/>
                    <a:lstStyle/>
                    <a:p>
                      <a:pPr algn="just" fontAlgn="t"/>
                      <a:r>
                        <a:rPr lang="en-IN" sz="1600" dirty="0">
                          <a:effectLst/>
                        </a:rPr>
                        <a:t>= += -= *= /= %= &amp;= ^= |= &lt;&lt;= &gt;&gt;= &gt;&gt;&gt;=</a:t>
                      </a:r>
                      <a:endParaRPr lang="en-IN" sz="1600" dirty="0">
                        <a:solidFill>
                          <a:srgbClr val="333333"/>
                        </a:solidFill>
                        <a:effectLst/>
                        <a:latin typeface="inter-regular"/>
                      </a:endParaRPr>
                    </a:p>
                  </a:txBody>
                  <a:tcPr marL="31322" marR="31322" marT="31322" marB="31322"/>
                </a:tc>
                <a:extLst>
                  <a:ext uri="{0D108BD9-81ED-4DB2-BD59-A6C34878D82A}">
                    <a16:rowId xmlns:a16="http://schemas.microsoft.com/office/drawing/2014/main" val="885832541"/>
                  </a:ext>
                </a:extLst>
              </a:tr>
            </a:tbl>
          </a:graphicData>
        </a:graphic>
      </p:graphicFrame>
      <p:sp>
        <p:nvSpPr>
          <p:cNvPr id="4" name="Date Placeholder 3">
            <a:extLst>
              <a:ext uri="{FF2B5EF4-FFF2-40B4-BE49-F238E27FC236}">
                <a16:creationId xmlns:a16="http://schemas.microsoft.com/office/drawing/2014/main" id="{F1EF202E-48C0-405D-83D0-A02901259AB2}"/>
              </a:ext>
            </a:extLst>
          </p:cNvPr>
          <p:cNvSpPr>
            <a:spLocks noGrp="1"/>
          </p:cNvSpPr>
          <p:nvPr>
            <p:ph type="dt" sz="half" idx="2"/>
          </p:nvPr>
        </p:nvSpPr>
        <p:spPr/>
        <p:txBody>
          <a:bodyPr/>
          <a:lstStyle/>
          <a:p>
            <a:fld id="{DD9C8446-696E-6942-B6C8-CC9CAD0B34E0}" type="datetime1">
              <a:rPr lang="en-US" smtClean="0"/>
              <a:pPr/>
              <a:t>6/30/2023</a:t>
            </a:fld>
            <a:endParaRPr lang="en-US" dirty="0"/>
          </a:p>
        </p:txBody>
      </p:sp>
      <p:sp>
        <p:nvSpPr>
          <p:cNvPr id="5" name="Footer Placeholder 4">
            <a:extLst>
              <a:ext uri="{FF2B5EF4-FFF2-40B4-BE49-F238E27FC236}">
                <a16:creationId xmlns:a16="http://schemas.microsoft.com/office/drawing/2014/main" id="{73F2192E-3582-47EF-A679-5F452FD725B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0C9D521-4B40-4058-AC4E-328AE2669C66}"/>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55526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88AF80D-BD28-4AA9-878E-0ED397D79388}"/>
              </a:ext>
            </a:extLst>
          </p:cNvPr>
          <p:cNvSpPr>
            <a:spLocks noGrp="1"/>
          </p:cNvSpPr>
          <p:nvPr>
            <p:ph type="dt" sz="half" idx="2"/>
          </p:nvPr>
        </p:nvSpPr>
        <p:spPr/>
        <p:txBody>
          <a:bodyPr/>
          <a:lstStyle/>
          <a:p>
            <a:fld id="{7E7AB22C-8B7E-9B4A-8C65-396C3C874D86}" type="datetime1">
              <a:rPr lang="en-US" smtClean="0"/>
              <a:pPr/>
              <a:t>6/30/2023</a:t>
            </a:fld>
            <a:endParaRPr lang="en-US" dirty="0"/>
          </a:p>
        </p:txBody>
      </p:sp>
      <p:sp>
        <p:nvSpPr>
          <p:cNvPr id="5" name="Footer Placeholder 4">
            <a:extLst>
              <a:ext uri="{FF2B5EF4-FFF2-40B4-BE49-F238E27FC236}">
                <a16:creationId xmlns:a16="http://schemas.microsoft.com/office/drawing/2014/main" id="{5D1D0F9C-E101-4B70-AA44-39F53D61F7E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24B1D4A-EF40-411E-AF82-22587EE1D604}"/>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9" name="Content Placeholder 8">
            <a:extLst>
              <a:ext uri="{FF2B5EF4-FFF2-40B4-BE49-F238E27FC236}">
                <a16:creationId xmlns:a16="http://schemas.microsoft.com/office/drawing/2014/main" id="{73E1B5ED-B6F9-4FA1-95CE-12EDF0AB14CA}"/>
              </a:ext>
            </a:extLst>
          </p:cNvPr>
          <p:cNvSpPr>
            <a:spLocks noGrp="1"/>
          </p:cNvSpPr>
          <p:nvPr>
            <p:ph idx="1"/>
          </p:nvPr>
        </p:nvSpPr>
        <p:spPr>
          <a:xfrm>
            <a:off x="1167493" y="1101013"/>
            <a:ext cx="9779182" cy="4353364"/>
          </a:xfrm>
        </p:spPr>
        <p:txBody>
          <a:bodyPr/>
          <a:lstStyle/>
          <a:p>
            <a:r>
              <a:rPr lang="en-IN" b="1" dirty="0"/>
              <a:t>++ and - - Unary Operator</a:t>
            </a:r>
          </a:p>
          <a:p>
            <a:r>
              <a:rPr lang="en-IN" b="1" dirty="0"/>
              <a:t>public</a:t>
            </a:r>
            <a:r>
              <a:rPr lang="en-IN" dirty="0"/>
              <a:t> </a:t>
            </a:r>
            <a:r>
              <a:rPr lang="en-IN" b="1" dirty="0"/>
              <a:t>class</a:t>
            </a:r>
            <a:r>
              <a:rPr lang="en-IN" dirty="0"/>
              <a:t> </a:t>
            </a:r>
            <a:r>
              <a:rPr lang="en-IN" dirty="0" err="1"/>
              <a:t>OperatorExample</a:t>
            </a:r>
            <a:r>
              <a:rPr lang="en-IN" dirty="0"/>
              <a:t>{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b="1" dirty="0"/>
              <a:t>int</a:t>
            </a:r>
            <a:r>
              <a:rPr lang="en-IN" dirty="0"/>
              <a:t> x=10;  </a:t>
            </a:r>
          </a:p>
          <a:p>
            <a:r>
              <a:rPr lang="en-IN" dirty="0" err="1"/>
              <a:t>System.out.println</a:t>
            </a:r>
            <a:r>
              <a:rPr lang="en-IN" dirty="0"/>
              <a:t>(x++); </a:t>
            </a:r>
          </a:p>
          <a:p>
            <a:r>
              <a:rPr lang="en-IN" dirty="0" err="1"/>
              <a:t>System.out.println</a:t>
            </a:r>
            <a:r>
              <a:rPr lang="en-IN" dirty="0"/>
              <a:t>(++x);</a:t>
            </a:r>
          </a:p>
          <a:p>
            <a:r>
              <a:rPr lang="en-IN" dirty="0" err="1"/>
              <a:t>System.out.println</a:t>
            </a:r>
            <a:r>
              <a:rPr lang="en-IN" dirty="0"/>
              <a:t>(x--); </a:t>
            </a:r>
          </a:p>
          <a:p>
            <a:r>
              <a:rPr lang="en-IN" dirty="0" err="1"/>
              <a:t>System.out.println</a:t>
            </a:r>
            <a:r>
              <a:rPr lang="en-IN" dirty="0"/>
              <a:t>(--x);</a:t>
            </a:r>
          </a:p>
          <a:p>
            <a:r>
              <a:rPr lang="en-IN" dirty="0"/>
              <a:t>}}  </a:t>
            </a:r>
          </a:p>
          <a:p>
            <a:endParaRPr lang="en-IN" dirty="0"/>
          </a:p>
        </p:txBody>
      </p:sp>
    </p:spTree>
    <p:extLst>
      <p:ext uri="{BB962C8B-B14F-4D97-AF65-F5344CB8AC3E}">
        <p14:creationId xmlns:p14="http://schemas.microsoft.com/office/powerpoint/2010/main" val="258513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4389-FDD5-4C26-88F6-56BF34ACF926}"/>
              </a:ext>
            </a:extLst>
          </p:cNvPr>
          <p:cNvSpPr>
            <a:spLocks noGrp="1"/>
          </p:cNvSpPr>
          <p:nvPr>
            <p:ph type="title"/>
          </p:nvPr>
        </p:nvSpPr>
        <p:spPr/>
        <p:txBody>
          <a:bodyPr/>
          <a:lstStyle/>
          <a:p>
            <a:r>
              <a:rPr lang="en-IN" dirty="0"/>
              <a:t>~ and ! Unary Operator</a:t>
            </a:r>
          </a:p>
        </p:txBody>
      </p:sp>
      <p:sp>
        <p:nvSpPr>
          <p:cNvPr id="3" name="Content Placeholder 2">
            <a:extLst>
              <a:ext uri="{FF2B5EF4-FFF2-40B4-BE49-F238E27FC236}">
                <a16:creationId xmlns:a16="http://schemas.microsoft.com/office/drawing/2014/main" id="{6E3B92E1-A785-4AF9-9BB6-8181E11A53BD}"/>
              </a:ext>
            </a:extLst>
          </p:cNvPr>
          <p:cNvSpPr>
            <a:spLocks noGrp="1"/>
          </p:cNvSpPr>
          <p:nvPr>
            <p:ph idx="1"/>
          </p:nvPr>
        </p:nvSpPr>
        <p:spPr/>
        <p:txBody>
          <a:bodyPr/>
          <a:lstStyle/>
          <a:p>
            <a:r>
              <a:rPr lang="en-IN" sz="1600" b="1" dirty="0"/>
              <a:t>public</a:t>
            </a:r>
            <a:r>
              <a:rPr lang="en-IN" sz="1600" dirty="0"/>
              <a:t> </a:t>
            </a:r>
            <a:r>
              <a:rPr lang="en-IN" sz="1600" b="1" dirty="0"/>
              <a:t>class</a:t>
            </a:r>
            <a:r>
              <a:rPr lang="en-IN" sz="1600" dirty="0"/>
              <a:t> </a:t>
            </a:r>
            <a:r>
              <a:rPr lang="en-IN" sz="1600" dirty="0" err="1"/>
              <a:t>OperatorExample</a:t>
            </a:r>
            <a:r>
              <a:rPr lang="en-IN" sz="1600" dirty="0"/>
              <a:t>{  </a:t>
            </a:r>
          </a:p>
          <a:p>
            <a:r>
              <a:rPr lang="en-IN" sz="1600" b="1" dirty="0"/>
              <a:t>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  </a:t>
            </a:r>
          </a:p>
          <a:p>
            <a:r>
              <a:rPr lang="en-IN" sz="1600" b="1" dirty="0"/>
              <a:t>int</a:t>
            </a:r>
            <a:r>
              <a:rPr lang="en-IN" sz="1600" dirty="0"/>
              <a:t> a=10;  </a:t>
            </a:r>
          </a:p>
          <a:p>
            <a:r>
              <a:rPr lang="en-IN" sz="1600" b="1" dirty="0"/>
              <a:t>int</a:t>
            </a:r>
            <a:r>
              <a:rPr lang="en-IN" sz="1600" dirty="0"/>
              <a:t> b=-10;  </a:t>
            </a:r>
          </a:p>
          <a:p>
            <a:r>
              <a:rPr lang="en-IN" sz="1600" b="1" dirty="0" err="1"/>
              <a:t>boolean</a:t>
            </a:r>
            <a:r>
              <a:rPr lang="en-IN" sz="1600" dirty="0"/>
              <a:t> c=</a:t>
            </a:r>
            <a:r>
              <a:rPr lang="en-IN" sz="1600" b="1" dirty="0"/>
              <a:t>true</a:t>
            </a:r>
            <a:r>
              <a:rPr lang="en-IN" sz="1600" dirty="0"/>
              <a:t>;  </a:t>
            </a:r>
          </a:p>
          <a:p>
            <a:r>
              <a:rPr lang="en-IN" sz="1600" b="1" dirty="0" err="1"/>
              <a:t>boolean</a:t>
            </a:r>
            <a:r>
              <a:rPr lang="en-IN" sz="1600" dirty="0"/>
              <a:t> d=</a:t>
            </a:r>
            <a:r>
              <a:rPr lang="en-IN" sz="1600" b="1" dirty="0"/>
              <a:t>false</a:t>
            </a:r>
            <a:r>
              <a:rPr lang="en-IN" sz="1600" dirty="0"/>
              <a:t>;  </a:t>
            </a:r>
          </a:p>
          <a:p>
            <a:r>
              <a:rPr lang="en-IN" sz="1600" dirty="0" err="1"/>
              <a:t>System.out.println</a:t>
            </a:r>
            <a:r>
              <a:rPr lang="en-IN" sz="1600" dirty="0"/>
              <a:t>(~a);//-11 (minus of total positive value which starts from 0)  </a:t>
            </a:r>
          </a:p>
          <a:p>
            <a:r>
              <a:rPr lang="en-IN" sz="1600" dirty="0" err="1"/>
              <a:t>System.out.println</a:t>
            </a:r>
            <a:r>
              <a:rPr lang="en-IN" sz="1600" dirty="0"/>
              <a:t>(~b);//9 (positive of total minus, positive starts from 0)  </a:t>
            </a:r>
          </a:p>
          <a:p>
            <a:r>
              <a:rPr lang="en-IN" sz="1600" dirty="0" err="1"/>
              <a:t>System.out.println</a:t>
            </a:r>
            <a:r>
              <a:rPr lang="en-IN" sz="1600" dirty="0"/>
              <a:t>(!c);//false (opposite of </a:t>
            </a:r>
            <a:r>
              <a:rPr lang="en-IN" sz="1600" dirty="0" err="1"/>
              <a:t>boolean</a:t>
            </a:r>
            <a:r>
              <a:rPr lang="en-IN" sz="1600" dirty="0"/>
              <a:t> value)  </a:t>
            </a:r>
          </a:p>
          <a:p>
            <a:r>
              <a:rPr lang="en-IN" sz="1600" dirty="0" err="1"/>
              <a:t>System.out.println</a:t>
            </a:r>
            <a:r>
              <a:rPr lang="en-IN" sz="1600" dirty="0"/>
              <a:t>(!d);//true  </a:t>
            </a:r>
          </a:p>
          <a:p>
            <a:r>
              <a:rPr lang="en-IN" sz="1600" dirty="0"/>
              <a:t>}}  </a:t>
            </a:r>
          </a:p>
          <a:p>
            <a:endParaRPr lang="en-IN" dirty="0"/>
          </a:p>
        </p:txBody>
      </p:sp>
      <p:sp>
        <p:nvSpPr>
          <p:cNvPr id="4" name="Date Placeholder 3">
            <a:extLst>
              <a:ext uri="{FF2B5EF4-FFF2-40B4-BE49-F238E27FC236}">
                <a16:creationId xmlns:a16="http://schemas.microsoft.com/office/drawing/2014/main" id="{95DD4429-0E95-4DC6-AAAE-E170C39FA22C}"/>
              </a:ext>
            </a:extLst>
          </p:cNvPr>
          <p:cNvSpPr>
            <a:spLocks noGrp="1"/>
          </p:cNvSpPr>
          <p:nvPr>
            <p:ph type="dt" sz="half" idx="2"/>
          </p:nvPr>
        </p:nvSpPr>
        <p:spPr/>
        <p:txBody>
          <a:bodyPr/>
          <a:lstStyle/>
          <a:p>
            <a:fld id="{7E7AB22C-8B7E-9B4A-8C65-396C3C874D86}" type="datetime1">
              <a:rPr lang="en-US" smtClean="0"/>
              <a:pPr/>
              <a:t>6/30/2023</a:t>
            </a:fld>
            <a:endParaRPr lang="en-US" dirty="0"/>
          </a:p>
        </p:txBody>
      </p:sp>
      <p:sp>
        <p:nvSpPr>
          <p:cNvPr id="5" name="Footer Placeholder 4">
            <a:extLst>
              <a:ext uri="{FF2B5EF4-FFF2-40B4-BE49-F238E27FC236}">
                <a16:creationId xmlns:a16="http://schemas.microsoft.com/office/drawing/2014/main" id="{3A1A65F9-A458-4F43-B1BF-815BBFD89C5D}"/>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04C3D96-CECC-40F0-A68F-828416FE78A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73858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IN" dirty="0"/>
              <a:t>Arithmetic Operators</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dirty="0"/>
              <a:t>These operators involve the mathematical operators that can be used to perform various simple or advanced arithmetic operations on the primitive data types referred to as the operands. These operators consist of various unary and binary operators that can be applied on a single or two operands. Let’s look at the various operators that Java has to provide under the arithmetic operators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6/30/2023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163979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4489971-C88B-9622-BCD2-831B3BD3D738}"/>
              </a:ext>
            </a:extLst>
          </p:cNvPr>
          <p:cNvSpPr>
            <a:spLocks noGrp="1"/>
          </p:cNvSpPr>
          <p:nvPr>
            <p:ph type="title"/>
          </p:nvPr>
        </p:nvSpPr>
        <p:spPr>
          <a:xfrm>
            <a:off x="1167492" y="381000"/>
            <a:ext cx="9779183" cy="1325563"/>
          </a:xfrm>
        </p:spPr>
        <p:txBody>
          <a:bodyPr/>
          <a:lstStyle/>
          <a:p>
            <a:endParaRPr lang="en-US"/>
          </a:p>
        </p:txBody>
      </p:sp>
      <p:pic>
        <p:nvPicPr>
          <p:cNvPr id="7" name="Content Placeholder 6" descr="Table&#10;&#10;Description automatically generated">
            <a:extLst>
              <a:ext uri="{FF2B5EF4-FFF2-40B4-BE49-F238E27FC236}">
                <a16:creationId xmlns:a16="http://schemas.microsoft.com/office/drawing/2014/main" id="{1039F018-FA9F-4FCD-9BEE-D3C379DDE14B}"/>
              </a:ext>
            </a:extLst>
          </p:cNvPr>
          <p:cNvPicPr>
            <a:picLocks noGrp="1" noChangeAspect="1"/>
          </p:cNvPicPr>
          <p:nvPr>
            <p:ph idx="1"/>
          </p:nvPr>
        </p:nvPicPr>
        <p:blipFill>
          <a:blip r:embed="rId2"/>
          <a:stretch>
            <a:fillRect/>
          </a:stretch>
        </p:blipFill>
        <p:spPr>
          <a:xfrm>
            <a:off x="3090727" y="2087561"/>
            <a:ext cx="5932713" cy="3366815"/>
          </a:xfrm>
          <a:prstGeom prst="rect">
            <a:avLst/>
          </a:prstGeom>
          <a:noFill/>
        </p:spPr>
      </p:pic>
      <p:sp>
        <p:nvSpPr>
          <p:cNvPr id="4" name="Date Placeholder 3">
            <a:extLst>
              <a:ext uri="{FF2B5EF4-FFF2-40B4-BE49-F238E27FC236}">
                <a16:creationId xmlns:a16="http://schemas.microsoft.com/office/drawing/2014/main" id="{463497AA-7AD2-4CE6-8065-89CB4305AC0F}"/>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6/30/2023</a:t>
            </a:fld>
            <a:endParaRPr lang="en-US"/>
          </a:p>
        </p:txBody>
      </p:sp>
      <p:sp>
        <p:nvSpPr>
          <p:cNvPr id="5" name="Footer Placeholder 4">
            <a:extLst>
              <a:ext uri="{FF2B5EF4-FFF2-40B4-BE49-F238E27FC236}">
                <a16:creationId xmlns:a16="http://schemas.microsoft.com/office/drawing/2014/main" id="{0A7038C4-ACF7-4866-B40D-E1A50CC2487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2EF9BFD-1043-49ED-AFEC-7151BF57A075}"/>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422993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0197-9637-47D6-906F-A71D39ABC7B4}"/>
              </a:ext>
            </a:extLst>
          </p:cNvPr>
          <p:cNvSpPr>
            <a:spLocks noGrp="1"/>
          </p:cNvSpPr>
          <p:nvPr>
            <p:ph type="title"/>
          </p:nvPr>
        </p:nvSpPr>
        <p:spPr>
          <a:xfrm>
            <a:off x="1064855" y="78062"/>
            <a:ext cx="9779183" cy="789686"/>
          </a:xfrm>
        </p:spPr>
        <p:txBody>
          <a:bodyPr/>
          <a:lstStyle/>
          <a:p>
            <a:r>
              <a:rPr lang="en-IN" dirty="0"/>
              <a:t>Assignment Operator</a:t>
            </a:r>
          </a:p>
        </p:txBody>
      </p:sp>
      <p:sp>
        <p:nvSpPr>
          <p:cNvPr id="3" name="Content Placeholder 2">
            <a:extLst>
              <a:ext uri="{FF2B5EF4-FFF2-40B4-BE49-F238E27FC236}">
                <a16:creationId xmlns:a16="http://schemas.microsoft.com/office/drawing/2014/main" id="{C889855A-1395-43D8-B2CD-5D7EC35D0578}"/>
              </a:ext>
            </a:extLst>
          </p:cNvPr>
          <p:cNvSpPr>
            <a:spLocks noGrp="1"/>
          </p:cNvSpPr>
          <p:nvPr>
            <p:ph idx="1"/>
          </p:nvPr>
        </p:nvSpPr>
        <p:spPr>
          <a:xfrm>
            <a:off x="831591" y="1014541"/>
            <a:ext cx="9779182" cy="4565165"/>
          </a:xfrm>
        </p:spPr>
        <p:txBody>
          <a:bodyPr/>
          <a:lstStyle/>
          <a:p>
            <a:pPr marL="342900" indent="-342900">
              <a:buFont typeface="Arial" panose="020B0604020202020204" pitchFamily="34" charset="0"/>
              <a:buChar char="•"/>
            </a:pPr>
            <a:r>
              <a:rPr lang="en-US" sz="2400" dirty="0"/>
              <a:t>These operators are used to assign values to a variable. </a:t>
            </a:r>
          </a:p>
          <a:p>
            <a:pPr marL="342900" indent="-342900">
              <a:buFont typeface="Arial" panose="020B0604020202020204" pitchFamily="34" charset="0"/>
              <a:buChar char="•"/>
            </a:pPr>
            <a:r>
              <a:rPr lang="en-US" sz="2400" dirty="0"/>
              <a:t>The left side operand of the assignment operator is a variable, and the right side operand of the assignment operator is a value. </a:t>
            </a:r>
          </a:p>
          <a:p>
            <a:pPr marL="342900" indent="-342900">
              <a:buFont typeface="Arial" panose="020B0604020202020204" pitchFamily="34" charset="0"/>
              <a:buChar char="•"/>
            </a:pPr>
            <a:r>
              <a:rPr lang="en-US" sz="2400" dirty="0"/>
              <a:t>The value on the right side must be of the same data type of the operand on the left side. </a:t>
            </a:r>
          </a:p>
          <a:p>
            <a:pPr marL="342900" indent="-342900">
              <a:buFont typeface="Arial" panose="020B0604020202020204" pitchFamily="34" charset="0"/>
              <a:buChar char="•"/>
            </a:pPr>
            <a:r>
              <a:rPr lang="en-US" sz="2400" dirty="0"/>
              <a:t>Otherwise, the compiler will raise an error. This means that the assignment operators have right to left associativity, i.e., the value given on the right-hand side of the operator is assigned to the variable on the left. </a:t>
            </a:r>
          </a:p>
          <a:p>
            <a:pPr marL="342900" indent="-342900">
              <a:buFont typeface="Arial" panose="020B0604020202020204" pitchFamily="34" charset="0"/>
              <a:buChar char="•"/>
            </a:pPr>
            <a:r>
              <a:rPr lang="en-US" sz="2400" dirty="0"/>
              <a:t>Therefore, the right-hand side value must be declared before using it or should be a constant. The general format of the assignment operator</a:t>
            </a:r>
            <a:endParaRPr lang="en-IN" sz="2400" dirty="0"/>
          </a:p>
        </p:txBody>
      </p:sp>
      <p:sp>
        <p:nvSpPr>
          <p:cNvPr id="4" name="Date Placeholder 3">
            <a:extLst>
              <a:ext uri="{FF2B5EF4-FFF2-40B4-BE49-F238E27FC236}">
                <a16:creationId xmlns:a16="http://schemas.microsoft.com/office/drawing/2014/main" id="{B7F8DB88-7636-4F9A-B763-4EC79ABFE056}"/>
              </a:ext>
            </a:extLst>
          </p:cNvPr>
          <p:cNvSpPr>
            <a:spLocks noGrp="1"/>
          </p:cNvSpPr>
          <p:nvPr>
            <p:ph type="dt" sz="half" idx="2"/>
          </p:nvPr>
        </p:nvSpPr>
        <p:spPr/>
        <p:txBody>
          <a:bodyPr/>
          <a:lstStyle/>
          <a:p>
            <a:fld id="{7E7AB22C-8B7E-9B4A-8C65-396C3C874D86}" type="datetime1">
              <a:rPr lang="en-US" smtClean="0"/>
              <a:pPr/>
              <a:t>6/30/2023</a:t>
            </a:fld>
            <a:endParaRPr lang="en-US" dirty="0"/>
          </a:p>
        </p:txBody>
      </p:sp>
      <p:sp>
        <p:nvSpPr>
          <p:cNvPr id="5" name="Footer Placeholder 4">
            <a:extLst>
              <a:ext uri="{FF2B5EF4-FFF2-40B4-BE49-F238E27FC236}">
                <a16:creationId xmlns:a16="http://schemas.microsoft.com/office/drawing/2014/main" id="{8858183C-7FA5-410C-9424-81F7190343A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24E3CCB-00E1-448D-B4CA-FA4A544F5FD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15904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64</TotalTime>
  <Words>485</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inter-regular</vt:lpstr>
      <vt:lpstr>Tenorite</vt:lpstr>
      <vt:lpstr>times new roman</vt:lpstr>
      <vt:lpstr>Wingdings</vt:lpstr>
      <vt:lpstr>Office Theme</vt:lpstr>
      <vt:lpstr>Operator in JAVA</vt:lpstr>
      <vt:lpstr>Agenda</vt:lpstr>
      <vt:lpstr>PowerPoint Presentation</vt:lpstr>
      <vt:lpstr>PowerPoint Presentation</vt:lpstr>
      <vt:lpstr>~ and ! Unary Operator</vt:lpstr>
      <vt:lpstr>Arithmetic Operators</vt:lpstr>
      <vt:lpstr>PowerPoint Presentation</vt:lpstr>
      <vt:lpstr>Assignment Operator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in JAVA</dc:title>
  <dc:creator>Vijay Kumbhar</dc:creator>
  <cp:lastModifiedBy>Vijay Kumbhar</cp:lastModifiedBy>
  <cp:revision>9</cp:revision>
  <dcterms:created xsi:type="dcterms:W3CDTF">2023-02-19T11:31:22Z</dcterms:created>
  <dcterms:modified xsi:type="dcterms:W3CDTF">2023-06-30T14:18:51Z</dcterms:modified>
</cp:coreProperties>
</file>