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99" r:id="rId6"/>
    <p:sldId id="301" r:id="rId7"/>
    <p:sldId id="302" r:id="rId8"/>
    <p:sldId id="303" r:id="rId9"/>
    <p:sldId id="304" r:id="rId10"/>
    <p:sldId id="305" r:id="rId11"/>
    <p:sldId id="306" r:id="rId12"/>
    <p:sldId id="307" r:id="rId13"/>
    <p:sldId id="308" r:id="rId14"/>
    <p:sldId id="310" r:id="rId15"/>
    <p:sldId id="311" r:id="rId16"/>
    <p:sldId id="312" r:id="rId17"/>
    <p:sldId id="313" r:id="rId18"/>
    <p:sldId id="314" r:id="rId19"/>
    <p:sldId id="315" r:id="rId20"/>
    <p:sldId id="316"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6/13/2023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6/13/2023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6/13/2023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java-io-outputstream-class-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geeksforgeeks.org/fileoutputstream-in-java/" TargetMode="External"/><Relationship Id="rId3" Type="http://schemas.openxmlformats.org/officeDocument/2006/relationships/hyperlink" Target="https://www.geeksforgeeks.org/java-io-fileinputstream-class-java/" TargetMode="External"/><Relationship Id="rId7" Type="http://schemas.openxmlformats.org/officeDocument/2006/relationships/hyperlink" Target="https://www.geeksforgeeks.org/java-io-outputstream-class-java/" TargetMode="External"/><Relationship Id="rId2" Type="http://schemas.openxmlformats.org/officeDocument/2006/relationships/hyperlink" Target="https://www.geeksforgeeks.org/java-io-inputstream-class-in-java/" TargetMode="External"/><Relationship Id="rId1" Type="http://schemas.openxmlformats.org/officeDocument/2006/relationships/slideLayout" Target="../slideLayouts/slideLayout2.xml"/><Relationship Id="rId6" Type="http://schemas.openxmlformats.org/officeDocument/2006/relationships/hyperlink" Target="https://www.geeksforgeeks.org/java-io-printstream-class-java-set-1/" TargetMode="External"/><Relationship Id="rId5" Type="http://schemas.openxmlformats.org/officeDocument/2006/relationships/hyperlink" Target="https://www.geeksforgeeks.org/java-io-bufferedinputstream-class-java/" TargetMode="External"/><Relationship Id="rId10" Type="http://schemas.openxmlformats.org/officeDocument/2006/relationships/hyperlink" Target="https://www.geeksforgeeks.org/java-io-bufferedoutputstream-class-java/" TargetMode="External"/><Relationship Id="rId4" Type="http://schemas.openxmlformats.org/officeDocument/2006/relationships/hyperlink" Target="https://www.geeksforgeeks.org/java-io-datainputstream-class-java-set-1/" TargetMode="External"/><Relationship Id="rId9" Type="http://schemas.openxmlformats.org/officeDocument/2006/relationships/hyperlink" Target="https://www.geeksforgeeks.org/dataoutputstream-in-jav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geeksforgeeks.org/inputstreamreader-class-in-java/" TargetMode="External"/><Relationship Id="rId3" Type="http://schemas.openxmlformats.org/officeDocument/2006/relationships/hyperlink" Target="https://www.geeksforgeeks.org/java-io-writer-class-java/" TargetMode="External"/><Relationship Id="rId7" Type="http://schemas.openxmlformats.org/officeDocument/2006/relationships/hyperlink" Target="https://www.geeksforgeeks.org/io-bufferedwriter-class-methods-java/" TargetMode="External"/><Relationship Id="rId2" Type="http://schemas.openxmlformats.org/officeDocument/2006/relationships/hyperlink" Target="https://www.geeksforgeeks.org/java-io-reader-class-java/" TargetMode="External"/><Relationship Id="rId1" Type="http://schemas.openxmlformats.org/officeDocument/2006/relationships/slideLayout" Target="../slideLayouts/slideLayout2.xml"/><Relationship Id="rId6" Type="http://schemas.openxmlformats.org/officeDocument/2006/relationships/hyperlink" Target="https://www.geeksforgeeks.org/java-io-bufferedreader-class-java/" TargetMode="External"/><Relationship Id="rId5" Type="http://schemas.openxmlformats.org/officeDocument/2006/relationships/hyperlink" Target="https://www.geeksforgeeks.org/filewriter-class-in-java/" TargetMode="External"/><Relationship Id="rId10" Type="http://schemas.openxmlformats.org/officeDocument/2006/relationships/hyperlink" Target="https://www.geeksforgeeks.org/java-io-printwriter-class-java-set-1/" TargetMode="External"/><Relationship Id="rId4" Type="http://schemas.openxmlformats.org/officeDocument/2006/relationships/hyperlink" Target="https://www.geeksforgeeks.org/java-io-filereader-class/" TargetMode="External"/><Relationship Id="rId9" Type="http://schemas.openxmlformats.org/officeDocument/2006/relationships/hyperlink" Target="https://www.geeksforgeeks.org/java-io-outputstreamwriter-class-metho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java-io-packa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943099"/>
            <a:ext cx="7096933" cy="1566863"/>
          </a:xfrm>
        </p:spPr>
        <p:txBody>
          <a:bodyPr/>
          <a:lstStyle/>
          <a:p>
            <a:r>
              <a:rPr lang="en-IN" sz="4800" b="0" dirty="0"/>
              <a:t>Java I/O </a:t>
            </a:r>
            <a:r>
              <a:rPr lang="en-US" sz="4800" b="0" dirty="0"/>
              <a:t>in Java</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By Vijay Kumbhar</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CF06-7FBA-4EF2-8536-CB75EFC094C7}"/>
              </a:ext>
            </a:extLst>
          </p:cNvPr>
          <p:cNvSpPr>
            <a:spLocks noGrp="1"/>
          </p:cNvSpPr>
          <p:nvPr>
            <p:ph type="title"/>
          </p:nvPr>
        </p:nvSpPr>
        <p:spPr>
          <a:xfrm>
            <a:off x="1167492" y="381000"/>
            <a:ext cx="9779183" cy="779585"/>
          </a:xfrm>
        </p:spPr>
        <p:txBody>
          <a:bodyPr/>
          <a:lstStyle/>
          <a:p>
            <a:r>
              <a:rPr lang="en-IN" dirty="0"/>
              <a:t>Methods</a:t>
            </a:r>
          </a:p>
        </p:txBody>
      </p:sp>
      <p:sp>
        <p:nvSpPr>
          <p:cNvPr id="3" name="Content Placeholder 2">
            <a:extLst>
              <a:ext uri="{FF2B5EF4-FFF2-40B4-BE49-F238E27FC236}">
                <a16:creationId xmlns:a16="http://schemas.microsoft.com/office/drawing/2014/main" id="{2AE46803-087F-43CA-B921-5AE873623041}"/>
              </a:ext>
            </a:extLst>
          </p:cNvPr>
          <p:cNvSpPr>
            <a:spLocks noGrp="1"/>
          </p:cNvSpPr>
          <p:nvPr>
            <p:ph idx="1"/>
          </p:nvPr>
        </p:nvSpPr>
        <p:spPr>
          <a:xfrm>
            <a:off x="1167493" y="1072663"/>
            <a:ext cx="9392069" cy="4311620"/>
          </a:xfrm>
        </p:spPr>
        <p:txBody>
          <a:bodyPr/>
          <a:lstStyle/>
          <a:p>
            <a:pPr fontAlgn="base"/>
            <a:r>
              <a:rPr lang="en-US" sz="1400" b="1" dirty="0"/>
              <a:t>Methods of Java IO </a:t>
            </a:r>
            <a:r>
              <a:rPr lang="en-US" sz="1400" b="1" dirty="0" err="1"/>
              <a:t>InputStreams</a:t>
            </a:r>
            <a:endParaRPr lang="en-US" sz="1400" dirty="0"/>
          </a:p>
          <a:p>
            <a:pPr fontAlgn="base"/>
            <a:r>
              <a:rPr lang="en-US" sz="1400" b="1" dirty="0"/>
              <a:t>read() –</a:t>
            </a:r>
            <a:r>
              <a:rPr lang="en-US" sz="1400" dirty="0"/>
              <a:t> The </a:t>
            </a:r>
            <a:r>
              <a:rPr lang="en-US" sz="1400" b="1" dirty="0"/>
              <a:t>read()</a:t>
            </a:r>
            <a:r>
              <a:rPr lang="en-US" sz="1400" dirty="0"/>
              <a:t> method is used to read the next byte of data from the Input Stream. The value byte is passed on a scale of 0 to 255. If no byte is free because the end of the stream has arrived, the value -1 is passed.</a:t>
            </a:r>
            <a:br>
              <a:rPr lang="en-US" sz="1400" dirty="0"/>
            </a:br>
            <a:r>
              <a:rPr lang="en-US" sz="1400" dirty="0"/>
              <a:t> </a:t>
            </a:r>
          </a:p>
          <a:p>
            <a:pPr fontAlgn="base"/>
            <a:r>
              <a:rPr lang="en-US" sz="1400" b="1" dirty="0"/>
              <a:t>mark(int </a:t>
            </a:r>
            <a:r>
              <a:rPr lang="en-US" sz="1400" b="1" dirty="0" err="1"/>
              <a:t>arg</a:t>
            </a:r>
            <a:r>
              <a:rPr lang="en-US" sz="1400" b="1" dirty="0"/>
              <a:t>) – </a:t>
            </a:r>
            <a:r>
              <a:rPr lang="en-US" sz="1400" dirty="0"/>
              <a:t>The </a:t>
            </a:r>
            <a:r>
              <a:rPr lang="en-US" sz="1400" b="1" dirty="0"/>
              <a:t>mark(int </a:t>
            </a:r>
            <a:r>
              <a:rPr lang="en-US" sz="1400" b="1" dirty="0" err="1"/>
              <a:t>arg</a:t>
            </a:r>
            <a:r>
              <a:rPr lang="en-US" sz="1400" b="1" dirty="0"/>
              <a:t>) </a:t>
            </a:r>
            <a:r>
              <a:rPr lang="en-US" sz="1400" dirty="0"/>
              <a:t>method is used to mark the current position of the input stream. It sets read to limit, i.e., the maximum number of bytes that can be read before the mark position becomes invalid.</a:t>
            </a:r>
            <a:br>
              <a:rPr lang="en-US" sz="1400" dirty="0"/>
            </a:br>
            <a:r>
              <a:rPr lang="en-US" sz="1400" dirty="0"/>
              <a:t> </a:t>
            </a:r>
          </a:p>
          <a:p>
            <a:pPr fontAlgn="base"/>
            <a:r>
              <a:rPr lang="en-US" sz="1400" b="1" dirty="0"/>
              <a:t>reset() – </a:t>
            </a:r>
            <a:r>
              <a:rPr lang="en-US" sz="1400" dirty="0"/>
              <a:t>The </a:t>
            </a:r>
            <a:r>
              <a:rPr lang="en-US" sz="1400" b="1" dirty="0"/>
              <a:t>reset() </a:t>
            </a:r>
            <a:r>
              <a:rPr lang="en-US" sz="1400" dirty="0"/>
              <a:t>method  is invoked by mark() method. It changes the position of the input stream back to the marked position.</a:t>
            </a:r>
            <a:br>
              <a:rPr lang="en-US" sz="1400" dirty="0"/>
            </a:br>
            <a:r>
              <a:rPr lang="en-US" sz="1400" dirty="0"/>
              <a:t> </a:t>
            </a:r>
          </a:p>
          <a:p>
            <a:pPr fontAlgn="base"/>
            <a:r>
              <a:rPr lang="en-US" sz="1400" b="1" dirty="0"/>
              <a:t>close() – </a:t>
            </a:r>
            <a:r>
              <a:rPr lang="en-US" sz="1400" dirty="0"/>
              <a:t>The </a:t>
            </a:r>
            <a:r>
              <a:rPr lang="en-US" sz="1400" b="1" dirty="0"/>
              <a:t>close() </a:t>
            </a:r>
            <a:r>
              <a:rPr lang="en-US" sz="1400" dirty="0"/>
              <a:t>method is used to close the input stream and releases system resources associated with this stream to Garbage Collector.</a:t>
            </a:r>
            <a:br>
              <a:rPr lang="en-US" sz="1400" dirty="0"/>
            </a:br>
            <a:r>
              <a:rPr lang="en-US" sz="1400" dirty="0"/>
              <a:t> </a:t>
            </a:r>
          </a:p>
          <a:p>
            <a:pPr fontAlgn="base"/>
            <a:r>
              <a:rPr lang="en-US" sz="1400" b="1" dirty="0"/>
              <a:t>read(byte [] </a:t>
            </a:r>
            <a:r>
              <a:rPr lang="en-US" sz="1400" b="1" dirty="0" err="1"/>
              <a:t>arg</a:t>
            </a:r>
            <a:r>
              <a:rPr lang="en-US" sz="1400" b="1" dirty="0"/>
              <a:t>) – </a:t>
            </a:r>
            <a:r>
              <a:rPr lang="en-US" sz="1400" dirty="0"/>
              <a:t>The </a:t>
            </a:r>
            <a:r>
              <a:rPr lang="en-US" sz="1400" b="1" dirty="0"/>
              <a:t>read(byte [] </a:t>
            </a:r>
            <a:r>
              <a:rPr lang="en-US" sz="1400" b="1" dirty="0" err="1"/>
              <a:t>arg</a:t>
            </a:r>
            <a:r>
              <a:rPr lang="en-US" sz="1400" b="1" dirty="0"/>
              <a:t>)</a:t>
            </a:r>
            <a:r>
              <a:rPr lang="en-US" sz="1400" dirty="0"/>
              <a:t> method is used to read the number of bytes of </a:t>
            </a:r>
            <a:r>
              <a:rPr lang="en-US" sz="1400" i="1" dirty="0" err="1"/>
              <a:t>arg.length</a:t>
            </a:r>
            <a:r>
              <a:rPr lang="en-US" sz="1400" dirty="0"/>
              <a:t> from the input stream to the buffer array arg. The bytes read by</a:t>
            </a:r>
            <a:r>
              <a:rPr lang="en-US" sz="1400" i="1" dirty="0"/>
              <a:t> read() method</a:t>
            </a:r>
            <a:r>
              <a:rPr lang="en-US" sz="1400" dirty="0"/>
              <a:t> are returned as an int. If the length is zero, then no bytes are read, and 0 is returned unless there is an effort to read at least one byte.</a:t>
            </a:r>
            <a:br>
              <a:rPr lang="en-US" sz="1400" dirty="0"/>
            </a:br>
            <a:r>
              <a:rPr lang="en-US" sz="1400" dirty="0"/>
              <a:t> </a:t>
            </a:r>
          </a:p>
          <a:p>
            <a:pPr fontAlgn="base"/>
            <a:r>
              <a:rPr lang="en-US" sz="1400" b="1" dirty="0"/>
              <a:t>skip(long </a:t>
            </a:r>
            <a:r>
              <a:rPr lang="en-US" sz="1400" b="1" dirty="0" err="1"/>
              <a:t>arg</a:t>
            </a:r>
            <a:r>
              <a:rPr lang="en-US" sz="1400" b="1" dirty="0"/>
              <a:t>) – </a:t>
            </a:r>
            <a:r>
              <a:rPr lang="en-US" sz="1400" dirty="0"/>
              <a:t>The </a:t>
            </a:r>
            <a:r>
              <a:rPr lang="en-US" sz="1400" b="1" dirty="0"/>
              <a:t>skip(long </a:t>
            </a:r>
            <a:r>
              <a:rPr lang="en-US" sz="1400" b="1" dirty="0" err="1"/>
              <a:t>arg</a:t>
            </a:r>
            <a:r>
              <a:rPr lang="en-US" sz="1400" b="1" dirty="0"/>
              <a:t>) </a:t>
            </a:r>
            <a:r>
              <a:rPr lang="en-US" sz="1400" dirty="0"/>
              <a:t>method is used to skip and discard </a:t>
            </a:r>
            <a:r>
              <a:rPr lang="en-US" sz="1400" dirty="0" err="1"/>
              <a:t>arg</a:t>
            </a:r>
            <a:r>
              <a:rPr lang="en-US" sz="1400" dirty="0"/>
              <a:t> bytes in the input stream.</a:t>
            </a:r>
          </a:p>
          <a:p>
            <a:pPr fontAlgn="base"/>
            <a:r>
              <a:rPr lang="en-US" sz="1400" b="1" dirty="0" err="1"/>
              <a:t>markSupported</a:t>
            </a:r>
            <a:r>
              <a:rPr lang="en-US" sz="1400" b="1" dirty="0"/>
              <a:t>() – </a:t>
            </a:r>
            <a:r>
              <a:rPr lang="en-US" sz="1400" dirty="0"/>
              <a:t>The </a:t>
            </a:r>
            <a:r>
              <a:rPr lang="en-US" sz="1400" b="1" dirty="0" err="1"/>
              <a:t>markSupported</a:t>
            </a:r>
            <a:r>
              <a:rPr lang="en-US" sz="1400" b="1" dirty="0"/>
              <a:t>() </a:t>
            </a:r>
            <a:r>
              <a:rPr lang="en-US" sz="1400" dirty="0"/>
              <a:t>method tests if the </a:t>
            </a:r>
            <a:r>
              <a:rPr lang="en-US" sz="1400" dirty="0" err="1"/>
              <a:t>inputStream</a:t>
            </a:r>
            <a:r>
              <a:rPr lang="en-US" sz="1400" dirty="0"/>
              <a:t> supports the mark and reset methods. The </a:t>
            </a:r>
            <a:r>
              <a:rPr lang="en-US" sz="1400" dirty="0" err="1"/>
              <a:t>markSupported</a:t>
            </a:r>
            <a:r>
              <a:rPr lang="en-US" sz="1400" dirty="0"/>
              <a:t> method of Java IO </a:t>
            </a:r>
            <a:r>
              <a:rPr lang="en-US" sz="1400" dirty="0" err="1"/>
              <a:t>InputStream</a:t>
            </a:r>
            <a:r>
              <a:rPr lang="en-US" sz="1400" dirty="0"/>
              <a:t> yields false by default.</a:t>
            </a:r>
          </a:p>
          <a:p>
            <a:pPr fontAlgn="base"/>
            <a:endParaRPr lang="en-US" sz="1400" dirty="0"/>
          </a:p>
          <a:p>
            <a:endParaRPr lang="en-IN" dirty="0"/>
          </a:p>
        </p:txBody>
      </p:sp>
      <p:sp>
        <p:nvSpPr>
          <p:cNvPr id="4" name="Date Placeholder 3">
            <a:extLst>
              <a:ext uri="{FF2B5EF4-FFF2-40B4-BE49-F238E27FC236}">
                <a16:creationId xmlns:a16="http://schemas.microsoft.com/office/drawing/2014/main" id="{391DE757-BB86-47F8-A5B3-E2E674067806}"/>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5" name="Footer Placeholder 4">
            <a:extLst>
              <a:ext uri="{FF2B5EF4-FFF2-40B4-BE49-F238E27FC236}">
                <a16:creationId xmlns:a16="http://schemas.microsoft.com/office/drawing/2014/main" id="{AD2F8379-707E-4006-AEA8-4935F0E54C0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8828D03-6861-49D8-A706-A7EEF2D3651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0109322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6509-1959-4063-9BBA-B481B547BB3C}"/>
              </a:ext>
            </a:extLst>
          </p:cNvPr>
          <p:cNvSpPr>
            <a:spLocks noGrp="1"/>
          </p:cNvSpPr>
          <p:nvPr>
            <p:ph type="title"/>
          </p:nvPr>
        </p:nvSpPr>
        <p:spPr/>
        <p:txBody>
          <a:bodyPr/>
          <a:lstStyle/>
          <a:p>
            <a:r>
              <a:rPr lang="en-US" dirty="0" err="1"/>
              <a:t>OutputStream</a:t>
            </a:r>
            <a:r>
              <a:rPr lang="en-US" u="sng" dirty="0">
                <a:hlinkClick r:id="rId2"/>
              </a:rPr>
              <a:t> </a:t>
            </a:r>
            <a:endParaRPr lang="en-IN" dirty="0"/>
          </a:p>
        </p:txBody>
      </p:sp>
      <p:sp>
        <p:nvSpPr>
          <p:cNvPr id="3" name="Content Placeholder 2">
            <a:extLst>
              <a:ext uri="{FF2B5EF4-FFF2-40B4-BE49-F238E27FC236}">
                <a16:creationId xmlns:a16="http://schemas.microsoft.com/office/drawing/2014/main" id="{065EC336-9655-4ED8-B2B3-10CA1301566B}"/>
              </a:ext>
            </a:extLst>
          </p:cNvPr>
          <p:cNvSpPr>
            <a:spLocks noGrp="1"/>
          </p:cNvSpPr>
          <p:nvPr>
            <p:ph idx="1"/>
          </p:nvPr>
        </p:nvSpPr>
        <p:spPr/>
        <p:txBody>
          <a:bodyPr/>
          <a:lstStyle/>
          <a:p>
            <a:pPr fontAlgn="base"/>
            <a:r>
              <a:rPr lang="en-US" b="1" dirty="0" err="1"/>
              <a:t>OutputStream</a:t>
            </a:r>
            <a:r>
              <a:rPr lang="en-US" b="1" u="sng" dirty="0">
                <a:hlinkClick r:id="rId2"/>
              </a:rPr>
              <a:t> </a:t>
            </a:r>
            <a:r>
              <a:rPr lang="en-US" b="1" dirty="0"/>
              <a:t>– </a:t>
            </a:r>
            <a:r>
              <a:rPr lang="en-US" dirty="0"/>
              <a:t>An output stream is used to write data (a file, an array, a peripheral device, or a socket) to a destination. In Java, the class </a:t>
            </a:r>
            <a:r>
              <a:rPr lang="en-US" b="1" dirty="0" err="1"/>
              <a:t>java.io.OutputStream</a:t>
            </a:r>
            <a:r>
              <a:rPr lang="en-US" dirty="0"/>
              <a:t> is the base class for all Java IO output streams.</a:t>
            </a:r>
          </a:p>
          <a:p>
            <a:br>
              <a:rPr lang="en-US" dirty="0"/>
            </a:br>
            <a:endParaRPr lang="en-IN" dirty="0"/>
          </a:p>
        </p:txBody>
      </p:sp>
      <p:sp>
        <p:nvSpPr>
          <p:cNvPr id="4" name="Date Placeholder 3">
            <a:extLst>
              <a:ext uri="{FF2B5EF4-FFF2-40B4-BE49-F238E27FC236}">
                <a16:creationId xmlns:a16="http://schemas.microsoft.com/office/drawing/2014/main" id="{FB561592-DDD6-40AD-9790-65C3013BDC2E}"/>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5" name="Footer Placeholder 4">
            <a:extLst>
              <a:ext uri="{FF2B5EF4-FFF2-40B4-BE49-F238E27FC236}">
                <a16:creationId xmlns:a16="http://schemas.microsoft.com/office/drawing/2014/main" id="{C50BB3AF-9C5B-4DB9-B0FB-3530D694358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356768C-4B75-4013-B93F-9350FC6D90BB}"/>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1141637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3CC426B-9E06-7F6D-CA9E-4BAE0BA82096}"/>
              </a:ext>
            </a:extLst>
          </p:cNvPr>
          <p:cNvSpPr>
            <a:spLocks noGrp="1"/>
          </p:cNvSpPr>
          <p:nvPr>
            <p:ph type="title"/>
          </p:nvPr>
        </p:nvSpPr>
        <p:spPr>
          <a:xfrm>
            <a:off x="1167492" y="381000"/>
            <a:ext cx="9779183" cy="1325563"/>
          </a:xfrm>
        </p:spPr>
        <p:txBody>
          <a:bodyPr/>
          <a:lstStyle/>
          <a:p>
            <a:endParaRPr lang="en-US"/>
          </a:p>
        </p:txBody>
      </p:sp>
      <p:pic>
        <p:nvPicPr>
          <p:cNvPr id="7" name="Content Placeholder 6" descr="Diagram&#10;&#10;Description automatically generated">
            <a:extLst>
              <a:ext uri="{FF2B5EF4-FFF2-40B4-BE49-F238E27FC236}">
                <a16:creationId xmlns:a16="http://schemas.microsoft.com/office/drawing/2014/main" id="{8B5E888A-8A32-4D7A-9616-09811780EC96}"/>
              </a:ext>
            </a:extLst>
          </p:cNvPr>
          <p:cNvPicPr>
            <a:picLocks noGrp="1" noChangeAspect="1"/>
          </p:cNvPicPr>
          <p:nvPr>
            <p:ph idx="1"/>
          </p:nvPr>
        </p:nvPicPr>
        <p:blipFill>
          <a:blip r:embed="rId2"/>
          <a:stretch>
            <a:fillRect/>
          </a:stretch>
        </p:blipFill>
        <p:spPr>
          <a:xfrm>
            <a:off x="2209296" y="2087561"/>
            <a:ext cx="7695575" cy="3366815"/>
          </a:xfrm>
          <a:prstGeom prst="rect">
            <a:avLst/>
          </a:prstGeom>
          <a:noFill/>
        </p:spPr>
      </p:pic>
      <p:sp>
        <p:nvSpPr>
          <p:cNvPr id="4" name="Date Placeholder 3">
            <a:extLst>
              <a:ext uri="{FF2B5EF4-FFF2-40B4-BE49-F238E27FC236}">
                <a16:creationId xmlns:a16="http://schemas.microsoft.com/office/drawing/2014/main" id="{758C6313-846A-4BAF-A63C-4676F8D38DF3}"/>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6/13/2023</a:t>
            </a:fld>
            <a:endParaRPr lang="en-US"/>
          </a:p>
        </p:txBody>
      </p:sp>
      <p:sp>
        <p:nvSpPr>
          <p:cNvPr id="5" name="Footer Placeholder 4">
            <a:extLst>
              <a:ext uri="{FF2B5EF4-FFF2-40B4-BE49-F238E27FC236}">
                <a16:creationId xmlns:a16="http://schemas.microsoft.com/office/drawing/2014/main" id="{89D2AD4C-AF5E-4EE3-9094-013B30BB3042}"/>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C88173CE-1BC7-4A83-8B49-1ABDA8DDD0D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spTree>
    <p:extLst>
      <p:ext uri="{BB962C8B-B14F-4D97-AF65-F5344CB8AC3E}">
        <p14:creationId xmlns:p14="http://schemas.microsoft.com/office/powerpoint/2010/main" val="13322148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5EDD-7F02-43C3-A7D6-44E3B583D1FC}"/>
              </a:ext>
            </a:extLst>
          </p:cNvPr>
          <p:cNvSpPr>
            <a:spLocks noGrp="1"/>
          </p:cNvSpPr>
          <p:nvPr>
            <p:ph type="title"/>
          </p:nvPr>
        </p:nvSpPr>
        <p:spPr>
          <a:xfrm>
            <a:off x="1167492" y="326136"/>
            <a:ext cx="9779183" cy="1325563"/>
          </a:xfrm>
        </p:spPr>
        <p:txBody>
          <a:bodyPr/>
          <a:lstStyle/>
          <a:p>
            <a:r>
              <a:rPr lang="en-IN" dirty="0"/>
              <a:t>Methods</a:t>
            </a:r>
          </a:p>
        </p:txBody>
      </p:sp>
      <p:graphicFrame>
        <p:nvGraphicFramePr>
          <p:cNvPr id="7" name="Content Placeholder 6">
            <a:extLst>
              <a:ext uri="{FF2B5EF4-FFF2-40B4-BE49-F238E27FC236}">
                <a16:creationId xmlns:a16="http://schemas.microsoft.com/office/drawing/2014/main" id="{C544F924-CE26-429B-BA6D-CFA9376BAD00}"/>
              </a:ext>
            </a:extLst>
          </p:cNvPr>
          <p:cNvGraphicFramePr>
            <a:graphicFrameLocks noGrp="1"/>
          </p:cNvGraphicFramePr>
          <p:nvPr>
            <p:ph idx="1"/>
            <p:extLst>
              <p:ext uri="{D42A27DB-BD31-4B8C-83A1-F6EECF244321}">
                <p14:modId xmlns:p14="http://schemas.microsoft.com/office/powerpoint/2010/main" val="1147343875"/>
              </p:ext>
            </p:extLst>
          </p:nvPr>
        </p:nvGraphicFramePr>
        <p:xfrm>
          <a:off x="1167492" y="1819656"/>
          <a:ext cx="8600300" cy="3421380"/>
        </p:xfrm>
        <a:graphic>
          <a:graphicData uri="http://schemas.openxmlformats.org/drawingml/2006/table">
            <a:tbl>
              <a:tblPr/>
              <a:tblGrid>
                <a:gridCol w="8600300">
                  <a:extLst>
                    <a:ext uri="{9D8B030D-6E8A-4147-A177-3AD203B41FA5}">
                      <a16:colId xmlns:a16="http://schemas.microsoft.com/office/drawing/2014/main" val="2517396452"/>
                    </a:ext>
                  </a:extLst>
                </a:gridCol>
              </a:tblGrid>
              <a:tr h="2153380">
                <a:tc>
                  <a:txBody>
                    <a:bodyPr/>
                    <a:lstStyle/>
                    <a:p>
                      <a:pPr marL="285750" indent="-285750" fontAlgn="base">
                        <a:buFont typeface="Arial" panose="020B0604020202020204" pitchFamily="34" charset="0"/>
                        <a:buChar char="•"/>
                      </a:pPr>
                      <a:r>
                        <a:rPr lang="en-US" sz="1800" b="1" i="0" kern="1200" dirty="0">
                          <a:solidFill>
                            <a:schemeClr val="tx1"/>
                          </a:solidFill>
                          <a:effectLst/>
                          <a:latin typeface="+mn-lt"/>
                          <a:ea typeface="+mn-ea"/>
                          <a:cs typeface="+mn-cs"/>
                        </a:rPr>
                        <a:t>flush() – </a:t>
                      </a:r>
                      <a:r>
                        <a:rPr lang="en-US" sz="1800" b="0" i="0" kern="1200" dirty="0">
                          <a:solidFill>
                            <a:schemeClr val="tx1"/>
                          </a:solidFill>
                          <a:effectLst/>
                          <a:latin typeface="+mn-lt"/>
                          <a:ea typeface="+mn-ea"/>
                          <a:cs typeface="+mn-cs"/>
                        </a:rPr>
                        <a:t>The </a:t>
                      </a:r>
                      <a:r>
                        <a:rPr lang="en-US" sz="1800" b="1" i="0" kern="1200" dirty="0">
                          <a:solidFill>
                            <a:schemeClr val="tx1"/>
                          </a:solidFill>
                          <a:effectLst/>
                          <a:latin typeface="+mn-lt"/>
                          <a:ea typeface="+mn-ea"/>
                          <a:cs typeface="+mn-cs"/>
                        </a:rPr>
                        <a:t>flush() </a:t>
                      </a:r>
                      <a:r>
                        <a:rPr lang="en-US" sz="1800" b="0" i="0" kern="1200" dirty="0">
                          <a:solidFill>
                            <a:schemeClr val="tx1"/>
                          </a:solidFill>
                          <a:effectLst/>
                          <a:latin typeface="+mn-lt"/>
                          <a:ea typeface="+mn-ea"/>
                          <a:cs typeface="+mn-cs"/>
                        </a:rPr>
                        <a:t>method is used for flushing the </a:t>
                      </a:r>
                      <a:r>
                        <a:rPr lang="en-US" sz="1800" b="0" i="0" kern="1200" dirty="0" err="1">
                          <a:solidFill>
                            <a:schemeClr val="tx1"/>
                          </a:solidFill>
                          <a:effectLst/>
                          <a:latin typeface="+mn-lt"/>
                          <a:ea typeface="+mn-ea"/>
                          <a:cs typeface="+mn-cs"/>
                        </a:rPr>
                        <a:t>outputStream</a:t>
                      </a:r>
                      <a:r>
                        <a:rPr lang="en-US" sz="1800" b="0" i="0" kern="1200" dirty="0">
                          <a:solidFill>
                            <a:schemeClr val="tx1"/>
                          </a:solidFill>
                          <a:effectLst/>
                          <a:latin typeface="+mn-lt"/>
                          <a:ea typeface="+mn-ea"/>
                          <a:cs typeface="+mn-cs"/>
                        </a:rPr>
                        <a:t> This method forces the buffered output bytes to be written out.</a:t>
                      </a:r>
                      <a:br>
                        <a:rPr lang="en-US" sz="1800" b="0" i="0" kern="1200" dirty="0">
                          <a:solidFill>
                            <a:schemeClr val="tx1"/>
                          </a:solidFill>
                          <a:effectLst/>
                          <a:latin typeface="+mn-lt"/>
                          <a:ea typeface="+mn-ea"/>
                          <a:cs typeface="+mn-cs"/>
                        </a:rPr>
                      </a:br>
                      <a:r>
                        <a:rPr lang="en-US" sz="1800" b="0" i="0" kern="1200" dirty="0">
                          <a:solidFill>
                            <a:schemeClr val="tx1"/>
                          </a:solidFill>
                          <a:effectLst/>
                          <a:latin typeface="+mn-lt"/>
                          <a:ea typeface="+mn-ea"/>
                          <a:cs typeface="+mn-cs"/>
                        </a:rPr>
                        <a:t> </a:t>
                      </a:r>
                    </a:p>
                    <a:p>
                      <a:pPr marL="285750" indent="-285750" fontAlgn="base">
                        <a:buFont typeface="Arial" panose="020B0604020202020204" pitchFamily="34" charset="0"/>
                        <a:buChar char="•"/>
                      </a:pPr>
                      <a:r>
                        <a:rPr lang="en-US" sz="1800" b="1" i="0" kern="1200" dirty="0">
                          <a:solidFill>
                            <a:schemeClr val="tx1"/>
                          </a:solidFill>
                          <a:effectLst/>
                          <a:latin typeface="+mn-lt"/>
                          <a:ea typeface="+mn-ea"/>
                          <a:cs typeface="+mn-cs"/>
                        </a:rPr>
                        <a:t>close() – </a:t>
                      </a:r>
                      <a:r>
                        <a:rPr lang="en-US" sz="1800" b="0" i="0" kern="1200" dirty="0">
                          <a:solidFill>
                            <a:schemeClr val="tx1"/>
                          </a:solidFill>
                          <a:effectLst/>
                          <a:latin typeface="+mn-lt"/>
                          <a:ea typeface="+mn-ea"/>
                          <a:cs typeface="+mn-cs"/>
                        </a:rPr>
                        <a:t>The </a:t>
                      </a:r>
                      <a:r>
                        <a:rPr lang="en-US" sz="1800" b="1" i="0" kern="1200" dirty="0">
                          <a:solidFill>
                            <a:schemeClr val="tx1"/>
                          </a:solidFill>
                          <a:effectLst/>
                          <a:latin typeface="+mn-lt"/>
                          <a:ea typeface="+mn-ea"/>
                          <a:cs typeface="+mn-cs"/>
                        </a:rPr>
                        <a:t>close() </a:t>
                      </a:r>
                      <a:r>
                        <a:rPr lang="en-US" sz="1800" b="0" i="0" kern="1200" dirty="0">
                          <a:solidFill>
                            <a:schemeClr val="tx1"/>
                          </a:solidFill>
                          <a:effectLst/>
                          <a:latin typeface="+mn-lt"/>
                          <a:ea typeface="+mn-ea"/>
                          <a:cs typeface="+mn-cs"/>
                        </a:rPr>
                        <a:t>method is used to close the </a:t>
                      </a:r>
                      <a:r>
                        <a:rPr lang="en-US" sz="1800" b="0" i="0" kern="1200" dirty="0" err="1">
                          <a:solidFill>
                            <a:schemeClr val="tx1"/>
                          </a:solidFill>
                          <a:effectLst/>
                          <a:latin typeface="+mn-lt"/>
                          <a:ea typeface="+mn-ea"/>
                          <a:cs typeface="+mn-cs"/>
                        </a:rPr>
                        <a:t>outputStream</a:t>
                      </a:r>
                      <a:r>
                        <a:rPr lang="en-US" sz="1800" b="0" i="0" kern="1200" dirty="0">
                          <a:solidFill>
                            <a:schemeClr val="tx1"/>
                          </a:solidFill>
                          <a:effectLst/>
                          <a:latin typeface="+mn-lt"/>
                          <a:ea typeface="+mn-ea"/>
                          <a:cs typeface="+mn-cs"/>
                        </a:rPr>
                        <a:t> and to release the system resources affiliated with the stream.</a:t>
                      </a:r>
                      <a:br>
                        <a:rPr lang="en-US" sz="1800" b="0" i="0" kern="1200" dirty="0">
                          <a:solidFill>
                            <a:schemeClr val="tx1"/>
                          </a:solidFill>
                          <a:effectLst/>
                          <a:latin typeface="+mn-lt"/>
                          <a:ea typeface="+mn-ea"/>
                          <a:cs typeface="+mn-cs"/>
                        </a:rPr>
                      </a:br>
                      <a:r>
                        <a:rPr lang="en-US" sz="1800" b="0" i="0" kern="1200" dirty="0">
                          <a:solidFill>
                            <a:schemeClr val="tx1"/>
                          </a:solidFill>
                          <a:effectLst/>
                          <a:latin typeface="+mn-lt"/>
                          <a:ea typeface="+mn-ea"/>
                          <a:cs typeface="+mn-cs"/>
                        </a:rPr>
                        <a:t> </a:t>
                      </a:r>
                    </a:p>
                    <a:p>
                      <a:pPr marL="285750" indent="-285750" fontAlgn="base">
                        <a:buFont typeface="Arial" panose="020B0604020202020204" pitchFamily="34" charset="0"/>
                        <a:buChar char="•"/>
                      </a:pPr>
                      <a:r>
                        <a:rPr lang="en-US" sz="1800" b="1" i="0" kern="1200" dirty="0">
                          <a:solidFill>
                            <a:schemeClr val="tx1"/>
                          </a:solidFill>
                          <a:effectLst/>
                          <a:latin typeface="+mn-lt"/>
                          <a:ea typeface="+mn-ea"/>
                          <a:cs typeface="+mn-cs"/>
                        </a:rPr>
                        <a:t>write(int b) – </a:t>
                      </a:r>
                      <a:r>
                        <a:rPr lang="en-US" sz="1800" b="0" i="0" kern="1200" dirty="0">
                          <a:solidFill>
                            <a:schemeClr val="tx1"/>
                          </a:solidFill>
                          <a:effectLst/>
                          <a:latin typeface="+mn-lt"/>
                          <a:ea typeface="+mn-ea"/>
                          <a:cs typeface="+mn-cs"/>
                        </a:rPr>
                        <a:t>The </a:t>
                      </a:r>
                      <a:r>
                        <a:rPr lang="en-US" sz="1800" b="1" i="0" kern="1200" dirty="0">
                          <a:solidFill>
                            <a:schemeClr val="tx1"/>
                          </a:solidFill>
                          <a:effectLst/>
                          <a:latin typeface="+mn-lt"/>
                          <a:ea typeface="+mn-ea"/>
                          <a:cs typeface="+mn-cs"/>
                        </a:rPr>
                        <a:t>write(int b) </a:t>
                      </a:r>
                      <a:r>
                        <a:rPr lang="en-US" sz="1800" b="0" i="0" kern="1200" dirty="0">
                          <a:solidFill>
                            <a:schemeClr val="tx1"/>
                          </a:solidFill>
                          <a:effectLst/>
                          <a:latin typeface="+mn-lt"/>
                          <a:ea typeface="+mn-ea"/>
                          <a:cs typeface="+mn-cs"/>
                        </a:rPr>
                        <a:t>method is used to write the specified byte to the </a:t>
                      </a:r>
                      <a:r>
                        <a:rPr lang="en-US" sz="1800" b="0" i="0" kern="1200" dirty="0" err="1">
                          <a:solidFill>
                            <a:schemeClr val="tx1"/>
                          </a:solidFill>
                          <a:effectLst/>
                          <a:latin typeface="+mn-lt"/>
                          <a:ea typeface="+mn-ea"/>
                          <a:cs typeface="+mn-cs"/>
                        </a:rPr>
                        <a:t>outputStream</a:t>
                      </a:r>
                      <a:r>
                        <a:rPr lang="en-US" sz="1800" b="0" i="0" kern="1200" dirty="0">
                          <a:solidFill>
                            <a:schemeClr val="tx1"/>
                          </a:solidFill>
                          <a:effectLst/>
                          <a:latin typeface="+mn-lt"/>
                          <a:ea typeface="+mn-ea"/>
                          <a:cs typeface="+mn-cs"/>
                        </a:rPr>
                        <a:t>.</a:t>
                      </a:r>
                      <a:br>
                        <a:rPr lang="en-US" sz="1800" b="0" i="0" kern="1200" dirty="0">
                          <a:solidFill>
                            <a:schemeClr val="tx1"/>
                          </a:solidFill>
                          <a:effectLst/>
                          <a:latin typeface="+mn-lt"/>
                          <a:ea typeface="+mn-ea"/>
                          <a:cs typeface="+mn-cs"/>
                        </a:rPr>
                      </a:br>
                      <a:r>
                        <a:rPr lang="en-US" sz="1800" b="0" i="0" kern="1200" dirty="0">
                          <a:solidFill>
                            <a:schemeClr val="tx1"/>
                          </a:solidFill>
                          <a:effectLst/>
                          <a:latin typeface="+mn-lt"/>
                          <a:ea typeface="+mn-ea"/>
                          <a:cs typeface="+mn-cs"/>
                        </a:rPr>
                        <a:t> </a:t>
                      </a:r>
                    </a:p>
                    <a:p>
                      <a:pPr marL="285750" indent="-285750" fontAlgn="base">
                        <a:buFont typeface="Arial" panose="020B0604020202020204" pitchFamily="34" charset="0"/>
                        <a:buChar char="•"/>
                      </a:pPr>
                      <a:r>
                        <a:rPr lang="en-US" sz="1800" b="1" i="0" kern="1200" dirty="0">
                          <a:solidFill>
                            <a:schemeClr val="tx1"/>
                          </a:solidFill>
                          <a:effectLst/>
                          <a:latin typeface="+mn-lt"/>
                          <a:ea typeface="+mn-ea"/>
                          <a:cs typeface="+mn-cs"/>
                        </a:rPr>
                        <a:t>write(byte [] b) – </a:t>
                      </a:r>
                      <a:r>
                        <a:rPr lang="en-US" sz="1800" b="0" i="0" kern="1200" dirty="0">
                          <a:solidFill>
                            <a:schemeClr val="tx1"/>
                          </a:solidFill>
                          <a:effectLst/>
                          <a:latin typeface="+mn-lt"/>
                          <a:ea typeface="+mn-ea"/>
                          <a:cs typeface="+mn-cs"/>
                        </a:rPr>
                        <a:t>The </a:t>
                      </a:r>
                      <a:r>
                        <a:rPr lang="en-US" sz="1800" b="1" i="0" kern="1200" dirty="0">
                          <a:solidFill>
                            <a:schemeClr val="tx1"/>
                          </a:solidFill>
                          <a:effectLst/>
                          <a:latin typeface="+mn-lt"/>
                          <a:ea typeface="+mn-ea"/>
                          <a:cs typeface="+mn-cs"/>
                        </a:rPr>
                        <a:t>write(byte [] b) </a:t>
                      </a:r>
                      <a:r>
                        <a:rPr lang="en-US" sz="1800" b="0" i="0" kern="1200" dirty="0">
                          <a:solidFill>
                            <a:schemeClr val="tx1"/>
                          </a:solidFill>
                          <a:effectLst/>
                          <a:latin typeface="+mn-lt"/>
                          <a:ea typeface="+mn-ea"/>
                          <a:cs typeface="+mn-cs"/>
                        </a:rPr>
                        <a:t>method is used to write bytes of length </a:t>
                      </a:r>
                      <a:r>
                        <a:rPr lang="en-US" sz="1800" b="0" i="0" kern="1200" dirty="0" err="1">
                          <a:solidFill>
                            <a:schemeClr val="tx1"/>
                          </a:solidFill>
                          <a:effectLst/>
                          <a:latin typeface="+mn-lt"/>
                          <a:ea typeface="+mn-ea"/>
                          <a:cs typeface="+mn-cs"/>
                        </a:rPr>
                        <a:t>b.length</a:t>
                      </a:r>
                      <a:r>
                        <a:rPr lang="en-US" sz="1800" b="0" i="0" kern="1200" dirty="0">
                          <a:solidFill>
                            <a:schemeClr val="tx1"/>
                          </a:solidFill>
                          <a:effectLst/>
                          <a:latin typeface="+mn-lt"/>
                          <a:ea typeface="+mn-ea"/>
                          <a:cs typeface="+mn-cs"/>
                        </a:rPr>
                        <a:t> from the specified byte array to the </a:t>
                      </a:r>
                      <a:r>
                        <a:rPr lang="en-US" sz="1800" b="0" i="0" kern="1200" dirty="0" err="1">
                          <a:solidFill>
                            <a:schemeClr val="tx1"/>
                          </a:solidFill>
                          <a:effectLst/>
                          <a:latin typeface="+mn-lt"/>
                          <a:ea typeface="+mn-ea"/>
                          <a:cs typeface="+mn-cs"/>
                        </a:rPr>
                        <a:t>outputStream</a:t>
                      </a:r>
                      <a:r>
                        <a:rPr lang="en-US" sz="1800" b="0" i="0" kern="1200" dirty="0">
                          <a:solidFill>
                            <a:schemeClr val="tx1"/>
                          </a:solidFill>
                          <a:effectLst/>
                          <a:latin typeface="+mn-lt"/>
                          <a:ea typeface="+mn-ea"/>
                          <a:cs typeface="+mn-cs"/>
                        </a:rPr>
                        <a:t>.</a:t>
                      </a:r>
                    </a:p>
                    <a:p>
                      <a:pPr marL="285750" indent="-285750" algn="l" rtl="0" fontAlgn="base">
                        <a:buFont typeface="Arial" panose="020B0604020202020204" pitchFamily="34" charset="0"/>
                        <a:buChar char="•"/>
                      </a:pPr>
                      <a:endParaRPr lang="en-IN" sz="1250" b="0" i="0" dirty="0">
                        <a:effectLst/>
                        <a:latin typeface="Consolas" panose="020B0609020204030204" pitchFamily="49" charset="0"/>
                      </a:endParaRPr>
                    </a:p>
                  </a:txBody>
                  <a:tcPr marL="76200" marR="76200" marT="106680" marB="106680" anchor="ctr">
                    <a:lnL>
                      <a:noFill/>
                    </a:lnL>
                    <a:lnR>
                      <a:noFill/>
                    </a:lnR>
                    <a:lnT>
                      <a:noFill/>
                    </a:lnT>
                    <a:lnB>
                      <a:noFill/>
                    </a:lnB>
                  </a:tcPr>
                </a:tc>
                <a:extLst>
                  <a:ext uri="{0D108BD9-81ED-4DB2-BD59-A6C34878D82A}">
                    <a16:rowId xmlns:a16="http://schemas.microsoft.com/office/drawing/2014/main" val="3417626927"/>
                  </a:ext>
                </a:extLst>
              </a:tr>
            </a:tbl>
          </a:graphicData>
        </a:graphic>
      </p:graphicFrame>
      <p:sp>
        <p:nvSpPr>
          <p:cNvPr id="4" name="Date Placeholder 3">
            <a:extLst>
              <a:ext uri="{FF2B5EF4-FFF2-40B4-BE49-F238E27FC236}">
                <a16:creationId xmlns:a16="http://schemas.microsoft.com/office/drawing/2014/main" id="{939F8CB8-83DF-41D6-88F0-4871FBFE3AD4}"/>
              </a:ext>
            </a:extLst>
          </p:cNvPr>
          <p:cNvSpPr>
            <a:spLocks noGrp="1"/>
          </p:cNvSpPr>
          <p:nvPr>
            <p:ph type="dt" sz="half" idx="2"/>
          </p:nvPr>
        </p:nvSpPr>
        <p:spPr/>
        <p:txBody>
          <a:bodyPr/>
          <a:lstStyle/>
          <a:p>
            <a:fld id="{7E7AB22C-8B7E-9B4A-8C65-396C3C874D86}" type="datetime1">
              <a:rPr lang="en-US" smtClean="0"/>
              <a:pPr/>
              <a:t>6/13/2023</a:t>
            </a:fld>
            <a:endParaRPr lang="en-US" dirty="0"/>
          </a:p>
        </p:txBody>
      </p:sp>
      <p:sp>
        <p:nvSpPr>
          <p:cNvPr id="5" name="Footer Placeholder 4">
            <a:extLst>
              <a:ext uri="{FF2B5EF4-FFF2-40B4-BE49-F238E27FC236}">
                <a16:creationId xmlns:a16="http://schemas.microsoft.com/office/drawing/2014/main" id="{60600F80-7D89-4C8F-BFB5-44FDE34D9CF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FAFCA76-AC36-41A6-90F2-EF32D6C3E097}"/>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8" name="Rectangle 2">
            <a:extLst>
              <a:ext uri="{FF2B5EF4-FFF2-40B4-BE49-F238E27FC236}">
                <a16:creationId xmlns:a16="http://schemas.microsoft.com/office/drawing/2014/main" id="{D1B53F7D-9038-47E4-ACBE-04FDFB7A2E56}"/>
              </a:ext>
            </a:extLst>
          </p:cNvPr>
          <p:cNvSpPr>
            <a:spLocks noChangeArrowheads="1"/>
          </p:cNvSpPr>
          <p:nvPr/>
        </p:nvSpPr>
        <p:spPr bwMode="auto">
          <a:xfrm>
            <a:off x="2346325" y="35947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16D84677-3406-4579-B2BF-98BEB4D1AC62}"/>
              </a:ext>
            </a:extLst>
          </p:cNvPr>
          <p:cNvSpPr>
            <a:spLocks noChangeArrowheads="1"/>
          </p:cNvSpPr>
          <p:nvPr/>
        </p:nvSpPr>
        <p:spPr bwMode="auto">
          <a:xfrm>
            <a:off x="2346325" y="4025900"/>
            <a:ext cx="25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736137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A8E12E7-E91F-C0AF-F6B2-58CC8BA224AF}"/>
              </a:ext>
            </a:extLst>
          </p:cNvPr>
          <p:cNvSpPr>
            <a:spLocks noGrp="1"/>
          </p:cNvSpPr>
          <p:nvPr>
            <p:ph type="title"/>
          </p:nvPr>
        </p:nvSpPr>
        <p:spPr>
          <a:xfrm>
            <a:off x="1167492" y="381000"/>
            <a:ext cx="9779183" cy="1325563"/>
          </a:xfrm>
        </p:spPr>
        <p:txBody>
          <a:bodyPr/>
          <a:lstStyle/>
          <a:p>
            <a:r>
              <a:rPr lang="en-US" dirty="0"/>
              <a:t>Types of Stream</a:t>
            </a:r>
          </a:p>
        </p:txBody>
      </p:sp>
      <p:pic>
        <p:nvPicPr>
          <p:cNvPr id="7" name="Content Placeholder 6">
            <a:extLst>
              <a:ext uri="{FF2B5EF4-FFF2-40B4-BE49-F238E27FC236}">
                <a16:creationId xmlns:a16="http://schemas.microsoft.com/office/drawing/2014/main" id="{9FCC2DD4-8926-4AAE-8370-4206CB559419}"/>
              </a:ext>
            </a:extLst>
          </p:cNvPr>
          <p:cNvPicPr>
            <a:picLocks noGrp="1" noChangeAspect="1"/>
          </p:cNvPicPr>
          <p:nvPr>
            <p:ph idx="1"/>
          </p:nvPr>
        </p:nvPicPr>
        <p:blipFill>
          <a:blip r:embed="rId2"/>
          <a:stretch>
            <a:fillRect/>
          </a:stretch>
        </p:blipFill>
        <p:spPr>
          <a:xfrm>
            <a:off x="2357287" y="2017467"/>
            <a:ext cx="7399593" cy="3366815"/>
          </a:xfrm>
          <a:prstGeom prst="rect">
            <a:avLst/>
          </a:prstGeom>
          <a:noFill/>
        </p:spPr>
      </p:pic>
      <p:sp>
        <p:nvSpPr>
          <p:cNvPr id="4" name="Date Placeholder 3">
            <a:extLst>
              <a:ext uri="{FF2B5EF4-FFF2-40B4-BE49-F238E27FC236}">
                <a16:creationId xmlns:a16="http://schemas.microsoft.com/office/drawing/2014/main" id="{3F27AEDB-35B9-4DCA-8614-76DAFF5D2DC1}"/>
              </a:ext>
            </a:extLst>
          </p:cNvPr>
          <p:cNvSpPr>
            <a:spLocks noGrp="1"/>
          </p:cNvSpPr>
          <p:nvPr>
            <p:ph type="dt" sz="half" idx="2"/>
          </p:nvPr>
        </p:nvSpPr>
        <p:spPr>
          <a:xfrm>
            <a:off x="381000" y="6356350"/>
            <a:ext cx="2743200" cy="365125"/>
          </a:xfrm>
        </p:spPr>
        <p:txBody>
          <a:bodyPr anchor="ctr">
            <a:normAutofit/>
          </a:bodyPr>
          <a:lstStyle/>
          <a:p>
            <a:pPr>
              <a:spcAft>
                <a:spcPts val="600"/>
              </a:spcAft>
            </a:pPr>
            <a:fld id="{7E7AB22C-8B7E-9B4A-8C65-396C3C874D86}" type="datetime1">
              <a:rPr lang="en-US" smtClean="0"/>
              <a:pPr>
                <a:spcAft>
                  <a:spcPts val="600"/>
                </a:spcAft>
              </a:pPr>
              <a:t>6/13/2023</a:t>
            </a:fld>
            <a:endParaRPr lang="en-US"/>
          </a:p>
        </p:txBody>
      </p:sp>
      <p:sp>
        <p:nvSpPr>
          <p:cNvPr id="5" name="Footer Placeholder 4">
            <a:extLst>
              <a:ext uri="{FF2B5EF4-FFF2-40B4-BE49-F238E27FC236}">
                <a16:creationId xmlns:a16="http://schemas.microsoft.com/office/drawing/2014/main" id="{0838CCC3-D05F-47D6-9E66-32E2BE5355F2}"/>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B7A36B7A-8488-4394-945B-48810999BA6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14</a:t>
            </a:fld>
            <a:endParaRPr lang="en-US"/>
          </a:p>
        </p:txBody>
      </p:sp>
    </p:spTree>
    <p:extLst>
      <p:ext uri="{BB962C8B-B14F-4D97-AF65-F5344CB8AC3E}">
        <p14:creationId xmlns:p14="http://schemas.microsoft.com/office/powerpoint/2010/main" val="38141234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CAD7-32D9-4FD6-81A7-3BD75CC0068D}"/>
              </a:ext>
            </a:extLst>
          </p:cNvPr>
          <p:cNvSpPr>
            <a:spLocks noGrp="1"/>
          </p:cNvSpPr>
          <p:nvPr>
            <p:ph type="title"/>
          </p:nvPr>
        </p:nvSpPr>
        <p:spPr/>
        <p:txBody>
          <a:bodyPr/>
          <a:lstStyle/>
          <a:p>
            <a:r>
              <a:rPr lang="en-US" dirty="0"/>
              <a:t>1: Byte Streams </a:t>
            </a:r>
            <a:endParaRPr lang="en-IN" dirty="0"/>
          </a:p>
        </p:txBody>
      </p:sp>
      <p:sp>
        <p:nvSpPr>
          <p:cNvPr id="3" name="Content Placeholder 2">
            <a:extLst>
              <a:ext uri="{FF2B5EF4-FFF2-40B4-BE49-F238E27FC236}">
                <a16:creationId xmlns:a16="http://schemas.microsoft.com/office/drawing/2014/main" id="{DCE7F354-4C62-4053-A0FA-592482C62A77}"/>
              </a:ext>
            </a:extLst>
          </p:cNvPr>
          <p:cNvSpPr>
            <a:spLocks noGrp="1"/>
          </p:cNvSpPr>
          <p:nvPr>
            <p:ph idx="1"/>
          </p:nvPr>
        </p:nvSpPr>
        <p:spPr/>
        <p:txBody>
          <a:bodyPr/>
          <a:lstStyle/>
          <a:p>
            <a:r>
              <a:rPr lang="en-US" b="1" dirty="0"/>
              <a:t> Byte Streams – </a:t>
            </a:r>
            <a:r>
              <a:rPr lang="en-US" dirty="0"/>
              <a:t>Java byte streams are the ones that are used to implement the input and output of 8-bit bytes. Several classes are affiliated with byte streams in Java. However, the most generally practiced classes are</a:t>
            </a:r>
            <a:r>
              <a:rPr lang="en-US" b="1" dirty="0"/>
              <a:t> </a:t>
            </a:r>
            <a:r>
              <a:rPr lang="en-US" b="1" dirty="0" err="1"/>
              <a:t>FileInputStream</a:t>
            </a:r>
            <a:r>
              <a:rPr lang="en-US" dirty="0"/>
              <a:t> and </a:t>
            </a:r>
            <a:r>
              <a:rPr lang="en-US" b="1" dirty="0" err="1"/>
              <a:t>FileOutputStream</a:t>
            </a:r>
            <a:r>
              <a:rPr lang="en-US" dirty="0"/>
              <a:t>.</a:t>
            </a:r>
            <a:endParaRPr lang="en-IN" dirty="0"/>
          </a:p>
        </p:txBody>
      </p:sp>
      <p:sp>
        <p:nvSpPr>
          <p:cNvPr id="4" name="Date Placeholder 3">
            <a:extLst>
              <a:ext uri="{FF2B5EF4-FFF2-40B4-BE49-F238E27FC236}">
                <a16:creationId xmlns:a16="http://schemas.microsoft.com/office/drawing/2014/main" id="{5C82A1FC-EA83-425A-8835-01A4EA59763C}"/>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5" name="Footer Placeholder 4">
            <a:extLst>
              <a:ext uri="{FF2B5EF4-FFF2-40B4-BE49-F238E27FC236}">
                <a16:creationId xmlns:a16="http://schemas.microsoft.com/office/drawing/2014/main" id="{5EE10CD1-D030-4F43-8528-F2AC55D9370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1417E04-4D4B-43A3-9B29-01D7A6AD249D}"/>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863207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165B-EA5A-4A11-965B-006CACC360E3}"/>
              </a:ext>
            </a:extLst>
          </p:cNvPr>
          <p:cNvSpPr>
            <a:spLocks noGrp="1"/>
          </p:cNvSpPr>
          <p:nvPr>
            <p:ph type="title"/>
          </p:nvPr>
        </p:nvSpPr>
        <p:spPr/>
        <p:txBody>
          <a:bodyPr/>
          <a:lstStyle/>
          <a:p>
            <a:r>
              <a:rPr lang="en-US" dirty="0"/>
              <a:t>Different classes of Byte Streams</a:t>
            </a:r>
            <a:endParaRPr lang="en-IN" dirty="0"/>
          </a:p>
        </p:txBody>
      </p:sp>
      <p:graphicFrame>
        <p:nvGraphicFramePr>
          <p:cNvPr id="7" name="Content Placeholder 6">
            <a:extLst>
              <a:ext uri="{FF2B5EF4-FFF2-40B4-BE49-F238E27FC236}">
                <a16:creationId xmlns:a16="http://schemas.microsoft.com/office/drawing/2014/main" id="{62C56DA6-5A31-4721-81A9-1E296EA51CE9}"/>
              </a:ext>
            </a:extLst>
          </p:cNvPr>
          <p:cNvGraphicFramePr>
            <a:graphicFrameLocks noGrp="1"/>
          </p:cNvGraphicFramePr>
          <p:nvPr>
            <p:ph idx="1"/>
            <p:extLst>
              <p:ext uri="{D42A27DB-BD31-4B8C-83A1-F6EECF244321}">
                <p14:modId xmlns:p14="http://schemas.microsoft.com/office/powerpoint/2010/main" val="3369687829"/>
              </p:ext>
            </p:extLst>
          </p:nvPr>
        </p:nvGraphicFramePr>
        <p:xfrm>
          <a:off x="1397977" y="2017713"/>
          <a:ext cx="8867988" cy="3367086"/>
        </p:xfrm>
        <a:graphic>
          <a:graphicData uri="http://schemas.openxmlformats.org/drawingml/2006/table">
            <a:tbl>
              <a:tblPr>
                <a:tableStyleId>{1FECB4D8-DB02-4DC6-A0A2-4F2EBAE1DC90}</a:tableStyleId>
              </a:tblPr>
              <a:tblGrid>
                <a:gridCol w="1327638">
                  <a:extLst>
                    <a:ext uri="{9D8B030D-6E8A-4147-A177-3AD203B41FA5}">
                      <a16:colId xmlns:a16="http://schemas.microsoft.com/office/drawing/2014/main" val="2735863204"/>
                    </a:ext>
                  </a:extLst>
                </a:gridCol>
                <a:gridCol w="2532185">
                  <a:extLst>
                    <a:ext uri="{9D8B030D-6E8A-4147-A177-3AD203B41FA5}">
                      <a16:colId xmlns:a16="http://schemas.microsoft.com/office/drawing/2014/main" val="3029320173"/>
                    </a:ext>
                  </a:extLst>
                </a:gridCol>
                <a:gridCol w="5008165">
                  <a:extLst>
                    <a:ext uri="{9D8B030D-6E8A-4147-A177-3AD203B41FA5}">
                      <a16:colId xmlns:a16="http://schemas.microsoft.com/office/drawing/2014/main" val="80544021"/>
                    </a:ext>
                  </a:extLst>
                </a:gridCol>
              </a:tblGrid>
              <a:tr h="269367">
                <a:tc>
                  <a:txBody>
                    <a:bodyPr/>
                    <a:lstStyle/>
                    <a:p>
                      <a:pPr algn="l" fontAlgn="base"/>
                      <a:r>
                        <a:rPr lang="en-IN" sz="1000" dirty="0">
                          <a:effectLst/>
                        </a:rPr>
                        <a:t>S. No.</a:t>
                      </a:r>
                      <a:endParaRPr lang="en-IN" sz="1000" b="0" dirty="0">
                        <a:effectLst/>
                      </a:endParaRPr>
                    </a:p>
                  </a:txBody>
                  <a:tcPr marL="56118" marR="56118" marT="56118" marB="56118" anchor="ctr"/>
                </a:tc>
                <a:tc>
                  <a:txBody>
                    <a:bodyPr/>
                    <a:lstStyle/>
                    <a:p>
                      <a:pPr algn="l" fontAlgn="base"/>
                      <a:r>
                        <a:rPr lang="en-IN" sz="1000">
                          <a:effectLst/>
                        </a:rPr>
                        <a:t>Stream Class</a:t>
                      </a:r>
                      <a:endParaRPr lang="en-IN" sz="1000" b="0">
                        <a:effectLst/>
                      </a:endParaRPr>
                    </a:p>
                  </a:txBody>
                  <a:tcPr marL="56118" marR="56118" marT="56118" marB="56118" anchor="ctr"/>
                </a:tc>
                <a:tc>
                  <a:txBody>
                    <a:bodyPr/>
                    <a:lstStyle/>
                    <a:p>
                      <a:pPr algn="l" fontAlgn="base"/>
                      <a:r>
                        <a:rPr lang="en-IN" sz="1000">
                          <a:effectLst/>
                        </a:rPr>
                        <a:t>Description</a:t>
                      </a:r>
                      <a:endParaRPr lang="en-IN" sz="1000" b="0">
                        <a:effectLst/>
                      </a:endParaRPr>
                    </a:p>
                  </a:txBody>
                  <a:tcPr marL="56118" marR="56118" marT="56118" marB="56118" anchor="ctr"/>
                </a:tc>
                <a:extLst>
                  <a:ext uri="{0D108BD9-81ED-4DB2-BD59-A6C34878D82A}">
                    <a16:rowId xmlns:a16="http://schemas.microsoft.com/office/drawing/2014/main" val="774741431"/>
                  </a:ext>
                </a:extLst>
              </a:tr>
              <a:tr h="297426">
                <a:tc>
                  <a:txBody>
                    <a:bodyPr/>
                    <a:lstStyle/>
                    <a:p>
                      <a:pPr algn="l" fontAlgn="base"/>
                      <a:r>
                        <a:rPr lang="en-IN" sz="900" dirty="0">
                          <a:effectLst/>
                        </a:rPr>
                        <a:t>1</a:t>
                      </a:r>
                      <a:endParaRPr lang="en-IN" sz="900" b="0" dirty="0">
                        <a:effectLst/>
                      </a:endParaRPr>
                    </a:p>
                  </a:txBody>
                  <a:tcPr marL="56118" marR="56118" marT="78565" marB="78565" anchor="ctr"/>
                </a:tc>
                <a:tc>
                  <a:txBody>
                    <a:bodyPr/>
                    <a:lstStyle/>
                    <a:p>
                      <a:pPr algn="l" fontAlgn="base"/>
                      <a:r>
                        <a:rPr lang="en-IN" sz="900" u="sng">
                          <a:effectLst/>
                          <a:hlinkClick r:id="rId2"/>
                        </a:rPr>
                        <a:t>InputStream</a:t>
                      </a:r>
                      <a:endParaRPr lang="en-IN" sz="900" b="0">
                        <a:effectLst/>
                      </a:endParaRPr>
                    </a:p>
                  </a:txBody>
                  <a:tcPr marL="56118" marR="56118" marT="78565" marB="78565" anchor="ctr"/>
                </a:tc>
                <a:tc>
                  <a:txBody>
                    <a:bodyPr/>
                    <a:lstStyle/>
                    <a:p>
                      <a:pPr algn="l" fontAlgn="base"/>
                      <a:r>
                        <a:rPr lang="en-US" sz="900">
                          <a:effectLst/>
                        </a:rPr>
                        <a:t>This is an abstract class that defines stream input.</a:t>
                      </a:r>
                      <a:endParaRPr lang="en-US" sz="900" b="0">
                        <a:effectLst/>
                      </a:endParaRPr>
                    </a:p>
                  </a:txBody>
                  <a:tcPr marL="56118" marR="56118" marT="78565" marB="78565" anchor="ctr"/>
                </a:tc>
                <a:extLst>
                  <a:ext uri="{0D108BD9-81ED-4DB2-BD59-A6C34878D82A}">
                    <a16:rowId xmlns:a16="http://schemas.microsoft.com/office/drawing/2014/main" val="2541380013"/>
                  </a:ext>
                </a:extLst>
              </a:tr>
              <a:tr h="297426">
                <a:tc>
                  <a:txBody>
                    <a:bodyPr/>
                    <a:lstStyle/>
                    <a:p>
                      <a:pPr algn="l" fontAlgn="base"/>
                      <a:r>
                        <a:rPr lang="en-IN" sz="900" dirty="0">
                          <a:effectLst/>
                        </a:rPr>
                        <a:t>2</a:t>
                      </a:r>
                      <a:endParaRPr lang="en-IN" sz="900" b="0" dirty="0">
                        <a:effectLst/>
                      </a:endParaRPr>
                    </a:p>
                  </a:txBody>
                  <a:tcPr marL="56118" marR="56118" marT="78565" marB="78565" anchor="ctr"/>
                </a:tc>
                <a:tc>
                  <a:txBody>
                    <a:bodyPr/>
                    <a:lstStyle/>
                    <a:p>
                      <a:pPr algn="l" fontAlgn="base"/>
                      <a:r>
                        <a:rPr lang="en-IN" sz="900" u="sng">
                          <a:effectLst/>
                          <a:hlinkClick r:id="rId3"/>
                        </a:rPr>
                        <a:t>FileInputStream</a:t>
                      </a:r>
                      <a:endParaRPr lang="en-IN" sz="900" b="0">
                        <a:effectLst/>
                      </a:endParaRPr>
                    </a:p>
                  </a:txBody>
                  <a:tcPr marL="56118" marR="56118" marT="78565" marB="78565" anchor="ctr"/>
                </a:tc>
                <a:tc>
                  <a:txBody>
                    <a:bodyPr/>
                    <a:lstStyle/>
                    <a:p>
                      <a:pPr algn="l" fontAlgn="base"/>
                      <a:r>
                        <a:rPr lang="en-US" sz="900">
                          <a:effectLst/>
                        </a:rPr>
                        <a:t>This is used to reads from a file.</a:t>
                      </a:r>
                      <a:endParaRPr lang="en-US" sz="900" b="0">
                        <a:effectLst/>
                      </a:endParaRPr>
                    </a:p>
                  </a:txBody>
                  <a:tcPr marL="56118" marR="56118" marT="78565" marB="78565" anchor="ctr"/>
                </a:tc>
                <a:extLst>
                  <a:ext uri="{0D108BD9-81ED-4DB2-BD59-A6C34878D82A}">
                    <a16:rowId xmlns:a16="http://schemas.microsoft.com/office/drawing/2014/main" val="488992756"/>
                  </a:ext>
                </a:extLst>
              </a:tr>
              <a:tr h="437721">
                <a:tc>
                  <a:txBody>
                    <a:bodyPr/>
                    <a:lstStyle/>
                    <a:p>
                      <a:pPr algn="l" fontAlgn="base"/>
                      <a:r>
                        <a:rPr lang="en-IN" sz="900" dirty="0">
                          <a:effectLst/>
                        </a:rPr>
                        <a:t>3</a:t>
                      </a:r>
                      <a:endParaRPr lang="en-IN" sz="900" b="0" dirty="0">
                        <a:effectLst/>
                      </a:endParaRPr>
                    </a:p>
                  </a:txBody>
                  <a:tcPr marL="56118" marR="56118" marT="78565" marB="78565" anchor="ctr"/>
                </a:tc>
                <a:tc>
                  <a:txBody>
                    <a:bodyPr/>
                    <a:lstStyle/>
                    <a:p>
                      <a:pPr algn="l" fontAlgn="base"/>
                      <a:r>
                        <a:rPr lang="en-IN" sz="900" u="sng">
                          <a:effectLst/>
                          <a:hlinkClick r:id="rId4"/>
                        </a:rPr>
                        <a:t>DataInputStream</a:t>
                      </a:r>
                      <a:endParaRPr lang="en-IN" sz="900" b="0">
                        <a:effectLst/>
                      </a:endParaRPr>
                    </a:p>
                  </a:txBody>
                  <a:tcPr marL="56118" marR="56118" marT="78565" marB="78565" anchor="ctr"/>
                </a:tc>
                <a:tc>
                  <a:txBody>
                    <a:bodyPr/>
                    <a:lstStyle/>
                    <a:p>
                      <a:pPr algn="l" fontAlgn="base"/>
                      <a:r>
                        <a:rPr lang="en-US" sz="900">
                          <a:effectLst/>
                        </a:rPr>
                        <a:t>It contains a method for reading java standard datatypes.</a:t>
                      </a:r>
                      <a:endParaRPr lang="en-US" sz="900" b="0">
                        <a:effectLst/>
                      </a:endParaRPr>
                    </a:p>
                  </a:txBody>
                  <a:tcPr marL="56118" marR="56118" marT="78565" marB="78565" anchor="ctr"/>
                </a:tc>
                <a:extLst>
                  <a:ext uri="{0D108BD9-81ED-4DB2-BD59-A6C34878D82A}">
                    <a16:rowId xmlns:a16="http://schemas.microsoft.com/office/drawing/2014/main" val="3674071800"/>
                  </a:ext>
                </a:extLst>
              </a:tr>
              <a:tr h="297426">
                <a:tc>
                  <a:txBody>
                    <a:bodyPr/>
                    <a:lstStyle/>
                    <a:p>
                      <a:pPr algn="l" fontAlgn="base"/>
                      <a:r>
                        <a:rPr lang="en-IN" sz="900">
                          <a:effectLst/>
                        </a:rPr>
                        <a:t>4</a:t>
                      </a:r>
                      <a:endParaRPr lang="en-IN" sz="900" b="0">
                        <a:effectLst/>
                      </a:endParaRPr>
                    </a:p>
                  </a:txBody>
                  <a:tcPr marL="56118" marR="56118" marT="78565" marB="78565" anchor="ctr"/>
                </a:tc>
                <a:tc>
                  <a:txBody>
                    <a:bodyPr/>
                    <a:lstStyle/>
                    <a:p>
                      <a:pPr algn="l" fontAlgn="base"/>
                      <a:r>
                        <a:rPr lang="en-IN" sz="900" u="sng">
                          <a:effectLst/>
                          <a:hlinkClick r:id="rId5"/>
                        </a:rPr>
                        <a:t>BufferedInputStream</a:t>
                      </a:r>
                      <a:endParaRPr lang="en-IN" sz="900" b="0">
                        <a:effectLst/>
                      </a:endParaRPr>
                    </a:p>
                  </a:txBody>
                  <a:tcPr marL="56118" marR="56118" marT="78565" marB="78565" anchor="ctr"/>
                </a:tc>
                <a:tc>
                  <a:txBody>
                    <a:bodyPr/>
                    <a:lstStyle/>
                    <a:p>
                      <a:pPr algn="l" fontAlgn="base"/>
                      <a:r>
                        <a:rPr lang="en-US" sz="900">
                          <a:effectLst/>
                        </a:rPr>
                        <a:t>It is used for Buffered Input Stream.</a:t>
                      </a:r>
                      <a:endParaRPr lang="en-US" sz="900" b="0">
                        <a:effectLst/>
                      </a:endParaRPr>
                    </a:p>
                  </a:txBody>
                  <a:tcPr marL="56118" marR="56118" marT="78565" marB="78565" anchor="ctr"/>
                </a:tc>
                <a:extLst>
                  <a:ext uri="{0D108BD9-81ED-4DB2-BD59-A6C34878D82A}">
                    <a16:rowId xmlns:a16="http://schemas.microsoft.com/office/drawing/2014/main" val="988715878"/>
                  </a:ext>
                </a:extLst>
              </a:tr>
              <a:tr h="437721">
                <a:tc>
                  <a:txBody>
                    <a:bodyPr/>
                    <a:lstStyle/>
                    <a:p>
                      <a:pPr algn="l" fontAlgn="base"/>
                      <a:r>
                        <a:rPr lang="en-IN" sz="900">
                          <a:effectLst/>
                        </a:rPr>
                        <a:t>5</a:t>
                      </a:r>
                      <a:endParaRPr lang="en-IN" sz="900" b="0">
                        <a:effectLst/>
                      </a:endParaRPr>
                    </a:p>
                  </a:txBody>
                  <a:tcPr marL="56118" marR="56118" marT="78565" marB="78565" anchor="ctr"/>
                </a:tc>
                <a:tc>
                  <a:txBody>
                    <a:bodyPr/>
                    <a:lstStyle/>
                    <a:p>
                      <a:pPr algn="l" fontAlgn="base"/>
                      <a:r>
                        <a:rPr lang="en-IN" sz="900" u="sng">
                          <a:effectLst/>
                          <a:hlinkClick r:id="rId6"/>
                        </a:rPr>
                        <a:t>PrintStream</a:t>
                      </a:r>
                      <a:endParaRPr lang="en-IN" sz="900" b="0">
                        <a:effectLst/>
                      </a:endParaRPr>
                    </a:p>
                  </a:txBody>
                  <a:tcPr marL="56118" marR="56118" marT="78565" marB="78565" anchor="ctr"/>
                </a:tc>
                <a:tc>
                  <a:txBody>
                    <a:bodyPr/>
                    <a:lstStyle/>
                    <a:p>
                      <a:pPr algn="l" fontAlgn="base"/>
                      <a:r>
                        <a:rPr lang="en-US" sz="900">
                          <a:effectLst/>
                        </a:rPr>
                        <a:t>This class comprises the commonly used print() and println() methods.</a:t>
                      </a:r>
                      <a:endParaRPr lang="en-US" sz="900" b="0">
                        <a:effectLst/>
                      </a:endParaRPr>
                    </a:p>
                  </a:txBody>
                  <a:tcPr marL="56118" marR="56118" marT="78565" marB="78565" anchor="ctr"/>
                </a:tc>
                <a:extLst>
                  <a:ext uri="{0D108BD9-81ED-4DB2-BD59-A6C34878D82A}">
                    <a16:rowId xmlns:a16="http://schemas.microsoft.com/office/drawing/2014/main" val="389204976"/>
                  </a:ext>
                </a:extLst>
              </a:tr>
              <a:tr h="297426">
                <a:tc>
                  <a:txBody>
                    <a:bodyPr/>
                    <a:lstStyle/>
                    <a:p>
                      <a:pPr algn="l" fontAlgn="base"/>
                      <a:r>
                        <a:rPr lang="en-IN" sz="900">
                          <a:effectLst/>
                        </a:rPr>
                        <a:t>6</a:t>
                      </a:r>
                      <a:endParaRPr lang="en-IN" sz="900" b="0">
                        <a:effectLst/>
                      </a:endParaRPr>
                    </a:p>
                  </a:txBody>
                  <a:tcPr marL="56118" marR="56118" marT="78565" marB="78565" anchor="ctr"/>
                </a:tc>
                <a:tc>
                  <a:txBody>
                    <a:bodyPr/>
                    <a:lstStyle/>
                    <a:p>
                      <a:pPr algn="l" fontAlgn="base"/>
                      <a:r>
                        <a:rPr lang="en-IN" sz="900" u="sng">
                          <a:effectLst/>
                          <a:hlinkClick r:id="rId7"/>
                        </a:rPr>
                        <a:t>OutputStream</a:t>
                      </a:r>
                      <a:endParaRPr lang="en-IN" sz="900" b="0">
                        <a:effectLst/>
                      </a:endParaRPr>
                    </a:p>
                  </a:txBody>
                  <a:tcPr marL="56118" marR="56118" marT="78565" marB="78565" anchor="ctr"/>
                </a:tc>
                <a:tc>
                  <a:txBody>
                    <a:bodyPr/>
                    <a:lstStyle/>
                    <a:p>
                      <a:pPr algn="l" fontAlgn="base"/>
                      <a:r>
                        <a:rPr lang="en-US" sz="900">
                          <a:effectLst/>
                        </a:rPr>
                        <a:t>This is an abstract class that describes stream output.</a:t>
                      </a:r>
                      <a:endParaRPr lang="en-US" sz="900" b="0">
                        <a:effectLst/>
                      </a:endParaRPr>
                    </a:p>
                  </a:txBody>
                  <a:tcPr marL="56118" marR="56118" marT="78565" marB="78565" anchor="ctr"/>
                </a:tc>
                <a:extLst>
                  <a:ext uri="{0D108BD9-81ED-4DB2-BD59-A6C34878D82A}">
                    <a16:rowId xmlns:a16="http://schemas.microsoft.com/office/drawing/2014/main" val="1123667233"/>
                  </a:ext>
                </a:extLst>
              </a:tr>
              <a:tr h="297426">
                <a:tc>
                  <a:txBody>
                    <a:bodyPr/>
                    <a:lstStyle/>
                    <a:p>
                      <a:pPr algn="l" fontAlgn="base"/>
                      <a:r>
                        <a:rPr lang="en-IN" sz="900">
                          <a:effectLst/>
                        </a:rPr>
                        <a:t>7</a:t>
                      </a:r>
                      <a:endParaRPr lang="en-IN" sz="900" b="0">
                        <a:effectLst/>
                      </a:endParaRPr>
                    </a:p>
                  </a:txBody>
                  <a:tcPr marL="56118" marR="56118" marT="78565" marB="78565" anchor="ctr"/>
                </a:tc>
                <a:tc>
                  <a:txBody>
                    <a:bodyPr/>
                    <a:lstStyle/>
                    <a:p>
                      <a:pPr algn="l" fontAlgn="base"/>
                      <a:r>
                        <a:rPr lang="en-IN" sz="900" u="sng">
                          <a:effectLst/>
                          <a:hlinkClick r:id="rId8"/>
                        </a:rPr>
                        <a:t>FileOutputStream</a:t>
                      </a:r>
                      <a:endParaRPr lang="en-IN" sz="900" b="0">
                        <a:effectLst/>
                      </a:endParaRPr>
                    </a:p>
                  </a:txBody>
                  <a:tcPr marL="56118" marR="56118" marT="78565" marB="78565" anchor="ctr"/>
                </a:tc>
                <a:tc>
                  <a:txBody>
                    <a:bodyPr/>
                    <a:lstStyle/>
                    <a:p>
                      <a:pPr algn="l" fontAlgn="base"/>
                      <a:r>
                        <a:rPr lang="en-US" sz="900">
                          <a:effectLst/>
                        </a:rPr>
                        <a:t>This class is used to write to a file.</a:t>
                      </a:r>
                      <a:endParaRPr lang="en-US" sz="900" b="0">
                        <a:effectLst/>
                      </a:endParaRPr>
                    </a:p>
                  </a:txBody>
                  <a:tcPr marL="56118" marR="56118" marT="78565" marB="78565" anchor="ctr"/>
                </a:tc>
                <a:extLst>
                  <a:ext uri="{0D108BD9-81ED-4DB2-BD59-A6C34878D82A}">
                    <a16:rowId xmlns:a16="http://schemas.microsoft.com/office/drawing/2014/main" val="826145701"/>
                  </a:ext>
                </a:extLst>
              </a:tr>
              <a:tr h="437721">
                <a:tc>
                  <a:txBody>
                    <a:bodyPr/>
                    <a:lstStyle/>
                    <a:p>
                      <a:pPr algn="l" fontAlgn="base"/>
                      <a:r>
                        <a:rPr lang="en-IN" sz="900">
                          <a:effectLst/>
                        </a:rPr>
                        <a:t>8</a:t>
                      </a:r>
                      <a:endParaRPr lang="en-IN" sz="900" b="0">
                        <a:effectLst/>
                      </a:endParaRPr>
                    </a:p>
                  </a:txBody>
                  <a:tcPr marL="56118" marR="56118" marT="78565" marB="78565" anchor="ctr"/>
                </a:tc>
                <a:tc>
                  <a:txBody>
                    <a:bodyPr/>
                    <a:lstStyle/>
                    <a:p>
                      <a:pPr algn="l" fontAlgn="base"/>
                      <a:r>
                        <a:rPr lang="en-IN" sz="900" u="sng">
                          <a:effectLst/>
                          <a:hlinkClick r:id="rId9"/>
                        </a:rPr>
                        <a:t>DataOutputStream</a:t>
                      </a:r>
                      <a:endParaRPr lang="en-IN" sz="900" b="0">
                        <a:effectLst/>
                      </a:endParaRPr>
                    </a:p>
                  </a:txBody>
                  <a:tcPr marL="56118" marR="56118" marT="78565" marB="78565" anchor="ctr"/>
                </a:tc>
                <a:tc>
                  <a:txBody>
                    <a:bodyPr/>
                    <a:lstStyle/>
                    <a:p>
                      <a:pPr algn="l" fontAlgn="base"/>
                      <a:r>
                        <a:rPr lang="en-US" sz="900">
                          <a:effectLst/>
                        </a:rPr>
                        <a:t>This contains a method for writing java standard data types.</a:t>
                      </a:r>
                      <a:endParaRPr lang="en-US" sz="900" b="0">
                        <a:effectLst/>
                      </a:endParaRPr>
                    </a:p>
                  </a:txBody>
                  <a:tcPr marL="56118" marR="56118" marT="78565" marB="78565" anchor="ctr"/>
                </a:tc>
                <a:extLst>
                  <a:ext uri="{0D108BD9-81ED-4DB2-BD59-A6C34878D82A}">
                    <a16:rowId xmlns:a16="http://schemas.microsoft.com/office/drawing/2014/main" val="1558944352"/>
                  </a:ext>
                </a:extLst>
              </a:tr>
              <a:tr h="297426">
                <a:tc>
                  <a:txBody>
                    <a:bodyPr/>
                    <a:lstStyle/>
                    <a:p>
                      <a:pPr algn="l" fontAlgn="base"/>
                      <a:r>
                        <a:rPr lang="en-IN" sz="900">
                          <a:effectLst/>
                        </a:rPr>
                        <a:t>9</a:t>
                      </a:r>
                      <a:endParaRPr lang="en-IN" sz="900" b="0">
                        <a:effectLst/>
                      </a:endParaRPr>
                    </a:p>
                  </a:txBody>
                  <a:tcPr marL="56118" marR="56118" marT="78565" marB="78565" anchor="ctr"/>
                </a:tc>
                <a:tc>
                  <a:txBody>
                    <a:bodyPr/>
                    <a:lstStyle/>
                    <a:p>
                      <a:pPr algn="l" fontAlgn="base"/>
                      <a:r>
                        <a:rPr lang="en-IN" sz="900" u="sng">
                          <a:effectLst/>
                          <a:hlinkClick r:id="rId10"/>
                        </a:rPr>
                        <a:t>BufferedOutputStream</a:t>
                      </a:r>
                      <a:r>
                        <a:rPr lang="en-IN" sz="900">
                          <a:effectLst/>
                        </a:rPr>
                        <a:t> </a:t>
                      </a:r>
                      <a:endParaRPr lang="en-IN" sz="900" b="0">
                        <a:effectLst/>
                      </a:endParaRPr>
                    </a:p>
                  </a:txBody>
                  <a:tcPr marL="56118" marR="56118" marT="78565" marB="78565" anchor="ctr"/>
                </a:tc>
                <a:tc>
                  <a:txBody>
                    <a:bodyPr/>
                    <a:lstStyle/>
                    <a:p>
                      <a:pPr algn="l" fontAlgn="base"/>
                      <a:r>
                        <a:rPr lang="en-US" sz="900" dirty="0">
                          <a:effectLst/>
                        </a:rPr>
                        <a:t>This is used for Buffered Output Stream.</a:t>
                      </a:r>
                      <a:endParaRPr lang="en-US" sz="900" b="0" dirty="0">
                        <a:effectLst/>
                      </a:endParaRPr>
                    </a:p>
                  </a:txBody>
                  <a:tcPr marL="56118" marR="56118" marT="78565" marB="78565" anchor="ctr"/>
                </a:tc>
                <a:extLst>
                  <a:ext uri="{0D108BD9-81ED-4DB2-BD59-A6C34878D82A}">
                    <a16:rowId xmlns:a16="http://schemas.microsoft.com/office/drawing/2014/main" val="873606326"/>
                  </a:ext>
                </a:extLst>
              </a:tr>
            </a:tbl>
          </a:graphicData>
        </a:graphic>
      </p:graphicFrame>
      <p:sp>
        <p:nvSpPr>
          <p:cNvPr id="4" name="Date Placeholder 3">
            <a:extLst>
              <a:ext uri="{FF2B5EF4-FFF2-40B4-BE49-F238E27FC236}">
                <a16:creationId xmlns:a16="http://schemas.microsoft.com/office/drawing/2014/main" id="{D3291048-DFB7-4DE0-9B9B-D8C05C191474}"/>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5" name="Footer Placeholder 4">
            <a:extLst>
              <a:ext uri="{FF2B5EF4-FFF2-40B4-BE49-F238E27FC236}">
                <a16:creationId xmlns:a16="http://schemas.microsoft.com/office/drawing/2014/main" id="{8E6DAE37-E582-401C-A777-3FF293B7D04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F101DE8-E574-434D-9376-E28513273A21}"/>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2517836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067F-F38E-4D52-ADC1-480267278663}"/>
              </a:ext>
            </a:extLst>
          </p:cNvPr>
          <p:cNvSpPr>
            <a:spLocks noGrp="1"/>
          </p:cNvSpPr>
          <p:nvPr>
            <p:ph type="title"/>
          </p:nvPr>
        </p:nvSpPr>
        <p:spPr/>
        <p:txBody>
          <a:bodyPr/>
          <a:lstStyle/>
          <a:p>
            <a:r>
              <a:rPr lang="en-IN" dirty="0"/>
              <a:t>2: Character Streams</a:t>
            </a:r>
          </a:p>
        </p:txBody>
      </p:sp>
      <p:sp>
        <p:nvSpPr>
          <p:cNvPr id="3" name="Content Placeholder 2">
            <a:extLst>
              <a:ext uri="{FF2B5EF4-FFF2-40B4-BE49-F238E27FC236}">
                <a16:creationId xmlns:a16="http://schemas.microsoft.com/office/drawing/2014/main" id="{6B8076F5-421A-445C-B9CE-B184DA693979}"/>
              </a:ext>
            </a:extLst>
          </p:cNvPr>
          <p:cNvSpPr>
            <a:spLocks noGrp="1"/>
          </p:cNvSpPr>
          <p:nvPr>
            <p:ph idx="1"/>
          </p:nvPr>
        </p:nvSpPr>
        <p:spPr/>
        <p:txBody>
          <a:bodyPr/>
          <a:lstStyle/>
          <a:p>
            <a:r>
              <a:rPr lang="en-US" dirty="0"/>
              <a:t>Java Character streams are the ones that are used to implement the input and output for 16-bit Unicode. </a:t>
            </a:r>
          </a:p>
          <a:p>
            <a:r>
              <a:rPr lang="en-US" dirty="0"/>
              <a:t>Several classes are associated with character streams in Java, but the most commonly used classes are </a:t>
            </a:r>
            <a:r>
              <a:rPr lang="en-US" b="1" dirty="0" err="1"/>
              <a:t>FileReader</a:t>
            </a:r>
            <a:r>
              <a:rPr lang="en-US" b="1" dirty="0"/>
              <a:t> </a:t>
            </a:r>
            <a:r>
              <a:rPr lang="en-US" dirty="0"/>
              <a:t>and </a:t>
            </a:r>
            <a:r>
              <a:rPr lang="en-US" b="1" dirty="0" err="1"/>
              <a:t>FileWriter</a:t>
            </a:r>
            <a:r>
              <a:rPr lang="en-US" dirty="0"/>
              <a:t>. </a:t>
            </a:r>
          </a:p>
          <a:p>
            <a:r>
              <a:rPr lang="en-US" dirty="0"/>
              <a:t>Internally, the </a:t>
            </a:r>
            <a:r>
              <a:rPr lang="en-US" dirty="0" err="1"/>
              <a:t>FileReader</a:t>
            </a:r>
            <a:r>
              <a:rPr lang="en-US" dirty="0"/>
              <a:t> class uses </a:t>
            </a:r>
            <a:r>
              <a:rPr lang="en-US" dirty="0" err="1"/>
              <a:t>FileInputStream</a:t>
            </a:r>
            <a:r>
              <a:rPr lang="en-US" dirty="0"/>
              <a:t> and the </a:t>
            </a:r>
            <a:r>
              <a:rPr lang="en-US" dirty="0" err="1"/>
              <a:t>FileWriter</a:t>
            </a:r>
            <a:r>
              <a:rPr lang="en-US" dirty="0"/>
              <a:t> class uses </a:t>
            </a:r>
            <a:r>
              <a:rPr lang="en-US" dirty="0" err="1"/>
              <a:t>FileOutputStream</a:t>
            </a:r>
            <a:r>
              <a:rPr lang="en-US" dirty="0"/>
              <a:t>.</a:t>
            </a:r>
          </a:p>
          <a:p>
            <a:r>
              <a:rPr lang="en-US" dirty="0"/>
              <a:t>The significant contrast is that </a:t>
            </a:r>
            <a:r>
              <a:rPr lang="en-US" dirty="0" err="1"/>
              <a:t>FileReader</a:t>
            </a:r>
            <a:r>
              <a:rPr lang="en-US" dirty="0"/>
              <a:t> and </a:t>
            </a:r>
            <a:r>
              <a:rPr lang="en-US" dirty="0" err="1"/>
              <a:t>FileWriter</a:t>
            </a:r>
            <a:r>
              <a:rPr lang="en-US" dirty="0"/>
              <a:t> read and write two bytes, respectively.</a:t>
            </a:r>
            <a:endParaRPr lang="en-IN" dirty="0"/>
          </a:p>
        </p:txBody>
      </p:sp>
      <p:sp>
        <p:nvSpPr>
          <p:cNvPr id="4" name="Date Placeholder 3">
            <a:extLst>
              <a:ext uri="{FF2B5EF4-FFF2-40B4-BE49-F238E27FC236}">
                <a16:creationId xmlns:a16="http://schemas.microsoft.com/office/drawing/2014/main" id="{93F29E77-1D1A-4C6C-AD87-CB99BCA2ECD3}"/>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5" name="Footer Placeholder 4">
            <a:extLst>
              <a:ext uri="{FF2B5EF4-FFF2-40B4-BE49-F238E27FC236}">
                <a16:creationId xmlns:a16="http://schemas.microsoft.com/office/drawing/2014/main" id="{ADECC24A-8856-4E8A-9DCD-FF060A5EAB0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D0DE224-C48A-4957-8350-B85EFC17EF73}"/>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4861097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A41A-2BBA-4DE3-98D4-48A2E68D8724}"/>
              </a:ext>
            </a:extLst>
          </p:cNvPr>
          <p:cNvSpPr>
            <a:spLocks noGrp="1"/>
          </p:cNvSpPr>
          <p:nvPr>
            <p:ph type="title"/>
          </p:nvPr>
        </p:nvSpPr>
        <p:spPr/>
        <p:txBody>
          <a:bodyPr/>
          <a:lstStyle/>
          <a:p>
            <a:r>
              <a:rPr lang="en-US" sz="4400" dirty="0"/>
              <a:t>Different classes of Character Streams:</a:t>
            </a:r>
            <a:endParaRPr lang="en-IN" sz="4400" dirty="0"/>
          </a:p>
        </p:txBody>
      </p:sp>
      <p:graphicFrame>
        <p:nvGraphicFramePr>
          <p:cNvPr id="7" name="Content Placeholder 6">
            <a:extLst>
              <a:ext uri="{FF2B5EF4-FFF2-40B4-BE49-F238E27FC236}">
                <a16:creationId xmlns:a16="http://schemas.microsoft.com/office/drawing/2014/main" id="{6A197FAF-DF91-4D1A-B47E-8F23D22B35A6}"/>
              </a:ext>
            </a:extLst>
          </p:cNvPr>
          <p:cNvGraphicFramePr>
            <a:graphicFrameLocks noGrp="1"/>
          </p:cNvGraphicFramePr>
          <p:nvPr>
            <p:ph idx="1"/>
            <p:extLst>
              <p:ext uri="{D42A27DB-BD31-4B8C-83A1-F6EECF244321}">
                <p14:modId xmlns:p14="http://schemas.microsoft.com/office/powerpoint/2010/main" val="2675196312"/>
              </p:ext>
            </p:extLst>
          </p:nvPr>
        </p:nvGraphicFramePr>
        <p:xfrm>
          <a:off x="2172006" y="2014037"/>
          <a:ext cx="8273256" cy="3310550"/>
        </p:xfrm>
        <a:graphic>
          <a:graphicData uri="http://schemas.openxmlformats.org/drawingml/2006/table">
            <a:tbl>
              <a:tblPr>
                <a:tableStyleId>{BC89EF96-8CEA-46FF-86C4-4CE0E7609802}</a:tableStyleId>
              </a:tblPr>
              <a:tblGrid>
                <a:gridCol w="1282204">
                  <a:extLst>
                    <a:ext uri="{9D8B030D-6E8A-4147-A177-3AD203B41FA5}">
                      <a16:colId xmlns:a16="http://schemas.microsoft.com/office/drawing/2014/main" val="1427340631"/>
                    </a:ext>
                  </a:extLst>
                </a:gridCol>
                <a:gridCol w="2340384">
                  <a:extLst>
                    <a:ext uri="{9D8B030D-6E8A-4147-A177-3AD203B41FA5}">
                      <a16:colId xmlns:a16="http://schemas.microsoft.com/office/drawing/2014/main" val="1477496688"/>
                    </a:ext>
                  </a:extLst>
                </a:gridCol>
                <a:gridCol w="4650668">
                  <a:extLst>
                    <a:ext uri="{9D8B030D-6E8A-4147-A177-3AD203B41FA5}">
                      <a16:colId xmlns:a16="http://schemas.microsoft.com/office/drawing/2014/main" val="4203564123"/>
                    </a:ext>
                  </a:extLst>
                </a:gridCol>
              </a:tblGrid>
              <a:tr h="250757">
                <a:tc>
                  <a:txBody>
                    <a:bodyPr/>
                    <a:lstStyle/>
                    <a:p>
                      <a:pPr algn="l" fontAlgn="base"/>
                      <a:r>
                        <a:rPr lang="en-IN" sz="1000">
                          <a:effectLst/>
                        </a:rPr>
                        <a:t>S. No.</a:t>
                      </a:r>
                      <a:endParaRPr lang="en-IN" sz="1000" b="0">
                        <a:effectLst/>
                      </a:endParaRPr>
                    </a:p>
                  </a:txBody>
                  <a:tcPr marL="51801" marR="51801" marT="51801" marB="51801" anchor="ctr"/>
                </a:tc>
                <a:tc>
                  <a:txBody>
                    <a:bodyPr/>
                    <a:lstStyle/>
                    <a:p>
                      <a:pPr algn="l" fontAlgn="base"/>
                      <a:r>
                        <a:rPr lang="en-IN" sz="1000">
                          <a:effectLst/>
                        </a:rPr>
                        <a:t>Stream Classes</a:t>
                      </a:r>
                      <a:endParaRPr lang="en-IN" sz="1000" b="0">
                        <a:effectLst/>
                      </a:endParaRPr>
                    </a:p>
                  </a:txBody>
                  <a:tcPr marL="51801" marR="51801" marT="51801" marB="51801" anchor="ctr"/>
                </a:tc>
                <a:tc>
                  <a:txBody>
                    <a:bodyPr/>
                    <a:lstStyle/>
                    <a:p>
                      <a:pPr algn="l" fontAlgn="base"/>
                      <a:r>
                        <a:rPr lang="en-IN" sz="1000">
                          <a:effectLst/>
                        </a:rPr>
                        <a:t>Description</a:t>
                      </a:r>
                      <a:endParaRPr lang="en-IN" sz="1000" b="0">
                        <a:effectLst/>
                      </a:endParaRPr>
                    </a:p>
                  </a:txBody>
                  <a:tcPr marL="51801" marR="51801" marT="51801" marB="51801" anchor="ctr"/>
                </a:tc>
                <a:extLst>
                  <a:ext uri="{0D108BD9-81ED-4DB2-BD59-A6C34878D82A}">
                    <a16:rowId xmlns:a16="http://schemas.microsoft.com/office/drawing/2014/main" val="12460533"/>
                  </a:ext>
                </a:extLst>
              </a:tr>
              <a:tr h="395772">
                <a:tc>
                  <a:txBody>
                    <a:bodyPr/>
                    <a:lstStyle/>
                    <a:p>
                      <a:pPr algn="l" fontAlgn="base"/>
                      <a:r>
                        <a:rPr lang="en-IN" sz="800">
                          <a:effectLst/>
                        </a:rPr>
                        <a:t>1</a:t>
                      </a:r>
                      <a:endParaRPr lang="en-IN" sz="800" b="0">
                        <a:effectLst/>
                      </a:endParaRPr>
                    </a:p>
                  </a:txBody>
                  <a:tcPr marL="51801" marR="51801" marT="72522" marB="72522" anchor="ctr"/>
                </a:tc>
                <a:tc>
                  <a:txBody>
                    <a:bodyPr/>
                    <a:lstStyle/>
                    <a:p>
                      <a:pPr algn="l" fontAlgn="base"/>
                      <a:r>
                        <a:rPr lang="en-IN" sz="800" u="sng">
                          <a:effectLst/>
                          <a:hlinkClick r:id="rId2"/>
                        </a:rPr>
                        <a:t>Reader</a:t>
                      </a:r>
                      <a:endParaRPr lang="en-IN" sz="800" b="0">
                        <a:effectLst/>
                      </a:endParaRPr>
                    </a:p>
                  </a:txBody>
                  <a:tcPr marL="51801" marR="51801" marT="72522" marB="72522" anchor="ctr"/>
                </a:tc>
                <a:tc>
                  <a:txBody>
                    <a:bodyPr/>
                    <a:lstStyle/>
                    <a:p>
                      <a:pPr algn="l" fontAlgn="base"/>
                      <a:r>
                        <a:rPr lang="en-US" sz="800">
                          <a:effectLst/>
                        </a:rPr>
                        <a:t>This is an abstract class that defines character stream input.</a:t>
                      </a:r>
                      <a:endParaRPr lang="en-US" sz="800" b="0">
                        <a:effectLst/>
                      </a:endParaRPr>
                    </a:p>
                  </a:txBody>
                  <a:tcPr marL="51801" marR="51801" marT="72522" marB="72522" anchor="ctr"/>
                </a:tc>
                <a:extLst>
                  <a:ext uri="{0D108BD9-81ED-4DB2-BD59-A6C34878D82A}">
                    <a16:rowId xmlns:a16="http://schemas.microsoft.com/office/drawing/2014/main" val="1124116279"/>
                  </a:ext>
                </a:extLst>
              </a:tr>
              <a:tr h="395772">
                <a:tc>
                  <a:txBody>
                    <a:bodyPr/>
                    <a:lstStyle/>
                    <a:p>
                      <a:pPr algn="l" fontAlgn="base"/>
                      <a:r>
                        <a:rPr lang="en-IN" sz="800">
                          <a:effectLst/>
                        </a:rPr>
                        <a:t>2</a:t>
                      </a:r>
                      <a:endParaRPr lang="en-IN" sz="800" b="0">
                        <a:effectLst/>
                      </a:endParaRPr>
                    </a:p>
                  </a:txBody>
                  <a:tcPr marL="51801" marR="51801" marT="72522" marB="72522" anchor="ctr"/>
                </a:tc>
                <a:tc>
                  <a:txBody>
                    <a:bodyPr/>
                    <a:lstStyle/>
                    <a:p>
                      <a:pPr algn="l" fontAlgn="base"/>
                      <a:r>
                        <a:rPr lang="en-IN" sz="800" u="sng">
                          <a:effectLst/>
                          <a:hlinkClick r:id="rId3"/>
                        </a:rPr>
                        <a:t>Writer</a:t>
                      </a:r>
                      <a:endParaRPr lang="en-IN" sz="800" b="0">
                        <a:effectLst/>
                      </a:endParaRPr>
                    </a:p>
                  </a:txBody>
                  <a:tcPr marL="51801" marR="51801" marT="72522" marB="72522" anchor="ctr"/>
                </a:tc>
                <a:tc>
                  <a:txBody>
                    <a:bodyPr/>
                    <a:lstStyle/>
                    <a:p>
                      <a:pPr algn="l" fontAlgn="base"/>
                      <a:r>
                        <a:rPr lang="en-US" sz="800">
                          <a:effectLst/>
                        </a:rPr>
                        <a:t>This is an abstract class that defines character stream output.</a:t>
                      </a:r>
                      <a:endParaRPr lang="en-US" sz="800" b="0">
                        <a:effectLst/>
                      </a:endParaRPr>
                    </a:p>
                  </a:txBody>
                  <a:tcPr marL="51801" marR="51801" marT="72522" marB="72522" anchor="ctr"/>
                </a:tc>
                <a:extLst>
                  <a:ext uri="{0D108BD9-81ED-4DB2-BD59-A6C34878D82A}">
                    <a16:rowId xmlns:a16="http://schemas.microsoft.com/office/drawing/2014/main" val="776683881"/>
                  </a:ext>
                </a:extLst>
              </a:tr>
              <a:tr h="268922">
                <a:tc>
                  <a:txBody>
                    <a:bodyPr/>
                    <a:lstStyle/>
                    <a:p>
                      <a:pPr algn="l" fontAlgn="base"/>
                      <a:r>
                        <a:rPr lang="en-IN" sz="800">
                          <a:effectLst/>
                        </a:rPr>
                        <a:t>3</a:t>
                      </a:r>
                      <a:endParaRPr lang="en-IN" sz="800" b="0">
                        <a:effectLst/>
                      </a:endParaRPr>
                    </a:p>
                  </a:txBody>
                  <a:tcPr marL="51801" marR="51801" marT="72522" marB="72522" anchor="ctr"/>
                </a:tc>
                <a:tc>
                  <a:txBody>
                    <a:bodyPr/>
                    <a:lstStyle/>
                    <a:p>
                      <a:pPr algn="l" fontAlgn="base"/>
                      <a:r>
                        <a:rPr lang="en-IN" sz="800" u="sng">
                          <a:effectLst/>
                          <a:hlinkClick r:id="rId4"/>
                        </a:rPr>
                        <a:t>FileReader</a:t>
                      </a:r>
                      <a:endParaRPr lang="en-IN" sz="800" b="0">
                        <a:effectLst/>
                      </a:endParaRPr>
                    </a:p>
                  </a:txBody>
                  <a:tcPr marL="51801" marR="51801" marT="72522" marB="72522" anchor="ctr"/>
                </a:tc>
                <a:tc>
                  <a:txBody>
                    <a:bodyPr/>
                    <a:lstStyle/>
                    <a:p>
                      <a:pPr algn="l" fontAlgn="base"/>
                      <a:r>
                        <a:rPr lang="en-US" sz="800">
                          <a:effectLst/>
                        </a:rPr>
                        <a:t> This is an input stream that reads from the file.</a:t>
                      </a:r>
                      <a:endParaRPr lang="en-US" sz="800" b="0">
                        <a:effectLst/>
                      </a:endParaRPr>
                    </a:p>
                  </a:txBody>
                  <a:tcPr marL="51801" marR="51801" marT="72522" marB="72522" anchor="ctr"/>
                </a:tc>
                <a:extLst>
                  <a:ext uri="{0D108BD9-81ED-4DB2-BD59-A6C34878D82A}">
                    <a16:rowId xmlns:a16="http://schemas.microsoft.com/office/drawing/2014/main" val="1754848539"/>
                  </a:ext>
                </a:extLst>
              </a:tr>
              <a:tr h="268922">
                <a:tc>
                  <a:txBody>
                    <a:bodyPr/>
                    <a:lstStyle/>
                    <a:p>
                      <a:pPr algn="l" fontAlgn="base"/>
                      <a:r>
                        <a:rPr lang="en-IN" sz="800">
                          <a:effectLst/>
                        </a:rPr>
                        <a:t>4</a:t>
                      </a:r>
                      <a:endParaRPr lang="en-IN" sz="800" b="0">
                        <a:effectLst/>
                      </a:endParaRPr>
                    </a:p>
                  </a:txBody>
                  <a:tcPr marL="51801" marR="51801" marT="72522" marB="72522" anchor="ctr"/>
                </a:tc>
                <a:tc>
                  <a:txBody>
                    <a:bodyPr/>
                    <a:lstStyle/>
                    <a:p>
                      <a:pPr algn="l" fontAlgn="base"/>
                      <a:r>
                        <a:rPr lang="en-IN" sz="800" u="sng">
                          <a:effectLst/>
                          <a:hlinkClick r:id="rId5"/>
                        </a:rPr>
                        <a:t>FileWriter</a:t>
                      </a:r>
                      <a:endParaRPr lang="en-IN" sz="800" b="0">
                        <a:effectLst/>
                      </a:endParaRPr>
                    </a:p>
                  </a:txBody>
                  <a:tcPr marL="51801" marR="51801" marT="72522" marB="72522" anchor="ctr"/>
                </a:tc>
                <a:tc>
                  <a:txBody>
                    <a:bodyPr/>
                    <a:lstStyle/>
                    <a:p>
                      <a:pPr algn="l" fontAlgn="base"/>
                      <a:r>
                        <a:rPr lang="en-US" sz="800">
                          <a:effectLst/>
                        </a:rPr>
                        <a:t>This is used to the output stream that writes to the file.</a:t>
                      </a:r>
                      <a:endParaRPr lang="en-US" sz="800" b="0">
                        <a:effectLst/>
                      </a:endParaRPr>
                    </a:p>
                  </a:txBody>
                  <a:tcPr marL="51801" marR="51801" marT="72522" marB="72522" anchor="ctr"/>
                </a:tc>
                <a:extLst>
                  <a:ext uri="{0D108BD9-81ED-4DB2-BD59-A6C34878D82A}">
                    <a16:rowId xmlns:a16="http://schemas.microsoft.com/office/drawing/2014/main" val="2623421494"/>
                  </a:ext>
                </a:extLst>
              </a:tr>
              <a:tr h="268922">
                <a:tc>
                  <a:txBody>
                    <a:bodyPr/>
                    <a:lstStyle/>
                    <a:p>
                      <a:pPr algn="l" fontAlgn="base"/>
                      <a:r>
                        <a:rPr lang="en-IN" sz="800">
                          <a:effectLst/>
                        </a:rPr>
                        <a:t>5</a:t>
                      </a:r>
                      <a:endParaRPr lang="en-IN" sz="800" b="0">
                        <a:effectLst/>
                      </a:endParaRPr>
                    </a:p>
                  </a:txBody>
                  <a:tcPr marL="51801" marR="51801" marT="72522" marB="72522" anchor="ctr"/>
                </a:tc>
                <a:tc>
                  <a:txBody>
                    <a:bodyPr/>
                    <a:lstStyle/>
                    <a:p>
                      <a:pPr algn="l" fontAlgn="base"/>
                      <a:r>
                        <a:rPr lang="en-IN" sz="800" u="sng">
                          <a:effectLst/>
                          <a:hlinkClick r:id="rId6"/>
                        </a:rPr>
                        <a:t>BufferedReader</a:t>
                      </a:r>
                      <a:endParaRPr lang="en-IN" sz="800" b="0">
                        <a:effectLst/>
                      </a:endParaRPr>
                    </a:p>
                  </a:txBody>
                  <a:tcPr marL="51801" marR="51801" marT="72522" marB="72522" anchor="ctr"/>
                </a:tc>
                <a:tc>
                  <a:txBody>
                    <a:bodyPr/>
                    <a:lstStyle/>
                    <a:p>
                      <a:pPr algn="l" fontAlgn="base"/>
                      <a:r>
                        <a:rPr lang="en-US" sz="800">
                          <a:effectLst/>
                        </a:rPr>
                        <a:t> It is used to handle buffered input streams.</a:t>
                      </a:r>
                      <a:endParaRPr lang="en-US" sz="800" b="0">
                        <a:effectLst/>
                      </a:endParaRPr>
                    </a:p>
                  </a:txBody>
                  <a:tcPr marL="51801" marR="51801" marT="72522" marB="72522" anchor="ctr"/>
                </a:tc>
                <a:extLst>
                  <a:ext uri="{0D108BD9-81ED-4DB2-BD59-A6C34878D82A}">
                    <a16:rowId xmlns:a16="http://schemas.microsoft.com/office/drawing/2014/main" val="3768960104"/>
                  </a:ext>
                </a:extLst>
              </a:tr>
              <a:tr h="268922">
                <a:tc>
                  <a:txBody>
                    <a:bodyPr/>
                    <a:lstStyle/>
                    <a:p>
                      <a:pPr algn="l" fontAlgn="base"/>
                      <a:r>
                        <a:rPr lang="en-IN" sz="800">
                          <a:effectLst/>
                        </a:rPr>
                        <a:t>6</a:t>
                      </a:r>
                      <a:endParaRPr lang="en-IN" sz="800" b="0">
                        <a:effectLst/>
                      </a:endParaRPr>
                    </a:p>
                  </a:txBody>
                  <a:tcPr marL="51801" marR="51801" marT="72522" marB="72522" anchor="ctr"/>
                </a:tc>
                <a:tc>
                  <a:txBody>
                    <a:bodyPr/>
                    <a:lstStyle/>
                    <a:p>
                      <a:pPr algn="l" fontAlgn="base"/>
                      <a:r>
                        <a:rPr lang="en-IN" sz="800" u="sng">
                          <a:effectLst/>
                          <a:hlinkClick r:id="rId7"/>
                        </a:rPr>
                        <a:t>BufferedWriter</a:t>
                      </a:r>
                      <a:endParaRPr lang="en-IN" sz="800" b="0">
                        <a:effectLst/>
                      </a:endParaRPr>
                    </a:p>
                  </a:txBody>
                  <a:tcPr marL="51801" marR="51801" marT="72522" marB="72522" anchor="ctr"/>
                </a:tc>
                <a:tc>
                  <a:txBody>
                    <a:bodyPr/>
                    <a:lstStyle/>
                    <a:p>
                      <a:pPr algn="l" fontAlgn="base"/>
                      <a:r>
                        <a:rPr lang="en-US" sz="800">
                          <a:effectLst/>
                        </a:rPr>
                        <a:t>This is used to handle buffered output streams.</a:t>
                      </a:r>
                      <a:endParaRPr lang="en-US" sz="800" b="0">
                        <a:effectLst/>
                      </a:endParaRPr>
                    </a:p>
                  </a:txBody>
                  <a:tcPr marL="51801" marR="51801" marT="72522" marB="72522" anchor="ctr"/>
                </a:tc>
                <a:extLst>
                  <a:ext uri="{0D108BD9-81ED-4DB2-BD59-A6C34878D82A}">
                    <a16:rowId xmlns:a16="http://schemas.microsoft.com/office/drawing/2014/main" val="1794119500"/>
                  </a:ext>
                </a:extLst>
              </a:tr>
              <a:tr h="395772">
                <a:tc>
                  <a:txBody>
                    <a:bodyPr/>
                    <a:lstStyle/>
                    <a:p>
                      <a:pPr algn="l" fontAlgn="base"/>
                      <a:r>
                        <a:rPr lang="en-IN" sz="800">
                          <a:effectLst/>
                        </a:rPr>
                        <a:t>7</a:t>
                      </a:r>
                      <a:endParaRPr lang="en-IN" sz="800" b="0">
                        <a:effectLst/>
                      </a:endParaRPr>
                    </a:p>
                  </a:txBody>
                  <a:tcPr marL="51801" marR="51801" marT="72522" marB="72522" anchor="ctr"/>
                </a:tc>
                <a:tc>
                  <a:txBody>
                    <a:bodyPr/>
                    <a:lstStyle/>
                    <a:p>
                      <a:pPr algn="l" fontAlgn="base"/>
                      <a:r>
                        <a:rPr lang="en-IN" sz="800" u="sng">
                          <a:effectLst/>
                          <a:hlinkClick r:id="rId8"/>
                        </a:rPr>
                        <a:t>InputStreamReader</a:t>
                      </a:r>
                      <a:endParaRPr lang="en-IN" sz="800" b="0">
                        <a:effectLst/>
                      </a:endParaRPr>
                    </a:p>
                  </a:txBody>
                  <a:tcPr marL="51801" marR="51801" marT="72522" marB="72522" anchor="ctr"/>
                </a:tc>
                <a:tc>
                  <a:txBody>
                    <a:bodyPr/>
                    <a:lstStyle/>
                    <a:p>
                      <a:pPr algn="l" fontAlgn="base"/>
                      <a:r>
                        <a:rPr lang="en-US" sz="800">
                          <a:effectLst/>
                        </a:rPr>
                        <a:t>This input stream is used to translate the byte to the character.</a:t>
                      </a:r>
                      <a:endParaRPr lang="en-US" sz="800" b="0">
                        <a:effectLst/>
                      </a:endParaRPr>
                    </a:p>
                  </a:txBody>
                  <a:tcPr marL="51801" marR="51801" marT="72522" marB="72522" anchor="ctr"/>
                </a:tc>
                <a:extLst>
                  <a:ext uri="{0D108BD9-81ED-4DB2-BD59-A6C34878D82A}">
                    <a16:rowId xmlns:a16="http://schemas.microsoft.com/office/drawing/2014/main" val="3750898605"/>
                  </a:ext>
                </a:extLst>
              </a:tr>
              <a:tr h="395772">
                <a:tc>
                  <a:txBody>
                    <a:bodyPr/>
                    <a:lstStyle/>
                    <a:p>
                      <a:pPr algn="l" fontAlgn="base"/>
                      <a:r>
                        <a:rPr lang="en-IN" sz="800">
                          <a:effectLst/>
                        </a:rPr>
                        <a:t>8</a:t>
                      </a:r>
                      <a:endParaRPr lang="en-IN" sz="800" b="0">
                        <a:effectLst/>
                      </a:endParaRPr>
                    </a:p>
                  </a:txBody>
                  <a:tcPr marL="51801" marR="51801" marT="72522" marB="72522" anchor="ctr"/>
                </a:tc>
                <a:tc>
                  <a:txBody>
                    <a:bodyPr/>
                    <a:lstStyle/>
                    <a:p>
                      <a:pPr algn="l" fontAlgn="base"/>
                      <a:r>
                        <a:rPr lang="en-IN" sz="800" u="sng">
                          <a:effectLst/>
                          <a:hlinkClick r:id="rId9"/>
                        </a:rPr>
                        <a:t>OutputStreamReader</a:t>
                      </a:r>
                      <a:endParaRPr lang="en-IN" sz="800" b="0">
                        <a:effectLst/>
                      </a:endParaRPr>
                    </a:p>
                  </a:txBody>
                  <a:tcPr marL="51801" marR="51801" marT="72522" marB="72522" anchor="ctr"/>
                </a:tc>
                <a:tc>
                  <a:txBody>
                    <a:bodyPr/>
                    <a:lstStyle/>
                    <a:p>
                      <a:pPr algn="l" fontAlgn="base"/>
                      <a:r>
                        <a:rPr lang="en-US" sz="800">
                          <a:effectLst/>
                        </a:rPr>
                        <a:t>This output stream is used to translate characters to bytes.</a:t>
                      </a:r>
                      <a:endParaRPr lang="en-US" sz="800" b="0">
                        <a:effectLst/>
                      </a:endParaRPr>
                    </a:p>
                  </a:txBody>
                  <a:tcPr marL="51801" marR="51801" marT="72522" marB="72522" anchor="ctr"/>
                </a:tc>
                <a:extLst>
                  <a:ext uri="{0D108BD9-81ED-4DB2-BD59-A6C34878D82A}">
                    <a16:rowId xmlns:a16="http://schemas.microsoft.com/office/drawing/2014/main" val="3852706549"/>
                  </a:ext>
                </a:extLst>
              </a:tr>
              <a:tr h="395772">
                <a:tc>
                  <a:txBody>
                    <a:bodyPr/>
                    <a:lstStyle/>
                    <a:p>
                      <a:pPr algn="l" fontAlgn="base"/>
                      <a:r>
                        <a:rPr lang="en-IN" sz="800">
                          <a:effectLst/>
                        </a:rPr>
                        <a:t>9</a:t>
                      </a:r>
                      <a:endParaRPr lang="en-IN" sz="800" b="0">
                        <a:effectLst/>
                      </a:endParaRPr>
                    </a:p>
                  </a:txBody>
                  <a:tcPr marL="51801" marR="51801" marT="72522" marB="72522" anchor="ctr"/>
                </a:tc>
                <a:tc>
                  <a:txBody>
                    <a:bodyPr/>
                    <a:lstStyle/>
                    <a:p>
                      <a:pPr algn="l" fontAlgn="base"/>
                      <a:r>
                        <a:rPr lang="en-IN" sz="800" u="sng">
                          <a:effectLst/>
                          <a:hlinkClick r:id="rId10"/>
                        </a:rPr>
                        <a:t>PrintWriter</a:t>
                      </a:r>
                      <a:endParaRPr lang="en-IN" sz="800" b="0">
                        <a:effectLst/>
                      </a:endParaRPr>
                    </a:p>
                  </a:txBody>
                  <a:tcPr marL="51801" marR="51801" marT="72522" marB="72522" anchor="ctr"/>
                </a:tc>
                <a:tc>
                  <a:txBody>
                    <a:bodyPr/>
                    <a:lstStyle/>
                    <a:p>
                      <a:pPr algn="l" fontAlgn="base"/>
                      <a:r>
                        <a:rPr lang="en-US" sz="800" dirty="0">
                          <a:effectLst/>
                        </a:rPr>
                        <a:t> This contains the most used print() and </a:t>
                      </a:r>
                      <a:r>
                        <a:rPr lang="en-US" sz="800" dirty="0" err="1">
                          <a:effectLst/>
                        </a:rPr>
                        <a:t>println</a:t>
                      </a:r>
                      <a:r>
                        <a:rPr lang="en-US" sz="800" dirty="0">
                          <a:effectLst/>
                        </a:rPr>
                        <a:t>() methods.</a:t>
                      </a:r>
                      <a:endParaRPr lang="en-US" sz="800" b="0" dirty="0">
                        <a:effectLst/>
                      </a:endParaRPr>
                    </a:p>
                  </a:txBody>
                  <a:tcPr marL="51801" marR="51801" marT="72522" marB="72522" anchor="ctr"/>
                </a:tc>
                <a:extLst>
                  <a:ext uri="{0D108BD9-81ED-4DB2-BD59-A6C34878D82A}">
                    <a16:rowId xmlns:a16="http://schemas.microsoft.com/office/drawing/2014/main" val="2207111800"/>
                  </a:ext>
                </a:extLst>
              </a:tr>
            </a:tbl>
          </a:graphicData>
        </a:graphic>
      </p:graphicFrame>
      <p:sp>
        <p:nvSpPr>
          <p:cNvPr id="4" name="Date Placeholder 3">
            <a:extLst>
              <a:ext uri="{FF2B5EF4-FFF2-40B4-BE49-F238E27FC236}">
                <a16:creationId xmlns:a16="http://schemas.microsoft.com/office/drawing/2014/main" id="{38BDC482-7C5A-49EB-9EC4-0DABFDD7E6F0}"/>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5" name="Footer Placeholder 4">
            <a:extLst>
              <a:ext uri="{FF2B5EF4-FFF2-40B4-BE49-F238E27FC236}">
                <a16:creationId xmlns:a16="http://schemas.microsoft.com/office/drawing/2014/main" id="{1FB40EE6-138B-4CFC-8B50-062172C418F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B46B4A8-546A-4177-BD5E-9F96B8876388}"/>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5667652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10DB7-F6B2-446D-88EF-A259A2B9CF86}"/>
              </a:ext>
            </a:extLst>
          </p:cNvPr>
          <p:cNvSpPr>
            <a:spLocks noGrp="1"/>
          </p:cNvSpPr>
          <p:nvPr>
            <p:ph idx="1"/>
          </p:nvPr>
        </p:nvSpPr>
        <p:spPr>
          <a:xfrm>
            <a:off x="1167493" y="756139"/>
            <a:ext cx="9779182" cy="4628144"/>
          </a:xfrm>
        </p:spPr>
        <p:txBody>
          <a:bodyPr/>
          <a:lstStyle/>
          <a:p>
            <a:r>
              <a:rPr lang="en-US" dirty="0"/>
              <a:t>Introduction:</a:t>
            </a:r>
          </a:p>
          <a:p>
            <a:r>
              <a:rPr lang="en-US" dirty="0"/>
              <a:t>	Java programming language comes with a variety of APIs that helps the developers to code more efficiently. One of those APIs is </a:t>
            </a:r>
            <a:r>
              <a:rPr lang="en-US" b="1" dirty="0"/>
              <a:t>Java IO</a:t>
            </a:r>
            <a:r>
              <a:rPr lang="en-US" dirty="0"/>
              <a:t> API. Java IO API helps the users to read and write data. In simple words, we can say that the Java IO helps the users to take the input and produce output based on that input.</a:t>
            </a:r>
          </a:p>
        </p:txBody>
      </p:sp>
      <p:sp>
        <p:nvSpPr>
          <p:cNvPr id="4" name="Date Placeholder 3">
            <a:extLst>
              <a:ext uri="{FF2B5EF4-FFF2-40B4-BE49-F238E27FC236}">
                <a16:creationId xmlns:a16="http://schemas.microsoft.com/office/drawing/2014/main" id="{CE1C2F5B-0532-405D-B3AF-B057D96C5988}"/>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6" name="Slide Number Placeholder 5">
            <a:extLst>
              <a:ext uri="{FF2B5EF4-FFF2-40B4-BE49-F238E27FC236}">
                <a16:creationId xmlns:a16="http://schemas.microsoft.com/office/drawing/2014/main" id="{1B16D269-8009-486A-9167-A678B574F0D1}"/>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2739325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4C50-BAD1-45E7-B3C3-26F00487059B}"/>
              </a:ext>
            </a:extLst>
          </p:cNvPr>
          <p:cNvSpPr>
            <a:spLocks noGrp="1"/>
          </p:cNvSpPr>
          <p:nvPr>
            <p:ph type="title"/>
          </p:nvPr>
        </p:nvSpPr>
        <p:spPr/>
        <p:txBody>
          <a:bodyPr/>
          <a:lstStyle/>
          <a:p>
            <a:pPr fontAlgn="base"/>
            <a:endParaRPr lang="en-US" sz="4000" dirty="0"/>
          </a:p>
        </p:txBody>
      </p:sp>
      <p:sp>
        <p:nvSpPr>
          <p:cNvPr id="3" name="Content Placeholder 2">
            <a:extLst>
              <a:ext uri="{FF2B5EF4-FFF2-40B4-BE49-F238E27FC236}">
                <a16:creationId xmlns:a16="http://schemas.microsoft.com/office/drawing/2014/main" id="{FFE72C75-0561-491E-A8AA-63EB3C701959}"/>
              </a:ext>
            </a:extLst>
          </p:cNvPr>
          <p:cNvSpPr>
            <a:spLocks noGrp="1"/>
          </p:cNvSpPr>
          <p:nvPr>
            <p:ph idx="1"/>
          </p:nvPr>
        </p:nvSpPr>
        <p:spPr>
          <a:xfrm>
            <a:off x="1167493" y="2017467"/>
            <a:ext cx="9779182" cy="3970095"/>
          </a:xfrm>
        </p:spPr>
        <p:txBody>
          <a:bodyPr/>
          <a:lstStyle/>
          <a:p>
            <a:r>
              <a:rPr lang="en-US" b="1" dirty="0"/>
              <a:t>Java I/O</a:t>
            </a:r>
            <a:r>
              <a:rPr lang="en-US" dirty="0"/>
              <a:t> (Input and Output) is used </a:t>
            </a:r>
            <a:r>
              <a:rPr lang="en-US" i="1" dirty="0"/>
              <a:t>to process the input</a:t>
            </a:r>
            <a:r>
              <a:rPr lang="en-US" dirty="0"/>
              <a:t> and </a:t>
            </a:r>
            <a:r>
              <a:rPr lang="en-US" i="1" dirty="0"/>
              <a:t>produce the output</a:t>
            </a:r>
            <a:r>
              <a:rPr lang="en-US" dirty="0"/>
              <a:t>. Java uses the concept of a stream to make I/O operations fast. The java.io package contains all the classes required for input and output operations. We can perform </a:t>
            </a:r>
            <a:r>
              <a:rPr lang="en-US" b="1" dirty="0"/>
              <a:t>file handling in Java</a:t>
            </a:r>
            <a:r>
              <a:rPr lang="en-US" dirty="0"/>
              <a:t> by Java I/O API.</a:t>
            </a:r>
            <a:endParaRPr lang="en-IN" sz="1100" b="1" dirty="0"/>
          </a:p>
        </p:txBody>
      </p:sp>
      <p:sp>
        <p:nvSpPr>
          <p:cNvPr id="4" name="Date Placeholder 3">
            <a:extLst>
              <a:ext uri="{FF2B5EF4-FFF2-40B4-BE49-F238E27FC236}">
                <a16:creationId xmlns:a16="http://schemas.microsoft.com/office/drawing/2014/main" id="{6DBB4799-FE5C-4F59-AA18-35B134BA264B}"/>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5" name="Footer Placeholder 4">
            <a:extLst>
              <a:ext uri="{FF2B5EF4-FFF2-40B4-BE49-F238E27FC236}">
                <a16:creationId xmlns:a16="http://schemas.microsoft.com/office/drawing/2014/main" id="{E09CF4A0-01BD-46F1-A24D-17B7E79E24C4}"/>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40B9AB55-C1EC-4DCE-8EE9-5D6EC4DF70C5}"/>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84999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002-DC69-4CF2-982F-48268D7985C8}"/>
              </a:ext>
            </a:extLst>
          </p:cNvPr>
          <p:cNvSpPr>
            <a:spLocks noGrp="1"/>
          </p:cNvSpPr>
          <p:nvPr>
            <p:ph type="title"/>
          </p:nvPr>
        </p:nvSpPr>
        <p:spPr/>
        <p:txBody>
          <a:bodyPr/>
          <a:lstStyle/>
          <a:p>
            <a:endParaRPr lang="en-IN" sz="3200" dirty="0"/>
          </a:p>
        </p:txBody>
      </p:sp>
      <p:sp>
        <p:nvSpPr>
          <p:cNvPr id="4" name="Date Placeholder 3">
            <a:extLst>
              <a:ext uri="{FF2B5EF4-FFF2-40B4-BE49-F238E27FC236}">
                <a16:creationId xmlns:a16="http://schemas.microsoft.com/office/drawing/2014/main" id="{8E45B767-EC4D-403C-BED8-BA69478CC4FE}"/>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5" name="Footer Placeholder 4">
            <a:extLst>
              <a:ext uri="{FF2B5EF4-FFF2-40B4-BE49-F238E27FC236}">
                <a16:creationId xmlns:a16="http://schemas.microsoft.com/office/drawing/2014/main" id="{B9315E18-0BB0-4377-803D-BD7E2A7DC30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D68E0C9-44CF-47F7-9D32-88684E244E01}"/>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9" name="Content Placeholder 8">
            <a:extLst>
              <a:ext uri="{FF2B5EF4-FFF2-40B4-BE49-F238E27FC236}">
                <a16:creationId xmlns:a16="http://schemas.microsoft.com/office/drawing/2014/main" id="{A230FA4C-1CB0-4ED3-918B-2ABD51C7C68E}"/>
              </a:ext>
            </a:extLst>
          </p:cNvPr>
          <p:cNvSpPr>
            <a:spLocks noGrp="1"/>
          </p:cNvSpPr>
          <p:nvPr>
            <p:ph idx="1"/>
          </p:nvPr>
        </p:nvSpPr>
        <p:spPr/>
        <p:txBody>
          <a:bodyPr/>
          <a:lstStyle/>
          <a:p>
            <a:r>
              <a:rPr lang="en-US" dirty="0"/>
              <a:t>The Java IO API is placed in the</a:t>
            </a:r>
            <a:r>
              <a:rPr lang="en-US" b="1" dirty="0"/>
              <a:t> </a:t>
            </a:r>
            <a:r>
              <a:rPr lang="en-US" b="1" u="sng" dirty="0">
                <a:hlinkClick r:id="rId2"/>
              </a:rPr>
              <a:t>java.io package</a:t>
            </a:r>
            <a:r>
              <a:rPr lang="en-US" dirty="0"/>
              <a:t>. This package comprises almost all classes that a user requires to perform input and output (I/O) in Java. The Java IO package focuses on input and output to files, network streams, etc. However, the Java IO package does not include classes to open network sockets which are essential for network communication. </a:t>
            </a:r>
            <a:endParaRPr lang="en-IN" dirty="0"/>
          </a:p>
        </p:txBody>
      </p:sp>
    </p:spTree>
    <p:extLst>
      <p:ext uri="{BB962C8B-B14F-4D97-AF65-F5344CB8AC3E}">
        <p14:creationId xmlns:p14="http://schemas.microsoft.com/office/powerpoint/2010/main" val="10859569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4CCA-36FF-4AE0-B3AE-A20612D06873}"/>
              </a:ext>
            </a:extLst>
          </p:cNvPr>
          <p:cNvSpPr>
            <a:spLocks noGrp="1"/>
          </p:cNvSpPr>
          <p:nvPr>
            <p:ph type="title"/>
          </p:nvPr>
        </p:nvSpPr>
        <p:spPr/>
        <p:txBody>
          <a:bodyPr/>
          <a:lstStyle/>
          <a:p>
            <a:endParaRPr lang="en-IN" sz="3600" dirty="0"/>
          </a:p>
        </p:txBody>
      </p:sp>
      <p:sp>
        <p:nvSpPr>
          <p:cNvPr id="3" name="Content Placeholder 2">
            <a:extLst>
              <a:ext uri="{FF2B5EF4-FFF2-40B4-BE49-F238E27FC236}">
                <a16:creationId xmlns:a16="http://schemas.microsoft.com/office/drawing/2014/main" id="{27AC2893-8F56-4D17-ADD7-8999DB4108A7}"/>
              </a:ext>
            </a:extLst>
          </p:cNvPr>
          <p:cNvSpPr>
            <a:spLocks noGrp="1"/>
          </p:cNvSpPr>
          <p:nvPr>
            <p:ph idx="1"/>
          </p:nvPr>
        </p:nvSpPr>
        <p:spPr/>
        <p:txBody>
          <a:bodyPr/>
          <a:lstStyle/>
          <a:p>
            <a:r>
              <a:rPr lang="en-US" dirty="0"/>
              <a:t>The</a:t>
            </a:r>
            <a:r>
              <a:rPr lang="en-US" b="1" dirty="0"/>
              <a:t> java.io</a:t>
            </a:r>
            <a:r>
              <a:rPr lang="en-US" dirty="0"/>
              <a:t> package generally involves reading basic information from a source and writing it to a destination. The below figure perfectly demonstrates the principle of a program taking input data from a source and producing output based on it to some destination. </a:t>
            </a:r>
          </a:p>
          <a:p>
            <a:endParaRPr lang="en-US" dirty="0"/>
          </a:p>
        </p:txBody>
      </p:sp>
      <p:sp>
        <p:nvSpPr>
          <p:cNvPr id="4" name="Date Placeholder 3">
            <a:extLst>
              <a:ext uri="{FF2B5EF4-FFF2-40B4-BE49-F238E27FC236}">
                <a16:creationId xmlns:a16="http://schemas.microsoft.com/office/drawing/2014/main" id="{08E31F91-568A-4444-ABDA-640205AEF3C9}"/>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5" name="Footer Placeholder 4">
            <a:extLst>
              <a:ext uri="{FF2B5EF4-FFF2-40B4-BE49-F238E27FC236}">
                <a16:creationId xmlns:a16="http://schemas.microsoft.com/office/drawing/2014/main" id="{AB35A0C1-0EE3-4EF5-9BBD-D7AF5488409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1A3149E-6DA0-45B2-96F7-EB6482BF3A34}"/>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7" name="Picture 6">
            <a:extLst>
              <a:ext uri="{FF2B5EF4-FFF2-40B4-BE49-F238E27FC236}">
                <a16:creationId xmlns:a16="http://schemas.microsoft.com/office/drawing/2014/main" id="{BE6BD9F3-6976-468B-B0F8-2A6879C3C3BA}"/>
              </a:ext>
            </a:extLst>
          </p:cNvPr>
          <p:cNvPicPr>
            <a:picLocks noChangeAspect="1"/>
          </p:cNvPicPr>
          <p:nvPr/>
        </p:nvPicPr>
        <p:blipFill>
          <a:blip r:embed="rId2"/>
          <a:stretch>
            <a:fillRect/>
          </a:stretch>
        </p:blipFill>
        <p:spPr>
          <a:xfrm>
            <a:off x="2310521" y="4478875"/>
            <a:ext cx="5601482" cy="1047896"/>
          </a:xfrm>
          <a:prstGeom prst="rect">
            <a:avLst/>
          </a:prstGeom>
        </p:spPr>
      </p:pic>
    </p:spTree>
    <p:extLst>
      <p:ext uri="{BB962C8B-B14F-4D97-AF65-F5344CB8AC3E}">
        <p14:creationId xmlns:p14="http://schemas.microsoft.com/office/powerpoint/2010/main" val="20798756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0AE9-AED5-4736-B661-69BC94646886}"/>
              </a:ext>
            </a:extLst>
          </p:cNvPr>
          <p:cNvSpPr>
            <a:spLocks noGrp="1"/>
          </p:cNvSpPr>
          <p:nvPr>
            <p:ph type="title"/>
          </p:nvPr>
        </p:nvSpPr>
        <p:spPr/>
        <p:txBody>
          <a:bodyPr/>
          <a:lstStyle/>
          <a:p>
            <a:r>
              <a:rPr lang="en-IN" dirty="0"/>
              <a:t>Java IO Streams</a:t>
            </a:r>
          </a:p>
        </p:txBody>
      </p:sp>
      <p:sp>
        <p:nvSpPr>
          <p:cNvPr id="4" name="Date Placeholder 3">
            <a:extLst>
              <a:ext uri="{FF2B5EF4-FFF2-40B4-BE49-F238E27FC236}">
                <a16:creationId xmlns:a16="http://schemas.microsoft.com/office/drawing/2014/main" id="{96540D64-6B67-49C5-B629-820F11CEAE5B}"/>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5" name="Footer Placeholder 4">
            <a:extLst>
              <a:ext uri="{FF2B5EF4-FFF2-40B4-BE49-F238E27FC236}">
                <a16:creationId xmlns:a16="http://schemas.microsoft.com/office/drawing/2014/main" id="{80861DBD-8813-41AB-9C60-CE2563A8320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0860EA3-16DC-4541-AD71-ABD757A6BC86}"/>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8" name="Content Placeholder 7">
            <a:extLst>
              <a:ext uri="{FF2B5EF4-FFF2-40B4-BE49-F238E27FC236}">
                <a16:creationId xmlns:a16="http://schemas.microsoft.com/office/drawing/2014/main" id="{70CFE9F1-A8BA-4B21-9A64-338E48CBC6EF}"/>
              </a:ext>
            </a:extLst>
          </p:cNvPr>
          <p:cNvSpPr>
            <a:spLocks noGrp="1"/>
          </p:cNvSpPr>
          <p:nvPr>
            <p:ph idx="1"/>
          </p:nvPr>
        </p:nvSpPr>
        <p:spPr/>
        <p:txBody>
          <a:bodyPr/>
          <a:lstStyle/>
          <a:p>
            <a:r>
              <a:rPr lang="en-US" dirty="0"/>
              <a:t>In the programming world, a stream can be described as a series of data. It is known as a stream because it is similar to a stream of water that continues to flow. Java IO streams are flows of data that a user can either read from or write to. Like an array, a stream has no concept of indexing the read or write data. A stream is attached to a data origin or a data target.</a:t>
            </a:r>
            <a:endParaRPr lang="en-IN" dirty="0"/>
          </a:p>
        </p:txBody>
      </p:sp>
    </p:spTree>
    <p:extLst>
      <p:ext uri="{BB962C8B-B14F-4D97-AF65-F5344CB8AC3E}">
        <p14:creationId xmlns:p14="http://schemas.microsoft.com/office/powerpoint/2010/main" val="17859346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49B5-3C92-49ED-8D13-0D040977306B}"/>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3EEC509C-1E07-4596-874F-61264A6826AC}"/>
              </a:ext>
            </a:extLst>
          </p:cNvPr>
          <p:cNvPicPr>
            <a:picLocks noGrp="1" noChangeAspect="1"/>
          </p:cNvPicPr>
          <p:nvPr>
            <p:ph idx="1"/>
          </p:nvPr>
        </p:nvPicPr>
        <p:blipFill>
          <a:blip r:embed="rId2"/>
          <a:stretch>
            <a:fillRect/>
          </a:stretch>
        </p:blipFill>
        <p:spPr>
          <a:xfrm>
            <a:off x="3237313" y="2238965"/>
            <a:ext cx="5639587" cy="2924583"/>
          </a:xfrm>
          <a:prstGeom prst="rect">
            <a:avLst/>
          </a:prstGeom>
        </p:spPr>
      </p:pic>
      <p:sp>
        <p:nvSpPr>
          <p:cNvPr id="4" name="Date Placeholder 3">
            <a:extLst>
              <a:ext uri="{FF2B5EF4-FFF2-40B4-BE49-F238E27FC236}">
                <a16:creationId xmlns:a16="http://schemas.microsoft.com/office/drawing/2014/main" id="{B9578BC4-C207-4574-9169-285DF280C40B}"/>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5" name="Footer Placeholder 4">
            <a:extLst>
              <a:ext uri="{FF2B5EF4-FFF2-40B4-BE49-F238E27FC236}">
                <a16:creationId xmlns:a16="http://schemas.microsoft.com/office/drawing/2014/main" id="{970AA8E6-F4A2-4E7A-949A-403F8776579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EBD69CD-3079-4A2D-8AFE-155D842F718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9211599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B8D3-9E37-4301-A16E-15DFE1ED212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947257E-8FC1-4294-8DFB-14A52B13C664}"/>
              </a:ext>
            </a:extLst>
          </p:cNvPr>
          <p:cNvSpPr>
            <a:spLocks noGrp="1"/>
          </p:cNvSpPr>
          <p:nvPr>
            <p:ph idx="1"/>
          </p:nvPr>
        </p:nvSpPr>
        <p:spPr/>
        <p:txBody>
          <a:bodyPr/>
          <a:lstStyle/>
          <a:p>
            <a:pPr marL="514350" indent="-514350">
              <a:buAutoNum type="arabicPeriod"/>
            </a:pPr>
            <a:r>
              <a:rPr lang="en-US" b="1" dirty="0" err="1"/>
              <a:t>InputStream</a:t>
            </a:r>
            <a:r>
              <a:rPr lang="en-US" b="1" dirty="0"/>
              <a:t> – </a:t>
            </a:r>
            <a:r>
              <a:rPr lang="en-US" dirty="0"/>
              <a:t>An input stream is used to read the data from a source in a Java application. Data can be anything, a file, an array, a peripheral device, or a socket. In Java, the class</a:t>
            </a:r>
            <a:r>
              <a:rPr lang="en-US" b="1" dirty="0"/>
              <a:t> </a:t>
            </a:r>
            <a:r>
              <a:rPr lang="en-US" b="1" dirty="0" err="1"/>
              <a:t>java.io.InputStream</a:t>
            </a:r>
            <a:r>
              <a:rPr lang="en-US" dirty="0"/>
              <a:t> is the base class for all Java IO input streams.</a:t>
            </a:r>
          </a:p>
          <a:p>
            <a:pPr marL="514350" indent="-514350">
              <a:buAutoNum type="arabicPeriod"/>
            </a:pPr>
            <a:endParaRPr lang="en-IN" dirty="0"/>
          </a:p>
        </p:txBody>
      </p:sp>
      <p:sp>
        <p:nvSpPr>
          <p:cNvPr id="4" name="Date Placeholder 3">
            <a:extLst>
              <a:ext uri="{FF2B5EF4-FFF2-40B4-BE49-F238E27FC236}">
                <a16:creationId xmlns:a16="http://schemas.microsoft.com/office/drawing/2014/main" id="{50261A17-5D3A-4D27-B709-F8C97A5CFC48}"/>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5" name="Footer Placeholder 4">
            <a:extLst>
              <a:ext uri="{FF2B5EF4-FFF2-40B4-BE49-F238E27FC236}">
                <a16:creationId xmlns:a16="http://schemas.microsoft.com/office/drawing/2014/main" id="{B99B4C63-ABF8-4C34-96F7-736FD414F17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0889797-7BC5-4878-BD21-82EE5F0AC15A}"/>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6945249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7CB6-730E-431E-A5C3-6B0B22807F33}"/>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B9AC7710-CC95-46B5-85E7-A7F007AE450A}"/>
              </a:ext>
            </a:extLst>
          </p:cNvPr>
          <p:cNvPicPr>
            <a:picLocks noGrp="1" noChangeAspect="1"/>
          </p:cNvPicPr>
          <p:nvPr>
            <p:ph idx="1"/>
          </p:nvPr>
        </p:nvPicPr>
        <p:blipFill>
          <a:blip r:embed="rId2"/>
          <a:stretch>
            <a:fillRect/>
          </a:stretch>
        </p:blipFill>
        <p:spPr>
          <a:xfrm>
            <a:off x="3132523" y="2448544"/>
            <a:ext cx="5849166" cy="2505425"/>
          </a:xfrm>
          <a:prstGeom prst="rect">
            <a:avLst/>
          </a:prstGeom>
        </p:spPr>
      </p:pic>
      <p:sp>
        <p:nvSpPr>
          <p:cNvPr id="4" name="Date Placeholder 3">
            <a:extLst>
              <a:ext uri="{FF2B5EF4-FFF2-40B4-BE49-F238E27FC236}">
                <a16:creationId xmlns:a16="http://schemas.microsoft.com/office/drawing/2014/main" id="{284186A4-F905-4E05-B126-8FAC95296595}"/>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5" name="Footer Placeholder 4">
            <a:extLst>
              <a:ext uri="{FF2B5EF4-FFF2-40B4-BE49-F238E27FC236}">
                <a16:creationId xmlns:a16="http://schemas.microsoft.com/office/drawing/2014/main" id="{54905360-BC16-4D76-B175-FBA1ED4B80F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14CFCDE-58F8-410A-BAF8-300804696426}"/>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9542941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1089</TotalTime>
  <Words>1327</Words>
  <Application>Microsoft Office PowerPoint</Application>
  <PresentationFormat>Widescreen</PresentationFormat>
  <Paragraphs>146</Paragraphs>
  <Slides>18</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Tenorite</vt:lpstr>
      <vt:lpstr>Office Theme</vt:lpstr>
      <vt:lpstr>Java I/O in Java</vt:lpstr>
      <vt:lpstr>PowerPoint Presentation</vt:lpstr>
      <vt:lpstr>PowerPoint Presentation</vt:lpstr>
      <vt:lpstr>PowerPoint Presentation</vt:lpstr>
      <vt:lpstr>PowerPoint Presentation</vt:lpstr>
      <vt:lpstr>Java IO Streams</vt:lpstr>
      <vt:lpstr>PowerPoint Presentation</vt:lpstr>
      <vt:lpstr>PowerPoint Presentation</vt:lpstr>
      <vt:lpstr>PowerPoint Presentation</vt:lpstr>
      <vt:lpstr>Methods</vt:lpstr>
      <vt:lpstr>OutputStream </vt:lpstr>
      <vt:lpstr>PowerPoint Presentation</vt:lpstr>
      <vt:lpstr>Methods</vt:lpstr>
      <vt:lpstr>Types of Stream</vt:lpstr>
      <vt:lpstr>1: Byte Streams </vt:lpstr>
      <vt:lpstr>Different classes of Byte Streams</vt:lpstr>
      <vt:lpstr>2: Character Streams</vt:lpstr>
      <vt:lpstr>Different classes of Character Streams: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I/O in Java</dc:title>
  <dc:creator>Vijay Kumbhar</dc:creator>
  <cp:lastModifiedBy>Vijay Kumbhar</cp:lastModifiedBy>
  <cp:revision>9</cp:revision>
  <dcterms:created xsi:type="dcterms:W3CDTF">2022-12-29T13:34:42Z</dcterms:created>
  <dcterms:modified xsi:type="dcterms:W3CDTF">2023-06-13T15:06:02Z</dcterms:modified>
</cp:coreProperties>
</file>