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sldIdLst>
    <p:sldId id="256" r:id="rId5"/>
    <p:sldId id="257" r:id="rId6"/>
    <p:sldId id="258" r:id="rId7"/>
    <p:sldId id="259" r:id="rId8"/>
    <p:sldId id="277" r:id="rId9"/>
    <p:sldId id="283" r:id="rId10"/>
    <p:sldId id="261" r:id="rId11"/>
    <p:sldId id="260" r:id="rId12"/>
    <p:sldId id="278" r:id="rId13"/>
    <p:sldId id="271" r:id="rId14"/>
    <p:sldId id="279" r:id="rId15"/>
    <p:sldId id="280" r:id="rId16"/>
    <p:sldId id="281"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27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482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6/24/2023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6/24/2023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6/24/2023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racle.com/java/technologies/downloads/#license-lightbox" TargetMode="External"/><Relationship Id="rId2" Type="http://schemas.openxmlformats.org/officeDocument/2006/relationships/hyperlink" Target="https://www.oracle.com/java/technologies/downloads/#java8"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eclipse.org/" TargetMode="External"/><Relationship Id="rId2" Type="http://schemas.openxmlformats.org/officeDocument/2006/relationships/hyperlink" Target="https://www.netbeans.org/index.html"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hyperlink" Target="d"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Core Java</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pPr algn="r"/>
            <a:r>
              <a:rPr lang="en-US" dirty="0"/>
              <a:t>Prepared By Vijay</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699796" y="371669"/>
            <a:ext cx="10246879" cy="1325563"/>
          </a:xfrm>
        </p:spPr>
        <p:txBody>
          <a:bodyPr anchor="b">
            <a:normAutofit/>
          </a:bodyPr>
          <a:lstStyle/>
          <a:p>
            <a:r>
              <a:rPr lang="en-US" dirty="0"/>
              <a:t>Local Environment Setup</a:t>
            </a:r>
          </a:p>
        </p:txBody>
      </p:sp>
      <p:sp>
        <p:nvSpPr>
          <p:cNvPr id="30" name="Content Placeholder 2">
            <a:extLst>
              <a:ext uri="{FF2B5EF4-FFF2-40B4-BE49-F238E27FC236}">
                <a16:creationId xmlns:a16="http://schemas.microsoft.com/office/drawing/2014/main" id="{918AC048-1153-6A4C-168F-0185ECF559B7}"/>
              </a:ext>
            </a:extLst>
          </p:cNvPr>
          <p:cNvSpPr>
            <a:spLocks noGrp="1"/>
          </p:cNvSpPr>
          <p:nvPr>
            <p:ph idx="1"/>
          </p:nvPr>
        </p:nvSpPr>
        <p:spPr>
          <a:xfrm>
            <a:off x="771839" y="1745592"/>
            <a:ext cx="9779182" cy="4076710"/>
          </a:xfrm>
        </p:spPr>
        <p:txBody>
          <a:bodyPr/>
          <a:lstStyle/>
          <a:p>
            <a:r>
              <a:rPr lang="en-US" dirty="0"/>
              <a:t>Download Link: </a:t>
            </a:r>
            <a:r>
              <a:rPr lang="en-US" dirty="0">
                <a:hlinkClick r:id="rId2"/>
              </a:rPr>
              <a:t>https://www.oracle.com/java/technologies/downloads/#java8</a:t>
            </a:r>
            <a:endParaRPr lang="en-US" dirty="0"/>
          </a:p>
          <a:p>
            <a:r>
              <a:rPr lang="en-US" dirty="0"/>
              <a:t>Go to Windows: Select Version depending on OS</a:t>
            </a:r>
          </a:p>
          <a:p>
            <a:endParaRPr lang="en-US" dirty="0"/>
          </a:p>
        </p:txBody>
      </p:sp>
      <p:sp>
        <p:nvSpPr>
          <p:cNvPr id="31" name="Date Placeholder 3">
            <a:extLst>
              <a:ext uri="{FF2B5EF4-FFF2-40B4-BE49-F238E27FC236}">
                <a16:creationId xmlns:a16="http://schemas.microsoft.com/office/drawing/2014/main" id="{E3C6321D-9409-D447-C177-BC76F0935F49}"/>
              </a:ext>
            </a:extLst>
          </p:cNvPr>
          <p:cNvSpPr>
            <a:spLocks noGrp="1"/>
          </p:cNvSpPr>
          <p:nvPr>
            <p:ph type="dt" sz="half" idx="2"/>
          </p:nvPr>
        </p:nvSpPr>
        <p:spPr>
          <a:xfrm>
            <a:off x="381000" y="6356350"/>
            <a:ext cx="1701018" cy="365125"/>
          </a:xfrm>
        </p:spPr>
        <p:txBody>
          <a:bodyPr/>
          <a:lstStyle/>
          <a:p>
            <a:pPr>
              <a:spcAft>
                <a:spcPts val="600"/>
              </a:spcAft>
            </a:pPr>
            <a:fld id="{7E7AB22C-8B7E-9B4A-8C65-396C3C874D86}" type="datetime1">
              <a:rPr lang="en-US" smtClean="0"/>
              <a:pPr>
                <a:spcAft>
                  <a:spcPts val="600"/>
                </a:spcAft>
              </a:pPr>
              <a:t>6/24/2023</a:t>
            </a:fld>
            <a:endParaRPr lang="en-US"/>
          </a:p>
        </p:txBody>
      </p:sp>
      <p:sp>
        <p:nvSpPr>
          <p:cNvPr id="32" name="Footer Placeholder 4">
            <a:extLst>
              <a:ext uri="{FF2B5EF4-FFF2-40B4-BE49-F238E27FC236}">
                <a16:creationId xmlns:a16="http://schemas.microsoft.com/office/drawing/2014/main" id="{55B80403-188B-666A-0207-F00CBF747E2B}"/>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33" name="Slide Number Placeholder 5">
            <a:extLst>
              <a:ext uri="{FF2B5EF4-FFF2-40B4-BE49-F238E27FC236}">
                <a16:creationId xmlns:a16="http://schemas.microsoft.com/office/drawing/2014/main" id="{6F31FFB1-171E-DBC0-1240-9165DCB708CF}"/>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10</a:t>
            </a:fld>
            <a:endParaRPr lang="en-US"/>
          </a:p>
        </p:txBody>
      </p:sp>
      <p:graphicFrame>
        <p:nvGraphicFramePr>
          <p:cNvPr id="46" name="Table 45">
            <a:extLst>
              <a:ext uri="{FF2B5EF4-FFF2-40B4-BE49-F238E27FC236}">
                <a16:creationId xmlns:a16="http://schemas.microsoft.com/office/drawing/2014/main" id="{7F1931D0-58B7-4F73-AC71-318D5D9412DD}"/>
              </a:ext>
            </a:extLst>
          </p:cNvPr>
          <p:cNvGraphicFramePr>
            <a:graphicFrameLocks noGrp="1"/>
          </p:cNvGraphicFramePr>
          <p:nvPr>
            <p:extLst>
              <p:ext uri="{D42A27DB-BD31-4B8C-83A1-F6EECF244321}">
                <p14:modId xmlns:p14="http://schemas.microsoft.com/office/powerpoint/2010/main" val="3334491191"/>
              </p:ext>
            </p:extLst>
          </p:nvPr>
        </p:nvGraphicFramePr>
        <p:xfrm>
          <a:off x="975361" y="3429000"/>
          <a:ext cx="8441202" cy="1855176"/>
        </p:xfrm>
        <a:graphic>
          <a:graphicData uri="http://schemas.openxmlformats.org/drawingml/2006/table">
            <a:tbl>
              <a:tblPr/>
              <a:tblGrid>
                <a:gridCol w="2603356">
                  <a:extLst>
                    <a:ext uri="{9D8B030D-6E8A-4147-A177-3AD203B41FA5}">
                      <a16:colId xmlns:a16="http://schemas.microsoft.com/office/drawing/2014/main" val="2093123623"/>
                    </a:ext>
                  </a:extLst>
                </a:gridCol>
                <a:gridCol w="1371352">
                  <a:extLst>
                    <a:ext uri="{9D8B030D-6E8A-4147-A177-3AD203B41FA5}">
                      <a16:colId xmlns:a16="http://schemas.microsoft.com/office/drawing/2014/main" val="3940962942"/>
                    </a:ext>
                  </a:extLst>
                </a:gridCol>
                <a:gridCol w="4466494">
                  <a:extLst>
                    <a:ext uri="{9D8B030D-6E8A-4147-A177-3AD203B41FA5}">
                      <a16:colId xmlns:a16="http://schemas.microsoft.com/office/drawing/2014/main" val="651680845"/>
                    </a:ext>
                  </a:extLst>
                </a:gridCol>
              </a:tblGrid>
              <a:tr h="618392">
                <a:tc>
                  <a:txBody>
                    <a:bodyPr/>
                    <a:lstStyle/>
                    <a:p>
                      <a:pPr algn="l"/>
                      <a:r>
                        <a:rPr lang="en-IN" b="1" dirty="0">
                          <a:effectLst/>
                          <a:latin typeface="inherit"/>
                        </a:rPr>
                        <a:t>Product/file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a:r>
                        <a:rPr lang="en-IN" b="1" dirty="0">
                          <a:effectLst/>
                          <a:latin typeface="inherit"/>
                        </a:rPr>
                        <a:t>File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a:r>
                        <a:rPr lang="en-IN" b="1" dirty="0">
                          <a:effectLst/>
                          <a:latin typeface="inherit"/>
                        </a:rPr>
                        <a:t>Download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956925182"/>
                  </a:ext>
                </a:extLst>
              </a:tr>
              <a:tr h="618392">
                <a:tc>
                  <a:txBody>
                    <a:bodyPr/>
                    <a:lstStyle/>
                    <a:p>
                      <a:r>
                        <a:rPr lang="en-IN" dirty="0">
                          <a:solidFill>
                            <a:srgbClr val="161513"/>
                          </a:solidFill>
                          <a:effectLst/>
                        </a:rPr>
                        <a:t>x86 Installer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a:solidFill>
                            <a:srgbClr val="161513"/>
                          </a:solidFill>
                          <a:effectLst/>
                        </a:rPr>
                        <a:t>161.54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EFED"/>
                    </a:solidFill>
                  </a:tcPr>
                </a:tc>
                <a:tc>
                  <a:txBody>
                    <a:bodyPr/>
                    <a:lstStyle/>
                    <a:p>
                      <a:r>
                        <a:rPr lang="en-IN" b="0" u="none" strike="noStrike" dirty="0">
                          <a:solidFill>
                            <a:srgbClr val="006B8F"/>
                          </a:solidFill>
                          <a:effectLst/>
                          <a:hlinkClick r:id="rId3"/>
                        </a:rPr>
                        <a:t>jdk-8u371-windows-i586.exe</a:t>
                      </a:r>
                      <a:endParaRPr lang="en-IN" b="0" dirty="0">
                        <a:solidFill>
                          <a:srgbClr val="161513"/>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73038006"/>
                  </a:ext>
                </a:extLst>
              </a:tr>
              <a:tr h="618392">
                <a:tc>
                  <a:txBody>
                    <a:bodyPr/>
                    <a:lstStyle/>
                    <a:p>
                      <a:r>
                        <a:rPr lang="en-IN" dirty="0">
                          <a:solidFill>
                            <a:srgbClr val="161513"/>
                          </a:solidFill>
                          <a:effectLst/>
                        </a:rPr>
                        <a:t>x64 Installer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dirty="0">
                          <a:solidFill>
                            <a:srgbClr val="161513"/>
                          </a:solidFill>
                          <a:effectLst/>
                        </a:rPr>
                        <a:t>175.54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EFED"/>
                    </a:solidFill>
                  </a:tcPr>
                </a:tc>
                <a:tc>
                  <a:txBody>
                    <a:bodyPr/>
                    <a:lstStyle/>
                    <a:p>
                      <a:r>
                        <a:rPr lang="en-IN" b="0" u="none" strike="noStrike" dirty="0">
                          <a:solidFill>
                            <a:srgbClr val="006B8F"/>
                          </a:solidFill>
                          <a:effectLst/>
                          <a:hlinkClick r:id="rId3"/>
                        </a:rPr>
                        <a:t>jdk-8u371-windows-x64.exe</a:t>
                      </a:r>
                      <a:endParaRPr lang="en-IN" b="0" dirty="0">
                        <a:solidFill>
                          <a:srgbClr val="161513"/>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13950989"/>
                  </a:ext>
                </a:extLst>
              </a:tr>
            </a:tbl>
          </a:graphicData>
        </a:graphic>
      </p:graphicFrame>
    </p:spTree>
    <p:extLst>
      <p:ext uri="{BB962C8B-B14F-4D97-AF65-F5344CB8AC3E}">
        <p14:creationId xmlns:p14="http://schemas.microsoft.com/office/powerpoint/2010/main" val="333569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54A6-309F-4F60-A3AC-92A1620E168F}"/>
              </a:ext>
            </a:extLst>
          </p:cNvPr>
          <p:cNvSpPr>
            <a:spLocks noGrp="1"/>
          </p:cNvSpPr>
          <p:nvPr>
            <p:ph type="title"/>
          </p:nvPr>
        </p:nvSpPr>
        <p:spPr/>
        <p:txBody>
          <a:bodyPr/>
          <a:lstStyle/>
          <a:p>
            <a:r>
              <a:rPr lang="en-IN" b="0" dirty="0"/>
              <a:t>Popular Java Editors</a:t>
            </a:r>
            <a:endParaRPr lang="en-IN" dirty="0"/>
          </a:p>
        </p:txBody>
      </p:sp>
      <p:sp>
        <p:nvSpPr>
          <p:cNvPr id="3" name="Content Placeholder 2">
            <a:extLst>
              <a:ext uri="{FF2B5EF4-FFF2-40B4-BE49-F238E27FC236}">
                <a16:creationId xmlns:a16="http://schemas.microsoft.com/office/drawing/2014/main" id="{BBAAA469-2A27-469A-9BBF-957F4F7983DC}"/>
              </a:ext>
            </a:extLst>
          </p:cNvPr>
          <p:cNvSpPr>
            <a:spLocks noGrp="1"/>
          </p:cNvSpPr>
          <p:nvPr>
            <p:ph idx="1"/>
          </p:nvPr>
        </p:nvSpPr>
        <p:spPr/>
        <p:txBody>
          <a:bodyPr/>
          <a:lstStyle/>
          <a:p>
            <a:r>
              <a:rPr lang="en-US" b="1" dirty="0"/>
              <a:t>Notepad</a:t>
            </a:r>
            <a:r>
              <a:rPr lang="en-US" dirty="0"/>
              <a:t> − On Windows machine, you can use any simple text editor like Notepad (Recommended for this tutorial), </a:t>
            </a:r>
            <a:r>
              <a:rPr lang="en-US" dirty="0" err="1"/>
              <a:t>TextPad</a:t>
            </a:r>
            <a:r>
              <a:rPr lang="en-US" dirty="0"/>
              <a:t>.</a:t>
            </a:r>
          </a:p>
          <a:p>
            <a:r>
              <a:rPr lang="en-US" b="1" dirty="0" err="1"/>
              <a:t>Netbeans</a:t>
            </a:r>
            <a:r>
              <a:rPr lang="en-US" dirty="0"/>
              <a:t> − A Java IDE that is open-source and free which can be downloaded from </a:t>
            </a:r>
            <a:r>
              <a:rPr lang="en-US" dirty="0">
                <a:hlinkClick r:id="rId2"/>
              </a:rPr>
              <a:t>https://www.netbeans.org/index.html</a:t>
            </a:r>
            <a:r>
              <a:rPr lang="en-US" dirty="0"/>
              <a:t>.</a:t>
            </a:r>
          </a:p>
          <a:p>
            <a:r>
              <a:rPr lang="en-US" b="1" dirty="0"/>
              <a:t>Eclipse</a:t>
            </a:r>
            <a:r>
              <a:rPr lang="en-US" dirty="0"/>
              <a:t> − A Java IDE developed by the eclipse open-source community and can be downloaded from </a:t>
            </a:r>
            <a:r>
              <a:rPr lang="en-US" dirty="0">
                <a:hlinkClick r:id="rId3"/>
              </a:rPr>
              <a:t>https://www.eclipse.org/</a:t>
            </a:r>
            <a:r>
              <a:rPr lang="en-US" dirty="0"/>
              <a:t>.</a:t>
            </a:r>
          </a:p>
          <a:p>
            <a:r>
              <a:rPr lang="en-US" dirty="0"/>
              <a:t>IntelliJ : A JAVA IDE developed by </a:t>
            </a:r>
            <a:r>
              <a:rPr lang="en-US" dirty="0" err="1"/>
              <a:t>jetBrains</a:t>
            </a:r>
            <a:r>
              <a:rPr lang="en-US" dirty="0"/>
              <a:t> https://www.jetbrains.com/idea/download/#section=windows</a:t>
            </a:r>
          </a:p>
          <a:p>
            <a:endParaRPr lang="en-IN" dirty="0"/>
          </a:p>
        </p:txBody>
      </p:sp>
      <p:sp>
        <p:nvSpPr>
          <p:cNvPr id="4" name="Date Placeholder 3">
            <a:extLst>
              <a:ext uri="{FF2B5EF4-FFF2-40B4-BE49-F238E27FC236}">
                <a16:creationId xmlns:a16="http://schemas.microsoft.com/office/drawing/2014/main" id="{8F95C0EE-FFD5-4BA6-9856-593AE6BAFB85}"/>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A3EB0481-9851-43EA-82EC-31A343455AC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52481C8-B2CB-4C67-B420-0F482F2BF75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605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0817-C244-4477-BB32-07E39BAF7F86}"/>
              </a:ext>
            </a:extLst>
          </p:cNvPr>
          <p:cNvSpPr>
            <a:spLocks noGrp="1"/>
          </p:cNvSpPr>
          <p:nvPr>
            <p:ph type="title"/>
          </p:nvPr>
        </p:nvSpPr>
        <p:spPr/>
        <p:txBody>
          <a:bodyPr/>
          <a:lstStyle/>
          <a:p>
            <a:r>
              <a:rPr lang="en-IN" dirty="0"/>
              <a:t>First Program</a:t>
            </a:r>
          </a:p>
        </p:txBody>
      </p:sp>
      <p:pic>
        <p:nvPicPr>
          <p:cNvPr id="7" name="Content Placeholder 6">
            <a:extLst>
              <a:ext uri="{FF2B5EF4-FFF2-40B4-BE49-F238E27FC236}">
                <a16:creationId xmlns:a16="http://schemas.microsoft.com/office/drawing/2014/main" id="{C3B739C6-0F68-45CE-A16E-5B8CB7C6B9E7}"/>
              </a:ext>
            </a:extLst>
          </p:cNvPr>
          <p:cNvPicPr>
            <a:picLocks noGrp="1" noChangeAspect="1"/>
          </p:cNvPicPr>
          <p:nvPr>
            <p:ph idx="1"/>
          </p:nvPr>
        </p:nvPicPr>
        <p:blipFill>
          <a:blip r:embed="rId2"/>
          <a:stretch>
            <a:fillRect/>
          </a:stretch>
        </p:blipFill>
        <p:spPr>
          <a:xfrm>
            <a:off x="1405650" y="1999402"/>
            <a:ext cx="4858428" cy="2667372"/>
          </a:xfrm>
          <a:prstGeom prst="rect">
            <a:avLst/>
          </a:prstGeom>
        </p:spPr>
      </p:pic>
      <p:sp>
        <p:nvSpPr>
          <p:cNvPr id="4" name="Date Placeholder 3">
            <a:extLst>
              <a:ext uri="{FF2B5EF4-FFF2-40B4-BE49-F238E27FC236}">
                <a16:creationId xmlns:a16="http://schemas.microsoft.com/office/drawing/2014/main" id="{35784298-00D8-46EA-8C01-9E2F7EF2BC35}"/>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520B9158-DADD-457B-BC92-241176A5E1CB}"/>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61ACF5E-8AE2-43A5-9DB3-84F5170CAFFB}"/>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Picture 7">
            <a:extLst>
              <a:ext uri="{FF2B5EF4-FFF2-40B4-BE49-F238E27FC236}">
                <a16:creationId xmlns:a16="http://schemas.microsoft.com/office/drawing/2014/main" id="{AD4FDC9F-B8F0-447E-8D4C-8FCF6C458AB0}"/>
              </a:ext>
            </a:extLst>
          </p:cNvPr>
          <p:cNvPicPr>
            <a:picLocks noChangeAspect="1"/>
          </p:cNvPicPr>
          <p:nvPr/>
        </p:nvPicPr>
        <p:blipFill>
          <a:blip r:embed="rId3"/>
          <a:stretch>
            <a:fillRect/>
          </a:stretch>
        </p:blipFill>
        <p:spPr>
          <a:xfrm>
            <a:off x="6806325" y="2184363"/>
            <a:ext cx="4382112" cy="523948"/>
          </a:xfrm>
          <a:prstGeom prst="rect">
            <a:avLst/>
          </a:prstGeom>
        </p:spPr>
      </p:pic>
    </p:spTree>
    <p:extLst>
      <p:ext uri="{BB962C8B-B14F-4D97-AF65-F5344CB8AC3E}">
        <p14:creationId xmlns:p14="http://schemas.microsoft.com/office/powerpoint/2010/main" val="3993401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5B1F-4FAE-4A71-AE9C-2A1A49B31214}"/>
              </a:ext>
            </a:extLst>
          </p:cNvPr>
          <p:cNvSpPr>
            <a:spLocks noGrp="1"/>
          </p:cNvSpPr>
          <p:nvPr>
            <p:ph type="title"/>
          </p:nvPr>
        </p:nvSpPr>
        <p:spPr/>
        <p:txBody>
          <a:bodyPr/>
          <a:lstStyle/>
          <a:p>
            <a:r>
              <a:rPr lang="en-IN" dirty="0"/>
              <a:t>Fundamental of Programming:</a:t>
            </a:r>
          </a:p>
        </p:txBody>
      </p:sp>
      <p:sp>
        <p:nvSpPr>
          <p:cNvPr id="3" name="Content Placeholder 2">
            <a:extLst>
              <a:ext uri="{FF2B5EF4-FFF2-40B4-BE49-F238E27FC236}">
                <a16:creationId xmlns:a16="http://schemas.microsoft.com/office/drawing/2014/main" id="{38F6DFC9-0E6C-4E0A-9D12-CD1B57626F78}"/>
              </a:ext>
            </a:extLst>
          </p:cNvPr>
          <p:cNvSpPr>
            <a:spLocks noGrp="1"/>
          </p:cNvSpPr>
          <p:nvPr>
            <p:ph idx="1"/>
          </p:nvPr>
        </p:nvSpPr>
        <p:spPr/>
        <p:txBody>
          <a:bodyPr/>
          <a:lstStyle/>
          <a:p>
            <a:r>
              <a:rPr lang="en-US" sz="1600" b="1" dirty="0"/>
              <a:t>Object</a:t>
            </a:r>
            <a:r>
              <a:rPr lang="en-US" sz="1600" dirty="0"/>
              <a:t> − </a:t>
            </a:r>
          </a:p>
          <a:p>
            <a:r>
              <a:rPr lang="en-US" sz="1600" dirty="0"/>
              <a:t>	Objects have states and behaviors. Example: A dog has states - color, name, breed as well as behavior such as wagging their tail, barking, eating. An object is an instance of a class.</a:t>
            </a:r>
          </a:p>
          <a:p>
            <a:r>
              <a:rPr lang="en-US" sz="1600" b="1" dirty="0"/>
              <a:t>Class</a:t>
            </a:r>
            <a:r>
              <a:rPr lang="en-US" sz="1600" dirty="0"/>
              <a:t> − </a:t>
            </a:r>
          </a:p>
          <a:p>
            <a:r>
              <a:rPr lang="en-US" sz="1600" dirty="0"/>
              <a:t>	A class can be defined as a template/blueprint that describes the behavior/state that the object of its type supports.</a:t>
            </a:r>
          </a:p>
          <a:p>
            <a:r>
              <a:rPr lang="en-US" sz="1600" b="1" dirty="0"/>
              <a:t>Methods</a:t>
            </a:r>
            <a:r>
              <a:rPr lang="en-US" sz="1600" dirty="0"/>
              <a:t> −</a:t>
            </a:r>
          </a:p>
          <a:p>
            <a:r>
              <a:rPr lang="en-US" sz="1600" dirty="0"/>
              <a:t>	 A method is basically a behavior. A class can contain many methods. It is in methods where the logics are written, data is manipulated, and all the actions are executed.</a:t>
            </a:r>
          </a:p>
          <a:p>
            <a:r>
              <a:rPr lang="en-US" sz="1600" b="1" dirty="0"/>
              <a:t>Instance Variables</a:t>
            </a:r>
            <a:r>
              <a:rPr lang="en-US" sz="1600" dirty="0"/>
              <a:t> − </a:t>
            </a:r>
          </a:p>
          <a:p>
            <a:r>
              <a:rPr lang="en-US" sz="1600" dirty="0"/>
              <a:t>	Each object has its unique set of instance variables. An object's state is created by the values assigned to these instance variables.</a:t>
            </a:r>
          </a:p>
          <a:p>
            <a:endParaRPr lang="en-IN" sz="1600" dirty="0"/>
          </a:p>
        </p:txBody>
      </p:sp>
      <p:sp>
        <p:nvSpPr>
          <p:cNvPr id="4" name="Date Placeholder 3">
            <a:extLst>
              <a:ext uri="{FF2B5EF4-FFF2-40B4-BE49-F238E27FC236}">
                <a16:creationId xmlns:a16="http://schemas.microsoft.com/office/drawing/2014/main" id="{7380F504-D316-434D-A069-6BF1DAA7EDC5}"/>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E061FB76-251C-4245-A51D-CD2D449E049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CEF0E78-907A-4D5D-A220-BDF00BF74570}"/>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0032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0DDE1410-6ED8-7774-BE43-67AA58EAE642}"/>
              </a:ext>
            </a:extLst>
          </p:cNvPr>
          <p:cNvGraphicFramePr>
            <a:graphicFrameLocks noGrp="1"/>
          </p:cNvGraphicFramePr>
          <p:nvPr>
            <p:ph idx="1"/>
            <p:extLst>
              <p:ext uri="{D42A27DB-BD31-4B8C-83A1-F6EECF244321}">
                <p14:modId xmlns:p14="http://schemas.microsoft.com/office/powerpoint/2010/main" val="3305517139"/>
              </p:ext>
            </p:extLst>
          </p:nvPr>
        </p:nvGraphicFramePr>
        <p:xfrm>
          <a:off x="1082350" y="343797"/>
          <a:ext cx="9461239" cy="6264386"/>
        </p:xfrm>
        <a:graphic>
          <a:graphicData uri="http://schemas.openxmlformats.org/drawingml/2006/table">
            <a:tbl>
              <a:tblPr/>
              <a:tblGrid>
                <a:gridCol w="1968445">
                  <a:extLst>
                    <a:ext uri="{9D8B030D-6E8A-4147-A177-3AD203B41FA5}">
                      <a16:colId xmlns:a16="http://schemas.microsoft.com/office/drawing/2014/main" val="623652857"/>
                    </a:ext>
                  </a:extLst>
                </a:gridCol>
                <a:gridCol w="2060210">
                  <a:extLst>
                    <a:ext uri="{9D8B030D-6E8A-4147-A177-3AD203B41FA5}">
                      <a16:colId xmlns:a16="http://schemas.microsoft.com/office/drawing/2014/main" val="4111730069"/>
                    </a:ext>
                  </a:extLst>
                </a:gridCol>
                <a:gridCol w="5432584">
                  <a:extLst>
                    <a:ext uri="{9D8B030D-6E8A-4147-A177-3AD203B41FA5}">
                      <a16:colId xmlns:a16="http://schemas.microsoft.com/office/drawing/2014/main" val="866637671"/>
                    </a:ext>
                  </a:extLst>
                </a:gridCol>
              </a:tblGrid>
              <a:tr h="111925">
                <a:tc>
                  <a:txBody>
                    <a:bodyPr/>
                    <a:lstStyle/>
                    <a:p>
                      <a:pPr algn="ctr" fontAlgn="base"/>
                      <a:r>
                        <a:rPr lang="en-IN" sz="1050" b="1" dirty="0">
                          <a:effectLst/>
                        </a:rPr>
                        <a:t>Version</a:t>
                      </a:r>
                    </a:p>
                  </a:txBody>
                  <a:tcPr marL="11659" marR="11659" marT="23318" marB="233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en-IN" sz="1050" b="1" dirty="0">
                          <a:effectLst/>
                        </a:rPr>
                        <a:t>Release Date</a:t>
                      </a:r>
                    </a:p>
                  </a:txBody>
                  <a:tcPr marL="23318" marR="23318" marT="23318" marB="233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en-IN" sz="1050" b="1" dirty="0">
                          <a:effectLst/>
                        </a:rPr>
                        <a:t>Major changes</a:t>
                      </a:r>
                    </a:p>
                  </a:txBody>
                  <a:tcPr marL="23318" marR="23318" marT="23318" marB="233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893201770"/>
                  </a:ext>
                </a:extLst>
              </a:tr>
              <a:tr h="123584">
                <a:tc>
                  <a:txBody>
                    <a:bodyPr/>
                    <a:lstStyle/>
                    <a:p>
                      <a:pPr algn="l" fontAlgn="ctr"/>
                      <a:r>
                        <a:rPr lang="en-IN" sz="1050" b="0">
                          <a:effectLst/>
                        </a:rPr>
                        <a:t>JDK Beta</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050" b="0">
                          <a:effectLst/>
                        </a:rPr>
                        <a:t>1995</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050" b="0" dirty="0">
                          <a:effectLst/>
                        </a:rPr>
                        <a:t> </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16870798"/>
                  </a:ext>
                </a:extLst>
              </a:tr>
              <a:tr h="240173">
                <a:tc>
                  <a:txBody>
                    <a:bodyPr/>
                    <a:lstStyle/>
                    <a:p>
                      <a:pPr algn="l" fontAlgn="ctr"/>
                      <a:r>
                        <a:rPr lang="en-IN" sz="1050" b="0">
                          <a:effectLst/>
                        </a:rPr>
                        <a:t>JDK 1.0</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050" b="0">
                          <a:effectLst/>
                        </a:rPr>
                        <a:t>January 1996</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050" b="0">
                          <a:effectLst/>
                        </a:rPr>
                        <a:t>The Very first version was released on January 23, 1996. The principal stable variant, JDK 1.0.2, is called Java 1.</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52468458"/>
                  </a:ext>
                </a:extLst>
              </a:tr>
              <a:tr h="531645">
                <a:tc>
                  <a:txBody>
                    <a:bodyPr/>
                    <a:lstStyle/>
                    <a:p>
                      <a:pPr algn="l" fontAlgn="ctr"/>
                      <a:r>
                        <a:rPr lang="en-IN" sz="1050" b="0" dirty="0">
                          <a:effectLst/>
                        </a:rPr>
                        <a:t>JDK 1.1</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050" b="0">
                          <a:effectLst/>
                        </a:rPr>
                        <a:t>February 1997</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050" b="0">
                          <a:effectLst/>
                        </a:rPr>
                        <a:t>Was released on February 19, 1997. There were many additions in JDK 1.1 as compared to version 1.0 such as</a:t>
                      </a:r>
                    </a:p>
                    <a:p>
                      <a:pPr algn="l" fontAlgn="base">
                        <a:buFont typeface="Arial" panose="020B0604020202020204" pitchFamily="34" charset="0"/>
                        <a:buChar char="•"/>
                      </a:pPr>
                      <a:r>
                        <a:rPr lang="en-US" sz="1050" b="0">
                          <a:effectLst/>
                        </a:rPr>
                        <a:t>A broad retooling of the AWT occasion show</a:t>
                      </a:r>
                    </a:p>
                    <a:p>
                      <a:pPr algn="l" fontAlgn="base">
                        <a:buFont typeface="Arial" panose="020B0604020202020204" pitchFamily="34" charset="0"/>
                        <a:buChar char="•"/>
                      </a:pPr>
                      <a:r>
                        <a:rPr lang="en-US" sz="1050" b="0">
                          <a:effectLst/>
                        </a:rPr>
                        <a:t>Inner classes added to the language</a:t>
                      </a:r>
                    </a:p>
                    <a:p>
                      <a:pPr algn="l" fontAlgn="base">
                        <a:buFont typeface="Arial" panose="020B0604020202020204" pitchFamily="34" charset="0"/>
                        <a:buChar char="•"/>
                      </a:pPr>
                      <a:r>
                        <a:rPr lang="en-US" sz="1050" b="0">
                          <a:effectLst/>
                        </a:rPr>
                        <a:t>JavaBeans</a:t>
                      </a:r>
                    </a:p>
                    <a:p>
                      <a:pPr algn="l" fontAlgn="base">
                        <a:buFont typeface="Arial" panose="020B0604020202020204" pitchFamily="34" charset="0"/>
                        <a:buChar char="•"/>
                      </a:pPr>
                      <a:r>
                        <a:rPr lang="en-US" sz="1050" b="0">
                          <a:effectLst/>
                        </a:rPr>
                        <a:t>JDBC</a:t>
                      </a:r>
                    </a:p>
                    <a:p>
                      <a:pPr algn="l" fontAlgn="base">
                        <a:buFont typeface="Arial" panose="020B0604020202020204" pitchFamily="34" charset="0"/>
                        <a:buChar char="•"/>
                      </a:pPr>
                      <a:r>
                        <a:rPr lang="en-US" sz="1050" b="0">
                          <a:effectLst/>
                        </a:rPr>
                        <a:t>RMI</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87695976"/>
                  </a:ext>
                </a:extLst>
              </a:tr>
              <a:tr h="648234">
                <a:tc>
                  <a:txBody>
                    <a:bodyPr/>
                    <a:lstStyle/>
                    <a:p>
                      <a:pPr algn="l" fontAlgn="ctr"/>
                      <a:r>
                        <a:rPr lang="en-IN" sz="1050" b="0">
                          <a:effectLst/>
                        </a:rPr>
                        <a:t>J2SE 1.2</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050" b="0" dirty="0">
                          <a:effectLst/>
                        </a:rPr>
                        <a:t>December 1998</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050" b="0" dirty="0">
                          <a:effectLst/>
                        </a:rPr>
                        <a:t>“Play area” was the codename which was given to this form and was released on 8th December 1998. Its real expansion included: </a:t>
                      </a:r>
                      <a:r>
                        <a:rPr lang="en-US" sz="1050" b="0" dirty="0" err="1">
                          <a:effectLst/>
                        </a:rPr>
                        <a:t>strictfp</a:t>
                      </a:r>
                      <a:r>
                        <a:rPr lang="en-US" sz="1050" b="0" dirty="0">
                          <a:effectLst/>
                        </a:rPr>
                        <a:t> keyword</a:t>
                      </a:r>
                    </a:p>
                    <a:p>
                      <a:pPr algn="l" fontAlgn="base">
                        <a:buFont typeface="Arial" panose="020B0604020202020204" pitchFamily="34" charset="0"/>
                        <a:buChar char="•"/>
                      </a:pPr>
                      <a:r>
                        <a:rPr lang="en-US" sz="1050" b="0" dirty="0">
                          <a:effectLst/>
                        </a:rPr>
                        <a:t>the Swing graphical API was coordinated into the </a:t>
                      </a:r>
                      <a:r>
                        <a:rPr lang="en-US" sz="1050" b="0" dirty="0" err="1">
                          <a:effectLst/>
                        </a:rPr>
                        <a:t>centre</a:t>
                      </a:r>
                      <a:r>
                        <a:rPr lang="en-US" sz="1050" b="0" dirty="0">
                          <a:effectLst/>
                        </a:rPr>
                        <a:t> classes</a:t>
                      </a:r>
                    </a:p>
                    <a:p>
                      <a:pPr algn="l" fontAlgn="base">
                        <a:buFont typeface="Arial" panose="020B0604020202020204" pitchFamily="34" charset="0"/>
                        <a:buChar char="•"/>
                      </a:pPr>
                      <a:r>
                        <a:rPr lang="en-US" sz="1050" b="0" dirty="0">
                          <a:effectLst/>
                        </a:rPr>
                        <a:t>Sun’s JVM was outfitted with a JIT compiler out of the blue</a:t>
                      </a:r>
                    </a:p>
                    <a:p>
                      <a:pPr algn="l" fontAlgn="base">
                        <a:buFont typeface="Arial" panose="020B0604020202020204" pitchFamily="34" charset="0"/>
                        <a:buChar char="•"/>
                      </a:pPr>
                      <a:r>
                        <a:rPr lang="en-US" sz="1050" b="0" dirty="0">
                          <a:effectLst/>
                        </a:rPr>
                        <a:t>Java module</a:t>
                      </a:r>
                    </a:p>
                    <a:p>
                      <a:pPr algn="l" fontAlgn="base">
                        <a:buFont typeface="Arial" panose="020B0604020202020204" pitchFamily="34" charset="0"/>
                        <a:buChar char="•"/>
                      </a:pPr>
                      <a:r>
                        <a:rPr lang="en-US" sz="1050" b="0" dirty="0">
                          <a:effectLst/>
                        </a:rPr>
                        <a:t>Java IDL, an IDL usage for CORBA interoperability</a:t>
                      </a:r>
                    </a:p>
                    <a:p>
                      <a:pPr algn="l" fontAlgn="base">
                        <a:buFont typeface="Arial" panose="020B0604020202020204" pitchFamily="34" charset="0"/>
                        <a:buChar char="•"/>
                      </a:pPr>
                      <a:r>
                        <a:rPr lang="en-US" sz="1050" b="0" dirty="0">
                          <a:effectLst/>
                        </a:rPr>
                        <a:t>Collections system</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96075363"/>
                  </a:ext>
                </a:extLst>
              </a:tr>
              <a:tr h="473351">
                <a:tc>
                  <a:txBody>
                    <a:bodyPr/>
                    <a:lstStyle/>
                    <a:p>
                      <a:pPr algn="l" fontAlgn="ctr"/>
                      <a:r>
                        <a:rPr lang="en-IN" sz="1050" b="0">
                          <a:effectLst/>
                        </a:rPr>
                        <a:t>J2SE 1.3</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050" b="0">
                          <a:effectLst/>
                        </a:rPr>
                        <a:t>May 2000</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050" b="0">
                          <a:effectLst/>
                        </a:rPr>
                        <a:t>Codename- “KESTREL” Release Date- 8th May 2000 Additions:</a:t>
                      </a:r>
                    </a:p>
                    <a:p>
                      <a:pPr algn="l" fontAlgn="base">
                        <a:buFont typeface="Arial" panose="020B0604020202020204" pitchFamily="34" charset="0"/>
                        <a:buChar char="•"/>
                      </a:pPr>
                      <a:r>
                        <a:rPr lang="en-US" sz="1050" b="0">
                          <a:effectLst/>
                        </a:rPr>
                        <a:t>HotSpot JVM included</a:t>
                      </a:r>
                    </a:p>
                    <a:p>
                      <a:pPr algn="l" fontAlgn="base">
                        <a:buFont typeface="Arial" panose="020B0604020202020204" pitchFamily="34" charset="0"/>
                        <a:buChar char="•"/>
                      </a:pPr>
                      <a:r>
                        <a:rPr lang="en-US" sz="1050" b="0">
                          <a:effectLst/>
                        </a:rPr>
                        <a:t>Java Naming and Directory Interface</a:t>
                      </a:r>
                    </a:p>
                    <a:p>
                      <a:pPr algn="l" fontAlgn="base">
                        <a:buFont typeface="Arial" panose="020B0604020202020204" pitchFamily="34" charset="0"/>
                        <a:buChar char="•"/>
                      </a:pPr>
                      <a:r>
                        <a:rPr lang="en-US" sz="1050" b="0">
                          <a:effectLst/>
                        </a:rPr>
                        <a:t>JPDA</a:t>
                      </a:r>
                    </a:p>
                    <a:p>
                      <a:pPr algn="l" fontAlgn="base">
                        <a:buFont typeface="Arial" panose="020B0604020202020204" pitchFamily="34" charset="0"/>
                        <a:buChar char="•"/>
                      </a:pPr>
                      <a:r>
                        <a:rPr lang="en-US" sz="1050" b="0">
                          <a:effectLst/>
                        </a:rPr>
                        <a:t>JavaSound</a:t>
                      </a:r>
                    </a:p>
                    <a:p>
                      <a:pPr algn="l" fontAlgn="base">
                        <a:buFont typeface="Arial" panose="020B0604020202020204" pitchFamily="34" charset="0"/>
                        <a:buChar char="•"/>
                      </a:pPr>
                      <a:r>
                        <a:rPr lang="en-US" sz="1050" b="0">
                          <a:effectLst/>
                        </a:rPr>
                        <a:t>Synthetic proxy classes</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30078787"/>
                  </a:ext>
                </a:extLst>
              </a:tr>
              <a:tr h="706529">
                <a:tc>
                  <a:txBody>
                    <a:bodyPr/>
                    <a:lstStyle/>
                    <a:p>
                      <a:pPr algn="l" fontAlgn="ctr"/>
                      <a:r>
                        <a:rPr lang="en-IN" sz="1050" b="0">
                          <a:effectLst/>
                        </a:rPr>
                        <a:t>J2SE 1.4</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050" b="0">
                          <a:effectLst/>
                        </a:rPr>
                        <a:t>February 2002</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050" b="0">
                          <a:effectLst/>
                        </a:rPr>
                        <a:t>Codename- “Merlin” Release Date- 6th February 2002 Additions: Library improvements</a:t>
                      </a:r>
                    </a:p>
                    <a:p>
                      <a:pPr algn="l" fontAlgn="base">
                        <a:buFont typeface="Arial" panose="020B0604020202020204" pitchFamily="34" charset="0"/>
                        <a:buChar char="•"/>
                      </a:pPr>
                      <a:r>
                        <a:rPr lang="en-IN" sz="1050" b="0">
                          <a:effectLst/>
                        </a:rPr>
                        <a:t>Regular expressions modelled after Perl regular expressions</a:t>
                      </a:r>
                    </a:p>
                    <a:p>
                      <a:pPr algn="l" fontAlgn="base">
                        <a:buFont typeface="Arial" panose="020B0604020202020204" pitchFamily="34" charset="0"/>
                        <a:buChar char="•"/>
                      </a:pPr>
                      <a:r>
                        <a:rPr lang="en-IN" sz="1050" b="0">
                          <a:effectLst/>
                        </a:rPr>
                        <a:t>The image I/O API for reading and writing images in formats like JPEG and PNG</a:t>
                      </a:r>
                    </a:p>
                    <a:p>
                      <a:pPr algn="l" fontAlgn="base">
                        <a:buFont typeface="Arial" panose="020B0604020202020204" pitchFamily="34" charset="0"/>
                        <a:buChar char="•"/>
                      </a:pPr>
                      <a:r>
                        <a:rPr lang="en-IN" sz="1050" b="0">
                          <a:effectLst/>
                        </a:rPr>
                        <a:t>Integrated XML parser and XSLT processor (JAXP) (specified in JSR 5 and JSR 63)</a:t>
                      </a:r>
                    </a:p>
                    <a:p>
                      <a:pPr algn="l" fontAlgn="base">
                        <a:buFont typeface="Arial" panose="020B0604020202020204" pitchFamily="34" charset="0"/>
                        <a:buChar char="•"/>
                      </a:pPr>
                      <a:r>
                        <a:rPr lang="en-IN" sz="1050" b="0">
                          <a:effectLst/>
                        </a:rPr>
                        <a:t>Preferences API (java.util.prefs)</a:t>
                      </a:r>
                    </a:p>
                    <a:p>
                      <a:pPr algn="l" fontAlgn="base"/>
                      <a:r>
                        <a:rPr lang="en-IN" sz="1050" b="0">
                          <a:effectLst/>
                        </a:rPr>
                        <a:t>Public Support and security updates for this version ended in October 2008.</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65188266"/>
                  </a:ext>
                </a:extLst>
              </a:tr>
              <a:tr h="531645">
                <a:tc>
                  <a:txBody>
                    <a:bodyPr/>
                    <a:lstStyle/>
                    <a:p>
                      <a:pPr algn="l" fontAlgn="ctr"/>
                      <a:r>
                        <a:rPr lang="en-IN" sz="1050" b="0" dirty="0">
                          <a:effectLst/>
                        </a:rPr>
                        <a:t>J2SE 5.0</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050" b="0">
                          <a:effectLst/>
                        </a:rPr>
                        <a:t>September 2004</a:t>
                      </a: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050" b="0" dirty="0">
                          <a:effectLst/>
                        </a:rPr>
                        <a:t>Codename- “Tiger” Release Date- “30th September 2004” Originally numbered as 1.5 which is still used as its internal version. Added several new language features such as:</a:t>
                      </a:r>
                    </a:p>
                    <a:p>
                      <a:pPr algn="l" fontAlgn="base">
                        <a:buFont typeface="Arial" panose="020B0604020202020204" pitchFamily="34" charset="0"/>
                        <a:buChar char="•"/>
                      </a:pPr>
                      <a:r>
                        <a:rPr lang="en-US" sz="1050" b="0" dirty="0">
                          <a:effectLst/>
                        </a:rPr>
                        <a:t>for-each loop</a:t>
                      </a:r>
                    </a:p>
                    <a:p>
                      <a:pPr algn="l" fontAlgn="base">
                        <a:buFont typeface="Arial" panose="020B0604020202020204" pitchFamily="34" charset="0"/>
                        <a:buChar char="•"/>
                      </a:pPr>
                      <a:r>
                        <a:rPr lang="en-US" sz="1050" b="0" dirty="0">
                          <a:effectLst/>
                        </a:rPr>
                        <a:t>Generics</a:t>
                      </a:r>
                    </a:p>
                    <a:p>
                      <a:pPr algn="l" fontAlgn="base">
                        <a:buFont typeface="Arial" panose="020B0604020202020204" pitchFamily="34" charset="0"/>
                        <a:buChar char="•"/>
                      </a:pPr>
                      <a:r>
                        <a:rPr lang="en-US" sz="1050" b="0" dirty="0">
                          <a:effectLst/>
                        </a:rPr>
                        <a:t>Autoboxing</a:t>
                      </a:r>
                    </a:p>
                    <a:p>
                      <a:pPr algn="l" fontAlgn="base">
                        <a:buFont typeface="Arial" panose="020B0604020202020204" pitchFamily="34" charset="0"/>
                        <a:buChar char="•"/>
                      </a:pPr>
                      <a:r>
                        <a:rPr lang="en-US" sz="1050" b="0" dirty="0">
                          <a:effectLst/>
                        </a:rPr>
                        <a:t>Var-</a:t>
                      </a:r>
                      <a:r>
                        <a:rPr lang="en-US" sz="1050" b="0" dirty="0" err="1">
                          <a:effectLst/>
                        </a:rPr>
                        <a:t>args</a:t>
                      </a:r>
                      <a:endParaRPr lang="en-US" sz="1050" b="0" dirty="0">
                        <a:effectLst/>
                      </a:endParaRPr>
                    </a:p>
                  </a:txBody>
                  <a:tcPr marL="23318" marR="23318" marT="32645" marB="326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39703039"/>
                  </a:ext>
                </a:extLst>
              </a:tr>
            </a:tbl>
          </a:graphicData>
        </a:graphic>
      </p:graphicFrame>
      <p:sp>
        <p:nvSpPr>
          <p:cNvPr id="4" name="Date Placeholder 3">
            <a:extLst>
              <a:ext uri="{FF2B5EF4-FFF2-40B4-BE49-F238E27FC236}">
                <a16:creationId xmlns:a16="http://schemas.microsoft.com/office/drawing/2014/main" id="{98D63940-43CA-77D4-01B8-FAFA6DD57975}"/>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D73607C3-9F0B-D7DB-6011-B9CE6AFD132B}"/>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80F01A6-0426-AB52-3301-7A18B13D09C1}"/>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26862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02CBC01-53F9-99AB-6FEA-459F817AE1A1}"/>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2ACD743D-7CE5-4B77-7707-51F03D8E56C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2D46CA5-D543-E97E-5D8A-0A9F85C09742}"/>
              </a:ext>
            </a:extLst>
          </p:cNvPr>
          <p:cNvSpPr>
            <a:spLocks noGrp="1"/>
          </p:cNvSpPr>
          <p:nvPr>
            <p:ph type="sldNum" sz="quarter" idx="4"/>
          </p:nvPr>
        </p:nvSpPr>
        <p:spPr/>
        <p:txBody>
          <a:bodyPr/>
          <a:lstStyle/>
          <a:p>
            <a:fld id="{294A09A9-5501-47C1-A89A-A340965A2BE2}" type="slidenum">
              <a:rPr lang="en-US" smtClean="0"/>
              <a:pPr/>
              <a:t>15</a:t>
            </a:fld>
            <a:endParaRPr lang="en-US" dirty="0"/>
          </a:p>
        </p:txBody>
      </p:sp>
      <p:graphicFrame>
        <p:nvGraphicFramePr>
          <p:cNvPr id="7" name="Table 6">
            <a:extLst>
              <a:ext uri="{FF2B5EF4-FFF2-40B4-BE49-F238E27FC236}">
                <a16:creationId xmlns:a16="http://schemas.microsoft.com/office/drawing/2014/main" id="{0B7F6C59-1A01-2537-E33E-2905C052B254}"/>
              </a:ext>
            </a:extLst>
          </p:cNvPr>
          <p:cNvGraphicFramePr>
            <a:graphicFrameLocks noGrp="1"/>
          </p:cNvGraphicFramePr>
          <p:nvPr>
            <p:extLst>
              <p:ext uri="{D42A27DB-BD31-4B8C-83A1-F6EECF244321}">
                <p14:modId xmlns:p14="http://schemas.microsoft.com/office/powerpoint/2010/main" val="1876207705"/>
              </p:ext>
            </p:extLst>
          </p:nvPr>
        </p:nvGraphicFramePr>
        <p:xfrm>
          <a:off x="1038419" y="136525"/>
          <a:ext cx="10102333" cy="6035956"/>
        </p:xfrm>
        <a:graphic>
          <a:graphicData uri="http://schemas.openxmlformats.org/drawingml/2006/table">
            <a:tbl>
              <a:tblPr/>
              <a:tblGrid>
                <a:gridCol w="2101827">
                  <a:extLst>
                    <a:ext uri="{9D8B030D-6E8A-4147-A177-3AD203B41FA5}">
                      <a16:colId xmlns:a16="http://schemas.microsoft.com/office/drawing/2014/main" val="2766189640"/>
                    </a:ext>
                  </a:extLst>
                </a:gridCol>
                <a:gridCol w="2199810">
                  <a:extLst>
                    <a:ext uri="{9D8B030D-6E8A-4147-A177-3AD203B41FA5}">
                      <a16:colId xmlns:a16="http://schemas.microsoft.com/office/drawing/2014/main" val="3671867315"/>
                    </a:ext>
                  </a:extLst>
                </a:gridCol>
                <a:gridCol w="5800696">
                  <a:extLst>
                    <a:ext uri="{9D8B030D-6E8A-4147-A177-3AD203B41FA5}">
                      <a16:colId xmlns:a16="http://schemas.microsoft.com/office/drawing/2014/main" val="206384393"/>
                    </a:ext>
                  </a:extLst>
                </a:gridCol>
              </a:tblGrid>
              <a:tr h="111925">
                <a:tc>
                  <a:txBody>
                    <a:bodyPr/>
                    <a:lstStyle/>
                    <a:p>
                      <a:pPr algn="ctr" fontAlgn="base"/>
                      <a:r>
                        <a:rPr lang="en-IN" sz="1050" b="1" dirty="0">
                          <a:effectLst/>
                        </a:rPr>
                        <a:t>Version</a:t>
                      </a:r>
                    </a:p>
                  </a:txBody>
                  <a:tcPr marL="11659" marR="11659" marT="23318" marB="233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en-IN" sz="1050" b="1" dirty="0">
                          <a:effectLst/>
                        </a:rPr>
                        <a:t>Release Date</a:t>
                      </a:r>
                    </a:p>
                  </a:txBody>
                  <a:tcPr marL="23318" marR="23318" marT="23318" marB="233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en-IN" sz="1050" b="1" dirty="0">
                          <a:effectLst/>
                        </a:rPr>
                        <a:t>Major changes</a:t>
                      </a:r>
                    </a:p>
                  </a:txBody>
                  <a:tcPr marL="23318" marR="23318" marT="23318" marB="233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40982031"/>
                  </a:ext>
                </a:extLst>
              </a:tr>
              <a:tr h="0">
                <a:tc>
                  <a:txBody>
                    <a:bodyPr/>
                    <a:lstStyle/>
                    <a:p>
                      <a:pPr algn="l" fontAlgn="ctr"/>
                      <a:r>
                        <a:rPr lang="en-IN" sz="1250" b="0" dirty="0">
                          <a:effectLst/>
                        </a:rPr>
                        <a:t>JAVA SE 6</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250" b="0">
                          <a:effectLst/>
                        </a:rPr>
                        <a:t>December 2006</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250" b="0">
                          <a:effectLst/>
                        </a:rPr>
                        <a:t>Codename- “Mustang” Released Date- 11th December 2006 Packaged with a database supervisor and encourages the utilization of scripting languages with the JVM. Replaced the name J2SE with java SE and dropped the .0 from the version number. Additions:</a:t>
                      </a:r>
                    </a:p>
                    <a:p>
                      <a:pPr algn="l" fontAlgn="base">
                        <a:buFont typeface="Arial" panose="020B0604020202020204" pitchFamily="34" charset="0"/>
                        <a:buChar char="•"/>
                      </a:pPr>
                      <a:r>
                        <a:rPr lang="en-US" sz="1250" b="0">
                          <a:effectLst/>
                        </a:rPr>
                        <a:t>Upgrade of JAXB to version 2.0: Including integration of a StAX parser.</a:t>
                      </a:r>
                    </a:p>
                    <a:p>
                      <a:pPr algn="l" fontAlgn="base">
                        <a:buFont typeface="Arial" panose="020B0604020202020204" pitchFamily="34" charset="0"/>
                        <a:buChar char="•"/>
                      </a:pPr>
                      <a:r>
                        <a:rPr lang="en-US" sz="1250" b="0">
                          <a:effectLst/>
                        </a:rPr>
                        <a:t>Support for pluggable annotations (JSR 269).</a:t>
                      </a:r>
                    </a:p>
                    <a:p>
                      <a:pPr algn="l" fontAlgn="base">
                        <a:buFont typeface="Arial" panose="020B0604020202020204" pitchFamily="34" charset="0"/>
                        <a:buChar char="•"/>
                      </a:pPr>
                      <a:r>
                        <a:rPr lang="en-US" sz="1250" b="0">
                          <a:effectLst/>
                        </a:rPr>
                        <a:t>JDBC 4.0 support (JSR 221)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68393226"/>
                  </a:ext>
                </a:extLst>
              </a:tr>
              <a:tr h="0">
                <a:tc>
                  <a:txBody>
                    <a:bodyPr/>
                    <a:lstStyle/>
                    <a:p>
                      <a:pPr algn="l" fontAlgn="ctr"/>
                      <a:r>
                        <a:rPr lang="en-IN" sz="1250" b="0" dirty="0">
                          <a:effectLst/>
                        </a:rPr>
                        <a:t>JAVA SE 7</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250" b="0" dirty="0">
                          <a:effectLst/>
                        </a:rPr>
                        <a:t>July 2011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250" b="0" dirty="0">
                          <a:effectLst/>
                        </a:rPr>
                        <a:t>Codename- “Dolphin” Release Date- 7th July 2011 Added small language changes including strings in the switch. The JVM was extended with support for dynamic languages. Additions:</a:t>
                      </a:r>
                    </a:p>
                    <a:p>
                      <a:pPr algn="l" fontAlgn="base">
                        <a:buFont typeface="Arial" panose="020B0604020202020204" pitchFamily="34" charset="0"/>
                        <a:buChar char="•"/>
                      </a:pPr>
                      <a:r>
                        <a:rPr lang="en-US" sz="1250" b="0" dirty="0">
                          <a:effectLst/>
                        </a:rPr>
                        <a:t>Compressed 64-bit pointers.</a:t>
                      </a:r>
                    </a:p>
                    <a:p>
                      <a:pPr algn="l" fontAlgn="base">
                        <a:buFont typeface="Arial" panose="020B0604020202020204" pitchFamily="34" charset="0"/>
                        <a:buChar char="•"/>
                      </a:pPr>
                      <a:r>
                        <a:rPr lang="en-US" sz="1250" b="0" dirty="0">
                          <a:effectLst/>
                        </a:rPr>
                        <a:t>Binary Integer Literals.</a:t>
                      </a:r>
                    </a:p>
                    <a:p>
                      <a:pPr algn="l" fontAlgn="base">
                        <a:buFont typeface="Arial" panose="020B0604020202020204" pitchFamily="34" charset="0"/>
                        <a:buChar char="•"/>
                      </a:pPr>
                      <a:r>
                        <a:rPr lang="en-US" sz="1250" b="0" dirty="0">
                          <a:effectLst/>
                        </a:rPr>
                        <a:t>Upstream updates to XML and Unicode.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88212588"/>
                  </a:ext>
                </a:extLst>
              </a:tr>
              <a:tr h="0">
                <a:tc>
                  <a:txBody>
                    <a:bodyPr/>
                    <a:lstStyle/>
                    <a:p>
                      <a:pPr algn="l" fontAlgn="ctr"/>
                      <a:r>
                        <a:rPr lang="en-IN" sz="1250" b="0">
                          <a:effectLst/>
                        </a:rPr>
                        <a:t>JAVA SE 8</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250" b="0">
                          <a:effectLst/>
                        </a:rPr>
                        <a:t>March 2014</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50" b="0">
                          <a:effectLst/>
                        </a:rPr>
                        <a:t>Released Date- 18th March 2014 Language level support for lambda expressions and default methods and a new date and time API inspired by Joda Time.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07004029"/>
                  </a:ext>
                </a:extLst>
              </a:tr>
              <a:tr h="0">
                <a:tc>
                  <a:txBody>
                    <a:bodyPr/>
                    <a:lstStyle/>
                    <a:p>
                      <a:pPr algn="l" fontAlgn="ctr"/>
                      <a:r>
                        <a:rPr lang="en-IN" sz="1250" b="0">
                          <a:effectLst/>
                        </a:rPr>
                        <a:t>JAVA SE 9</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250" b="0">
                          <a:effectLst/>
                        </a:rPr>
                        <a:t>September 2017</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50" b="0">
                          <a:effectLst/>
                        </a:rPr>
                        <a:t>Release Date: 21st September 2017 Project Jigsaw: designing and implementing a standard, a module system for the Java SE platform, and to apply that system to the platform itself and the JDK.</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75630075"/>
                  </a:ext>
                </a:extLst>
              </a:tr>
              <a:tr h="0">
                <a:tc>
                  <a:txBody>
                    <a:bodyPr/>
                    <a:lstStyle/>
                    <a:p>
                      <a:pPr algn="l" fontAlgn="ctr"/>
                      <a:r>
                        <a:rPr lang="en-IN" sz="1250" b="0">
                          <a:effectLst/>
                        </a:rPr>
                        <a:t>JAVA SE 10</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250" b="0">
                          <a:effectLst/>
                        </a:rPr>
                        <a:t>March 2018</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250" b="0" dirty="0">
                          <a:effectLst/>
                        </a:rPr>
                        <a:t>Released Date- 20th March Addition:</a:t>
                      </a:r>
                    </a:p>
                    <a:p>
                      <a:pPr algn="l" fontAlgn="base">
                        <a:buFont typeface="Arial" panose="020B0604020202020204" pitchFamily="34" charset="0"/>
                        <a:buChar char="•"/>
                      </a:pPr>
                      <a:r>
                        <a:rPr lang="en-US" sz="1250" b="0" dirty="0">
                          <a:effectLst/>
                        </a:rPr>
                        <a:t>Additional Unicode language-tag extensions</a:t>
                      </a:r>
                    </a:p>
                    <a:p>
                      <a:pPr algn="l" fontAlgn="base">
                        <a:buFont typeface="Arial" panose="020B0604020202020204" pitchFamily="34" charset="0"/>
                        <a:buChar char="•"/>
                      </a:pPr>
                      <a:r>
                        <a:rPr lang="en-US" sz="1250" b="0" dirty="0">
                          <a:effectLst/>
                        </a:rPr>
                        <a:t>Root certificates</a:t>
                      </a:r>
                    </a:p>
                    <a:p>
                      <a:pPr algn="l" fontAlgn="base">
                        <a:buFont typeface="Arial" panose="020B0604020202020204" pitchFamily="34" charset="0"/>
                        <a:buChar char="•"/>
                      </a:pPr>
                      <a:r>
                        <a:rPr lang="en-US" sz="1250" b="0" dirty="0">
                          <a:effectLst/>
                        </a:rPr>
                        <a:t>Thread-local handshakes</a:t>
                      </a:r>
                    </a:p>
                    <a:p>
                      <a:pPr algn="l" fontAlgn="base">
                        <a:buFont typeface="Arial" panose="020B0604020202020204" pitchFamily="34" charset="0"/>
                        <a:buChar char="•"/>
                      </a:pPr>
                      <a:r>
                        <a:rPr lang="en-US" sz="1250" b="0" dirty="0">
                          <a:effectLst/>
                        </a:rPr>
                        <a:t>Heap allocation on alternative memory devices</a:t>
                      </a:r>
                    </a:p>
                    <a:p>
                      <a:pPr algn="l" fontAlgn="base">
                        <a:buFont typeface="Arial" panose="020B0604020202020204" pitchFamily="34" charset="0"/>
                        <a:buChar char="•"/>
                      </a:pPr>
                      <a:r>
                        <a:rPr lang="en-US" sz="1250" b="0" dirty="0">
                          <a:effectLst/>
                        </a:rPr>
                        <a:t>Remove the native-header generation tool – </a:t>
                      </a:r>
                      <a:r>
                        <a:rPr lang="en-US" sz="1250" b="0" dirty="0" err="1">
                          <a:effectLst/>
                        </a:rPr>
                        <a:t>javah</a:t>
                      </a:r>
                      <a:r>
                        <a:rPr lang="en-US" sz="1250" b="0" dirty="0">
                          <a:effectLst/>
                        </a:rPr>
                        <a:t>.</a:t>
                      </a:r>
                    </a:p>
                    <a:p>
                      <a:pPr algn="l" fontAlgn="base">
                        <a:buFont typeface="Arial" panose="020B0604020202020204" pitchFamily="34" charset="0"/>
                        <a:buChar char="•"/>
                      </a:pPr>
                      <a:r>
                        <a:rPr lang="en-US" sz="1250" b="0" dirty="0">
                          <a:effectLst/>
                        </a:rPr>
                        <a:t>Consolidate the JDK forest into a single repository.</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26565552"/>
                  </a:ext>
                </a:extLst>
              </a:tr>
            </a:tbl>
          </a:graphicData>
        </a:graphic>
      </p:graphicFrame>
    </p:spTree>
    <p:extLst>
      <p:ext uri="{BB962C8B-B14F-4D97-AF65-F5344CB8AC3E}">
        <p14:creationId xmlns:p14="http://schemas.microsoft.com/office/powerpoint/2010/main" val="400204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B4C84C1-D19E-08E0-11DA-EE449F15FE8E}"/>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513097B1-F612-5788-BE15-B43C9E5F6D2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8CC6B11-AE3C-47A7-4A3C-5594BF3755F6}"/>
              </a:ext>
            </a:extLst>
          </p:cNvPr>
          <p:cNvSpPr>
            <a:spLocks noGrp="1"/>
          </p:cNvSpPr>
          <p:nvPr>
            <p:ph type="sldNum" sz="quarter" idx="4"/>
          </p:nvPr>
        </p:nvSpPr>
        <p:spPr/>
        <p:txBody>
          <a:bodyPr/>
          <a:lstStyle/>
          <a:p>
            <a:fld id="{294A09A9-5501-47C1-A89A-A340965A2BE2}" type="slidenum">
              <a:rPr lang="en-US" smtClean="0"/>
              <a:pPr/>
              <a:t>16</a:t>
            </a:fld>
            <a:endParaRPr lang="en-US" dirty="0"/>
          </a:p>
        </p:txBody>
      </p:sp>
      <p:graphicFrame>
        <p:nvGraphicFramePr>
          <p:cNvPr id="7" name="Table 6">
            <a:extLst>
              <a:ext uri="{FF2B5EF4-FFF2-40B4-BE49-F238E27FC236}">
                <a16:creationId xmlns:a16="http://schemas.microsoft.com/office/drawing/2014/main" id="{A9FBA1EF-D8C7-8AA1-6422-6CF54D37AA4B}"/>
              </a:ext>
            </a:extLst>
          </p:cNvPr>
          <p:cNvGraphicFramePr>
            <a:graphicFrameLocks noGrp="1"/>
          </p:cNvGraphicFramePr>
          <p:nvPr>
            <p:extLst>
              <p:ext uri="{D42A27DB-BD31-4B8C-83A1-F6EECF244321}">
                <p14:modId xmlns:p14="http://schemas.microsoft.com/office/powerpoint/2010/main" val="737996470"/>
              </p:ext>
            </p:extLst>
          </p:nvPr>
        </p:nvGraphicFramePr>
        <p:xfrm>
          <a:off x="381000" y="643942"/>
          <a:ext cx="10102333" cy="3490876"/>
        </p:xfrm>
        <a:graphic>
          <a:graphicData uri="http://schemas.openxmlformats.org/drawingml/2006/table">
            <a:tbl>
              <a:tblPr/>
              <a:tblGrid>
                <a:gridCol w="2101827">
                  <a:extLst>
                    <a:ext uri="{9D8B030D-6E8A-4147-A177-3AD203B41FA5}">
                      <a16:colId xmlns:a16="http://schemas.microsoft.com/office/drawing/2014/main" val="2509555983"/>
                    </a:ext>
                  </a:extLst>
                </a:gridCol>
                <a:gridCol w="2199810">
                  <a:extLst>
                    <a:ext uri="{9D8B030D-6E8A-4147-A177-3AD203B41FA5}">
                      <a16:colId xmlns:a16="http://schemas.microsoft.com/office/drawing/2014/main" val="4265817988"/>
                    </a:ext>
                  </a:extLst>
                </a:gridCol>
                <a:gridCol w="5800696">
                  <a:extLst>
                    <a:ext uri="{9D8B030D-6E8A-4147-A177-3AD203B41FA5}">
                      <a16:colId xmlns:a16="http://schemas.microsoft.com/office/drawing/2014/main" val="3783093037"/>
                    </a:ext>
                  </a:extLst>
                </a:gridCol>
              </a:tblGrid>
              <a:tr h="111925">
                <a:tc>
                  <a:txBody>
                    <a:bodyPr/>
                    <a:lstStyle/>
                    <a:p>
                      <a:pPr algn="ctr" fontAlgn="base"/>
                      <a:r>
                        <a:rPr lang="en-IN" sz="1050" b="1" dirty="0">
                          <a:effectLst/>
                        </a:rPr>
                        <a:t>Version</a:t>
                      </a:r>
                    </a:p>
                  </a:txBody>
                  <a:tcPr marL="11659" marR="11659" marT="23318" marB="233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en-IN" sz="1050" b="1" dirty="0">
                          <a:effectLst/>
                        </a:rPr>
                        <a:t>Release Date</a:t>
                      </a:r>
                    </a:p>
                  </a:txBody>
                  <a:tcPr marL="23318" marR="23318" marT="23318" marB="233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r>
                        <a:rPr lang="en-IN" sz="1050" b="1" dirty="0">
                          <a:effectLst/>
                        </a:rPr>
                        <a:t>Major changes</a:t>
                      </a:r>
                    </a:p>
                  </a:txBody>
                  <a:tcPr marL="23318" marR="23318" marT="23318" marB="233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588104055"/>
                  </a:ext>
                </a:extLst>
              </a:tr>
              <a:tr h="0">
                <a:tc>
                  <a:txBody>
                    <a:bodyPr/>
                    <a:lstStyle/>
                    <a:p>
                      <a:pPr algn="l" fontAlgn="ctr"/>
                      <a:r>
                        <a:rPr lang="en-IN" sz="1250" b="0" dirty="0">
                          <a:effectLst/>
                        </a:rPr>
                        <a:t>JAVA SE 11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ctr"/>
                      <a:r>
                        <a:rPr lang="en-IN" sz="1250" b="0">
                          <a:effectLst/>
                        </a:rPr>
                        <a:t>September 2018</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ase"/>
                      <a:r>
                        <a:rPr lang="en-IN" sz="1250" b="0">
                          <a:effectLst/>
                        </a:rPr>
                        <a:t>Released Date- 25th September, 2018 Additions-</a:t>
                      </a:r>
                    </a:p>
                    <a:p>
                      <a:pPr algn="l" fontAlgn="base">
                        <a:buFont typeface="Arial" panose="020B0604020202020204" pitchFamily="34" charset="0"/>
                        <a:buChar char="•"/>
                      </a:pPr>
                      <a:r>
                        <a:rPr lang="en-IN" sz="1250" b="0">
                          <a:effectLst/>
                        </a:rPr>
                        <a:t>Dynamic class-file constants</a:t>
                      </a:r>
                    </a:p>
                    <a:p>
                      <a:pPr algn="l" fontAlgn="base">
                        <a:buFont typeface="Arial" panose="020B0604020202020204" pitchFamily="34" charset="0"/>
                        <a:buChar char="•"/>
                      </a:pPr>
                      <a:r>
                        <a:rPr lang="en-IN" sz="1250" b="0">
                          <a:effectLst/>
                        </a:rPr>
                        <a:t>Epsilon: a no-op garbage collector</a:t>
                      </a:r>
                    </a:p>
                    <a:p>
                      <a:pPr algn="l" fontAlgn="base">
                        <a:buFont typeface="Arial" panose="020B0604020202020204" pitchFamily="34" charset="0"/>
                        <a:buChar char="•"/>
                      </a:pPr>
                      <a:r>
                        <a:rPr lang="en-IN" sz="1250" b="0">
                          <a:effectLst/>
                        </a:rPr>
                        <a:t>The local-variable syntax for lambda parameters</a:t>
                      </a:r>
                    </a:p>
                    <a:p>
                      <a:pPr algn="l" fontAlgn="base">
                        <a:buFont typeface="Arial" panose="020B0604020202020204" pitchFamily="34" charset="0"/>
                        <a:buChar char="•"/>
                      </a:pPr>
                      <a:r>
                        <a:rPr lang="en-IN" sz="1250" b="0">
                          <a:effectLst/>
                        </a:rPr>
                        <a:t>Low-overhead heap profiling</a:t>
                      </a:r>
                    </a:p>
                    <a:p>
                      <a:pPr algn="l" fontAlgn="base">
                        <a:buFont typeface="Arial" panose="020B0604020202020204" pitchFamily="34" charset="0"/>
                        <a:buChar char="•"/>
                      </a:pPr>
                      <a:r>
                        <a:rPr lang="en-IN" sz="1250" b="0">
                          <a:effectLst/>
                        </a:rPr>
                        <a:t>HTTP client (standard)</a:t>
                      </a:r>
                    </a:p>
                    <a:p>
                      <a:pPr algn="l" fontAlgn="base">
                        <a:buFont typeface="Arial" panose="020B0604020202020204" pitchFamily="34" charset="0"/>
                        <a:buChar char="•"/>
                      </a:pPr>
                      <a:r>
                        <a:rPr lang="en-IN" sz="1250" b="0">
                          <a:effectLst/>
                        </a:rPr>
                        <a:t>Transport Layer Security (TLS) 1.3</a:t>
                      </a:r>
                    </a:p>
                    <a:p>
                      <a:pPr algn="l" fontAlgn="base">
                        <a:buFont typeface="Arial" panose="020B0604020202020204" pitchFamily="34" charset="0"/>
                        <a:buChar char="•"/>
                      </a:pPr>
                      <a:r>
                        <a:rPr lang="en-IN" sz="1250" b="0">
                          <a:effectLst/>
                        </a:rPr>
                        <a:t>Flight recorder</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832963073"/>
                  </a:ext>
                </a:extLst>
              </a:tr>
              <a:tr h="0">
                <a:tc>
                  <a:txBody>
                    <a:bodyPr/>
                    <a:lstStyle/>
                    <a:p>
                      <a:pPr algn="l" fontAlgn="ctr"/>
                      <a:r>
                        <a:rPr lang="en-IN" sz="1250" b="0" dirty="0">
                          <a:effectLst/>
                        </a:rPr>
                        <a:t>JAVA SE 12</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ctr"/>
                      <a:r>
                        <a:rPr lang="en-IN" sz="1250" b="0" dirty="0">
                          <a:effectLst/>
                        </a:rPr>
                        <a:t>March 2019</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ase"/>
                      <a:r>
                        <a:rPr lang="en-IN" sz="1250" b="0" dirty="0">
                          <a:effectLst/>
                        </a:rPr>
                        <a:t>Released Date- 19th March 2019 Additions-</a:t>
                      </a:r>
                    </a:p>
                    <a:p>
                      <a:pPr algn="l" fontAlgn="base">
                        <a:buFont typeface="Arial" panose="020B0604020202020204" pitchFamily="34" charset="0"/>
                        <a:buChar char="•"/>
                      </a:pPr>
                      <a:r>
                        <a:rPr lang="en-IN" sz="1250" b="0" dirty="0">
                          <a:effectLst/>
                        </a:rPr>
                        <a:t>Shenandoah: A Low-Pause-Time Garbage Collector (Experimental)</a:t>
                      </a:r>
                    </a:p>
                    <a:p>
                      <a:pPr algn="l" fontAlgn="base">
                        <a:buFont typeface="Arial" panose="020B0604020202020204" pitchFamily="34" charset="0"/>
                        <a:buChar char="•"/>
                      </a:pPr>
                      <a:r>
                        <a:rPr lang="en-IN" sz="1250" b="0" dirty="0">
                          <a:effectLst/>
                        </a:rPr>
                        <a:t>Microbenchmark Suite</a:t>
                      </a:r>
                    </a:p>
                    <a:p>
                      <a:pPr algn="l" fontAlgn="base">
                        <a:buFont typeface="Arial" panose="020B0604020202020204" pitchFamily="34" charset="0"/>
                        <a:buChar char="•"/>
                      </a:pPr>
                      <a:r>
                        <a:rPr lang="en-IN" sz="1250" b="0" dirty="0">
                          <a:effectLst/>
                        </a:rPr>
                        <a:t>Switch Expressions (Preview)</a:t>
                      </a:r>
                    </a:p>
                    <a:p>
                      <a:pPr algn="l" fontAlgn="base">
                        <a:buFont typeface="Arial" panose="020B0604020202020204" pitchFamily="34" charset="0"/>
                        <a:buChar char="•"/>
                      </a:pPr>
                      <a:r>
                        <a:rPr lang="en-IN" sz="1250" b="0" dirty="0">
                          <a:effectLst/>
                        </a:rPr>
                        <a:t>JVM Constants API</a:t>
                      </a:r>
                    </a:p>
                    <a:p>
                      <a:pPr algn="l" fontAlgn="base">
                        <a:buFont typeface="Arial" panose="020B0604020202020204" pitchFamily="34" charset="0"/>
                        <a:buChar char="•"/>
                      </a:pPr>
                      <a:r>
                        <a:rPr lang="en-IN" sz="1250" b="0" dirty="0">
                          <a:effectLst/>
                        </a:rPr>
                        <a:t>One AArch64 Port, Not Two</a:t>
                      </a:r>
                    </a:p>
                    <a:p>
                      <a:pPr algn="l" fontAlgn="base">
                        <a:buFont typeface="Arial" panose="020B0604020202020204" pitchFamily="34" charset="0"/>
                        <a:buChar char="•"/>
                      </a:pPr>
                      <a:r>
                        <a:rPr lang="en-IN" sz="1250" b="0" dirty="0">
                          <a:effectLst/>
                        </a:rPr>
                        <a:t>Default CDS Archives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391905671"/>
                  </a:ext>
                </a:extLst>
              </a:tr>
            </a:tbl>
          </a:graphicData>
        </a:graphic>
      </p:graphicFrame>
    </p:spTree>
    <p:extLst>
      <p:ext uri="{BB962C8B-B14F-4D97-AF65-F5344CB8AC3E}">
        <p14:creationId xmlns:p14="http://schemas.microsoft.com/office/powerpoint/2010/main" val="8512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7A94-BF86-D6BA-5535-2C6B09162FD7}"/>
              </a:ext>
            </a:extLst>
          </p:cNvPr>
          <p:cNvSpPr>
            <a:spLocks noGrp="1"/>
          </p:cNvSpPr>
          <p:nvPr>
            <p:ph type="title"/>
          </p:nvPr>
        </p:nvSpPr>
        <p:spPr/>
        <p:txBody>
          <a:bodyPr/>
          <a:lstStyle/>
          <a:p>
            <a:r>
              <a:rPr lang="en-IN" b="1" i="0" dirty="0">
                <a:solidFill>
                  <a:srgbClr val="273239"/>
                </a:solidFill>
                <a:effectLst/>
                <a:latin typeface="Source Sans Pro" panose="020B0503030403020204" pitchFamily="34" charset="0"/>
              </a:rPr>
              <a:t>JVM Architecture</a:t>
            </a:r>
            <a:endParaRPr lang="en-IN" dirty="0"/>
          </a:p>
        </p:txBody>
      </p:sp>
      <p:sp>
        <p:nvSpPr>
          <p:cNvPr id="3" name="Content Placeholder 2">
            <a:extLst>
              <a:ext uri="{FF2B5EF4-FFF2-40B4-BE49-F238E27FC236}">
                <a16:creationId xmlns:a16="http://schemas.microsoft.com/office/drawing/2014/main" id="{018D5FFB-300A-8733-4C29-DFEB537434B5}"/>
              </a:ext>
            </a:extLst>
          </p:cNvPr>
          <p:cNvSpPr>
            <a:spLocks noGrp="1"/>
          </p:cNvSpPr>
          <p:nvPr>
            <p:ph idx="1"/>
          </p:nvPr>
        </p:nvSpPr>
        <p:spPr/>
        <p:txBody>
          <a:bodyPr/>
          <a:lstStyle/>
          <a:p>
            <a:pPr algn="just" fontAlgn="base"/>
            <a:r>
              <a:rPr lang="en-US" sz="2000" b="0" i="0" dirty="0">
                <a:solidFill>
                  <a:srgbClr val="273239"/>
                </a:solidFill>
                <a:effectLst/>
                <a:latin typeface="Nunito" pitchFamily="2" charset="0"/>
              </a:rPr>
              <a:t>JVM(Java Virtual Machine) acts as a run-time engine to run Java applications. JVM is the one that actually calls the </a:t>
            </a:r>
            <a:r>
              <a:rPr lang="en-US" sz="2000" b="1" i="0" dirty="0">
                <a:solidFill>
                  <a:srgbClr val="273239"/>
                </a:solidFill>
                <a:effectLst/>
                <a:latin typeface="Nunito" pitchFamily="2" charset="0"/>
              </a:rPr>
              <a:t>main</a:t>
            </a:r>
            <a:r>
              <a:rPr lang="en-US" sz="2000" b="0" i="0" dirty="0">
                <a:solidFill>
                  <a:srgbClr val="273239"/>
                </a:solidFill>
                <a:effectLst/>
                <a:latin typeface="Nunito" pitchFamily="2" charset="0"/>
              </a:rPr>
              <a:t> method present in a java code. JVM is a part of JRE(Java Runtime Environment).</a:t>
            </a:r>
          </a:p>
          <a:p>
            <a:pPr algn="just" fontAlgn="base"/>
            <a:r>
              <a:rPr lang="en-US" sz="2000" b="0" i="0" dirty="0">
                <a:solidFill>
                  <a:srgbClr val="273239"/>
                </a:solidFill>
                <a:effectLst/>
                <a:latin typeface="Nunito" pitchFamily="2" charset="0"/>
              </a:rPr>
              <a:t>Java applications are called WORA (Write Once Run Anywhere). This means a programmer can develop Java code on one system and can expect it to run on any other Java-enabled system without any adjustment. This is all possible because of JVM.</a:t>
            </a:r>
          </a:p>
          <a:p>
            <a:pPr algn="just" fontAlgn="base"/>
            <a:r>
              <a:rPr lang="en-US" sz="2000" b="0" i="0" dirty="0">
                <a:solidFill>
                  <a:srgbClr val="273239"/>
                </a:solidFill>
                <a:effectLst/>
                <a:latin typeface="Nunito" pitchFamily="2" charset="0"/>
              </a:rPr>
              <a:t>When we compile a </a:t>
            </a:r>
            <a:r>
              <a:rPr lang="en-US" sz="2000" b="0" i="1" dirty="0">
                <a:solidFill>
                  <a:srgbClr val="273239"/>
                </a:solidFill>
                <a:effectLst/>
                <a:latin typeface="Nunito" pitchFamily="2" charset="0"/>
              </a:rPr>
              <a:t>.java</a:t>
            </a:r>
            <a:r>
              <a:rPr lang="en-US" sz="2000" b="0" i="0" dirty="0">
                <a:solidFill>
                  <a:srgbClr val="273239"/>
                </a:solidFill>
                <a:effectLst/>
                <a:latin typeface="Nunito" pitchFamily="2" charset="0"/>
              </a:rPr>
              <a:t> file, </a:t>
            </a:r>
            <a:r>
              <a:rPr lang="en-US" sz="2000" b="0" i="1" dirty="0">
                <a:solidFill>
                  <a:srgbClr val="273239"/>
                </a:solidFill>
                <a:effectLst/>
                <a:latin typeface="Nunito" pitchFamily="2" charset="0"/>
              </a:rPr>
              <a:t>.class</a:t>
            </a:r>
            <a:r>
              <a:rPr lang="en-US" sz="2000" b="0" i="0" dirty="0">
                <a:solidFill>
                  <a:srgbClr val="273239"/>
                </a:solidFill>
                <a:effectLst/>
                <a:latin typeface="Nunito" pitchFamily="2" charset="0"/>
              </a:rPr>
              <a:t> files(contains byte-code) with the same class names present in </a:t>
            </a:r>
            <a:r>
              <a:rPr lang="en-US" sz="2000" b="0" i="1" dirty="0">
                <a:solidFill>
                  <a:srgbClr val="273239"/>
                </a:solidFill>
                <a:effectLst/>
                <a:latin typeface="Nunito" pitchFamily="2" charset="0"/>
              </a:rPr>
              <a:t>.java</a:t>
            </a:r>
            <a:r>
              <a:rPr lang="en-US" sz="2000" b="0" i="0" dirty="0">
                <a:solidFill>
                  <a:srgbClr val="273239"/>
                </a:solidFill>
                <a:effectLst/>
                <a:latin typeface="Nunito" pitchFamily="2" charset="0"/>
              </a:rPr>
              <a:t> file are generated by the Java compiler. This </a:t>
            </a:r>
            <a:r>
              <a:rPr lang="en-US" sz="2000" b="0" i="1" dirty="0">
                <a:solidFill>
                  <a:srgbClr val="273239"/>
                </a:solidFill>
                <a:effectLst/>
                <a:latin typeface="Nunito" pitchFamily="2" charset="0"/>
              </a:rPr>
              <a:t>.class</a:t>
            </a:r>
            <a:r>
              <a:rPr lang="en-US" sz="2000" b="0" i="0" dirty="0">
                <a:solidFill>
                  <a:srgbClr val="273239"/>
                </a:solidFill>
                <a:effectLst/>
                <a:latin typeface="Nunito" pitchFamily="2" charset="0"/>
              </a:rPr>
              <a:t> file goes into various steps when we run it. These steps together describe the whole JVM. </a:t>
            </a:r>
          </a:p>
          <a:p>
            <a:endParaRPr lang="en-IN" sz="2000" dirty="0"/>
          </a:p>
        </p:txBody>
      </p:sp>
      <p:sp>
        <p:nvSpPr>
          <p:cNvPr id="4" name="Date Placeholder 3">
            <a:extLst>
              <a:ext uri="{FF2B5EF4-FFF2-40B4-BE49-F238E27FC236}">
                <a16:creationId xmlns:a16="http://schemas.microsoft.com/office/drawing/2014/main" id="{87D14D88-CDEA-0F87-F711-4D0597C581AA}"/>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B6790990-07A9-384A-7BED-3FB52022095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CCDA1E8-5BDF-BF90-F480-5FF739336566}"/>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321743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B789-3AF5-35D6-8978-37D6E1C9976C}"/>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55A514DB-0C64-936E-6FC3-EE15393E0E54}"/>
              </a:ext>
            </a:extLst>
          </p:cNvPr>
          <p:cNvPicPr>
            <a:picLocks noGrp="1" noChangeAspect="1"/>
          </p:cNvPicPr>
          <p:nvPr>
            <p:ph idx="1"/>
          </p:nvPr>
        </p:nvPicPr>
        <p:blipFill>
          <a:blip r:embed="rId2"/>
          <a:stretch>
            <a:fillRect/>
          </a:stretch>
        </p:blipFill>
        <p:spPr>
          <a:xfrm>
            <a:off x="3102137" y="2087563"/>
            <a:ext cx="5909939" cy="3367087"/>
          </a:xfrm>
        </p:spPr>
      </p:pic>
      <p:sp>
        <p:nvSpPr>
          <p:cNvPr id="4" name="Date Placeholder 3">
            <a:extLst>
              <a:ext uri="{FF2B5EF4-FFF2-40B4-BE49-F238E27FC236}">
                <a16:creationId xmlns:a16="http://schemas.microsoft.com/office/drawing/2014/main" id="{DADB6C5D-0775-9686-EA3A-3FD90C8F437A}"/>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2913D927-E4F5-707F-D6D3-F6B63FC0E5AB}"/>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9CE14B8-9206-557D-E503-80AB150F3799}"/>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454454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16B1-7EE4-E263-D059-28D99B6F95A1}"/>
              </a:ext>
            </a:extLst>
          </p:cNvPr>
          <p:cNvSpPr>
            <a:spLocks noGrp="1"/>
          </p:cNvSpPr>
          <p:nvPr>
            <p:ph type="title"/>
          </p:nvPr>
        </p:nvSpPr>
        <p:spPr/>
        <p:txBody>
          <a:bodyPr/>
          <a:lstStyle/>
          <a:p>
            <a:r>
              <a:rPr lang="en-IN" b="1" i="0" dirty="0">
                <a:solidFill>
                  <a:srgbClr val="273239"/>
                </a:solidFill>
                <a:effectLst/>
                <a:latin typeface="Nunito" pitchFamily="2" charset="0"/>
              </a:rPr>
              <a:t>Linking :</a:t>
            </a:r>
            <a:r>
              <a:rPr lang="en-US" sz="2000" b="0" i="0" dirty="0">
                <a:solidFill>
                  <a:srgbClr val="273239"/>
                </a:solidFill>
                <a:effectLst/>
                <a:latin typeface="Nunito" pitchFamily="2" charset="0"/>
              </a:rPr>
              <a:t>Performs verification, preparation, and (optionally) resolution</a:t>
            </a:r>
            <a:endParaRPr lang="en-IN" sz="2000" dirty="0"/>
          </a:p>
        </p:txBody>
      </p:sp>
      <p:sp>
        <p:nvSpPr>
          <p:cNvPr id="3" name="Content Placeholder 2">
            <a:extLst>
              <a:ext uri="{FF2B5EF4-FFF2-40B4-BE49-F238E27FC236}">
                <a16:creationId xmlns:a16="http://schemas.microsoft.com/office/drawing/2014/main" id="{6D778D17-542D-66B2-8179-4740887C529E}"/>
              </a:ext>
            </a:extLst>
          </p:cNvPr>
          <p:cNvSpPr>
            <a:spLocks noGrp="1"/>
          </p:cNvSpPr>
          <p:nvPr>
            <p:ph idx="1"/>
          </p:nvPr>
        </p:nvSpPr>
        <p:spPr/>
        <p:txBody>
          <a:bodyPr/>
          <a:lstStyle/>
          <a:p>
            <a:pPr algn="just" fontAlgn="base">
              <a:buFont typeface="Arial" panose="020B0604020202020204" pitchFamily="34" charset="0"/>
              <a:buChar char="•"/>
            </a:pPr>
            <a:r>
              <a:rPr lang="en-US" sz="1800" b="0" i="1" dirty="0">
                <a:solidFill>
                  <a:srgbClr val="273239"/>
                </a:solidFill>
                <a:effectLst/>
                <a:latin typeface="Nunito" pitchFamily="2" charset="0"/>
              </a:rPr>
              <a:t>Verification</a:t>
            </a:r>
            <a:r>
              <a:rPr lang="en-US" sz="1800" b="0" i="0" dirty="0">
                <a:solidFill>
                  <a:srgbClr val="273239"/>
                </a:solidFill>
                <a:effectLst/>
                <a:latin typeface="Nunito" pitchFamily="2" charset="0"/>
              </a:rPr>
              <a:t>: It ensures the correctness of the </a:t>
            </a:r>
            <a:r>
              <a:rPr lang="en-US" sz="1800" b="0" i="1" dirty="0">
                <a:solidFill>
                  <a:srgbClr val="273239"/>
                </a:solidFill>
                <a:effectLst/>
                <a:latin typeface="Nunito" pitchFamily="2" charset="0"/>
              </a:rPr>
              <a:t>.class</a:t>
            </a:r>
            <a:r>
              <a:rPr lang="en-US" sz="1800" b="0" i="0" dirty="0">
                <a:solidFill>
                  <a:srgbClr val="273239"/>
                </a:solidFill>
                <a:effectLst/>
                <a:latin typeface="Nunito" pitchFamily="2" charset="0"/>
              </a:rPr>
              <a:t> file i.e. it checks whether this file is properly formatted and generated by a valid compiler or not. If verification fails, we get run-time exception </a:t>
            </a:r>
            <a:r>
              <a:rPr lang="en-US" sz="1800" b="0" i="1" dirty="0" err="1">
                <a:solidFill>
                  <a:srgbClr val="273239"/>
                </a:solidFill>
                <a:effectLst/>
                <a:latin typeface="Nunito" pitchFamily="2" charset="0"/>
              </a:rPr>
              <a:t>java.lang.VerifyError</a:t>
            </a:r>
            <a:r>
              <a:rPr lang="en-US" sz="1800" b="0" i="0" dirty="0">
                <a:solidFill>
                  <a:srgbClr val="273239"/>
                </a:solidFill>
                <a:effectLst/>
                <a:latin typeface="Nunito" pitchFamily="2" charset="0"/>
              </a:rPr>
              <a:t>. This activity is done by the component </a:t>
            </a:r>
            <a:r>
              <a:rPr lang="en-US" sz="1800" b="0" i="0" dirty="0" err="1">
                <a:solidFill>
                  <a:srgbClr val="273239"/>
                </a:solidFill>
                <a:effectLst/>
                <a:latin typeface="Nunito" pitchFamily="2" charset="0"/>
              </a:rPr>
              <a:t>ByteCodeVerifier</a:t>
            </a:r>
            <a:r>
              <a:rPr lang="en-US" sz="1800" b="0" i="0" dirty="0">
                <a:solidFill>
                  <a:srgbClr val="273239"/>
                </a:solidFill>
                <a:effectLst/>
                <a:latin typeface="Nunito" pitchFamily="2" charset="0"/>
              </a:rPr>
              <a:t>. Once this activity is completed then the class file is ready for compilation.</a:t>
            </a:r>
          </a:p>
          <a:p>
            <a:pPr algn="just" fontAlgn="base">
              <a:buFont typeface="Arial" panose="020B0604020202020204" pitchFamily="34" charset="0"/>
              <a:buChar char="•"/>
            </a:pPr>
            <a:r>
              <a:rPr lang="en-US" sz="1800" b="0" i="1" dirty="0">
                <a:solidFill>
                  <a:srgbClr val="273239"/>
                </a:solidFill>
                <a:effectLst/>
                <a:latin typeface="Nunito" pitchFamily="2" charset="0"/>
              </a:rPr>
              <a:t>Preparation</a:t>
            </a:r>
            <a:r>
              <a:rPr lang="en-US" sz="1800" b="0" i="0" dirty="0">
                <a:solidFill>
                  <a:srgbClr val="273239"/>
                </a:solidFill>
                <a:effectLst/>
                <a:latin typeface="Nunito" pitchFamily="2" charset="0"/>
              </a:rPr>
              <a:t>: JVM allocates memory for class static variables and initializing the memory to default values. </a:t>
            </a:r>
          </a:p>
          <a:p>
            <a:pPr algn="just" fontAlgn="base">
              <a:buFont typeface="Arial" panose="020B0604020202020204" pitchFamily="34" charset="0"/>
              <a:buChar char="•"/>
            </a:pPr>
            <a:r>
              <a:rPr lang="en-US" sz="1800" b="0" i="1" dirty="0">
                <a:solidFill>
                  <a:srgbClr val="273239"/>
                </a:solidFill>
                <a:effectLst/>
                <a:latin typeface="Nunito" pitchFamily="2" charset="0"/>
              </a:rPr>
              <a:t>Resolution</a:t>
            </a:r>
            <a:r>
              <a:rPr lang="en-US" sz="1800" b="0" i="0" dirty="0">
                <a:solidFill>
                  <a:srgbClr val="273239"/>
                </a:solidFill>
                <a:effectLst/>
                <a:latin typeface="Nunito" pitchFamily="2" charset="0"/>
              </a:rPr>
              <a:t>: It is the process of replacing symbolic references from the type with direct references. It is done by searching into the method area to locate the referenced entity.</a:t>
            </a:r>
          </a:p>
          <a:p>
            <a:endParaRPr lang="en-IN" dirty="0"/>
          </a:p>
        </p:txBody>
      </p:sp>
      <p:sp>
        <p:nvSpPr>
          <p:cNvPr id="4" name="Date Placeholder 3">
            <a:extLst>
              <a:ext uri="{FF2B5EF4-FFF2-40B4-BE49-F238E27FC236}">
                <a16:creationId xmlns:a16="http://schemas.microsoft.com/office/drawing/2014/main" id="{6DE6E092-28F2-D40D-F2B8-294674C60363}"/>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E13EF3B7-F17D-BC6C-3058-7C2790C6A22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D29004B-ACA4-BFA3-324C-1E1E7F0AC112}"/>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85257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pPr marL="457200" indent="-457200">
              <a:buFont typeface="Arial" panose="020B0604020202020204" pitchFamily="34" charset="0"/>
              <a:buChar char="•"/>
            </a:pPr>
            <a:r>
              <a:rPr lang="en-IN" dirty="0"/>
              <a:t>What is JAVA?</a:t>
            </a:r>
          </a:p>
          <a:p>
            <a:pPr marL="457200" indent="-457200">
              <a:buFont typeface="Arial" panose="020B0604020202020204" pitchFamily="34" charset="0"/>
              <a:buChar char="•"/>
            </a:pPr>
            <a:r>
              <a:rPr lang="en-IN" dirty="0"/>
              <a:t>Features of JAVA</a:t>
            </a:r>
            <a:endParaRPr lang="en-US" dirty="0"/>
          </a:p>
          <a:p>
            <a:pPr marL="457200" indent="-457200">
              <a:buFont typeface="Arial" panose="020B0604020202020204" pitchFamily="34" charset="0"/>
              <a:buChar char="•"/>
            </a:pPr>
            <a:r>
              <a:rPr lang="en-IN" dirty="0"/>
              <a:t>History</a:t>
            </a:r>
          </a:p>
          <a:p>
            <a:pPr marL="457200" indent="-457200">
              <a:buFont typeface="Arial" panose="020B0604020202020204" pitchFamily="34" charset="0"/>
              <a:buChar char="•"/>
            </a:pPr>
            <a:r>
              <a:rPr lang="en-IN" dirty="0"/>
              <a:t>Editions of JAVA</a:t>
            </a:r>
          </a:p>
          <a:p>
            <a:pPr marL="457200" indent="-457200">
              <a:buFont typeface="Arial" panose="020B0604020202020204" pitchFamily="34" charset="0"/>
              <a:buChar char="•"/>
            </a:pPr>
            <a:r>
              <a:rPr lang="en-IN" dirty="0"/>
              <a:t>JVM Architecture</a:t>
            </a:r>
          </a:p>
          <a:p>
            <a:pPr marL="457200" indent="-457200">
              <a:buFont typeface="Arial" panose="020B0604020202020204" pitchFamily="34" charset="0"/>
              <a:buChar char="•"/>
            </a:pPr>
            <a:r>
              <a:rPr lang="en-IN" dirty="0"/>
              <a:t>Hardware Specifications</a:t>
            </a:r>
          </a:p>
          <a:p>
            <a:pPr marL="457200" indent="-457200">
              <a:buFont typeface="Arial" panose="020B0604020202020204" pitchFamily="34" charset="0"/>
              <a:buChar char="•"/>
            </a:pPr>
            <a:r>
              <a:rPr lang="en-IN" dirty="0"/>
              <a:t>Software Used</a:t>
            </a:r>
          </a:p>
          <a:p>
            <a:endParaRPr lang="en-IN" dirty="0"/>
          </a:p>
          <a:p>
            <a:endParaRPr lang="en-IN"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6/24/2023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Core Java</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A461-A8F9-3CE3-8153-44CAB4948BF4}"/>
              </a:ext>
            </a:extLst>
          </p:cNvPr>
          <p:cNvSpPr>
            <a:spLocks noGrp="1"/>
          </p:cNvSpPr>
          <p:nvPr>
            <p:ph type="title"/>
          </p:nvPr>
        </p:nvSpPr>
        <p:spPr/>
        <p:txBody>
          <a:bodyPr/>
          <a:lstStyle/>
          <a:p>
            <a:r>
              <a:rPr lang="en-IN" b="1" i="0" dirty="0">
                <a:solidFill>
                  <a:srgbClr val="273239"/>
                </a:solidFill>
                <a:effectLst/>
                <a:latin typeface="Nunito" pitchFamily="2" charset="0"/>
              </a:rPr>
              <a:t>Initialization</a:t>
            </a:r>
            <a:endParaRPr lang="en-IN" dirty="0"/>
          </a:p>
        </p:txBody>
      </p:sp>
      <p:sp>
        <p:nvSpPr>
          <p:cNvPr id="3" name="Content Placeholder 2">
            <a:extLst>
              <a:ext uri="{FF2B5EF4-FFF2-40B4-BE49-F238E27FC236}">
                <a16:creationId xmlns:a16="http://schemas.microsoft.com/office/drawing/2014/main" id="{3A22303D-6FEC-E4DF-7506-3EE6B26B703B}"/>
              </a:ext>
            </a:extLst>
          </p:cNvPr>
          <p:cNvSpPr>
            <a:spLocks noGrp="1"/>
          </p:cNvSpPr>
          <p:nvPr>
            <p:ph idx="1"/>
          </p:nvPr>
        </p:nvSpPr>
        <p:spPr/>
        <p:txBody>
          <a:bodyPr/>
          <a:lstStyle/>
          <a:p>
            <a:r>
              <a:rPr lang="en-US" b="0" i="0" dirty="0">
                <a:solidFill>
                  <a:srgbClr val="273239"/>
                </a:solidFill>
                <a:effectLst/>
                <a:latin typeface="Nunito" pitchFamily="2" charset="0"/>
              </a:rPr>
              <a:t>In this phase, all static variables are assigned with their values defined in the code and static block(if any). This is executed from top to bottom in a class and from parent to child in the class hierarchy. </a:t>
            </a:r>
          </a:p>
          <a:p>
            <a:pPr marL="514350" indent="-514350">
              <a:buFont typeface="+mj-lt"/>
              <a:buAutoNum type="arabicPeriod"/>
            </a:pPr>
            <a:r>
              <a:rPr lang="en-IN" b="0" i="1" dirty="0">
                <a:solidFill>
                  <a:srgbClr val="273239"/>
                </a:solidFill>
                <a:effectLst/>
                <a:latin typeface="Nunito" pitchFamily="2" charset="0"/>
              </a:rPr>
              <a:t>Bootstrap class loader</a:t>
            </a:r>
            <a:r>
              <a:rPr lang="en-IN" b="0" i="0" dirty="0">
                <a:solidFill>
                  <a:srgbClr val="273239"/>
                </a:solidFill>
                <a:effectLst/>
                <a:latin typeface="Nunito" pitchFamily="2" charset="0"/>
              </a:rPr>
              <a:t>:</a:t>
            </a:r>
            <a:endParaRPr lang="en-US" dirty="0">
              <a:solidFill>
                <a:srgbClr val="273239"/>
              </a:solidFill>
              <a:latin typeface="Nunito" pitchFamily="2" charset="0"/>
            </a:endParaRPr>
          </a:p>
          <a:p>
            <a:pPr marL="514350" indent="-514350">
              <a:buFont typeface="+mj-lt"/>
              <a:buAutoNum type="arabicPeriod"/>
            </a:pPr>
            <a:r>
              <a:rPr lang="en-IN" b="0" i="1" dirty="0">
                <a:solidFill>
                  <a:srgbClr val="273239"/>
                </a:solidFill>
                <a:effectLst/>
                <a:latin typeface="Nunito" pitchFamily="2" charset="0"/>
              </a:rPr>
              <a:t>Extension class loader</a:t>
            </a:r>
            <a:r>
              <a:rPr lang="en-IN" b="0" i="0" dirty="0">
                <a:solidFill>
                  <a:srgbClr val="273239"/>
                </a:solidFill>
                <a:effectLst/>
                <a:latin typeface="Nunito" pitchFamily="2" charset="0"/>
              </a:rPr>
              <a:t>:</a:t>
            </a:r>
          </a:p>
          <a:p>
            <a:pPr marL="514350" indent="-514350">
              <a:buFont typeface="+mj-lt"/>
              <a:buAutoNum type="arabicPeriod"/>
            </a:pPr>
            <a:r>
              <a:rPr lang="en-IN" b="0" i="1" dirty="0">
                <a:solidFill>
                  <a:srgbClr val="273239"/>
                </a:solidFill>
                <a:effectLst/>
                <a:latin typeface="Nunito" pitchFamily="2" charset="0"/>
              </a:rPr>
              <a:t>System/Application class loader</a:t>
            </a:r>
            <a:r>
              <a:rPr lang="en-IN" b="0" i="0" dirty="0">
                <a:solidFill>
                  <a:srgbClr val="273239"/>
                </a:solidFill>
                <a:effectLst/>
                <a:latin typeface="Nunito" pitchFamily="2" charset="0"/>
              </a:rPr>
              <a:t>:</a:t>
            </a:r>
            <a:endParaRPr lang="en-US" dirty="0">
              <a:solidFill>
                <a:srgbClr val="273239"/>
              </a:solidFill>
              <a:latin typeface="Nunito" pitchFamily="2" charset="0"/>
            </a:endParaRPr>
          </a:p>
          <a:p>
            <a:endParaRPr lang="en-IN" dirty="0"/>
          </a:p>
        </p:txBody>
      </p:sp>
      <p:sp>
        <p:nvSpPr>
          <p:cNvPr id="4" name="Date Placeholder 3">
            <a:extLst>
              <a:ext uri="{FF2B5EF4-FFF2-40B4-BE49-F238E27FC236}">
                <a16:creationId xmlns:a16="http://schemas.microsoft.com/office/drawing/2014/main" id="{11C7C43B-29F7-F7A7-C069-B3C53A05C1E3}"/>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ADDC9C68-B202-990C-7F99-575E3F6B2DC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9265A0F-3846-E9D5-249E-BE0A13470DFF}"/>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656119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0424-2BCB-D2AE-73D2-24D7EEE4BC6D}"/>
              </a:ext>
            </a:extLst>
          </p:cNvPr>
          <p:cNvSpPr>
            <a:spLocks noGrp="1"/>
          </p:cNvSpPr>
          <p:nvPr>
            <p:ph type="title"/>
          </p:nvPr>
        </p:nvSpPr>
        <p:spPr/>
        <p:txBody>
          <a:bodyPr/>
          <a:lstStyle/>
          <a:p>
            <a:r>
              <a:rPr lang="en-US" b="0" i="1" dirty="0">
                <a:solidFill>
                  <a:srgbClr val="273239"/>
                </a:solidFill>
                <a:effectLst/>
                <a:latin typeface="Nunito" pitchFamily="2" charset="0"/>
              </a:rPr>
              <a:t>Bootstrap class loader</a:t>
            </a:r>
            <a:r>
              <a:rPr lang="en-US" b="0" i="0" dirty="0">
                <a:solidFill>
                  <a:srgbClr val="273239"/>
                </a:solidFill>
                <a:effectLst/>
                <a:latin typeface="Nunito" pitchFamily="2" charset="0"/>
              </a:rPr>
              <a:t>:</a:t>
            </a:r>
            <a:endParaRPr lang="en-IN" dirty="0"/>
          </a:p>
        </p:txBody>
      </p:sp>
      <p:sp>
        <p:nvSpPr>
          <p:cNvPr id="3" name="Content Placeholder 2">
            <a:extLst>
              <a:ext uri="{FF2B5EF4-FFF2-40B4-BE49-F238E27FC236}">
                <a16:creationId xmlns:a16="http://schemas.microsoft.com/office/drawing/2014/main" id="{6026A244-6229-9AE0-5379-7268246142A5}"/>
              </a:ext>
            </a:extLst>
          </p:cNvPr>
          <p:cNvSpPr>
            <a:spLocks noGrp="1"/>
          </p:cNvSpPr>
          <p:nvPr>
            <p:ph idx="1"/>
          </p:nvPr>
        </p:nvSpPr>
        <p:spPr/>
        <p:txBody>
          <a:bodyPr/>
          <a:lstStyle/>
          <a:p>
            <a:r>
              <a:rPr lang="en-US" b="0" i="0" dirty="0">
                <a:solidFill>
                  <a:srgbClr val="273239"/>
                </a:solidFill>
                <a:effectLst/>
                <a:latin typeface="Nunito" pitchFamily="2" charset="0"/>
              </a:rPr>
              <a:t>Every JVM implementation must have a bootstrap class loader, capable of loading trusted classes. It loads core java API classes present in the “</a:t>
            </a:r>
            <a:r>
              <a:rPr lang="en-US" b="0" i="1" dirty="0">
                <a:solidFill>
                  <a:srgbClr val="273239"/>
                </a:solidFill>
                <a:effectLst/>
                <a:latin typeface="Nunito" pitchFamily="2" charset="0"/>
              </a:rPr>
              <a:t>JAVA_HOME/</a:t>
            </a:r>
            <a:r>
              <a:rPr lang="en-US" b="0" i="1" dirty="0" err="1">
                <a:solidFill>
                  <a:srgbClr val="273239"/>
                </a:solidFill>
                <a:effectLst/>
                <a:latin typeface="Nunito" pitchFamily="2" charset="0"/>
              </a:rPr>
              <a:t>jre</a:t>
            </a:r>
            <a:r>
              <a:rPr lang="en-US" b="0" i="1" dirty="0">
                <a:solidFill>
                  <a:srgbClr val="273239"/>
                </a:solidFill>
                <a:effectLst/>
                <a:latin typeface="Nunito" pitchFamily="2" charset="0"/>
              </a:rPr>
              <a:t>/lib”</a:t>
            </a:r>
            <a:r>
              <a:rPr lang="en-US" b="0" i="0" dirty="0">
                <a:solidFill>
                  <a:srgbClr val="273239"/>
                </a:solidFill>
                <a:effectLst/>
                <a:latin typeface="Nunito" pitchFamily="2" charset="0"/>
              </a:rPr>
              <a:t> directory. This path is popularly known as the bootstrap path. It is implemented in native languages like C, C++</a:t>
            </a:r>
            <a:endParaRPr lang="en-IN" dirty="0"/>
          </a:p>
        </p:txBody>
      </p:sp>
      <p:sp>
        <p:nvSpPr>
          <p:cNvPr id="4" name="Date Placeholder 3">
            <a:extLst>
              <a:ext uri="{FF2B5EF4-FFF2-40B4-BE49-F238E27FC236}">
                <a16:creationId xmlns:a16="http://schemas.microsoft.com/office/drawing/2014/main" id="{18B7D718-6384-F1F6-2308-95DEF98CBCF9}"/>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C7EB92E9-D52F-5FB5-874B-69FE3AF0183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CF2892-6A3D-AAEA-D8CB-70F12EA7D2D9}"/>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2493791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977F-576D-BBFB-4C01-4032176667FC}"/>
              </a:ext>
            </a:extLst>
          </p:cNvPr>
          <p:cNvSpPr>
            <a:spLocks noGrp="1"/>
          </p:cNvSpPr>
          <p:nvPr>
            <p:ph type="title"/>
          </p:nvPr>
        </p:nvSpPr>
        <p:spPr/>
        <p:txBody>
          <a:bodyPr/>
          <a:lstStyle/>
          <a:p>
            <a:r>
              <a:rPr lang="en-IN" b="0" i="1" dirty="0">
                <a:solidFill>
                  <a:srgbClr val="273239"/>
                </a:solidFill>
                <a:effectLst/>
                <a:latin typeface="Nunito" pitchFamily="2" charset="0"/>
              </a:rPr>
              <a:t>Extension class loader</a:t>
            </a:r>
            <a:r>
              <a:rPr lang="en-IN" b="0" i="0" dirty="0">
                <a:solidFill>
                  <a:srgbClr val="273239"/>
                </a:solidFill>
                <a:effectLst/>
                <a:latin typeface="Nunito" pitchFamily="2" charset="0"/>
              </a:rPr>
              <a:t>:</a:t>
            </a:r>
            <a:endParaRPr lang="en-IN" dirty="0"/>
          </a:p>
        </p:txBody>
      </p:sp>
      <p:sp>
        <p:nvSpPr>
          <p:cNvPr id="3" name="Content Placeholder 2">
            <a:extLst>
              <a:ext uri="{FF2B5EF4-FFF2-40B4-BE49-F238E27FC236}">
                <a16:creationId xmlns:a16="http://schemas.microsoft.com/office/drawing/2014/main" id="{9690974A-8060-B055-5EB3-F39A5C9B88C7}"/>
              </a:ext>
            </a:extLst>
          </p:cNvPr>
          <p:cNvSpPr>
            <a:spLocks noGrp="1"/>
          </p:cNvSpPr>
          <p:nvPr>
            <p:ph idx="1"/>
          </p:nvPr>
        </p:nvSpPr>
        <p:spPr/>
        <p:txBody>
          <a:bodyPr/>
          <a:lstStyle/>
          <a:p>
            <a:r>
              <a:rPr lang="en-US" sz="2400" b="0" i="0" dirty="0">
                <a:solidFill>
                  <a:srgbClr val="273239"/>
                </a:solidFill>
                <a:effectLst/>
                <a:latin typeface="Nunito" pitchFamily="2" charset="0"/>
              </a:rPr>
              <a:t>It is a child of the bootstrap class loader. It loads the classes present in the extensions directories “</a:t>
            </a:r>
            <a:r>
              <a:rPr lang="en-US" sz="2400" b="0" i="1" dirty="0">
                <a:solidFill>
                  <a:srgbClr val="273239"/>
                </a:solidFill>
                <a:effectLst/>
                <a:latin typeface="Nunito" pitchFamily="2" charset="0"/>
              </a:rPr>
              <a:t>JAVA_HOME/</a:t>
            </a:r>
            <a:r>
              <a:rPr lang="en-US" sz="2400" b="0" i="1" dirty="0" err="1">
                <a:solidFill>
                  <a:srgbClr val="273239"/>
                </a:solidFill>
                <a:effectLst/>
                <a:latin typeface="Nunito" pitchFamily="2" charset="0"/>
              </a:rPr>
              <a:t>jre</a:t>
            </a:r>
            <a:r>
              <a:rPr lang="en-US" sz="2400" b="0" i="1" dirty="0">
                <a:solidFill>
                  <a:srgbClr val="273239"/>
                </a:solidFill>
                <a:effectLst/>
                <a:latin typeface="Nunito" pitchFamily="2" charset="0"/>
              </a:rPr>
              <a:t>/lib/</a:t>
            </a:r>
            <a:r>
              <a:rPr lang="en-US" sz="2400" b="0" i="1" dirty="0" err="1">
                <a:solidFill>
                  <a:srgbClr val="273239"/>
                </a:solidFill>
                <a:effectLst/>
                <a:latin typeface="Nunito" pitchFamily="2" charset="0"/>
              </a:rPr>
              <a:t>ext</a:t>
            </a:r>
            <a:r>
              <a:rPr lang="en-US" sz="2400" b="0" i="1" dirty="0">
                <a:solidFill>
                  <a:srgbClr val="273239"/>
                </a:solidFill>
                <a:effectLst/>
                <a:latin typeface="Nunito" pitchFamily="2" charset="0"/>
              </a:rPr>
              <a:t>”</a:t>
            </a:r>
            <a:r>
              <a:rPr lang="en-US" sz="2400" b="0" i="0" dirty="0">
                <a:solidFill>
                  <a:srgbClr val="273239"/>
                </a:solidFill>
                <a:effectLst/>
                <a:latin typeface="Nunito" pitchFamily="2" charset="0"/>
              </a:rPr>
              <a:t>(Extension path) or any other directory specified by the </a:t>
            </a:r>
            <a:r>
              <a:rPr lang="en-US" sz="2400" b="0" i="0" dirty="0" err="1">
                <a:solidFill>
                  <a:srgbClr val="273239"/>
                </a:solidFill>
                <a:effectLst/>
                <a:latin typeface="Nunito" pitchFamily="2" charset="0"/>
              </a:rPr>
              <a:t>java.ext.dirs</a:t>
            </a:r>
            <a:r>
              <a:rPr lang="en-US" sz="2400" b="0" i="0" dirty="0">
                <a:solidFill>
                  <a:srgbClr val="273239"/>
                </a:solidFill>
                <a:effectLst/>
                <a:latin typeface="Nunito" pitchFamily="2" charset="0"/>
              </a:rPr>
              <a:t> system property. It is implemented in java by the </a:t>
            </a:r>
            <a:r>
              <a:rPr lang="en-US" sz="2400" b="0" i="1" dirty="0" err="1">
                <a:solidFill>
                  <a:srgbClr val="273239"/>
                </a:solidFill>
                <a:effectLst/>
                <a:latin typeface="Nunito" pitchFamily="2" charset="0"/>
              </a:rPr>
              <a:t>sun.misc.Launcher$ExtClassLoader</a:t>
            </a:r>
            <a:r>
              <a:rPr lang="en-US" sz="2400" b="0" i="0" dirty="0">
                <a:solidFill>
                  <a:srgbClr val="273239"/>
                </a:solidFill>
                <a:effectLst/>
                <a:latin typeface="Nunito" pitchFamily="2" charset="0"/>
              </a:rPr>
              <a:t> class.</a:t>
            </a:r>
            <a:endParaRPr lang="en-IN" sz="2400" dirty="0"/>
          </a:p>
        </p:txBody>
      </p:sp>
      <p:sp>
        <p:nvSpPr>
          <p:cNvPr id="4" name="Date Placeholder 3">
            <a:extLst>
              <a:ext uri="{FF2B5EF4-FFF2-40B4-BE49-F238E27FC236}">
                <a16:creationId xmlns:a16="http://schemas.microsoft.com/office/drawing/2014/main" id="{91A70F45-2155-1BA9-982F-6D792C9EE747}"/>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29FF0158-352E-6973-B254-4879870C779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C757CCA-8555-51F3-DD48-4CAF20AF45DC}"/>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1548376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433B-40A7-88CE-E486-08608A2D8BDE}"/>
              </a:ext>
            </a:extLst>
          </p:cNvPr>
          <p:cNvSpPr>
            <a:spLocks noGrp="1"/>
          </p:cNvSpPr>
          <p:nvPr>
            <p:ph type="title"/>
          </p:nvPr>
        </p:nvSpPr>
        <p:spPr/>
        <p:txBody>
          <a:bodyPr/>
          <a:lstStyle/>
          <a:p>
            <a:r>
              <a:rPr lang="en-IN" b="0" i="1" dirty="0">
                <a:solidFill>
                  <a:srgbClr val="273239"/>
                </a:solidFill>
                <a:effectLst/>
                <a:latin typeface="Nunito" pitchFamily="2" charset="0"/>
              </a:rPr>
              <a:t>System/Application class loader</a:t>
            </a:r>
            <a:r>
              <a:rPr lang="en-IN" b="0" i="0" dirty="0">
                <a:solidFill>
                  <a:srgbClr val="273239"/>
                </a:solidFill>
                <a:effectLst/>
                <a:latin typeface="Nunito" pitchFamily="2" charset="0"/>
              </a:rPr>
              <a:t>:</a:t>
            </a:r>
            <a:endParaRPr lang="en-IN" dirty="0"/>
          </a:p>
        </p:txBody>
      </p:sp>
      <p:sp>
        <p:nvSpPr>
          <p:cNvPr id="3" name="Content Placeholder 2">
            <a:extLst>
              <a:ext uri="{FF2B5EF4-FFF2-40B4-BE49-F238E27FC236}">
                <a16:creationId xmlns:a16="http://schemas.microsoft.com/office/drawing/2014/main" id="{CC94A228-2C2F-6CE7-DA57-34785B7495A6}"/>
              </a:ext>
            </a:extLst>
          </p:cNvPr>
          <p:cNvSpPr>
            <a:spLocks noGrp="1"/>
          </p:cNvSpPr>
          <p:nvPr>
            <p:ph idx="1"/>
          </p:nvPr>
        </p:nvSpPr>
        <p:spPr/>
        <p:txBody>
          <a:bodyPr/>
          <a:lstStyle/>
          <a:p>
            <a:r>
              <a:rPr lang="en-US" sz="2400" b="0" i="0" dirty="0">
                <a:solidFill>
                  <a:srgbClr val="273239"/>
                </a:solidFill>
                <a:effectLst/>
                <a:latin typeface="Nunito" pitchFamily="2" charset="0"/>
              </a:rPr>
              <a:t> It is a child of the extension class loader. It is responsible to load classes from the application </a:t>
            </a:r>
            <a:r>
              <a:rPr lang="en-US" sz="2400" b="0" i="0" dirty="0" err="1">
                <a:solidFill>
                  <a:srgbClr val="273239"/>
                </a:solidFill>
                <a:effectLst/>
                <a:latin typeface="Nunito" pitchFamily="2" charset="0"/>
              </a:rPr>
              <a:t>classpath</a:t>
            </a:r>
            <a:r>
              <a:rPr lang="en-US" sz="2400" b="0" i="0" dirty="0">
                <a:solidFill>
                  <a:srgbClr val="273239"/>
                </a:solidFill>
                <a:effectLst/>
                <a:latin typeface="Nunito" pitchFamily="2" charset="0"/>
              </a:rPr>
              <a:t>. It internally uses Environment Variable which mapped to </a:t>
            </a:r>
            <a:r>
              <a:rPr lang="en-US" sz="2400" b="0" i="0" dirty="0" err="1">
                <a:solidFill>
                  <a:srgbClr val="273239"/>
                </a:solidFill>
                <a:effectLst/>
                <a:latin typeface="Nunito" pitchFamily="2" charset="0"/>
              </a:rPr>
              <a:t>java.class.path</a:t>
            </a:r>
            <a:r>
              <a:rPr lang="en-US" sz="2400" b="0" i="0" dirty="0">
                <a:solidFill>
                  <a:srgbClr val="273239"/>
                </a:solidFill>
                <a:effectLst/>
                <a:latin typeface="Nunito" pitchFamily="2" charset="0"/>
              </a:rPr>
              <a:t>. It is also implemented in Java by the </a:t>
            </a:r>
            <a:r>
              <a:rPr lang="en-US" sz="2400" b="0" i="1" dirty="0" err="1">
                <a:solidFill>
                  <a:srgbClr val="273239"/>
                </a:solidFill>
                <a:effectLst/>
                <a:latin typeface="Nunito" pitchFamily="2" charset="0"/>
              </a:rPr>
              <a:t>sun.misc.Launcher$AppClassLoader</a:t>
            </a:r>
            <a:r>
              <a:rPr lang="en-US" sz="2400" b="0" i="0" dirty="0">
                <a:solidFill>
                  <a:srgbClr val="273239"/>
                </a:solidFill>
                <a:effectLst/>
                <a:latin typeface="Nunito" pitchFamily="2" charset="0"/>
              </a:rPr>
              <a:t> class.</a:t>
            </a:r>
            <a:endParaRPr lang="en-IN" sz="2400" dirty="0"/>
          </a:p>
        </p:txBody>
      </p:sp>
      <p:sp>
        <p:nvSpPr>
          <p:cNvPr id="4" name="Date Placeholder 3">
            <a:extLst>
              <a:ext uri="{FF2B5EF4-FFF2-40B4-BE49-F238E27FC236}">
                <a16:creationId xmlns:a16="http://schemas.microsoft.com/office/drawing/2014/main" id="{72DEF10E-48CF-EB59-D95E-40D08FC06764}"/>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6A7B5EA3-80C0-4C87-AF9A-AFC724028D6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6547E45-EAC5-F6C7-4456-35009ED24C4C}"/>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33361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55D43-8C1C-D0E7-9A34-C86EEFAA4C45}"/>
              </a:ext>
            </a:extLst>
          </p:cNvPr>
          <p:cNvSpPr>
            <a:spLocks noGrp="1"/>
          </p:cNvSpPr>
          <p:nvPr>
            <p:ph idx="1"/>
          </p:nvPr>
        </p:nvSpPr>
        <p:spPr>
          <a:xfrm>
            <a:off x="1167493" y="793103"/>
            <a:ext cx="9779182" cy="4661274"/>
          </a:xfrm>
        </p:spPr>
        <p:txBody>
          <a:bodyPr/>
          <a:lstStyle/>
          <a:p>
            <a:r>
              <a:rPr lang="en-IN" sz="1600" dirty="0"/>
              <a:t>// Java code to demonstrate Class Loader subsystem</a:t>
            </a:r>
          </a:p>
          <a:p>
            <a:r>
              <a:rPr lang="en-IN" sz="1600" dirty="0"/>
              <a:t>public class Test {</a:t>
            </a:r>
          </a:p>
          <a:p>
            <a:r>
              <a:rPr lang="en-IN" sz="1600" dirty="0"/>
              <a:t>	public static void main(String[] </a:t>
            </a:r>
            <a:r>
              <a:rPr lang="en-IN" sz="1600" dirty="0" err="1"/>
              <a:t>args</a:t>
            </a:r>
            <a:r>
              <a:rPr lang="en-IN" sz="1600" dirty="0"/>
              <a:t>)</a:t>
            </a:r>
          </a:p>
          <a:p>
            <a:r>
              <a:rPr lang="en-IN" sz="1600" dirty="0"/>
              <a:t>	{</a:t>
            </a:r>
          </a:p>
          <a:p>
            <a:r>
              <a:rPr lang="en-IN" sz="1600" dirty="0"/>
              <a:t>		// String class is loaded by bootstrap loader, and</a:t>
            </a:r>
          </a:p>
          <a:p>
            <a:r>
              <a:rPr lang="en-IN" sz="1600" dirty="0"/>
              <a:t>		// bootstrap loader is not Java object, hence null</a:t>
            </a:r>
          </a:p>
          <a:p>
            <a:r>
              <a:rPr lang="en-IN" sz="1600" dirty="0"/>
              <a:t>		</a:t>
            </a:r>
            <a:r>
              <a:rPr lang="en-IN" sz="1600" dirty="0" err="1"/>
              <a:t>System.out.println</a:t>
            </a:r>
            <a:r>
              <a:rPr lang="en-IN" sz="1600" dirty="0"/>
              <a:t>(</a:t>
            </a:r>
            <a:r>
              <a:rPr lang="en-IN" sz="1600" dirty="0" err="1"/>
              <a:t>String.class.getClassLoader</a:t>
            </a:r>
            <a:r>
              <a:rPr lang="en-IN" sz="1600" dirty="0"/>
              <a:t>());</a:t>
            </a:r>
          </a:p>
          <a:p>
            <a:endParaRPr lang="en-IN" sz="1600" dirty="0"/>
          </a:p>
          <a:p>
            <a:r>
              <a:rPr lang="en-IN" sz="1600" dirty="0"/>
              <a:t>		// Test class is loaded by Application loader</a:t>
            </a:r>
          </a:p>
          <a:p>
            <a:r>
              <a:rPr lang="en-IN" sz="1600" dirty="0"/>
              <a:t>		</a:t>
            </a:r>
            <a:r>
              <a:rPr lang="en-IN" sz="1600" dirty="0" err="1"/>
              <a:t>System.out.println</a:t>
            </a:r>
            <a:r>
              <a:rPr lang="en-IN" sz="1600" dirty="0"/>
              <a:t>(</a:t>
            </a:r>
            <a:r>
              <a:rPr lang="en-IN" sz="1600" dirty="0" err="1"/>
              <a:t>Test.class.getClassLoader</a:t>
            </a:r>
            <a:r>
              <a:rPr lang="en-IN" sz="1600" dirty="0"/>
              <a:t>());</a:t>
            </a:r>
          </a:p>
          <a:p>
            <a:r>
              <a:rPr lang="en-IN" sz="1600" dirty="0"/>
              <a:t>	}</a:t>
            </a:r>
          </a:p>
          <a:p>
            <a:r>
              <a:rPr lang="en-IN" sz="1600" dirty="0"/>
              <a:t>}</a:t>
            </a:r>
          </a:p>
          <a:p>
            <a:endParaRPr lang="en-IN" dirty="0"/>
          </a:p>
        </p:txBody>
      </p:sp>
      <p:sp>
        <p:nvSpPr>
          <p:cNvPr id="4" name="Date Placeholder 3">
            <a:extLst>
              <a:ext uri="{FF2B5EF4-FFF2-40B4-BE49-F238E27FC236}">
                <a16:creationId xmlns:a16="http://schemas.microsoft.com/office/drawing/2014/main" id="{F25C8D84-DBD6-BC1C-B004-DA0DFBD83871}"/>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9EB2901E-EF14-A1ED-8D16-3E6B294C8CD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203B4EC-BBF9-49A9-5748-4B9C21781360}"/>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17872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C063-DA70-7A46-EACE-49668932C337}"/>
              </a:ext>
            </a:extLst>
          </p:cNvPr>
          <p:cNvSpPr>
            <a:spLocks noGrp="1"/>
          </p:cNvSpPr>
          <p:nvPr>
            <p:ph type="title"/>
          </p:nvPr>
        </p:nvSpPr>
        <p:spPr/>
        <p:txBody>
          <a:bodyPr/>
          <a:lstStyle/>
          <a:p>
            <a:r>
              <a:rPr lang="en-IN" b="1" i="0" dirty="0">
                <a:solidFill>
                  <a:srgbClr val="273239"/>
                </a:solidFill>
                <a:effectLst/>
                <a:latin typeface="Nunito" pitchFamily="2" charset="0"/>
              </a:rPr>
              <a:t>JVM Memory</a:t>
            </a:r>
            <a:endParaRPr lang="en-IN" dirty="0"/>
          </a:p>
        </p:txBody>
      </p:sp>
      <p:sp>
        <p:nvSpPr>
          <p:cNvPr id="3" name="Content Placeholder 2">
            <a:extLst>
              <a:ext uri="{FF2B5EF4-FFF2-40B4-BE49-F238E27FC236}">
                <a16:creationId xmlns:a16="http://schemas.microsoft.com/office/drawing/2014/main" id="{5D1122DA-1799-7FE2-B720-B5679789DDC1}"/>
              </a:ext>
            </a:extLst>
          </p:cNvPr>
          <p:cNvSpPr>
            <a:spLocks noGrp="1"/>
          </p:cNvSpPr>
          <p:nvPr>
            <p:ph idx="1"/>
          </p:nvPr>
        </p:nvSpPr>
        <p:spPr/>
        <p:txBody>
          <a:bodyPr/>
          <a:lstStyle/>
          <a:p>
            <a:pPr marL="342900" indent="-342900" algn="just" fontAlgn="base">
              <a:buFont typeface="Arial" panose="020B0604020202020204" pitchFamily="34" charset="0"/>
              <a:buChar char="•"/>
            </a:pPr>
            <a:r>
              <a:rPr lang="en-US" sz="2000" b="1" i="0" dirty="0">
                <a:solidFill>
                  <a:srgbClr val="273239"/>
                </a:solidFill>
                <a:effectLst/>
                <a:latin typeface="Nunito" pitchFamily="2" charset="0"/>
              </a:rPr>
              <a:t>Method area:</a:t>
            </a:r>
            <a:r>
              <a:rPr lang="en-US" sz="2000" b="0" i="0" dirty="0">
                <a:solidFill>
                  <a:srgbClr val="273239"/>
                </a:solidFill>
                <a:effectLst/>
                <a:latin typeface="Nunito" pitchFamily="2" charset="0"/>
              </a:rPr>
              <a:t> In the method area, all class level information like class name, immediate parent class name, methods and variables information etc. are stored, including static variables. There is only one method area per JVM, and it is a shared resource. From java 8, static variables are now stored in Heap area.</a:t>
            </a:r>
          </a:p>
          <a:p>
            <a:pPr marL="342900" indent="-342900" algn="just" fontAlgn="base">
              <a:buFont typeface="Arial" panose="020B0604020202020204" pitchFamily="34" charset="0"/>
              <a:buChar char="•"/>
            </a:pPr>
            <a:r>
              <a:rPr lang="en-US" sz="2000" b="1" i="0" dirty="0">
                <a:solidFill>
                  <a:srgbClr val="273239"/>
                </a:solidFill>
                <a:effectLst/>
                <a:latin typeface="Nunito" pitchFamily="2" charset="0"/>
              </a:rPr>
              <a:t>Heap area:</a:t>
            </a:r>
            <a:r>
              <a:rPr lang="en-US" sz="2000" b="0" i="0" dirty="0">
                <a:solidFill>
                  <a:srgbClr val="273239"/>
                </a:solidFill>
                <a:effectLst/>
                <a:latin typeface="Nunito" pitchFamily="2" charset="0"/>
              </a:rPr>
              <a:t> Information of all objects is stored in the heap area. There is also one Heap Area per JVM. It is also a shared resource.</a:t>
            </a:r>
          </a:p>
          <a:p>
            <a:pPr marL="342900" indent="-342900" algn="just" fontAlgn="base">
              <a:buFont typeface="Arial" panose="020B0604020202020204" pitchFamily="34" charset="0"/>
              <a:buChar char="•"/>
            </a:pPr>
            <a:r>
              <a:rPr lang="en-US" sz="2000" b="1" i="0" dirty="0">
                <a:solidFill>
                  <a:srgbClr val="273239"/>
                </a:solidFill>
                <a:effectLst/>
                <a:latin typeface="Nunito" pitchFamily="2" charset="0"/>
              </a:rPr>
              <a:t>Stack area:</a:t>
            </a:r>
            <a:r>
              <a:rPr lang="en-US" sz="2000" b="0" i="0" dirty="0">
                <a:solidFill>
                  <a:srgbClr val="273239"/>
                </a:solidFill>
                <a:effectLst/>
                <a:latin typeface="Nunito" pitchFamily="2" charset="0"/>
              </a:rPr>
              <a:t> For every thread, JVM creates one run-time stack which is stored here. Every block of this stack is called activation record/stack frame which stores methods calls. All local variables of that method are stored in their corresponding frame. After a thread terminates, its run-time stack will be destroyed by JVM. It is not a shared resource.</a:t>
            </a:r>
          </a:p>
          <a:p>
            <a:pPr marL="457200" indent="-45720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1AA4D0DE-676A-D482-2ACD-2018AE501FE1}"/>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4DF69D5A-8C1B-85E4-05BA-4F6C1D11C7C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EB1C98C-87E7-A550-FD85-8EAD1220F4F1}"/>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4131576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617B-4FF1-A28B-F710-EE8126FD2D7A}"/>
              </a:ext>
            </a:extLst>
          </p:cNvPr>
          <p:cNvSpPr>
            <a:spLocks noGrp="1"/>
          </p:cNvSpPr>
          <p:nvPr>
            <p:ph idx="1"/>
          </p:nvPr>
        </p:nvSpPr>
        <p:spPr>
          <a:xfrm>
            <a:off x="990212" y="1033202"/>
            <a:ext cx="9779182" cy="3366815"/>
          </a:xfrm>
        </p:spPr>
        <p:txBody>
          <a:bodyPr/>
          <a:lstStyle/>
          <a:p>
            <a:pPr marL="342900" indent="-342900" algn="just" fontAlgn="base">
              <a:buFont typeface="Arial" panose="020B0604020202020204" pitchFamily="34" charset="0"/>
              <a:buChar char="•"/>
            </a:pPr>
            <a:r>
              <a:rPr lang="en-US" sz="2400" b="1" i="0" dirty="0">
                <a:solidFill>
                  <a:srgbClr val="273239"/>
                </a:solidFill>
                <a:effectLst/>
                <a:latin typeface="Nunito" pitchFamily="2" charset="0"/>
              </a:rPr>
              <a:t>PC Registers:</a:t>
            </a:r>
            <a:r>
              <a:rPr lang="en-US" sz="2400" b="0" i="0" dirty="0">
                <a:solidFill>
                  <a:srgbClr val="273239"/>
                </a:solidFill>
                <a:effectLst/>
                <a:latin typeface="Nunito" pitchFamily="2" charset="0"/>
              </a:rPr>
              <a:t> Store address of current execution instruction of a thread. Obviously, each thread has separate PC Registers.</a:t>
            </a:r>
          </a:p>
          <a:p>
            <a:pPr marL="342900" indent="-342900" algn="just" fontAlgn="base">
              <a:buFont typeface="Arial" panose="020B0604020202020204" pitchFamily="34" charset="0"/>
              <a:buChar char="•"/>
            </a:pPr>
            <a:r>
              <a:rPr lang="en-US" sz="2400" b="1" i="0" dirty="0">
                <a:solidFill>
                  <a:srgbClr val="273239"/>
                </a:solidFill>
                <a:effectLst/>
                <a:latin typeface="Nunito" pitchFamily="2" charset="0"/>
              </a:rPr>
              <a:t>Native method stacks:</a:t>
            </a:r>
            <a:r>
              <a:rPr lang="en-US" sz="2400" b="0" i="0" dirty="0">
                <a:solidFill>
                  <a:srgbClr val="273239"/>
                </a:solidFill>
                <a:effectLst/>
                <a:latin typeface="Nunito" pitchFamily="2" charset="0"/>
              </a:rPr>
              <a:t> For every thread, a separate native stack is created. It stores native method information. </a:t>
            </a:r>
          </a:p>
          <a:p>
            <a:endParaRPr lang="en-IN" dirty="0"/>
          </a:p>
        </p:txBody>
      </p:sp>
      <p:sp>
        <p:nvSpPr>
          <p:cNvPr id="4" name="Date Placeholder 3">
            <a:extLst>
              <a:ext uri="{FF2B5EF4-FFF2-40B4-BE49-F238E27FC236}">
                <a16:creationId xmlns:a16="http://schemas.microsoft.com/office/drawing/2014/main" id="{3CCADC1B-964D-0203-AFAC-A64DFE8293A4}"/>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BA18ECE6-C946-CF5C-DEF2-533895BB475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C4EA493-38F8-35A6-57A5-A745F3E5E043}"/>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1546063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49A6-B5E1-4A01-77A4-D5D03980F5F4}"/>
              </a:ext>
            </a:extLst>
          </p:cNvPr>
          <p:cNvSpPr>
            <a:spLocks noGrp="1"/>
          </p:cNvSpPr>
          <p:nvPr>
            <p:ph type="title"/>
          </p:nvPr>
        </p:nvSpPr>
        <p:spPr/>
        <p:txBody>
          <a:bodyPr/>
          <a:lstStyle/>
          <a:p>
            <a:r>
              <a:rPr lang="en-IN" b="1" i="0" dirty="0">
                <a:solidFill>
                  <a:srgbClr val="273239"/>
                </a:solidFill>
                <a:effectLst/>
                <a:latin typeface="Nunito" pitchFamily="2" charset="0"/>
              </a:rPr>
              <a:t>Execution Engine</a:t>
            </a:r>
            <a:endParaRPr lang="en-IN" dirty="0"/>
          </a:p>
        </p:txBody>
      </p:sp>
      <p:sp>
        <p:nvSpPr>
          <p:cNvPr id="3" name="Content Placeholder 2">
            <a:extLst>
              <a:ext uri="{FF2B5EF4-FFF2-40B4-BE49-F238E27FC236}">
                <a16:creationId xmlns:a16="http://schemas.microsoft.com/office/drawing/2014/main" id="{AE5B6FF9-4742-C2B8-B7A9-8D39C895A227}"/>
              </a:ext>
            </a:extLst>
          </p:cNvPr>
          <p:cNvSpPr>
            <a:spLocks noGrp="1"/>
          </p:cNvSpPr>
          <p:nvPr>
            <p:ph idx="1"/>
          </p:nvPr>
        </p:nvSpPr>
        <p:spPr/>
        <p:txBody>
          <a:bodyPr/>
          <a:lstStyle/>
          <a:p>
            <a:pPr algn="just" fontAlgn="base"/>
            <a:r>
              <a:rPr lang="en-US" sz="2000" b="0" i="0" dirty="0">
                <a:solidFill>
                  <a:srgbClr val="273239"/>
                </a:solidFill>
                <a:effectLst/>
                <a:latin typeface="Nunito" pitchFamily="2" charset="0"/>
              </a:rPr>
              <a:t>Execution engine executes the “</a:t>
            </a:r>
            <a:r>
              <a:rPr lang="en-US" sz="2000" b="0" i="1" dirty="0">
                <a:solidFill>
                  <a:srgbClr val="273239"/>
                </a:solidFill>
                <a:effectLst/>
                <a:latin typeface="Nunito" pitchFamily="2" charset="0"/>
              </a:rPr>
              <a:t>.class”</a:t>
            </a:r>
            <a:r>
              <a:rPr lang="en-US" sz="2000" b="0" i="0" dirty="0">
                <a:solidFill>
                  <a:srgbClr val="273239"/>
                </a:solidFill>
                <a:effectLst/>
                <a:latin typeface="Nunito" pitchFamily="2" charset="0"/>
              </a:rPr>
              <a:t> (bytecode). It reads the byte-code line by line, uses data and information present in various memory area and executes instructions. It can be classified into three parts:</a:t>
            </a:r>
          </a:p>
          <a:p>
            <a:pPr algn="just" fontAlgn="base">
              <a:buFont typeface="Arial" panose="020B0604020202020204" pitchFamily="34" charset="0"/>
              <a:buChar char="•"/>
            </a:pPr>
            <a:r>
              <a:rPr lang="en-US" sz="2000" b="0" i="1" dirty="0">
                <a:solidFill>
                  <a:srgbClr val="273239"/>
                </a:solidFill>
                <a:effectLst/>
                <a:latin typeface="Nunito" pitchFamily="2" charset="0"/>
              </a:rPr>
              <a:t>Interpreter</a:t>
            </a:r>
            <a:r>
              <a:rPr lang="en-US" sz="2000" b="0" i="0" dirty="0">
                <a:solidFill>
                  <a:srgbClr val="273239"/>
                </a:solidFill>
                <a:effectLst/>
                <a:latin typeface="Nunito" pitchFamily="2" charset="0"/>
              </a:rPr>
              <a:t>: It interprets the bytecode line by line and then executes. The disadvantage here is that when one method is called multiple times, every time interpretation is required.</a:t>
            </a:r>
          </a:p>
          <a:p>
            <a:pPr algn="just" fontAlgn="base">
              <a:buFont typeface="Arial" panose="020B0604020202020204" pitchFamily="34" charset="0"/>
              <a:buChar char="•"/>
            </a:pPr>
            <a:r>
              <a:rPr lang="en-US" sz="2000" b="0" i="1" dirty="0">
                <a:solidFill>
                  <a:srgbClr val="273239"/>
                </a:solidFill>
                <a:effectLst/>
                <a:latin typeface="Nunito" pitchFamily="2" charset="0"/>
              </a:rPr>
              <a:t>Just-In-Time Compiler(JIT)</a:t>
            </a:r>
            <a:r>
              <a:rPr lang="en-US" sz="2000" b="0" i="0" dirty="0">
                <a:solidFill>
                  <a:srgbClr val="273239"/>
                </a:solidFill>
                <a:effectLst/>
                <a:latin typeface="Nunito" pitchFamily="2" charset="0"/>
              </a:rPr>
              <a:t> : It is used to increase the efficiency of an interpreter. It compiles the entire bytecode and changes it to native code so whenever the interpreter sees repeated method calls, JIT provides direct native code for that part so re-interpretation is not required, thus efficiency is improved.</a:t>
            </a:r>
          </a:p>
          <a:p>
            <a:pPr algn="just" fontAlgn="base">
              <a:buFont typeface="Arial" panose="020B0604020202020204" pitchFamily="34" charset="0"/>
              <a:buChar char="•"/>
            </a:pPr>
            <a:r>
              <a:rPr lang="en-US" sz="2000" b="0" i="1" dirty="0">
                <a:solidFill>
                  <a:srgbClr val="273239"/>
                </a:solidFill>
                <a:effectLst/>
                <a:latin typeface="Nunito" pitchFamily="2" charset="0"/>
              </a:rPr>
              <a:t>Garbage Collector</a:t>
            </a:r>
            <a:r>
              <a:rPr lang="en-US" sz="2000" b="0" i="0" dirty="0">
                <a:solidFill>
                  <a:srgbClr val="273239"/>
                </a:solidFill>
                <a:effectLst/>
                <a:latin typeface="Nunito" pitchFamily="2" charset="0"/>
              </a:rPr>
              <a:t>: It destroys un-referenced objects. For more on Garbage Collector, refer </a:t>
            </a:r>
            <a:r>
              <a:rPr lang="en-US" sz="2000" b="0" i="0" u="sng" dirty="0">
                <a:solidFill>
                  <a:srgbClr val="273239"/>
                </a:solidFill>
                <a:effectLst/>
                <a:latin typeface="Nunito" pitchFamily="2" charset="0"/>
                <a:hlinkClick r:id="rId2" action="ppaction://hlinkfile"/>
              </a:rPr>
              <a:t>Garbage Collector</a:t>
            </a:r>
            <a:r>
              <a:rPr lang="en-US" sz="2000" b="0" i="0" dirty="0">
                <a:solidFill>
                  <a:srgbClr val="273239"/>
                </a:solidFill>
                <a:effectLst/>
                <a:latin typeface="Nunito" pitchFamily="2" charset="0"/>
              </a:rPr>
              <a:t>.</a:t>
            </a:r>
          </a:p>
          <a:p>
            <a:endParaRPr lang="en-IN" dirty="0"/>
          </a:p>
        </p:txBody>
      </p:sp>
      <p:sp>
        <p:nvSpPr>
          <p:cNvPr id="4" name="Date Placeholder 3">
            <a:extLst>
              <a:ext uri="{FF2B5EF4-FFF2-40B4-BE49-F238E27FC236}">
                <a16:creationId xmlns:a16="http://schemas.microsoft.com/office/drawing/2014/main" id="{8898BFE3-D204-3743-6121-3D6545AD65C6}"/>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53FDFDB3-0B7D-0AA0-99F2-9FA1F0263BE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9B26556-4AA5-4122-ADB7-2B70179AF9E5}"/>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Tree>
    <p:extLst>
      <p:ext uri="{BB962C8B-B14F-4D97-AF65-F5344CB8AC3E}">
        <p14:creationId xmlns:p14="http://schemas.microsoft.com/office/powerpoint/2010/main" val="3860773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B35DE-CBE1-1004-C954-A81B0777FC52}"/>
              </a:ext>
            </a:extLst>
          </p:cNvPr>
          <p:cNvSpPr>
            <a:spLocks noGrp="1"/>
          </p:cNvSpPr>
          <p:nvPr>
            <p:ph idx="1"/>
          </p:nvPr>
        </p:nvSpPr>
        <p:spPr>
          <a:xfrm>
            <a:off x="1167493" y="718457"/>
            <a:ext cx="9779182" cy="4735919"/>
          </a:xfrm>
        </p:spPr>
        <p:txBody>
          <a:bodyPr/>
          <a:lstStyle/>
          <a:p>
            <a:r>
              <a:rPr lang="en-US" b="1" i="0" dirty="0">
                <a:solidFill>
                  <a:srgbClr val="273239"/>
                </a:solidFill>
                <a:effectLst/>
                <a:latin typeface="Nunito" pitchFamily="2" charset="0"/>
              </a:rPr>
              <a:t>Java Native Interface:</a:t>
            </a:r>
          </a:p>
          <a:p>
            <a:r>
              <a:rPr lang="en-US" b="0" i="0" dirty="0">
                <a:solidFill>
                  <a:srgbClr val="273239"/>
                </a:solidFill>
                <a:effectLst/>
                <a:latin typeface="Nunito" pitchFamily="2" charset="0"/>
              </a:rPr>
              <a:t>It is an interface that interacts with the Native Method Libraries and provides the native libraries(C, C++) required for the execution. It enables JVM to call C/C++ libraries and to be called by C/C++ libraries which may be specific to hardware.</a:t>
            </a:r>
          </a:p>
          <a:p>
            <a:r>
              <a:rPr lang="en-IN" b="1" i="0" dirty="0">
                <a:solidFill>
                  <a:srgbClr val="273239"/>
                </a:solidFill>
                <a:effectLst/>
                <a:latin typeface="Nunito" pitchFamily="2" charset="0"/>
              </a:rPr>
              <a:t>Native Method Libraries : </a:t>
            </a:r>
          </a:p>
          <a:p>
            <a:r>
              <a:rPr lang="en-US" b="0" i="0" dirty="0">
                <a:solidFill>
                  <a:srgbClr val="273239"/>
                </a:solidFill>
                <a:effectLst/>
                <a:latin typeface="Nunito" pitchFamily="2" charset="0"/>
              </a:rPr>
              <a:t>It is a collection of the Native Libraries(C, C++) which are required by the Execution Engine</a:t>
            </a:r>
            <a:endParaRPr lang="en-IN" dirty="0"/>
          </a:p>
        </p:txBody>
      </p:sp>
      <p:sp>
        <p:nvSpPr>
          <p:cNvPr id="4" name="Date Placeholder 3">
            <a:extLst>
              <a:ext uri="{FF2B5EF4-FFF2-40B4-BE49-F238E27FC236}">
                <a16:creationId xmlns:a16="http://schemas.microsoft.com/office/drawing/2014/main" id="{7F2E0815-8BC4-8F7E-72D5-F34D07722653}"/>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59975257-0B27-ECD3-B5B0-7A6FDF9E283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FA26D70-989B-A250-9920-F01644427AB5}"/>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3964900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63D0-8109-2246-A19C-2D788BC00F92}"/>
              </a:ext>
            </a:extLst>
          </p:cNvPr>
          <p:cNvSpPr>
            <a:spLocks noGrp="1"/>
          </p:cNvSpPr>
          <p:nvPr>
            <p:ph type="title"/>
          </p:nvPr>
        </p:nvSpPr>
        <p:spPr/>
        <p:txBody>
          <a:bodyPr/>
          <a:lstStyle/>
          <a:p>
            <a:r>
              <a:rPr lang="en-IN" dirty="0"/>
              <a:t>Bytecode</a:t>
            </a:r>
          </a:p>
        </p:txBody>
      </p:sp>
      <p:sp>
        <p:nvSpPr>
          <p:cNvPr id="3" name="Content Placeholder 2">
            <a:extLst>
              <a:ext uri="{FF2B5EF4-FFF2-40B4-BE49-F238E27FC236}">
                <a16:creationId xmlns:a16="http://schemas.microsoft.com/office/drawing/2014/main" id="{2195F89F-70E4-AC8E-F231-9BD830721D8F}"/>
              </a:ext>
            </a:extLst>
          </p:cNvPr>
          <p:cNvSpPr>
            <a:spLocks noGrp="1"/>
          </p:cNvSpPr>
          <p:nvPr>
            <p:ph idx="1"/>
          </p:nvPr>
        </p:nvSpPr>
        <p:spPr/>
        <p:txBody>
          <a:bodyPr/>
          <a:lstStyle/>
          <a:p>
            <a:r>
              <a:rPr lang="en-US" b="0" i="0" dirty="0">
                <a:solidFill>
                  <a:srgbClr val="202124"/>
                </a:solidFill>
                <a:effectLst/>
                <a:latin typeface="Google Sans"/>
              </a:rPr>
              <a:t>Bytecode in Java is </a:t>
            </a:r>
            <a:r>
              <a:rPr lang="en-US" b="0" i="0" dirty="0">
                <a:solidFill>
                  <a:srgbClr val="040C28"/>
                </a:solidFill>
                <a:effectLst/>
                <a:latin typeface="Google Sans"/>
              </a:rPr>
              <a:t>a set of instructions for the Java Virtual Machine</a:t>
            </a:r>
            <a:r>
              <a:rPr lang="en-US" b="0" i="0" dirty="0">
                <a:solidFill>
                  <a:srgbClr val="202124"/>
                </a:solidFill>
                <a:effectLst/>
                <a:latin typeface="Google Sans"/>
              </a:rPr>
              <a:t>. Bytecode is a platform-independent code. Bytecode is a code that lies between low-level language and high-level language. After the Java code is compiled, the bytecode gets generated, which can be executed on any machine using JVM.</a:t>
            </a:r>
            <a:endParaRPr lang="en-IN" dirty="0"/>
          </a:p>
        </p:txBody>
      </p:sp>
      <p:sp>
        <p:nvSpPr>
          <p:cNvPr id="4" name="Date Placeholder 3">
            <a:extLst>
              <a:ext uri="{FF2B5EF4-FFF2-40B4-BE49-F238E27FC236}">
                <a16:creationId xmlns:a16="http://schemas.microsoft.com/office/drawing/2014/main" id="{74CD1590-E0B3-298D-092D-18612555455B}"/>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871CA386-218B-8C5E-C65E-77A28FAF95A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002EFB2-A4D3-96D5-0582-519717716210}"/>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4160444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 </a:t>
            </a:r>
            <a:r>
              <a:rPr lang="en-IN" b="0" dirty="0"/>
              <a:t>Java - Overview</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77500" lnSpcReduction="20000"/>
          </a:bodyPr>
          <a:lstStyle/>
          <a:p>
            <a:r>
              <a:rPr lang="en-US" dirty="0"/>
              <a:t>Java programming language was originally developed by Sun Microsystems which was initiated by James Gosling and released in 1995 as core component of Sun Microsystems' Java platform (Java 1.0 [J2SE]).</a:t>
            </a:r>
          </a:p>
          <a:p>
            <a:r>
              <a:rPr lang="en-US" dirty="0"/>
              <a:t>The latest release of the Java Standard Edition is Java SE 8. With the advancement of Java and its widespread popularity, multiple configurations were built to suit various types of platforms. For example: J2EE for Enterprise Applications, J2ME for Mobile Applications.</a:t>
            </a:r>
          </a:p>
          <a:p>
            <a:r>
              <a:rPr lang="en-US" dirty="0"/>
              <a:t>The new J2 versions were renamed as Java SE, Java EE, and Java ME respectively. Java is guaranteed to be </a:t>
            </a:r>
            <a:r>
              <a:rPr lang="en-US" b="1" dirty="0"/>
              <a:t>Write Once, Run Anywhere.</a:t>
            </a:r>
            <a:endParaRPr lang="en-US" dirty="0"/>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6/24/2023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E58C-51E2-C9B5-A40D-F67F07140DE6}"/>
              </a:ext>
            </a:extLst>
          </p:cNvPr>
          <p:cNvSpPr>
            <a:spLocks noGrp="1"/>
          </p:cNvSpPr>
          <p:nvPr>
            <p:ph type="title"/>
          </p:nvPr>
        </p:nvSpPr>
        <p:spPr/>
        <p:txBody>
          <a:bodyPr/>
          <a:lstStyle/>
          <a:p>
            <a:r>
              <a:rPr lang="en-IN" dirty="0"/>
              <a:t>Unicode</a:t>
            </a:r>
          </a:p>
        </p:txBody>
      </p:sp>
      <p:sp>
        <p:nvSpPr>
          <p:cNvPr id="3" name="Content Placeholder 2">
            <a:extLst>
              <a:ext uri="{FF2B5EF4-FFF2-40B4-BE49-F238E27FC236}">
                <a16:creationId xmlns:a16="http://schemas.microsoft.com/office/drawing/2014/main" id="{057A3364-7CD1-1FC6-A82D-EDE7B28CD296}"/>
              </a:ext>
            </a:extLst>
          </p:cNvPr>
          <p:cNvSpPr>
            <a:spLocks noGrp="1"/>
          </p:cNvSpPr>
          <p:nvPr>
            <p:ph idx="1"/>
          </p:nvPr>
        </p:nvSpPr>
        <p:spPr/>
        <p:txBody>
          <a:bodyPr/>
          <a:lstStyle/>
          <a:p>
            <a:r>
              <a:rPr lang="en-US" b="0" i="0" dirty="0">
                <a:solidFill>
                  <a:srgbClr val="333333"/>
                </a:solidFill>
                <a:effectLst/>
                <a:latin typeface="inter-regular"/>
              </a:rPr>
              <a:t>Unicode is a universal international standard character encoding that is capable of representing most of the world's written languages.</a:t>
            </a:r>
          </a:p>
          <a:p>
            <a:pPr algn="just">
              <a:buFont typeface="Arial" panose="020B0604020202020204" pitchFamily="34" charset="0"/>
              <a:buChar char="•"/>
            </a:pPr>
            <a:r>
              <a:rPr lang="en-US" sz="2000" b="1" i="0" dirty="0">
                <a:solidFill>
                  <a:srgbClr val="000000"/>
                </a:solidFill>
                <a:effectLst/>
                <a:latin typeface="inter-bold"/>
              </a:rPr>
              <a:t>ASCII</a:t>
            </a:r>
            <a:r>
              <a:rPr lang="en-US" sz="2000" b="0" i="0" dirty="0">
                <a:solidFill>
                  <a:srgbClr val="000000"/>
                </a:solidFill>
                <a:effectLst/>
                <a:latin typeface="inter-regular"/>
              </a:rPr>
              <a:t> (American Standard Code for Information Interchange) for the United States.</a:t>
            </a:r>
          </a:p>
          <a:p>
            <a:pPr algn="just">
              <a:buFont typeface="Arial" panose="020B0604020202020204" pitchFamily="34" charset="0"/>
              <a:buChar char="•"/>
            </a:pPr>
            <a:r>
              <a:rPr lang="en-US" sz="2000" b="1" i="0" dirty="0">
                <a:solidFill>
                  <a:srgbClr val="000000"/>
                </a:solidFill>
                <a:effectLst/>
                <a:latin typeface="inter-bold"/>
              </a:rPr>
              <a:t>ISO 8859-1</a:t>
            </a:r>
            <a:r>
              <a:rPr lang="en-US" sz="2000" b="0" i="0" dirty="0">
                <a:solidFill>
                  <a:srgbClr val="000000"/>
                </a:solidFill>
                <a:effectLst/>
                <a:latin typeface="inter-regular"/>
              </a:rPr>
              <a:t> for Western European Language.</a:t>
            </a:r>
          </a:p>
          <a:p>
            <a:pPr algn="just">
              <a:buFont typeface="Arial" panose="020B0604020202020204" pitchFamily="34" charset="0"/>
              <a:buChar char="•"/>
            </a:pPr>
            <a:r>
              <a:rPr lang="en-US" sz="2000" b="1" i="0" dirty="0">
                <a:solidFill>
                  <a:srgbClr val="000000"/>
                </a:solidFill>
                <a:effectLst/>
                <a:latin typeface="inter-bold"/>
              </a:rPr>
              <a:t>KOI-8</a:t>
            </a:r>
            <a:r>
              <a:rPr lang="en-US" sz="2000" b="0" i="0" dirty="0">
                <a:solidFill>
                  <a:srgbClr val="000000"/>
                </a:solidFill>
                <a:effectLst/>
                <a:latin typeface="inter-regular"/>
              </a:rPr>
              <a:t> for Russian.</a:t>
            </a:r>
          </a:p>
          <a:p>
            <a:pPr algn="just">
              <a:buFont typeface="Arial" panose="020B0604020202020204" pitchFamily="34" charset="0"/>
              <a:buChar char="•"/>
            </a:pPr>
            <a:r>
              <a:rPr lang="en-US" sz="2000" b="1" i="0" dirty="0">
                <a:solidFill>
                  <a:srgbClr val="000000"/>
                </a:solidFill>
                <a:effectLst/>
                <a:latin typeface="inter-bold"/>
              </a:rPr>
              <a:t>GB18030 and BIG-5</a:t>
            </a:r>
            <a:r>
              <a:rPr lang="en-US" sz="2000" b="0" i="0" dirty="0">
                <a:solidFill>
                  <a:srgbClr val="000000"/>
                </a:solidFill>
                <a:effectLst/>
                <a:latin typeface="inter-regular"/>
              </a:rPr>
              <a:t> for </a:t>
            </a:r>
            <a:r>
              <a:rPr lang="en-US" sz="2000" b="0" i="0" dirty="0" err="1">
                <a:solidFill>
                  <a:srgbClr val="000000"/>
                </a:solidFill>
                <a:effectLst/>
                <a:latin typeface="inter-regular"/>
              </a:rPr>
              <a:t>chinese</a:t>
            </a:r>
            <a:r>
              <a:rPr lang="en-US" sz="2000" b="0" i="0" dirty="0">
                <a:solidFill>
                  <a:srgbClr val="000000"/>
                </a:solidFill>
                <a:effectLst/>
                <a:latin typeface="inter-regular"/>
              </a:rPr>
              <a:t>, and so on.</a:t>
            </a:r>
          </a:p>
          <a:p>
            <a:endParaRPr lang="en-IN" dirty="0"/>
          </a:p>
        </p:txBody>
      </p:sp>
      <p:sp>
        <p:nvSpPr>
          <p:cNvPr id="4" name="Date Placeholder 3">
            <a:extLst>
              <a:ext uri="{FF2B5EF4-FFF2-40B4-BE49-F238E27FC236}">
                <a16:creationId xmlns:a16="http://schemas.microsoft.com/office/drawing/2014/main" id="{F34A69E3-CC60-7F15-E1F9-511095F6BA96}"/>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086E377D-799D-9701-38D2-2F744E3B4C4B}"/>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2E9AABC-7D5F-0C8A-FD26-C773792FB88A}"/>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Tree>
    <p:extLst>
      <p:ext uri="{BB962C8B-B14F-4D97-AF65-F5344CB8AC3E}">
        <p14:creationId xmlns:p14="http://schemas.microsoft.com/office/powerpoint/2010/main" val="4158751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46C83-7F06-CB55-1BA8-32FC4F8F9216}"/>
              </a:ext>
            </a:extLst>
          </p:cNvPr>
          <p:cNvSpPr>
            <a:spLocks noGrp="1"/>
          </p:cNvSpPr>
          <p:nvPr>
            <p:ph idx="1"/>
          </p:nvPr>
        </p:nvSpPr>
        <p:spPr>
          <a:xfrm>
            <a:off x="1167493" y="587829"/>
            <a:ext cx="9779182" cy="4866547"/>
          </a:xfrm>
        </p:spPr>
        <p:txBody>
          <a:bodyPr/>
          <a:lstStyle/>
          <a:p>
            <a:r>
              <a:rPr lang="en-IN" b="1" i="0" dirty="0">
                <a:solidFill>
                  <a:srgbClr val="610B38"/>
                </a:solidFill>
                <a:effectLst/>
                <a:latin typeface="erdana"/>
              </a:rPr>
              <a:t>Problem:</a:t>
            </a:r>
          </a:p>
          <a:p>
            <a:pPr algn="just">
              <a:buFont typeface="+mj-lt"/>
              <a:buAutoNum type="arabicPeriod"/>
            </a:pPr>
            <a:r>
              <a:rPr lang="en-US" sz="2400" b="0" i="0" dirty="0">
                <a:solidFill>
                  <a:srgbClr val="000000"/>
                </a:solidFill>
                <a:effectLst/>
                <a:latin typeface="inter-regular"/>
              </a:rPr>
              <a:t>A particular code value corresponds to different letters in the various language standards.</a:t>
            </a:r>
          </a:p>
          <a:p>
            <a:pPr algn="just">
              <a:buFont typeface="+mj-lt"/>
              <a:buAutoNum type="arabicPeriod"/>
            </a:pPr>
            <a:r>
              <a:rPr lang="en-US" sz="2400" b="0" i="0" dirty="0">
                <a:solidFill>
                  <a:srgbClr val="000000"/>
                </a:solidFill>
                <a:effectLst/>
                <a:latin typeface="inter-regular"/>
              </a:rPr>
              <a:t>The encodings for languages with large character sets have variable </a:t>
            </a:r>
            <a:r>
              <a:rPr lang="en-US" sz="2400" b="0" i="0" dirty="0" err="1">
                <a:solidFill>
                  <a:srgbClr val="000000"/>
                </a:solidFill>
                <a:effectLst/>
                <a:latin typeface="inter-regular"/>
              </a:rPr>
              <a:t>length.Some</a:t>
            </a:r>
            <a:r>
              <a:rPr lang="en-US" sz="2400" b="0" i="0" dirty="0">
                <a:solidFill>
                  <a:srgbClr val="000000"/>
                </a:solidFill>
                <a:effectLst/>
                <a:latin typeface="inter-regular"/>
              </a:rPr>
              <a:t> common characters are encoded as single bytes, other require two or more byte.</a:t>
            </a:r>
          </a:p>
          <a:p>
            <a:r>
              <a:rPr lang="en-IN" b="1" i="0" dirty="0">
                <a:solidFill>
                  <a:srgbClr val="610B38"/>
                </a:solidFill>
                <a:effectLst/>
                <a:latin typeface="erdana"/>
              </a:rPr>
              <a:t>Solution:</a:t>
            </a:r>
          </a:p>
          <a:p>
            <a:endParaRPr lang="en-IN" b="1" i="0" dirty="0">
              <a:solidFill>
                <a:srgbClr val="610B38"/>
              </a:solidFill>
              <a:effectLst/>
              <a:latin typeface="erdana"/>
            </a:endParaRPr>
          </a:p>
          <a:p>
            <a:endParaRPr lang="en-IN" b="1" i="0" dirty="0">
              <a:solidFill>
                <a:srgbClr val="610B38"/>
              </a:solidFill>
              <a:effectLst/>
              <a:latin typeface="erdana"/>
            </a:endParaRPr>
          </a:p>
          <a:p>
            <a:endParaRPr lang="en-IN" dirty="0"/>
          </a:p>
        </p:txBody>
      </p:sp>
      <p:sp>
        <p:nvSpPr>
          <p:cNvPr id="4" name="Date Placeholder 3">
            <a:extLst>
              <a:ext uri="{FF2B5EF4-FFF2-40B4-BE49-F238E27FC236}">
                <a16:creationId xmlns:a16="http://schemas.microsoft.com/office/drawing/2014/main" id="{48716BCB-351B-2902-CA43-0CFD75DB68D2}"/>
              </a:ext>
            </a:extLst>
          </p:cNvPr>
          <p:cNvSpPr>
            <a:spLocks noGrp="1"/>
          </p:cNvSpPr>
          <p:nvPr>
            <p:ph type="dt" sz="half" idx="2"/>
          </p:nvPr>
        </p:nvSpPr>
        <p:spPr/>
        <p:txBody>
          <a:bodyPr/>
          <a:lstStyle/>
          <a:p>
            <a:fld id="{7E7AB22C-8B7E-9B4A-8C65-396C3C874D86}" type="datetime1">
              <a:rPr lang="en-US" smtClean="0"/>
              <a:pPr/>
              <a:t>6/24/2023</a:t>
            </a:fld>
            <a:endParaRPr lang="en-US" dirty="0"/>
          </a:p>
        </p:txBody>
      </p:sp>
      <p:sp>
        <p:nvSpPr>
          <p:cNvPr id="5" name="Footer Placeholder 4">
            <a:extLst>
              <a:ext uri="{FF2B5EF4-FFF2-40B4-BE49-F238E27FC236}">
                <a16:creationId xmlns:a16="http://schemas.microsoft.com/office/drawing/2014/main" id="{1C478239-7D47-2B29-3B51-D857A3B0366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52A9F51-FFBE-1474-1920-CDB55D408B17}"/>
              </a:ext>
            </a:extLst>
          </p:cNvPr>
          <p:cNvSpPr>
            <a:spLocks noGrp="1"/>
          </p:cNvSpPr>
          <p:nvPr>
            <p:ph type="sldNum" sz="quarter" idx="4"/>
          </p:nvPr>
        </p:nvSpPr>
        <p:spPr/>
        <p:txBody>
          <a:bodyPr/>
          <a:lstStyle/>
          <a:p>
            <a:fld id="{294A09A9-5501-47C1-A89A-A340965A2BE2}" type="slidenum">
              <a:rPr lang="en-US" smtClean="0"/>
              <a:pPr/>
              <a:t>31</a:t>
            </a:fld>
            <a:endParaRPr lang="en-US" dirty="0"/>
          </a:p>
        </p:txBody>
      </p:sp>
      <p:graphicFrame>
        <p:nvGraphicFramePr>
          <p:cNvPr id="8" name="Table 7">
            <a:extLst>
              <a:ext uri="{FF2B5EF4-FFF2-40B4-BE49-F238E27FC236}">
                <a16:creationId xmlns:a16="http://schemas.microsoft.com/office/drawing/2014/main" id="{A57E8570-7068-7D5C-2C39-7CA072087EB4}"/>
              </a:ext>
            </a:extLst>
          </p:cNvPr>
          <p:cNvGraphicFramePr>
            <a:graphicFrameLocks noGrp="1"/>
          </p:cNvGraphicFramePr>
          <p:nvPr>
            <p:extLst>
              <p:ext uri="{D42A27DB-BD31-4B8C-83A1-F6EECF244321}">
                <p14:modId xmlns:p14="http://schemas.microsoft.com/office/powerpoint/2010/main" val="3240842686"/>
              </p:ext>
            </p:extLst>
          </p:nvPr>
        </p:nvGraphicFramePr>
        <p:xfrm>
          <a:off x="1245326" y="3429000"/>
          <a:ext cx="9701350" cy="1463040"/>
        </p:xfrm>
        <a:graphic>
          <a:graphicData uri="http://schemas.openxmlformats.org/drawingml/2006/table">
            <a:tbl>
              <a:tblPr/>
              <a:tblGrid>
                <a:gridCol w="9701350">
                  <a:extLst>
                    <a:ext uri="{9D8B030D-6E8A-4147-A177-3AD203B41FA5}">
                      <a16:colId xmlns:a16="http://schemas.microsoft.com/office/drawing/2014/main" val="2001379894"/>
                    </a:ext>
                  </a:extLst>
                </a:gridCol>
              </a:tblGrid>
              <a:tr h="0">
                <a:tc>
                  <a:txBody>
                    <a:bodyPr/>
                    <a:lstStyle/>
                    <a:p>
                      <a:pPr marL="285750" indent="-285750" algn="just">
                        <a:buFont typeface="Arial" panose="020B0604020202020204" pitchFamily="34" charset="0"/>
                        <a:buChar char="•"/>
                      </a:pPr>
                      <a:r>
                        <a:rPr lang="en-US" dirty="0">
                          <a:solidFill>
                            <a:srgbClr val="333333"/>
                          </a:solidFill>
                          <a:effectLst/>
                          <a:latin typeface="inter-regular"/>
                        </a:rPr>
                        <a:t>To solve these problems, a new language standard was developed i.e. Unicode System.</a:t>
                      </a:r>
                    </a:p>
                  </a:txBody>
                  <a:tcPr anchor="ctr">
                    <a:lnL>
                      <a:noFill/>
                    </a:lnL>
                    <a:lnR>
                      <a:noFill/>
                    </a:lnR>
                    <a:lnT>
                      <a:noFill/>
                    </a:lnT>
                    <a:lnB>
                      <a:noFill/>
                    </a:lnB>
                    <a:solidFill>
                      <a:srgbClr val="FFFFFF"/>
                    </a:solidFill>
                  </a:tcPr>
                </a:tc>
                <a:extLst>
                  <a:ext uri="{0D108BD9-81ED-4DB2-BD59-A6C34878D82A}">
                    <a16:rowId xmlns:a16="http://schemas.microsoft.com/office/drawing/2014/main" val="1196175255"/>
                  </a:ext>
                </a:extLst>
              </a:tr>
              <a:tr h="0">
                <a:tc>
                  <a:txBody>
                    <a:bodyPr/>
                    <a:lstStyle/>
                    <a:p>
                      <a:pPr marL="285750" indent="-285750" algn="just">
                        <a:buFont typeface="Arial" panose="020B0604020202020204" pitchFamily="34" charset="0"/>
                        <a:buChar char="•"/>
                      </a:pPr>
                      <a:r>
                        <a:rPr lang="en-US" dirty="0">
                          <a:solidFill>
                            <a:srgbClr val="333333"/>
                          </a:solidFill>
                          <a:effectLst/>
                          <a:latin typeface="inter-regular"/>
                        </a:rPr>
                        <a:t>In </a:t>
                      </a:r>
                      <a:r>
                        <a:rPr lang="en-US" dirty="0" err="1">
                          <a:solidFill>
                            <a:srgbClr val="333333"/>
                          </a:solidFill>
                          <a:effectLst/>
                          <a:latin typeface="inter-regular"/>
                        </a:rPr>
                        <a:t>unicode</a:t>
                      </a:r>
                      <a:r>
                        <a:rPr lang="en-US" dirty="0">
                          <a:solidFill>
                            <a:srgbClr val="333333"/>
                          </a:solidFill>
                          <a:effectLst/>
                          <a:latin typeface="inter-regular"/>
                        </a:rPr>
                        <a:t>, character holds 2 byte, so java also uses 2 byte for characters.</a:t>
                      </a:r>
                    </a:p>
                  </a:txBody>
                  <a:tcPr anchor="ctr">
                    <a:lnL>
                      <a:noFill/>
                    </a:lnL>
                    <a:lnR>
                      <a:noFill/>
                    </a:lnR>
                    <a:lnT>
                      <a:noFill/>
                    </a:lnT>
                    <a:lnB>
                      <a:noFill/>
                    </a:lnB>
                    <a:solidFill>
                      <a:srgbClr val="FFFFFF"/>
                    </a:solidFill>
                  </a:tcPr>
                </a:tc>
                <a:extLst>
                  <a:ext uri="{0D108BD9-81ED-4DB2-BD59-A6C34878D82A}">
                    <a16:rowId xmlns:a16="http://schemas.microsoft.com/office/drawing/2014/main" val="3428341591"/>
                  </a:ext>
                </a:extLst>
              </a:tr>
              <a:tr h="0">
                <a:tc>
                  <a:txBody>
                    <a:bodyPr/>
                    <a:lstStyle/>
                    <a:p>
                      <a:pPr algn="just"/>
                      <a:r>
                        <a:rPr lang="en-IN" b="1" dirty="0">
                          <a:solidFill>
                            <a:srgbClr val="333333"/>
                          </a:solidFill>
                          <a:effectLst/>
                          <a:latin typeface="inter-bold"/>
                        </a:rPr>
                        <a:t>lowest value:</a:t>
                      </a:r>
                      <a:r>
                        <a:rPr lang="en-IN" dirty="0">
                          <a:solidFill>
                            <a:srgbClr val="333333"/>
                          </a:solidFill>
                          <a:effectLst/>
                          <a:latin typeface="inter-regular"/>
                        </a:rPr>
                        <a:t>\u0000</a:t>
                      </a:r>
                    </a:p>
                  </a:txBody>
                  <a:tcPr anchor="ctr">
                    <a:lnL>
                      <a:noFill/>
                    </a:lnL>
                    <a:lnR>
                      <a:noFill/>
                    </a:lnR>
                    <a:lnT>
                      <a:noFill/>
                    </a:lnT>
                    <a:lnB>
                      <a:noFill/>
                    </a:lnB>
                    <a:solidFill>
                      <a:srgbClr val="FFFFFF"/>
                    </a:solidFill>
                  </a:tcPr>
                </a:tc>
                <a:extLst>
                  <a:ext uri="{0D108BD9-81ED-4DB2-BD59-A6C34878D82A}">
                    <a16:rowId xmlns:a16="http://schemas.microsoft.com/office/drawing/2014/main" val="2671035315"/>
                  </a:ext>
                </a:extLst>
              </a:tr>
              <a:tr h="0">
                <a:tc>
                  <a:txBody>
                    <a:bodyPr/>
                    <a:lstStyle/>
                    <a:p>
                      <a:pPr algn="just"/>
                      <a:r>
                        <a:rPr lang="en-IN" b="1" dirty="0">
                          <a:solidFill>
                            <a:srgbClr val="333333"/>
                          </a:solidFill>
                          <a:effectLst/>
                          <a:latin typeface="inter-bold"/>
                        </a:rPr>
                        <a:t>highest value:</a:t>
                      </a:r>
                      <a:r>
                        <a:rPr lang="en-IN" dirty="0">
                          <a:solidFill>
                            <a:srgbClr val="333333"/>
                          </a:solidFill>
                          <a:effectLst/>
                          <a:latin typeface="inter-regular"/>
                        </a:rPr>
                        <a:t>\</a:t>
                      </a:r>
                      <a:r>
                        <a:rPr lang="en-IN" dirty="0" err="1">
                          <a:solidFill>
                            <a:srgbClr val="333333"/>
                          </a:solidFill>
                          <a:effectLst/>
                          <a:latin typeface="inter-regular"/>
                        </a:rPr>
                        <a:t>uFFFF</a:t>
                      </a:r>
                      <a:endParaRPr lang="en-IN" dirty="0">
                        <a:solidFill>
                          <a:srgbClr val="333333"/>
                        </a:solidFill>
                        <a:effectLst/>
                        <a:latin typeface="inter-regular"/>
                      </a:endParaRPr>
                    </a:p>
                  </a:txBody>
                  <a:tcPr anchor="ctr">
                    <a:lnL>
                      <a:noFill/>
                    </a:lnL>
                    <a:lnR>
                      <a:noFill/>
                    </a:lnR>
                    <a:lnT>
                      <a:noFill/>
                    </a:lnT>
                    <a:lnB>
                      <a:noFill/>
                    </a:lnB>
                    <a:solidFill>
                      <a:srgbClr val="FFFFFF"/>
                    </a:solidFill>
                  </a:tcPr>
                </a:tc>
                <a:extLst>
                  <a:ext uri="{0D108BD9-81ED-4DB2-BD59-A6C34878D82A}">
                    <a16:rowId xmlns:a16="http://schemas.microsoft.com/office/drawing/2014/main" val="2109348303"/>
                  </a:ext>
                </a:extLst>
              </a:tr>
            </a:tbl>
          </a:graphicData>
        </a:graphic>
      </p:graphicFrame>
    </p:spTree>
    <p:extLst>
      <p:ext uri="{BB962C8B-B14F-4D97-AF65-F5344CB8AC3E}">
        <p14:creationId xmlns:p14="http://schemas.microsoft.com/office/powerpoint/2010/main" val="2757005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History of Java</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A37B-D753-4E53-B1E6-936E43976001}"/>
              </a:ext>
            </a:extLst>
          </p:cNvPr>
          <p:cNvSpPr>
            <a:spLocks noGrp="1"/>
          </p:cNvSpPr>
          <p:nvPr>
            <p:ph type="title"/>
          </p:nvPr>
        </p:nvSpPr>
        <p:spPr/>
        <p:txBody>
          <a:bodyPr/>
          <a:lstStyle/>
          <a:p>
            <a:r>
              <a:rPr lang="en-IN" b="0" dirty="0"/>
              <a:t>History of Java</a:t>
            </a:r>
            <a:endParaRPr lang="en-IN" dirty="0"/>
          </a:p>
        </p:txBody>
      </p:sp>
      <p:sp>
        <p:nvSpPr>
          <p:cNvPr id="3" name="Text Placeholder 2">
            <a:extLst>
              <a:ext uri="{FF2B5EF4-FFF2-40B4-BE49-F238E27FC236}">
                <a16:creationId xmlns:a16="http://schemas.microsoft.com/office/drawing/2014/main" id="{7F19145A-9162-46F4-96AE-023D2822F13A}"/>
              </a:ext>
            </a:extLst>
          </p:cNvPr>
          <p:cNvSpPr>
            <a:spLocks noGrp="1"/>
          </p:cNvSpPr>
          <p:nvPr>
            <p:ph type="body" idx="1"/>
          </p:nvPr>
        </p:nvSpPr>
        <p:spPr>
          <a:xfrm>
            <a:off x="457200" y="2294793"/>
            <a:ext cx="10489475" cy="3794858"/>
          </a:xfrm>
        </p:spPr>
        <p:txBody>
          <a:bodyPr/>
          <a:lstStyle/>
          <a:p>
            <a:r>
              <a:rPr lang="en-US" sz="1600" dirty="0"/>
              <a:t>James Gosling initiated Java language project in June 1991 for use in one of his many set-top box projects. The language, initially called ‘Oak’ after an oak tree that stood outside Gosling's office, also went by the name ‘Green’ and ended up later being renamed as Java, from a list of random words.</a:t>
            </a:r>
          </a:p>
          <a:p>
            <a:r>
              <a:rPr lang="en-US" sz="1600" dirty="0"/>
              <a:t>Sun released the first public implementation as Java 1.0 in 1995. It promised </a:t>
            </a:r>
            <a:r>
              <a:rPr lang="en-US" sz="1600" b="1" dirty="0"/>
              <a:t>Write Once, Run Anywhere</a:t>
            </a:r>
            <a:r>
              <a:rPr lang="en-US" sz="1600" dirty="0"/>
              <a:t> (WORA), providing no-cost run-times on popular platforms.</a:t>
            </a:r>
          </a:p>
          <a:p>
            <a:r>
              <a:rPr lang="en-US" sz="1600" dirty="0"/>
              <a:t>On 13 November, 2006, Sun released much of Java as free and open source software under the terms of the GNU General Public License (GPL).</a:t>
            </a:r>
          </a:p>
          <a:p>
            <a:r>
              <a:rPr lang="en-US" sz="1600" dirty="0"/>
              <a:t>On 8 May, 2007, Sun finished the process, making all of Java's core code free and open-source, aside from a small portion of code to which Sun did not hold the copyright.</a:t>
            </a:r>
          </a:p>
          <a:p>
            <a:endParaRPr lang="en-IN" sz="1600" dirty="0"/>
          </a:p>
        </p:txBody>
      </p:sp>
      <p:sp>
        <p:nvSpPr>
          <p:cNvPr id="4" name="Date Placeholder 3">
            <a:extLst>
              <a:ext uri="{FF2B5EF4-FFF2-40B4-BE49-F238E27FC236}">
                <a16:creationId xmlns:a16="http://schemas.microsoft.com/office/drawing/2014/main" id="{F80FEA41-6360-4E00-8D79-90DEAFDC9826}"/>
              </a:ext>
            </a:extLst>
          </p:cNvPr>
          <p:cNvSpPr>
            <a:spLocks noGrp="1"/>
          </p:cNvSpPr>
          <p:nvPr>
            <p:ph type="dt" sz="half" idx="10"/>
          </p:nvPr>
        </p:nvSpPr>
        <p:spPr/>
        <p:txBody>
          <a:bodyPr/>
          <a:lstStyle/>
          <a:p>
            <a:fld id="{F5592931-05C6-8543-8B6E-A8BD29BD5C2B}" type="datetime1">
              <a:rPr lang="en-US" smtClean="0"/>
              <a:pPr/>
              <a:t>6/24/2023</a:t>
            </a:fld>
            <a:endParaRPr lang="en-US" dirty="0"/>
          </a:p>
        </p:txBody>
      </p:sp>
      <p:sp>
        <p:nvSpPr>
          <p:cNvPr id="5" name="Footer Placeholder 4">
            <a:extLst>
              <a:ext uri="{FF2B5EF4-FFF2-40B4-BE49-F238E27FC236}">
                <a16:creationId xmlns:a16="http://schemas.microsoft.com/office/drawing/2014/main" id="{387CD94F-1E67-4F61-B623-2A65B07F780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D745A8E-C1D0-427A-BF3B-7AE634AD2854}"/>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37071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EFB6ACF-6D4E-7C4A-3F75-E857A806620F}"/>
              </a:ext>
            </a:extLst>
          </p:cNvPr>
          <p:cNvPicPr>
            <a:picLocks noGrp="1" noChangeAspect="1"/>
          </p:cNvPicPr>
          <p:nvPr>
            <p:ph type="pic" sz="quarter" idx="13"/>
          </p:nvPr>
        </p:nvPicPr>
        <p:blipFill>
          <a:blip r:embed="rId2"/>
          <a:stretch/>
        </p:blipFill>
        <p:spPr>
          <a:xfrm>
            <a:off x="1171842" y="68263"/>
            <a:ext cx="9848315" cy="6721475"/>
          </a:xfrm>
          <a:noFill/>
        </p:spPr>
      </p:pic>
      <p:sp>
        <p:nvSpPr>
          <p:cNvPr id="4" name="Date Placeholder 3" hidden="1">
            <a:extLst>
              <a:ext uri="{FF2B5EF4-FFF2-40B4-BE49-F238E27FC236}">
                <a16:creationId xmlns:a16="http://schemas.microsoft.com/office/drawing/2014/main" id="{E38D7111-0711-1D51-CC07-A2B35D33354C}"/>
              </a:ext>
            </a:extLst>
          </p:cNvPr>
          <p:cNvSpPr>
            <a:spLocks noGrp="1"/>
          </p:cNvSpPr>
          <p:nvPr>
            <p:ph type="dt" sz="half" idx="4294967295"/>
          </p:nvPr>
        </p:nvSpPr>
        <p:spPr>
          <a:xfrm>
            <a:off x="381000" y="6356350"/>
            <a:ext cx="1701018" cy="365125"/>
          </a:xfrm>
        </p:spPr>
        <p:txBody>
          <a:bodyPr/>
          <a:lstStyle/>
          <a:p>
            <a:pPr>
              <a:spcAft>
                <a:spcPts val="600"/>
              </a:spcAft>
            </a:pPr>
            <a:fld id="{7E7AB22C-8B7E-9B4A-8C65-396C3C874D86}" type="datetime1">
              <a:rPr lang="en-US" smtClean="0"/>
              <a:pPr>
                <a:spcAft>
                  <a:spcPts val="600"/>
                </a:spcAft>
              </a:pPr>
              <a:t>6/24/2023</a:t>
            </a:fld>
            <a:endParaRPr lang="en-US"/>
          </a:p>
        </p:txBody>
      </p:sp>
      <p:sp>
        <p:nvSpPr>
          <p:cNvPr id="5" name="Footer Placeholder 4">
            <a:extLst>
              <a:ext uri="{FF2B5EF4-FFF2-40B4-BE49-F238E27FC236}">
                <a16:creationId xmlns:a16="http://schemas.microsoft.com/office/drawing/2014/main" id="{144647D6-DA31-51AB-9B63-38AC7928FE78}"/>
              </a:ext>
            </a:extLst>
          </p:cNvPr>
          <p:cNvSpPr>
            <a:spLocks noGrp="1"/>
          </p:cNvSpPr>
          <p:nvPr>
            <p:ph type="ftr" sz="quarter" idx="4294967295"/>
          </p:nvPr>
        </p:nvSpPr>
        <p:spPr>
          <a:xfrm>
            <a:off x="4038600" y="6356350"/>
            <a:ext cx="4114800" cy="365125"/>
          </a:xfrm>
        </p:spPr>
        <p:txBody>
          <a:bodyPr/>
          <a:lstStyle/>
          <a:p>
            <a:pPr>
              <a:spcAft>
                <a:spcPts val="600"/>
              </a:spcAft>
            </a:pPr>
            <a:r>
              <a:rPr lang="en-US"/>
              <a:t>PRESENTATION TITLE</a:t>
            </a:r>
          </a:p>
        </p:txBody>
      </p:sp>
      <p:sp>
        <p:nvSpPr>
          <p:cNvPr id="6" name="Slide Number Placeholder 5" hidden="1">
            <a:extLst>
              <a:ext uri="{FF2B5EF4-FFF2-40B4-BE49-F238E27FC236}">
                <a16:creationId xmlns:a16="http://schemas.microsoft.com/office/drawing/2014/main" id="{1DB737A5-852C-2139-1A50-0FB6736F9D6B}"/>
              </a:ext>
            </a:extLst>
          </p:cNvPr>
          <p:cNvSpPr>
            <a:spLocks noGrp="1"/>
          </p:cNvSpPr>
          <p:nvPr>
            <p:ph type="sldNum" sz="quarter" idx="4294967295"/>
          </p:nvPr>
        </p:nvSpPr>
        <p:spPr>
          <a:xfrm>
            <a:off x="10153276" y="6356350"/>
            <a:ext cx="1657723" cy="365125"/>
          </a:xfrm>
        </p:spPr>
        <p:txBody>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128421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764931" y="381000"/>
            <a:ext cx="9779183" cy="1325563"/>
          </a:xfrm>
        </p:spPr>
        <p:txBody>
          <a:bodyPr/>
          <a:lstStyle/>
          <a:p>
            <a:r>
              <a:rPr lang="en-IN" b="0" dirty="0"/>
              <a:t>Java is −</a:t>
            </a:r>
            <a:r>
              <a:rPr lang="en-US" dirty="0"/>
              <a:t> </a:t>
            </a:r>
            <a:r>
              <a:rPr lang="en-US" b="0" dirty="0"/>
              <a:t>performance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6/24/2023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9" name="Content Placeholder 8">
            <a:extLst>
              <a:ext uri="{FF2B5EF4-FFF2-40B4-BE49-F238E27FC236}">
                <a16:creationId xmlns:a16="http://schemas.microsoft.com/office/drawing/2014/main" id="{D8974476-3036-49A4-B118-1D8AB5C3F09F}"/>
              </a:ext>
            </a:extLst>
          </p:cNvPr>
          <p:cNvSpPr>
            <a:spLocks noGrp="1"/>
          </p:cNvSpPr>
          <p:nvPr>
            <p:ph idx="1"/>
          </p:nvPr>
        </p:nvSpPr>
        <p:spPr>
          <a:xfrm>
            <a:off x="764931" y="1706563"/>
            <a:ext cx="10181744" cy="3747813"/>
          </a:xfrm>
        </p:spPr>
        <p:txBody>
          <a:bodyPr/>
          <a:lstStyle/>
          <a:p>
            <a:r>
              <a:rPr lang="en-US" sz="1600" b="1" dirty="0"/>
              <a:t>Object Oriented</a:t>
            </a:r>
            <a:r>
              <a:rPr lang="en-US" sz="1600" dirty="0"/>
              <a:t> − In Java, everything is an Object. Java can be easily extended since it is based on the Object model.</a:t>
            </a:r>
          </a:p>
          <a:p>
            <a:r>
              <a:rPr lang="en-US" sz="1600" b="1" dirty="0"/>
              <a:t>Platform Independent</a:t>
            </a:r>
            <a:r>
              <a:rPr lang="en-US" sz="1600" dirty="0"/>
              <a:t> − Unlike many other programming languages including C and C++, when Java is compiled, it is not compiled into platform specific machine, rather into platform independent byte code. This byte code is distributed over the web and interpreted by the Virtual Machine (JVM) on whichever platform it is being run on.</a:t>
            </a:r>
          </a:p>
          <a:p>
            <a:r>
              <a:rPr lang="en-US" sz="1600" b="1" dirty="0"/>
              <a:t>Simple</a:t>
            </a:r>
            <a:r>
              <a:rPr lang="en-US" sz="1600" dirty="0"/>
              <a:t> − Java is designed to be easy to learn. If you understand the basic concept of OOP Java, it would be easy to master.</a:t>
            </a:r>
          </a:p>
          <a:p>
            <a:r>
              <a:rPr lang="en-US" sz="1600" b="1" dirty="0"/>
              <a:t>Secure</a:t>
            </a:r>
            <a:r>
              <a:rPr lang="en-US" sz="1600" dirty="0"/>
              <a:t> − With Java's secure feature it enables to develop virus-free, tamper-free systems. Authentication techniques are based on public-key encryption.</a:t>
            </a:r>
          </a:p>
          <a:p>
            <a:r>
              <a:rPr lang="en-US" sz="1600" b="1" dirty="0"/>
              <a:t>Architecture-neutral</a:t>
            </a:r>
            <a:r>
              <a:rPr lang="en-US" sz="1600" dirty="0"/>
              <a:t> − Java compiler generates an architecture-neutral object file format, which makes the compiled code executable on many processors, with the presence of Java runtime system.</a:t>
            </a:r>
          </a:p>
          <a:p>
            <a:r>
              <a:rPr lang="en-US" sz="1600" b="1" dirty="0"/>
              <a:t>Portable</a:t>
            </a:r>
            <a:r>
              <a:rPr lang="en-US" sz="1600" dirty="0"/>
              <a:t> − Being architecture-neutral and having no implementation dependent aspects of the specification makes Java portable. Compiler in Java is written in ANSI C with a clean portability boundary, which is a POSIX subset.</a:t>
            </a:r>
          </a:p>
          <a:p>
            <a:r>
              <a:rPr lang="en-US" sz="1600" b="1" dirty="0"/>
              <a:t>Robust</a:t>
            </a:r>
            <a:r>
              <a:rPr lang="en-US" sz="1600" dirty="0"/>
              <a:t> − Java makes an effort to eliminate error prone situations by emphasizing mainly on compile time error checking and runtime checking.</a:t>
            </a:r>
          </a:p>
        </p:txBody>
      </p:sp>
    </p:spTree>
    <p:extLst>
      <p:ext uri="{BB962C8B-B14F-4D97-AF65-F5344CB8AC3E}">
        <p14:creationId xmlns:p14="http://schemas.microsoft.com/office/powerpoint/2010/main" val="15273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Cont’d</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6/24/2023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8" name="Content Placeholder 7">
            <a:extLst>
              <a:ext uri="{FF2B5EF4-FFF2-40B4-BE49-F238E27FC236}">
                <a16:creationId xmlns:a16="http://schemas.microsoft.com/office/drawing/2014/main" id="{07B5103B-124C-44A5-96FE-6C3A9AB4ADC6}"/>
              </a:ext>
            </a:extLst>
          </p:cNvPr>
          <p:cNvSpPr>
            <a:spLocks noGrp="1"/>
          </p:cNvSpPr>
          <p:nvPr>
            <p:ph idx="1"/>
          </p:nvPr>
        </p:nvSpPr>
        <p:spPr/>
        <p:txBody>
          <a:bodyPr/>
          <a:lstStyle/>
          <a:p>
            <a:r>
              <a:rPr lang="en-US" sz="1600" b="1" dirty="0"/>
              <a:t>Multithreaded</a:t>
            </a:r>
            <a:r>
              <a:rPr lang="en-US" sz="1600" dirty="0"/>
              <a:t> − With Java's multithreaded feature it is possible to write programs that can perform many tasks simultaneously. This design feature allows the developers to construct interactive applications that can run smoothly.</a:t>
            </a:r>
          </a:p>
          <a:p>
            <a:r>
              <a:rPr lang="en-US" sz="1600" b="1" dirty="0"/>
              <a:t>Interpreted</a:t>
            </a:r>
            <a:r>
              <a:rPr lang="en-US" sz="1600" dirty="0"/>
              <a:t> − Java byte code is translated on the fly to native machine instructions and is not stored anywhere. The development process is more rapid and analytical since the linking is an incremental and light-weight process.</a:t>
            </a:r>
          </a:p>
          <a:p>
            <a:r>
              <a:rPr lang="en-US" sz="1600" b="1" dirty="0"/>
              <a:t>High Performance</a:t>
            </a:r>
            <a:r>
              <a:rPr lang="en-US" sz="1600" dirty="0"/>
              <a:t> − With the use of Just-In-Time compilers, Java enables high performance.</a:t>
            </a:r>
          </a:p>
          <a:p>
            <a:r>
              <a:rPr lang="en-US" sz="1600" b="1" dirty="0"/>
              <a:t>Distributed</a:t>
            </a:r>
            <a:r>
              <a:rPr lang="en-US" sz="1600" dirty="0"/>
              <a:t> − Java is designed for the distributed environment of the internet.</a:t>
            </a:r>
          </a:p>
          <a:p>
            <a:r>
              <a:rPr lang="en-US" sz="1600" b="1" dirty="0"/>
              <a:t>Dynamic</a:t>
            </a:r>
            <a:r>
              <a:rPr lang="en-US" sz="1600" dirty="0"/>
              <a:t> − Java is considered to be more dynamic than C or C++ since it is designed to adapt to an evolving environment. Java programs can carry extensive amount of run-time information that can be used to verify and resolve accesses to objects on run-time.</a:t>
            </a:r>
          </a:p>
          <a:p>
            <a:endParaRPr lang="en-IN" sz="1600" dirty="0"/>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D1F0-C92F-4792-B183-F516378FD439}"/>
              </a:ext>
            </a:extLst>
          </p:cNvPr>
          <p:cNvSpPr>
            <a:spLocks noGrp="1"/>
          </p:cNvSpPr>
          <p:nvPr>
            <p:ph type="title"/>
          </p:nvPr>
        </p:nvSpPr>
        <p:spPr/>
        <p:txBody>
          <a:bodyPr/>
          <a:lstStyle/>
          <a:p>
            <a:r>
              <a:rPr lang="en-IN" dirty="0"/>
              <a:t>Sample Code</a:t>
            </a:r>
          </a:p>
        </p:txBody>
      </p:sp>
      <p:pic>
        <p:nvPicPr>
          <p:cNvPr id="8" name="Content Placeholder 7">
            <a:extLst>
              <a:ext uri="{FF2B5EF4-FFF2-40B4-BE49-F238E27FC236}">
                <a16:creationId xmlns:a16="http://schemas.microsoft.com/office/drawing/2014/main" id="{349DE54E-C9BF-4AB7-B793-4B15A57340B6}"/>
              </a:ext>
            </a:extLst>
          </p:cNvPr>
          <p:cNvPicPr>
            <a:picLocks noGrp="1" noChangeAspect="1"/>
          </p:cNvPicPr>
          <p:nvPr>
            <p:ph idx="1"/>
          </p:nvPr>
        </p:nvPicPr>
        <p:blipFill>
          <a:blip r:embed="rId2"/>
          <a:stretch>
            <a:fillRect/>
          </a:stretch>
        </p:blipFill>
        <p:spPr>
          <a:xfrm>
            <a:off x="2770523" y="2256420"/>
            <a:ext cx="6573167" cy="3029373"/>
          </a:xfrm>
          <a:prstGeom prst="rect">
            <a:avLst/>
          </a:prstGeom>
        </p:spPr>
      </p:pic>
      <p:sp>
        <p:nvSpPr>
          <p:cNvPr id="4" name="Date Placeholder 3">
            <a:extLst>
              <a:ext uri="{FF2B5EF4-FFF2-40B4-BE49-F238E27FC236}">
                <a16:creationId xmlns:a16="http://schemas.microsoft.com/office/drawing/2014/main" id="{2CE8FDCD-8B05-4DD8-B7E9-73EB6C42A095}"/>
              </a:ext>
            </a:extLst>
          </p:cNvPr>
          <p:cNvSpPr>
            <a:spLocks noGrp="1"/>
          </p:cNvSpPr>
          <p:nvPr>
            <p:ph type="dt" sz="half" idx="2"/>
          </p:nvPr>
        </p:nvSpPr>
        <p:spPr/>
        <p:txBody>
          <a:bodyPr/>
          <a:lstStyle/>
          <a:p>
            <a:fld id="{8CE9AC2A-20AD-8C48-B5EB-B5322BDBCDEE}" type="datetime1">
              <a:rPr lang="en-US" smtClean="0"/>
              <a:pPr/>
              <a:t>6/24/2023</a:t>
            </a:fld>
            <a:endParaRPr lang="en-US" dirty="0"/>
          </a:p>
        </p:txBody>
      </p:sp>
      <p:sp>
        <p:nvSpPr>
          <p:cNvPr id="5" name="Footer Placeholder 4">
            <a:extLst>
              <a:ext uri="{FF2B5EF4-FFF2-40B4-BE49-F238E27FC236}">
                <a16:creationId xmlns:a16="http://schemas.microsoft.com/office/drawing/2014/main" id="{FC798191-0621-47C8-9844-8E8A02A3CC2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87A920C-8FA1-42E2-823F-BFF4B23F3B9A}"/>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82859784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1781</TotalTime>
  <Words>2972</Words>
  <Application>Microsoft Office PowerPoint</Application>
  <PresentationFormat>Widescreen</PresentationFormat>
  <Paragraphs>314</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erdana</vt:lpstr>
      <vt:lpstr>Google Sans</vt:lpstr>
      <vt:lpstr>inherit</vt:lpstr>
      <vt:lpstr>inter-bold</vt:lpstr>
      <vt:lpstr>inter-regular</vt:lpstr>
      <vt:lpstr>Nunito</vt:lpstr>
      <vt:lpstr>Source Sans Pro</vt:lpstr>
      <vt:lpstr>Tenorite</vt:lpstr>
      <vt:lpstr>Office Theme</vt:lpstr>
      <vt:lpstr>Core Java</vt:lpstr>
      <vt:lpstr>Agenda</vt:lpstr>
      <vt:lpstr>Introduction: Java - Overview</vt:lpstr>
      <vt:lpstr>History of Java</vt:lpstr>
      <vt:lpstr>History of Java</vt:lpstr>
      <vt:lpstr>PowerPoint Presentation</vt:lpstr>
      <vt:lpstr>Java is − performance</vt:lpstr>
      <vt:lpstr>Cont’d</vt:lpstr>
      <vt:lpstr>Sample Code</vt:lpstr>
      <vt:lpstr>Local Environment Setup</vt:lpstr>
      <vt:lpstr>Popular Java Editors</vt:lpstr>
      <vt:lpstr>First Program</vt:lpstr>
      <vt:lpstr>Fundamental of Programming:</vt:lpstr>
      <vt:lpstr>PowerPoint Presentation</vt:lpstr>
      <vt:lpstr>PowerPoint Presentation</vt:lpstr>
      <vt:lpstr>PowerPoint Presentation</vt:lpstr>
      <vt:lpstr>JVM Architecture</vt:lpstr>
      <vt:lpstr>PowerPoint Presentation</vt:lpstr>
      <vt:lpstr>Linking :Performs verification, preparation, and (optionally) resolution</vt:lpstr>
      <vt:lpstr>Initialization</vt:lpstr>
      <vt:lpstr>Bootstrap class loader:</vt:lpstr>
      <vt:lpstr>Extension class loader:</vt:lpstr>
      <vt:lpstr>System/Application class loader:</vt:lpstr>
      <vt:lpstr>PowerPoint Presentation</vt:lpstr>
      <vt:lpstr>JVM Memory</vt:lpstr>
      <vt:lpstr>PowerPoint Presentation</vt:lpstr>
      <vt:lpstr>Execution Engine</vt:lpstr>
      <vt:lpstr>PowerPoint Presentation</vt:lpstr>
      <vt:lpstr>Bytecode</vt:lpstr>
      <vt:lpstr>Unicode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Vijay Kumbhar</dc:creator>
  <cp:lastModifiedBy>Vijay Kumbhar</cp:lastModifiedBy>
  <cp:revision>65</cp:revision>
  <dcterms:created xsi:type="dcterms:W3CDTF">2022-11-14T12:02:57Z</dcterms:created>
  <dcterms:modified xsi:type="dcterms:W3CDTF">2023-06-24T11:55:50Z</dcterms:modified>
</cp:coreProperties>
</file>