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12/13/2022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12/13/2022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12/13/2022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943099"/>
            <a:ext cx="7096933" cy="1566863"/>
          </a:xfrm>
        </p:spPr>
        <p:txBody>
          <a:bodyPr/>
          <a:lstStyle/>
          <a:p>
            <a:r>
              <a:rPr lang="en-US" sz="4800" b="0" dirty="0"/>
              <a:t>Core Java (Access Modifier)</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8913-E109-4E96-993E-E0CD99EB27C9}"/>
              </a:ext>
            </a:extLst>
          </p:cNvPr>
          <p:cNvSpPr>
            <a:spLocks noGrp="1"/>
          </p:cNvSpPr>
          <p:nvPr>
            <p:ph type="title"/>
          </p:nvPr>
        </p:nvSpPr>
        <p:spPr>
          <a:xfrm>
            <a:off x="1167491" y="333375"/>
            <a:ext cx="9779183" cy="801688"/>
          </a:xfrm>
        </p:spPr>
        <p:txBody>
          <a:bodyPr/>
          <a:lstStyle/>
          <a:p>
            <a:r>
              <a:rPr lang="en-IN" b="0" dirty="0"/>
              <a:t>4) Public</a:t>
            </a:r>
            <a:endParaRPr lang="en-IN" dirty="0"/>
          </a:p>
        </p:txBody>
      </p:sp>
      <p:sp>
        <p:nvSpPr>
          <p:cNvPr id="3" name="Content Placeholder 2">
            <a:extLst>
              <a:ext uri="{FF2B5EF4-FFF2-40B4-BE49-F238E27FC236}">
                <a16:creationId xmlns:a16="http://schemas.microsoft.com/office/drawing/2014/main" id="{C4E09A66-F407-4CD8-91C4-C1E434FFC76F}"/>
              </a:ext>
            </a:extLst>
          </p:cNvPr>
          <p:cNvSpPr>
            <a:spLocks noGrp="1"/>
          </p:cNvSpPr>
          <p:nvPr>
            <p:ph idx="1"/>
          </p:nvPr>
        </p:nvSpPr>
        <p:spPr>
          <a:xfrm>
            <a:off x="1167493" y="1276351"/>
            <a:ext cx="9779182" cy="4107932"/>
          </a:xfrm>
        </p:spPr>
        <p:txBody>
          <a:bodyPr/>
          <a:lstStyle/>
          <a:p>
            <a:r>
              <a:rPr lang="en-US" sz="1800" dirty="0"/>
              <a:t>The </a:t>
            </a:r>
            <a:r>
              <a:rPr lang="en-US" sz="1800" b="1" dirty="0"/>
              <a:t>public access modifier</a:t>
            </a:r>
            <a:r>
              <a:rPr lang="en-US" sz="1800" dirty="0"/>
              <a:t> is accessible everywhere. It has the widest scope among all other modifiers.</a:t>
            </a:r>
          </a:p>
          <a:p>
            <a:r>
              <a:rPr lang="en-IN" sz="1800" b="1" dirty="0"/>
              <a:t>package</a:t>
            </a:r>
            <a:r>
              <a:rPr lang="en-IN" sz="1800" dirty="0"/>
              <a:t> test;  </a:t>
            </a:r>
          </a:p>
          <a:p>
            <a:r>
              <a:rPr lang="en-IN" sz="1800" b="1" dirty="0"/>
              <a:t>public</a:t>
            </a:r>
            <a:r>
              <a:rPr lang="en-IN" sz="1800" dirty="0"/>
              <a:t> </a:t>
            </a:r>
            <a:r>
              <a:rPr lang="en-IN" sz="1800" b="1" dirty="0"/>
              <a:t>class</a:t>
            </a:r>
            <a:r>
              <a:rPr lang="en-IN" sz="1800" dirty="0"/>
              <a:t> B{  </a:t>
            </a:r>
          </a:p>
          <a:p>
            <a:r>
              <a:rPr lang="en-IN" sz="1800" b="1" dirty="0"/>
              <a:t>public</a:t>
            </a:r>
            <a:r>
              <a:rPr lang="en-IN" sz="1800" dirty="0"/>
              <a:t> </a:t>
            </a:r>
            <a:r>
              <a:rPr lang="en-IN" sz="1800" b="1" dirty="0"/>
              <a:t>void</a:t>
            </a:r>
            <a:r>
              <a:rPr lang="en-IN" sz="1800" dirty="0"/>
              <a:t> </a:t>
            </a:r>
            <a:r>
              <a:rPr lang="en-IN" sz="1800" dirty="0" err="1"/>
              <a:t>msg</a:t>
            </a:r>
            <a:r>
              <a:rPr lang="en-IN" sz="1800" dirty="0"/>
              <a:t>(){</a:t>
            </a:r>
            <a:r>
              <a:rPr lang="en-IN" sz="1800" dirty="0" err="1"/>
              <a:t>System.out.println</a:t>
            </a:r>
            <a:r>
              <a:rPr lang="en-IN" sz="1800" dirty="0"/>
              <a:t>("Hello");}  </a:t>
            </a:r>
          </a:p>
          <a:p>
            <a:r>
              <a:rPr lang="en-IN" sz="1800" dirty="0"/>
              <a:t>} </a:t>
            </a:r>
          </a:p>
          <a:p>
            <a:r>
              <a:rPr lang="en-IN" sz="1800" dirty="0"/>
              <a:t>-------</a:t>
            </a:r>
          </a:p>
          <a:p>
            <a:r>
              <a:rPr lang="en-IN" sz="1600" b="1" dirty="0"/>
              <a:t>package</a:t>
            </a:r>
            <a:r>
              <a:rPr lang="en-IN" sz="1600" dirty="0"/>
              <a:t> </a:t>
            </a:r>
            <a:r>
              <a:rPr lang="en-IN" sz="1600" dirty="0" err="1"/>
              <a:t>mypack</a:t>
            </a:r>
            <a:r>
              <a:rPr lang="en-IN" sz="1600" dirty="0"/>
              <a:t>;  </a:t>
            </a:r>
          </a:p>
          <a:p>
            <a:r>
              <a:rPr lang="en-IN" sz="1600" b="1" dirty="0"/>
              <a:t>import</a:t>
            </a:r>
            <a:r>
              <a:rPr lang="en-IN" sz="1600" dirty="0"/>
              <a:t> pack.*;  </a:t>
            </a:r>
          </a:p>
          <a:p>
            <a:r>
              <a:rPr lang="en-IN" sz="1600" dirty="0"/>
              <a:t>  </a:t>
            </a:r>
          </a:p>
          <a:p>
            <a:r>
              <a:rPr lang="en-IN" sz="1600" b="1" dirty="0"/>
              <a:t>class</a:t>
            </a:r>
            <a:r>
              <a:rPr lang="en-IN" sz="1600" dirty="0"/>
              <a:t> B{  </a:t>
            </a:r>
          </a:p>
          <a:p>
            <a:r>
              <a:rPr lang="en-IN" sz="1600" dirty="0"/>
              <a:t>  </a:t>
            </a:r>
            <a:r>
              <a:rPr lang="en-IN" sz="1600" b="1" dirty="0"/>
              <a:t>public</a:t>
            </a:r>
            <a:r>
              <a:rPr lang="en-IN" sz="1600" dirty="0"/>
              <a:t> </a:t>
            </a:r>
            <a:r>
              <a:rPr lang="en-IN" sz="1600" b="1" dirty="0"/>
              <a:t>static</a:t>
            </a:r>
            <a:r>
              <a:rPr lang="en-IN" sz="1600" dirty="0"/>
              <a:t> </a:t>
            </a:r>
            <a:r>
              <a:rPr lang="en-IN" sz="1600" b="1" dirty="0"/>
              <a:t>void</a:t>
            </a:r>
            <a:r>
              <a:rPr lang="en-IN" sz="1600" dirty="0"/>
              <a:t> main(String </a:t>
            </a:r>
            <a:r>
              <a:rPr lang="en-IN" sz="1600" dirty="0" err="1"/>
              <a:t>args</a:t>
            </a:r>
            <a:r>
              <a:rPr lang="en-IN" sz="1600" dirty="0"/>
              <a:t>[]){  </a:t>
            </a:r>
          </a:p>
          <a:p>
            <a:r>
              <a:rPr lang="en-IN" sz="1600" dirty="0"/>
              <a:t>   A </a:t>
            </a:r>
            <a:r>
              <a:rPr lang="en-IN" sz="1600" dirty="0" err="1"/>
              <a:t>obj</a:t>
            </a:r>
            <a:r>
              <a:rPr lang="en-IN" sz="1600" dirty="0"/>
              <a:t> = </a:t>
            </a:r>
            <a:r>
              <a:rPr lang="en-IN" sz="1600" b="1" dirty="0"/>
              <a:t>new</a:t>
            </a:r>
            <a:r>
              <a:rPr lang="en-IN" sz="1600" dirty="0"/>
              <a:t> A();  </a:t>
            </a:r>
          </a:p>
          <a:p>
            <a:r>
              <a:rPr lang="en-IN" sz="1600" dirty="0"/>
              <a:t>   obj.msg();  </a:t>
            </a:r>
          </a:p>
          <a:p>
            <a:r>
              <a:rPr lang="en-IN" sz="1600" dirty="0"/>
              <a:t>  }  </a:t>
            </a:r>
          </a:p>
          <a:p>
            <a:r>
              <a:rPr lang="en-IN" sz="1600" dirty="0"/>
              <a:t>}  </a:t>
            </a:r>
          </a:p>
          <a:p>
            <a:endParaRPr lang="en-IN" sz="1800" dirty="0"/>
          </a:p>
          <a:p>
            <a:endParaRPr lang="en-IN" sz="1800" dirty="0"/>
          </a:p>
        </p:txBody>
      </p:sp>
      <p:sp>
        <p:nvSpPr>
          <p:cNvPr id="4" name="Date Placeholder 3">
            <a:extLst>
              <a:ext uri="{FF2B5EF4-FFF2-40B4-BE49-F238E27FC236}">
                <a16:creationId xmlns:a16="http://schemas.microsoft.com/office/drawing/2014/main" id="{33968472-0D71-4DF1-A68D-B5A00C574E38}"/>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57B8463F-9E1D-4D10-9739-C3807485E34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2DC6EB9-A2DE-488E-B0CA-E0CD2196D299}"/>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3353778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48B7-EF34-497E-885F-60053CD2F72A}"/>
              </a:ext>
            </a:extLst>
          </p:cNvPr>
          <p:cNvSpPr>
            <a:spLocks noGrp="1"/>
          </p:cNvSpPr>
          <p:nvPr>
            <p:ph type="title"/>
          </p:nvPr>
        </p:nvSpPr>
        <p:spPr/>
        <p:txBody>
          <a:bodyPr/>
          <a:lstStyle/>
          <a:p>
            <a:r>
              <a:rPr lang="en-IN" dirty="0"/>
              <a:t>Naming convention</a:t>
            </a:r>
          </a:p>
        </p:txBody>
      </p:sp>
      <p:sp>
        <p:nvSpPr>
          <p:cNvPr id="3" name="Content Placeholder 2">
            <a:extLst>
              <a:ext uri="{FF2B5EF4-FFF2-40B4-BE49-F238E27FC236}">
                <a16:creationId xmlns:a16="http://schemas.microsoft.com/office/drawing/2014/main" id="{26BA5CCA-4FC4-45A7-9F13-9659703FFF5B}"/>
              </a:ext>
            </a:extLst>
          </p:cNvPr>
          <p:cNvSpPr>
            <a:spLocks noGrp="1"/>
          </p:cNvSpPr>
          <p:nvPr>
            <p:ph idx="1"/>
          </p:nvPr>
        </p:nvSpPr>
        <p:spPr/>
        <p:txBody>
          <a:bodyPr/>
          <a:lstStyle/>
          <a:p>
            <a:r>
              <a:rPr lang="en-US" sz="2000" dirty="0"/>
              <a:t>Java naming convention is a rule to follow as you decide what to name your identifiers such as class, package, variable, constant, method, etc.</a:t>
            </a:r>
          </a:p>
          <a:p>
            <a:r>
              <a:rPr lang="en-US" sz="2000" dirty="0"/>
              <a:t>But it is not forced to follow. So, it is known as convention not rule. These conventions are suggested by several Java communities such as Sun Microsystems and Netscape.</a:t>
            </a:r>
          </a:p>
          <a:p>
            <a:r>
              <a:rPr lang="en-US" sz="2000" dirty="0"/>
              <a:t>All the classes, interfaces, packages, methods and fields of Java programming language are given according to the Java naming convention. If you fail to follow these conventions, it may generate confusion or erroneous code.</a:t>
            </a:r>
          </a:p>
          <a:p>
            <a:endParaRPr lang="en-IN" dirty="0"/>
          </a:p>
        </p:txBody>
      </p:sp>
      <p:sp>
        <p:nvSpPr>
          <p:cNvPr id="4" name="Date Placeholder 3">
            <a:extLst>
              <a:ext uri="{FF2B5EF4-FFF2-40B4-BE49-F238E27FC236}">
                <a16:creationId xmlns:a16="http://schemas.microsoft.com/office/drawing/2014/main" id="{0C9AE0BD-B416-479E-83C8-30EB10BACC6B}"/>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FC1CA5CF-8888-48DA-AAD2-DE49AE48947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D1B9B5F-E924-4F57-8965-6B046CEEF7FD}"/>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3457659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A8DF7DE-2CEA-4D14-A863-0EF33BB46F52}"/>
              </a:ext>
            </a:extLst>
          </p:cNvPr>
          <p:cNvGraphicFramePr>
            <a:graphicFrameLocks noGrp="1"/>
          </p:cNvGraphicFramePr>
          <p:nvPr>
            <p:ph idx="1"/>
            <p:extLst>
              <p:ext uri="{D42A27DB-BD31-4B8C-83A1-F6EECF244321}">
                <p14:modId xmlns:p14="http://schemas.microsoft.com/office/powerpoint/2010/main" val="1055662924"/>
              </p:ext>
            </p:extLst>
          </p:nvPr>
        </p:nvGraphicFramePr>
        <p:xfrm>
          <a:off x="1011115" y="158261"/>
          <a:ext cx="7596554" cy="5956018"/>
        </p:xfrm>
        <a:graphic>
          <a:graphicData uri="http://schemas.openxmlformats.org/drawingml/2006/table">
            <a:tbl>
              <a:tblPr>
                <a:tableStyleId>{E8B1032C-EA38-4F05-BA0D-38AFFFC7BED3}</a:tableStyleId>
              </a:tblPr>
              <a:tblGrid>
                <a:gridCol w="1276306">
                  <a:extLst>
                    <a:ext uri="{9D8B030D-6E8A-4147-A177-3AD203B41FA5}">
                      <a16:colId xmlns:a16="http://schemas.microsoft.com/office/drawing/2014/main" val="2411493426"/>
                    </a:ext>
                  </a:extLst>
                </a:gridCol>
                <a:gridCol w="3928433">
                  <a:extLst>
                    <a:ext uri="{9D8B030D-6E8A-4147-A177-3AD203B41FA5}">
                      <a16:colId xmlns:a16="http://schemas.microsoft.com/office/drawing/2014/main" val="4006016635"/>
                    </a:ext>
                  </a:extLst>
                </a:gridCol>
                <a:gridCol w="2391815">
                  <a:extLst>
                    <a:ext uri="{9D8B030D-6E8A-4147-A177-3AD203B41FA5}">
                      <a16:colId xmlns:a16="http://schemas.microsoft.com/office/drawing/2014/main" val="1672720305"/>
                    </a:ext>
                  </a:extLst>
                </a:gridCol>
              </a:tblGrid>
              <a:tr h="145466">
                <a:tc>
                  <a:txBody>
                    <a:bodyPr/>
                    <a:lstStyle/>
                    <a:p>
                      <a:pPr algn="l" fontAlgn="t"/>
                      <a:r>
                        <a:rPr lang="en-IN" sz="1000" b="1" dirty="0">
                          <a:effectLst/>
                        </a:rPr>
                        <a:t>Identifiers Type</a:t>
                      </a:r>
                      <a:endParaRPr lang="en-IN" sz="1000" b="1" dirty="0">
                        <a:solidFill>
                          <a:srgbClr val="000000"/>
                        </a:solidFill>
                        <a:effectLst/>
                        <a:latin typeface="times new roman" panose="02020603050405020304" pitchFamily="18" charset="0"/>
                      </a:endParaRPr>
                    </a:p>
                  </a:txBody>
                  <a:tcPr marL="22900" marR="22900" marT="22900" marB="22900">
                    <a:solidFill>
                      <a:schemeClr val="accent1">
                        <a:lumMod val="60000"/>
                        <a:lumOff val="40000"/>
                      </a:schemeClr>
                    </a:solidFill>
                  </a:tcPr>
                </a:tc>
                <a:tc>
                  <a:txBody>
                    <a:bodyPr/>
                    <a:lstStyle/>
                    <a:p>
                      <a:pPr algn="l" fontAlgn="t"/>
                      <a:r>
                        <a:rPr lang="en-IN" sz="1000" b="1" dirty="0">
                          <a:effectLst/>
                        </a:rPr>
                        <a:t>Naming Rules</a:t>
                      </a:r>
                      <a:endParaRPr lang="en-IN" sz="1000" b="1" dirty="0">
                        <a:solidFill>
                          <a:srgbClr val="000000"/>
                        </a:solidFill>
                        <a:effectLst/>
                        <a:latin typeface="times new roman" panose="02020603050405020304" pitchFamily="18" charset="0"/>
                      </a:endParaRPr>
                    </a:p>
                  </a:txBody>
                  <a:tcPr marL="22900" marR="22900" marT="22900" marB="22900">
                    <a:solidFill>
                      <a:schemeClr val="accent1">
                        <a:lumMod val="60000"/>
                        <a:lumOff val="40000"/>
                      </a:schemeClr>
                    </a:solidFill>
                  </a:tcPr>
                </a:tc>
                <a:tc>
                  <a:txBody>
                    <a:bodyPr/>
                    <a:lstStyle/>
                    <a:p>
                      <a:pPr algn="l" fontAlgn="t"/>
                      <a:r>
                        <a:rPr lang="en-IN" sz="1000" b="1" dirty="0">
                          <a:effectLst/>
                        </a:rPr>
                        <a:t>Examples</a:t>
                      </a:r>
                      <a:endParaRPr lang="en-IN" sz="1000" b="1" dirty="0">
                        <a:solidFill>
                          <a:srgbClr val="000000"/>
                        </a:solidFill>
                        <a:effectLst/>
                        <a:latin typeface="times new roman" panose="02020603050405020304" pitchFamily="18" charset="0"/>
                      </a:endParaRPr>
                    </a:p>
                  </a:txBody>
                  <a:tcPr marL="22900" marR="22900" marT="22900" marB="22900">
                    <a:solidFill>
                      <a:schemeClr val="accent1">
                        <a:lumMod val="60000"/>
                        <a:lumOff val="40000"/>
                      </a:schemeClr>
                    </a:solidFill>
                  </a:tcPr>
                </a:tc>
                <a:extLst>
                  <a:ext uri="{0D108BD9-81ED-4DB2-BD59-A6C34878D82A}">
                    <a16:rowId xmlns:a16="http://schemas.microsoft.com/office/drawing/2014/main" val="2362904303"/>
                  </a:ext>
                </a:extLst>
              </a:tr>
              <a:tr h="691720">
                <a:tc>
                  <a:txBody>
                    <a:bodyPr/>
                    <a:lstStyle/>
                    <a:p>
                      <a:pPr algn="just" fontAlgn="t"/>
                      <a:r>
                        <a:rPr lang="en-IN" sz="1000" dirty="0">
                          <a:effectLst/>
                        </a:rPr>
                        <a:t>Class</a:t>
                      </a:r>
                      <a:endParaRPr lang="en-IN" sz="1000" dirty="0">
                        <a:solidFill>
                          <a:srgbClr val="333333"/>
                        </a:solidFill>
                        <a:effectLst/>
                        <a:latin typeface="inter-regular"/>
                      </a:endParaRPr>
                    </a:p>
                  </a:txBody>
                  <a:tcPr marL="15267" marR="15267" marT="15267" marB="15267"/>
                </a:tc>
                <a:tc>
                  <a:txBody>
                    <a:bodyPr/>
                    <a:lstStyle/>
                    <a:p>
                      <a:pPr algn="l" fontAlgn="t"/>
                      <a:r>
                        <a:rPr lang="en-US" sz="1000" dirty="0">
                          <a:effectLst/>
                        </a:rPr>
                        <a:t>It should start with the uppercase letter.</a:t>
                      </a:r>
                      <a:br>
                        <a:rPr lang="en-US" sz="1000" dirty="0">
                          <a:effectLst/>
                        </a:rPr>
                      </a:br>
                      <a:r>
                        <a:rPr lang="en-US" sz="1000" dirty="0">
                          <a:effectLst/>
                        </a:rPr>
                        <a:t>It should be a noun such as Color, Button, System, Thread, etc.</a:t>
                      </a:r>
                      <a:br>
                        <a:rPr lang="en-US" sz="1000" dirty="0">
                          <a:effectLst/>
                        </a:rPr>
                      </a:br>
                      <a:r>
                        <a:rPr lang="en-US" sz="1000" dirty="0">
                          <a:effectLst/>
                        </a:rPr>
                        <a:t>Use appropriate words, instead of acronyms.</a:t>
                      </a:r>
                      <a:endParaRPr lang="en-US" sz="1000" dirty="0">
                        <a:solidFill>
                          <a:srgbClr val="333333"/>
                        </a:solidFill>
                        <a:effectLst/>
                        <a:latin typeface="inter-regular"/>
                      </a:endParaRPr>
                    </a:p>
                  </a:txBody>
                  <a:tcPr marL="15267" marR="15267" marT="15267" marB="15267"/>
                </a:tc>
                <a:tc>
                  <a:txBody>
                    <a:bodyPr/>
                    <a:lstStyle/>
                    <a:p>
                      <a:pPr algn="ctr" fontAlgn="t"/>
                      <a:r>
                        <a:rPr lang="en-US" sz="1000" dirty="0">
                          <a:effectLst/>
                        </a:rPr>
                        <a:t>public class Employee</a:t>
                      </a:r>
                      <a:br>
                        <a:rPr lang="en-US" sz="1000" dirty="0">
                          <a:effectLst/>
                        </a:rPr>
                      </a:br>
                      <a:r>
                        <a:rPr lang="en-US" sz="1000" dirty="0">
                          <a:effectLst/>
                        </a:rPr>
                        <a:t>{</a:t>
                      </a:r>
                      <a:br>
                        <a:rPr lang="en-US" sz="1000" dirty="0">
                          <a:effectLst/>
                        </a:rPr>
                      </a:br>
                      <a:r>
                        <a:rPr lang="en-US" sz="1000" dirty="0">
                          <a:effectLst/>
                        </a:rPr>
                        <a:t>//code snippet</a:t>
                      </a:r>
                      <a:br>
                        <a:rPr lang="en-US" sz="1000" dirty="0">
                          <a:effectLst/>
                        </a:rPr>
                      </a:br>
                      <a:r>
                        <a:rPr lang="en-US" sz="1000" dirty="0">
                          <a:effectLst/>
                        </a:rPr>
                        <a:t>}</a:t>
                      </a:r>
                      <a:endParaRPr lang="en-US" sz="1000" dirty="0">
                        <a:solidFill>
                          <a:srgbClr val="333333"/>
                        </a:solidFill>
                        <a:effectLst/>
                        <a:latin typeface="inter-regular"/>
                      </a:endParaRPr>
                    </a:p>
                  </a:txBody>
                  <a:tcPr marL="15267" marR="15267" marT="15267" marB="15267"/>
                </a:tc>
                <a:extLst>
                  <a:ext uri="{0D108BD9-81ED-4DB2-BD59-A6C34878D82A}">
                    <a16:rowId xmlns:a16="http://schemas.microsoft.com/office/drawing/2014/main" val="2594313052"/>
                  </a:ext>
                </a:extLst>
              </a:tr>
              <a:tr h="773634">
                <a:tc>
                  <a:txBody>
                    <a:bodyPr/>
                    <a:lstStyle/>
                    <a:p>
                      <a:pPr algn="just" fontAlgn="t"/>
                      <a:r>
                        <a:rPr lang="en-IN" sz="1000">
                          <a:effectLst/>
                        </a:rPr>
                        <a:t>Interface</a:t>
                      </a:r>
                      <a:endParaRPr lang="en-IN" sz="1000">
                        <a:solidFill>
                          <a:srgbClr val="333333"/>
                        </a:solidFill>
                        <a:effectLst/>
                        <a:latin typeface="inter-regular"/>
                      </a:endParaRPr>
                    </a:p>
                  </a:txBody>
                  <a:tcPr marL="15267" marR="15267" marT="15267" marB="15267"/>
                </a:tc>
                <a:tc>
                  <a:txBody>
                    <a:bodyPr/>
                    <a:lstStyle/>
                    <a:p>
                      <a:pPr algn="l" fontAlgn="t"/>
                      <a:r>
                        <a:rPr lang="en-US" sz="1000" dirty="0">
                          <a:effectLst/>
                        </a:rPr>
                        <a:t>It should start with the uppercase letter.</a:t>
                      </a:r>
                      <a:br>
                        <a:rPr lang="en-US" sz="1000" dirty="0">
                          <a:effectLst/>
                        </a:rPr>
                      </a:br>
                      <a:r>
                        <a:rPr lang="en-US" sz="1000" dirty="0">
                          <a:effectLst/>
                        </a:rPr>
                        <a:t>It should be an adjective such as Runnable, Remote, ActionListener.</a:t>
                      </a:r>
                      <a:br>
                        <a:rPr lang="en-US" sz="1000" dirty="0">
                          <a:effectLst/>
                        </a:rPr>
                      </a:br>
                      <a:r>
                        <a:rPr lang="en-US" sz="1000" dirty="0">
                          <a:effectLst/>
                        </a:rPr>
                        <a:t>Use appropriate words, instead of acronyms.</a:t>
                      </a:r>
                      <a:endParaRPr lang="en-US" sz="1000" dirty="0">
                        <a:solidFill>
                          <a:srgbClr val="333333"/>
                        </a:solidFill>
                        <a:effectLst/>
                        <a:latin typeface="inter-regular"/>
                      </a:endParaRPr>
                    </a:p>
                  </a:txBody>
                  <a:tcPr marL="15267" marR="15267" marT="15267" marB="15267"/>
                </a:tc>
                <a:tc>
                  <a:txBody>
                    <a:bodyPr/>
                    <a:lstStyle/>
                    <a:p>
                      <a:pPr algn="ctr" fontAlgn="t"/>
                      <a:r>
                        <a:rPr lang="en-IN" sz="1000" dirty="0">
                          <a:effectLst/>
                        </a:rPr>
                        <a:t>interface Printable</a:t>
                      </a:r>
                      <a:br>
                        <a:rPr lang="en-IN" sz="1000" dirty="0">
                          <a:effectLst/>
                        </a:rPr>
                      </a:br>
                      <a:r>
                        <a:rPr lang="en-IN" sz="1000" dirty="0">
                          <a:effectLst/>
                        </a:rPr>
                        <a:t>{</a:t>
                      </a:r>
                      <a:br>
                        <a:rPr lang="en-IN" sz="1000" dirty="0">
                          <a:effectLst/>
                        </a:rPr>
                      </a:br>
                      <a:r>
                        <a:rPr lang="en-IN" sz="1000" dirty="0">
                          <a:effectLst/>
                        </a:rPr>
                        <a:t>//code snippet</a:t>
                      </a:r>
                      <a:br>
                        <a:rPr lang="en-IN" sz="1000" dirty="0">
                          <a:effectLst/>
                        </a:rPr>
                      </a:br>
                      <a:r>
                        <a:rPr lang="en-IN" sz="1000" dirty="0">
                          <a:effectLst/>
                        </a:rPr>
                        <a:t>}</a:t>
                      </a:r>
                      <a:endParaRPr lang="en-IN" sz="1000" dirty="0">
                        <a:solidFill>
                          <a:srgbClr val="333333"/>
                        </a:solidFill>
                        <a:effectLst/>
                        <a:latin typeface="inter-regular"/>
                      </a:endParaRPr>
                    </a:p>
                  </a:txBody>
                  <a:tcPr marL="15267" marR="15267" marT="15267" marB="15267"/>
                </a:tc>
                <a:extLst>
                  <a:ext uri="{0D108BD9-81ED-4DB2-BD59-A6C34878D82A}">
                    <a16:rowId xmlns:a16="http://schemas.microsoft.com/office/drawing/2014/main" val="3109965546"/>
                  </a:ext>
                </a:extLst>
              </a:tr>
              <a:tr h="937462">
                <a:tc>
                  <a:txBody>
                    <a:bodyPr/>
                    <a:lstStyle/>
                    <a:p>
                      <a:pPr algn="just" fontAlgn="t"/>
                      <a:r>
                        <a:rPr lang="en-IN" sz="1000">
                          <a:effectLst/>
                        </a:rPr>
                        <a:t>Method</a:t>
                      </a:r>
                      <a:endParaRPr lang="en-IN" sz="1000">
                        <a:solidFill>
                          <a:srgbClr val="333333"/>
                        </a:solidFill>
                        <a:effectLst/>
                        <a:latin typeface="inter-regular"/>
                      </a:endParaRPr>
                    </a:p>
                  </a:txBody>
                  <a:tcPr marL="15267" marR="15267" marT="15267" marB="15267"/>
                </a:tc>
                <a:tc>
                  <a:txBody>
                    <a:bodyPr/>
                    <a:lstStyle/>
                    <a:p>
                      <a:pPr algn="l" fontAlgn="t"/>
                      <a:r>
                        <a:rPr lang="en-US" sz="1000" dirty="0">
                          <a:effectLst/>
                        </a:rPr>
                        <a:t>It should start with lowercase letter.</a:t>
                      </a:r>
                      <a:br>
                        <a:rPr lang="en-US" sz="1000" dirty="0">
                          <a:effectLst/>
                        </a:rPr>
                      </a:br>
                      <a:r>
                        <a:rPr lang="en-US" sz="1000" dirty="0">
                          <a:effectLst/>
                        </a:rPr>
                        <a:t>It should be a verb such as main(), print(), </a:t>
                      </a:r>
                      <a:r>
                        <a:rPr lang="en-US" sz="1000" dirty="0" err="1">
                          <a:effectLst/>
                        </a:rPr>
                        <a:t>println</a:t>
                      </a:r>
                      <a:r>
                        <a:rPr lang="en-US" sz="1000" dirty="0">
                          <a:effectLst/>
                        </a:rPr>
                        <a:t>().</a:t>
                      </a:r>
                      <a:br>
                        <a:rPr lang="en-US" sz="1000" dirty="0">
                          <a:effectLst/>
                        </a:rPr>
                      </a:br>
                      <a:r>
                        <a:rPr lang="en-US" sz="1000" dirty="0">
                          <a:effectLst/>
                        </a:rPr>
                        <a:t>If the name contains multiple words, start it with a lowercase letter followed by an uppercase letter such as </a:t>
                      </a:r>
                      <a:r>
                        <a:rPr lang="en-US" sz="1000" dirty="0" err="1">
                          <a:effectLst/>
                        </a:rPr>
                        <a:t>actionPerformed</a:t>
                      </a:r>
                      <a:r>
                        <a:rPr lang="en-US" sz="1000" dirty="0">
                          <a:effectLst/>
                        </a:rPr>
                        <a:t>().</a:t>
                      </a:r>
                      <a:endParaRPr lang="en-US" sz="1000" dirty="0">
                        <a:solidFill>
                          <a:srgbClr val="333333"/>
                        </a:solidFill>
                        <a:effectLst/>
                        <a:latin typeface="inter-regular"/>
                      </a:endParaRPr>
                    </a:p>
                  </a:txBody>
                  <a:tcPr marL="15267" marR="15267" marT="15267" marB="15267"/>
                </a:tc>
                <a:tc>
                  <a:txBody>
                    <a:bodyPr/>
                    <a:lstStyle/>
                    <a:p>
                      <a:pPr algn="ctr" fontAlgn="t"/>
                      <a:r>
                        <a:rPr lang="en-US" sz="1000" dirty="0">
                          <a:effectLst/>
                        </a:rPr>
                        <a:t>class Employee</a:t>
                      </a:r>
                      <a:br>
                        <a:rPr lang="en-US" sz="1000" dirty="0">
                          <a:effectLst/>
                        </a:rPr>
                      </a:br>
                      <a:r>
                        <a:rPr lang="en-US" sz="1000" dirty="0">
                          <a:effectLst/>
                        </a:rPr>
                        <a:t>{</a:t>
                      </a:r>
                      <a:br>
                        <a:rPr lang="en-US" sz="1000" dirty="0">
                          <a:effectLst/>
                        </a:rPr>
                      </a:br>
                      <a:r>
                        <a:rPr lang="en-US" sz="1000" dirty="0">
                          <a:effectLst/>
                        </a:rPr>
                        <a:t>// method</a:t>
                      </a:r>
                      <a:br>
                        <a:rPr lang="en-US" sz="1000" dirty="0">
                          <a:effectLst/>
                        </a:rPr>
                      </a:br>
                      <a:r>
                        <a:rPr lang="en-US" sz="1000" dirty="0">
                          <a:effectLst/>
                        </a:rPr>
                        <a:t>void draw()</a:t>
                      </a:r>
                      <a:br>
                        <a:rPr lang="en-US" sz="1000" dirty="0">
                          <a:effectLst/>
                        </a:rPr>
                      </a:br>
                      <a:r>
                        <a:rPr lang="en-US" sz="1000" dirty="0">
                          <a:effectLst/>
                        </a:rPr>
                        <a:t>{</a:t>
                      </a:r>
                      <a:br>
                        <a:rPr lang="en-US" sz="1000" dirty="0">
                          <a:effectLst/>
                        </a:rPr>
                      </a:br>
                      <a:r>
                        <a:rPr lang="en-US" sz="1000" dirty="0">
                          <a:effectLst/>
                        </a:rPr>
                        <a:t>//code snippet</a:t>
                      </a:r>
                      <a:br>
                        <a:rPr lang="en-US" sz="1000" dirty="0">
                          <a:effectLst/>
                        </a:rPr>
                      </a:br>
                      <a:r>
                        <a:rPr lang="en-US" sz="1000" dirty="0">
                          <a:effectLst/>
                        </a:rPr>
                        <a:t>}</a:t>
                      </a:r>
                      <a:br>
                        <a:rPr lang="en-US" sz="1000" dirty="0">
                          <a:effectLst/>
                        </a:rPr>
                      </a:br>
                      <a:r>
                        <a:rPr lang="en-US" sz="1000" dirty="0">
                          <a:effectLst/>
                        </a:rPr>
                        <a:t>}</a:t>
                      </a:r>
                      <a:endParaRPr lang="en-US" sz="1000" dirty="0">
                        <a:solidFill>
                          <a:srgbClr val="333333"/>
                        </a:solidFill>
                        <a:effectLst/>
                        <a:latin typeface="inter-regular"/>
                      </a:endParaRPr>
                    </a:p>
                  </a:txBody>
                  <a:tcPr marL="15267" marR="15267" marT="15267" marB="15267"/>
                </a:tc>
                <a:extLst>
                  <a:ext uri="{0D108BD9-81ED-4DB2-BD59-A6C34878D82A}">
                    <a16:rowId xmlns:a16="http://schemas.microsoft.com/office/drawing/2014/main" val="2528852853"/>
                  </a:ext>
                </a:extLst>
              </a:tr>
              <a:tr h="1078420">
                <a:tc>
                  <a:txBody>
                    <a:bodyPr/>
                    <a:lstStyle/>
                    <a:p>
                      <a:pPr algn="just" fontAlgn="t"/>
                      <a:r>
                        <a:rPr lang="en-IN" sz="1000" dirty="0">
                          <a:effectLst/>
                        </a:rPr>
                        <a:t>Variable</a:t>
                      </a:r>
                      <a:endParaRPr lang="en-IN" sz="1000" dirty="0">
                        <a:solidFill>
                          <a:srgbClr val="333333"/>
                        </a:solidFill>
                        <a:effectLst/>
                        <a:latin typeface="inter-regular"/>
                      </a:endParaRPr>
                    </a:p>
                  </a:txBody>
                  <a:tcPr marL="15267" marR="15267" marT="15267" marB="15267"/>
                </a:tc>
                <a:tc>
                  <a:txBody>
                    <a:bodyPr/>
                    <a:lstStyle/>
                    <a:p>
                      <a:pPr algn="l" fontAlgn="t"/>
                      <a:r>
                        <a:rPr lang="en-US" sz="1000" dirty="0">
                          <a:effectLst/>
                        </a:rPr>
                        <a:t>It should start with a lowercase letter such as id, name.</a:t>
                      </a:r>
                      <a:br>
                        <a:rPr lang="en-US" sz="1000" dirty="0">
                          <a:effectLst/>
                        </a:rPr>
                      </a:br>
                      <a:r>
                        <a:rPr lang="en-US" sz="1000" dirty="0">
                          <a:effectLst/>
                        </a:rPr>
                        <a:t>It should not start with the special characters like &amp; (ampersand), $ (dollar), _ (underscore).</a:t>
                      </a:r>
                      <a:br>
                        <a:rPr lang="en-US" sz="1000" dirty="0">
                          <a:effectLst/>
                        </a:rPr>
                      </a:br>
                      <a:r>
                        <a:rPr lang="en-US" sz="1000" dirty="0">
                          <a:effectLst/>
                        </a:rPr>
                        <a:t>If the name contains multiple words, start it with the lowercase letter followed by an uppercase letter such as </a:t>
                      </a:r>
                      <a:r>
                        <a:rPr lang="en-US" sz="1000" dirty="0" err="1">
                          <a:effectLst/>
                        </a:rPr>
                        <a:t>firstName</a:t>
                      </a:r>
                      <a:r>
                        <a:rPr lang="en-US" sz="1000" dirty="0">
                          <a:effectLst/>
                        </a:rPr>
                        <a:t>, </a:t>
                      </a:r>
                      <a:r>
                        <a:rPr lang="en-US" sz="1000" dirty="0" err="1">
                          <a:effectLst/>
                        </a:rPr>
                        <a:t>lastName</a:t>
                      </a:r>
                      <a:r>
                        <a:rPr lang="en-US" sz="1000" dirty="0">
                          <a:effectLst/>
                        </a:rPr>
                        <a:t>.</a:t>
                      </a:r>
                      <a:br>
                        <a:rPr lang="en-US" sz="1000" dirty="0">
                          <a:effectLst/>
                        </a:rPr>
                      </a:br>
                      <a:r>
                        <a:rPr lang="en-US" sz="1000" dirty="0">
                          <a:effectLst/>
                        </a:rPr>
                        <a:t>Avoid using one-character variables such as x, y, z.</a:t>
                      </a:r>
                      <a:endParaRPr lang="en-US" sz="1000" dirty="0">
                        <a:solidFill>
                          <a:srgbClr val="333333"/>
                        </a:solidFill>
                        <a:effectLst/>
                        <a:latin typeface="inter-regular"/>
                      </a:endParaRPr>
                    </a:p>
                  </a:txBody>
                  <a:tcPr marL="15267" marR="15267" marT="15267" marB="15267"/>
                </a:tc>
                <a:tc>
                  <a:txBody>
                    <a:bodyPr/>
                    <a:lstStyle/>
                    <a:p>
                      <a:pPr algn="ctr" fontAlgn="t"/>
                      <a:r>
                        <a:rPr lang="en-US" sz="1000" dirty="0">
                          <a:effectLst/>
                        </a:rPr>
                        <a:t>class Employee</a:t>
                      </a:r>
                      <a:br>
                        <a:rPr lang="en-US" sz="1000" dirty="0">
                          <a:effectLst/>
                        </a:rPr>
                      </a:br>
                      <a:r>
                        <a:rPr lang="en-US" sz="1000" dirty="0">
                          <a:effectLst/>
                        </a:rPr>
                        <a:t>{</a:t>
                      </a:r>
                      <a:br>
                        <a:rPr lang="en-US" sz="1000" dirty="0">
                          <a:effectLst/>
                        </a:rPr>
                      </a:br>
                      <a:r>
                        <a:rPr lang="en-US" sz="1000" dirty="0">
                          <a:effectLst/>
                        </a:rPr>
                        <a:t>// variable</a:t>
                      </a:r>
                      <a:br>
                        <a:rPr lang="en-US" sz="1000" dirty="0">
                          <a:effectLst/>
                        </a:rPr>
                      </a:br>
                      <a:r>
                        <a:rPr lang="en-US" sz="1000" dirty="0">
                          <a:effectLst/>
                        </a:rPr>
                        <a:t>int id;</a:t>
                      </a:r>
                      <a:br>
                        <a:rPr lang="en-US" sz="1000" dirty="0">
                          <a:effectLst/>
                        </a:rPr>
                      </a:br>
                      <a:r>
                        <a:rPr lang="en-US" sz="1000" dirty="0">
                          <a:effectLst/>
                        </a:rPr>
                        <a:t>//code snippet</a:t>
                      </a:r>
                      <a:br>
                        <a:rPr lang="en-US" sz="1000" dirty="0">
                          <a:effectLst/>
                        </a:rPr>
                      </a:br>
                      <a:r>
                        <a:rPr lang="en-US" sz="1000" dirty="0">
                          <a:effectLst/>
                        </a:rPr>
                        <a:t>}</a:t>
                      </a:r>
                      <a:endParaRPr lang="en-US" sz="1000" dirty="0">
                        <a:solidFill>
                          <a:srgbClr val="333333"/>
                        </a:solidFill>
                        <a:effectLst/>
                        <a:latin typeface="inter-regular"/>
                      </a:endParaRPr>
                    </a:p>
                  </a:txBody>
                  <a:tcPr marL="15267" marR="15267" marT="15267" marB="15267"/>
                </a:tc>
                <a:extLst>
                  <a:ext uri="{0D108BD9-81ED-4DB2-BD59-A6C34878D82A}">
                    <a16:rowId xmlns:a16="http://schemas.microsoft.com/office/drawing/2014/main" val="3726677478"/>
                  </a:ext>
                </a:extLst>
              </a:tr>
              <a:tr h="691720">
                <a:tc>
                  <a:txBody>
                    <a:bodyPr/>
                    <a:lstStyle/>
                    <a:p>
                      <a:pPr algn="just" fontAlgn="t"/>
                      <a:r>
                        <a:rPr lang="en-IN" sz="1000">
                          <a:effectLst/>
                        </a:rPr>
                        <a:t>Package</a:t>
                      </a:r>
                      <a:endParaRPr lang="en-IN" sz="1000">
                        <a:solidFill>
                          <a:srgbClr val="333333"/>
                        </a:solidFill>
                        <a:effectLst/>
                        <a:latin typeface="inter-regular"/>
                      </a:endParaRPr>
                    </a:p>
                  </a:txBody>
                  <a:tcPr marL="15267" marR="15267" marT="15267" marB="15267"/>
                </a:tc>
                <a:tc>
                  <a:txBody>
                    <a:bodyPr/>
                    <a:lstStyle/>
                    <a:p>
                      <a:pPr algn="l" fontAlgn="t"/>
                      <a:r>
                        <a:rPr lang="en-US" sz="1000" dirty="0">
                          <a:effectLst/>
                        </a:rPr>
                        <a:t>It should be a lowercase letter such as java, lang.</a:t>
                      </a:r>
                      <a:br>
                        <a:rPr lang="en-US" sz="1000" dirty="0">
                          <a:effectLst/>
                        </a:rPr>
                      </a:br>
                      <a:r>
                        <a:rPr lang="en-US" sz="1000" dirty="0">
                          <a:effectLst/>
                        </a:rPr>
                        <a:t>If the name contains multiple words, it should be separated by dots (.) such as </a:t>
                      </a:r>
                      <a:r>
                        <a:rPr lang="en-US" sz="1000" dirty="0" err="1">
                          <a:effectLst/>
                        </a:rPr>
                        <a:t>java.util</a:t>
                      </a:r>
                      <a:r>
                        <a:rPr lang="en-US" sz="1000" dirty="0">
                          <a:effectLst/>
                        </a:rPr>
                        <a:t>, </a:t>
                      </a:r>
                      <a:r>
                        <a:rPr lang="en-US" sz="1000" dirty="0" err="1">
                          <a:effectLst/>
                        </a:rPr>
                        <a:t>java.lang</a:t>
                      </a:r>
                      <a:r>
                        <a:rPr lang="en-US" sz="1000" dirty="0">
                          <a:effectLst/>
                        </a:rPr>
                        <a:t>.</a:t>
                      </a:r>
                      <a:endParaRPr lang="en-US" sz="1000" dirty="0">
                        <a:solidFill>
                          <a:srgbClr val="333333"/>
                        </a:solidFill>
                        <a:effectLst/>
                        <a:latin typeface="inter-regular"/>
                      </a:endParaRPr>
                    </a:p>
                  </a:txBody>
                  <a:tcPr marL="15267" marR="15267" marT="15267" marB="15267"/>
                </a:tc>
                <a:tc>
                  <a:txBody>
                    <a:bodyPr/>
                    <a:lstStyle/>
                    <a:p>
                      <a:pPr algn="ctr" fontAlgn="t"/>
                      <a:r>
                        <a:rPr lang="en-IN" sz="1000" dirty="0">
                          <a:effectLst/>
                        </a:rPr>
                        <a:t>//package</a:t>
                      </a:r>
                      <a:br>
                        <a:rPr lang="en-IN" sz="1000" dirty="0">
                          <a:effectLst/>
                        </a:rPr>
                      </a:br>
                      <a:r>
                        <a:rPr lang="en-IN" sz="1000" dirty="0" err="1">
                          <a:effectLst/>
                        </a:rPr>
                        <a:t>package</a:t>
                      </a:r>
                      <a:r>
                        <a:rPr lang="en-IN" sz="1000" dirty="0">
                          <a:effectLst/>
                        </a:rPr>
                        <a:t> </a:t>
                      </a:r>
                      <a:r>
                        <a:rPr lang="en-IN" sz="1000" dirty="0" err="1">
                          <a:effectLst/>
                        </a:rPr>
                        <a:t>com.javatpoint</a:t>
                      </a:r>
                      <a:r>
                        <a:rPr lang="en-IN" sz="1000" dirty="0">
                          <a:effectLst/>
                        </a:rPr>
                        <a:t>;</a:t>
                      </a:r>
                      <a:br>
                        <a:rPr lang="en-IN" sz="1000" dirty="0">
                          <a:effectLst/>
                        </a:rPr>
                      </a:br>
                      <a:r>
                        <a:rPr lang="en-IN" sz="1000" dirty="0">
                          <a:effectLst/>
                        </a:rPr>
                        <a:t>class Employee</a:t>
                      </a:r>
                      <a:br>
                        <a:rPr lang="en-IN" sz="1000" dirty="0">
                          <a:effectLst/>
                        </a:rPr>
                      </a:br>
                      <a:r>
                        <a:rPr lang="en-IN" sz="1000" dirty="0">
                          <a:effectLst/>
                        </a:rPr>
                        <a:t>{</a:t>
                      </a:r>
                      <a:br>
                        <a:rPr lang="en-IN" sz="1000" dirty="0">
                          <a:effectLst/>
                        </a:rPr>
                      </a:br>
                      <a:r>
                        <a:rPr lang="en-IN" sz="1000" dirty="0">
                          <a:effectLst/>
                        </a:rPr>
                        <a:t>//code snippet</a:t>
                      </a:r>
                      <a:br>
                        <a:rPr lang="en-IN" sz="1000" dirty="0">
                          <a:effectLst/>
                        </a:rPr>
                      </a:br>
                      <a:r>
                        <a:rPr lang="en-IN" sz="1000" dirty="0">
                          <a:effectLst/>
                        </a:rPr>
                        <a:t>}</a:t>
                      </a:r>
                      <a:endParaRPr lang="en-IN" sz="1000" dirty="0">
                        <a:solidFill>
                          <a:srgbClr val="333333"/>
                        </a:solidFill>
                        <a:effectLst/>
                        <a:latin typeface="inter-regular"/>
                      </a:endParaRPr>
                    </a:p>
                  </a:txBody>
                  <a:tcPr marL="15267" marR="15267" marT="15267" marB="15267"/>
                </a:tc>
                <a:extLst>
                  <a:ext uri="{0D108BD9-81ED-4DB2-BD59-A6C34878D82A}">
                    <a16:rowId xmlns:a16="http://schemas.microsoft.com/office/drawing/2014/main" val="2239920114"/>
                  </a:ext>
                </a:extLst>
              </a:tr>
              <a:tr h="1019376">
                <a:tc>
                  <a:txBody>
                    <a:bodyPr/>
                    <a:lstStyle/>
                    <a:p>
                      <a:pPr algn="just" fontAlgn="t"/>
                      <a:r>
                        <a:rPr lang="en-IN" sz="1000">
                          <a:effectLst/>
                        </a:rPr>
                        <a:t>Constant</a:t>
                      </a:r>
                      <a:endParaRPr lang="en-IN" sz="1000">
                        <a:solidFill>
                          <a:srgbClr val="333333"/>
                        </a:solidFill>
                        <a:effectLst/>
                        <a:latin typeface="inter-regular"/>
                      </a:endParaRPr>
                    </a:p>
                  </a:txBody>
                  <a:tcPr marL="15267" marR="15267" marT="15267" marB="15267"/>
                </a:tc>
                <a:tc>
                  <a:txBody>
                    <a:bodyPr/>
                    <a:lstStyle/>
                    <a:p>
                      <a:pPr algn="l" fontAlgn="t"/>
                      <a:r>
                        <a:rPr lang="en-US" sz="1000" dirty="0">
                          <a:effectLst/>
                        </a:rPr>
                        <a:t>It should be in uppercase letters such as RED, YELLOW.</a:t>
                      </a:r>
                      <a:br>
                        <a:rPr lang="en-US" sz="1000" dirty="0">
                          <a:effectLst/>
                        </a:rPr>
                      </a:br>
                      <a:r>
                        <a:rPr lang="en-US" sz="1000" dirty="0">
                          <a:effectLst/>
                        </a:rPr>
                        <a:t>If the name contains multiple words, it should be separated by an underscore(_) such as MAX_PRIORITY.</a:t>
                      </a:r>
                      <a:br>
                        <a:rPr lang="en-US" sz="1000" dirty="0">
                          <a:effectLst/>
                        </a:rPr>
                      </a:br>
                      <a:r>
                        <a:rPr lang="en-US" sz="1000" dirty="0">
                          <a:effectLst/>
                        </a:rPr>
                        <a:t>It may contain digits but not as the first letter.</a:t>
                      </a:r>
                      <a:endParaRPr lang="en-US" sz="1000" dirty="0">
                        <a:solidFill>
                          <a:srgbClr val="333333"/>
                        </a:solidFill>
                        <a:effectLst/>
                        <a:latin typeface="inter-regular"/>
                      </a:endParaRPr>
                    </a:p>
                  </a:txBody>
                  <a:tcPr marL="15267" marR="15267" marT="15267" marB="15267"/>
                </a:tc>
                <a:tc>
                  <a:txBody>
                    <a:bodyPr/>
                    <a:lstStyle/>
                    <a:p>
                      <a:pPr algn="ctr" fontAlgn="t"/>
                      <a:r>
                        <a:rPr lang="en-US" sz="1000" dirty="0">
                          <a:effectLst/>
                        </a:rPr>
                        <a:t>Class Employee</a:t>
                      </a:r>
                      <a:br>
                        <a:rPr lang="en-US" sz="1000" dirty="0">
                          <a:effectLst/>
                        </a:rPr>
                      </a:br>
                      <a:r>
                        <a:rPr lang="en-US" sz="1000" dirty="0">
                          <a:effectLst/>
                        </a:rPr>
                        <a:t>{</a:t>
                      </a:r>
                      <a:br>
                        <a:rPr lang="en-US" sz="1000" dirty="0">
                          <a:effectLst/>
                        </a:rPr>
                      </a:br>
                      <a:r>
                        <a:rPr lang="en-US" sz="1000" dirty="0">
                          <a:effectLst/>
                        </a:rPr>
                        <a:t>//constant</a:t>
                      </a:r>
                      <a:br>
                        <a:rPr lang="en-US" sz="1000" dirty="0">
                          <a:effectLst/>
                        </a:rPr>
                      </a:br>
                      <a:r>
                        <a:rPr lang="en-US" sz="1000" dirty="0">
                          <a:effectLst/>
                        </a:rPr>
                        <a:t>static final int MIN_AGE = 18;</a:t>
                      </a:r>
                      <a:br>
                        <a:rPr lang="en-US" sz="1000" dirty="0">
                          <a:effectLst/>
                        </a:rPr>
                      </a:br>
                      <a:r>
                        <a:rPr lang="en-US" sz="1000" dirty="0">
                          <a:effectLst/>
                        </a:rPr>
                        <a:t>//code snippet</a:t>
                      </a:r>
                      <a:br>
                        <a:rPr lang="en-US" sz="1000" dirty="0">
                          <a:effectLst/>
                        </a:rPr>
                      </a:br>
                      <a:r>
                        <a:rPr lang="en-US" sz="1000" dirty="0">
                          <a:effectLst/>
                        </a:rPr>
                        <a:t>}</a:t>
                      </a:r>
                      <a:endParaRPr lang="en-US" sz="1000" dirty="0">
                        <a:solidFill>
                          <a:srgbClr val="333333"/>
                        </a:solidFill>
                        <a:effectLst/>
                        <a:latin typeface="inter-regular"/>
                      </a:endParaRPr>
                    </a:p>
                  </a:txBody>
                  <a:tcPr marL="15267" marR="15267" marT="15267" marB="15267"/>
                </a:tc>
                <a:extLst>
                  <a:ext uri="{0D108BD9-81ED-4DB2-BD59-A6C34878D82A}">
                    <a16:rowId xmlns:a16="http://schemas.microsoft.com/office/drawing/2014/main" val="2738077664"/>
                  </a:ext>
                </a:extLst>
              </a:tr>
            </a:tbl>
          </a:graphicData>
        </a:graphic>
      </p:graphicFrame>
      <p:sp>
        <p:nvSpPr>
          <p:cNvPr id="4" name="Date Placeholder 3">
            <a:extLst>
              <a:ext uri="{FF2B5EF4-FFF2-40B4-BE49-F238E27FC236}">
                <a16:creationId xmlns:a16="http://schemas.microsoft.com/office/drawing/2014/main" id="{E3A6F429-B264-4C0F-8869-9626B4F9A455}"/>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9E45C37A-68DD-4921-BBDC-108C2F967BB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D2DB7D-03F8-4ED4-8275-9E853643A6E0}"/>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8995802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54C9-DAE9-4A8C-8971-7815C3EF2602}"/>
              </a:ext>
            </a:extLst>
          </p:cNvPr>
          <p:cNvSpPr>
            <a:spLocks noGrp="1"/>
          </p:cNvSpPr>
          <p:nvPr>
            <p:ph type="title"/>
          </p:nvPr>
        </p:nvSpPr>
        <p:spPr>
          <a:xfrm>
            <a:off x="1167492" y="381000"/>
            <a:ext cx="9779183" cy="841131"/>
          </a:xfrm>
        </p:spPr>
        <p:txBody>
          <a:bodyPr/>
          <a:lstStyle/>
          <a:p>
            <a:r>
              <a:rPr lang="en-IN" b="0" dirty="0"/>
              <a:t>Method </a:t>
            </a:r>
            <a:endParaRPr lang="en-IN" dirty="0"/>
          </a:p>
        </p:txBody>
      </p:sp>
      <p:sp>
        <p:nvSpPr>
          <p:cNvPr id="3" name="Content Placeholder 2">
            <a:extLst>
              <a:ext uri="{FF2B5EF4-FFF2-40B4-BE49-F238E27FC236}">
                <a16:creationId xmlns:a16="http://schemas.microsoft.com/office/drawing/2014/main" id="{6F448BD9-BF7A-4091-AFA6-244CC8E490A2}"/>
              </a:ext>
            </a:extLst>
          </p:cNvPr>
          <p:cNvSpPr>
            <a:spLocks noGrp="1"/>
          </p:cNvSpPr>
          <p:nvPr>
            <p:ph idx="1"/>
          </p:nvPr>
        </p:nvSpPr>
        <p:spPr>
          <a:xfrm>
            <a:off x="1167493" y="1222131"/>
            <a:ext cx="9779182" cy="4162151"/>
          </a:xfrm>
        </p:spPr>
        <p:txBody>
          <a:bodyPr/>
          <a:lstStyle/>
          <a:p>
            <a:r>
              <a:rPr lang="en-US" sz="2000" dirty="0"/>
              <a:t>A </a:t>
            </a:r>
            <a:r>
              <a:rPr lang="en-US" sz="2000" b="1" dirty="0"/>
              <a:t>method</a:t>
            </a:r>
            <a:r>
              <a:rPr lang="en-US" sz="2000" dirty="0"/>
              <a:t> is a block of code or collection of statements or a set of code grouped together to perform a certain task or operation. It is used to achieve the </a:t>
            </a:r>
            <a:r>
              <a:rPr lang="en-US" sz="2000" b="1" dirty="0"/>
              <a:t>reusability</a:t>
            </a:r>
            <a:r>
              <a:rPr lang="en-US" sz="2000" dirty="0"/>
              <a:t> of code. We write a method once and use it many times. We do not require to write code again and again. It also provides the </a:t>
            </a:r>
            <a:r>
              <a:rPr lang="en-US" sz="2000" b="1" dirty="0"/>
              <a:t>easy modification</a:t>
            </a:r>
            <a:r>
              <a:rPr lang="en-US" sz="2000" dirty="0"/>
              <a:t> and </a:t>
            </a:r>
            <a:r>
              <a:rPr lang="en-US" sz="2000" b="1" dirty="0"/>
              <a:t>readability</a:t>
            </a:r>
            <a:r>
              <a:rPr lang="en-US" sz="2000" dirty="0"/>
              <a:t> of code, just by adding or removing a chunk of code. The method is executed only when we call or invoke it.</a:t>
            </a:r>
            <a:endParaRPr lang="en-IN" sz="2000" dirty="0"/>
          </a:p>
        </p:txBody>
      </p:sp>
      <p:sp>
        <p:nvSpPr>
          <p:cNvPr id="4" name="Date Placeholder 3">
            <a:extLst>
              <a:ext uri="{FF2B5EF4-FFF2-40B4-BE49-F238E27FC236}">
                <a16:creationId xmlns:a16="http://schemas.microsoft.com/office/drawing/2014/main" id="{B7860796-E112-4BC7-A5F9-737EF35494E5}"/>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1EA0D621-5413-4289-8C69-A714457574E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C63C18D-703E-42BB-B726-C152DDB08DFE}"/>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7" name="Picture 6">
            <a:extLst>
              <a:ext uri="{FF2B5EF4-FFF2-40B4-BE49-F238E27FC236}">
                <a16:creationId xmlns:a16="http://schemas.microsoft.com/office/drawing/2014/main" id="{3142CBEB-7CFA-4227-AF06-E447918ECC6D}"/>
              </a:ext>
            </a:extLst>
          </p:cNvPr>
          <p:cNvPicPr>
            <a:picLocks noChangeAspect="1"/>
          </p:cNvPicPr>
          <p:nvPr/>
        </p:nvPicPr>
        <p:blipFill>
          <a:blip r:embed="rId2"/>
          <a:stretch>
            <a:fillRect/>
          </a:stretch>
        </p:blipFill>
        <p:spPr>
          <a:xfrm>
            <a:off x="1395914" y="2734408"/>
            <a:ext cx="7079871" cy="3141632"/>
          </a:xfrm>
          <a:prstGeom prst="rect">
            <a:avLst/>
          </a:prstGeom>
        </p:spPr>
      </p:pic>
    </p:spTree>
    <p:extLst>
      <p:ext uri="{BB962C8B-B14F-4D97-AF65-F5344CB8AC3E}">
        <p14:creationId xmlns:p14="http://schemas.microsoft.com/office/powerpoint/2010/main" val="3566301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EE14-A56E-41DA-84F4-3ADA997811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4D38A0-347A-4359-B788-EC0E8DE5C128}"/>
              </a:ext>
            </a:extLst>
          </p:cNvPr>
          <p:cNvSpPr>
            <a:spLocks noGrp="1"/>
          </p:cNvSpPr>
          <p:nvPr>
            <p:ph idx="1"/>
          </p:nvPr>
        </p:nvSpPr>
        <p:spPr/>
        <p:txBody>
          <a:bodyPr/>
          <a:lstStyle/>
          <a:p>
            <a:r>
              <a:rPr lang="en-US" sz="1800" b="1" dirty="0"/>
              <a:t>Method Signature:</a:t>
            </a:r>
            <a:r>
              <a:rPr lang="en-US" sz="1800" dirty="0"/>
              <a:t> Every method has a method signature. It is a part of the method declaration. It includes the </a:t>
            </a:r>
            <a:r>
              <a:rPr lang="en-US" sz="1800" b="1" dirty="0"/>
              <a:t>method name</a:t>
            </a:r>
            <a:r>
              <a:rPr lang="en-US" sz="1800" dirty="0"/>
              <a:t> and </a:t>
            </a:r>
            <a:r>
              <a:rPr lang="en-US" sz="1800" b="1" dirty="0"/>
              <a:t>parameter list</a:t>
            </a:r>
            <a:r>
              <a:rPr lang="en-US" sz="1800" dirty="0"/>
              <a:t>.</a:t>
            </a:r>
          </a:p>
          <a:p>
            <a:r>
              <a:rPr lang="en-US" sz="1800" b="1" dirty="0"/>
              <a:t>Access Specifier:</a:t>
            </a:r>
            <a:r>
              <a:rPr lang="en-US" sz="1800" dirty="0"/>
              <a:t> Access specifier or modifier is the access type of the method. It specifies the visibility of the method. Java provides </a:t>
            </a:r>
            <a:r>
              <a:rPr lang="en-US" sz="1800" b="1" dirty="0"/>
              <a:t>four</a:t>
            </a:r>
            <a:r>
              <a:rPr lang="en-US" sz="1800" dirty="0"/>
              <a:t> types of access specifier:</a:t>
            </a:r>
          </a:p>
          <a:p>
            <a:r>
              <a:rPr lang="en-US" sz="1800" b="1" dirty="0"/>
              <a:t>Public:</a:t>
            </a:r>
            <a:r>
              <a:rPr lang="en-US" sz="1800" dirty="0"/>
              <a:t> The method is accessible by all classes when we use public specifier in our application.</a:t>
            </a:r>
          </a:p>
          <a:p>
            <a:r>
              <a:rPr lang="en-US" sz="1800" b="1" dirty="0"/>
              <a:t>Private:</a:t>
            </a:r>
            <a:r>
              <a:rPr lang="en-US" sz="1800" dirty="0"/>
              <a:t> When we use a private access specifier, the method is accessible only in the classes in which it is defined.</a:t>
            </a:r>
          </a:p>
          <a:p>
            <a:r>
              <a:rPr lang="en-US" sz="1800" b="1" dirty="0"/>
              <a:t>Protected:</a:t>
            </a:r>
            <a:r>
              <a:rPr lang="en-US" sz="1800" dirty="0"/>
              <a:t> When we use protected access specifier, the method is accessible within the same package or subclasses in a different package.</a:t>
            </a:r>
          </a:p>
          <a:p>
            <a:r>
              <a:rPr lang="en-US" sz="1800" b="1" dirty="0"/>
              <a:t>Default:</a:t>
            </a:r>
            <a:r>
              <a:rPr lang="en-US" sz="1800" dirty="0"/>
              <a:t> When we do not use any access specifier in the method declaration, Java uses default access specifier by default. It is visible only from the same package only.</a:t>
            </a:r>
          </a:p>
          <a:p>
            <a:endParaRPr lang="en-IN" dirty="0"/>
          </a:p>
        </p:txBody>
      </p:sp>
      <p:sp>
        <p:nvSpPr>
          <p:cNvPr id="4" name="Date Placeholder 3">
            <a:extLst>
              <a:ext uri="{FF2B5EF4-FFF2-40B4-BE49-F238E27FC236}">
                <a16:creationId xmlns:a16="http://schemas.microsoft.com/office/drawing/2014/main" id="{B99C6B51-43B7-4D36-A303-27FB150582FD}"/>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43BA07FF-B0DF-4B24-B5EC-23849D603E0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CAA2170-3FC7-4583-9EE5-D701D74913B3}"/>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255503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0F28-F0F5-4CDF-9219-AD3D775E1B45}"/>
              </a:ext>
            </a:extLst>
          </p:cNvPr>
          <p:cNvSpPr>
            <a:spLocks noGrp="1"/>
          </p:cNvSpPr>
          <p:nvPr>
            <p:ph type="title"/>
          </p:nvPr>
        </p:nvSpPr>
        <p:spPr/>
        <p:txBody>
          <a:bodyPr/>
          <a:lstStyle/>
          <a:p>
            <a:r>
              <a:rPr lang="en-IN" dirty="0"/>
              <a:t>Insights of Method</a:t>
            </a:r>
          </a:p>
        </p:txBody>
      </p:sp>
      <p:sp>
        <p:nvSpPr>
          <p:cNvPr id="3" name="Content Placeholder 2">
            <a:extLst>
              <a:ext uri="{FF2B5EF4-FFF2-40B4-BE49-F238E27FC236}">
                <a16:creationId xmlns:a16="http://schemas.microsoft.com/office/drawing/2014/main" id="{3CE71C1D-77D1-4E0E-9150-79F75C1C359D}"/>
              </a:ext>
            </a:extLst>
          </p:cNvPr>
          <p:cNvSpPr>
            <a:spLocks noGrp="1"/>
          </p:cNvSpPr>
          <p:nvPr>
            <p:ph idx="1"/>
          </p:nvPr>
        </p:nvSpPr>
        <p:spPr/>
        <p:txBody>
          <a:bodyPr/>
          <a:lstStyle/>
          <a:p>
            <a:r>
              <a:rPr lang="en-US" sz="2000" b="1" dirty="0"/>
              <a:t>Return Type:</a:t>
            </a:r>
            <a:r>
              <a:rPr lang="en-US" sz="2000" dirty="0"/>
              <a:t> Return type is a data type that the method returns. It may have a primitive data type, object, collection, void, etc. If the method does not return anything, we use void keyword.</a:t>
            </a:r>
          </a:p>
          <a:p>
            <a:r>
              <a:rPr lang="en-US" sz="2000" b="1" dirty="0"/>
              <a:t>Method Name:</a:t>
            </a:r>
            <a:r>
              <a:rPr lang="en-US" sz="2000" dirty="0"/>
              <a:t> It is a unique name that is used to define the name of a method. It must be corresponding to the functionality of the method. Suppose, if we are creating a method for subtraction of two numbers, the method name must be </a:t>
            </a:r>
            <a:r>
              <a:rPr lang="en-US" sz="2000" b="1" dirty="0"/>
              <a:t>subtraction().</a:t>
            </a:r>
            <a:r>
              <a:rPr lang="en-US" sz="2000" dirty="0"/>
              <a:t> A method is invoked by its name.</a:t>
            </a:r>
          </a:p>
          <a:p>
            <a:r>
              <a:rPr lang="en-US" sz="2000" b="1" dirty="0"/>
              <a:t>Parameter List:</a:t>
            </a:r>
            <a:r>
              <a:rPr lang="en-US" sz="2000" dirty="0"/>
              <a:t> It is the list of parameters separated by a comma and enclosed in the pair of parentheses. It contains the data type and variable name. If the method has no parameter, left the parentheses blank.</a:t>
            </a:r>
          </a:p>
          <a:p>
            <a:r>
              <a:rPr lang="en-US" sz="2000" b="1" dirty="0"/>
              <a:t>Method Body:</a:t>
            </a:r>
            <a:r>
              <a:rPr lang="en-US" sz="2000" dirty="0"/>
              <a:t> It is a part of the method declaration. It contains all the actions to be performed. It is enclosed within the pair of curly braces.</a:t>
            </a:r>
          </a:p>
          <a:p>
            <a:endParaRPr lang="en-IN" dirty="0"/>
          </a:p>
        </p:txBody>
      </p:sp>
      <p:sp>
        <p:nvSpPr>
          <p:cNvPr id="4" name="Date Placeholder 3">
            <a:extLst>
              <a:ext uri="{FF2B5EF4-FFF2-40B4-BE49-F238E27FC236}">
                <a16:creationId xmlns:a16="http://schemas.microsoft.com/office/drawing/2014/main" id="{7F1F7591-29B1-495C-A441-16A265EF4461}"/>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8A6A6073-BD73-4637-936C-351924E6622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866950D-8CB3-442A-BDE8-697FAFFBC89E}"/>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3782743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74-0B5F-4848-A6A0-6C494CB18827}"/>
              </a:ext>
            </a:extLst>
          </p:cNvPr>
          <p:cNvSpPr>
            <a:spLocks noGrp="1"/>
          </p:cNvSpPr>
          <p:nvPr>
            <p:ph type="title"/>
          </p:nvPr>
        </p:nvSpPr>
        <p:spPr/>
        <p:txBody>
          <a:bodyPr/>
          <a:lstStyle/>
          <a:p>
            <a:r>
              <a:rPr lang="en-IN" dirty="0"/>
              <a:t>Method Types:</a:t>
            </a:r>
          </a:p>
        </p:txBody>
      </p:sp>
      <p:sp>
        <p:nvSpPr>
          <p:cNvPr id="3" name="Content Placeholder 2">
            <a:extLst>
              <a:ext uri="{FF2B5EF4-FFF2-40B4-BE49-F238E27FC236}">
                <a16:creationId xmlns:a16="http://schemas.microsoft.com/office/drawing/2014/main" id="{72E245D2-56E1-47B1-A1A9-12E8BB6FE4C0}"/>
              </a:ext>
            </a:extLst>
          </p:cNvPr>
          <p:cNvSpPr>
            <a:spLocks noGrp="1"/>
          </p:cNvSpPr>
          <p:nvPr>
            <p:ph idx="1"/>
          </p:nvPr>
        </p:nvSpPr>
        <p:spPr/>
        <p:txBody>
          <a:bodyPr/>
          <a:lstStyle/>
          <a:p>
            <a:pPr marL="514350" indent="-514350">
              <a:buFont typeface="+mj-lt"/>
              <a:buAutoNum type="arabicPeriod"/>
            </a:pPr>
            <a:r>
              <a:rPr lang="en-IN" dirty="0"/>
              <a:t>User Defined :</a:t>
            </a:r>
          </a:p>
          <a:p>
            <a:pPr marL="514350" indent="-514350">
              <a:buFont typeface="+mj-lt"/>
              <a:buAutoNum type="arabicPeriod"/>
            </a:pPr>
            <a:r>
              <a:rPr lang="en-IN" dirty="0"/>
              <a:t>Predefined:</a:t>
            </a:r>
          </a:p>
          <a:p>
            <a:endParaRPr lang="en-IN" dirty="0"/>
          </a:p>
        </p:txBody>
      </p:sp>
      <p:sp>
        <p:nvSpPr>
          <p:cNvPr id="4" name="Date Placeholder 3">
            <a:extLst>
              <a:ext uri="{FF2B5EF4-FFF2-40B4-BE49-F238E27FC236}">
                <a16:creationId xmlns:a16="http://schemas.microsoft.com/office/drawing/2014/main" id="{E587DBC5-BEA4-47C7-A6FB-71EA7D334562}"/>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5EFE713C-55D8-431F-8BF7-CEF043F4B83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A2BBBF2-1FD1-49AE-B8E4-FBCFF0D1270F}"/>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2096108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E5C4-003A-497A-848A-4BB305A3FE3D}"/>
              </a:ext>
            </a:extLst>
          </p:cNvPr>
          <p:cNvSpPr>
            <a:spLocks noGrp="1"/>
          </p:cNvSpPr>
          <p:nvPr>
            <p:ph type="title"/>
          </p:nvPr>
        </p:nvSpPr>
        <p:spPr/>
        <p:txBody>
          <a:bodyPr/>
          <a:lstStyle/>
          <a:p>
            <a:r>
              <a:rPr lang="en-IN" dirty="0"/>
              <a:t>Predefined</a:t>
            </a:r>
          </a:p>
        </p:txBody>
      </p:sp>
      <p:sp>
        <p:nvSpPr>
          <p:cNvPr id="3" name="Content Placeholder 2">
            <a:extLst>
              <a:ext uri="{FF2B5EF4-FFF2-40B4-BE49-F238E27FC236}">
                <a16:creationId xmlns:a16="http://schemas.microsoft.com/office/drawing/2014/main" id="{782D4CAC-2985-4351-9F29-E972B99E8517}"/>
              </a:ext>
            </a:extLst>
          </p:cNvPr>
          <p:cNvSpPr>
            <a:spLocks noGrp="1"/>
          </p:cNvSpPr>
          <p:nvPr>
            <p:ph idx="1"/>
          </p:nvPr>
        </p:nvSpPr>
        <p:spPr/>
        <p:txBody>
          <a:bodyPr/>
          <a:lstStyle/>
          <a:p>
            <a:r>
              <a:rPr lang="en-US" sz="2000" dirty="0"/>
              <a:t>Methods are the method that is already defined in the Java class libraries is known as predefined methods. It is also known as the </a:t>
            </a:r>
            <a:r>
              <a:rPr lang="en-US" sz="2000" b="1" dirty="0"/>
              <a:t>standard library method</a:t>
            </a:r>
            <a:r>
              <a:rPr lang="en-US" sz="2000" dirty="0"/>
              <a:t> or </a:t>
            </a:r>
            <a:r>
              <a:rPr lang="en-US" sz="2000" b="1" dirty="0"/>
              <a:t>built-in method</a:t>
            </a:r>
            <a:r>
              <a:rPr lang="en-US" sz="2000" dirty="0"/>
              <a:t>. We can directly use these methods just by calling them in the program at any point. Some pre-defined methods are </a:t>
            </a:r>
            <a:r>
              <a:rPr lang="en-US" sz="2000" b="1" dirty="0"/>
              <a:t>length(), equals(), </a:t>
            </a:r>
            <a:r>
              <a:rPr lang="en-US" sz="2000" b="1" dirty="0" err="1"/>
              <a:t>compareTo</a:t>
            </a:r>
            <a:r>
              <a:rPr lang="en-US" sz="2000" b="1" dirty="0"/>
              <a:t>(), sqrt(),</a:t>
            </a:r>
            <a:r>
              <a:rPr lang="en-US" sz="2000" dirty="0"/>
              <a:t> etc. When we call any of the predefined methods in our program, a series of codes related to the corresponding method runs in the background that is already stored in the library.</a:t>
            </a:r>
          </a:p>
          <a:p>
            <a:r>
              <a:rPr lang="en-US" sz="2000" dirty="0"/>
              <a:t>Each and every predefined method is defined inside a class. Such as </a:t>
            </a:r>
            <a:r>
              <a:rPr lang="en-US" sz="2000" b="1" dirty="0"/>
              <a:t>print()</a:t>
            </a:r>
            <a:r>
              <a:rPr lang="en-US" sz="2000" dirty="0"/>
              <a:t> method is defined in the </a:t>
            </a:r>
            <a:r>
              <a:rPr lang="en-US" sz="2000" b="1" dirty="0" err="1"/>
              <a:t>java.io.PrintStream</a:t>
            </a:r>
            <a:r>
              <a:rPr lang="en-US" sz="2000" dirty="0"/>
              <a:t> class. It prints the statement that we write inside the method. For example, </a:t>
            </a:r>
            <a:r>
              <a:rPr lang="en-US" sz="2000" b="1" dirty="0"/>
              <a:t>print("Java")</a:t>
            </a:r>
            <a:r>
              <a:rPr lang="en-US" sz="2000" dirty="0"/>
              <a:t>, it prints Java on the console.</a:t>
            </a:r>
          </a:p>
          <a:p>
            <a:endParaRPr lang="en-IN" dirty="0"/>
          </a:p>
        </p:txBody>
      </p:sp>
      <p:sp>
        <p:nvSpPr>
          <p:cNvPr id="4" name="Date Placeholder 3">
            <a:extLst>
              <a:ext uri="{FF2B5EF4-FFF2-40B4-BE49-F238E27FC236}">
                <a16:creationId xmlns:a16="http://schemas.microsoft.com/office/drawing/2014/main" id="{55034F4A-ED31-473E-BB98-1DCBE16F251A}"/>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D9C05DFF-7783-4797-98E8-0EA77DF1682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54A82D6-8F97-4391-A27E-BE67D72763F3}"/>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3258693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D777-6DF9-49D2-8F0E-2BBAB3CF31A1}"/>
              </a:ext>
            </a:extLst>
          </p:cNvPr>
          <p:cNvSpPr>
            <a:spLocks noGrp="1"/>
          </p:cNvSpPr>
          <p:nvPr>
            <p:ph type="title"/>
          </p:nvPr>
        </p:nvSpPr>
        <p:spPr>
          <a:xfrm>
            <a:off x="1167492" y="381000"/>
            <a:ext cx="9779183" cy="1325563"/>
          </a:xfrm>
        </p:spPr>
        <p:txBody>
          <a:bodyPr anchor="b">
            <a:normAutofit/>
          </a:bodyPr>
          <a:lstStyle/>
          <a:p>
            <a:r>
              <a:rPr lang="en-IN" dirty="0" err="1"/>
              <a:t>Eg</a:t>
            </a:r>
            <a:r>
              <a:rPr lang="en-IN" dirty="0"/>
              <a:t>: </a:t>
            </a:r>
          </a:p>
        </p:txBody>
      </p:sp>
      <p:pic>
        <p:nvPicPr>
          <p:cNvPr id="7" name="Content Placeholder 6" descr="Graphical user interface, text, application&#10;&#10;Description automatically generated">
            <a:extLst>
              <a:ext uri="{FF2B5EF4-FFF2-40B4-BE49-F238E27FC236}">
                <a16:creationId xmlns:a16="http://schemas.microsoft.com/office/drawing/2014/main" id="{9C820AF3-5B56-452A-AA81-9A8BD19CAC6E}"/>
              </a:ext>
            </a:extLst>
          </p:cNvPr>
          <p:cNvPicPr>
            <a:picLocks noGrp="1" noChangeAspect="1"/>
          </p:cNvPicPr>
          <p:nvPr>
            <p:ph idx="1"/>
          </p:nvPr>
        </p:nvPicPr>
        <p:blipFill>
          <a:blip r:embed="rId2"/>
          <a:stretch>
            <a:fillRect/>
          </a:stretch>
        </p:blipFill>
        <p:spPr>
          <a:xfrm>
            <a:off x="2513069" y="1261084"/>
            <a:ext cx="7088030" cy="3366815"/>
          </a:xfrm>
          <a:prstGeom prst="rect">
            <a:avLst/>
          </a:prstGeom>
          <a:noFill/>
        </p:spPr>
      </p:pic>
      <p:sp>
        <p:nvSpPr>
          <p:cNvPr id="4" name="Date Placeholder 3">
            <a:extLst>
              <a:ext uri="{FF2B5EF4-FFF2-40B4-BE49-F238E27FC236}">
                <a16:creationId xmlns:a16="http://schemas.microsoft.com/office/drawing/2014/main" id="{02A3C003-34A7-489B-AB86-AFDA9219E505}"/>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12/13/2022</a:t>
            </a:fld>
            <a:endParaRPr lang="en-US"/>
          </a:p>
        </p:txBody>
      </p:sp>
      <p:sp>
        <p:nvSpPr>
          <p:cNvPr id="5" name="Footer Placeholder 4">
            <a:extLst>
              <a:ext uri="{FF2B5EF4-FFF2-40B4-BE49-F238E27FC236}">
                <a16:creationId xmlns:a16="http://schemas.microsoft.com/office/drawing/2014/main" id="{E0E30043-C05F-4CEB-9550-A57541C94EA3}"/>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A5D1F5AF-2C6B-47D2-BEDB-A142215DAD6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18</a:t>
            </a:fld>
            <a:endParaRPr lang="en-US"/>
          </a:p>
        </p:txBody>
      </p:sp>
      <p:sp>
        <p:nvSpPr>
          <p:cNvPr id="9" name="Rectangle 8">
            <a:extLst>
              <a:ext uri="{FF2B5EF4-FFF2-40B4-BE49-F238E27FC236}">
                <a16:creationId xmlns:a16="http://schemas.microsoft.com/office/drawing/2014/main" id="{5E40BB21-8A4C-43D3-98FA-FDC3CD7F0858}"/>
              </a:ext>
            </a:extLst>
          </p:cNvPr>
          <p:cNvSpPr/>
          <p:nvPr/>
        </p:nvSpPr>
        <p:spPr>
          <a:xfrm>
            <a:off x="2513068" y="4722674"/>
            <a:ext cx="7088029" cy="1477328"/>
          </a:xfrm>
          <a:prstGeom prst="rect">
            <a:avLst/>
          </a:prstGeom>
        </p:spPr>
        <p:txBody>
          <a:bodyPr wrap="square">
            <a:spAutoFit/>
          </a:bodyPr>
          <a:lstStyle/>
          <a:p>
            <a:r>
              <a:rPr lang="en-US" dirty="0">
                <a:solidFill>
                  <a:srgbClr val="333333"/>
                </a:solidFill>
                <a:latin typeface="inter-regular"/>
              </a:rPr>
              <a:t>we have used three predefined methods </a:t>
            </a:r>
            <a:r>
              <a:rPr lang="en-US" b="1" dirty="0">
                <a:solidFill>
                  <a:srgbClr val="333333"/>
                </a:solidFill>
                <a:latin typeface="inter-bold"/>
              </a:rPr>
              <a:t>main(), print(),</a:t>
            </a:r>
            <a:r>
              <a:rPr lang="en-US" dirty="0">
                <a:solidFill>
                  <a:srgbClr val="333333"/>
                </a:solidFill>
                <a:latin typeface="inter-regular"/>
              </a:rPr>
              <a:t> and </a:t>
            </a:r>
            <a:r>
              <a:rPr lang="en-US" b="1" dirty="0">
                <a:solidFill>
                  <a:srgbClr val="333333"/>
                </a:solidFill>
                <a:latin typeface="inter-bold"/>
              </a:rPr>
              <a:t>max()</a:t>
            </a:r>
            <a:r>
              <a:rPr lang="en-US" dirty="0">
                <a:solidFill>
                  <a:srgbClr val="333333"/>
                </a:solidFill>
                <a:latin typeface="inter-regular"/>
              </a:rPr>
              <a:t>. We have used these methods directly without declaration because they are predefined. The print() method is a method of </a:t>
            </a:r>
            <a:r>
              <a:rPr lang="en-US" b="1" dirty="0" err="1">
                <a:solidFill>
                  <a:srgbClr val="333333"/>
                </a:solidFill>
                <a:latin typeface="inter-bold"/>
              </a:rPr>
              <a:t>PrintStream</a:t>
            </a:r>
            <a:r>
              <a:rPr lang="en-US" dirty="0">
                <a:solidFill>
                  <a:srgbClr val="333333"/>
                </a:solidFill>
                <a:latin typeface="inter-regular"/>
              </a:rPr>
              <a:t> class that prints the result on the console. The max() method is a method of the </a:t>
            </a:r>
            <a:r>
              <a:rPr lang="en-US" b="1" dirty="0">
                <a:solidFill>
                  <a:srgbClr val="333333"/>
                </a:solidFill>
                <a:latin typeface="inter-bold"/>
              </a:rPr>
              <a:t>Math</a:t>
            </a:r>
            <a:r>
              <a:rPr lang="en-US" dirty="0">
                <a:solidFill>
                  <a:srgbClr val="333333"/>
                </a:solidFill>
                <a:latin typeface="inter-regular"/>
              </a:rPr>
              <a:t> class that returns the greater of two numbers.</a:t>
            </a:r>
            <a:endParaRPr lang="en-IN" dirty="0"/>
          </a:p>
        </p:txBody>
      </p:sp>
    </p:spTree>
    <p:extLst>
      <p:ext uri="{BB962C8B-B14F-4D97-AF65-F5344CB8AC3E}">
        <p14:creationId xmlns:p14="http://schemas.microsoft.com/office/powerpoint/2010/main" val="4566114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393E1-FC8F-4871-B8FD-48DDAAC6E1CD}"/>
              </a:ext>
            </a:extLst>
          </p:cNvPr>
          <p:cNvSpPr>
            <a:spLocks noGrp="1"/>
          </p:cNvSpPr>
          <p:nvPr>
            <p:ph type="title"/>
          </p:nvPr>
        </p:nvSpPr>
        <p:spPr>
          <a:xfrm>
            <a:off x="1167492" y="381000"/>
            <a:ext cx="9779183" cy="1325563"/>
          </a:xfrm>
        </p:spPr>
        <p:txBody>
          <a:bodyPr anchor="b">
            <a:normAutofit/>
          </a:bodyPr>
          <a:lstStyle/>
          <a:p>
            <a:r>
              <a:rPr lang="en-IN" sz="4400"/>
              <a:t>Same method we can write as a User defined</a:t>
            </a:r>
          </a:p>
        </p:txBody>
      </p:sp>
      <p:pic>
        <p:nvPicPr>
          <p:cNvPr id="7" name="Picture 6" descr="Text&#10;&#10;Description automatically generated">
            <a:extLst>
              <a:ext uri="{FF2B5EF4-FFF2-40B4-BE49-F238E27FC236}">
                <a16:creationId xmlns:a16="http://schemas.microsoft.com/office/drawing/2014/main" id="{2302B4DF-6443-4D61-A6A4-DC44B789FC8C}"/>
              </a:ext>
            </a:extLst>
          </p:cNvPr>
          <p:cNvPicPr>
            <a:picLocks noChangeAspect="1"/>
          </p:cNvPicPr>
          <p:nvPr/>
        </p:nvPicPr>
        <p:blipFill>
          <a:blip r:embed="rId2"/>
          <a:stretch>
            <a:fillRect/>
          </a:stretch>
        </p:blipFill>
        <p:spPr>
          <a:xfrm>
            <a:off x="3981485" y="2017467"/>
            <a:ext cx="4151197" cy="3366815"/>
          </a:xfrm>
          <a:prstGeom prst="rect">
            <a:avLst/>
          </a:prstGeom>
          <a:noFill/>
        </p:spPr>
      </p:pic>
      <p:sp>
        <p:nvSpPr>
          <p:cNvPr id="4" name="Date Placeholder 3">
            <a:extLst>
              <a:ext uri="{FF2B5EF4-FFF2-40B4-BE49-F238E27FC236}">
                <a16:creationId xmlns:a16="http://schemas.microsoft.com/office/drawing/2014/main" id="{77639B8D-014A-40DA-B9AF-BB54C434EE34}"/>
              </a:ext>
            </a:extLst>
          </p:cNvPr>
          <p:cNvSpPr>
            <a:spLocks noGrp="1"/>
          </p:cNvSpPr>
          <p:nvPr>
            <p:ph type="dt" sz="half" idx="2"/>
          </p:nvPr>
        </p:nvSpPr>
        <p:spPr>
          <a:xfrm>
            <a:off x="381000" y="6356350"/>
            <a:ext cx="2743200" cy="365125"/>
          </a:xfrm>
        </p:spPr>
        <p:txBody>
          <a:bodyPr anchor="ctr">
            <a:normAutofit/>
          </a:bodyPr>
          <a:lstStyle/>
          <a:p>
            <a:pPr>
              <a:spcAft>
                <a:spcPts val="600"/>
              </a:spcAft>
            </a:pPr>
            <a:fld id="{7E7AB22C-8B7E-9B4A-8C65-396C3C874D86}" type="datetime1">
              <a:rPr lang="en-US" smtClean="0"/>
              <a:pPr>
                <a:spcAft>
                  <a:spcPts val="600"/>
                </a:spcAft>
              </a:pPr>
              <a:t>12/13/2022</a:t>
            </a:fld>
            <a:endParaRPr lang="en-US"/>
          </a:p>
        </p:txBody>
      </p:sp>
      <p:sp>
        <p:nvSpPr>
          <p:cNvPr id="5" name="Footer Placeholder 4">
            <a:extLst>
              <a:ext uri="{FF2B5EF4-FFF2-40B4-BE49-F238E27FC236}">
                <a16:creationId xmlns:a16="http://schemas.microsoft.com/office/drawing/2014/main" id="{FB3BCD5B-7F35-4D43-9BBD-45B9E048DD50}"/>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37109EF3-DDB1-437F-B0AD-548217C28D0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Tree>
    <p:extLst>
      <p:ext uri="{BB962C8B-B14F-4D97-AF65-F5344CB8AC3E}">
        <p14:creationId xmlns:p14="http://schemas.microsoft.com/office/powerpoint/2010/main" val="32617107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0DB7-F6B2-446D-88EF-A259A2B9CF86}"/>
              </a:ext>
            </a:extLst>
          </p:cNvPr>
          <p:cNvSpPr>
            <a:spLocks noGrp="1"/>
          </p:cNvSpPr>
          <p:nvPr>
            <p:ph idx="1"/>
          </p:nvPr>
        </p:nvSpPr>
        <p:spPr>
          <a:xfrm>
            <a:off x="1167493" y="756139"/>
            <a:ext cx="9779182" cy="4628144"/>
          </a:xfrm>
        </p:spPr>
        <p:txBody>
          <a:bodyPr/>
          <a:lstStyle/>
          <a:p>
            <a:r>
              <a:rPr lang="en-US" b="1" dirty="0"/>
              <a:t>Private</a:t>
            </a:r>
            <a:r>
              <a:rPr lang="en-US" dirty="0"/>
              <a:t>: The access level of a private modifier is only within the class. It cannot be accessed from outside the class.</a:t>
            </a:r>
          </a:p>
          <a:p>
            <a:r>
              <a:rPr lang="en-US" b="1" dirty="0"/>
              <a:t>Default</a:t>
            </a:r>
            <a:r>
              <a:rPr lang="en-US" dirty="0"/>
              <a:t>: The access level of a default modifier is only within the package. It cannot be accessed from outside the package. If you do not specify any access level, it will be the default.</a:t>
            </a:r>
          </a:p>
          <a:p>
            <a:r>
              <a:rPr lang="en-US" b="1" dirty="0"/>
              <a:t>Protected</a:t>
            </a:r>
            <a:r>
              <a:rPr lang="en-US" dirty="0"/>
              <a:t>: The access level of a protected modifier is within the package and outside the package through child class. If you do not make the child class, it cannot be accessed from outside the package.</a:t>
            </a:r>
          </a:p>
          <a:p>
            <a:r>
              <a:rPr lang="en-US" b="1" dirty="0"/>
              <a:t>Public</a:t>
            </a:r>
            <a:r>
              <a:rPr lang="en-US" dirty="0"/>
              <a:t>: The access level of a public modifier is everywhere. It can be accessed from within the class, outside the class, within the package and outside the package.</a:t>
            </a:r>
          </a:p>
          <a:p>
            <a:endParaRPr lang="en-IN" dirty="0"/>
          </a:p>
        </p:txBody>
      </p:sp>
      <p:sp>
        <p:nvSpPr>
          <p:cNvPr id="4" name="Date Placeholder 3">
            <a:extLst>
              <a:ext uri="{FF2B5EF4-FFF2-40B4-BE49-F238E27FC236}">
                <a16:creationId xmlns:a16="http://schemas.microsoft.com/office/drawing/2014/main" id="{CE1C2F5B-0532-405D-B3AF-B057D96C5988}"/>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D9DA6AAE-E7F2-415E-B6BE-25F58C3D1D1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B16D269-8009-486A-9167-A678B574F0D1}"/>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73932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45DF-15FF-4D5C-945D-E87E1353BF3E}"/>
              </a:ext>
            </a:extLst>
          </p:cNvPr>
          <p:cNvSpPr>
            <a:spLocks noGrp="1"/>
          </p:cNvSpPr>
          <p:nvPr>
            <p:ph type="title"/>
          </p:nvPr>
        </p:nvSpPr>
        <p:spPr>
          <a:xfrm>
            <a:off x="1167492" y="26948"/>
            <a:ext cx="9779183" cy="755567"/>
          </a:xfrm>
        </p:spPr>
        <p:txBody>
          <a:bodyPr/>
          <a:lstStyle/>
          <a:p>
            <a:r>
              <a:rPr lang="en-IN" b="0" dirty="0"/>
              <a:t>User-defined Method</a:t>
            </a:r>
            <a:endParaRPr lang="en-IN" dirty="0"/>
          </a:p>
        </p:txBody>
      </p:sp>
      <p:sp>
        <p:nvSpPr>
          <p:cNvPr id="3" name="Content Placeholder 2">
            <a:extLst>
              <a:ext uri="{FF2B5EF4-FFF2-40B4-BE49-F238E27FC236}">
                <a16:creationId xmlns:a16="http://schemas.microsoft.com/office/drawing/2014/main" id="{63DD70E0-E1D3-48FE-8DFB-C3C0F375E59C}"/>
              </a:ext>
            </a:extLst>
          </p:cNvPr>
          <p:cNvSpPr>
            <a:spLocks noGrp="1"/>
          </p:cNvSpPr>
          <p:nvPr>
            <p:ph idx="1"/>
          </p:nvPr>
        </p:nvSpPr>
        <p:spPr>
          <a:xfrm>
            <a:off x="1202955" y="719426"/>
            <a:ext cx="9779182" cy="3366815"/>
          </a:xfrm>
        </p:spPr>
        <p:txBody>
          <a:bodyPr/>
          <a:lstStyle/>
          <a:p>
            <a:r>
              <a:rPr lang="en-US" sz="2000" dirty="0"/>
              <a:t>The method written by the user or programmer is known as </a:t>
            </a:r>
            <a:r>
              <a:rPr lang="en-US" sz="2000" b="1" dirty="0"/>
              <a:t>a user-defined</a:t>
            </a:r>
            <a:r>
              <a:rPr lang="en-US" sz="2000" dirty="0"/>
              <a:t> method. These methods are modified according to the requirement.</a:t>
            </a:r>
          </a:p>
          <a:p>
            <a:r>
              <a:rPr lang="en-US" sz="2000" dirty="0"/>
              <a:t>How to Create a User-defined Method</a:t>
            </a:r>
          </a:p>
          <a:p>
            <a:r>
              <a:rPr lang="en-US" sz="2000" dirty="0"/>
              <a:t>Let's create a user defined method that checks the number is even or odd. First, we will define the method.</a:t>
            </a:r>
          </a:p>
          <a:p>
            <a:endParaRPr lang="en-IN" dirty="0"/>
          </a:p>
        </p:txBody>
      </p:sp>
      <p:sp>
        <p:nvSpPr>
          <p:cNvPr id="4" name="Date Placeholder 3">
            <a:extLst>
              <a:ext uri="{FF2B5EF4-FFF2-40B4-BE49-F238E27FC236}">
                <a16:creationId xmlns:a16="http://schemas.microsoft.com/office/drawing/2014/main" id="{F5139690-80BC-4AB6-8760-28755982F215}"/>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73ABF45E-8DC0-4A30-B6CB-8CBC8ABC9A9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BC84EAF-870D-4F6C-981F-B61B0D33BDC0}"/>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7" name="Picture 6">
            <a:extLst>
              <a:ext uri="{FF2B5EF4-FFF2-40B4-BE49-F238E27FC236}">
                <a16:creationId xmlns:a16="http://schemas.microsoft.com/office/drawing/2014/main" id="{5B8B2A99-6869-4AC0-A3A9-757E0D6B8EF8}"/>
              </a:ext>
            </a:extLst>
          </p:cNvPr>
          <p:cNvPicPr>
            <a:picLocks noChangeAspect="1"/>
          </p:cNvPicPr>
          <p:nvPr/>
        </p:nvPicPr>
        <p:blipFill>
          <a:blip r:embed="rId2"/>
          <a:stretch>
            <a:fillRect/>
          </a:stretch>
        </p:blipFill>
        <p:spPr>
          <a:xfrm>
            <a:off x="1165931" y="2973990"/>
            <a:ext cx="3658111" cy="2676899"/>
          </a:xfrm>
          <a:prstGeom prst="rect">
            <a:avLst/>
          </a:prstGeom>
        </p:spPr>
      </p:pic>
      <p:pic>
        <p:nvPicPr>
          <p:cNvPr id="8" name="Picture 7">
            <a:extLst>
              <a:ext uri="{FF2B5EF4-FFF2-40B4-BE49-F238E27FC236}">
                <a16:creationId xmlns:a16="http://schemas.microsoft.com/office/drawing/2014/main" id="{83593967-F417-421F-8BB3-A9BF053E4CFF}"/>
              </a:ext>
            </a:extLst>
          </p:cNvPr>
          <p:cNvPicPr>
            <a:picLocks noChangeAspect="1"/>
          </p:cNvPicPr>
          <p:nvPr/>
        </p:nvPicPr>
        <p:blipFill>
          <a:blip r:embed="rId3"/>
          <a:stretch>
            <a:fillRect/>
          </a:stretch>
        </p:blipFill>
        <p:spPr>
          <a:xfrm>
            <a:off x="7214730" y="2296519"/>
            <a:ext cx="3877216" cy="4534533"/>
          </a:xfrm>
          <a:prstGeom prst="rect">
            <a:avLst/>
          </a:prstGeom>
        </p:spPr>
      </p:pic>
    </p:spTree>
    <p:extLst>
      <p:ext uri="{BB962C8B-B14F-4D97-AF65-F5344CB8AC3E}">
        <p14:creationId xmlns:p14="http://schemas.microsoft.com/office/powerpoint/2010/main" val="25200183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E1C3-BCB2-49A4-B188-B908E89B324F}"/>
              </a:ext>
            </a:extLst>
          </p:cNvPr>
          <p:cNvSpPr>
            <a:spLocks noGrp="1"/>
          </p:cNvSpPr>
          <p:nvPr>
            <p:ph type="title"/>
          </p:nvPr>
        </p:nvSpPr>
        <p:spPr>
          <a:xfrm>
            <a:off x="1167492" y="381000"/>
            <a:ext cx="9779183" cy="664399"/>
          </a:xfrm>
        </p:spPr>
        <p:txBody>
          <a:bodyPr/>
          <a:lstStyle/>
          <a:p>
            <a:r>
              <a:rPr lang="en-IN" b="0" dirty="0"/>
              <a:t>Static Method</a:t>
            </a:r>
            <a:endParaRPr lang="en-IN" dirty="0"/>
          </a:p>
        </p:txBody>
      </p:sp>
      <p:sp>
        <p:nvSpPr>
          <p:cNvPr id="3" name="Content Placeholder 2">
            <a:extLst>
              <a:ext uri="{FF2B5EF4-FFF2-40B4-BE49-F238E27FC236}">
                <a16:creationId xmlns:a16="http://schemas.microsoft.com/office/drawing/2014/main" id="{70E564E1-B661-476F-A6DE-973902E805B6}"/>
              </a:ext>
            </a:extLst>
          </p:cNvPr>
          <p:cNvSpPr>
            <a:spLocks noGrp="1"/>
          </p:cNvSpPr>
          <p:nvPr>
            <p:ph idx="1"/>
          </p:nvPr>
        </p:nvSpPr>
        <p:spPr>
          <a:xfrm>
            <a:off x="1167493" y="940777"/>
            <a:ext cx="9779182" cy="4443505"/>
          </a:xfrm>
        </p:spPr>
        <p:txBody>
          <a:bodyPr/>
          <a:lstStyle/>
          <a:p>
            <a:r>
              <a:rPr lang="en-US" sz="2000" dirty="0"/>
              <a:t>A method that has static keyword is known as static method. In other words, a method that belongs to a class rather than an instance of a class is known as a static method. We can also create a static method by using the keyword </a:t>
            </a:r>
            <a:r>
              <a:rPr lang="en-US" sz="2000" b="1" dirty="0"/>
              <a:t>static</a:t>
            </a:r>
            <a:r>
              <a:rPr lang="en-US" sz="2000" dirty="0"/>
              <a:t> before the method name.</a:t>
            </a:r>
          </a:p>
          <a:p>
            <a:r>
              <a:rPr lang="en-US" sz="2000" dirty="0"/>
              <a:t>The main advantage of a static method is that we can call it without creating an object. It can access static data members and also change the value of it. It is used to create an instance method. It is invoked by using the class name. The best example of a static method is the </a:t>
            </a:r>
            <a:r>
              <a:rPr lang="en-US" sz="2000" b="1" dirty="0"/>
              <a:t>main()</a:t>
            </a:r>
            <a:r>
              <a:rPr lang="en-US" sz="2000" dirty="0"/>
              <a:t> method. </a:t>
            </a:r>
            <a:r>
              <a:rPr lang="en-US" sz="2000" dirty="0" err="1"/>
              <a:t>Eg</a:t>
            </a:r>
            <a:r>
              <a:rPr lang="en-US" sz="2000" dirty="0"/>
              <a:t>: </a:t>
            </a:r>
          </a:p>
          <a:p>
            <a:r>
              <a:rPr lang="en-US" sz="1600" b="1" dirty="0"/>
              <a:t>public</a:t>
            </a:r>
            <a:r>
              <a:rPr lang="en-US" sz="1600" dirty="0"/>
              <a:t> </a:t>
            </a:r>
            <a:r>
              <a:rPr lang="en-US" sz="1600" b="1" dirty="0"/>
              <a:t>class</a:t>
            </a:r>
            <a:r>
              <a:rPr lang="en-US" sz="1600" dirty="0"/>
              <a:t> Display  </a:t>
            </a:r>
          </a:p>
          <a:p>
            <a:r>
              <a:rPr lang="en-US" sz="1600" dirty="0"/>
              <a:t>{  </a:t>
            </a:r>
          </a:p>
          <a:p>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r>
              <a:rPr lang="en-US" sz="1600" dirty="0"/>
              <a:t>{  </a:t>
            </a:r>
          </a:p>
          <a:p>
            <a:r>
              <a:rPr lang="en-US" sz="1600" dirty="0"/>
              <a:t>show();  </a:t>
            </a:r>
          </a:p>
          <a:p>
            <a:r>
              <a:rPr lang="en-US" sz="1600" dirty="0"/>
              <a:t>}  </a:t>
            </a:r>
          </a:p>
          <a:p>
            <a:r>
              <a:rPr lang="en-US" sz="1600" b="1" dirty="0"/>
              <a:t>static</a:t>
            </a:r>
            <a:r>
              <a:rPr lang="en-US" sz="1600" dirty="0"/>
              <a:t> </a:t>
            </a:r>
            <a:r>
              <a:rPr lang="en-US" sz="1600" b="1" dirty="0"/>
              <a:t>void</a:t>
            </a:r>
            <a:r>
              <a:rPr lang="en-US" sz="1600" dirty="0"/>
              <a:t> show()   </a:t>
            </a:r>
          </a:p>
          <a:p>
            <a:r>
              <a:rPr lang="en-US" sz="1600" dirty="0"/>
              <a:t>{  </a:t>
            </a:r>
          </a:p>
          <a:p>
            <a:r>
              <a:rPr lang="en-US" sz="1600" dirty="0" err="1"/>
              <a:t>System.out.println</a:t>
            </a:r>
            <a:r>
              <a:rPr lang="en-US" sz="1600" dirty="0"/>
              <a:t>("It is an example of static method.");  </a:t>
            </a:r>
          </a:p>
          <a:p>
            <a:r>
              <a:rPr lang="en-US" sz="1600" dirty="0"/>
              <a:t>}  </a:t>
            </a:r>
          </a:p>
          <a:p>
            <a:r>
              <a:rPr lang="en-US" sz="1600" dirty="0"/>
              <a:t>}  </a:t>
            </a:r>
          </a:p>
          <a:p>
            <a:endParaRPr lang="en-IN" sz="2000" dirty="0"/>
          </a:p>
        </p:txBody>
      </p:sp>
      <p:sp>
        <p:nvSpPr>
          <p:cNvPr id="4" name="Date Placeholder 3">
            <a:extLst>
              <a:ext uri="{FF2B5EF4-FFF2-40B4-BE49-F238E27FC236}">
                <a16:creationId xmlns:a16="http://schemas.microsoft.com/office/drawing/2014/main" id="{42744B28-4F73-4B39-817E-23BCD15D56B3}"/>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5492F007-2A68-4368-9F4E-F29ED0E7797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11214C5-5141-475D-9A3C-30FB571B37FB}"/>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4314423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31A9-70A5-432F-BB1E-58E43BBA8D60}"/>
              </a:ext>
            </a:extLst>
          </p:cNvPr>
          <p:cNvSpPr>
            <a:spLocks noGrp="1"/>
          </p:cNvSpPr>
          <p:nvPr>
            <p:ph type="title"/>
          </p:nvPr>
        </p:nvSpPr>
        <p:spPr>
          <a:xfrm>
            <a:off x="1167492" y="381000"/>
            <a:ext cx="9779183" cy="664399"/>
          </a:xfrm>
        </p:spPr>
        <p:txBody>
          <a:bodyPr/>
          <a:lstStyle/>
          <a:p>
            <a:r>
              <a:rPr lang="en-IN" sz="4000" dirty="0"/>
              <a:t>Accessor Method:</a:t>
            </a:r>
            <a:r>
              <a:rPr lang="en-IN" sz="4000" b="0" dirty="0"/>
              <a:t> </a:t>
            </a:r>
            <a:endParaRPr lang="en-IN" sz="4000" dirty="0"/>
          </a:p>
        </p:txBody>
      </p:sp>
      <p:sp>
        <p:nvSpPr>
          <p:cNvPr id="3" name="Content Placeholder 2">
            <a:extLst>
              <a:ext uri="{FF2B5EF4-FFF2-40B4-BE49-F238E27FC236}">
                <a16:creationId xmlns:a16="http://schemas.microsoft.com/office/drawing/2014/main" id="{79B2CD1D-BADB-48B1-B888-3773C79CF778}"/>
              </a:ext>
            </a:extLst>
          </p:cNvPr>
          <p:cNvSpPr>
            <a:spLocks noGrp="1"/>
          </p:cNvSpPr>
          <p:nvPr>
            <p:ph idx="1"/>
          </p:nvPr>
        </p:nvSpPr>
        <p:spPr>
          <a:xfrm>
            <a:off x="1167493" y="1045399"/>
            <a:ext cx="9779182" cy="4338883"/>
          </a:xfrm>
        </p:spPr>
        <p:txBody>
          <a:bodyPr/>
          <a:lstStyle/>
          <a:p>
            <a:r>
              <a:rPr lang="en-US" sz="2000" b="1" dirty="0"/>
              <a:t>Accessor Method:</a:t>
            </a:r>
            <a:r>
              <a:rPr lang="en-US" sz="2000" dirty="0"/>
              <a:t> The method(s) that reads the instance variable(s) is known as the accessor method. We can easily identify it because the method is prefixed with the word </a:t>
            </a:r>
            <a:r>
              <a:rPr lang="en-US" sz="2000" b="1" dirty="0"/>
              <a:t>get</a:t>
            </a:r>
            <a:r>
              <a:rPr lang="en-US" sz="2000" dirty="0"/>
              <a:t>. It is also known as </a:t>
            </a:r>
            <a:r>
              <a:rPr lang="en-US" sz="2000" b="1" dirty="0"/>
              <a:t>getters</a:t>
            </a:r>
            <a:r>
              <a:rPr lang="en-US" sz="2000" dirty="0"/>
              <a:t>. It returns the value of the private field. It is used to get the value of the private field.</a:t>
            </a:r>
            <a:endParaRPr lang="en-IN" sz="2000" dirty="0"/>
          </a:p>
        </p:txBody>
      </p:sp>
      <p:sp>
        <p:nvSpPr>
          <p:cNvPr id="4" name="Date Placeholder 3">
            <a:extLst>
              <a:ext uri="{FF2B5EF4-FFF2-40B4-BE49-F238E27FC236}">
                <a16:creationId xmlns:a16="http://schemas.microsoft.com/office/drawing/2014/main" id="{03127211-9E9F-4C6A-B466-BDFFCECC7FAD}"/>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38E76481-C606-4269-B4AE-90381905E3B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168CE64-6283-4439-A275-AD42FB6EF852}"/>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7" name="Picture 6">
            <a:extLst>
              <a:ext uri="{FF2B5EF4-FFF2-40B4-BE49-F238E27FC236}">
                <a16:creationId xmlns:a16="http://schemas.microsoft.com/office/drawing/2014/main" id="{8C39620E-BFA5-48F1-9C3E-E78EA6601F0E}"/>
              </a:ext>
            </a:extLst>
          </p:cNvPr>
          <p:cNvPicPr>
            <a:picLocks noChangeAspect="1"/>
          </p:cNvPicPr>
          <p:nvPr/>
        </p:nvPicPr>
        <p:blipFill>
          <a:blip r:embed="rId2"/>
          <a:stretch>
            <a:fillRect/>
          </a:stretch>
        </p:blipFill>
        <p:spPr>
          <a:xfrm>
            <a:off x="1295017" y="2586295"/>
            <a:ext cx="2743583" cy="1562318"/>
          </a:xfrm>
          <a:prstGeom prst="rect">
            <a:avLst/>
          </a:prstGeom>
        </p:spPr>
      </p:pic>
    </p:spTree>
    <p:extLst>
      <p:ext uri="{BB962C8B-B14F-4D97-AF65-F5344CB8AC3E}">
        <p14:creationId xmlns:p14="http://schemas.microsoft.com/office/powerpoint/2010/main" val="30661057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1B75-B8D0-4B04-A1F0-17103B9C65A9}"/>
              </a:ext>
            </a:extLst>
          </p:cNvPr>
          <p:cNvSpPr>
            <a:spLocks noGrp="1"/>
          </p:cNvSpPr>
          <p:nvPr>
            <p:ph type="title"/>
          </p:nvPr>
        </p:nvSpPr>
        <p:spPr>
          <a:xfrm>
            <a:off x="1167492" y="381000"/>
            <a:ext cx="9779183" cy="893885"/>
          </a:xfrm>
        </p:spPr>
        <p:txBody>
          <a:bodyPr/>
          <a:lstStyle/>
          <a:p>
            <a:r>
              <a:rPr lang="en-US" dirty="0"/>
              <a:t>Mutator Method: </a:t>
            </a:r>
            <a:endParaRPr lang="en-IN" dirty="0"/>
          </a:p>
        </p:txBody>
      </p:sp>
      <p:sp>
        <p:nvSpPr>
          <p:cNvPr id="3" name="Content Placeholder 2">
            <a:extLst>
              <a:ext uri="{FF2B5EF4-FFF2-40B4-BE49-F238E27FC236}">
                <a16:creationId xmlns:a16="http://schemas.microsoft.com/office/drawing/2014/main" id="{B7827C52-7E05-4C47-B271-A642EAB63A21}"/>
              </a:ext>
            </a:extLst>
          </p:cNvPr>
          <p:cNvSpPr>
            <a:spLocks noGrp="1"/>
          </p:cNvSpPr>
          <p:nvPr>
            <p:ph idx="1"/>
          </p:nvPr>
        </p:nvSpPr>
        <p:spPr>
          <a:xfrm>
            <a:off x="1206409" y="1375629"/>
            <a:ext cx="9779182" cy="3366815"/>
          </a:xfrm>
        </p:spPr>
        <p:txBody>
          <a:bodyPr/>
          <a:lstStyle/>
          <a:p>
            <a:r>
              <a:rPr lang="en-US" sz="2000" b="1" dirty="0"/>
              <a:t>Mutator Method:</a:t>
            </a:r>
            <a:r>
              <a:rPr lang="en-US" sz="2000" dirty="0"/>
              <a:t> The method(s) read the instance variable(s) and also modify the values. We can easily identify it because the method is prefixed with the word </a:t>
            </a:r>
            <a:r>
              <a:rPr lang="en-US" sz="2000" b="1" dirty="0"/>
              <a:t>set</a:t>
            </a:r>
            <a:r>
              <a:rPr lang="en-US" sz="2000" dirty="0"/>
              <a:t>. It is also known as </a:t>
            </a:r>
            <a:r>
              <a:rPr lang="en-US" sz="2000" b="1" dirty="0"/>
              <a:t>setters</a:t>
            </a:r>
            <a:r>
              <a:rPr lang="en-US" sz="2000" dirty="0"/>
              <a:t> or </a:t>
            </a:r>
            <a:r>
              <a:rPr lang="en-US" sz="2000" b="1" dirty="0"/>
              <a:t>modifiers</a:t>
            </a:r>
            <a:r>
              <a:rPr lang="en-US" sz="2000" dirty="0"/>
              <a:t>. It does not return anything. It accepts a parameter of the same data type that depends on the field. It is used to set the value of the private field.</a:t>
            </a:r>
            <a:endParaRPr lang="en-IN" sz="2000" dirty="0"/>
          </a:p>
        </p:txBody>
      </p:sp>
      <p:sp>
        <p:nvSpPr>
          <p:cNvPr id="4" name="Date Placeholder 3">
            <a:extLst>
              <a:ext uri="{FF2B5EF4-FFF2-40B4-BE49-F238E27FC236}">
                <a16:creationId xmlns:a16="http://schemas.microsoft.com/office/drawing/2014/main" id="{56431905-0E3D-4883-A297-2D16CA672B20}"/>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D1196EE2-6610-4C0A-B3CB-DA0289AA8CE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EB5CE8D-4BB3-47BC-AD2E-A4DA78972A27}"/>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7" name="Picture 6">
            <a:extLst>
              <a:ext uri="{FF2B5EF4-FFF2-40B4-BE49-F238E27FC236}">
                <a16:creationId xmlns:a16="http://schemas.microsoft.com/office/drawing/2014/main" id="{FD474AD4-6417-4569-B28E-C014C84132B6}"/>
              </a:ext>
            </a:extLst>
          </p:cNvPr>
          <p:cNvPicPr>
            <a:picLocks noChangeAspect="1"/>
          </p:cNvPicPr>
          <p:nvPr/>
        </p:nvPicPr>
        <p:blipFill>
          <a:blip r:embed="rId2"/>
          <a:stretch>
            <a:fillRect/>
          </a:stretch>
        </p:blipFill>
        <p:spPr>
          <a:xfrm>
            <a:off x="1343215" y="2690709"/>
            <a:ext cx="2524477" cy="1476581"/>
          </a:xfrm>
          <a:prstGeom prst="rect">
            <a:avLst/>
          </a:prstGeom>
        </p:spPr>
      </p:pic>
    </p:spTree>
    <p:extLst>
      <p:ext uri="{BB962C8B-B14F-4D97-AF65-F5344CB8AC3E}">
        <p14:creationId xmlns:p14="http://schemas.microsoft.com/office/powerpoint/2010/main" val="25631598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00C0-3CB9-44BC-8B98-28F566F0A2FA}"/>
              </a:ext>
            </a:extLst>
          </p:cNvPr>
          <p:cNvSpPr>
            <a:spLocks noGrp="1"/>
          </p:cNvSpPr>
          <p:nvPr>
            <p:ph type="title"/>
          </p:nvPr>
        </p:nvSpPr>
        <p:spPr/>
        <p:txBody>
          <a:bodyPr/>
          <a:lstStyle/>
          <a:p>
            <a:r>
              <a:rPr lang="en-IN" b="0" dirty="0"/>
              <a:t>Abstract Method</a:t>
            </a:r>
            <a:endParaRPr lang="en-IN" dirty="0"/>
          </a:p>
        </p:txBody>
      </p:sp>
      <p:sp>
        <p:nvSpPr>
          <p:cNvPr id="3" name="Content Placeholder 2">
            <a:extLst>
              <a:ext uri="{FF2B5EF4-FFF2-40B4-BE49-F238E27FC236}">
                <a16:creationId xmlns:a16="http://schemas.microsoft.com/office/drawing/2014/main" id="{493DE5C5-0CF3-42D8-9FD5-173382809DB6}"/>
              </a:ext>
            </a:extLst>
          </p:cNvPr>
          <p:cNvSpPr>
            <a:spLocks noGrp="1"/>
          </p:cNvSpPr>
          <p:nvPr>
            <p:ph idx="1"/>
          </p:nvPr>
        </p:nvSpPr>
        <p:spPr/>
        <p:txBody>
          <a:bodyPr/>
          <a:lstStyle/>
          <a:p>
            <a:r>
              <a:rPr lang="en-US" sz="2000" dirty="0"/>
              <a:t>The method that does not has method body is known as abstract method. In other words, without an implementation is known as abstract method. It always declares in the </a:t>
            </a:r>
            <a:r>
              <a:rPr lang="en-US" sz="2000" b="1" dirty="0"/>
              <a:t>abstract class</a:t>
            </a:r>
            <a:r>
              <a:rPr lang="en-US" sz="2000" dirty="0"/>
              <a:t>. It means the class itself must be abstract if it has abstract method. To create an abstract method, we use the keyword </a:t>
            </a:r>
            <a:r>
              <a:rPr lang="en-US" sz="2000" b="1" dirty="0"/>
              <a:t>abstract</a:t>
            </a:r>
            <a:r>
              <a:rPr lang="en-US" sz="2000" dirty="0"/>
              <a:t>.</a:t>
            </a:r>
            <a:endParaRPr lang="en-IN" sz="2000" dirty="0"/>
          </a:p>
        </p:txBody>
      </p:sp>
      <p:sp>
        <p:nvSpPr>
          <p:cNvPr id="4" name="Date Placeholder 3">
            <a:extLst>
              <a:ext uri="{FF2B5EF4-FFF2-40B4-BE49-F238E27FC236}">
                <a16:creationId xmlns:a16="http://schemas.microsoft.com/office/drawing/2014/main" id="{841E5D0E-5CCC-487D-B3F2-6983A2A71B74}"/>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7704D8AC-97DD-4544-BA73-48407C9F35D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0C859BB-4224-440B-894C-99524536B53C}"/>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3904669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4214-F97B-4B17-833F-D4D4F79489B1}"/>
              </a:ext>
            </a:extLst>
          </p:cNvPr>
          <p:cNvSpPr>
            <a:spLocks noGrp="1"/>
          </p:cNvSpPr>
          <p:nvPr>
            <p:ph type="title"/>
          </p:nvPr>
        </p:nvSpPr>
        <p:spPr>
          <a:xfrm>
            <a:off x="1167492" y="381000"/>
            <a:ext cx="9779183" cy="664399"/>
          </a:xfrm>
        </p:spPr>
        <p:txBody>
          <a:bodyPr/>
          <a:lstStyle/>
          <a:p>
            <a:r>
              <a:rPr lang="en-IN" dirty="0" err="1"/>
              <a:t>Eg</a:t>
            </a:r>
            <a:r>
              <a:rPr lang="en-IN" dirty="0"/>
              <a:t>:</a:t>
            </a:r>
          </a:p>
        </p:txBody>
      </p:sp>
      <p:sp>
        <p:nvSpPr>
          <p:cNvPr id="3" name="Content Placeholder 2">
            <a:extLst>
              <a:ext uri="{FF2B5EF4-FFF2-40B4-BE49-F238E27FC236}">
                <a16:creationId xmlns:a16="http://schemas.microsoft.com/office/drawing/2014/main" id="{A6FAA5D3-518C-44D7-B3FA-F11E32A76D22}"/>
              </a:ext>
            </a:extLst>
          </p:cNvPr>
          <p:cNvSpPr>
            <a:spLocks noGrp="1"/>
          </p:cNvSpPr>
          <p:nvPr>
            <p:ph idx="1"/>
          </p:nvPr>
        </p:nvSpPr>
        <p:spPr>
          <a:xfrm>
            <a:off x="3585377" y="0"/>
            <a:ext cx="9779182" cy="3366815"/>
          </a:xfrm>
        </p:spPr>
        <p:txBody>
          <a:bodyPr/>
          <a:lstStyle/>
          <a:p>
            <a:r>
              <a:rPr lang="en-IN" sz="1600" b="1" dirty="0"/>
              <a:t>abstract</a:t>
            </a:r>
            <a:r>
              <a:rPr lang="en-IN" sz="1600" dirty="0"/>
              <a:t> </a:t>
            </a:r>
            <a:r>
              <a:rPr lang="en-IN" sz="1600" b="1" dirty="0"/>
              <a:t>class</a:t>
            </a:r>
            <a:r>
              <a:rPr lang="en-IN" sz="1600" dirty="0"/>
              <a:t> Demo </a:t>
            </a:r>
          </a:p>
          <a:p>
            <a:r>
              <a:rPr lang="en-IN" sz="1600" dirty="0"/>
              <a:t>{  </a:t>
            </a:r>
          </a:p>
          <a:p>
            <a:r>
              <a:rPr lang="en-IN" sz="1600" dirty="0"/>
              <a:t>//abstract method declaration  </a:t>
            </a:r>
          </a:p>
          <a:p>
            <a:r>
              <a:rPr lang="en-IN" sz="1600" b="1" dirty="0"/>
              <a:t>abstract</a:t>
            </a:r>
            <a:r>
              <a:rPr lang="en-IN" sz="1600" dirty="0"/>
              <a:t> </a:t>
            </a:r>
            <a:r>
              <a:rPr lang="en-IN" sz="1600" b="1" dirty="0"/>
              <a:t>void</a:t>
            </a:r>
            <a:r>
              <a:rPr lang="en-IN" sz="1600" dirty="0"/>
              <a:t> display();  </a:t>
            </a:r>
          </a:p>
          <a:p>
            <a:r>
              <a:rPr lang="en-IN" sz="1600" dirty="0"/>
              <a:t>}  </a:t>
            </a:r>
          </a:p>
          <a:p>
            <a:r>
              <a:rPr lang="en-IN" sz="1600" b="1" dirty="0"/>
              <a:t>public</a:t>
            </a:r>
            <a:r>
              <a:rPr lang="en-IN" sz="1600" dirty="0"/>
              <a:t> </a:t>
            </a:r>
            <a:r>
              <a:rPr lang="en-IN" sz="1600" b="1" dirty="0"/>
              <a:t>class</a:t>
            </a:r>
            <a:r>
              <a:rPr lang="en-IN" sz="1600" dirty="0"/>
              <a:t> </a:t>
            </a:r>
            <a:r>
              <a:rPr lang="en-IN" sz="1600" dirty="0" err="1"/>
              <a:t>MyClass</a:t>
            </a:r>
            <a:r>
              <a:rPr lang="en-IN" sz="1600" dirty="0"/>
              <a:t> </a:t>
            </a:r>
            <a:r>
              <a:rPr lang="en-IN" sz="1600" b="1" dirty="0"/>
              <a:t>extends</a:t>
            </a:r>
            <a:r>
              <a:rPr lang="en-IN" sz="1600" dirty="0"/>
              <a:t> Demo  </a:t>
            </a:r>
          </a:p>
          <a:p>
            <a:r>
              <a:rPr lang="en-IN" sz="1600" dirty="0"/>
              <a:t>{  </a:t>
            </a:r>
          </a:p>
          <a:p>
            <a:r>
              <a:rPr lang="en-IN" sz="1600" dirty="0"/>
              <a:t>//method </a:t>
            </a:r>
            <a:r>
              <a:rPr lang="en-IN" sz="1600" dirty="0" err="1"/>
              <a:t>impelmentation</a:t>
            </a:r>
            <a:r>
              <a:rPr lang="en-IN" sz="1600" dirty="0"/>
              <a:t>  </a:t>
            </a:r>
          </a:p>
          <a:p>
            <a:r>
              <a:rPr lang="en-IN" sz="1600" b="1" dirty="0"/>
              <a:t>void</a:t>
            </a:r>
            <a:r>
              <a:rPr lang="en-IN" sz="1600" dirty="0"/>
              <a:t> display()  </a:t>
            </a:r>
          </a:p>
          <a:p>
            <a:r>
              <a:rPr lang="en-IN" sz="1600" dirty="0"/>
              <a:t>{  </a:t>
            </a:r>
          </a:p>
          <a:p>
            <a:r>
              <a:rPr lang="en-IN" sz="1600" dirty="0" err="1"/>
              <a:t>System.out.println</a:t>
            </a:r>
            <a:r>
              <a:rPr lang="en-IN" sz="1600" dirty="0"/>
              <a:t>("Abstract method?");  </a:t>
            </a:r>
          </a:p>
          <a:p>
            <a:r>
              <a:rPr lang="en-IN" sz="1600" dirty="0"/>
              <a:t>}  </a:t>
            </a:r>
          </a:p>
          <a:p>
            <a:r>
              <a:rPr lang="en-IN" sz="1600" b="1" dirty="0"/>
              <a:t>public</a:t>
            </a:r>
            <a:r>
              <a:rPr lang="en-IN" sz="1600" dirty="0"/>
              <a:t> </a:t>
            </a:r>
            <a:r>
              <a:rPr lang="en-IN" sz="1600" b="1" dirty="0"/>
              <a:t>static</a:t>
            </a:r>
            <a:r>
              <a:rPr lang="en-IN" sz="1600" dirty="0"/>
              <a:t> </a:t>
            </a:r>
            <a:r>
              <a:rPr lang="en-IN" sz="1600" b="1" dirty="0"/>
              <a:t>void</a:t>
            </a:r>
            <a:r>
              <a:rPr lang="en-IN" sz="1600" dirty="0"/>
              <a:t> main(String </a:t>
            </a:r>
            <a:r>
              <a:rPr lang="en-IN" sz="1600" dirty="0" err="1"/>
              <a:t>args</a:t>
            </a:r>
            <a:r>
              <a:rPr lang="en-IN" sz="1600" dirty="0"/>
              <a:t>[])  </a:t>
            </a:r>
          </a:p>
          <a:p>
            <a:r>
              <a:rPr lang="en-IN" sz="1600" dirty="0"/>
              <a:t>{  </a:t>
            </a:r>
          </a:p>
          <a:p>
            <a:r>
              <a:rPr lang="en-IN" sz="1600" dirty="0"/>
              <a:t>//creating object of abstract class  </a:t>
            </a:r>
          </a:p>
          <a:p>
            <a:r>
              <a:rPr lang="en-IN" sz="1600" dirty="0"/>
              <a:t>Demo </a:t>
            </a:r>
            <a:r>
              <a:rPr lang="en-IN" sz="1600" dirty="0" err="1"/>
              <a:t>obj</a:t>
            </a:r>
            <a:r>
              <a:rPr lang="en-IN" sz="1600" dirty="0"/>
              <a:t> = </a:t>
            </a:r>
            <a:r>
              <a:rPr lang="en-IN" sz="1600" b="1" dirty="0"/>
              <a:t>new</a:t>
            </a:r>
            <a:r>
              <a:rPr lang="en-IN" sz="1600" dirty="0"/>
              <a:t> </a:t>
            </a:r>
            <a:r>
              <a:rPr lang="en-IN" sz="1600" dirty="0" err="1"/>
              <a:t>MyClass</a:t>
            </a:r>
            <a:r>
              <a:rPr lang="en-IN" sz="1600" dirty="0"/>
              <a:t>();  </a:t>
            </a:r>
          </a:p>
          <a:p>
            <a:r>
              <a:rPr lang="en-IN" sz="1600" dirty="0"/>
              <a:t>//invoking abstract method  </a:t>
            </a:r>
          </a:p>
          <a:p>
            <a:r>
              <a:rPr lang="en-IN" sz="1600" dirty="0" err="1"/>
              <a:t>obj.display</a:t>
            </a:r>
            <a:r>
              <a:rPr lang="en-IN" sz="1600" dirty="0"/>
              <a:t>();  </a:t>
            </a:r>
          </a:p>
          <a:p>
            <a:r>
              <a:rPr lang="en-IN" sz="1600" dirty="0"/>
              <a:t>}  </a:t>
            </a:r>
          </a:p>
          <a:p>
            <a:r>
              <a:rPr lang="en-IN" sz="1600" dirty="0"/>
              <a:t>}  </a:t>
            </a:r>
          </a:p>
          <a:p>
            <a:endParaRPr lang="en-IN" dirty="0"/>
          </a:p>
        </p:txBody>
      </p:sp>
      <p:sp>
        <p:nvSpPr>
          <p:cNvPr id="4" name="Date Placeholder 3">
            <a:extLst>
              <a:ext uri="{FF2B5EF4-FFF2-40B4-BE49-F238E27FC236}">
                <a16:creationId xmlns:a16="http://schemas.microsoft.com/office/drawing/2014/main" id="{B620DB6F-9607-44C9-AC52-0433EB12DFB1}"/>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F66767E3-8936-45EE-B6A2-5FD5EC243C0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98EFCDE-62A1-4355-B904-740AE75C1FC6}"/>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18245186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3F36-7528-4F9E-850C-73017D0DBA98}"/>
              </a:ext>
            </a:extLst>
          </p:cNvPr>
          <p:cNvSpPr>
            <a:spLocks noGrp="1"/>
          </p:cNvSpPr>
          <p:nvPr>
            <p:ph type="title"/>
          </p:nvPr>
        </p:nvSpPr>
        <p:spPr>
          <a:xfrm>
            <a:off x="1167492" y="381000"/>
            <a:ext cx="9779183" cy="664399"/>
          </a:xfrm>
        </p:spPr>
        <p:txBody>
          <a:bodyPr/>
          <a:lstStyle/>
          <a:p>
            <a:r>
              <a:rPr lang="en-IN" b="0" dirty="0"/>
              <a:t>Factory method</a:t>
            </a:r>
            <a:endParaRPr lang="en-IN" dirty="0"/>
          </a:p>
        </p:txBody>
      </p:sp>
      <p:sp>
        <p:nvSpPr>
          <p:cNvPr id="3" name="Content Placeholder 2">
            <a:extLst>
              <a:ext uri="{FF2B5EF4-FFF2-40B4-BE49-F238E27FC236}">
                <a16:creationId xmlns:a16="http://schemas.microsoft.com/office/drawing/2014/main" id="{26248980-435B-4926-889B-76B048580481}"/>
              </a:ext>
            </a:extLst>
          </p:cNvPr>
          <p:cNvSpPr>
            <a:spLocks noGrp="1"/>
          </p:cNvSpPr>
          <p:nvPr>
            <p:ph idx="1"/>
          </p:nvPr>
        </p:nvSpPr>
        <p:spPr>
          <a:xfrm>
            <a:off x="1167492" y="1045399"/>
            <a:ext cx="9779182" cy="3366815"/>
          </a:xfrm>
        </p:spPr>
        <p:txBody>
          <a:bodyPr/>
          <a:lstStyle/>
          <a:p>
            <a:r>
              <a:rPr lang="en-US" dirty="0"/>
              <a:t>It is a method that returns an object to the class to which it belongs. All static methods are factory methods. For example, </a:t>
            </a:r>
            <a:r>
              <a:rPr lang="en-US" b="1" dirty="0" err="1"/>
              <a:t>NumberFormat</a:t>
            </a:r>
            <a:r>
              <a:rPr lang="en-US" b="1" dirty="0"/>
              <a:t> obj = </a:t>
            </a:r>
            <a:r>
              <a:rPr lang="en-US" b="1" dirty="0" err="1"/>
              <a:t>NumberFormat.getNumberInstance</a:t>
            </a:r>
            <a:r>
              <a:rPr lang="en-US" b="1" dirty="0"/>
              <a:t>();</a:t>
            </a:r>
            <a:endParaRPr lang="en-IN" dirty="0"/>
          </a:p>
        </p:txBody>
      </p:sp>
      <p:sp>
        <p:nvSpPr>
          <p:cNvPr id="4" name="Date Placeholder 3">
            <a:extLst>
              <a:ext uri="{FF2B5EF4-FFF2-40B4-BE49-F238E27FC236}">
                <a16:creationId xmlns:a16="http://schemas.microsoft.com/office/drawing/2014/main" id="{066775C2-4325-4B80-9888-7CDE0187A5B8}"/>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96296DCC-A706-4BE8-8BCD-CC9FE37E5FB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4C629D6-79B2-4C26-8D51-A14C556623F3}"/>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33009716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19AFD-D7F0-40EF-8EA0-A92E55F473BF}"/>
              </a:ext>
            </a:extLst>
          </p:cNvPr>
          <p:cNvSpPr>
            <a:spLocks noGrp="1"/>
          </p:cNvSpPr>
          <p:nvPr>
            <p:ph type="title"/>
          </p:nvPr>
        </p:nvSpPr>
        <p:spPr>
          <a:xfrm>
            <a:off x="1167492" y="381000"/>
            <a:ext cx="9779183" cy="1325563"/>
          </a:xfrm>
        </p:spPr>
        <p:txBody>
          <a:bodyPr anchor="b">
            <a:normAutofit/>
          </a:bodyPr>
          <a:lstStyle/>
          <a:p>
            <a:endParaRPr lang="en-IN" sz="1600" dirty="0"/>
          </a:p>
        </p:txBody>
      </p:sp>
      <p:sp>
        <p:nvSpPr>
          <p:cNvPr id="4" name="Date Placeholder 3">
            <a:extLst>
              <a:ext uri="{FF2B5EF4-FFF2-40B4-BE49-F238E27FC236}">
                <a16:creationId xmlns:a16="http://schemas.microsoft.com/office/drawing/2014/main" id="{762DDF4B-9AE5-4AEF-BB77-66BA6F4C76D5}"/>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12/13/2022</a:t>
            </a:fld>
            <a:endParaRPr lang="en-US"/>
          </a:p>
        </p:txBody>
      </p:sp>
      <p:sp>
        <p:nvSpPr>
          <p:cNvPr id="5" name="Footer Placeholder 4">
            <a:extLst>
              <a:ext uri="{FF2B5EF4-FFF2-40B4-BE49-F238E27FC236}">
                <a16:creationId xmlns:a16="http://schemas.microsoft.com/office/drawing/2014/main" id="{CA2CD078-18FA-46EC-AC72-88C32CC1E46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2CC3F74-AD94-4940-B5F0-29A95E5CCD6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graphicFrame>
        <p:nvGraphicFramePr>
          <p:cNvPr id="7" name="Table 6">
            <a:extLst>
              <a:ext uri="{FF2B5EF4-FFF2-40B4-BE49-F238E27FC236}">
                <a16:creationId xmlns:a16="http://schemas.microsoft.com/office/drawing/2014/main" id="{7DB1EC8B-07FB-4C03-8745-39D906BF2CE6}"/>
              </a:ext>
            </a:extLst>
          </p:cNvPr>
          <p:cNvGraphicFramePr>
            <a:graphicFrameLocks noGrp="1"/>
          </p:cNvGraphicFramePr>
          <p:nvPr>
            <p:extLst>
              <p:ext uri="{D42A27DB-BD31-4B8C-83A1-F6EECF244321}">
                <p14:modId xmlns:p14="http://schemas.microsoft.com/office/powerpoint/2010/main" val="419527245"/>
              </p:ext>
            </p:extLst>
          </p:nvPr>
        </p:nvGraphicFramePr>
        <p:xfrm>
          <a:off x="1312985" y="2788542"/>
          <a:ext cx="8948735" cy="2316480"/>
        </p:xfrm>
        <a:graphic>
          <a:graphicData uri="http://schemas.openxmlformats.org/drawingml/2006/table">
            <a:tbl>
              <a:tblPr/>
              <a:tblGrid>
                <a:gridCol w="1789747">
                  <a:extLst>
                    <a:ext uri="{9D8B030D-6E8A-4147-A177-3AD203B41FA5}">
                      <a16:colId xmlns:a16="http://schemas.microsoft.com/office/drawing/2014/main" val="1736827654"/>
                    </a:ext>
                  </a:extLst>
                </a:gridCol>
                <a:gridCol w="1789747">
                  <a:extLst>
                    <a:ext uri="{9D8B030D-6E8A-4147-A177-3AD203B41FA5}">
                      <a16:colId xmlns:a16="http://schemas.microsoft.com/office/drawing/2014/main" val="136619906"/>
                    </a:ext>
                  </a:extLst>
                </a:gridCol>
                <a:gridCol w="1789747">
                  <a:extLst>
                    <a:ext uri="{9D8B030D-6E8A-4147-A177-3AD203B41FA5}">
                      <a16:colId xmlns:a16="http://schemas.microsoft.com/office/drawing/2014/main" val="1367732305"/>
                    </a:ext>
                  </a:extLst>
                </a:gridCol>
                <a:gridCol w="1789747">
                  <a:extLst>
                    <a:ext uri="{9D8B030D-6E8A-4147-A177-3AD203B41FA5}">
                      <a16:colId xmlns:a16="http://schemas.microsoft.com/office/drawing/2014/main" val="1848662290"/>
                    </a:ext>
                  </a:extLst>
                </a:gridCol>
                <a:gridCol w="1789747">
                  <a:extLst>
                    <a:ext uri="{9D8B030D-6E8A-4147-A177-3AD203B41FA5}">
                      <a16:colId xmlns:a16="http://schemas.microsoft.com/office/drawing/2014/main" val="3897766858"/>
                    </a:ext>
                  </a:extLst>
                </a:gridCol>
              </a:tblGrid>
              <a:tr h="0">
                <a:tc>
                  <a:txBody>
                    <a:bodyPr/>
                    <a:lstStyle/>
                    <a:p>
                      <a:pPr algn="l" fontAlgn="t"/>
                      <a:r>
                        <a:rPr lang="en-IN" dirty="0">
                          <a:solidFill>
                            <a:srgbClr val="000000"/>
                          </a:solidFill>
                          <a:effectLst/>
                          <a:latin typeface="times new roman" panose="02020603050405020304" pitchFamily="18" charset="0"/>
                        </a:rPr>
                        <a:t>Access Modifier</a:t>
                      </a:r>
                    </a:p>
                  </a:txBody>
                  <a:tcPr marT="91440" marB="91440">
                    <a:lnL w="7620" cap="flat" cmpd="sng" algn="ctr">
                      <a:solidFill>
                        <a:srgbClr val="F0846F"/>
                      </a:solidFill>
                      <a:prstDash val="solid"/>
                      <a:round/>
                      <a:headEnd type="none" w="med" len="med"/>
                      <a:tailEnd type="none" w="med" len="med"/>
                    </a:lnL>
                    <a:lnR w="7620" cap="flat" cmpd="sng" algn="ctr">
                      <a:solidFill>
                        <a:srgbClr val="F0846F"/>
                      </a:solidFill>
                      <a:prstDash val="solid"/>
                      <a:round/>
                      <a:headEnd type="none" w="med" len="med"/>
                      <a:tailEnd type="none" w="med" len="med"/>
                    </a:lnR>
                    <a:lnT w="7620" cap="flat" cmpd="sng" algn="ctr">
                      <a:solidFill>
                        <a:srgbClr val="F0846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within class</a:t>
                      </a:r>
                    </a:p>
                  </a:txBody>
                  <a:tcPr marT="91440" marB="91440">
                    <a:lnL w="7620" cap="flat" cmpd="sng" algn="ctr">
                      <a:solidFill>
                        <a:srgbClr val="F0846F"/>
                      </a:solidFill>
                      <a:prstDash val="solid"/>
                      <a:round/>
                      <a:headEnd type="none" w="med" len="med"/>
                      <a:tailEnd type="none" w="med" len="med"/>
                    </a:lnL>
                    <a:lnR w="7620" cap="flat" cmpd="sng" algn="ctr">
                      <a:solidFill>
                        <a:srgbClr val="F0846F"/>
                      </a:solidFill>
                      <a:prstDash val="solid"/>
                      <a:round/>
                      <a:headEnd type="none" w="med" len="med"/>
                      <a:tailEnd type="none" w="med" len="med"/>
                    </a:lnR>
                    <a:lnT w="7620" cap="flat" cmpd="sng" algn="ctr">
                      <a:solidFill>
                        <a:srgbClr val="F0846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within package</a:t>
                      </a:r>
                    </a:p>
                  </a:txBody>
                  <a:tcPr marT="91440" marB="91440">
                    <a:lnL w="7620" cap="flat" cmpd="sng" algn="ctr">
                      <a:solidFill>
                        <a:srgbClr val="F0846F"/>
                      </a:solidFill>
                      <a:prstDash val="solid"/>
                      <a:round/>
                      <a:headEnd type="none" w="med" len="med"/>
                      <a:tailEnd type="none" w="med" len="med"/>
                    </a:lnL>
                    <a:lnR w="7620" cap="flat" cmpd="sng" algn="ctr">
                      <a:solidFill>
                        <a:srgbClr val="F0846F"/>
                      </a:solidFill>
                      <a:prstDash val="solid"/>
                      <a:round/>
                      <a:headEnd type="none" w="med" len="med"/>
                      <a:tailEnd type="none" w="med" len="med"/>
                    </a:lnR>
                    <a:lnT w="7620" cap="flat" cmpd="sng" algn="ctr">
                      <a:solidFill>
                        <a:srgbClr val="F0846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outside package by subclass only</a:t>
                      </a:r>
                    </a:p>
                  </a:txBody>
                  <a:tcPr marT="91440" marB="91440">
                    <a:lnL w="7620" cap="flat" cmpd="sng" algn="ctr">
                      <a:solidFill>
                        <a:srgbClr val="F0846F"/>
                      </a:solidFill>
                      <a:prstDash val="solid"/>
                      <a:round/>
                      <a:headEnd type="none" w="med" len="med"/>
                      <a:tailEnd type="none" w="med" len="med"/>
                    </a:lnL>
                    <a:lnR w="7620" cap="flat" cmpd="sng" algn="ctr">
                      <a:solidFill>
                        <a:srgbClr val="F0846F"/>
                      </a:solidFill>
                      <a:prstDash val="solid"/>
                      <a:round/>
                      <a:headEnd type="none" w="med" len="med"/>
                      <a:tailEnd type="none" w="med" len="med"/>
                    </a:lnR>
                    <a:lnT w="7620" cap="flat" cmpd="sng" algn="ctr">
                      <a:solidFill>
                        <a:srgbClr val="F0846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outside package</a:t>
                      </a:r>
                    </a:p>
                  </a:txBody>
                  <a:tcPr marT="91440" marB="91440">
                    <a:lnL w="7620" cap="flat" cmpd="sng" algn="ctr">
                      <a:solidFill>
                        <a:srgbClr val="F0846F"/>
                      </a:solidFill>
                      <a:prstDash val="solid"/>
                      <a:round/>
                      <a:headEnd type="none" w="med" len="med"/>
                      <a:tailEnd type="none" w="med" len="med"/>
                    </a:lnL>
                    <a:lnR w="7620" cap="flat" cmpd="sng" algn="ctr">
                      <a:solidFill>
                        <a:srgbClr val="F0846F"/>
                      </a:solidFill>
                      <a:prstDash val="solid"/>
                      <a:round/>
                      <a:headEnd type="none" w="med" len="med"/>
                      <a:tailEnd type="none" w="med" len="med"/>
                    </a:lnR>
                    <a:lnT w="7620" cap="flat" cmpd="sng" algn="ctr">
                      <a:solidFill>
                        <a:srgbClr val="F0846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62704509"/>
                  </a:ext>
                </a:extLst>
              </a:tr>
              <a:tr h="0">
                <a:tc>
                  <a:txBody>
                    <a:bodyPr/>
                    <a:lstStyle/>
                    <a:p>
                      <a:pPr algn="just" fontAlgn="t"/>
                      <a:r>
                        <a:rPr lang="en-IN" b="1">
                          <a:solidFill>
                            <a:srgbClr val="333333"/>
                          </a:solidFill>
                          <a:effectLst/>
                          <a:latin typeface="inter-bold"/>
                        </a:rPr>
                        <a:t>Private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5936396"/>
                  </a:ext>
                </a:extLst>
              </a:tr>
              <a:tr h="0">
                <a:tc>
                  <a:txBody>
                    <a:bodyPr/>
                    <a:lstStyle/>
                    <a:p>
                      <a:pPr algn="just" fontAlgn="t"/>
                      <a:r>
                        <a:rPr lang="en-IN" b="1">
                          <a:solidFill>
                            <a:srgbClr val="333333"/>
                          </a:solidFill>
                          <a:effectLst/>
                          <a:latin typeface="inter-bold"/>
                        </a:rPr>
                        <a:t>Default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28475390"/>
                  </a:ext>
                </a:extLst>
              </a:tr>
              <a:tr h="0">
                <a:tc>
                  <a:txBody>
                    <a:bodyPr/>
                    <a:lstStyle/>
                    <a:p>
                      <a:pPr algn="just" fontAlgn="t"/>
                      <a:r>
                        <a:rPr lang="en-IN" b="1">
                          <a:solidFill>
                            <a:srgbClr val="333333"/>
                          </a:solidFill>
                          <a:effectLst/>
                          <a:latin typeface="inter-bold"/>
                        </a:rPr>
                        <a:t>Protected</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59530431"/>
                  </a:ext>
                </a:extLst>
              </a:tr>
              <a:tr h="0">
                <a:tc>
                  <a:txBody>
                    <a:bodyPr/>
                    <a:lstStyle/>
                    <a:p>
                      <a:pPr algn="just" fontAlgn="t"/>
                      <a:r>
                        <a:rPr lang="en-IN" b="1">
                          <a:solidFill>
                            <a:srgbClr val="333333"/>
                          </a:solidFill>
                          <a:effectLst/>
                          <a:latin typeface="inter-bold"/>
                        </a:rPr>
                        <a:t>Public</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6075870"/>
                  </a:ext>
                </a:extLst>
              </a:tr>
            </a:tbl>
          </a:graphicData>
        </a:graphic>
      </p:graphicFrame>
    </p:spTree>
    <p:extLst>
      <p:ext uri="{BB962C8B-B14F-4D97-AF65-F5344CB8AC3E}">
        <p14:creationId xmlns:p14="http://schemas.microsoft.com/office/powerpoint/2010/main" val="35948367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4C50-BAD1-45E7-B3C3-26F00487059B}"/>
              </a:ext>
            </a:extLst>
          </p:cNvPr>
          <p:cNvSpPr>
            <a:spLocks noGrp="1"/>
          </p:cNvSpPr>
          <p:nvPr>
            <p:ph type="title"/>
          </p:nvPr>
        </p:nvSpPr>
        <p:spPr/>
        <p:txBody>
          <a:bodyPr/>
          <a:lstStyle/>
          <a:p>
            <a:r>
              <a:rPr lang="en-IN" b="0" dirty="0"/>
              <a:t>1) Private</a:t>
            </a:r>
          </a:p>
        </p:txBody>
      </p:sp>
      <p:sp>
        <p:nvSpPr>
          <p:cNvPr id="3" name="Content Placeholder 2">
            <a:extLst>
              <a:ext uri="{FF2B5EF4-FFF2-40B4-BE49-F238E27FC236}">
                <a16:creationId xmlns:a16="http://schemas.microsoft.com/office/drawing/2014/main" id="{FFE72C75-0561-491E-A8AA-63EB3C701959}"/>
              </a:ext>
            </a:extLst>
          </p:cNvPr>
          <p:cNvSpPr>
            <a:spLocks noGrp="1"/>
          </p:cNvSpPr>
          <p:nvPr>
            <p:ph idx="1"/>
          </p:nvPr>
        </p:nvSpPr>
        <p:spPr>
          <a:xfrm>
            <a:off x="1167493" y="2017467"/>
            <a:ext cx="9779182" cy="3970095"/>
          </a:xfrm>
        </p:spPr>
        <p:txBody>
          <a:bodyPr/>
          <a:lstStyle/>
          <a:p>
            <a:r>
              <a:rPr lang="en-US" sz="1800" dirty="0"/>
              <a:t>The private access modifier is accessible only within the class.</a:t>
            </a:r>
          </a:p>
          <a:p>
            <a:r>
              <a:rPr lang="en-IN" sz="1100" b="1" dirty="0"/>
              <a:t>class</a:t>
            </a:r>
            <a:r>
              <a:rPr lang="en-IN" sz="1100" dirty="0"/>
              <a:t> B{  </a:t>
            </a:r>
          </a:p>
          <a:p>
            <a:r>
              <a:rPr lang="en-IN" sz="1100" b="1" dirty="0"/>
              <a:t>private</a:t>
            </a:r>
            <a:r>
              <a:rPr lang="en-IN" sz="1100" dirty="0"/>
              <a:t> </a:t>
            </a:r>
            <a:r>
              <a:rPr lang="en-IN" sz="1100" b="1" dirty="0"/>
              <a:t>int</a:t>
            </a:r>
            <a:r>
              <a:rPr lang="en-IN" sz="1100" dirty="0"/>
              <a:t> data=40;  </a:t>
            </a:r>
          </a:p>
          <a:p>
            <a:r>
              <a:rPr lang="en-IN" sz="1100" b="1" dirty="0"/>
              <a:t>private</a:t>
            </a:r>
            <a:r>
              <a:rPr lang="en-IN" sz="1100" dirty="0"/>
              <a:t> </a:t>
            </a:r>
            <a:r>
              <a:rPr lang="en-IN" sz="1100" b="1" dirty="0"/>
              <a:t>void</a:t>
            </a:r>
            <a:r>
              <a:rPr lang="en-IN" sz="1100" dirty="0"/>
              <a:t> </a:t>
            </a:r>
            <a:r>
              <a:rPr lang="en-IN" sz="1100" dirty="0" err="1"/>
              <a:t>msg</a:t>
            </a:r>
            <a:r>
              <a:rPr lang="en-IN" sz="1100" dirty="0"/>
              <a:t>(){</a:t>
            </a:r>
            <a:r>
              <a:rPr lang="en-IN" sz="1100" dirty="0" err="1"/>
              <a:t>System.out.println</a:t>
            </a:r>
            <a:r>
              <a:rPr lang="en-IN" sz="1100" dirty="0"/>
              <a:t>("Hello java");}  </a:t>
            </a:r>
          </a:p>
          <a:p>
            <a:r>
              <a:rPr lang="en-IN" sz="1100" dirty="0"/>
              <a:t>}  </a:t>
            </a:r>
          </a:p>
          <a:p>
            <a:r>
              <a:rPr lang="en-IN" sz="1100" dirty="0"/>
              <a:t>  </a:t>
            </a:r>
          </a:p>
          <a:p>
            <a:r>
              <a:rPr lang="en-IN" sz="1100" b="1" dirty="0"/>
              <a:t>public</a:t>
            </a:r>
            <a:r>
              <a:rPr lang="en-IN" sz="1100" dirty="0"/>
              <a:t> </a:t>
            </a:r>
            <a:r>
              <a:rPr lang="en-IN" sz="1100" b="1" dirty="0"/>
              <a:t>class</a:t>
            </a:r>
            <a:r>
              <a:rPr lang="en-IN" sz="1100" dirty="0"/>
              <a:t> Simple{  </a:t>
            </a:r>
          </a:p>
          <a:p>
            <a:r>
              <a:rPr lang="en-IN" sz="1100" dirty="0"/>
              <a:t> </a:t>
            </a:r>
            <a:r>
              <a:rPr lang="en-IN" sz="1100" b="1" dirty="0"/>
              <a:t>public</a:t>
            </a:r>
            <a:r>
              <a:rPr lang="en-IN" sz="1100" dirty="0"/>
              <a:t> </a:t>
            </a:r>
            <a:r>
              <a:rPr lang="en-IN" sz="1100" b="1" dirty="0"/>
              <a:t>static</a:t>
            </a:r>
            <a:r>
              <a:rPr lang="en-IN" sz="1100" dirty="0"/>
              <a:t> </a:t>
            </a:r>
            <a:r>
              <a:rPr lang="en-IN" sz="1100" b="1" dirty="0"/>
              <a:t>void</a:t>
            </a:r>
            <a:r>
              <a:rPr lang="en-IN" sz="1100" dirty="0"/>
              <a:t> main(String </a:t>
            </a:r>
            <a:r>
              <a:rPr lang="en-IN" sz="1100" dirty="0" err="1"/>
              <a:t>args</a:t>
            </a:r>
            <a:r>
              <a:rPr lang="en-IN" sz="1100" dirty="0"/>
              <a:t>[]){  </a:t>
            </a:r>
          </a:p>
          <a:p>
            <a:r>
              <a:rPr lang="en-IN" sz="1100" dirty="0"/>
              <a:t>   B </a:t>
            </a:r>
            <a:r>
              <a:rPr lang="en-IN" sz="1100" dirty="0" err="1"/>
              <a:t>obj</a:t>
            </a:r>
            <a:r>
              <a:rPr lang="en-IN" sz="1100" dirty="0"/>
              <a:t>=</a:t>
            </a:r>
            <a:r>
              <a:rPr lang="en-IN" sz="1100" b="1" dirty="0"/>
              <a:t>new</a:t>
            </a:r>
            <a:r>
              <a:rPr lang="en-IN" sz="1100" dirty="0"/>
              <a:t> B();  </a:t>
            </a:r>
          </a:p>
          <a:p>
            <a:r>
              <a:rPr lang="en-IN" sz="1100" dirty="0"/>
              <a:t>   </a:t>
            </a:r>
            <a:r>
              <a:rPr lang="en-IN" sz="1100" dirty="0" err="1"/>
              <a:t>System.out.println</a:t>
            </a:r>
            <a:r>
              <a:rPr lang="en-IN" sz="1100" dirty="0"/>
              <a:t>(</a:t>
            </a:r>
            <a:r>
              <a:rPr lang="en-IN" sz="1100" dirty="0" err="1"/>
              <a:t>obj.data</a:t>
            </a:r>
            <a:r>
              <a:rPr lang="en-IN" sz="1100" dirty="0"/>
              <a:t>);//Compile Time Error  </a:t>
            </a:r>
          </a:p>
          <a:p>
            <a:r>
              <a:rPr lang="en-IN" sz="1100" dirty="0"/>
              <a:t>   obj.msg();//Compile Time Error  </a:t>
            </a:r>
          </a:p>
          <a:p>
            <a:r>
              <a:rPr lang="en-IN" sz="1100" dirty="0"/>
              <a:t>   }  </a:t>
            </a:r>
          </a:p>
          <a:p>
            <a:r>
              <a:rPr lang="en-IN" sz="1100" dirty="0"/>
              <a:t>}  </a:t>
            </a:r>
          </a:p>
          <a:p>
            <a:endParaRPr lang="en-IN" sz="1100" b="1" dirty="0"/>
          </a:p>
        </p:txBody>
      </p:sp>
      <p:sp>
        <p:nvSpPr>
          <p:cNvPr id="4" name="Date Placeholder 3">
            <a:extLst>
              <a:ext uri="{FF2B5EF4-FFF2-40B4-BE49-F238E27FC236}">
                <a16:creationId xmlns:a16="http://schemas.microsoft.com/office/drawing/2014/main" id="{6DBB4799-FE5C-4F59-AA18-35B134BA264B}"/>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E09CF4A0-01BD-46F1-A24D-17B7E79E24C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0B9AB55-C1EC-4DCE-8EE9-5D6EC4DF70C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8499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E27B-E742-450B-8010-A667909C7F28}"/>
              </a:ext>
            </a:extLst>
          </p:cNvPr>
          <p:cNvSpPr>
            <a:spLocks noGrp="1"/>
          </p:cNvSpPr>
          <p:nvPr>
            <p:ph type="title"/>
          </p:nvPr>
        </p:nvSpPr>
        <p:spPr/>
        <p:txBody>
          <a:bodyPr/>
          <a:lstStyle/>
          <a:p>
            <a:r>
              <a:rPr lang="en-IN" dirty="0"/>
              <a:t>Private Constructor</a:t>
            </a:r>
          </a:p>
        </p:txBody>
      </p:sp>
      <p:sp>
        <p:nvSpPr>
          <p:cNvPr id="3" name="Content Placeholder 2">
            <a:extLst>
              <a:ext uri="{FF2B5EF4-FFF2-40B4-BE49-F238E27FC236}">
                <a16:creationId xmlns:a16="http://schemas.microsoft.com/office/drawing/2014/main" id="{21ADEEF1-E8ED-4A01-B582-B345AD12840B}"/>
              </a:ext>
            </a:extLst>
          </p:cNvPr>
          <p:cNvSpPr>
            <a:spLocks noGrp="1"/>
          </p:cNvSpPr>
          <p:nvPr>
            <p:ph idx="1"/>
          </p:nvPr>
        </p:nvSpPr>
        <p:spPr/>
        <p:txBody>
          <a:bodyPr/>
          <a:lstStyle/>
          <a:p>
            <a:r>
              <a:rPr lang="en-US" sz="2000" dirty="0"/>
              <a:t>Role of Private Constructor</a:t>
            </a:r>
          </a:p>
          <a:p>
            <a:r>
              <a:rPr lang="en-US" sz="2000" dirty="0"/>
              <a:t>If you make any class constructor private, you cannot create the instance of that class from outside the class. </a:t>
            </a:r>
          </a:p>
          <a:p>
            <a:r>
              <a:rPr lang="en-US" sz="2000" dirty="0" err="1"/>
              <a:t>Eg</a:t>
            </a:r>
            <a:r>
              <a:rPr lang="en-US" sz="2000" dirty="0"/>
              <a:t>:</a:t>
            </a:r>
          </a:p>
          <a:p>
            <a:r>
              <a:rPr lang="en-IN" sz="1800" b="1" dirty="0"/>
              <a:t>class</a:t>
            </a:r>
            <a:r>
              <a:rPr lang="en-IN" sz="1800" dirty="0"/>
              <a:t> A{  </a:t>
            </a:r>
          </a:p>
          <a:p>
            <a:r>
              <a:rPr lang="en-IN" sz="1800" b="1" dirty="0"/>
              <a:t>private</a:t>
            </a:r>
            <a:r>
              <a:rPr lang="en-IN" sz="1800" dirty="0"/>
              <a:t> A(){}//private constructor  </a:t>
            </a:r>
          </a:p>
          <a:p>
            <a:r>
              <a:rPr lang="en-IN" sz="1800" b="1" dirty="0"/>
              <a:t>void</a:t>
            </a:r>
            <a:r>
              <a:rPr lang="en-IN" sz="1800" dirty="0"/>
              <a:t> </a:t>
            </a:r>
            <a:r>
              <a:rPr lang="en-IN" sz="1800" dirty="0" err="1"/>
              <a:t>msg</a:t>
            </a:r>
            <a:r>
              <a:rPr lang="en-IN" sz="1800" dirty="0"/>
              <a:t>(){</a:t>
            </a:r>
            <a:r>
              <a:rPr lang="en-IN" sz="1800" dirty="0" err="1"/>
              <a:t>System.out.println</a:t>
            </a:r>
            <a:r>
              <a:rPr lang="en-IN" sz="1800" dirty="0"/>
              <a:t>("Hello java");}  </a:t>
            </a:r>
          </a:p>
          <a:p>
            <a:r>
              <a:rPr lang="en-IN" sz="1800" dirty="0"/>
              <a:t>}  </a:t>
            </a:r>
          </a:p>
          <a:p>
            <a:r>
              <a:rPr lang="en-IN" sz="1800" b="1" dirty="0"/>
              <a:t>public</a:t>
            </a:r>
            <a:r>
              <a:rPr lang="en-IN" sz="1800" dirty="0"/>
              <a:t> </a:t>
            </a:r>
            <a:r>
              <a:rPr lang="en-IN" sz="1800" b="1" dirty="0"/>
              <a:t>class</a:t>
            </a:r>
            <a:r>
              <a:rPr lang="en-IN" sz="1800" dirty="0"/>
              <a:t> Simple{  </a:t>
            </a:r>
          </a:p>
          <a:p>
            <a:r>
              <a:rPr lang="en-IN" sz="1800" dirty="0"/>
              <a:t> </a:t>
            </a:r>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a:t>[]){  </a:t>
            </a:r>
          </a:p>
          <a:p>
            <a:r>
              <a:rPr lang="en-IN" sz="1800" dirty="0"/>
              <a:t>   A </a:t>
            </a:r>
            <a:r>
              <a:rPr lang="en-IN" sz="1800" dirty="0" err="1"/>
              <a:t>obj</a:t>
            </a:r>
            <a:r>
              <a:rPr lang="en-IN" sz="1800" dirty="0"/>
              <a:t>=</a:t>
            </a:r>
            <a:r>
              <a:rPr lang="en-IN" sz="1800" b="1" dirty="0"/>
              <a:t>new</a:t>
            </a:r>
            <a:r>
              <a:rPr lang="en-IN" sz="1800" dirty="0"/>
              <a:t> A();//Compile Time Error  </a:t>
            </a:r>
          </a:p>
          <a:p>
            <a:r>
              <a:rPr lang="en-IN" sz="1800" dirty="0"/>
              <a:t> }  </a:t>
            </a:r>
          </a:p>
          <a:p>
            <a:r>
              <a:rPr lang="en-IN" sz="1800" dirty="0"/>
              <a:t>}  </a:t>
            </a:r>
          </a:p>
          <a:p>
            <a:endParaRPr lang="en-US" sz="2000" dirty="0"/>
          </a:p>
          <a:p>
            <a:endParaRPr lang="en-IN" dirty="0"/>
          </a:p>
        </p:txBody>
      </p:sp>
      <p:sp>
        <p:nvSpPr>
          <p:cNvPr id="4" name="Date Placeholder 3">
            <a:extLst>
              <a:ext uri="{FF2B5EF4-FFF2-40B4-BE49-F238E27FC236}">
                <a16:creationId xmlns:a16="http://schemas.microsoft.com/office/drawing/2014/main" id="{BF8CC6B1-F5E1-41F8-A4FA-F40C150CB902}"/>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7C7895CF-35DB-4345-8477-D15F119B45D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CD9D51F-8E5D-4FDC-9D6A-D0E1174141BB}"/>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6156048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DD4E-6E38-496C-AD66-2E6FEEFCF825}"/>
              </a:ext>
            </a:extLst>
          </p:cNvPr>
          <p:cNvSpPr>
            <a:spLocks noGrp="1"/>
          </p:cNvSpPr>
          <p:nvPr>
            <p:ph type="title"/>
          </p:nvPr>
        </p:nvSpPr>
        <p:spPr/>
        <p:txBody>
          <a:bodyPr/>
          <a:lstStyle/>
          <a:p>
            <a:r>
              <a:rPr lang="en-IN" dirty="0"/>
              <a:t>2) default</a:t>
            </a:r>
          </a:p>
        </p:txBody>
      </p:sp>
      <p:sp>
        <p:nvSpPr>
          <p:cNvPr id="3" name="Content Placeholder 2">
            <a:extLst>
              <a:ext uri="{FF2B5EF4-FFF2-40B4-BE49-F238E27FC236}">
                <a16:creationId xmlns:a16="http://schemas.microsoft.com/office/drawing/2014/main" id="{74F52963-B2BB-460D-9FD9-236AD3EF22D8}"/>
              </a:ext>
            </a:extLst>
          </p:cNvPr>
          <p:cNvSpPr>
            <a:spLocks noGrp="1"/>
          </p:cNvSpPr>
          <p:nvPr>
            <p:ph idx="1"/>
          </p:nvPr>
        </p:nvSpPr>
        <p:spPr/>
        <p:txBody>
          <a:bodyPr/>
          <a:lstStyle/>
          <a:p>
            <a:r>
              <a:rPr lang="en-US" sz="2400" dirty="0"/>
              <a:t>If you don't use any modifier, it is treated as </a:t>
            </a:r>
            <a:r>
              <a:rPr lang="en-US" sz="2400" b="1" dirty="0"/>
              <a:t>default</a:t>
            </a:r>
            <a:r>
              <a:rPr lang="en-US" sz="2400" dirty="0"/>
              <a:t> by default. The default modifier is accessible only within package. It cannot be accessed from outside the package. It provides more accessibility than private. But, it is more restrictive than protected, and public.</a:t>
            </a:r>
            <a:endParaRPr lang="en-IN" sz="2400" dirty="0"/>
          </a:p>
        </p:txBody>
      </p:sp>
      <p:sp>
        <p:nvSpPr>
          <p:cNvPr id="4" name="Date Placeholder 3">
            <a:extLst>
              <a:ext uri="{FF2B5EF4-FFF2-40B4-BE49-F238E27FC236}">
                <a16:creationId xmlns:a16="http://schemas.microsoft.com/office/drawing/2014/main" id="{02846177-5110-4E04-AD88-F15C7642F5AE}"/>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EE106B4C-3A53-46F7-B5E3-6AC83EC9755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E9A2F5F-8BF8-4CE1-A251-C83507E4E35F}"/>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0113516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B5E6-B262-4F8E-99D8-0E45188178A8}"/>
              </a:ext>
            </a:extLst>
          </p:cNvPr>
          <p:cNvSpPr>
            <a:spLocks noGrp="1"/>
          </p:cNvSpPr>
          <p:nvPr>
            <p:ph type="title"/>
          </p:nvPr>
        </p:nvSpPr>
        <p:spPr/>
        <p:txBody>
          <a:bodyPr/>
          <a:lstStyle/>
          <a:p>
            <a:r>
              <a:rPr lang="en-US" sz="2800" b="0" dirty="0"/>
              <a:t>In the below example, the scope of class A and its method msg() is default so it cannot be accessed from outside the package</a:t>
            </a:r>
            <a:endParaRPr lang="en-IN" sz="2800" dirty="0"/>
          </a:p>
        </p:txBody>
      </p:sp>
      <p:sp>
        <p:nvSpPr>
          <p:cNvPr id="3" name="Content Placeholder 2">
            <a:extLst>
              <a:ext uri="{FF2B5EF4-FFF2-40B4-BE49-F238E27FC236}">
                <a16:creationId xmlns:a16="http://schemas.microsoft.com/office/drawing/2014/main" id="{1748B7F9-B631-4A5B-8046-9D225098048F}"/>
              </a:ext>
            </a:extLst>
          </p:cNvPr>
          <p:cNvSpPr>
            <a:spLocks noGrp="1"/>
          </p:cNvSpPr>
          <p:nvPr>
            <p:ph idx="1"/>
          </p:nvPr>
        </p:nvSpPr>
        <p:spPr/>
        <p:txBody>
          <a:bodyPr/>
          <a:lstStyle/>
          <a:p>
            <a:r>
              <a:rPr lang="en-IN" sz="1800" b="1" dirty="0"/>
              <a:t>package</a:t>
            </a:r>
            <a:r>
              <a:rPr lang="en-IN" sz="1800" dirty="0"/>
              <a:t> </a:t>
            </a:r>
            <a:r>
              <a:rPr lang="en-IN" sz="1800" dirty="0" err="1"/>
              <a:t>abc</a:t>
            </a:r>
            <a:r>
              <a:rPr lang="en-IN" sz="1800" dirty="0"/>
              <a:t>;  </a:t>
            </a:r>
          </a:p>
          <a:p>
            <a:r>
              <a:rPr lang="en-IN" sz="1800" b="1" dirty="0"/>
              <a:t>class</a:t>
            </a:r>
            <a:r>
              <a:rPr lang="en-IN" sz="1800" dirty="0"/>
              <a:t> A{  </a:t>
            </a:r>
          </a:p>
          <a:p>
            <a:r>
              <a:rPr lang="en-IN" sz="1800" dirty="0"/>
              <a:t>  </a:t>
            </a:r>
            <a:r>
              <a:rPr lang="en-IN" sz="1800" b="1" dirty="0"/>
              <a:t>void</a:t>
            </a:r>
            <a:r>
              <a:rPr lang="en-IN" sz="1800" dirty="0"/>
              <a:t> </a:t>
            </a:r>
            <a:r>
              <a:rPr lang="en-IN" sz="1800" dirty="0" err="1"/>
              <a:t>msg</a:t>
            </a:r>
            <a:r>
              <a:rPr lang="en-IN" sz="1800" dirty="0"/>
              <a:t>(){</a:t>
            </a:r>
            <a:r>
              <a:rPr lang="en-IN" sz="1800" dirty="0" err="1"/>
              <a:t>System.out.println</a:t>
            </a:r>
            <a:r>
              <a:rPr lang="en-IN" sz="1800" dirty="0"/>
              <a:t>("Hello");}  </a:t>
            </a:r>
          </a:p>
          <a:p>
            <a:r>
              <a:rPr lang="en-IN" sz="1800" dirty="0"/>
              <a:t>}  </a:t>
            </a:r>
          </a:p>
          <a:p>
            <a:r>
              <a:rPr lang="en-IN" sz="1800" dirty="0"/>
              <a:t>//save by B.java  </a:t>
            </a:r>
          </a:p>
          <a:p>
            <a:r>
              <a:rPr lang="en-IN" sz="1800" b="1" dirty="0"/>
              <a:t>package</a:t>
            </a:r>
            <a:r>
              <a:rPr lang="en-IN" sz="1800" dirty="0"/>
              <a:t> </a:t>
            </a:r>
            <a:r>
              <a:rPr lang="en-IN" sz="1800" dirty="0" err="1"/>
              <a:t>abc</a:t>
            </a:r>
            <a:r>
              <a:rPr lang="en-IN" sz="1800" dirty="0"/>
              <a:t>;  </a:t>
            </a:r>
          </a:p>
          <a:p>
            <a:r>
              <a:rPr lang="en-IN" sz="1800" b="1" dirty="0"/>
              <a:t>import</a:t>
            </a:r>
            <a:r>
              <a:rPr lang="en-IN" sz="1800" dirty="0"/>
              <a:t> pack.*;  </a:t>
            </a:r>
          </a:p>
          <a:p>
            <a:r>
              <a:rPr lang="en-IN" sz="1800" b="1" dirty="0"/>
              <a:t>class</a:t>
            </a:r>
            <a:r>
              <a:rPr lang="en-IN" sz="1800" dirty="0"/>
              <a:t> B{  </a:t>
            </a:r>
          </a:p>
          <a:p>
            <a:r>
              <a:rPr lang="en-IN" sz="1800" dirty="0"/>
              <a:t>  </a:t>
            </a:r>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a:t>[]){  </a:t>
            </a:r>
          </a:p>
          <a:p>
            <a:r>
              <a:rPr lang="en-IN" sz="1800" dirty="0"/>
              <a:t>   A </a:t>
            </a:r>
            <a:r>
              <a:rPr lang="en-IN" sz="1800" dirty="0" err="1"/>
              <a:t>obj</a:t>
            </a:r>
            <a:r>
              <a:rPr lang="en-IN" sz="1800" dirty="0"/>
              <a:t> = </a:t>
            </a:r>
            <a:r>
              <a:rPr lang="en-IN" sz="1800" b="1" dirty="0"/>
              <a:t>new</a:t>
            </a:r>
            <a:r>
              <a:rPr lang="en-IN" sz="1800" dirty="0"/>
              <a:t> A();//Compile Time Error  </a:t>
            </a:r>
          </a:p>
          <a:p>
            <a:r>
              <a:rPr lang="en-IN" sz="1800" dirty="0"/>
              <a:t>   obj.msg();//Compile Time Error  </a:t>
            </a:r>
          </a:p>
          <a:p>
            <a:r>
              <a:rPr lang="en-IN" sz="1800" dirty="0"/>
              <a:t>  }  </a:t>
            </a:r>
          </a:p>
          <a:p>
            <a:r>
              <a:rPr lang="en-IN" sz="1800" dirty="0"/>
              <a:t>}  </a:t>
            </a:r>
          </a:p>
          <a:p>
            <a:endParaRPr lang="en-IN" dirty="0"/>
          </a:p>
          <a:p>
            <a:endParaRPr lang="en-IN" dirty="0"/>
          </a:p>
        </p:txBody>
      </p:sp>
      <p:sp>
        <p:nvSpPr>
          <p:cNvPr id="4" name="Date Placeholder 3">
            <a:extLst>
              <a:ext uri="{FF2B5EF4-FFF2-40B4-BE49-F238E27FC236}">
                <a16:creationId xmlns:a16="http://schemas.microsoft.com/office/drawing/2014/main" id="{F3BB339A-5A1A-4827-A678-9530957820AD}"/>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6B9D13D9-0664-4833-9052-C4EACA52E24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66335ED-B48F-4C65-BF5C-AEAB9F6E1604}"/>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8276869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9CD0-1B55-4322-81D6-3D0AFB695CD7}"/>
              </a:ext>
            </a:extLst>
          </p:cNvPr>
          <p:cNvSpPr>
            <a:spLocks noGrp="1"/>
          </p:cNvSpPr>
          <p:nvPr>
            <p:ph type="title"/>
          </p:nvPr>
        </p:nvSpPr>
        <p:spPr>
          <a:xfrm>
            <a:off x="1167492" y="381000"/>
            <a:ext cx="9779183" cy="828675"/>
          </a:xfrm>
        </p:spPr>
        <p:txBody>
          <a:bodyPr/>
          <a:lstStyle/>
          <a:p>
            <a:r>
              <a:rPr lang="en-IN" b="0" dirty="0"/>
              <a:t>3) Protected</a:t>
            </a:r>
            <a:endParaRPr lang="en-IN" dirty="0"/>
          </a:p>
        </p:txBody>
      </p:sp>
      <p:sp>
        <p:nvSpPr>
          <p:cNvPr id="3" name="Content Placeholder 2">
            <a:extLst>
              <a:ext uri="{FF2B5EF4-FFF2-40B4-BE49-F238E27FC236}">
                <a16:creationId xmlns:a16="http://schemas.microsoft.com/office/drawing/2014/main" id="{D6B03A26-EFF0-422B-BF38-8517EF6F488A}"/>
              </a:ext>
            </a:extLst>
          </p:cNvPr>
          <p:cNvSpPr>
            <a:spLocks noGrp="1"/>
          </p:cNvSpPr>
          <p:nvPr>
            <p:ph idx="1"/>
          </p:nvPr>
        </p:nvSpPr>
        <p:spPr>
          <a:xfrm>
            <a:off x="238125" y="1295401"/>
            <a:ext cx="10708550" cy="4088882"/>
          </a:xfrm>
        </p:spPr>
        <p:txBody>
          <a:bodyPr/>
          <a:lstStyle/>
          <a:p>
            <a:r>
              <a:rPr lang="en-US" sz="1800" dirty="0"/>
              <a:t>The </a:t>
            </a:r>
            <a:r>
              <a:rPr lang="en-US" sz="1800" b="1" dirty="0"/>
              <a:t>protected access modifier</a:t>
            </a:r>
            <a:r>
              <a:rPr lang="en-US" sz="1800" dirty="0"/>
              <a:t> is accessible within package and outside the package but through inheritance only.</a:t>
            </a:r>
          </a:p>
          <a:p>
            <a:r>
              <a:rPr lang="en-US" sz="1800" dirty="0"/>
              <a:t>The protected access modifier can be applied on the data member, method and constructor. It can't be applied on the class.</a:t>
            </a:r>
          </a:p>
          <a:p>
            <a:r>
              <a:rPr lang="en-US" sz="1800" dirty="0"/>
              <a:t>It provides more accessibility than the default modifier.</a:t>
            </a:r>
          </a:p>
          <a:p>
            <a:endParaRPr lang="en-US" sz="1800" dirty="0"/>
          </a:p>
          <a:p>
            <a:endParaRPr lang="en-IN" dirty="0"/>
          </a:p>
        </p:txBody>
      </p:sp>
      <p:sp>
        <p:nvSpPr>
          <p:cNvPr id="4" name="Date Placeholder 3">
            <a:extLst>
              <a:ext uri="{FF2B5EF4-FFF2-40B4-BE49-F238E27FC236}">
                <a16:creationId xmlns:a16="http://schemas.microsoft.com/office/drawing/2014/main" id="{D0BFB281-3F6F-4B91-BD4D-CFE05002E91D}"/>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94D274E3-CA4B-45B2-BEFD-FFB0E313A71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F6C49D6-9312-4F04-9F3A-BDE520447A53}"/>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3275346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C415-E103-4283-A45A-3AAC5C7202C9}"/>
              </a:ext>
            </a:extLst>
          </p:cNvPr>
          <p:cNvSpPr>
            <a:spLocks noGrp="1"/>
          </p:cNvSpPr>
          <p:nvPr>
            <p:ph type="title"/>
          </p:nvPr>
        </p:nvSpPr>
        <p:spPr>
          <a:xfrm>
            <a:off x="1167492" y="381000"/>
            <a:ext cx="9779183" cy="523875"/>
          </a:xfrm>
        </p:spPr>
        <p:txBody>
          <a:bodyPr/>
          <a:lstStyle/>
          <a:p>
            <a:r>
              <a:rPr lang="en-IN" sz="4000" dirty="0" err="1"/>
              <a:t>Eg</a:t>
            </a:r>
            <a:r>
              <a:rPr lang="en-IN" sz="4000" dirty="0"/>
              <a:t>:</a:t>
            </a:r>
          </a:p>
        </p:txBody>
      </p:sp>
      <p:sp>
        <p:nvSpPr>
          <p:cNvPr id="3" name="Content Placeholder 2">
            <a:extLst>
              <a:ext uri="{FF2B5EF4-FFF2-40B4-BE49-F238E27FC236}">
                <a16:creationId xmlns:a16="http://schemas.microsoft.com/office/drawing/2014/main" id="{ECC834F5-8135-48B6-AEC1-8188C1EF6886}"/>
              </a:ext>
            </a:extLst>
          </p:cNvPr>
          <p:cNvSpPr>
            <a:spLocks noGrp="1"/>
          </p:cNvSpPr>
          <p:nvPr>
            <p:ph idx="1"/>
          </p:nvPr>
        </p:nvSpPr>
        <p:spPr>
          <a:xfrm>
            <a:off x="1167493" y="904875"/>
            <a:ext cx="9779182" cy="4479407"/>
          </a:xfrm>
        </p:spPr>
        <p:txBody>
          <a:bodyPr/>
          <a:lstStyle/>
          <a:p>
            <a:r>
              <a:rPr lang="en-IN" sz="1800" b="1" dirty="0"/>
              <a:t>package</a:t>
            </a:r>
            <a:r>
              <a:rPr lang="en-IN" sz="1800" dirty="0"/>
              <a:t> test;  </a:t>
            </a:r>
          </a:p>
          <a:p>
            <a:r>
              <a:rPr lang="en-IN" sz="1800" b="1" dirty="0"/>
              <a:t>public</a:t>
            </a:r>
            <a:r>
              <a:rPr lang="en-IN" sz="1800" dirty="0"/>
              <a:t> </a:t>
            </a:r>
            <a:r>
              <a:rPr lang="en-IN" sz="1800" b="1" dirty="0"/>
              <a:t>class</a:t>
            </a:r>
            <a:r>
              <a:rPr lang="en-IN" sz="1800" dirty="0"/>
              <a:t> B{  </a:t>
            </a:r>
          </a:p>
          <a:p>
            <a:r>
              <a:rPr lang="en-IN" sz="1800" b="1" dirty="0"/>
              <a:t>protected</a:t>
            </a:r>
            <a:r>
              <a:rPr lang="en-IN" sz="1800" dirty="0"/>
              <a:t> </a:t>
            </a:r>
            <a:r>
              <a:rPr lang="en-IN" sz="1800" b="1" dirty="0"/>
              <a:t>void</a:t>
            </a:r>
            <a:r>
              <a:rPr lang="en-IN" sz="1800" dirty="0"/>
              <a:t> </a:t>
            </a:r>
            <a:r>
              <a:rPr lang="en-IN" sz="1800" dirty="0" err="1"/>
              <a:t>msg</a:t>
            </a:r>
            <a:r>
              <a:rPr lang="en-IN" sz="1800" dirty="0"/>
              <a:t>(){</a:t>
            </a:r>
            <a:r>
              <a:rPr lang="en-IN" sz="1800" dirty="0" err="1"/>
              <a:t>System.out.println</a:t>
            </a:r>
            <a:r>
              <a:rPr lang="en-IN" sz="1800" dirty="0"/>
              <a:t>("Hello");}  </a:t>
            </a:r>
          </a:p>
          <a:p>
            <a:r>
              <a:rPr lang="en-IN" sz="1800" dirty="0"/>
              <a:t>}  </a:t>
            </a:r>
          </a:p>
          <a:p>
            <a:endParaRPr lang="en-IN" sz="1800" dirty="0"/>
          </a:p>
          <a:p>
            <a:r>
              <a:rPr lang="en-IN" sz="1400" b="1" dirty="0"/>
              <a:t>package</a:t>
            </a:r>
            <a:r>
              <a:rPr lang="en-IN" sz="1400" dirty="0"/>
              <a:t> test;  </a:t>
            </a:r>
          </a:p>
          <a:p>
            <a:r>
              <a:rPr lang="en-IN" sz="1400" b="1" dirty="0"/>
              <a:t>import</a:t>
            </a:r>
            <a:r>
              <a:rPr lang="en-IN" sz="1400" dirty="0"/>
              <a:t> test.*;  </a:t>
            </a:r>
          </a:p>
          <a:p>
            <a:r>
              <a:rPr lang="en-IN" sz="1400" dirty="0"/>
              <a:t>  </a:t>
            </a:r>
          </a:p>
          <a:p>
            <a:r>
              <a:rPr lang="en-IN" sz="1400" b="1" dirty="0"/>
              <a:t>class</a:t>
            </a:r>
            <a:r>
              <a:rPr lang="en-IN" sz="1400" dirty="0"/>
              <a:t> Z </a:t>
            </a:r>
            <a:r>
              <a:rPr lang="en-IN" sz="1400" b="1" dirty="0"/>
              <a:t>extends</a:t>
            </a:r>
            <a:r>
              <a:rPr lang="en-IN" sz="1400" dirty="0"/>
              <a:t> B{  </a:t>
            </a:r>
          </a:p>
          <a:p>
            <a:r>
              <a:rPr lang="en-IN" sz="1400" dirty="0"/>
              <a:t>  </a:t>
            </a:r>
            <a:r>
              <a:rPr lang="en-IN" sz="1400" b="1" dirty="0"/>
              <a:t>public</a:t>
            </a:r>
            <a:r>
              <a:rPr lang="en-IN" sz="1400" dirty="0"/>
              <a:t> </a:t>
            </a:r>
            <a:r>
              <a:rPr lang="en-IN" sz="1400" b="1" dirty="0"/>
              <a:t>static</a:t>
            </a:r>
            <a:r>
              <a:rPr lang="en-IN" sz="1400" dirty="0"/>
              <a:t> </a:t>
            </a:r>
            <a:r>
              <a:rPr lang="en-IN" sz="1400" b="1" dirty="0"/>
              <a:t>void</a:t>
            </a:r>
            <a:r>
              <a:rPr lang="en-IN" sz="1400" dirty="0"/>
              <a:t> main(String </a:t>
            </a:r>
            <a:r>
              <a:rPr lang="en-IN" sz="1400" dirty="0" err="1"/>
              <a:t>args</a:t>
            </a:r>
            <a:r>
              <a:rPr lang="en-IN" sz="1400" dirty="0"/>
              <a:t>[]){  </a:t>
            </a:r>
          </a:p>
          <a:p>
            <a:r>
              <a:rPr lang="en-IN" sz="1400" dirty="0"/>
              <a:t>   Z </a:t>
            </a:r>
            <a:r>
              <a:rPr lang="en-IN" sz="1400" dirty="0" err="1"/>
              <a:t>obj</a:t>
            </a:r>
            <a:r>
              <a:rPr lang="en-IN" sz="1400" dirty="0"/>
              <a:t> = </a:t>
            </a:r>
            <a:r>
              <a:rPr lang="en-IN" sz="1400" b="1" dirty="0"/>
              <a:t>new</a:t>
            </a:r>
            <a:r>
              <a:rPr lang="en-IN" sz="1400" dirty="0"/>
              <a:t> Z();  </a:t>
            </a:r>
          </a:p>
          <a:p>
            <a:r>
              <a:rPr lang="en-IN" sz="1400" dirty="0"/>
              <a:t>   obj.msg();  </a:t>
            </a:r>
          </a:p>
          <a:p>
            <a:r>
              <a:rPr lang="en-IN" sz="1400" dirty="0"/>
              <a:t>  }  </a:t>
            </a:r>
          </a:p>
          <a:p>
            <a:r>
              <a:rPr lang="en-IN" sz="1400" dirty="0"/>
              <a:t>} </a:t>
            </a:r>
          </a:p>
          <a:p>
            <a:endParaRPr lang="en-IN" sz="1800" dirty="0"/>
          </a:p>
          <a:p>
            <a:endParaRPr lang="en-IN" dirty="0"/>
          </a:p>
        </p:txBody>
      </p:sp>
      <p:sp>
        <p:nvSpPr>
          <p:cNvPr id="4" name="Date Placeholder 3">
            <a:extLst>
              <a:ext uri="{FF2B5EF4-FFF2-40B4-BE49-F238E27FC236}">
                <a16:creationId xmlns:a16="http://schemas.microsoft.com/office/drawing/2014/main" id="{42DE0E07-8897-404A-A9A9-C4C2C3201700}"/>
              </a:ext>
            </a:extLst>
          </p:cNvPr>
          <p:cNvSpPr>
            <a:spLocks noGrp="1"/>
          </p:cNvSpPr>
          <p:nvPr>
            <p:ph type="dt" sz="half" idx="2"/>
          </p:nvPr>
        </p:nvSpPr>
        <p:spPr/>
        <p:txBody>
          <a:bodyPr/>
          <a:lstStyle/>
          <a:p>
            <a:fld id="{DD9C8446-696E-6942-B6C8-CC9CAD0B34E0}" type="datetime1">
              <a:rPr lang="en-US" smtClean="0"/>
              <a:pPr/>
              <a:t>12/13/2022</a:t>
            </a:fld>
            <a:endParaRPr lang="en-US" dirty="0"/>
          </a:p>
        </p:txBody>
      </p:sp>
      <p:sp>
        <p:nvSpPr>
          <p:cNvPr id="5" name="Footer Placeholder 4">
            <a:extLst>
              <a:ext uri="{FF2B5EF4-FFF2-40B4-BE49-F238E27FC236}">
                <a16:creationId xmlns:a16="http://schemas.microsoft.com/office/drawing/2014/main" id="{65454D75-0288-4E84-8267-4BB18EDE31F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5711FA-44A2-45F3-87DC-C6735864C685}"/>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747584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897</TotalTime>
  <Words>2473</Words>
  <Application>Microsoft Office PowerPoint</Application>
  <PresentationFormat>Widescreen</PresentationFormat>
  <Paragraphs>278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inter-bold</vt:lpstr>
      <vt:lpstr>inter-regular</vt:lpstr>
      <vt:lpstr>Tenorite</vt:lpstr>
      <vt:lpstr>times new roman</vt:lpstr>
      <vt:lpstr>Office Theme</vt:lpstr>
      <vt:lpstr>Core Java (Access Modifier)</vt:lpstr>
      <vt:lpstr>PowerPoint Presentation</vt:lpstr>
      <vt:lpstr>PowerPoint Presentation</vt:lpstr>
      <vt:lpstr>1) Private</vt:lpstr>
      <vt:lpstr>Private Constructor</vt:lpstr>
      <vt:lpstr>2) default</vt:lpstr>
      <vt:lpstr>In the below example, the scope of class A and its method msg() is default so it cannot be accessed from outside the package</vt:lpstr>
      <vt:lpstr>3) Protected</vt:lpstr>
      <vt:lpstr>Eg:</vt:lpstr>
      <vt:lpstr>4) Public</vt:lpstr>
      <vt:lpstr>Naming convention</vt:lpstr>
      <vt:lpstr>PowerPoint Presentation</vt:lpstr>
      <vt:lpstr>Method </vt:lpstr>
      <vt:lpstr>PowerPoint Presentation</vt:lpstr>
      <vt:lpstr>Insights of Method</vt:lpstr>
      <vt:lpstr>Method Types:</vt:lpstr>
      <vt:lpstr>Predefined</vt:lpstr>
      <vt:lpstr>Eg: </vt:lpstr>
      <vt:lpstr>Same method we can write as a User defined</vt:lpstr>
      <vt:lpstr>User-defined Method</vt:lpstr>
      <vt:lpstr>Static Method</vt:lpstr>
      <vt:lpstr>Accessor Method: </vt:lpstr>
      <vt:lpstr>Mutator Method: </vt:lpstr>
      <vt:lpstr>Abstract Method</vt:lpstr>
      <vt:lpstr>Eg:</vt:lpstr>
      <vt:lpstr>Factory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(Access Modifier)</dc:title>
  <dc:creator>Vijay Kumbhar</dc:creator>
  <cp:lastModifiedBy>Vijay Kumbhar</cp:lastModifiedBy>
  <cp:revision>20</cp:revision>
  <dcterms:created xsi:type="dcterms:W3CDTF">2022-12-12T02:57:54Z</dcterms:created>
  <dcterms:modified xsi:type="dcterms:W3CDTF">2022-12-13T15:17:14Z</dcterms:modified>
</cp:coreProperties>
</file>