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99" r:id="rId6"/>
    <p:sldId id="300" r:id="rId7"/>
    <p:sldId id="301" r:id="rId8"/>
    <p:sldId id="302" r:id="rId9"/>
    <p:sldId id="303" r:id="rId10"/>
    <p:sldId id="304" r:id="rId11"/>
    <p:sldId id="305" r:id="rId12"/>
    <p:sldId id="306" r:id="rId13"/>
    <p:sldId id="307" r:id="rId14"/>
    <p:sldId id="308" r:id="rId15"/>
    <p:sldId id="309" r:id="rId16"/>
    <p:sldId id="311" r:id="rId17"/>
    <p:sldId id="312" r:id="rId18"/>
    <p:sldId id="313"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9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US" sz="4800" b="0" dirty="0"/>
              <a:t>Core Java (Casting in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9739-8C58-42D3-8710-D3F22B528A5E}"/>
              </a:ext>
            </a:extLst>
          </p:cNvPr>
          <p:cNvSpPr>
            <a:spLocks noGrp="1"/>
          </p:cNvSpPr>
          <p:nvPr>
            <p:ph type="title"/>
          </p:nvPr>
        </p:nvSpPr>
        <p:spPr/>
        <p:txBody>
          <a:bodyPr/>
          <a:lstStyle/>
          <a:p>
            <a:r>
              <a:rPr lang="en-IN" b="0" dirty="0"/>
              <a:t>Advantage of method overloading</a:t>
            </a:r>
            <a:endParaRPr lang="en-IN" dirty="0"/>
          </a:p>
        </p:txBody>
      </p:sp>
      <p:sp>
        <p:nvSpPr>
          <p:cNvPr id="3" name="Content Placeholder 2">
            <a:extLst>
              <a:ext uri="{FF2B5EF4-FFF2-40B4-BE49-F238E27FC236}">
                <a16:creationId xmlns:a16="http://schemas.microsoft.com/office/drawing/2014/main" id="{1902D746-7D64-47AA-A0AB-0BF7F6252050}"/>
              </a:ext>
            </a:extLst>
          </p:cNvPr>
          <p:cNvSpPr>
            <a:spLocks noGrp="1"/>
          </p:cNvSpPr>
          <p:nvPr>
            <p:ph idx="1"/>
          </p:nvPr>
        </p:nvSpPr>
        <p:spPr/>
        <p:txBody>
          <a:bodyPr/>
          <a:lstStyle/>
          <a:p>
            <a:r>
              <a:rPr lang="en-US" dirty="0"/>
              <a:t>Method overloading </a:t>
            </a:r>
            <a:r>
              <a:rPr lang="en-US" i="1" dirty="0"/>
              <a:t>increases the readability of the program</a:t>
            </a:r>
            <a:r>
              <a:rPr lang="en-US" dirty="0"/>
              <a:t>.</a:t>
            </a:r>
          </a:p>
          <a:p>
            <a:r>
              <a:rPr lang="en-US" dirty="0"/>
              <a:t>Different ways to overload the method</a:t>
            </a:r>
          </a:p>
          <a:p>
            <a:r>
              <a:rPr lang="en-US" dirty="0"/>
              <a:t>There are two ways to overload the method in java</a:t>
            </a:r>
          </a:p>
          <a:p>
            <a:pPr marL="457200" indent="-457200">
              <a:buFont typeface="Arial" panose="020B0604020202020204" pitchFamily="34" charset="0"/>
              <a:buChar char="•"/>
            </a:pPr>
            <a:r>
              <a:rPr lang="en-US" dirty="0"/>
              <a:t>By changing number of arguments</a:t>
            </a:r>
          </a:p>
          <a:p>
            <a:pPr marL="457200" indent="-457200">
              <a:buFont typeface="Arial" panose="020B0604020202020204" pitchFamily="34" charset="0"/>
              <a:buChar char="•"/>
            </a:pPr>
            <a:r>
              <a:rPr lang="en-US" dirty="0"/>
              <a:t>By changing the data type</a:t>
            </a:r>
          </a:p>
          <a:p>
            <a:endParaRPr lang="en-IN" dirty="0"/>
          </a:p>
        </p:txBody>
      </p:sp>
      <p:sp>
        <p:nvSpPr>
          <p:cNvPr id="4" name="Date Placeholder 3">
            <a:extLst>
              <a:ext uri="{FF2B5EF4-FFF2-40B4-BE49-F238E27FC236}">
                <a16:creationId xmlns:a16="http://schemas.microsoft.com/office/drawing/2014/main" id="{B119E3F3-6C4F-4722-97A6-E28296479881}"/>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296CADAD-3FBC-4386-8F21-A4C288F0FDA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7EA978-0A8E-4929-B4B7-F837C05B969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061762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BE11-1F02-40AD-B6BA-A4BE03E9E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63BD27-5EA0-4E63-85B6-2C0F1D28DD88}"/>
              </a:ext>
            </a:extLst>
          </p:cNvPr>
          <p:cNvSpPr>
            <a:spLocks noGrp="1"/>
          </p:cNvSpPr>
          <p:nvPr>
            <p:ph idx="1"/>
          </p:nvPr>
        </p:nvSpPr>
        <p:spPr/>
        <p:txBody>
          <a:bodyPr/>
          <a:lstStyle/>
          <a:p>
            <a:pPr marL="514350" indent="-514350">
              <a:buAutoNum type="arabicParenR"/>
            </a:pPr>
            <a:r>
              <a:rPr lang="en-US" dirty="0"/>
              <a:t>Method Overloading: changing no. of arguments:</a:t>
            </a:r>
          </a:p>
          <a:p>
            <a:pPr lvl="1"/>
            <a:r>
              <a:rPr lang="en-US" dirty="0"/>
              <a:t>	</a:t>
            </a:r>
          </a:p>
          <a:p>
            <a:endParaRPr lang="en-IN" dirty="0"/>
          </a:p>
        </p:txBody>
      </p:sp>
      <p:sp>
        <p:nvSpPr>
          <p:cNvPr id="4" name="Date Placeholder 3">
            <a:extLst>
              <a:ext uri="{FF2B5EF4-FFF2-40B4-BE49-F238E27FC236}">
                <a16:creationId xmlns:a16="http://schemas.microsoft.com/office/drawing/2014/main" id="{BDC6585C-319E-4B8A-A6EA-5EC16C3AE237}"/>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29FA74E5-B057-4AED-B796-59F2BEE36AD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69F70B8-A5B0-4AD9-827A-6673B2025F66}"/>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5A47BBC5-2F24-4B05-A0FB-F75B8991704D}"/>
              </a:ext>
            </a:extLst>
          </p:cNvPr>
          <p:cNvPicPr>
            <a:picLocks noChangeAspect="1"/>
          </p:cNvPicPr>
          <p:nvPr/>
        </p:nvPicPr>
        <p:blipFill>
          <a:blip r:embed="rId2"/>
          <a:stretch>
            <a:fillRect/>
          </a:stretch>
        </p:blipFill>
        <p:spPr>
          <a:xfrm>
            <a:off x="1923755" y="2925788"/>
            <a:ext cx="4229690" cy="3134162"/>
          </a:xfrm>
          <a:prstGeom prst="rect">
            <a:avLst/>
          </a:prstGeom>
        </p:spPr>
      </p:pic>
    </p:spTree>
    <p:extLst>
      <p:ext uri="{BB962C8B-B14F-4D97-AF65-F5344CB8AC3E}">
        <p14:creationId xmlns:p14="http://schemas.microsoft.com/office/powerpoint/2010/main" val="39770742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2CF-0D11-49F6-A347-DA5EECA29CCA}"/>
              </a:ext>
            </a:extLst>
          </p:cNvPr>
          <p:cNvSpPr>
            <a:spLocks noGrp="1"/>
          </p:cNvSpPr>
          <p:nvPr>
            <p:ph type="title"/>
          </p:nvPr>
        </p:nvSpPr>
        <p:spPr/>
        <p:txBody>
          <a:bodyPr/>
          <a:lstStyle/>
          <a:p>
            <a:r>
              <a:rPr lang="en-US" sz="3600" b="0" dirty="0"/>
              <a:t>2) Method Overloading: changing data type of arguments</a:t>
            </a:r>
            <a:br>
              <a:rPr lang="en-US" sz="3600" b="0" dirty="0"/>
            </a:br>
            <a:endParaRPr lang="en-IN" sz="3600" dirty="0"/>
          </a:p>
        </p:txBody>
      </p:sp>
      <p:pic>
        <p:nvPicPr>
          <p:cNvPr id="7" name="Content Placeholder 6">
            <a:extLst>
              <a:ext uri="{FF2B5EF4-FFF2-40B4-BE49-F238E27FC236}">
                <a16:creationId xmlns:a16="http://schemas.microsoft.com/office/drawing/2014/main" id="{68712290-AD1E-4B7D-B285-796D48AB461F}"/>
              </a:ext>
            </a:extLst>
          </p:cNvPr>
          <p:cNvPicPr>
            <a:picLocks noGrp="1" noChangeAspect="1"/>
          </p:cNvPicPr>
          <p:nvPr>
            <p:ph idx="1"/>
          </p:nvPr>
        </p:nvPicPr>
        <p:blipFill>
          <a:blip r:embed="rId2"/>
          <a:stretch>
            <a:fillRect/>
          </a:stretch>
        </p:blipFill>
        <p:spPr>
          <a:xfrm>
            <a:off x="2303585" y="2081780"/>
            <a:ext cx="6235130" cy="3238952"/>
          </a:xfrm>
          <a:prstGeom prst="rect">
            <a:avLst/>
          </a:prstGeom>
        </p:spPr>
      </p:pic>
      <p:sp>
        <p:nvSpPr>
          <p:cNvPr id="4" name="Date Placeholder 3">
            <a:extLst>
              <a:ext uri="{FF2B5EF4-FFF2-40B4-BE49-F238E27FC236}">
                <a16:creationId xmlns:a16="http://schemas.microsoft.com/office/drawing/2014/main" id="{4C7CEAF0-32DC-4818-96D7-141811334532}"/>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70CCA3F0-E425-419B-A325-10FCBD4175D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CE3DBC8-C60B-4F48-9B54-43F4BC7AF5D1}"/>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8765737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4845-65A5-4CDB-9597-5B13D1879CA9}"/>
              </a:ext>
            </a:extLst>
          </p:cNvPr>
          <p:cNvSpPr>
            <a:spLocks noGrp="1"/>
          </p:cNvSpPr>
          <p:nvPr>
            <p:ph type="title"/>
          </p:nvPr>
        </p:nvSpPr>
        <p:spPr/>
        <p:txBody>
          <a:bodyPr/>
          <a:lstStyle/>
          <a:p>
            <a:r>
              <a:rPr lang="en-IN" dirty="0"/>
              <a:t>Method Overloading Ambiguity</a:t>
            </a:r>
          </a:p>
        </p:txBody>
      </p:sp>
      <p:pic>
        <p:nvPicPr>
          <p:cNvPr id="7" name="Content Placeholder 6">
            <a:extLst>
              <a:ext uri="{FF2B5EF4-FFF2-40B4-BE49-F238E27FC236}">
                <a16:creationId xmlns:a16="http://schemas.microsoft.com/office/drawing/2014/main" id="{10780FCE-E689-49CD-8CD7-32182C209783}"/>
              </a:ext>
            </a:extLst>
          </p:cNvPr>
          <p:cNvPicPr>
            <a:picLocks noGrp="1" noChangeAspect="1"/>
          </p:cNvPicPr>
          <p:nvPr>
            <p:ph idx="1"/>
          </p:nvPr>
        </p:nvPicPr>
        <p:blipFill>
          <a:blip r:embed="rId2"/>
          <a:stretch>
            <a:fillRect/>
          </a:stretch>
        </p:blipFill>
        <p:spPr>
          <a:xfrm>
            <a:off x="1916137" y="2117324"/>
            <a:ext cx="7525800" cy="3115110"/>
          </a:xfrm>
          <a:prstGeom prst="rect">
            <a:avLst/>
          </a:prstGeom>
        </p:spPr>
      </p:pic>
      <p:sp>
        <p:nvSpPr>
          <p:cNvPr id="4" name="Date Placeholder 3">
            <a:extLst>
              <a:ext uri="{FF2B5EF4-FFF2-40B4-BE49-F238E27FC236}">
                <a16:creationId xmlns:a16="http://schemas.microsoft.com/office/drawing/2014/main" id="{AA865F52-3F2D-4590-8B41-B1EE16FB68C6}"/>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1C74C37D-F791-4031-9E26-F2584594FC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F58BDF0-AAA0-40D2-8DD9-0330FD27AFD4}"/>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33897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6A7C-EC5E-4BB3-B1EA-FF89C0AB656B}"/>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976C250F-A0F4-4A97-A1D4-82B863AF1868}"/>
              </a:ext>
            </a:extLst>
          </p:cNvPr>
          <p:cNvSpPr>
            <a:spLocks noGrp="1"/>
          </p:cNvSpPr>
          <p:nvPr>
            <p:ph idx="1"/>
          </p:nvPr>
        </p:nvSpPr>
        <p:spPr/>
        <p:txBody>
          <a:bodyPr/>
          <a:lstStyle/>
          <a:p>
            <a:r>
              <a:rPr lang="en-US" dirty="0"/>
              <a:t>In any object-oriented programming language, Overriding is a feature that allows a subclass or child class to provide a specific implementation of a method that is already provided by one of its super-classes or parent classes. </a:t>
            </a:r>
          </a:p>
          <a:p>
            <a:r>
              <a:rPr lang="en-US" dirty="0"/>
              <a:t>When a method in a subclass has the same name, same parameters or signature, and same return type(or sub-type) as a method in its super-class, then the method in the subclass is said to </a:t>
            </a:r>
            <a:r>
              <a:rPr lang="en-US" i="1" dirty="0"/>
              <a:t>override</a:t>
            </a:r>
            <a:r>
              <a:rPr lang="en-US" dirty="0"/>
              <a:t> the method in the super-class.</a:t>
            </a:r>
            <a:endParaRPr lang="en-IN" dirty="0"/>
          </a:p>
        </p:txBody>
      </p:sp>
      <p:sp>
        <p:nvSpPr>
          <p:cNvPr id="4" name="Date Placeholder 3">
            <a:extLst>
              <a:ext uri="{FF2B5EF4-FFF2-40B4-BE49-F238E27FC236}">
                <a16:creationId xmlns:a16="http://schemas.microsoft.com/office/drawing/2014/main" id="{B7DFB650-B1A9-43E1-91C3-C58CA8AF248E}"/>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4BFF0AEB-09BD-44E6-B981-EF47645407E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FD906B6-4C82-4AD3-99CB-F5F195107FEB}"/>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847830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407E-2DD1-43C8-9B80-19863483D390}"/>
              </a:ext>
            </a:extLst>
          </p:cNvPr>
          <p:cNvSpPr>
            <a:spLocks noGrp="1"/>
          </p:cNvSpPr>
          <p:nvPr>
            <p:ph type="title"/>
          </p:nvPr>
        </p:nvSpPr>
        <p:spPr/>
        <p:txBody>
          <a:bodyPr/>
          <a:lstStyle/>
          <a:p>
            <a:r>
              <a:rPr lang="en-US" sz="3600" dirty="0"/>
              <a:t>Rules for Java Method Overriding</a:t>
            </a:r>
          </a:p>
        </p:txBody>
      </p:sp>
      <p:sp>
        <p:nvSpPr>
          <p:cNvPr id="3" name="Content Placeholder 2">
            <a:extLst>
              <a:ext uri="{FF2B5EF4-FFF2-40B4-BE49-F238E27FC236}">
                <a16:creationId xmlns:a16="http://schemas.microsoft.com/office/drawing/2014/main" id="{F1A56797-3CC3-427C-A6CF-7B4C9C6AEC53}"/>
              </a:ext>
            </a:extLst>
          </p:cNvPr>
          <p:cNvSpPr>
            <a:spLocks noGrp="1"/>
          </p:cNvSpPr>
          <p:nvPr>
            <p:ph idx="1"/>
          </p:nvPr>
        </p:nvSpPr>
        <p:spPr/>
        <p:txBody>
          <a:bodyPr/>
          <a:lstStyle/>
          <a:p>
            <a:pPr marL="514350" indent="-514350">
              <a:buFont typeface="+mj-lt"/>
              <a:buAutoNum type="arabicPeriod"/>
            </a:pPr>
            <a:r>
              <a:rPr lang="en-US" sz="2000" dirty="0"/>
              <a:t>The method must have the same name as in the parent class</a:t>
            </a:r>
          </a:p>
          <a:p>
            <a:pPr marL="514350" indent="-514350">
              <a:buFont typeface="+mj-lt"/>
              <a:buAutoNum type="arabicPeriod"/>
            </a:pPr>
            <a:r>
              <a:rPr lang="en-US" sz="2000" dirty="0"/>
              <a:t>The method must have the same parameter as in the parent class.</a:t>
            </a:r>
          </a:p>
          <a:p>
            <a:pPr marL="514350" indent="-514350">
              <a:buFont typeface="+mj-lt"/>
              <a:buAutoNum type="arabicPeriod"/>
            </a:pPr>
            <a:r>
              <a:rPr lang="en-US" sz="2000" dirty="0"/>
              <a:t>There must be an IS-A relationship (inheritance)</a:t>
            </a:r>
          </a:p>
          <a:p>
            <a:endParaRPr lang="en-IN" dirty="0"/>
          </a:p>
        </p:txBody>
      </p:sp>
      <p:sp>
        <p:nvSpPr>
          <p:cNvPr id="4" name="Date Placeholder 3">
            <a:extLst>
              <a:ext uri="{FF2B5EF4-FFF2-40B4-BE49-F238E27FC236}">
                <a16:creationId xmlns:a16="http://schemas.microsoft.com/office/drawing/2014/main" id="{E0283E93-9BC3-4E86-A9BC-84532D821972}"/>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258D1A66-7D5C-4CD6-AAC3-6FDFAD78144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C973929-E044-4404-907D-35394787CCF6}"/>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2160712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5AA0-E400-46E1-AA61-6833D6A4858C}"/>
              </a:ext>
            </a:extLst>
          </p:cNvPr>
          <p:cNvSpPr>
            <a:spLocks noGrp="1"/>
          </p:cNvSpPr>
          <p:nvPr>
            <p:ph type="title"/>
          </p:nvPr>
        </p:nvSpPr>
        <p:spPr>
          <a:xfrm>
            <a:off x="1167492" y="381000"/>
            <a:ext cx="7565961" cy="1325563"/>
          </a:xfrm>
        </p:spPr>
        <p:txBody>
          <a:bodyPr/>
          <a:lstStyle/>
          <a:p>
            <a:r>
              <a:rPr lang="en-IN" dirty="0"/>
              <a:t>Interview Q:</a:t>
            </a:r>
          </a:p>
        </p:txBody>
      </p:sp>
      <p:sp>
        <p:nvSpPr>
          <p:cNvPr id="3" name="Content Placeholder 2">
            <a:extLst>
              <a:ext uri="{FF2B5EF4-FFF2-40B4-BE49-F238E27FC236}">
                <a16:creationId xmlns:a16="http://schemas.microsoft.com/office/drawing/2014/main" id="{A15EED74-21F6-4B94-8845-E30EC861020F}"/>
              </a:ext>
            </a:extLst>
          </p:cNvPr>
          <p:cNvSpPr>
            <a:spLocks noGrp="1"/>
          </p:cNvSpPr>
          <p:nvPr>
            <p:ph idx="1"/>
          </p:nvPr>
        </p:nvSpPr>
        <p:spPr/>
        <p:txBody>
          <a:bodyPr/>
          <a:lstStyle/>
          <a:p>
            <a:r>
              <a:rPr lang="en-US" dirty="0"/>
              <a:t>Can we overload java main() method?:</a:t>
            </a:r>
          </a:p>
          <a:p>
            <a:r>
              <a:rPr lang="en-US" dirty="0"/>
              <a:t>Yes, by method overloading. You can have any number of main methods in a class by method overloading. But JVM</a:t>
            </a:r>
            <a:endParaRPr lang="en-US" dirty="0">
              <a:hlinkClick r:id="rId2"/>
            </a:endParaRPr>
          </a:p>
          <a:p>
            <a:r>
              <a:rPr lang="en-US" dirty="0"/>
              <a:t>calls main() method which receives string array as arguments only.</a:t>
            </a:r>
          </a:p>
          <a:p>
            <a:endParaRPr lang="en-IN" dirty="0"/>
          </a:p>
          <a:p>
            <a:endParaRPr lang="en-IN" dirty="0"/>
          </a:p>
        </p:txBody>
      </p:sp>
      <p:sp>
        <p:nvSpPr>
          <p:cNvPr id="4" name="Date Placeholder 3">
            <a:extLst>
              <a:ext uri="{FF2B5EF4-FFF2-40B4-BE49-F238E27FC236}">
                <a16:creationId xmlns:a16="http://schemas.microsoft.com/office/drawing/2014/main" id="{B401F1C7-C8CE-4D8E-BF62-8A9D8F756B4C}"/>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039B0FA5-5449-41C4-A647-D24EEE80936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598BC6-47D5-4DBE-95D9-ED094CBBE2F0}"/>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a:extLst>
              <a:ext uri="{FF2B5EF4-FFF2-40B4-BE49-F238E27FC236}">
                <a16:creationId xmlns:a16="http://schemas.microsoft.com/office/drawing/2014/main" id="{23D9A777-741C-4C2F-A83E-36822669A6EA}"/>
              </a:ext>
            </a:extLst>
          </p:cNvPr>
          <p:cNvPicPr>
            <a:picLocks noChangeAspect="1"/>
          </p:cNvPicPr>
          <p:nvPr/>
        </p:nvPicPr>
        <p:blipFill>
          <a:blip r:embed="rId3"/>
          <a:stretch>
            <a:fillRect/>
          </a:stretch>
        </p:blipFill>
        <p:spPr>
          <a:xfrm>
            <a:off x="1321740" y="4050787"/>
            <a:ext cx="8230749" cy="1819529"/>
          </a:xfrm>
          <a:prstGeom prst="rect">
            <a:avLst/>
          </a:prstGeom>
        </p:spPr>
      </p:pic>
    </p:spTree>
    <p:extLst>
      <p:ext uri="{BB962C8B-B14F-4D97-AF65-F5344CB8AC3E}">
        <p14:creationId xmlns:p14="http://schemas.microsoft.com/office/powerpoint/2010/main" val="25999857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US" dirty="0"/>
              <a:t>Java provides various data types just likely any other dynamic languages such as </a:t>
            </a:r>
            <a:r>
              <a:rPr lang="en-US" dirty="0" err="1"/>
              <a:t>boolean</a:t>
            </a:r>
            <a:r>
              <a:rPr lang="en-US" dirty="0"/>
              <a:t>, char, int, unsigned int, signed int, float, double, long, </a:t>
            </a:r>
            <a:r>
              <a:rPr lang="en-US" dirty="0" err="1"/>
              <a:t>etc</a:t>
            </a:r>
            <a:r>
              <a:rPr lang="en-US" dirty="0"/>
              <a:t> in total providing 7 types where every datatype acquires different space while storing in memory. When you assign a value of one data type to another, the two types might not be compatible with each other. If the data types are compatible, then Java will perform the conversion automatically known as Automatic Type Conversion, and if not then they need to be cast or converted explicitly. For example, assigning an int value to a long variable</a:t>
            </a:r>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D9DA6AAE-E7F2-415E-B6BE-25F58C3D1D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2DDF4B-9AE5-4AEF-BB77-66BA6F4C76D5}"/>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7/3/2023</a:t>
            </a:fld>
            <a:endParaRPr lang="en-US"/>
          </a:p>
        </p:txBody>
      </p:sp>
      <p:sp>
        <p:nvSpPr>
          <p:cNvPr id="5" name="Footer Placeholder 4">
            <a:extLst>
              <a:ext uri="{FF2B5EF4-FFF2-40B4-BE49-F238E27FC236}">
                <a16:creationId xmlns:a16="http://schemas.microsoft.com/office/drawing/2014/main" id="{CA2CD078-18FA-46EC-AC72-88C32CC1E46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2CC3F74-AD94-4940-B5F0-29A95E5CCD6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graphicFrame>
        <p:nvGraphicFramePr>
          <p:cNvPr id="2" name="Table 1">
            <a:extLst>
              <a:ext uri="{FF2B5EF4-FFF2-40B4-BE49-F238E27FC236}">
                <a16:creationId xmlns:a16="http://schemas.microsoft.com/office/drawing/2014/main" id="{F43F8026-1181-4900-BA7B-F1E5AD27EA05}"/>
              </a:ext>
            </a:extLst>
          </p:cNvPr>
          <p:cNvGraphicFramePr>
            <a:graphicFrameLocks noGrp="1"/>
          </p:cNvGraphicFramePr>
          <p:nvPr>
            <p:extLst>
              <p:ext uri="{D42A27DB-BD31-4B8C-83A1-F6EECF244321}">
                <p14:modId xmlns:p14="http://schemas.microsoft.com/office/powerpoint/2010/main" val="1079560458"/>
              </p:ext>
            </p:extLst>
          </p:nvPr>
        </p:nvGraphicFramePr>
        <p:xfrm>
          <a:off x="1670538" y="2299689"/>
          <a:ext cx="6708531" cy="3596640"/>
        </p:xfrm>
        <a:graphic>
          <a:graphicData uri="http://schemas.openxmlformats.org/drawingml/2006/table">
            <a:tbl>
              <a:tblPr/>
              <a:tblGrid>
                <a:gridCol w="3283927">
                  <a:extLst>
                    <a:ext uri="{9D8B030D-6E8A-4147-A177-3AD203B41FA5}">
                      <a16:colId xmlns:a16="http://schemas.microsoft.com/office/drawing/2014/main" val="2053307729"/>
                    </a:ext>
                  </a:extLst>
                </a:gridCol>
                <a:gridCol w="3424604">
                  <a:extLst>
                    <a:ext uri="{9D8B030D-6E8A-4147-A177-3AD203B41FA5}">
                      <a16:colId xmlns:a16="http://schemas.microsoft.com/office/drawing/2014/main" val="724872340"/>
                    </a:ext>
                  </a:extLst>
                </a:gridCol>
              </a:tblGrid>
              <a:tr h="358211">
                <a:tc>
                  <a:txBody>
                    <a:bodyPr/>
                    <a:lstStyle/>
                    <a:p>
                      <a:pPr algn="l" fontAlgn="base"/>
                      <a:r>
                        <a:rPr lang="en-IN" sz="1400" b="0" dirty="0">
                          <a:effectLst/>
                        </a:rPr>
                        <a:t>Datatype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ase"/>
                      <a:r>
                        <a:rPr lang="en-IN" sz="1400" b="0" dirty="0">
                          <a:effectLst/>
                        </a:rPr>
                        <a:t>Bits Acquired In Memory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79338802"/>
                  </a:ext>
                </a:extLst>
              </a:tr>
              <a:tr h="395524">
                <a:tc>
                  <a:txBody>
                    <a:bodyPr/>
                    <a:lstStyle/>
                    <a:p>
                      <a:pPr algn="l" fontAlgn="base"/>
                      <a:r>
                        <a:rPr lang="en-IN" sz="1250" b="0" dirty="0" err="1">
                          <a:effectLst/>
                        </a:rPr>
                        <a:t>boolean</a:t>
                      </a:r>
                      <a:endParaRPr lang="en-IN" sz="125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35798763"/>
                  </a:ext>
                </a:extLst>
              </a:tr>
              <a:tr h="395524">
                <a:tc>
                  <a:txBody>
                    <a:bodyPr/>
                    <a:lstStyle/>
                    <a:p>
                      <a:pPr algn="l" fontAlgn="base"/>
                      <a:r>
                        <a:rPr lang="en-IN" sz="1250" b="0" dirty="0">
                          <a:effectLst/>
                        </a:rPr>
                        <a:t>byte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a:effectLst/>
                        </a:rPr>
                        <a:t>8 (1 byte)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84938644"/>
                  </a:ext>
                </a:extLst>
              </a:tr>
              <a:tr h="395524">
                <a:tc>
                  <a:txBody>
                    <a:bodyPr/>
                    <a:lstStyle/>
                    <a:p>
                      <a:pPr algn="l" fontAlgn="base"/>
                      <a:r>
                        <a:rPr lang="en-IN" sz="1250" b="0" dirty="0">
                          <a:effectLst/>
                        </a:rPr>
                        <a:t>char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16 (2 bytes)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9232099"/>
                  </a:ext>
                </a:extLst>
              </a:tr>
              <a:tr h="395524">
                <a:tc>
                  <a:txBody>
                    <a:bodyPr/>
                    <a:lstStyle/>
                    <a:p>
                      <a:pPr algn="l" fontAlgn="base"/>
                      <a:r>
                        <a:rPr lang="en-IN" sz="1250" b="0">
                          <a:effectLst/>
                        </a:rPr>
                        <a:t>short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16(2 bytes)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97767847"/>
                  </a:ext>
                </a:extLst>
              </a:tr>
              <a:tr h="395524">
                <a:tc>
                  <a:txBody>
                    <a:bodyPr/>
                    <a:lstStyle/>
                    <a:p>
                      <a:pPr algn="l" fontAlgn="base"/>
                      <a:r>
                        <a:rPr lang="en-IN" sz="1250" b="0">
                          <a:effectLst/>
                        </a:rPr>
                        <a:t>int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32 (4 bytes)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38363838"/>
                  </a:ext>
                </a:extLst>
              </a:tr>
              <a:tr h="395524">
                <a:tc>
                  <a:txBody>
                    <a:bodyPr/>
                    <a:lstStyle/>
                    <a:p>
                      <a:pPr algn="l" fontAlgn="base"/>
                      <a:r>
                        <a:rPr lang="en-IN" sz="1250" b="0">
                          <a:effectLst/>
                        </a:rPr>
                        <a:t>long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64 (8 bytes)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3847592"/>
                  </a:ext>
                </a:extLst>
              </a:tr>
              <a:tr h="395524">
                <a:tc>
                  <a:txBody>
                    <a:bodyPr/>
                    <a:lstStyle/>
                    <a:p>
                      <a:pPr algn="l" fontAlgn="base"/>
                      <a:r>
                        <a:rPr lang="en-IN" sz="1250" b="0">
                          <a:effectLst/>
                        </a:rPr>
                        <a:t>float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32 (4 bytes)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86337102"/>
                  </a:ext>
                </a:extLst>
              </a:tr>
              <a:tr h="395524">
                <a:tc>
                  <a:txBody>
                    <a:bodyPr/>
                    <a:lstStyle/>
                    <a:p>
                      <a:pPr algn="l" fontAlgn="base"/>
                      <a:r>
                        <a:rPr lang="en-IN" sz="1250" b="0">
                          <a:effectLst/>
                        </a:rPr>
                        <a:t>double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250" b="0" dirty="0">
                          <a:effectLst/>
                        </a:rPr>
                        <a:t>64 (8 bytes)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0385517"/>
                  </a:ext>
                </a:extLst>
              </a:tr>
            </a:tbl>
          </a:graphicData>
        </a:graphic>
      </p:graphicFrame>
    </p:spTree>
    <p:extLst>
      <p:ext uri="{BB962C8B-B14F-4D97-AF65-F5344CB8AC3E}">
        <p14:creationId xmlns:p14="http://schemas.microsoft.com/office/powerpoint/2010/main" val="359483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a:xfrm>
            <a:off x="1167492" y="167700"/>
            <a:ext cx="9779183" cy="1325563"/>
          </a:xfrm>
        </p:spPr>
        <p:txBody>
          <a:bodyPr/>
          <a:lstStyle/>
          <a:p>
            <a:pPr fontAlgn="base"/>
            <a:r>
              <a:rPr lang="en-US" sz="4000" dirty="0"/>
              <a:t>Widening or Automatic Type Conversion</a:t>
            </a:r>
          </a:p>
        </p:txBody>
      </p:sp>
      <p:sp>
        <p:nvSpPr>
          <p:cNvPr id="3" name="Content Placeholder 2">
            <a:extLst>
              <a:ext uri="{FF2B5EF4-FFF2-40B4-BE49-F238E27FC236}">
                <a16:creationId xmlns:a16="http://schemas.microsoft.com/office/drawing/2014/main" id="{FFE72C75-0561-491E-A8AA-63EB3C701959}"/>
              </a:ext>
            </a:extLst>
          </p:cNvPr>
          <p:cNvSpPr>
            <a:spLocks noGrp="1"/>
          </p:cNvSpPr>
          <p:nvPr>
            <p:ph idx="1"/>
          </p:nvPr>
        </p:nvSpPr>
        <p:spPr>
          <a:xfrm>
            <a:off x="1167492" y="1493263"/>
            <a:ext cx="9779182" cy="3970095"/>
          </a:xfrm>
        </p:spPr>
        <p:txBody>
          <a:bodyPr/>
          <a:lstStyle/>
          <a:p>
            <a:pPr fontAlgn="base"/>
            <a:r>
              <a:rPr lang="en-US" dirty="0"/>
              <a:t>Widening conversion takes place when two data types are automatically converted. This happens when:  </a:t>
            </a:r>
          </a:p>
          <a:p>
            <a:pPr fontAlgn="base"/>
            <a:r>
              <a:rPr lang="en-US" dirty="0"/>
              <a:t>The two data types are compatible.</a:t>
            </a:r>
          </a:p>
          <a:p>
            <a:pPr fontAlgn="base"/>
            <a:r>
              <a:rPr lang="en-US" dirty="0"/>
              <a:t>When we assign a value of a smaller data type to a bigger data type.</a:t>
            </a:r>
          </a:p>
          <a:p>
            <a:pPr fontAlgn="base"/>
            <a:r>
              <a:rPr lang="en-US" dirty="0"/>
              <a:t>For Example, in java, the numeric data types are compatible with each other but no automatic conversion is supported from numeric type to char or </a:t>
            </a:r>
            <a:r>
              <a:rPr lang="en-US" dirty="0" err="1"/>
              <a:t>boolean</a:t>
            </a:r>
            <a:r>
              <a:rPr lang="en-US" dirty="0"/>
              <a:t>. Also, char and </a:t>
            </a:r>
            <a:r>
              <a:rPr lang="en-US" dirty="0" err="1"/>
              <a:t>boolean</a:t>
            </a:r>
            <a:r>
              <a:rPr lang="en-US" dirty="0"/>
              <a:t> are not compatible with each other. </a:t>
            </a:r>
          </a:p>
          <a:p>
            <a:endParaRPr lang="en-IN" sz="1100" b="1" dirty="0"/>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Picture 6">
            <a:extLst>
              <a:ext uri="{FF2B5EF4-FFF2-40B4-BE49-F238E27FC236}">
                <a16:creationId xmlns:a16="http://schemas.microsoft.com/office/drawing/2014/main" id="{D5083F76-FFE6-4C44-A572-5E7FDDDFB5F9}"/>
              </a:ext>
            </a:extLst>
          </p:cNvPr>
          <p:cNvPicPr>
            <a:picLocks noChangeAspect="1"/>
          </p:cNvPicPr>
          <p:nvPr/>
        </p:nvPicPr>
        <p:blipFill>
          <a:blip r:embed="rId2"/>
          <a:stretch>
            <a:fillRect/>
          </a:stretch>
        </p:blipFill>
        <p:spPr>
          <a:xfrm>
            <a:off x="1093737" y="5472689"/>
            <a:ext cx="9059539" cy="609685"/>
          </a:xfrm>
          <a:prstGeom prst="rect">
            <a:avLst/>
          </a:prstGeom>
        </p:spPr>
      </p:pic>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002-DC69-4CF2-982F-48268D7985C8}"/>
              </a:ext>
            </a:extLst>
          </p:cNvPr>
          <p:cNvSpPr>
            <a:spLocks noGrp="1"/>
          </p:cNvSpPr>
          <p:nvPr>
            <p:ph type="title"/>
          </p:nvPr>
        </p:nvSpPr>
        <p:spPr/>
        <p:txBody>
          <a:bodyPr/>
          <a:lstStyle/>
          <a:p>
            <a:r>
              <a:rPr lang="en-IN" sz="3200" dirty="0" err="1"/>
              <a:t>Eg</a:t>
            </a:r>
            <a:r>
              <a:rPr lang="en-IN" sz="3200" dirty="0"/>
              <a:t>:</a:t>
            </a:r>
          </a:p>
        </p:txBody>
      </p:sp>
      <p:sp>
        <p:nvSpPr>
          <p:cNvPr id="4" name="Date Placeholder 3">
            <a:extLst>
              <a:ext uri="{FF2B5EF4-FFF2-40B4-BE49-F238E27FC236}">
                <a16:creationId xmlns:a16="http://schemas.microsoft.com/office/drawing/2014/main" id="{8E45B767-EC4D-403C-BED8-BA69478CC4FE}"/>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B9315E18-0BB0-4377-803D-BD7E2A7DC30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D68E0C9-44CF-47F7-9D32-88684E244E01}"/>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A230FA4C-1CB0-4ED3-918B-2ABD51C7C68E}"/>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5B5C88E3-374C-42E1-9C16-4E193B543F02}"/>
              </a:ext>
            </a:extLst>
          </p:cNvPr>
          <p:cNvPicPr>
            <a:picLocks noChangeAspect="1"/>
          </p:cNvPicPr>
          <p:nvPr/>
        </p:nvPicPr>
        <p:blipFill>
          <a:blip r:embed="rId2"/>
          <a:stretch>
            <a:fillRect/>
          </a:stretch>
        </p:blipFill>
        <p:spPr>
          <a:xfrm>
            <a:off x="2514601" y="1180361"/>
            <a:ext cx="5483402" cy="5296639"/>
          </a:xfrm>
          <a:prstGeom prst="rect">
            <a:avLst/>
          </a:prstGeom>
        </p:spPr>
      </p:pic>
    </p:spTree>
    <p:extLst>
      <p:ext uri="{BB962C8B-B14F-4D97-AF65-F5344CB8AC3E}">
        <p14:creationId xmlns:p14="http://schemas.microsoft.com/office/powerpoint/2010/main" val="1085956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4CCA-36FF-4AE0-B3AE-A20612D06873}"/>
              </a:ext>
            </a:extLst>
          </p:cNvPr>
          <p:cNvSpPr>
            <a:spLocks noGrp="1"/>
          </p:cNvSpPr>
          <p:nvPr>
            <p:ph type="title"/>
          </p:nvPr>
        </p:nvSpPr>
        <p:spPr/>
        <p:txBody>
          <a:bodyPr/>
          <a:lstStyle/>
          <a:p>
            <a:r>
              <a:rPr lang="en-IN" sz="3600" dirty="0"/>
              <a:t>Narrowing or Explicit Conversion</a:t>
            </a:r>
          </a:p>
        </p:txBody>
      </p:sp>
      <p:sp>
        <p:nvSpPr>
          <p:cNvPr id="3" name="Content Placeholder 2">
            <a:extLst>
              <a:ext uri="{FF2B5EF4-FFF2-40B4-BE49-F238E27FC236}">
                <a16:creationId xmlns:a16="http://schemas.microsoft.com/office/drawing/2014/main" id="{27AC2893-8F56-4D17-ADD7-8999DB4108A7}"/>
              </a:ext>
            </a:extLst>
          </p:cNvPr>
          <p:cNvSpPr>
            <a:spLocks noGrp="1"/>
          </p:cNvSpPr>
          <p:nvPr>
            <p:ph idx="1"/>
          </p:nvPr>
        </p:nvSpPr>
        <p:spPr/>
        <p:txBody>
          <a:bodyPr/>
          <a:lstStyle/>
          <a:p>
            <a:pPr fontAlgn="base"/>
            <a:r>
              <a:rPr lang="en-US" dirty="0"/>
              <a:t>If we want to assign a value of a larger data type to a smaller data type we perform explicit type casting or narrowing.  </a:t>
            </a:r>
          </a:p>
          <a:p>
            <a:pPr fontAlgn="base"/>
            <a:r>
              <a:rPr lang="en-US" dirty="0"/>
              <a:t>This is useful for incompatible data types where automatic conversion cannot be done.</a:t>
            </a:r>
          </a:p>
          <a:p>
            <a:pPr fontAlgn="base"/>
            <a:r>
              <a:rPr lang="en-US" dirty="0"/>
              <a:t>Here, the target type specifies the desired type to convert the specified value to.</a:t>
            </a:r>
          </a:p>
          <a:p>
            <a:endParaRPr lang="en-IN" dirty="0"/>
          </a:p>
        </p:txBody>
      </p:sp>
      <p:sp>
        <p:nvSpPr>
          <p:cNvPr id="4" name="Date Placeholder 3">
            <a:extLst>
              <a:ext uri="{FF2B5EF4-FFF2-40B4-BE49-F238E27FC236}">
                <a16:creationId xmlns:a16="http://schemas.microsoft.com/office/drawing/2014/main" id="{08E31F91-568A-4444-ABDA-640205AEF3C9}"/>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AB35A0C1-0EE3-4EF5-9BBD-D7AF5488409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A3149E-6DA0-45B2-96F7-EB6482BF3A34}"/>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7" name="Picture 6">
            <a:extLst>
              <a:ext uri="{FF2B5EF4-FFF2-40B4-BE49-F238E27FC236}">
                <a16:creationId xmlns:a16="http://schemas.microsoft.com/office/drawing/2014/main" id="{3379E860-5EB6-4ED8-8EA3-C08A283960DC}"/>
              </a:ext>
            </a:extLst>
          </p:cNvPr>
          <p:cNvPicPr>
            <a:picLocks noChangeAspect="1"/>
          </p:cNvPicPr>
          <p:nvPr/>
        </p:nvPicPr>
        <p:blipFill>
          <a:blip r:embed="rId2"/>
          <a:stretch>
            <a:fillRect/>
          </a:stretch>
        </p:blipFill>
        <p:spPr>
          <a:xfrm>
            <a:off x="1167492" y="4688860"/>
            <a:ext cx="9154803" cy="695422"/>
          </a:xfrm>
          <a:prstGeom prst="rect">
            <a:avLst/>
          </a:prstGeom>
        </p:spPr>
      </p:pic>
    </p:spTree>
    <p:extLst>
      <p:ext uri="{BB962C8B-B14F-4D97-AF65-F5344CB8AC3E}">
        <p14:creationId xmlns:p14="http://schemas.microsoft.com/office/powerpoint/2010/main" val="2079875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AE9-AED5-4736-B661-69BC94646886}"/>
              </a:ext>
            </a:extLst>
          </p:cNvPr>
          <p:cNvSpPr>
            <a:spLocks noGrp="1"/>
          </p:cNvSpPr>
          <p:nvPr>
            <p:ph type="title"/>
          </p:nvPr>
        </p:nvSpPr>
        <p:spPr/>
        <p:txBody>
          <a:bodyPr/>
          <a:lstStyle/>
          <a:p>
            <a:r>
              <a:rPr lang="en-IN" dirty="0" err="1"/>
              <a:t>Eg</a:t>
            </a:r>
            <a:r>
              <a:rPr lang="en-IN" dirty="0"/>
              <a:t>: Incompatible data Type</a:t>
            </a:r>
          </a:p>
        </p:txBody>
      </p:sp>
      <p:pic>
        <p:nvPicPr>
          <p:cNvPr id="7" name="Content Placeholder 6">
            <a:extLst>
              <a:ext uri="{FF2B5EF4-FFF2-40B4-BE49-F238E27FC236}">
                <a16:creationId xmlns:a16="http://schemas.microsoft.com/office/drawing/2014/main" id="{9319E262-743A-4514-BB6A-3D983B9EFB4E}"/>
              </a:ext>
            </a:extLst>
          </p:cNvPr>
          <p:cNvPicPr>
            <a:picLocks noGrp="1" noChangeAspect="1"/>
          </p:cNvPicPr>
          <p:nvPr>
            <p:ph idx="1"/>
          </p:nvPr>
        </p:nvPicPr>
        <p:blipFill>
          <a:blip r:embed="rId2"/>
          <a:stretch>
            <a:fillRect/>
          </a:stretch>
        </p:blipFill>
        <p:spPr>
          <a:xfrm>
            <a:off x="4026392" y="2017713"/>
            <a:ext cx="4061429" cy="3367087"/>
          </a:xfrm>
          <a:prstGeom prst="rect">
            <a:avLst/>
          </a:prstGeom>
        </p:spPr>
      </p:pic>
      <p:sp>
        <p:nvSpPr>
          <p:cNvPr id="4" name="Date Placeholder 3">
            <a:extLst>
              <a:ext uri="{FF2B5EF4-FFF2-40B4-BE49-F238E27FC236}">
                <a16:creationId xmlns:a16="http://schemas.microsoft.com/office/drawing/2014/main" id="{96540D64-6B67-49C5-B629-820F11CEAE5B}"/>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80861DBD-8813-41AB-9C60-CE2563A8320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0860EA3-16DC-4541-AD71-ABD757A6BC86}"/>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785934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EFC4-AAB5-4E78-8841-316CAC72CA1E}"/>
              </a:ext>
            </a:extLst>
          </p:cNvPr>
          <p:cNvSpPr>
            <a:spLocks noGrp="1"/>
          </p:cNvSpPr>
          <p:nvPr>
            <p:ph type="title"/>
          </p:nvPr>
        </p:nvSpPr>
        <p:spPr/>
        <p:txBody>
          <a:bodyPr/>
          <a:lstStyle/>
          <a:p>
            <a:r>
              <a:rPr lang="en-IN" dirty="0" err="1"/>
              <a:t>Eg</a:t>
            </a:r>
            <a:r>
              <a:rPr lang="en-IN" dirty="0"/>
              <a:t>:</a:t>
            </a:r>
          </a:p>
        </p:txBody>
      </p:sp>
      <p:pic>
        <p:nvPicPr>
          <p:cNvPr id="7" name="Content Placeholder 6">
            <a:extLst>
              <a:ext uri="{FF2B5EF4-FFF2-40B4-BE49-F238E27FC236}">
                <a16:creationId xmlns:a16="http://schemas.microsoft.com/office/drawing/2014/main" id="{AA7E3E44-47A7-4523-9EC4-2823310503EA}"/>
              </a:ext>
            </a:extLst>
          </p:cNvPr>
          <p:cNvPicPr>
            <a:picLocks noGrp="1" noChangeAspect="1"/>
          </p:cNvPicPr>
          <p:nvPr>
            <p:ph idx="1"/>
          </p:nvPr>
        </p:nvPicPr>
        <p:blipFill>
          <a:blip r:embed="rId2"/>
          <a:stretch>
            <a:fillRect/>
          </a:stretch>
        </p:blipFill>
        <p:spPr>
          <a:xfrm>
            <a:off x="3463551" y="646113"/>
            <a:ext cx="4114800" cy="3961056"/>
          </a:xfrm>
          <a:prstGeom prst="rect">
            <a:avLst/>
          </a:prstGeom>
        </p:spPr>
      </p:pic>
      <p:sp>
        <p:nvSpPr>
          <p:cNvPr id="4" name="Date Placeholder 3">
            <a:extLst>
              <a:ext uri="{FF2B5EF4-FFF2-40B4-BE49-F238E27FC236}">
                <a16:creationId xmlns:a16="http://schemas.microsoft.com/office/drawing/2014/main" id="{C3CCB7E5-5147-4E20-B0D3-D2C42F2D0ABD}"/>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5E109784-7F97-47A8-993D-353FC90CF97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E2E1EE0-D021-4AFF-89CE-AAB6F4EED90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Rectangle 7">
            <a:extLst>
              <a:ext uri="{FF2B5EF4-FFF2-40B4-BE49-F238E27FC236}">
                <a16:creationId xmlns:a16="http://schemas.microsoft.com/office/drawing/2014/main" id="{D269DC0F-A8C5-435B-99EF-C909662B301E}"/>
              </a:ext>
            </a:extLst>
          </p:cNvPr>
          <p:cNvSpPr/>
          <p:nvPr/>
        </p:nvSpPr>
        <p:spPr>
          <a:xfrm>
            <a:off x="779584" y="5158594"/>
            <a:ext cx="10817469" cy="369332"/>
          </a:xfrm>
          <a:prstGeom prst="rect">
            <a:avLst/>
          </a:prstGeom>
        </p:spPr>
        <p:txBody>
          <a:bodyPr wrap="square">
            <a:spAutoFit/>
          </a:bodyPr>
          <a:lstStyle/>
          <a:p>
            <a:r>
              <a:rPr lang="en-US" b="1" i="1" dirty="0">
                <a:solidFill>
                  <a:srgbClr val="273239"/>
                </a:solidFill>
                <a:latin typeface="urw-din"/>
              </a:rPr>
              <a:t>Note:</a:t>
            </a:r>
            <a:r>
              <a:rPr lang="en-US" i="1" dirty="0">
                <a:solidFill>
                  <a:srgbClr val="273239"/>
                </a:solidFill>
                <a:latin typeface="urw-din"/>
              </a:rPr>
              <a:t> While assigning value to byte type the fractional part is lost and is reduced to modulo 256(range of byte). </a:t>
            </a:r>
            <a:endParaRPr lang="en-IN" dirty="0"/>
          </a:p>
        </p:txBody>
      </p:sp>
    </p:spTree>
    <p:extLst>
      <p:ext uri="{BB962C8B-B14F-4D97-AF65-F5344CB8AC3E}">
        <p14:creationId xmlns:p14="http://schemas.microsoft.com/office/powerpoint/2010/main" val="8263362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384-3FBD-4701-B704-A6FE3C573CDC}"/>
              </a:ext>
            </a:extLst>
          </p:cNvPr>
          <p:cNvSpPr>
            <a:spLocks noGrp="1"/>
          </p:cNvSpPr>
          <p:nvPr>
            <p:ph type="title"/>
          </p:nvPr>
        </p:nvSpPr>
        <p:spPr/>
        <p:txBody>
          <a:bodyPr/>
          <a:lstStyle/>
          <a:p>
            <a:r>
              <a:rPr lang="en-IN" dirty="0"/>
              <a:t>Method Overloading:</a:t>
            </a:r>
          </a:p>
        </p:txBody>
      </p:sp>
      <p:sp>
        <p:nvSpPr>
          <p:cNvPr id="3" name="Content Placeholder 2">
            <a:extLst>
              <a:ext uri="{FF2B5EF4-FFF2-40B4-BE49-F238E27FC236}">
                <a16:creationId xmlns:a16="http://schemas.microsoft.com/office/drawing/2014/main" id="{95EC3C02-E73E-42C8-97A3-82C91BE876E1}"/>
              </a:ext>
            </a:extLst>
          </p:cNvPr>
          <p:cNvSpPr>
            <a:spLocks noGrp="1"/>
          </p:cNvSpPr>
          <p:nvPr>
            <p:ph idx="1"/>
          </p:nvPr>
        </p:nvSpPr>
        <p:spPr/>
        <p:txBody>
          <a:bodyPr/>
          <a:lstStyle/>
          <a:p>
            <a:r>
              <a:rPr lang="en-US" sz="2000" dirty="0"/>
              <a:t>If a class has multiple methods having same name but different in parameters, it is known as </a:t>
            </a:r>
            <a:r>
              <a:rPr lang="en-US" sz="2000" b="1" dirty="0"/>
              <a:t>Method Overloading</a:t>
            </a:r>
            <a:r>
              <a:rPr lang="en-US" sz="2000" dirty="0"/>
              <a:t>.</a:t>
            </a:r>
          </a:p>
          <a:p>
            <a:r>
              <a:rPr lang="en-US" sz="2000" dirty="0"/>
              <a:t>If we must perform only one operation, having same name of the methods increases the readability of the program.</a:t>
            </a:r>
          </a:p>
          <a:p>
            <a:r>
              <a:rPr lang="en-US" sz="2000" dirty="0"/>
              <a:t>You have to perform addition of the given numbers but there can be any number of arguments, if you write the method such as a(int, int) for two parameters, and b(</a:t>
            </a:r>
            <a:r>
              <a:rPr lang="en-US" sz="2000" dirty="0" err="1"/>
              <a:t>int,int,int</a:t>
            </a:r>
            <a:r>
              <a:rPr lang="en-US" sz="2000" dirty="0"/>
              <a:t>) for three parameters then it may be difficult for you as well as other programmers to understand the behavior of the method because its name differs.</a:t>
            </a:r>
          </a:p>
          <a:p>
            <a:endParaRPr lang="en-IN" dirty="0"/>
          </a:p>
        </p:txBody>
      </p:sp>
      <p:sp>
        <p:nvSpPr>
          <p:cNvPr id="4" name="Date Placeholder 3">
            <a:extLst>
              <a:ext uri="{FF2B5EF4-FFF2-40B4-BE49-F238E27FC236}">
                <a16:creationId xmlns:a16="http://schemas.microsoft.com/office/drawing/2014/main" id="{031F6FF6-C74F-4873-A220-D8524B55E0CE}"/>
              </a:ext>
            </a:extLst>
          </p:cNvPr>
          <p:cNvSpPr>
            <a:spLocks noGrp="1"/>
          </p:cNvSpPr>
          <p:nvPr>
            <p:ph type="dt" sz="half" idx="2"/>
          </p:nvPr>
        </p:nvSpPr>
        <p:spPr/>
        <p:txBody>
          <a:bodyPr/>
          <a:lstStyle/>
          <a:p>
            <a:fld id="{DD9C8446-696E-6942-B6C8-CC9CAD0B34E0}" type="datetime1">
              <a:rPr lang="en-US" smtClean="0"/>
              <a:pPr/>
              <a:t>7/3/2023</a:t>
            </a:fld>
            <a:endParaRPr lang="en-US" dirty="0"/>
          </a:p>
        </p:txBody>
      </p:sp>
      <p:sp>
        <p:nvSpPr>
          <p:cNvPr id="5" name="Footer Placeholder 4">
            <a:extLst>
              <a:ext uri="{FF2B5EF4-FFF2-40B4-BE49-F238E27FC236}">
                <a16:creationId xmlns:a16="http://schemas.microsoft.com/office/drawing/2014/main" id="{49091B41-E153-42CC-A42B-F235F37637E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13F8513-F088-442E-8C03-0FF53B2851F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9355249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1781</TotalTime>
  <Words>761</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Tenorite</vt:lpstr>
      <vt:lpstr>urw-din</vt:lpstr>
      <vt:lpstr>Office Theme</vt:lpstr>
      <vt:lpstr>Core Java (Casting in Java)</vt:lpstr>
      <vt:lpstr>PowerPoint Presentation</vt:lpstr>
      <vt:lpstr>PowerPoint Presentation</vt:lpstr>
      <vt:lpstr>Widening or Automatic Type Conversion</vt:lpstr>
      <vt:lpstr>Eg:</vt:lpstr>
      <vt:lpstr>Narrowing or Explicit Conversion</vt:lpstr>
      <vt:lpstr>Eg: Incompatible data Type</vt:lpstr>
      <vt:lpstr>Eg:</vt:lpstr>
      <vt:lpstr>Method Overloading:</vt:lpstr>
      <vt:lpstr>Advantage of method overloading</vt:lpstr>
      <vt:lpstr>PowerPoint Presentation</vt:lpstr>
      <vt:lpstr>2) Method Overloading: changing data type of arguments </vt:lpstr>
      <vt:lpstr>Method Overloading Ambiguity</vt:lpstr>
      <vt:lpstr>Method Overriding:</vt:lpstr>
      <vt:lpstr>Rules for Java Method Overriding</vt:lpstr>
      <vt:lpstr>Interview 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(Access Modifier)</dc:title>
  <dc:creator>Vijay Kumbhar</dc:creator>
  <cp:lastModifiedBy>Vijay Kumbhar</cp:lastModifiedBy>
  <cp:revision>43</cp:revision>
  <dcterms:created xsi:type="dcterms:W3CDTF">2022-12-12T02:57:54Z</dcterms:created>
  <dcterms:modified xsi:type="dcterms:W3CDTF">2023-07-03T14:38:11Z</dcterms:modified>
</cp:coreProperties>
</file>