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1"/>
  </p:notesMasterIdLst>
  <p:sldIdLst>
    <p:sldId id="257" r:id="rId2"/>
    <p:sldId id="256" r:id="rId3"/>
    <p:sldId id="258" r:id="rId4"/>
    <p:sldId id="264" r:id="rId5"/>
    <p:sldId id="259" r:id="rId6"/>
    <p:sldId id="266" r:id="rId7"/>
    <p:sldId id="267" r:id="rId8"/>
    <p:sldId id="268" r:id="rId9"/>
    <p:sldId id="271" r:id="rId10"/>
    <p:sldId id="269" r:id="rId11"/>
    <p:sldId id="272" r:id="rId12"/>
    <p:sldId id="273" r:id="rId13"/>
    <p:sldId id="260" r:id="rId14"/>
    <p:sldId id="274" r:id="rId15"/>
    <p:sldId id="275" r:id="rId16"/>
    <p:sldId id="276" r:id="rId17"/>
    <p:sldId id="278" r:id="rId18"/>
    <p:sldId id="282" r:id="rId19"/>
    <p:sldId id="279" r:id="rId20"/>
    <p:sldId id="284" r:id="rId21"/>
    <p:sldId id="277" r:id="rId22"/>
    <p:sldId id="280" r:id="rId23"/>
    <p:sldId id="281" r:id="rId24"/>
    <p:sldId id="283" r:id="rId25"/>
    <p:sldId id="285" r:id="rId26"/>
    <p:sldId id="263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323" autoAdjust="0"/>
    <p:restoredTop sz="90929"/>
  </p:normalViewPr>
  <p:slideViewPr>
    <p:cSldViewPr>
      <p:cViewPr varScale="1">
        <p:scale>
          <a:sx n="74" d="100"/>
          <a:sy n="74" d="100"/>
        </p:scale>
        <p:origin x="72" y="1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DCA0C54-E4D4-427C-8843-D8345D63CE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D91D74C-9A06-449F-9E40-3ED0349AC9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271648CB-8A8C-4CDC-AC0E-C16975142C1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542019E8-0E9C-4324-B70E-E3465D8B9C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A3451C5A-B0B6-41C7-B8DD-86A999EC53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CC1AA1EA-EDE4-49C0-8C17-1B253C3DF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4CE528-3FA7-479E-BA85-B7201C469B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0944-908E-411A-8CBF-2EAD2CA85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43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150D-E13B-4CF4-89B0-DA62A5B544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29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150D-E13B-4CF4-89B0-DA62A5B5444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48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150D-E13B-4CF4-89B0-DA62A5B544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96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150D-E13B-4CF4-89B0-DA62A5B5444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14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150D-E13B-4CF4-89B0-DA62A5B544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68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4DFF-90D6-431A-AFBF-0B0199EFB6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55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3DF-B725-4325-A81B-B6D7F00A62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54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5F43-5ABC-45D8-BCE4-14CA6358C0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69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D2C6-C153-43E6-85A1-64ABD80998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5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1376-493F-4479-93B7-0607253509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1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559-B901-43E4-A6F6-238310B90C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7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D4C1-0383-40F5-8409-897F46DBA2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6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7050-E7C3-40F5-94E9-249F08E717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98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6837-7EE3-4528-A958-86C85631F3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14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1383-8EFF-42D6-AD41-D4872410894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</p:spTree>
    <p:extLst>
      <p:ext uri="{BB962C8B-B14F-4D97-AF65-F5344CB8AC3E}">
        <p14:creationId xmlns:p14="http://schemas.microsoft.com/office/powerpoint/2010/main" val="219744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99150D-E13B-4CF4-89B0-DA62A5B544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3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28C5438-9B3A-483C-86DF-73600B60C3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altLang="en-US"/>
              <a:t>Exception Handling in Java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27FF7F9-F6E0-4214-B326-81F10053E1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/>
              <a:t>Vijay Kumbhar</a:t>
            </a:r>
          </a:p>
        </p:txBody>
      </p:sp>
      <p:sp>
        <p:nvSpPr>
          <p:cNvPr id="96289" name="Isosceles Triangle 96288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6286" name="Graphic 96285" descr="Checkmark">
            <a:extLst>
              <a:ext uri="{FF2B5EF4-FFF2-40B4-BE49-F238E27FC236}">
                <a16:creationId xmlns:a16="http://schemas.microsoft.com/office/drawing/2014/main" id="{10C5B0F9-FDDB-4AA0-E0FC-474D1EE3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DA42A548-6EBE-4859-B300-0EC7187AD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BBEA3D4-DAED-46E5-9C4B-CBE0CFE984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D0DD508-E200-4ED4-A3E2-666DA044FB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E599CF-3D82-4060-83D2-8190315ECE85}" type="slidenum">
              <a:rPr lang="en-US" altLang="en-US"/>
              <a:pPr>
                <a:spcAft>
                  <a:spcPts val="60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CEDC9F2-A752-4012-B50E-08825BFA7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and Error Handling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181C6DC-8374-4344-8E07-8D230A0E5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Traditional Error Handling</a:t>
            </a:r>
          </a:p>
          <a:p>
            <a:pPr lvl="1"/>
            <a:r>
              <a:rPr lang="en-US" altLang="en-US" sz="2400" dirty="0"/>
              <a:t>2. Create a global error handling routine, and use some form of “jump” instruction to call this routine when an error occurs.</a:t>
            </a:r>
          </a:p>
          <a:p>
            <a:pPr lvl="1"/>
            <a:r>
              <a:rPr lang="en-US" altLang="en-US" sz="2400" dirty="0"/>
              <a:t>Downside: “jump” instruction (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) are considered “bad programming practice” and are discouraged. Once you jump to the error routine, you cannot return to the point of origin and so must (probably) exit the program.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5945E-3C1F-4D8D-BFD9-299D9087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A9D1-CF5F-40C2-A551-6ACB128D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4424-83F0-4879-9847-192EB492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227D-5FD1-4BD7-90BC-113DB45420C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3D4EAC9-9064-426D-A4FD-7FD2A5608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and Error Handling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7A97A4A-2489-4344-AD69-2CDD14DCE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Traditional Error Handling</a:t>
            </a:r>
          </a:p>
          <a:p>
            <a:pPr lvl="1"/>
            <a:r>
              <a:rPr lang="en-US" altLang="en-US"/>
              <a:t>Where used: many older programming texts (C, FORTRAN) recommended this method to programmers. Those who use this method will frequently adapt it to new languages (C++, Java).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3DE9-6637-49C5-AC70-AC83C1B5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B234-567A-4C9E-9E90-EA823179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9BE1-5FE9-4FBF-AA9A-F9F6E0A8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227D-41D5-4A78-B1EC-88C0AAE3C2A8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5E5B900-EA4E-45FB-8B74-C5307CCE1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and Error Handling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E954B180-5CB2-475F-8392-59E21BFCA3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/>
              <a:t>Exceptions – a better error handling</a:t>
            </a:r>
          </a:p>
          <a:p>
            <a:pPr lvl="1"/>
            <a:r>
              <a:rPr lang="en-US" altLang="en-US" sz="2400"/>
              <a:t>Exceptions are a mechanism that provides the best of both worlds.</a:t>
            </a:r>
          </a:p>
          <a:p>
            <a:pPr lvl="1"/>
            <a:r>
              <a:rPr lang="en-US" altLang="en-US" sz="2400"/>
              <a:t>Exceptions act similar to method return flags in that any method may raise and exception should it encounter an error.</a:t>
            </a:r>
          </a:p>
          <a:p>
            <a:pPr lvl="1"/>
            <a:r>
              <a:rPr lang="en-US" altLang="en-US" sz="2400"/>
              <a:t>Exceptions act like global error methods in that the exception mechanism is built into Java; exceptions are handled at many levels in a program, locally and/or globally.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FAD8-DDA6-427B-AB70-274BD7C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3718-2C23-4FF0-B176-B3B8BC67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AC5F-1F62-4853-82F5-7CA6DBDF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C27E-5020-47D3-93DD-68AE2295B6F6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D53DBC8-2C81-4582-BEAA-4BCAFE0BF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E18E6DF-F036-46B6-BE66-D5DBA99E3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are they?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 exception is a representation of an error condition or a situation that is not the expected result of a method.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Exceptions are built into the Java language and are available to all program code.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Exceptions isolate the code that deals with the error condition from regular program logic.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85C9-140E-4665-A10F-83F3C58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FF73-A7E9-4A74-B531-BC1236BF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75245-BF18-4011-85ED-2B2735E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B8E1-FCB0-4001-B266-ACA4015E9345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C7AE9A1D-0E5D-41DC-A4D1-2EBF9ECB1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0DD3F5D-E9A2-43A9-8648-F187FB4A0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/>
              <a:t>How are they used?</a:t>
            </a:r>
          </a:p>
          <a:p>
            <a:pPr lvl="1"/>
            <a:r>
              <a:rPr lang="en-US" altLang="en-US" sz="2400"/>
              <a:t>Exceptions fall into two categories:</a:t>
            </a:r>
          </a:p>
          <a:p>
            <a:pPr lvl="2"/>
            <a:r>
              <a:rPr lang="en-US" altLang="en-US" sz="2000"/>
              <a:t>Checked Exceptions</a:t>
            </a:r>
          </a:p>
          <a:p>
            <a:pPr lvl="2"/>
            <a:r>
              <a:rPr lang="en-US" altLang="en-US" sz="2000"/>
              <a:t>Unchecked Exceptions</a:t>
            </a:r>
          </a:p>
          <a:p>
            <a:pPr lvl="1"/>
            <a:r>
              <a:rPr lang="en-US" altLang="en-US" sz="2400"/>
              <a:t>Checked exceptions are inherited from the core Java class Exception. They represent exceptions that are frequently considered “non fatal” to program execution</a:t>
            </a:r>
          </a:p>
          <a:p>
            <a:pPr lvl="1"/>
            <a:r>
              <a:rPr lang="en-US" altLang="en-US" sz="2400"/>
              <a:t>Checked exceptions must be handled in your code, or passed to parent classes for handling.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6B545-1D82-4365-9BF9-6CB478BD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DD0E-BD93-48CE-A121-14229576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3693-EA24-487F-A5A1-D07243455999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7882C55-1D88-4C03-9602-34D0F3260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D85A5EB-75AB-4C50-B287-C5FEB848F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are they used?</a:t>
            </a:r>
          </a:p>
          <a:p>
            <a:pPr lvl="1"/>
            <a:r>
              <a:rPr lang="en-US" altLang="en-US"/>
              <a:t>Unchecked exceptions represent error conditions that are considered “fatal” to program execution.</a:t>
            </a:r>
          </a:p>
          <a:p>
            <a:pPr lvl="1"/>
            <a:r>
              <a:rPr lang="en-US" altLang="en-US"/>
              <a:t>You do not have to do anything with an unchecked exception.  Your program will terminate with an appropriate error message.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A8E1-966B-41BD-ACC1-42AFAF44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7E53-7B23-4EA0-90B3-8C3AE297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60B9-3810-4945-BBFB-CC0552F43B5F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4C74640-DC6F-4091-B501-EAD7C1238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B4587D8-AF5F-482A-89DB-3E00A3F1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Checked exceptions include errors such as “array index out of bounds”, “file not found” and “number format conversion”.</a:t>
            </a:r>
          </a:p>
          <a:p>
            <a:pPr lvl="1"/>
            <a:r>
              <a:rPr lang="en-US" altLang="en-US"/>
              <a:t>Unchecked exceptions include errors such as “null pointer”.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5F08-ABE5-437D-8C0B-B0B72975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0132-D48A-4715-88F2-BD3CF000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CF147-07FA-48F9-B29C-2DC91A25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9522-B2EE-4F97-91D9-51863E473D21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3B9023EF-CA11-4153-BC11-E9720F822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27D6FD7-5FDB-4AE8-BE6C-434E15EAC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How do you handle exceptions?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Exception handling is accomplished through the “try – catch” mechanism, or by a “throws” clause in the method declaration.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any code that throws a checked exception, you can decide to handle the exception yourself, or pass the exception “up the chain” (to a parent class).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2BB2-1EE7-4FD6-965D-3EAE1E3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E84B-BB01-4862-AE90-608E4D5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39D5-BB65-412F-8900-9F9E92DB7DDB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FA063515-312C-4F11-B467-27C212BF4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3756679B-EA7E-4CBE-945F-CB15E4C50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/>
              <a:t>How do you handle exceptions?</a:t>
            </a:r>
          </a:p>
          <a:p>
            <a:pPr lvl="1"/>
            <a:r>
              <a:rPr lang="en-US" altLang="en-US" sz="2400"/>
              <a:t>To handle the exception, you write a “try-catch” block.  To pass the exception “up the chain”, you declare a throws clause in your method or class declaration.</a:t>
            </a:r>
          </a:p>
          <a:p>
            <a:pPr lvl="1"/>
            <a:r>
              <a:rPr lang="en-US" altLang="en-US" sz="2400"/>
              <a:t>If the method contains code that may cause a checked exception, you MUST handle the exception OR pass the exception to the parent class (remember, every class has Object as the ultimate parent)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CED4D-D062-4519-9A08-53C2E0E9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567A-F273-4757-B025-F7974F4B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2B78-3970-48FA-A127-E7F4164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E53-53EB-4AAD-B980-71B252E685F2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176" name="Rectangle 135175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178" name="Group 135177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5179" name="Straight Connector 135178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80" name="Straight Connector 135179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181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182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183" name="Isosceles Triangle 135182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184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185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186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187" name="Isosceles Triangle 135186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188" name="Isosceles Triangle 135187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D75A6AE4-4D0E-4B84-BFAA-E5AAC9F1A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/>
              <a:t>Coding Exceptions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835D-9B08-474F-8B32-670AC25E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Exception Handling in 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E5D2-6EC2-4833-B3D8-BD3E9FEF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AE3C-B3A4-41A6-A2FF-37862A87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4DD3B7-E630-45FE-AE58-47E63CE7D676}" type="slidenum">
              <a:rPr lang="en-US" altLang="en-US" smtClean="0"/>
              <a:pPr>
                <a:spcAft>
                  <a:spcPts val="600"/>
                </a:spcAft>
              </a:pPr>
              <a:t>19</a:t>
            </a:fld>
            <a:endParaRPr lang="en-US" alt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C628CDB-4D20-433D-990E-226E841B8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en-US"/>
              <a:t>Try-Catch Mechanism</a:t>
            </a:r>
          </a:p>
          <a:p>
            <a:pPr lvl="1"/>
            <a:r>
              <a:rPr lang="en-US" altLang="en-US"/>
              <a:t>Wherever your code may trigger an exception, the normal code logic is placed inside a block of code starting with the “try” keyword:</a:t>
            </a:r>
          </a:p>
          <a:p>
            <a:pPr lvl="1"/>
            <a:r>
              <a:rPr lang="en-US" altLang="en-US"/>
              <a:t>After the try block, the code to handle the exception should it arise is placed in a block of code starting with the “catch” keyword.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40F3633-1046-471E-AFF6-F2544C3F5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9B5C802-436A-46FF-9CB7-5BEF0F543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Topics:</a:t>
            </a:r>
          </a:p>
          <a:p>
            <a:pPr lvl="1"/>
            <a:r>
              <a:rPr lang="en-US" altLang="en-US"/>
              <a:t>Introduction</a:t>
            </a:r>
          </a:p>
          <a:p>
            <a:pPr lvl="1"/>
            <a:r>
              <a:rPr lang="en-US" altLang="en-US"/>
              <a:t>Errors and Error handling</a:t>
            </a:r>
          </a:p>
          <a:p>
            <a:pPr lvl="1"/>
            <a:r>
              <a:rPr lang="en-US" altLang="en-US"/>
              <a:t>Exceptions</a:t>
            </a:r>
          </a:p>
          <a:p>
            <a:pPr lvl="1"/>
            <a:r>
              <a:rPr lang="en-US" altLang="en-US"/>
              <a:t>Types of Exceptions</a:t>
            </a:r>
          </a:p>
          <a:p>
            <a:pPr lvl="1"/>
            <a:r>
              <a:rPr lang="en-US" altLang="en-US"/>
              <a:t>Coding Exceptions</a:t>
            </a:r>
          </a:p>
          <a:p>
            <a:pPr lvl="1"/>
            <a:r>
              <a:rPr lang="en-US" altLang="en-US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1D6A-9F50-4768-B238-E356EDB6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8C60-CBBD-4532-A84C-75DF6597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1AE-54AA-4027-9A77-121FA7868A68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D64999E-8704-42D2-B7DF-3FFF5FF80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Exceptions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C7DA0413-EA40-4491-A2AA-93FF93E3B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Try-Catch Mechanism</a:t>
            </a:r>
          </a:p>
          <a:p>
            <a:pPr lvl="1"/>
            <a:r>
              <a:rPr lang="en-US" altLang="en-US"/>
              <a:t>You may also write an optional “finally” block. This block contains code that is ALWAYS executed, either after the “try” block code, or after the “catch” block code.</a:t>
            </a:r>
          </a:p>
          <a:p>
            <a:pPr lvl="1"/>
            <a:r>
              <a:rPr lang="en-US" altLang="en-US"/>
              <a:t>Finally blocks can be used for operations that must happen no matter what (i.e. cleanup operations such as closing a file)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6274-9D6C-4C59-966D-A1C87678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62E7-494F-4164-B1C6-AE30E2B8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CB4E-43DB-4EE9-B592-FE88FCA1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3678-E695-4599-8025-B572372F2965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DFEC999-43CE-4F95-9494-699A1A1B6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Exceptions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392D6D4-275A-4B2C-A770-760904C2C8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pPr lvl="1"/>
            <a:r>
              <a:rPr lang="en-US" altLang="en-US"/>
              <a:t>try {</a:t>
            </a:r>
            <a:br>
              <a:rPr lang="en-US" altLang="en-US"/>
            </a:br>
            <a:r>
              <a:rPr lang="en-US" altLang="en-US"/>
              <a:t>… normal program code</a:t>
            </a:r>
            <a:br>
              <a:rPr lang="en-US" altLang="en-US"/>
            </a:br>
            <a:r>
              <a:rPr lang="en-US" altLang="en-US"/>
              <a:t>}</a:t>
            </a:r>
            <a:br>
              <a:rPr lang="en-US" altLang="en-US"/>
            </a:br>
            <a:r>
              <a:rPr lang="en-US" altLang="en-US"/>
              <a:t>catch(Exception e) {</a:t>
            </a:r>
            <a:br>
              <a:rPr lang="en-US" altLang="en-US"/>
            </a:br>
            <a:r>
              <a:rPr lang="en-US" altLang="en-US"/>
              <a:t>… exception handling code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E20E-6A47-452C-981B-73ACD1B1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D62B-6955-4F75-A538-0E42F59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C1ED-374C-4D91-BA9C-714710E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128F-20D3-4DCB-B982-C9D2D23B3A02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C9C8A3C1-38C5-4EDD-A0FC-4F6595308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Exceptions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67A8046A-EBE2-4706-AD90-B38B9C3F0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Passing the exception</a:t>
            </a:r>
          </a:p>
          <a:p>
            <a:pPr lvl="1"/>
            <a:r>
              <a:rPr lang="en-US" altLang="en-US"/>
              <a:t>In any method that might throw an exception, you may declare the method as “throws” that exception, and thus avoid handling the exception yourself</a:t>
            </a:r>
          </a:p>
          <a:p>
            <a:pPr lvl="1"/>
            <a:r>
              <a:rPr lang="en-US" altLang="en-US"/>
              <a:t>Example</a:t>
            </a:r>
          </a:p>
          <a:p>
            <a:pPr lvl="2"/>
            <a:r>
              <a:rPr lang="en-US" altLang="en-US"/>
              <a:t>public void myMethod throws IOException {</a:t>
            </a:r>
            <a:br>
              <a:rPr lang="en-US" altLang="en-US"/>
            </a:br>
            <a:r>
              <a:rPr lang="en-US" altLang="en-US"/>
              <a:t>… normal code with some I/O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AE66-F148-4770-A0AB-8AC93DFC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E69F-C913-4A76-BD7D-319EA19B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22EC-D3D3-4570-A7AB-6C8A4FDE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A4FE-09FA-42E9-8793-39E8368EDF2D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CEB1B02A-56D0-4730-894F-5753655CB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Exceptions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A1C65A2E-73CD-49B4-BC7C-3779BED9A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Types of Exceptions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 checked exceptions have class “Exception” as the parent class.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You can use the actual exception class or the parent class when referring to an exception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Where do you find the exception classes?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Reference books such as “Java in a Nutshell” (O’Reilly, 2001), or the Java Documentation.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1F9B-DB1B-4BB5-BF0E-F432AD4C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20B04-962F-44E7-A9E8-9D753B5B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33F-BF4C-47C2-9C7B-8D0D3731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D8F8-0C35-48B8-B266-BAEC189E034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68BDA20-336C-40C9-95B9-7CAD3ACB0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Exceptions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2316FEE9-5B42-4072-9DD3-A590A51F9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Types of Exceptions</a:t>
            </a:r>
          </a:p>
          <a:p>
            <a:pPr lvl="1"/>
            <a:r>
              <a:rPr lang="en-US" altLang="en-US"/>
              <a:t>Examples:</a:t>
            </a:r>
          </a:p>
          <a:p>
            <a:pPr lvl="2"/>
            <a:r>
              <a:rPr lang="en-US" altLang="en-US"/>
              <a:t>public void myMethod throws Exception {</a:t>
            </a:r>
          </a:p>
          <a:p>
            <a:pPr lvl="2"/>
            <a:r>
              <a:rPr lang="en-US" altLang="en-US"/>
              <a:t>public void myMethod throws IOException {</a:t>
            </a:r>
          </a:p>
          <a:p>
            <a:pPr lvl="2"/>
            <a:r>
              <a:rPr lang="en-US" altLang="en-US"/>
              <a:t>try { … }</a:t>
            </a:r>
            <a:br>
              <a:rPr lang="en-US" altLang="en-US"/>
            </a:br>
            <a:r>
              <a:rPr lang="en-US" altLang="en-US"/>
              <a:t>catch (Exception e) { … }</a:t>
            </a:r>
          </a:p>
          <a:p>
            <a:pPr lvl="2"/>
            <a:r>
              <a:rPr lang="en-US" altLang="en-US"/>
              <a:t>try  { … }</a:t>
            </a:r>
            <a:br>
              <a:rPr lang="en-US" altLang="en-US"/>
            </a:br>
            <a:r>
              <a:rPr lang="en-US" altLang="en-US"/>
              <a:t>catch (IOException ioe) { …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6284-3D5D-4F01-AA80-3925B7FF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3A48-B840-4641-BCC9-3FCAD2D6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0D3-3F34-44C5-8087-055E377AC2D2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BF855131-1844-408E-A3CE-66DB0670C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Examples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80F78A2-055D-4CE6-8DBC-F022E4BC76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1. Demonstration of an unchecked exception (NullPointerException)</a:t>
            </a:r>
          </a:p>
          <a:p>
            <a:r>
              <a:rPr lang="en-US" altLang="en-US"/>
              <a:t>2. Demonstration of checked exceptions:</a:t>
            </a:r>
          </a:p>
          <a:p>
            <a:pPr lvl="1"/>
            <a:r>
              <a:rPr lang="en-US" altLang="en-US"/>
              <a:t>Passing a DivideByZeroException</a:t>
            </a:r>
          </a:p>
          <a:p>
            <a:pPr lvl="1"/>
            <a:r>
              <a:rPr lang="en-US" altLang="en-US"/>
              <a:t>Handling a DivideByZeroException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CA56-BA59-4E0C-8031-81CD59A3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E55-440C-4EF9-BED5-3F54AF58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80CD-3242-49CE-AF76-705E5C88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2530-12EB-43AC-B848-73DA4BA14CCF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C4C3AE0-A8F7-4677-8595-9E7774736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670C2660-2136-4F24-AB44-A5D25E54F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Exceptions are a powerful error handling mechanism.</a:t>
            </a:r>
          </a:p>
          <a:p>
            <a:pPr lvl="1"/>
            <a:r>
              <a:rPr lang="en-US" altLang="en-US"/>
              <a:t>Exceptions in Java are built into the language.</a:t>
            </a:r>
          </a:p>
          <a:p>
            <a:pPr lvl="1"/>
            <a:r>
              <a:rPr lang="en-US" altLang="en-US"/>
              <a:t>Exceptions can be handled by the programmer (try-catch), or handled by the Java environment (throws).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80B8-5EA3-453F-A839-28838B2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57B9-A088-4FB7-B303-8E80C562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71A2-53DD-453A-B16E-489299232EEC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381A-21A1-4544-BE06-33BEAD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with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EDE2-1F8E-4D62-8D1B-27C72973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 with resources features introduced in JDK 1.7 Version</a:t>
            </a:r>
          </a:p>
          <a:p>
            <a:r>
              <a:rPr lang="en-US" b="1" dirty="0"/>
              <a:t>try</a:t>
            </a:r>
            <a:r>
              <a:rPr lang="en-US" dirty="0"/>
              <a:t> (</a:t>
            </a:r>
            <a:r>
              <a:rPr lang="en-US" b="1" dirty="0" err="1"/>
              <a:t>PrintWriter</a:t>
            </a:r>
            <a:r>
              <a:rPr lang="en-US" dirty="0"/>
              <a:t> writer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PrintWriter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File</a:t>
            </a:r>
            <a:r>
              <a:rPr lang="en-US" dirty="0"/>
              <a:t>("test.txt"))) { </a:t>
            </a:r>
            <a:r>
              <a:rPr lang="en-US" dirty="0" err="1"/>
              <a:t>writer.println</a:t>
            </a:r>
            <a:r>
              <a:rPr lang="en-US" dirty="0"/>
              <a:t>("Hello World"); }</a:t>
            </a:r>
          </a:p>
          <a:p>
            <a:r>
              <a:rPr lang="en-US" dirty="0"/>
              <a:t>Before: JDK1.7</a:t>
            </a:r>
          </a:p>
          <a:p>
            <a:r>
              <a:rPr lang="en-IN" b="1" dirty="0"/>
              <a:t>Scanner</a:t>
            </a:r>
            <a:r>
              <a:rPr lang="en-IN" dirty="0"/>
              <a:t> </a:t>
            </a:r>
            <a:r>
              <a:rPr lang="en-IN" dirty="0" err="1"/>
              <a:t>scanner</a:t>
            </a:r>
            <a:r>
              <a:rPr lang="en-IN" dirty="0"/>
              <a:t> = null; </a:t>
            </a:r>
            <a:r>
              <a:rPr lang="en-IN" b="1" dirty="0"/>
              <a:t>try</a:t>
            </a:r>
            <a:r>
              <a:rPr lang="en-IN" dirty="0"/>
              <a:t> { scanner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b="1" dirty="0"/>
              <a:t>Scanner</a:t>
            </a:r>
            <a:r>
              <a:rPr lang="en-IN" dirty="0"/>
              <a:t>(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b="1" dirty="0"/>
              <a:t>File</a:t>
            </a:r>
            <a:r>
              <a:rPr lang="en-IN" dirty="0"/>
              <a:t>("test.txt")); </a:t>
            </a:r>
            <a:r>
              <a:rPr lang="en-IN" b="1" dirty="0"/>
              <a:t>while</a:t>
            </a:r>
            <a:r>
              <a:rPr lang="en-IN" dirty="0"/>
              <a:t> (</a:t>
            </a:r>
            <a:r>
              <a:rPr lang="en-IN" dirty="0" err="1"/>
              <a:t>scanner.hasNext</a:t>
            </a:r>
            <a:r>
              <a:rPr lang="en-IN" dirty="0"/>
              <a:t>())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scanner.nextLine</a:t>
            </a:r>
            <a:r>
              <a:rPr lang="en-IN" dirty="0"/>
              <a:t>()); } } </a:t>
            </a:r>
            <a:r>
              <a:rPr lang="en-IN" b="1" dirty="0"/>
              <a:t>catch</a:t>
            </a:r>
            <a:r>
              <a:rPr lang="en-IN" dirty="0"/>
              <a:t> (</a:t>
            </a:r>
            <a:r>
              <a:rPr lang="en-IN" dirty="0" err="1"/>
              <a:t>FileNotFoundException</a:t>
            </a:r>
            <a:r>
              <a:rPr lang="en-IN" dirty="0"/>
              <a:t> e) { </a:t>
            </a:r>
            <a:r>
              <a:rPr lang="en-IN" dirty="0" err="1"/>
              <a:t>e.printStackTrace</a:t>
            </a:r>
            <a:r>
              <a:rPr lang="en-IN" dirty="0"/>
              <a:t>(); } </a:t>
            </a:r>
            <a:r>
              <a:rPr lang="en-IN" b="1" dirty="0"/>
              <a:t>finally</a:t>
            </a:r>
            <a:r>
              <a:rPr lang="en-IN" dirty="0"/>
              <a:t> { </a:t>
            </a:r>
            <a:r>
              <a:rPr lang="en-IN" b="1" dirty="0"/>
              <a:t>if</a:t>
            </a:r>
            <a:r>
              <a:rPr lang="en-IN" dirty="0"/>
              <a:t> (scanner != null) { </a:t>
            </a:r>
            <a:r>
              <a:rPr lang="en-IN" dirty="0" err="1"/>
              <a:t>scanner.close</a:t>
            </a:r>
            <a:r>
              <a:rPr lang="en-IN" dirty="0"/>
              <a:t>(); }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B679-2AD8-4823-82C5-A6764974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B558-C0F4-45D7-B8DC-AC8B7C8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AD8F-3CE6-4290-B073-2A0C68A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5F43-5ABC-45D8-BCE4-14CA6358C02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27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2E4-143C-478C-B3DD-5699C9D4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with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C636-29DD-41EF-B376-3A29B4DB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try</a:t>
            </a:r>
            <a:r>
              <a:rPr lang="en-IN" dirty="0"/>
              <a:t> (</a:t>
            </a:r>
            <a:r>
              <a:rPr lang="en-IN" b="1" dirty="0"/>
              <a:t>Scanner</a:t>
            </a:r>
            <a:r>
              <a:rPr lang="en-IN" dirty="0"/>
              <a:t> </a:t>
            </a:r>
            <a:r>
              <a:rPr lang="en-IN" dirty="0" err="1"/>
              <a:t>scanner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b="1" dirty="0"/>
              <a:t>Scanner</a:t>
            </a:r>
            <a:r>
              <a:rPr lang="en-IN" dirty="0"/>
              <a:t>(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b="1" dirty="0"/>
              <a:t>File</a:t>
            </a:r>
            <a:r>
              <a:rPr lang="en-IN" dirty="0"/>
              <a:t>("test.txt")))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</a:t>
            </a:r>
            <a:r>
              <a:rPr lang="en-IN" b="1" dirty="0"/>
              <a:t>while</a:t>
            </a:r>
            <a:r>
              <a:rPr lang="en-IN" dirty="0"/>
              <a:t> (</a:t>
            </a:r>
            <a:r>
              <a:rPr lang="en-IN" dirty="0" err="1"/>
              <a:t>scanner.hasNext</a:t>
            </a:r>
            <a:r>
              <a:rPr lang="en-IN" dirty="0"/>
              <a:t>())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scanner.nextLine</a:t>
            </a:r>
            <a:r>
              <a:rPr lang="en-IN" dirty="0"/>
              <a:t>());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 </a:t>
            </a:r>
            <a:r>
              <a:rPr lang="en-IN" b="1" dirty="0"/>
              <a:t>catch</a:t>
            </a:r>
            <a:r>
              <a:rPr lang="en-IN" dirty="0"/>
              <a:t> (</a:t>
            </a:r>
            <a:r>
              <a:rPr lang="en-IN" dirty="0" err="1"/>
              <a:t>FileNotFoundException</a:t>
            </a:r>
            <a:r>
              <a:rPr lang="en-IN" dirty="0"/>
              <a:t> </a:t>
            </a:r>
            <a:r>
              <a:rPr lang="en-IN" dirty="0" err="1"/>
              <a:t>fnfe</a:t>
            </a:r>
            <a:r>
              <a:rPr lang="en-IN" dirty="0"/>
              <a:t>) { </a:t>
            </a:r>
          </a:p>
          <a:p>
            <a:r>
              <a:rPr lang="en-IN" dirty="0" err="1"/>
              <a:t>fnfe.printStackTrace</a:t>
            </a:r>
            <a:r>
              <a:rPr lang="en-IN" dirty="0"/>
              <a:t>(); 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87A62-7673-4D5C-B9E5-FA5CE4D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9CFA-63EA-4C83-9872-32ADEC8C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870A-1C9A-470A-9BE8-839AB587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5F43-5ABC-45D8-BCE4-14CA6358C02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76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706-4548-4ADF-B017-6C5B93DB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try-with-resources</a:t>
            </a:r>
            <a:r>
              <a:rPr lang="en-IN" b="1" dirty="0"/>
              <a:t> With Multiple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ECBE-8718-41AD-B462-236883F1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try</a:t>
            </a:r>
            <a:r>
              <a:rPr lang="en-IN" dirty="0"/>
              <a:t> (</a:t>
            </a:r>
            <a:r>
              <a:rPr lang="en-IN" b="1" dirty="0"/>
              <a:t>Scanner</a:t>
            </a:r>
            <a:r>
              <a:rPr lang="en-IN" dirty="0"/>
              <a:t> </a:t>
            </a:r>
            <a:r>
              <a:rPr lang="en-IN" dirty="0" err="1"/>
              <a:t>scanner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b="1" dirty="0"/>
              <a:t>Scanner</a:t>
            </a:r>
            <a:r>
              <a:rPr lang="en-IN" dirty="0"/>
              <a:t>(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b="1" dirty="0"/>
              <a:t>File</a:t>
            </a:r>
            <a:r>
              <a:rPr lang="en-IN" dirty="0"/>
              <a:t>("testRead.txt")); </a:t>
            </a:r>
            <a:r>
              <a:rPr lang="en-IN" b="1" dirty="0" err="1"/>
              <a:t>PrintWriter</a:t>
            </a:r>
            <a:r>
              <a:rPr lang="en-IN" dirty="0"/>
              <a:t> writer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b="1" dirty="0" err="1"/>
              <a:t>PrintWriter</a:t>
            </a:r>
            <a:r>
              <a:rPr lang="en-IN" dirty="0"/>
              <a:t>(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b="1" dirty="0"/>
              <a:t>File</a:t>
            </a:r>
            <a:r>
              <a:rPr lang="en-IN" dirty="0"/>
              <a:t>("testWrite.txt"))) { </a:t>
            </a:r>
            <a:r>
              <a:rPr lang="en-IN" b="1" dirty="0"/>
              <a:t>while</a:t>
            </a:r>
            <a:r>
              <a:rPr lang="en-IN" dirty="0"/>
              <a:t> (</a:t>
            </a:r>
            <a:r>
              <a:rPr lang="en-IN" dirty="0" err="1"/>
              <a:t>scanner.hasNext</a:t>
            </a:r>
            <a:r>
              <a:rPr lang="en-IN" dirty="0"/>
              <a:t>()) </a:t>
            </a:r>
            <a:r>
              <a:rPr lang="en-IN"/>
              <a:t>{ </a:t>
            </a:r>
          </a:p>
          <a:p>
            <a:r>
              <a:rPr lang="en-IN"/>
              <a:t>writer</a:t>
            </a:r>
            <a:r>
              <a:rPr lang="en-IN" dirty="0" err="1"/>
              <a:t>.print</a:t>
            </a:r>
            <a:r>
              <a:rPr lang="en-IN" dirty="0"/>
              <a:t>(</a:t>
            </a:r>
            <a:r>
              <a:rPr lang="en-IN" dirty="0" err="1"/>
              <a:t>scanner.nextLine</a:t>
            </a:r>
            <a:r>
              <a:rPr lang="en-IN" dirty="0"/>
              <a:t>()); }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C147-C804-4F18-9801-E8F2AFFD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14, 2001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D015-37AC-4FCE-988A-E7CF5375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FBBB-0BE0-40F9-9929-20B0747F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5F43-5ABC-45D8-BCE4-14CA6358C02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06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B6FF46A-B5F1-4D83-B063-17B6A4704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33D07E9-BBCC-460B-9D15-00A37C4401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Users have high expectations for the code we produce.</a:t>
            </a:r>
          </a:p>
          <a:p>
            <a:r>
              <a:rPr lang="en-US" altLang="en-US"/>
              <a:t>Users will use our programs in unexpected ways.</a:t>
            </a:r>
          </a:p>
          <a:p>
            <a:r>
              <a:rPr lang="en-US" altLang="en-US"/>
              <a:t>Due to design errors or coding errors, our programs may fail in unexpected ways during execution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04E04-5F75-4354-9DF4-A1B680FB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9AB2-62D6-44C1-B926-A43AE0A0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3176-7B0E-4FA6-A49D-C5488794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0D1-8BD3-44FC-8B88-6077BD7EF293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CFAB196-39B3-4668-B7B3-BF97DE76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8555AC0-0147-4E13-ACF0-8C0FDF4D6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is our responsibility to produce quality code that does not fail unexpectedly.</a:t>
            </a:r>
          </a:p>
          <a:p>
            <a:r>
              <a:rPr lang="en-US" altLang="en-US"/>
              <a:t>Consequently, we must design error handling into our programs.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0E8D-CF33-4CF8-A8B1-D27A08D8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5CD1-C8FB-40AF-AE62-CBCF6F94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86F7-7254-454C-9763-BD1604C5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F6D2-2623-451E-B1EA-71D6846355E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D0ACCCD-6FF4-48C5-B8E7-50A8AEBEA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and Error Handling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8A2C922-919B-4B41-BECE-BCA09F684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/>
              <a:t>An Error is any unexpected result obtained from a program during execution.</a:t>
            </a:r>
          </a:p>
          <a:p>
            <a:r>
              <a:rPr lang="en-US" altLang="en-US" sz="2800"/>
              <a:t>Unhandled errors may manifest themselves as incorrect results or behavior, or as abnormal program termination.</a:t>
            </a:r>
          </a:p>
          <a:p>
            <a:r>
              <a:rPr lang="en-US" altLang="en-US" sz="2800"/>
              <a:t>Errors should be handled by the programmer, to prevent them from reaching the user.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DDC4-073B-479F-9F3B-2D6F7D8E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4872-98FC-4C78-8435-C2DF5037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4EDB-B037-49EB-8878-14E8BCAC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9B10-EA4A-4311-A46F-7FA8390EAC2D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9EF6AF7-ADE1-4195-9F6B-DE8E6A2A3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and Error Handling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9631930-2F7A-4AAC-AF55-D3A24D975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typical causes of errors:</a:t>
            </a:r>
          </a:p>
          <a:p>
            <a:pPr lvl="1"/>
            <a:r>
              <a:rPr lang="en-US" altLang="en-US"/>
              <a:t>Memory errors (i.e. memory incorrectly allocated, memory leaks, “null pointer”)</a:t>
            </a:r>
          </a:p>
          <a:p>
            <a:pPr lvl="1"/>
            <a:r>
              <a:rPr lang="en-US" altLang="en-US"/>
              <a:t>File system errors (i.e. disk is full, disk has been removed)</a:t>
            </a:r>
          </a:p>
          <a:p>
            <a:pPr lvl="1"/>
            <a:r>
              <a:rPr lang="en-US" altLang="en-US"/>
              <a:t>Network errors (i.e. network is down, URL does not exist)</a:t>
            </a:r>
          </a:p>
          <a:p>
            <a:pPr lvl="1"/>
            <a:r>
              <a:rPr lang="en-US" altLang="en-US"/>
              <a:t>Calculation errors (i.e. divide by 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07BC-ED04-4B1E-99D2-D03E405F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6BF31-08EC-4CBA-B9D5-51078DF9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Exception Handling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906F-3DDF-4402-BACB-DC4D70A6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00CC-2A16-4DB1-BB13-61BD37E51E0B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8AC6128-8269-4E03-9C02-FBE02B399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6244" y="1253067"/>
            <a:ext cx="2528807" cy="4351866"/>
          </a:xfrm>
        </p:spPr>
        <p:txBody>
          <a:bodyPr anchor="ctr"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Errors and Error Handling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3AF339B-B181-41E3-BEF1-AD328EC32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0" y="1253067"/>
            <a:ext cx="4616450" cy="4351866"/>
          </a:xfrm>
        </p:spPr>
        <p:txBody>
          <a:bodyPr anchor="ctr">
            <a:normAutofit/>
          </a:bodyPr>
          <a:lstStyle/>
          <a:p>
            <a:r>
              <a:rPr lang="en-US" altLang="en-US"/>
              <a:t>More typical causes of errors:</a:t>
            </a:r>
          </a:p>
          <a:p>
            <a:pPr lvl="1"/>
            <a:r>
              <a:rPr lang="en-US" altLang="en-US"/>
              <a:t>Array errors (i.e. accessing element –1)</a:t>
            </a:r>
          </a:p>
          <a:p>
            <a:pPr lvl="1"/>
            <a:r>
              <a:rPr lang="en-US" altLang="en-US"/>
              <a:t>Conversion errors (i.e. convert ‘q’ to a number)</a:t>
            </a:r>
          </a:p>
          <a:p>
            <a:pPr lvl="1"/>
            <a:r>
              <a:rPr lang="en-US" altLang="en-US"/>
              <a:t>Can you think of some others?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72E1-816B-452B-BFF9-3245BAA5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1" y="6041363"/>
            <a:ext cx="921503" cy="365125"/>
          </a:xfrm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A398-6F6E-40CF-B776-39379DFA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2000" y="6041363"/>
            <a:ext cx="3871152" cy="365125"/>
          </a:xfrm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88AC-8D23-41FF-B3FF-EACE5DE0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6997" y="6041363"/>
            <a:ext cx="5125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F6DD5A-F474-41FC-BAB3-A2AA019097A6}" type="slidenum">
              <a:rPr lang="en-US" altLang="en-US"/>
              <a:pPr>
                <a:spcAft>
                  <a:spcPts val="600"/>
                </a:spcAft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7352C67-2A2A-402C-AFDC-D78F684BD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and Error Handling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63000A4-3F6E-4A60-AC57-47695B6C6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/>
              <a:t>Traditional Error Handling</a:t>
            </a:r>
          </a:p>
          <a:p>
            <a:pPr lvl="1"/>
            <a:r>
              <a:rPr lang="en-US" altLang="en-US" sz="2400"/>
              <a:t>1. Every method returns a value (flag) indicating either success, failure, or some error condition.  The calling method checks the return flag and takes appropriate action.</a:t>
            </a:r>
          </a:p>
          <a:p>
            <a:pPr lvl="1"/>
            <a:r>
              <a:rPr lang="en-US" altLang="en-US" sz="2400"/>
              <a:t>Downside: programmer must remember to always check the return value and take appropriate action.  This requires much code (methods are harder to read) and something may get overlooked.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9995-32DB-4EC8-BD55-E2225D15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CF7A-2416-44B4-82A3-23BE239F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DBFB1-A085-49FA-BF33-4BB0FEA8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BFF6-4494-48DA-8634-D6D07E39EF26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2DC5606-E20A-4739-854B-2CE576FB6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and Error Handling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F0F430E-A8FB-4A98-B523-F51B4D4BC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Traditional Error Handling</a:t>
            </a:r>
          </a:p>
          <a:p>
            <a:pPr lvl="1"/>
            <a:r>
              <a:rPr lang="en-US" altLang="en-US" dirty="0"/>
              <a:t>Where used: traditional programming languages (i.e. C) use this method for almost all library functions (i.e. </a:t>
            </a:r>
            <a:r>
              <a:rPr lang="en-US" altLang="en-US" dirty="0" err="1"/>
              <a:t>fopen</a:t>
            </a:r>
            <a:r>
              <a:rPr lang="en-US" altLang="en-US" dirty="0"/>
              <a:t>() returns a valid file or else null)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494C-2177-4479-934F-D3DB51CB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A4A2-0620-4B29-AFA0-4F222910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5F6-9ABB-4C15-9B11-198FAD57F30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1616</Words>
  <Application>Microsoft Office PowerPoint</Application>
  <PresentationFormat>Widescreen</PresentationFormat>
  <Paragraphs>191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Tahoma</vt:lpstr>
      <vt:lpstr>Wingdings</vt:lpstr>
      <vt:lpstr>Facet</vt:lpstr>
      <vt:lpstr>Exception Handling in Java</vt:lpstr>
      <vt:lpstr>Exception Handling in Java</vt:lpstr>
      <vt:lpstr>Introduction</vt:lpstr>
      <vt:lpstr>Introduction</vt:lpstr>
      <vt:lpstr>Errors and Error Handling</vt:lpstr>
      <vt:lpstr>Errors and Error Handling</vt:lpstr>
      <vt:lpstr>Errors and Error Handling</vt:lpstr>
      <vt:lpstr>Errors and Error Handling</vt:lpstr>
      <vt:lpstr>Errors and Error Handling</vt:lpstr>
      <vt:lpstr>Errors and Error Handling</vt:lpstr>
      <vt:lpstr>Errors and Error Handling</vt:lpstr>
      <vt:lpstr>Errors and Error Handling</vt:lpstr>
      <vt:lpstr>Exceptions</vt:lpstr>
      <vt:lpstr>Exceptions</vt:lpstr>
      <vt:lpstr>Exceptions</vt:lpstr>
      <vt:lpstr>Exceptions</vt:lpstr>
      <vt:lpstr>Exceptions</vt:lpstr>
      <vt:lpstr>Exceptions</vt:lpstr>
      <vt:lpstr>Coding Exceptions</vt:lpstr>
      <vt:lpstr>Coding Exceptions</vt:lpstr>
      <vt:lpstr>Coding Exceptions</vt:lpstr>
      <vt:lpstr>Coding Exceptions</vt:lpstr>
      <vt:lpstr>Coding Exceptions</vt:lpstr>
      <vt:lpstr>Coding Exceptions</vt:lpstr>
      <vt:lpstr>Code Examples</vt:lpstr>
      <vt:lpstr>Summary</vt:lpstr>
      <vt:lpstr>Try with Resources</vt:lpstr>
      <vt:lpstr>Try with Resources</vt:lpstr>
      <vt:lpstr>try-with-resources With Multiple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>Vijay Kumbhar</dc:creator>
  <cp:lastModifiedBy>Vijay Kumbhar</cp:lastModifiedBy>
  <cp:revision>18</cp:revision>
  <dcterms:created xsi:type="dcterms:W3CDTF">2022-12-21T13:20:32Z</dcterms:created>
  <dcterms:modified xsi:type="dcterms:W3CDTF">2022-12-21T13:41:11Z</dcterms:modified>
</cp:coreProperties>
</file>