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99" r:id="rId6"/>
    <p:sldId id="301" r:id="rId7"/>
    <p:sldId id="302" r:id="rId8"/>
    <p:sldId id="303" r:id="rId9"/>
    <p:sldId id="304" r:id="rId10"/>
    <p:sldId id="305" r:id="rId11"/>
    <p:sldId id="306" r:id="rId12"/>
    <p:sldId id="307" r:id="rId13"/>
    <p:sldId id="308" r:id="rId14"/>
    <p:sldId id="309" r:id="rId15"/>
    <p:sldId id="312" r:id="rId16"/>
    <p:sldId id="313" r:id="rId17"/>
    <p:sldId id="310" r:id="rId18"/>
    <p:sldId id="314" r:id="rId19"/>
    <p:sldId id="316" r:id="rId20"/>
    <p:sldId id="315" r:id="rId21"/>
    <p:sldId id="317" r:id="rId22"/>
    <p:sldId id="318" r:id="rId23"/>
    <p:sldId id="319" r:id="rId24"/>
    <p:sldId id="3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US" sz="4800" b="0" dirty="0"/>
              <a:t>Thread in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BE11-1F02-40AD-B6BA-A4BE03E9E04A}"/>
              </a:ext>
            </a:extLst>
          </p:cNvPr>
          <p:cNvSpPr>
            <a:spLocks noGrp="1"/>
          </p:cNvSpPr>
          <p:nvPr>
            <p:ph type="title"/>
          </p:nvPr>
        </p:nvSpPr>
        <p:spPr/>
        <p:txBody>
          <a:bodyPr/>
          <a:lstStyle/>
          <a:p>
            <a:r>
              <a:rPr lang="en-IN" dirty="0"/>
              <a:t>States in Thread In detail</a:t>
            </a:r>
          </a:p>
        </p:txBody>
      </p:sp>
      <p:sp>
        <p:nvSpPr>
          <p:cNvPr id="3" name="Content Placeholder 2">
            <a:extLst>
              <a:ext uri="{FF2B5EF4-FFF2-40B4-BE49-F238E27FC236}">
                <a16:creationId xmlns:a16="http://schemas.microsoft.com/office/drawing/2014/main" id="{6563BD27-5EA0-4E63-85B6-2C0F1D28DD88}"/>
              </a:ext>
            </a:extLst>
          </p:cNvPr>
          <p:cNvSpPr>
            <a:spLocks noGrp="1"/>
          </p:cNvSpPr>
          <p:nvPr>
            <p:ph idx="1"/>
          </p:nvPr>
        </p:nvSpPr>
        <p:spPr/>
        <p:txBody>
          <a:bodyPr/>
          <a:lstStyle/>
          <a:p>
            <a:r>
              <a:rPr lang="en-US" sz="2000" b="1" dirty="0"/>
              <a:t>1. New state:</a:t>
            </a:r>
            <a:r>
              <a:rPr lang="en-US" sz="2000" dirty="0"/>
              <a:t> As the name suggests, the new state resembles the state when a thread in java is just created.</a:t>
            </a:r>
          </a:p>
          <a:p>
            <a:r>
              <a:rPr lang="en-US" sz="2000" b="1" dirty="0"/>
              <a:t>2. Active state:</a:t>
            </a:r>
            <a:r>
              <a:rPr lang="en-US" sz="2000" dirty="0"/>
              <a:t> A thread moves from the new state to the active state when the thread invokes the start() method. The thread in the active state can be in a runnable state or a running state.</a:t>
            </a:r>
            <a:br>
              <a:rPr lang="en-US" sz="2000" dirty="0"/>
            </a:br>
            <a:r>
              <a:rPr lang="en-US" sz="2000" b="1" i="1" dirty="0"/>
              <a:t>Runnable state:</a:t>
            </a:r>
            <a:r>
              <a:rPr lang="en-US" sz="2000" dirty="0"/>
              <a:t> After the creation of thread in java, when the thread is ready to run, it is moved from the new state to the runnable state. During the runnable state, the thread may be running or may be ready to run at any given instant of time. In the runnable state, there is a queue where the threads lie.</a:t>
            </a:r>
            <a:br>
              <a:rPr lang="en-US" sz="2000" dirty="0"/>
            </a:br>
            <a:r>
              <a:rPr lang="en-US" sz="2000" b="1" i="1" dirty="0"/>
              <a:t>Running state:</a:t>
            </a:r>
            <a:r>
              <a:rPr lang="en-US" sz="2000" dirty="0"/>
              <a:t> A thread is moved from the runnable state to the running state by the thread scheduler for its execution. By the running state, we mean that the thread gets the CPU for its execution. Always a fixed duration of execution time is allocated to a thread in java.</a:t>
            </a:r>
          </a:p>
        </p:txBody>
      </p:sp>
      <p:sp>
        <p:nvSpPr>
          <p:cNvPr id="4" name="Date Placeholder 3">
            <a:extLst>
              <a:ext uri="{FF2B5EF4-FFF2-40B4-BE49-F238E27FC236}">
                <a16:creationId xmlns:a16="http://schemas.microsoft.com/office/drawing/2014/main" id="{BDC6585C-319E-4B8A-A6EA-5EC16C3AE237}"/>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29FA74E5-B057-4AED-B796-59F2BEE36AD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69F70B8-A5B0-4AD9-827A-6673B2025F66}"/>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9770742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2CF-0D11-49F6-A347-DA5EECA29CCA}"/>
              </a:ext>
            </a:extLst>
          </p:cNvPr>
          <p:cNvSpPr>
            <a:spLocks noGrp="1"/>
          </p:cNvSpPr>
          <p:nvPr>
            <p:ph type="title"/>
          </p:nvPr>
        </p:nvSpPr>
        <p:spPr/>
        <p:txBody>
          <a:bodyPr/>
          <a:lstStyle/>
          <a:p>
            <a:r>
              <a:rPr lang="en-IN" sz="3600" dirty="0"/>
              <a:t>Cont’d</a:t>
            </a:r>
          </a:p>
        </p:txBody>
      </p:sp>
      <p:sp>
        <p:nvSpPr>
          <p:cNvPr id="4" name="Date Placeholder 3">
            <a:extLst>
              <a:ext uri="{FF2B5EF4-FFF2-40B4-BE49-F238E27FC236}">
                <a16:creationId xmlns:a16="http://schemas.microsoft.com/office/drawing/2014/main" id="{4C7CEAF0-32DC-4818-96D7-141811334532}"/>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70CCA3F0-E425-419B-A325-10FCBD4175D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CE3DBC8-C60B-4F48-9B54-43F4BC7AF5D1}"/>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Content Placeholder 7">
            <a:extLst>
              <a:ext uri="{FF2B5EF4-FFF2-40B4-BE49-F238E27FC236}">
                <a16:creationId xmlns:a16="http://schemas.microsoft.com/office/drawing/2014/main" id="{836D6DB0-55A6-4000-BF6C-324CC1797FAA}"/>
              </a:ext>
            </a:extLst>
          </p:cNvPr>
          <p:cNvSpPr>
            <a:spLocks noGrp="1"/>
          </p:cNvSpPr>
          <p:nvPr>
            <p:ph idx="1"/>
          </p:nvPr>
        </p:nvSpPr>
        <p:spPr/>
        <p:txBody>
          <a:bodyPr/>
          <a:lstStyle/>
          <a:p>
            <a:r>
              <a:rPr lang="en-US" sz="2000" b="1" dirty="0"/>
              <a:t>3. Waiting or blocked state:</a:t>
            </a:r>
            <a:r>
              <a:rPr lang="en-US" sz="2000" dirty="0"/>
              <a:t> Whenever a thread in java goes to an inactive state for some time (period i.e. not permanently), then we say that the tread is present in the waiting or blocked state. Whenever the main thread calls the join() method (to attach itself with other thread(s)), then the main method or main thread goes into the waiting state. After invoking the join() method, the main thread waits for its child thread to be executed first. When the child thread completed its execution, it sends a signal back to the main thread. after getting the completion signal for the child thread, the main thread is moved from the waiting state to the active state.</a:t>
            </a:r>
          </a:p>
          <a:p>
            <a:pPr lvl="1"/>
            <a:r>
              <a:rPr lang="en-US" dirty="0"/>
              <a:t>	</a:t>
            </a:r>
          </a:p>
          <a:p>
            <a:pPr lvl="1"/>
            <a:r>
              <a:rPr lang="en-US" sz="2000" b="1" dirty="0"/>
              <a:t>Note:</a:t>
            </a:r>
            <a:r>
              <a:rPr lang="en-US" sz="2000" dirty="0"/>
              <a:t> Sometimes when a thread is working on data that is being used by some other thread then the current thread waits to acquire a lock on the shared data. This state is referred to as the blocking state</a:t>
            </a:r>
          </a:p>
          <a:p>
            <a:endParaRPr lang="en-IN" dirty="0"/>
          </a:p>
        </p:txBody>
      </p:sp>
    </p:spTree>
    <p:extLst>
      <p:ext uri="{BB962C8B-B14F-4D97-AF65-F5344CB8AC3E}">
        <p14:creationId xmlns:p14="http://schemas.microsoft.com/office/powerpoint/2010/main" val="38765737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6A7C-EC5E-4BB3-B1EA-FF89C0AB656B}"/>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976C250F-A0F4-4A97-A1D4-82B863AF1868}"/>
              </a:ext>
            </a:extLst>
          </p:cNvPr>
          <p:cNvSpPr>
            <a:spLocks noGrp="1"/>
          </p:cNvSpPr>
          <p:nvPr>
            <p:ph idx="1"/>
          </p:nvPr>
        </p:nvSpPr>
        <p:spPr/>
        <p:txBody>
          <a:bodyPr/>
          <a:lstStyle/>
          <a:p>
            <a:r>
              <a:rPr lang="en-US" sz="2400" b="1" dirty="0"/>
              <a:t>4. Timed Waiting state:</a:t>
            </a:r>
            <a:r>
              <a:rPr lang="en-US" sz="2400" dirty="0"/>
              <a:t> As we have discussed in the previous state when a process is waiting, and it continues to wait for a longer duration then the process is said to be in the timed waiting state. A thread can also move in the timed waiting state if the thread invokes a method with the time-out parameter. The thread exits the timed waiting state when the timeout is completed or the waiting resources are gained.</a:t>
            </a:r>
          </a:p>
          <a:p>
            <a:r>
              <a:rPr lang="en-US" sz="2400" b="1" dirty="0"/>
              <a:t>5. Terminated state:</a:t>
            </a:r>
            <a:r>
              <a:rPr lang="en-US" sz="2400" dirty="0"/>
              <a:t> When the thread completes its instruction cycle (completes execution), the thread goes into the termination state. A thread may also go into the termination state due to some error. When the thread is not handled correctly or when some other execution(s) is raised by the thread then the thread is terminated as </a:t>
            </a:r>
            <a:r>
              <a:rPr lang="en-US" sz="2400" b="1" dirty="0"/>
              <a:t>abnormal</a:t>
            </a:r>
            <a:r>
              <a:rPr lang="en-US" sz="2400" dirty="0"/>
              <a:t> termination.</a:t>
            </a:r>
            <a:endParaRPr lang="en-IN" sz="2400" dirty="0"/>
          </a:p>
        </p:txBody>
      </p:sp>
      <p:sp>
        <p:nvSpPr>
          <p:cNvPr id="4" name="Date Placeholder 3">
            <a:extLst>
              <a:ext uri="{FF2B5EF4-FFF2-40B4-BE49-F238E27FC236}">
                <a16:creationId xmlns:a16="http://schemas.microsoft.com/office/drawing/2014/main" id="{B7DFB650-B1A9-43E1-91C3-C58CA8AF248E}"/>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4BFF0AEB-09BD-44E6-B981-EF47645407E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FD906B6-4C82-4AD3-99CB-F5F195107FE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847830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407E-2DD1-43C8-9B80-19863483D390}"/>
              </a:ext>
            </a:extLst>
          </p:cNvPr>
          <p:cNvSpPr>
            <a:spLocks noGrp="1"/>
          </p:cNvSpPr>
          <p:nvPr>
            <p:ph type="title"/>
          </p:nvPr>
        </p:nvSpPr>
        <p:spPr/>
        <p:txBody>
          <a:bodyPr/>
          <a:lstStyle/>
          <a:p>
            <a:r>
              <a:rPr lang="en-US" sz="3600" dirty="0"/>
              <a:t>Rules for Java Method Overriding</a:t>
            </a:r>
          </a:p>
        </p:txBody>
      </p:sp>
      <p:sp>
        <p:nvSpPr>
          <p:cNvPr id="3" name="Content Placeholder 2">
            <a:extLst>
              <a:ext uri="{FF2B5EF4-FFF2-40B4-BE49-F238E27FC236}">
                <a16:creationId xmlns:a16="http://schemas.microsoft.com/office/drawing/2014/main" id="{F1A56797-3CC3-427C-A6CF-7B4C9C6AEC53}"/>
              </a:ext>
            </a:extLst>
          </p:cNvPr>
          <p:cNvSpPr>
            <a:spLocks noGrp="1"/>
          </p:cNvSpPr>
          <p:nvPr>
            <p:ph idx="1"/>
          </p:nvPr>
        </p:nvSpPr>
        <p:spPr/>
        <p:txBody>
          <a:bodyPr/>
          <a:lstStyle/>
          <a:p>
            <a:pPr marL="514350" indent="-514350">
              <a:buFont typeface="Arial" panose="020B0604020202020204" pitchFamily="34" charset="0"/>
              <a:buChar char="•"/>
            </a:pPr>
            <a:r>
              <a:rPr lang="en-US" dirty="0"/>
              <a:t>When we start the JVM or the Java Virtual Machine, a single thread (typically called the main method) is started. This main thread continues and executed other threads until the following conditions are met:</a:t>
            </a:r>
          </a:p>
          <a:p>
            <a:pPr marL="971550" lvl="1" indent="-514350">
              <a:buFont typeface="+mj-lt"/>
              <a:buAutoNum type="arabicPeriod"/>
            </a:pPr>
            <a:r>
              <a:rPr lang="en-US" dirty="0"/>
              <a:t>The exit() method has been called up.</a:t>
            </a:r>
          </a:p>
          <a:p>
            <a:pPr marL="971550" lvl="1" indent="-514350">
              <a:buFont typeface="+mj-lt"/>
              <a:buAutoNum type="arabicPeriod"/>
            </a:pPr>
            <a:r>
              <a:rPr lang="en-US" dirty="0"/>
              <a:t>All the other threads have exited after executing their instructions</a:t>
            </a:r>
            <a:endParaRPr lang="en-IN" dirty="0"/>
          </a:p>
        </p:txBody>
      </p:sp>
      <p:sp>
        <p:nvSpPr>
          <p:cNvPr id="4" name="Date Placeholder 3">
            <a:extLst>
              <a:ext uri="{FF2B5EF4-FFF2-40B4-BE49-F238E27FC236}">
                <a16:creationId xmlns:a16="http://schemas.microsoft.com/office/drawing/2014/main" id="{E0283E93-9BC3-4E86-A9BC-84532D821972}"/>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258D1A66-7D5C-4CD6-AAC3-6FDFAD78144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C973929-E044-4404-907D-35394787CCF6}"/>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2160712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5AA0-E400-46E1-AA61-6833D6A4858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15EED74-21F6-4B94-8845-E30EC861020F}"/>
              </a:ext>
            </a:extLst>
          </p:cNvPr>
          <p:cNvSpPr>
            <a:spLocks noGrp="1"/>
          </p:cNvSpPr>
          <p:nvPr>
            <p:ph idx="1"/>
          </p:nvPr>
        </p:nvSpPr>
        <p:spPr/>
        <p:txBody>
          <a:bodyPr/>
          <a:lstStyle/>
          <a:p>
            <a:r>
              <a:rPr lang="en-US" b="1" dirty="0"/>
              <a:t>Note:</a:t>
            </a:r>
            <a:endParaRPr lang="en-US" dirty="0"/>
          </a:p>
          <a:p>
            <a:pPr marL="457200" indent="-457200">
              <a:buFont typeface="Arial" panose="020B0604020202020204" pitchFamily="34" charset="0"/>
              <a:buChar char="•"/>
            </a:pPr>
            <a:r>
              <a:rPr lang="en-US" dirty="0"/>
              <a:t>The allocation of time of execution to a thread is governed by a thread scheduler.</a:t>
            </a:r>
          </a:p>
          <a:p>
            <a:pPr marL="457200" indent="-457200">
              <a:buFont typeface="Arial" panose="020B0604020202020204" pitchFamily="34" charset="0"/>
              <a:buChar char="•"/>
            </a:pPr>
            <a:r>
              <a:rPr lang="en-US" dirty="0"/>
              <a:t>A thread in java is executed as per the priority. The thread with higher priority is executed first then the threads with lower priorities are executed.</a:t>
            </a:r>
          </a:p>
          <a:p>
            <a:endParaRPr lang="en-IN" dirty="0"/>
          </a:p>
        </p:txBody>
      </p:sp>
      <p:sp>
        <p:nvSpPr>
          <p:cNvPr id="4" name="Date Placeholder 3">
            <a:extLst>
              <a:ext uri="{FF2B5EF4-FFF2-40B4-BE49-F238E27FC236}">
                <a16:creationId xmlns:a16="http://schemas.microsoft.com/office/drawing/2014/main" id="{B401F1C7-C8CE-4D8E-BF62-8A9D8F756B4C}"/>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039B0FA5-5449-41C4-A647-D24EEE80936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598BC6-47D5-4DBE-95D9-ED094CBBE2F0}"/>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5999857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575C-9E79-42AA-B053-B914F348524C}"/>
              </a:ext>
            </a:extLst>
          </p:cNvPr>
          <p:cNvSpPr>
            <a:spLocks noGrp="1"/>
          </p:cNvSpPr>
          <p:nvPr>
            <p:ph type="title"/>
          </p:nvPr>
        </p:nvSpPr>
        <p:spPr>
          <a:xfrm>
            <a:off x="1167492" y="381000"/>
            <a:ext cx="9779183" cy="735623"/>
          </a:xfrm>
        </p:spPr>
        <p:txBody>
          <a:bodyPr/>
          <a:lstStyle/>
          <a:p>
            <a:r>
              <a:rPr lang="en-IN" dirty="0"/>
              <a:t>Creating a Thread</a:t>
            </a:r>
          </a:p>
        </p:txBody>
      </p:sp>
      <p:sp>
        <p:nvSpPr>
          <p:cNvPr id="3" name="Content Placeholder 2">
            <a:extLst>
              <a:ext uri="{FF2B5EF4-FFF2-40B4-BE49-F238E27FC236}">
                <a16:creationId xmlns:a16="http://schemas.microsoft.com/office/drawing/2014/main" id="{789412AE-949D-4BE3-BDC8-B33941AFBD77}"/>
              </a:ext>
            </a:extLst>
          </p:cNvPr>
          <p:cNvSpPr>
            <a:spLocks noGrp="1"/>
          </p:cNvSpPr>
          <p:nvPr>
            <p:ph idx="1"/>
          </p:nvPr>
        </p:nvSpPr>
        <p:spPr>
          <a:xfrm>
            <a:off x="1167493" y="1116623"/>
            <a:ext cx="9779182" cy="4267659"/>
          </a:xfrm>
        </p:spPr>
        <p:txBody>
          <a:bodyPr/>
          <a:lstStyle/>
          <a:p>
            <a:r>
              <a:rPr lang="en-US" dirty="0"/>
              <a:t>The first one is by extending the </a:t>
            </a:r>
            <a:r>
              <a:rPr lang="en-US" b="1" dirty="0"/>
              <a:t>Thread </a:t>
            </a:r>
            <a:r>
              <a:rPr lang="en-US" dirty="0"/>
              <a:t>class. In this process, a child class is created that extends the </a:t>
            </a:r>
            <a:r>
              <a:rPr lang="en-US" dirty="0" err="1"/>
              <a:t>java.lang.Thread</a:t>
            </a:r>
            <a:r>
              <a:rPr lang="en-US" dirty="0"/>
              <a:t> class. The other one is by implementing the </a:t>
            </a:r>
            <a:r>
              <a:rPr lang="en-US" b="1" dirty="0"/>
              <a:t>Runnable</a:t>
            </a:r>
            <a:r>
              <a:rPr lang="en-US" dirty="0"/>
              <a:t> interface. In this process, a class implements the </a:t>
            </a:r>
            <a:r>
              <a:rPr lang="en-US" dirty="0" err="1"/>
              <a:t>java.lang.Runnable</a:t>
            </a:r>
            <a:r>
              <a:rPr lang="en-US" dirty="0"/>
              <a:t> interface.</a:t>
            </a:r>
            <a:endParaRPr lang="en-IN" dirty="0"/>
          </a:p>
        </p:txBody>
      </p:sp>
      <p:sp>
        <p:nvSpPr>
          <p:cNvPr id="4" name="Date Placeholder 3">
            <a:extLst>
              <a:ext uri="{FF2B5EF4-FFF2-40B4-BE49-F238E27FC236}">
                <a16:creationId xmlns:a16="http://schemas.microsoft.com/office/drawing/2014/main" id="{414918BB-2B8F-46A0-B59A-50FFF3EC11B9}"/>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361F4C10-F362-4F86-A72E-BAC5497DCAA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2826720-2723-45EE-ADC1-387E14031F3E}"/>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305540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2A54-7FA9-4220-B755-BB6E250AA166}"/>
              </a:ext>
            </a:extLst>
          </p:cNvPr>
          <p:cNvSpPr>
            <a:spLocks noGrp="1"/>
          </p:cNvSpPr>
          <p:nvPr>
            <p:ph type="title"/>
          </p:nvPr>
        </p:nvSpPr>
        <p:spPr>
          <a:xfrm>
            <a:off x="1167492" y="381001"/>
            <a:ext cx="9779183" cy="1092718"/>
          </a:xfrm>
        </p:spPr>
        <p:txBody>
          <a:bodyPr/>
          <a:lstStyle/>
          <a:p>
            <a:r>
              <a:rPr lang="en-IN" dirty="0"/>
              <a:t>By Extending Thread class</a:t>
            </a:r>
          </a:p>
        </p:txBody>
      </p:sp>
      <p:sp>
        <p:nvSpPr>
          <p:cNvPr id="3" name="Content Placeholder 2">
            <a:extLst>
              <a:ext uri="{FF2B5EF4-FFF2-40B4-BE49-F238E27FC236}">
                <a16:creationId xmlns:a16="http://schemas.microsoft.com/office/drawing/2014/main" id="{85596AB6-46D8-4631-A171-642B571C4A0F}"/>
              </a:ext>
            </a:extLst>
          </p:cNvPr>
          <p:cNvSpPr>
            <a:spLocks noGrp="1"/>
          </p:cNvSpPr>
          <p:nvPr>
            <p:ph idx="1"/>
          </p:nvPr>
        </p:nvSpPr>
        <p:spPr/>
        <p:txBody>
          <a:bodyPr/>
          <a:lstStyle/>
          <a:p>
            <a:r>
              <a:rPr lang="en-US" dirty="0"/>
              <a:t>We declare a sub-class or a child class that inherits the Thread class. </a:t>
            </a:r>
          </a:p>
          <a:p>
            <a:r>
              <a:rPr lang="en-US" dirty="0"/>
              <a:t>The child class should override the run() method of the Thread class. After the sub-class has overridden the run() method, the new thread can be associated with the main thread by invoking the start() method. After invoking the start() method, the new thread can start its execution. </a:t>
            </a:r>
          </a:p>
          <a:p>
            <a:r>
              <a:rPr lang="en-US" dirty="0"/>
              <a:t>When the new thread starts its execution, the main thread is moved to the waiting state.</a:t>
            </a:r>
            <a:endParaRPr lang="en-IN" dirty="0"/>
          </a:p>
        </p:txBody>
      </p:sp>
      <p:sp>
        <p:nvSpPr>
          <p:cNvPr id="4" name="Date Placeholder 3">
            <a:extLst>
              <a:ext uri="{FF2B5EF4-FFF2-40B4-BE49-F238E27FC236}">
                <a16:creationId xmlns:a16="http://schemas.microsoft.com/office/drawing/2014/main" id="{481C5655-B90F-4CF6-8CA7-4098A7093B1C}"/>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6E482B87-2BF7-4CFC-9B20-65118C50305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BA0AC7-9308-47C9-A052-43E3CF1F8119}"/>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9915656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ECF1-E531-4BEC-BDB8-284FB96DD275}"/>
              </a:ext>
            </a:extLst>
          </p:cNvPr>
          <p:cNvSpPr>
            <a:spLocks noGrp="1"/>
          </p:cNvSpPr>
          <p:nvPr>
            <p:ph type="title"/>
          </p:nvPr>
        </p:nvSpPr>
        <p:spPr>
          <a:xfrm>
            <a:off x="1167492" y="381000"/>
            <a:ext cx="9779183" cy="664399"/>
          </a:xfrm>
        </p:spPr>
        <p:txBody>
          <a:bodyPr/>
          <a:lstStyle/>
          <a:p>
            <a:r>
              <a:rPr lang="en-IN" dirty="0" err="1"/>
              <a:t>Eg</a:t>
            </a:r>
            <a:r>
              <a:rPr lang="en-IN" dirty="0"/>
              <a:t>:</a:t>
            </a:r>
          </a:p>
        </p:txBody>
      </p:sp>
      <p:sp>
        <p:nvSpPr>
          <p:cNvPr id="3" name="Content Placeholder 2">
            <a:extLst>
              <a:ext uri="{FF2B5EF4-FFF2-40B4-BE49-F238E27FC236}">
                <a16:creationId xmlns:a16="http://schemas.microsoft.com/office/drawing/2014/main" id="{FD71F4D9-A9C5-4636-B5BB-B784DA5E5AE8}"/>
              </a:ext>
            </a:extLst>
          </p:cNvPr>
          <p:cNvSpPr>
            <a:spLocks noGrp="1"/>
          </p:cNvSpPr>
          <p:nvPr>
            <p:ph idx="1"/>
          </p:nvPr>
        </p:nvSpPr>
        <p:spPr>
          <a:xfrm>
            <a:off x="1167493" y="1186963"/>
            <a:ext cx="9779182" cy="4197320"/>
          </a:xfrm>
        </p:spPr>
        <p:txBody>
          <a:bodyPr/>
          <a:lstStyle/>
          <a:p>
            <a:r>
              <a:rPr lang="en-US" sz="1400" dirty="0"/>
              <a:t>class </a:t>
            </a:r>
            <a:r>
              <a:rPr lang="en-US" sz="1400" dirty="0" err="1"/>
              <a:t>ChildClass</a:t>
            </a:r>
            <a:r>
              <a:rPr lang="en-US" sz="1400" dirty="0"/>
              <a:t> extends Thread {</a:t>
            </a:r>
          </a:p>
          <a:p>
            <a:r>
              <a:rPr lang="en-US" sz="1400" dirty="0"/>
              <a:t>    // overriding the run() method</a:t>
            </a:r>
          </a:p>
          <a:p>
            <a:r>
              <a:rPr lang="en-US" sz="1400" dirty="0"/>
              <a:t>    public void run() {</a:t>
            </a:r>
          </a:p>
          <a:p>
            <a:r>
              <a:rPr lang="en-US" sz="1400" dirty="0"/>
              <a:t>        </a:t>
            </a:r>
            <a:r>
              <a:rPr lang="en-US" sz="1400" dirty="0" err="1"/>
              <a:t>System.out.println</a:t>
            </a:r>
            <a:r>
              <a:rPr lang="en-US" sz="1400" dirty="0"/>
              <a:t>("Run method of the child class.");</a:t>
            </a:r>
          </a:p>
          <a:p>
            <a:r>
              <a:rPr lang="en-US" sz="1400" dirty="0"/>
              <a:t>    }</a:t>
            </a:r>
          </a:p>
          <a:p>
            <a:r>
              <a:rPr lang="en-US" sz="1400" dirty="0"/>
              <a:t>}</a:t>
            </a:r>
          </a:p>
          <a:p>
            <a:endParaRPr lang="en-US" sz="1400" dirty="0"/>
          </a:p>
          <a:p>
            <a:r>
              <a:rPr lang="en-US" sz="1400" dirty="0"/>
              <a:t>public class Test {</a:t>
            </a:r>
          </a:p>
          <a:p>
            <a:r>
              <a:rPr lang="en-US" sz="1400" dirty="0"/>
              <a:t>    public static void main(String </a:t>
            </a:r>
            <a:r>
              <a:rPr lang="en-US" sz="1400" dirty="0" err="1"/>
              <a:t>args</a:t>
            </a:r>
            <a:r>
              <a:rPr lang="en-US" sz="1400" dirty="0"/>
              <a:t>[]) {</a:t>
            </a:r>
          </a:p>
          <a:p>
            <a:r>
              <a:rPr lang="en-US" sz="1400" dirty="0"/>
              <a:t>        // creating object of the sub class.</a:t>
            </a:r>
          </a:p>
          <a:p>
            <a:r>
              <a:rPr lang="en-US" sz="1400" dirty="0"/>
              <a:t>        </a:t>
            </a:r>
            <a:r>
              <a:rPr lang="en-US" sz="1400" dirty="0" err="1"/>
              <a:t>ChildClass</a:t>
            </a:r>
            <a:r>
              <a:rPr lang="en-US" sz="1400" dirty="0"/>
              <a:t> cc = new </a:t>
            </a:r>
            <a:r>
              <a:rPr lang="en-US" sz="1400" dirty="0" err="1"/>
              <a:t>ChildClass</a:t>
            </a:r>
            <a:r>
              <a:rPr lang="en-US" sz="1400" dirty="0"/>
              <a:t>();</a:t>
            </a:r>
          </a:p>
          <a:p>
            <a:r>
              <a:rPr lang="en-US" sz="1400" dirty="0"/>
              <a:t>        </a:t>
            </a:r>
          </a:p>
          <a:p>
            <a:r>
              <a:rPr lang="en-US" sz="1400" dirty="0"/>
              <a:t>        // starting the new thread execution.</a:t>
            </a:r>
          </a:p>
          <a:p>
            <a:r>
              <a:rPr lang="en-US" sz="1400" dirty="0"/>
              <a:t>        </a:t>
            </a:r>
            <a:r>
              <a:rPr lang="en-US" sz="1400" dirty="0" err="1"/>
              <a:t>cc.start</a:t>
            </a:r>
            <a:r>
              <a:rPr lang="en-US" sz="1400" dirty="0"/>
              <a:t>();</a:t>
            </a:r>
          </a:p>
          <a:p>
            <a:r>
              <a:rPr lang="en-US" sz="1400" dirty="0"/>
              <a:t>    }</a:t>
            </a:r>
          </a:p>
          <a:p>
            <a:r>
              <a:rPr lang="en-US" sz="1400" dirty="0"/>
              <a:t>}</a:t>
            </a:r>
          </a:p>
          <a:p>
            <a:endParaRPr lang="en-IN" dirty="0"/>
          </a:p>
        </p:txBody>
      </p:sp>
      <p:sp>
        <p:nvSpPr>
          <p:cNvPr id="4" name="Date Placeholder 3">
            <a:extLst>
              <a:ext uri="{FF2B5EF4-FFF2-40B4-BE49-F238E27FC236}">
                <a16:creationId xmlns:a16="http://schemas.microsoft.com/office/drawing/2014/main" id="{5D7B6B47-21A3-429D-ACA9-1B0DBDDB4025}"/>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566C6AD9-0187-492C-8443-465DF550541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BF4B71-A687-4C70-8E6D-5DB1E3E7428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7054361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031C-B0BF-49D8-8316-414E0A74DC27}"/>
              </a:ext>
            </a:extLst>
          </p:cNvPr>
          <p:cNvSpPr>
            <a:spLocks noGrp="1"/>
          </p:cNvSpPr>
          <p:nvPr>
            <p:ph type="title"/>
          </p:nvPr>
        </p:nvSpPr>
        <p:spPr>
          <a:xfrm>
            <a:off x="1167492" y="381001"/>
            <a:ext cx="9779183" cy="867507"/>
          </a:xfrm>
        </p:spPr>
        <p:txBody>
          <a:bodyPr/>
          <a:lstStyle/>
          <a:p>
            <a:r>
              <a:rPr lang="en-IN" dirty="0"/>
              <a:t>By Implementing Runnable Interface</a:t>
            </a:r>
          </a:p>
        </p:txBody>
      </p:sp>
      <p:sp>
        <p:nvSpPr>
          <p:cNvPr id="3" name="Content Placeholder 2">
            <a:extLst>
              <a:ext uri="{FF2B5EF4-FFF2-40B4-BE49-F238E27FC236}">
                <a16:creationId xmlns:a16="http://schemas.microsoft.com/office/drawing/2014/main" id="{F67D599B-C742-4D53-A61A-55EDC5904BFC}"/>
              </a:ext>
            </a:extLst>
          </p:cNvPr>
          <p:cNvSpPr>
            <a:spLocks noGrp="1"/>
          </p:cNvSpPr>
          <p:nvPr>
            <p:ph idx="1"/>
          </p:nvPr>
        </p:nvSpPr>
        <p:spPr>
          <a:xfrm>
            <a:off x="1167493" y="1248509"/>
            <a:ext cx="9779182" cy="4135774"/>
          </a:xfrm>
        </p:spPr>
        <p:txBody>
          <a:bodyPr/>
          <a:lstStyle/>
          <a:p>
            <a:r>
              <a:rPr lang="en-US" dirty="0"/>
              <a:t>We can also create a thread in java by implementing the </a:t>
            </a:r>
            <a:r>
              <a:rPr lang="en-US" b="1" i="1" dirty="0"/>
              <a:t>Runnable </a:t>
            </a:r>
            <a:r>
              <a:rPr lang="en-US" dirty="0"/>
              <a:t>interface. We pass the reference of the Runnable implemented class to the Thread object's constructor to create a new thread. After passing the reference, we invoke the start() method to start the execution of the newly created thread</a:t>
            </a:r>
            <a:endParaRPr lang="en-IN" dirty="0"/>
          </a:p>
        </p:txBody>
      </p:sp>
      <p:sp>
        <p:nvSpPr>
          <p:cNvPr id="4" name="Date Placeholder 3">
            <a:extLst>
              <a:ext uri="{FF2B5EF4-FFF2-40B4-BE49-F238E27FC236}">
                <a16:creationId xmlns:a16="http://schemas.microsoft.com/office/drawing/2014/main" id="{CEF678AD-B75A-4C56-B432-C56ADDCA2ED1}"/>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8D93FFD1-719E-4C43-AA04-35189834BA4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8F7056F-C49A-408D-A8AA-A652916DDC53}"/>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2504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4144-C5F3-4CFE-95AE-149BC39D350D}"/>
              </a:ext>
            </a:extLst>
          </p:cNvPr>
          <p:cNvSpPr>
            <a:spLocks noGrp="1"/>
          </p:cNvSpPr>
          <p:nvPr>
            <p:ph type="title"/>
          </p:nvPr>
        </p:nvSpPr>
        <p:spPr>
          <a:xfrm>
            <a:off x="1167492" y="381000"/>
            <a:ext cx="9779183" cy="841131"/>
          </a:xfrm>
        </p:spPr>
        <p:txBody>
          <a:bodyPr/>
          <a:lstStyle/>
          <a:p>
            <a:r>
              <a:rPr lang="en-IN" dirty="0"/>
              <a:t>Implementing Runnable Interface</a:t>
            </a:r>
          </a:p>
        </p:txBody>
      </p:sp>
      <p:sp>
        <p:nvSpPr>
          <p:cNvPr id="3" name="Content Placeholder 2">
            <a:extLst>
              <a:ext uri="{FF2B5EF4-FFF2-40B4-BE49-F238E27FC236}">
                <a16:creationId xmlns:a16="http://schemas.microsoft.com/office/drawing/2014/main" id="{86AAAC26-1BBF-4839-AB99-4FE0A6BDDED6}"/>
              </a:ext>
            </a:extLst>
          </p:cNvPr>
          <p:cNvSpPr>
            <a:spLocks noGrp="1"/>
          </p:cNvSpPr>
          <p:nvPr>
            <p:ph idx="1"/>
          </p:nvPr>
        </p:nvSpPr>
        <p:spPr>
          <a:xfrm>
            <a:off x="1167492" y="1222131"/>
            <a:ext cx="9779183" cy="4162151"/>
          </a:xfrm>
        </p:spPr>
        <p:txBody>
          <a:bodyPr/>
          <a:lstStyle/>
          <a:p>
            <a:r>
              <a:rPr lang="en-US" sz="1600" dirty="0"/>
              <a:t>class </a:t>
            </a:r>
            <a:r>
              <a:rPr lang="en-US" sz="1600" dirty="0" err="1"/>
              <a:t>ImplementingClass</a:t>
            </a:r>
            <a:r>
              <a:rPr lang="en-US" sz="1600" dirty="0"/>
              <a:t> implements Runnable {</a:t>
            </a:r>
          </a:p>
          <a:p>
            <a:r>
              <a:rPr lang="en-US" sz="1600" dirty="0"/>
              <a:t>    // overriding the run() method</a:t>
            </a:r>
          </a:p>
          <a:p>
            <a:r>
              <a:rPr lang="en-US" sz="1600" dirty="0"/>
              <a:t>    public void run() {</a:t>
            </a:r>
          </a:p>
          <a:p>
            <a:r>
              <a:rPr lang="en-US" sz="1600" dirty="0"/>
              <a:t>        </a:t>
            </a:r>
            <a:r>
              <a:rPr lang="en-US" sz="1600" dirty="0" err="1"/>
              <a:t>System.out.println</a:t>
            </a:r>
            <a:r>
              <a:rPr lang="en-US" sz="1600" dirty="0"/>
              <a:t>("Run method of the implementing class.");</a:t>
            </a:r>
          </a:p>
          <a:p>
            <a:r>
              <a:rPr lang="en-US" sz="1600" dirty="0"/>
              <a:t>    }</a:t>
            </a:r>
          </a:p>
          <a:p>
            <a:r>
              <a:rPr lang="en-US" sz="1600" dirty="0"/>
              <a:t>}</a:t>
            </a:r>
          </a:p>
          <a:p>
            <a:r>
              <a:rPr lang="en-US" sz="1600" dirty="0"/>
              <a:t>public class Test {</a:t>
            </a:r>
          </a:p>
          <a:p>
            <a:r>
              <a:rPr lang="en-US" sz="1600" dirty="0"/>
              <a:t>    public static void main(String </a:t>
            </a:r>
            <a:r>
              <a:rPr lang="en-US" sz="1600" dirty="0" err="1"/>
              <a:t>args</a:t>
            </a:r>
            <a:r>
              <a:rPr lang="en-US" sz="1600" dirty="0"/>
              <a:t>[]) {</a:t>
            </a:r>
          </a:p>
          <a:p>
            <a:r>
              <a:rPr lang="en-US" sz="1600" dirty="0"/>
              <a:t>        // creating object of the implementing class.</a:t>
            </a:r>
          </a:p>
          <a:p>
            <a:r>
              <a:rPr lang="en-US" sz="1600" dirty="0"/>
              <a:t>        </a:t>
            </a:r>
            <a:r>
              <a:rPr lang="en-US" sz="1600" dirty="0" err="1"/>
              <a:t>ImplementingClass</a:t>
            </a:r>
            <a:r>
              <a:rPr lang="en-US" sz="1600" dirty="0"/>
              <a:t> </a:t>
            </a:r>
            <a:r>
              <a:rPr lang="en-US" sz="1600" dirty="0" err="1"/>
              <a:t>ic</a:t>
            </a:r>
            <a:r>
              <a:rPr lang="en-US" sz="1600" dirty="0"/>
              <a:t> = new </a:t>
            </a:r>
            <a:r>
              <a:rPr lang="en-US" sz="1600" dirty="0" err="1"/>
              <a:t>ImplementingClass</a:t>
            </a:r>
            <a:r>
              <a:rPr lang="en-US" sz="1600" dirty="0"/>
              <a:t>();</a:t>
            </a:r>
          </a:p>
          <a:p>
            <a:r>
              <a:rPr lang="en-US" sz="1600" dirty="0"/>
              <a:t>       // passing the reference to the Thread class constructor.</a:t>
            </a:r>
          </a:p>
          <a:p>
            <a:r>
              <a:rPr lang="en-US" sz="1600" dirty="0"/>
              <a:t>        Thread t = new Thread(</a:t>
            </a:r>
            <a:r>
              <a:rPr lang="en-US" sz="1600" dirty="0" err="1"/>
              <a:t>ic</a:t>
            </a:r>
            <a:r>
              <a:rPr lang="en-US" sz="1600" dirty="0"/>
              <a:t>);</a:t>
            </a:r>
          </a:p>
          <a:p>
            <a:r>
              <a:rPr lang="en-US" sz="1600" dirty="0"/>
              <a:t>        // starting the new thread execution.</a:t>
            </a:r>
          </a:p>
          <a:p>
            <a:r>
              <a:rPr lang="en-US" sz="1600" dirty="0"/>
              <a:t>        </a:t>
            </a:r>
            <a:r>
              <a:rPr lang="en-US" sz="1600" dirty="0" err="1"/>
              <a:t>t.start</a:t>
            </a:r>
            <a:r>
              <a:rPr lang="en-US" sz="1600" dirty="0"/>
              <a:t>();</a:t>
            </a:r>
          </a:p>
          <a:p>
            <a:r>
              <a:rPr lang="en-US" sz="1600" dirty="0"/>
              <a:t>    }</a:t>
            </a:r>
          </a:p>
          <a:p>
            <a:r>
              <a:rPr lang="en-US" sz="1600" dirty="0"/>
              <a:t>}</a:t>
            </a:r>
          </a:p>
          <a:p>
            <a:endParaRPr lang="en-IN" sz="2000" dirty="0"/>
          </a:p>
        </p:txBody>
      </p:sp>
      <p:sp>
        <p:nvSpPr>
          <p:cNvPr id="4" name="Date Placeholder 3">
            <a:extLst>
              <a:ext uri="{FF2B5EF4-FFF2-40B4-BE49-F238E27FC236}">
                <a16:creationId xmlns:a16="http://schemas.microsoft.com/office/drawing/2014/main" id="{AB92B776-4249-4B65-B7BA-E07BB5C7CC8D}"/>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7F0ED788-824E-4CF7-9E39-F9D0DA56E3E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7DA5F43-830C-4DE1-89FF-32B5AB8DF4F1}"/>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5547044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US" dirty="0"/>
              <a:t>Thread :</a:t>
            </a:r>
          </a:p>
          <a:p>
            <a:r>
              <a:rPr lang="en-US" dirty="0"/>
              <a:t>	In java helps us to achieve multiprogramming where a program or process can operate more efficiently by executing more than one instruction at a time. A thread in java also helps a complicated or larger task to operate in the background without interrupting the main program. The Thread class and Runnable interface in java help us to create and control a thread in java.</a:t>
            </a:r>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B500-947E-4208-9F55-8B4E1CFC837B}"/>
              </a:ext>
            </a:extLst>
          </p:cNvPr>
          <p:cNvSpPr>
            <a:spLocks noGrp="1"/>
          </p:cNvSpPr>
          <p:nvPr>
            <p:ph type="title"/>
          </p:nvPr>
        </p:nvSpPr>
        <p:spPr/>
        <p:txBody>
          <a:bodyPr/>
          <a:lstStyle/>
          <a:p>
            <a:r>
              <a:rPr lang="en-IN" dirty="0"/>
              <a:t>Running Threads</a:t>
            </a:r>
          </a:p>
        </p:txBody>
      </p:sp>
      <p:sp>
        <p:nvSpPr>
          <p:cNvPr id="3" name="Content Placeholder 2">
            <a:extLst>
              <a:ext uri="{FF2B5EF4-FFF2-40B4-BE49-F238E27FC236}">
                <a16:creationId xmlns:a16="http://schemas.microsoft.com/office/drawing/2014/main" id="{574C8A1C-5313-4645-AE0E-79DF18E5C6F0}"/>
              </a:ext>
            </a:extLst>
          </p:cNvPr>
          <p:cNvSpPr>
            <a:spLocks noGrp="1"/>
          </p:cNvSpPr>
          <p:nvPr>
            <p:ph idx="1"/>
          </p:nvPr>
        </p:nvSpPr>
        <p:spPr/>
        <p:txBody>
          <a:bodyPr/>
          <a:lstStyle/>
          <a:p>
            <a:r>
              <a:rPr lang="en-US" sz="1800" dirty="0"/>
              <a:t>class ChildClass1 extends Thread {</a:t>
            </a:r>
          </a:p>
          <a:p>
            <a:r>
              <a:rPr lang="en-US" sz="1800" dirty="0"/>
              <a:t>    // overriding the run() method</a:t>
            </a:r>
          </a:p>
          <a:p>
            <a:r>
              <a:rPr lang="en-US" sz="1800" dirty="0"/>
              <a:t>    public void run() {</a:t>
            </a:r>
          </a:p>
          <a:p>
            <a:r>
              <a:rPr lang="en-US" sz="1800" dirty="0"/>
              <a:t>        </a:t>
            </a:r>
            <a:r>
              <a:rPr lang="en-US" sz="1800" dirty="0" err="1"/>
              <a:t>System.out.println</a:t>
            </a:r>
            <a:r>
              <a:rPr lang="en-US" sz="1800" dirty="0"/>
              <a:t>("Run method of the first class.");</a:t>
            </a:r>
          </a:p>
          <a:p>
            <a:r>
              <a:rPr lang="en-US" sz="1800" dirty="0"/>
              <a:t>    }</a:t>
            </a:r>
          </a:p>
          <a:p>
            <a:r>
              <a:rPr lang="en-US" sz="1800" dirty="0"/>
              <a:t>}</a:t>
            </a:r>
          </a:p>
          <a:p>
            <a:r>
              <a:rPr lang="en-US" sz="1800" dirty="0"/>
              <a:t>class ChildClass2 extends Thread {</a:t>
            </a:r>
          </a:p>
          <a:p>
            <a:r>
              <a:rPr lang="en-US" sz="1800" dirty="0"/>
              <a:t>    // overriding the run() method</a:t>
            </a:r>
          </a:p>
          <a:p>
            <a:r>
              <a:rPr lang="en-US" sz="1800" dirty="0"/>
              <a:t>    public void run() {</a:t>
            </a:r>
          </a:p>
          <a:p>
            <a:r>
              <a:rPr lang="en-US" sz="1800" dirty="0"/>
              <a:t>        </a:t>
            </a:r>
            <a:r>
              <a:rPr lang="en-US" sz="1800" dirty="0" err="1"/>
              <a:t>System.out.println</a:t>
            </a:r>
            <a:r>
              <a:rPr lang="en-US" sz="1800" dirty="0"/>
              <a:t>("Run method of the second class.");</a:t>
            </a:r>
          </a:p>
          <a:p>
            <a:r>
              <a:rPr lang="en-US" sz="1800" dirty="0"/>
              <a:t>    }</a:t>
            </a:r>
          </a:p>
          <a:p>
            <a:r>
              <a:rPr lang="en-US" sz="1800" dirty="0"/>
              <a:t>}</a:t>
            </a:r>
          </a:p>
          <a:p>
            <a:endParaRPr lang="en-US" sz="1800" dirty="0"/>
          </a:p>
        </p:txBody>
      </p:sp>
      <p:sp>
        <p:nvSpPr>
          <p:cNvPr id="4" name="Date Placeholder 3">
            <a:extLst>
              <a:ext uri="{FF2B5EF4-FFF2-40B4-BE49-F238E27FC236}">
                <a16:creationId xmlns:a16="http://schemas.microsoft.com/office/drawing/2014/main" id="{78FCFD35-9DD3-4409-92D8-1ABD2CFF92E4}"/>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33227726-7D0D-491C-86CB-03D4EADA014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EFA249-770F-4E06-8EEB-6CD7378B0671}"/>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046759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36EB-DC9E-4419-8069-4AA022FDA6FB}"/>
              </a:ext>
            </a:extLst>
          </p:cNvPr>
          <p:cNvSpPr>
            <a:spLocks noGrp="1"/>
          </p:cNvSpPr>
          <p:nvPr>
            <p:ph type="title"/>
          </p:nvPr>
        </p:nvSpPr>
        <p:spPr>
          <a:xfrm>
            <a:off x="1167492" y="381001"/>
            <a:ext cx="9779183" cy="234462"/>
          </a:xfrm>
        </p:spPr>
        <p:txBody>
          <a:bodyPr/>
          <a:lstStyle/>
          <a:p>
            <a:r>
              <a:rPr lang="en-IN" dirty="0"/>
              <a:t>.</a:t>
            </a:r>
          </a:p>
        </p:txBody>
      </p:sp>
      <p:sp>
        <p:nvSpPr>
          <p:cNvPr id="3" name="Content Placeholder 2">
            <a:extLst>
              <a:ext uri="{FF2B5EF4-FFF2-40B4-BE49-F238E27FC236}">
                <a16:creationId xmlns:a16="http://schemas.microsoft.com/office/drawing/2014/main" id="{9554E1FB-B48B-4097-9F50-26D3A528079F}"/>
              </a:ext>
            </a:extLst>
          </p:cNvPr>
          <p:cNvSpPr>
            <a:spLocks noGrp="1"/>
          </p:cNvSpPr>
          <p:nvPr>
            <p:ph idx="1"/>
          </p:nvPr>
        </p:nvSpPr>
        <p:spPr>
          <a:xfrm>
            <a:off x="1167493" y="316523"/>
            <a:ext cx="9779182" cy="5067759"/>
          </a:xfrm>
        </p:spPr>
        <p:txBody>
          <a:bodyPr/>
          <a:lstStyle/>
          <a:p>
            <a:r>
              <a:rPr lang="en-US" sz="1600" dirty="0"/>
              <a:t>class ChildClass3 extends Thread {</a:t>
            </a:r>
          </a:p>
          <a:p>
            <a:r>
              <a:rPr lang="en-US" sz="1600" dirty="0"/>
              <a:t>    // overriding the run() method</a:t>
            </a:r>
          </a:p>
          <a:p>
            <a:r>
              <a:rPr lang="en-US" sz="1600" dirty="0"/>
              <a:t>    public void run() {</a:t>
            </a:r>
          </a:p>
          <a:p>
            <a:r>
              <a:rPr lang="en-US" sz="1600" dirty="0"/>
              <a:t>        </a:t>
            </a:r>
            <a:r>
              <a:rPr lang="en-US" sz="1600" dirty="0" err="1"/>
              <a:t>System.out.println</a:t>
            </a:r>
            <a:r>
              <a:rPr lang="en-US" sz="1600" dirty="0"/>
              <a:t>("Run method of the third class.");</a:t>
            </a:r>
          </a:p>
          <a:p>
            <a:r>
              <a:rPr lang="en-US" sz="1600" dirty="0"/>
              <a:t>    }</a:t>
            </a:r>
          </a:p>
          <a:p>
            <a:r>
              <a:rPr lang="en-US" sz="1600" dirty="0"/>
              <a:t>}</a:t>
            </a:r>
          </a:p>
          <a:p>
            <a:r>
              <a:rPr lang="en-US" sz="1600" dirty="0"/>
              <a:t>public class Test {</a:t>
            </a:r>
          </a:p>
          <a:p>
            <a:r>
              <a:rPr lang="en-US" sz="1600" dirty="0"/>
              <a:t>    public static void main(String </a:t>
            </a:r>
            <a:r>
              <a:rPr lang="en-US" sz="1600" dirty="0" err="1"/>
              <a:t>args</a:t>
            </a:r>
            <a:r>
              <a:rPr lang="en-US" sz="1600" dirty="0"/>
              <a:t>[]) {</a:t>
            </a:r>
          </a:p>
          <a:p>
            <a:r>
              <a:rPr lang="en-US" sz="1600" dirty="0"/>
              <a:t>        // creating object of the sub classes.</a:t>
            </a:r>
          </a:p>
          <a:p>
            <a:r>
              <a:rPr lang="en-US" sz="1600" dirty="0"/>
              <a:t>        ChildClass1 cc1 = new ChildClass1();</a:t>
            </a:r>
          </a:p>
          <a:p>
            <a:r>
              <a:rPr lang="en-US" sz="1600" dirty="0"/>
              <a:t>        ChildClass2 cc2 = new ChildClass2();</a:t>
            </a:r>
          </a:p>
          <a:p>
            <a:r>
              <a:rPr lang="en-US" sz="1600" dirty="0"/>
              <a:t>        ChildClass3 cc3 = new ChildClass3();</a:t>
            </a:r>
          </a:p>
          <a:p>
            <a:r>
              <a:rPr lang="en-US" sz="1600" dirty="0"/>
              <a:t>        </a:t>
            </a:r>
          </a:p>
          <a:p>
            <a:r>
              <a:rPr lang="en-US" sz="1600" dirty="0"/>
              <a:t>        // starting the new thread execution.</a:t>
            </a:r>
          </a:p>
          <a:p>
            <a:r>
              <a:rPr lang="en-US" sz="1600" dirty="0"/>
              <a:t>        cc3.start();</a:t>
            </a:r>
          </a:p>
          <a:p>
            <a:r>
              <a:rPr lang="en-US" sz="1600" dirty="0"/>
              <a:t>        cc2.start();</a:t>
            </a:r>
          </a:p>
          <a:p>
            <a:r>
              <a:rPr lang="en-US" sz="1600" dirty="0"/>
              <a:t>        cc1.start();</a:t>
            </a:r>
          </a:p>
          <a:p>
            <a:r>
              <a:rPr lang="en-US" sz="1600" dirty="0"/>
              <a:t>    }</a:t>
            </a:r>
          </a:p>
          <a:p>
            <a:r>
              <a:rPr lang="en-US" sz="1600" dirty="0"/>
              <a:t>}</a:t>
            </a:r>
          </a:p>
          <a:p>
            <a:endParaRPr lang="en-IN" sz="1600" dirty="0"/>
          </a:p>
          <a:p>
            <a:endParaRPr lang="en-IN" sz="1800" dirty="0"/>
          </a:p>
        </p:txBody>
      </p:sp>
      <p:sp>
        <p:nvSpPr>
          <p:cNvPr id="4" name="Date Placeholder 3">
            <a:extLst>
              <a:ext uri="{FF2B5EF4-FFF2-40B4-BE49-F238E27FC236}">
                <a16:creationId xmlns:a16="http://schemas.microsoft.com/office/drawing/2014/main" id="{C4B3D7F1-5C42-4146-9424-ED3DA0600A81}"/>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32E36FAC-2D2E-4BF3-BB7D-D1DEFFF7B55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9D9C5AA-1AF6-4814-8D4B-692A8AC35D43}"/>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6764073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p:txBody>
          <a:bodyPr/>
          <a:lstStyle/>
          <a:p>
            <a:pPr fontAlgn="base"/>
            <a:r>
              <a:rPr lang="en-US" sz="4000" dirty="0"/>
              <a:t>Agenda</a:t>
            </a:r>
          </a:p>
        </p:txBody>
      </p:sp>
      <p:sp>
        <p:nvSpPr>
          <p:cNvPr id="3" name="Content Placeholder 2">
            <a:extLst>
              <a:ext uri="{FF2B5EF4-FFF2-40B4-BE49-F238E27FC236}">
                <a16:creationId xmlns:a16="http://schemas.microsoft.com/office/drawing/2014/main" id="{FFE72C75-0561-491E-A8AA-63EB3C701959}"/>
              </a:ext>
            </a:extLst>
          </p:cNvPr>
          <p:cNvSpPr>
            <a:spLocks noGrp="1"/>
          </p:cNvSpPr>
          <p:nvPr>
            <p:ph idx="1"/>
          </p:nvPr>
        </p:nvSpPr>
        <p:spPr>
          <a:xfrm>
            <a:off x="1167493" y="2017467"/>
            <a:ext cx="9779182" cy="3970095"/>
          </a:xfrm>
        </p:spPr>
        <p:txBody>
          <a:bodyPr/>
          <a:lstStyle/>
          <a:p>
            <a:pPr marL="457200" indent="-457200">
              <a:buFont typeface="Wingdings" panose="05000000000000000000" pitchFamily="2" charset="2"/>
              <a:buChar char="Ø"/>
            </a:pPr>
            <a:r>
              <a:rPr lang="en-US" dirty="0"/>
              <a:t>Thread and the life cycle of thread in java.</a:t>
            </a:r>
          </a:p>
          <a:p>
            <a:pPr marL="457200" indent="-457200">
              <a:buFont typeface="Wingdings" panose="05000000000000000000" pitchFamily="2" charset="2"/>
              <a:buChar char="Ø"/>
            </a:pPr>
            <a:r>
              <a:rPr lang="en-US" dirty="0"/>
              <a:t>Different constructors and methods of the Thread class in java.</a:t>
            </a:r>
          </a:p>
          <a:p>
            <a:pPr marL="457200" indent="-457200">
              <a:buFont typeface="Wingdings" panose="05000000000000000000" pitchFamily="2" charset="2"/>
              <a:buChar char="Ø"/>
            </a:pPr>
            <a:r>
              <a:rPr lang="en-US" dirty="0"/>
              <a:t>How to create threads in different ways (using Thread class and Runnable interface).</a:t>
            </a:r>
          </a:p>
          <a:p>
            <a:pPr marL="457200" indent="-457200">
              <a:buFont typeface="Wingdings" panose="05000000000000000000" pitchFamily="2" charset="2"/>
              <a:buChar char="Ø"/>
            </a:pPr>
            <a:r>
              <a:rPr lang="en-US" dirty="0"/>
              <a:t>How to use different constructors of the Thread class for creation and implementation of thread in java.</a:t>
            </a:r>
          </a:p>
          <a:p>
            <a:pPr marL="171450" indent="-171450">
              <a:buFont typeface="Wingdings" panose="05000000000000000000" pitchFamily="2" charset="2"/>
              <a:buChar char="Ø"/>
            </a:pPr>
            <a:endParaRPr lang="en-IN" sz="1100" b="1" dirty="0"/>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002-DC69-4CF2-982F-48268D7985C8}"/>
              </a:ext>
            </a:extLst>
          </p:cNvPr>
          <p:cNvSpPr>
            <a:spLocks noGrp="1"/>
          </p:cNvSpPr>
          <p:nvPr>
            <p:ph type="title"/>
          </p:nvPr>
        </p:nvSpPr>
        <p:spPr/>
        <p:txBody>
          <a:bodyPr/>
          <a:lstStyle/>
          <a:p>
            <a:r>
              <a:rPr lang="en-US" dirty="0"/>
              <a:t>What is a Thread in Java?</a:t>
            </a:r>
            <a:endParaRPr lang="en-IN" sz="3200" dirty="0"/>
          </a:p>
        </p:txBody>
      </p:sp>
      <p:sp>
        <p:nvSpPr>
          <p:cNvPr id="4" name="Date Placeholder 3">
            <a:extLst>
              <a:ext uri="{FF2B5EF4-FFF2-40B4-BE49-F238E27FC236}">
                <a16:creationId xmlns:a16="http://schemas.microsoft.com/office/drawing/2014/main" id="{8E45B767-EC4D-403C-BED8-BA69478CC4FE}"/>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B9315E18-0BB0-4377-803D-BD7E2A7DC30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D68E0C9-44CF-47F7-9D32-88684E244E01}"/>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A230FA4C-1CB0-4ED3-918B-2ABD51C7C68E}"/>
              </a:ext>
            </a:extLst>
          </p:cNvPr>
          <p:cNvSpPr>
            <a:spLocks noGrp="1"/>
          </p:cNvSpPr>
          <p:nvPr>
            <p:ph idx="1"/>
          </p:nvPr>
        </p:nvSpPr>
        <p:spPr/>
        <p:txBody>
          <a:bodyPr/>
          <a:lstStyle/>
          <a:p>
            <a:r>
              <a:rPr lang="en-US" dirty="0"/>
              <a:t>In terms of the Operating System, we can say that a thread is the smallest unit of processing (smallest unit of a process). A thread is an independent path of execution in a program.</a:t>
            </a:r>
          </a:p>
          <a:p>
            <a:r>
              <a:rPr lang="en-US" dirty="0"/>
              <a:t>Thread is a line of execution in a program. A thread in java is the direction or path taken by the program for its execution. Thread in java helps us to achieve multiprogramming where a program or process can operate more efficiently by executing more than one instruction at a time. </a:t>
            </a:r>
          </a:p>
          <a:p>
            <a:r>
              <a:rPr lang="en-US" dirty="0"/>
              <a:t>A thread in java also helps a complicated or larger task to operate in the background without interrupting the main program.</a:t>
            </a:r>
            <a:endParaRPr lang="en-IN" dirty="0"/>
          </a:p>
        </p:txBody>
      </p:sp>
    </p:spTree>
    <p:extLst>
      <p:ext uri="{BB962C8B-B14F-4D97-AF65-F5344CB8AC3E}">
        <p14:creationId xmlns:p14="http://schemas.microsoft.com/office/powerpoint/2010/main" val="1085956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4CCA-36FF-4AE0-B3AE-A20612D06873}"/>
              </a:ext>
            </a:extLst>
          </p:cNvPr>
          <p:cNvSpPr>
            <a:spLocks noGrp="1"/>
          </p:cNvSpPr>
          <p:nvPr>
            <p:ph type="title"/>
          </p:nvPr>
        </p:nvSpPr>
        <p:spPr/>
        <p:txBody>
          <a:bodyPr/>
          <a:lstStyle/>
          <a:p>
            <a:endParaRPr lang="en-IN" sz="3600" dirty="0"/>
          </a:p>
        </p:txBody>
      </p:sp>
      <p:sp>
        <p:nvSpPr>
          <p:cNvPr id="3" name="Content Placeholder 2">
            <a:extLst>
              <a:ext uri="{FF2B5EF4-FFF2-40B4-BE49-F238E27FC236}">
                <a16:creationId xmlns:a16="http://schemas.microsoft.com/office/drawing/2014/main" id="{27AC2893-8F56-4D17-ADD7-8999DB4108A7}"/>
              </a:ext>
            </a:extLst>
          </p:cNvPr>
          <p:cNvSpPr>
            <a:spLocks noGrp="1"/>
          </p:cNvSpPr>
          <p:nvPr>
            <p:ph idx="1"/>
          </p:nvPr>
        </p:nvSpPr>
        <p:spPr/>
        <p:txBody>
          <a:bodyPr/>
          <a:lstStyle/>
          <a:p>
            <a:pPr marL="514350" indent="-514350">
              <a:buFont typeface="+mj-lt"/>
              <a:buAutoNum type="arabicPeriod"/>
            </a:pPr>
            <a:r>
              <a:rPr lang="en-US" dirty="0"/>
              <a:t>The main method is also known as the main thread of execution.</a:t>
            </a:r>
          </a:p>
          <a:p>
            <a:pPr marL="514350" indent="-514350">
              <a:buFont typeface="+mj-lt"/>
              <a:buAutoNum type="arabicPeriod"/>
            </a:pPr>
            <a:r>
              <a:rPr lang="en-US" dirty="0"/>
              <a:t>The JVM or Java Virtual Machine allows an application to execute multiple threads within a program concurrently.</a:t>
            </a:r>
          </a:p>
          <a:p>
            <a:pPr marL="514350" indent="-514350">
              <a:buFont typeface="+mj-lt"/>
              <a:buAutoNum type="arabicPeriod"/>
            </a:pPr>
            <a:r>
              <a:rPr lang="en-US" dirty="0"/>
              <a:t>When we start the JVM, a single thread (typically called as main thread) is started by the main() method.</a:t>
            </a:r>
          </a:p>
        </p:txBody>
      </p:sp>
      <p:sp>
        <p:nvSpPr>
          <p:cNvPr id="4" name="Date Placeholder 3">
            <a:extLst>
              <a:ext uri="{FF2B5EF4-FFF2-40B4-BE49-F238E27FC236}">
                <a16:creationId xmlns:a16="http://schemas.microsoft.com/office/drawing/2014/main" id="{08E31F91-568A-4444-ABDA-640205AEF3C9}"/>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AB35A0C1-0EE3-4EF5-9BBD-D7AF5488409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A3149E-6DA0-45B2-96F7-EB6482BF3A34}"/>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079875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E9-AED5-4736-B661-69BC94646886}"/>
              </a:ext>
            </a:extLst>
          </p:cNvPr>
          <p:cNvSpPr>
            <a:spLocks noGrp="1"/>
          </p:cNvSpPr>
          <p:nvPr>
            <p:ph type="title"/>
          </p:nvPr>
        </p:nvSpPr>
        <p:spPr/>
        <p:txBody>
          <a:bodyPr/>
          <a:lstStyle/>
          <a:p>
            <a:endParaRPr lang="en-IN" dirty="0"/>
          </a:p>
        </p:txBody>
      </p:sp>
      <p:sp>
        <p:nvSpPr>
          <p:cNvPr id="4" name="Date Placeholder 3">
            <a:extLst>
              <a:ext uri="{FF2B5EF4-FFF2-40B4-BE49-F238E27FC236}">
                <a16:creationId xmlns:a16="http://schemas.microsoft.com/office/drawing/2014/main" id="{96540D64-6B67-49C5-B629-820F11CEAE5B}"/>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80861DBD-8813-41AB-9C60-CE2563A8320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0860EA3-16DC-4541-AD71-ABD757A6BC86}"/>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70CFE9F1-A8BA-4B21-9A64-338E48CBC6EF}"/>
              </a:ext>
            </a:extLst>
          </p:cNvPr>
          <p:cNvSpPr>
            <a:spLocks noGrp="1"/>
          </p:cNvSpPr>
          <p:nvPr>
            <p:ph idx="1"/>
          </p:nvPr>
        </p:nvSpPr>
        <p:spPr/>
        <p:txBody>
          <a:bodyPr/>
          <a:lstStyle/>
          <a:p>
            <a:r>
              <a:rPr lang="en-US" dirty="0"/>
              <a:t>Multi-threading is a concept in modern operating systems that refers to two or more tasks executing concurrently within a single program. We can achieve multithreading in java by using the </a:t>
            </a:r>
            <a:r>
              <a:rPr lang="en-US" b="1" dirty="0"/>
              <a:t>Thread</a:t>
            </a:r>
            <a:r>
              <a:rPr lang="en-US" dirty="0"/>
              <a:t> class and </a:t>
            </a:r>
            <a:r>
              <a:rPr lang="en-US" b="1" dirty="0"/>
              <a:t>Runnable</a:t>
            </a:r>
            <a:r>
              <a:rPr lang="en-US" dirty="0"/>
              <a:t> interface.</a:t>
            </a:r>
            <a:endParaRPr lang="en-IN" dirty="0"/>
          </a:p>
        </p:txBody>
      </p:sp>
    </p:spTree>
    <p:extLst>
      <p:ext uri="{BB962C8B-B14F-4D97-AF65-F5344CB8AC3E}">
        <p14:creationId xmlns:p14="http://schemas.microsoft.com/office/powerpoint/2010/main" val="1785934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EFC4-AAB5-4E78-8841-316CAC72CA1E}"/>
              </a:ext>
            </a:extLst>
          </p:cNvPr>
          <p:cNvSpPr>
            <a:spLocks noGrp="1"/>
          </p:cNvSpPr>
          <p:nvPr>
            <p:ph type="title"/>
          </p:nvPr>
        </p:nvSpPr>
        <p:spPr/>
        <p:txBody>
          <a:bodyPr/>
          <a:lstStyle/>
          <a:p>
            <a:r>
              <a:rPr lang="en-IN" dirty="0"/>
              <a:t>Thread </a:t>
            </a:r>
            <a:r>
              <a:rPr lang="en-IN" dirty="0" err="1"/>
              <a:t>Implemenation</a:t>
            </a:r>
            <a:endParaRPr lang="en-IN" dirty="0"/>
          </a:p>
        </p:txBody>
      </p:sp>
      <p:sp>
        <p:nvSpPr>
          <p:cNvPr id="4" name="Date Placeholder 3">
            <a:extLst>
              <a:ext uri="{FF2B5EF4-FFF2-40B4-BE49-F238E27FC236}">
                <a16:creationId xmlns:a16="http://schemas.microsoft.com/office/drawing/2014/main" id="{C3CCB7E5-5147-4E20-B0D3-D2C42F2D0ABD}"/>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5E109784-7F97-47A8-993D-353FC90CF97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E2E1EE0-D021-4AFF-89CE-AAB6F4EED909}"/>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8">
            <a:extLst>
              <a:ext uri="{FF2B5EF4-FFF2-40B4-BE49-F238E27FC236}">
                <a16:creationId xmlns:a16="http://schemas.microsoft.com/office/drawing/2014/main" id="{167086DE-BD3D-409E-888C-3C3FF921FD22}"/>
              </a:ext>
            </a:extLst>
          </p:cNvPr>
          <p:cNvSpPr>
            <a:spLocks noGrp="1"/>
          </p:cNvSpPr>
          <p:nvPr>
            <p:ph idx="1"/>
          </p:nvPr>
        </p:nvSpPr>
        <p:spPr/>
        <p:txBody>
          <a:bodyPr/>
          <a:lstStyle/>
          <a:p>
            <a:r>
              <a:rPr lang="en-US" dirty="0"/>
              <a:t>The Thread class and Runnable interface in java help us to create and control a thread in java. The Thread class (</a:t>
            </a:r>
            <a:r>
              <a:rPr lang="en-US" i="1" dirty="0" err="1"/>
              <a:t>java.lang.Thread</a:t>
            </a:r>
            <a:r>
              <a:rPr lang="en-US" dirty="0"/>
              <a:t>) helps us to control a thread in java in two ways.</a:t>
            </a:r>
            <a:br>
              <a:rPr lang="en-US" dirty="0"/>
            </a:br>
            <a:r>
              <a:rPr lang="en-US" b="1" dirty="0"/>
              <a:t>1.</a:t>
            </a:r>
            <a:r>
              <a:rPr lang="en-US" dirty="0"/>
              <a:t> By creating our child class that extends the parent Thread class (</a:t>
            </a:r>
            <a:r>
              <a:rPr lang="en-US" i="1" dirty="0" err="1"/>
              <a:t>java.lang.Thread</a:t>
            </a:r>
            <a:r>
              <a:rPr lang="en-US" dirty="0"/>
              <a:t>).</a:t>
            </a:r>
            <a:br>
              <a:rPr lang="en-US" dirty="0"/>
            </a:br>
            <a:r>
              <a:rPr lang="en-US" b="1" dirty="0"/>
              <a:t>2.</a:t>
            </a:r>
            <a:r>
              <a:rPr lang="en-US" dirty="0"/>
              <a:t> By declaring a class that is implementing the Runnable Interface (</a:t>
            </a:r>
            <a:r>
              <a:rPr lang="en-US" i="1" dirty="0" err="1"/>
              <a:t>java.lang.Runnable</a:t>
            </a:r>
            <a:r>
              <a:rPr lang="en-US" dirty="0"/>
              <a:t>).</a:t>
            </a:r>
            <a:endParaRPr lang="en-IN" dirty="0"/>
          </a:p>
        </p:txBody>
      </p:sp>
    </p:spTree>
    <p:extLst>
      <p:ext uri="{BB962C8B-B14F-4D97-AF65-F5344CB8AC3E}">
        <p14:creationId xmlns:p14="http://schemas.microsoft.com/office/powerpoint/2010/main" val="8263362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384-3FBD-4701-B704-A6FE3C573CDC}"/>
              </a:ext>
            </a:extLst>
          </p:cNvPr>
          <p:cNvSpPr>
            <a:spLocks noGrp="1"/>
          </p:cNvSpPr>
          <p:nvPr>
            <p:ph type="title"/>
          </p:nvPr>
        </p:nvSpPr>
        <p:spPr>
          <a:xfrm>
            <a:off x="1167492" y="381000"/>
            <a:ext cx="9779183" cy="1325563"/>
          </a:xfrm>
        </p:spPr>
        <p:txBody>
          <a:bodyPr anchor="b">
            <a:normAutofit/>
          </a:bodyPr>
          <a:lstStyle/>
          <a:p>
            <a:r>
              <a:rPr lang="en-US" dirty="0"/>
              <a:t>Lifecycle of a Thread in Java</a:t>
            </a:r>
          </a:p>
        </p:txBody>
      </p:sp>
      <p:pic>
        <p:nvPicPr>
          <p:cNvPr id="7" name="Content Placeholder 6">
            <a:extLst>
              <a:ext uri="{FF2B5EF4-FFF2-40B4-BE49-F238E27FC236}">
                <a16:creationId xmlns:a16="http://schemas.microsoft.com/office/drawing/2014/main" id="{D667E2D5-115A-47D5-81FE-0779AC2D5E2D}"/>
              </a:ext>
            </a:extLst>
          </p:cNvPr>
          <p:cNvPicPr>
            <a:picLocks noGrp="1" noChangeAspect="1"/>
          </p:cNvPicPr>
          <p:nvPr>
            <p:ph idx="1"/>
          </p:nvPr>
        </p:nvPicPr>
        <p:blipFill>
          <a:blip r:embed="rId2"/>
          <a:stretch>
            <a:fillRect/>
          </a:stretch>
        </p:blipFill>
        <p:spPr>
          <a:xfrm>
            <a:off x="2788332" y="2087561"/>
            <a:ext cx="6537504" cy="3366815"/>
          </a:xfrm>
          <a:prstGeom prst="rect">
            <a:avLst/>
          </a:prstGeom>
          <a:noFill/>
        </p:spPr>
      </p:pic>
      <p:sp>
        <p:nvSpPr>
          <p:cNvPr id="4" name="Date Placeholder 3">
            <a:extLst>
              <a:ext uri="{FF2B5EF4-FFF2-40B4-BE49-F238E27FC236}">
                <a16:creationId xmlns:a16="http://schemas.microsoft.com/office/drawing/2014/main" id="{031F6FF6-C74F-4873-A220-D8524B55E0CE}"/>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12/26/2022</a:t>
            </a:fld>
            <a:endParaRPr lang="en-US"/>
          </a:p>
        </p:txBody>
      </p:sp>
      <p:sp>
        <p:nvSpPr>
          <p:cNvPr id="5" name="Footer Placeholder 4">
            <a:extLst>
              <a:ext uri="{FF2B5EF4-FFF2-40B4-BE49-F238E27FC236}">
                <a16:creationId xmlns:a16="http://schemas.microsoft.com/office/drawing/2014/main" id="{49091B41-E153-42CC-A42B-F235F37637E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E13F8513-F088-442E-8C03-0FF53B2851F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29355249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9739-8C58-42D3-8710-D3F22B528A5E}"/>
              </a:ext>
            </a:extLst>
          </p:cNvPr>
          <p:cNvSpPr>
            <a:spLocks noGrp="1"/>
          </p:cNvSpPr>
          <p:nvPr>
            <p:ph type="title"/>
          </p:nvPr>
        </p:nvSpPr>
        <p:spPr/>
        <p:txBody>
          <a:bodyPr/>
          <a:lstStyle/>
          <a:p>
            <a:r>
              <a:rPr lang="en-IN" b="0" dirty="0"/>
              <a:t>Advantage of method overloading</a:t>
            </a:r>
            <a:endParaRPr lang="en-IN" dirty="0"/>
          </a:p>
        </p:txBody>
      </p:sp>
      <p:sp>
        <p:nvSpPr>
          <p:cNvPr id="3" name="Content Placeholder 2">
            <a:extLst>
              <a:ext uri="{FF2B5EF4-FFF2-40B4-BE49-F238E27FC236}">
                <a16:creationId xmlns:a16="http://schemas.microsoft.com/office/drawing/2014/main" id="{1902D746-7D64-47AA-A0AB-0BF7F6252050}"/>
              </a:ext>
            </a:extLst>
          </p:cNvPr>
          <p:cNvSpPr>
            <a:spLocks noGrp="1"/>
          </p:cNvSpPr>
          <p:nvPr>
            <p:ph idx="1"/>
          </p:nvPr>
        </p:nvSpPr>
        <p:spPr/>
        <p:txBody>
          <a:bodyPr/>
          <a:lstStyle/>
          <a:p>
            <a:r>
              <a:rPr lang="en-US" dirty="0"/>
              <a:t>Method overloading </a:t>
            </a:r>
            <a:r>
              <a:rPr lang="en-US" i="1" dirty="0"/>
              <a:t>increases the readability of the program</a:t>
            </a:r>
            <a:r>
              <a:rPr lang="en-US" dirty="0"/>
              <a:t>.</a:t>
            </a:r>
          </a:p>
          <a:p>
            <a:r>
              <a:rPr lang="en-US" dirty="0"/>
              <a:t>Different ways to overload the method</a:t>
            </a:r>
          </a:p>
          <a:p>
            <a:r>
              <a:rPr lang="en-US" dirty="0"/>
              <a:t>There are two ways to overload the method in java</a:t>
            </a:r>
          </a:p>
          <a:p>
            <a:pPr marL="457200" indent="-457200">
              <a:buFont typeface="Arial" panose="020B0604020202020204" pitchFamily="34" charset="0"/>
              <a:buChar char="•"/>
            </a:pPr>
            <a:r>
              <a:rPr lang="en-US" dirty="0"/>
              <a:t>By changing number of arguments</a:t>
            </a:r>
          </a:p>
          <a:p>
            <a:pPr marL="457200" indent="-457200">
              <a:buFont typeface="Arial" panose="020B0604020202020204" pitchFamily="34" charset="0"/>
              <a:buChar char="•"/>
            </a:pPr>
            <a:r>
              <a:rPr lang="en-US" dirty="0"/>
              <a:t>By changing the data type</a:t>
            </a:r>
          </a:p>
          <a:p>
            <a:endParaRPr lang="en-IN" dirty="0"/>
          </a:p>
        </p:txBody>
      </p:sp>
      <p:sp>
        <p:nvSpPr>
          <p:cNvPr id="4" name="Date Placeholder 3">
            <a:extLst>
              <a:ext uri="{FF2B5EF4-FFF2-40B4-BE49-F238E27FC236}">
                <a16:creationId xmlns:a16="http://schemas.microsoft.com/office/drawing/2014/main" id="{B119E3F3-6C4F-4722-97A6-E28296479881}"/>
              </a:ext>
            </a:extLst>
          </p:cNvPr>
          <p:cNvSpPr>
            <a:spLocks noGrp="1"/>
          </p:cNvSpPr>
          <p:nvPr>
            <p:ph type="dt" sz="half" idx="2"/>
          </p:nvPr>
        </p:nvSpPr>
        <p:spPr/>
        <p:txBody>
          <a:bodyPr/>
          <a:lstStyle/>
          <a:p>
            <a:fld id="{DD9C8446-696E-6942-B6C8-CC9CAD0B34E0}" type="datetime1">
              <a:rPr lang="en-US" smtClean="0"/>
              <a:pPr/>
              <a:t>12/26/2022</a:t>
            </a:fld>
            <a:endParaRPr lang="en-US" dirty="0"/>
          </a:p>
        </p:txBody>
      </p:sp>
      <p:sp>
        <p:nvSpPr>
          <p:cNvPr id="5" name="Footer Placeholder 4">
            <a:extLst>
              <a:ext uri="{FF2B5EF4-FFF2-40B4-BE49-F238E27FC236}">
                <a16:creationId xmlns:a16="http://schemas.microsoft.com/office/drawing/2014/main" id="{296CADAD-3FBC-4386-8F21-A4C288F0FDA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7EA978-0A8E-4929-B4B7-F837C05B9699}"/>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61762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802</TotalTime>
  <Words>1760</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Wingdings</vt:lpstr>
      <vt:lpstr>Office Theme</vt:lpstr>
      <vt:lpstr>Thread in Java</vt:lpstr>
      <vt:lpstr>PowerPoint Presentation</vt:lpstr>
      <vt:lpstr>Agenda</vt:lpstr>
      <vt:lpstr>What is a Thread in Java?</vt:lpstr>
      <vt:lpstr>PowerPoint Presentation</vt:lpstr>
      <vt:lpstr>PowerPoint Presentation</vt:lpstr>
      <vt:lpstr>Thread Implemenation</vt:lpstr>
      <vt:lpstr>Lifecycle of a Thread in Java</vt:lpstr>
      <vt:lpstr>Advantage of method overloading</vt:lpstr>
      <vt:lpstr>States in Thread In detail</vt:lpstr>
      <vt:lpstr>Cont’d</vt:lpstr>
      <vt:lpstr>Contd</vt:lpstr>
      <vt:lpstr>Rules for Java Method Overriding</vt:lpstr>
      <vt:lpstr>PowerPoint Presentation</vt:lpstr>
      <vt:lpstr>Creating a Thread</vt:lpstr>
      <vt:lpstr>By Extending Thread class</vt:lpstr>
      <vt:lpstr>Eg:</vt:lpstr>
      <vt:lpstr>By Implementing Runnable Interface</vt:lpstr>
      <vt:lpstr>Implementing Runnable Interface</vt:lpstr>
      <vt:lpstr>Running Threads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in Java</dc:title>
  <dc:creator>Vijay Kumbhar</dc:creator>
  <cp:lastModifiedBy>Vijay Kumbhar</cp:lastModifiedBy>
  <cp:revision>22</cp:revision>
  <dcterms:created xsi:type="dcterms:W3CDTF">2022-12-26T13:20:02Z</dcterms:created>
  <dcterms:modified xsi:type="dcterms:W3CDTF">2022-12-27T02:42:34Z</dcterms:modified>
</cp:coreProperties>
</file>