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99" r:id="rId6"/>
    <p:sldId id="257" r:id="rId7"/>
    <p:sldId id="258" r:id="rId8"/>
    <p:sldId id="300" r:id="rId9"/>
    <p:sldId id="301" r:id="rId10"/>
    <p:sldId id="302" r:id="rId11"/>
    <p:sldId id="259" r:id="rId12"/>
    <p:sldId id="260" r:id="rId13"/>
    <p:sldId id="261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943099"/>
            <a:ext cx="7096933" cy="1566863"/>
          </a:xfrm>
        </p:spPr>
        <p:txBody>
          <a:bodyPr/>
          <a:lstStyle/>
          <a:p>
            <a:r>
              <a:rPr lang="en-US" sz="4400" b="0" dirty="0"/>
              <a:t>String, </a:t>
            </a:r>
            <a:r>
              <a:rPr lang="en-US" sz="4400" b="0" dirty="0" err="1"/>
              <a:t>StringBuffer</a:t>
            </a:r>
            <a:r>
              <a:rPr lang="en-US" sz="4400" b="0" dirty="0"/>
              <a:t> &amp; String 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Vijay Kumbhar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9712856-64C3-2545-C734-D3A4B9BE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StringBuilder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F4FFA39-307A-3870-C3A6-6801D7F8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StringBuilder is the same as the StringBuffer class</a:t>
            </a:r>
          </a:p>
          <a:p>
            <a:r>
              <a:rPr lang="en-US" altLang="en-US"/>
              <a:t>The StringBuilder class is not synchronized and hence in a single threaded environment, the overhead is less than using a StringBuffer.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7FD0-4E0A-B6A4-3F97-7F131D3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Diff Between </a:t>
            </a:r>
            <a:r>
              <a:rPr lang="en-US" sz="3600" dirty="0" err="1"/>
              <a:t>StringBuffer</a:t>
            </a:r>
            <a:r>
              <a:rPr lang="en-US" sz="3600" dirty="0"/>
              <a:t> and String Builder</a:t>
            </a:r>
            <a:endParaRPr lang="en-IN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8EB3355-056D-7F44-A309-13C9B26CD7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043186"/>
              </p:ext>
            </p:extLst>
          </p:nvPr>
        </p:nvGraphicFramePr>
        <p:xfrm>
          <a:off x="1875454" y="1876584"/>
          <a:ext cx="8277822" cy="3371214"/>
        </p:xfrm>
        <a:graphic>
          <a:graphicData uri="http://schemas.openxmlformats.org/drawingml/2006/table">
            <a:tbl>
              <a:tblPr/>
              <a:tblGrid>
                <a:gridCol w="895738">
                  <a:extLst>
                    <a:ext uri="{9D8B030D-6E8A-4147-A177-3AD203B41FA5}">
                      <a16:colId xmlns:a16="http://schemas.microsoft.com/office/drawing/2014/main" val="1594397880"/>
                    </a:ext>
                  </a:extLst>
                </a:gridCol>
                <a:gridCol w="3713584">
                  <a:extLst>
                    <a:ext uri="{9D8B030D-6E8A-4147-A177-3AD203B41FA5}">
                      <a16:colId xmlns:a16="http://schemas.microsoft.com/office/drawing/2014/main" val="180343071"/>
                    </a:ext>
                  </a:extLst>
                </a:gridCol>
                <a:gridCol w="3668500">
                  <a:extLst>
                    <a:ext uri="{9D8B030D-6E8A-4147-A177-3AD203B41FA5}">
                      <a16:colId xmlns:a16="http://schemas.microsoft.com/office/drawing/2014/main" val="37285778"/>
                    </a:ext>
                  </a:extLst>
                </a:gridCol>
              </a:tblGrid>
              <a:tr h="374121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No.</a:t>
                      </a:r>
                    </a:p>
                  </a:txBody>
                  <a:tcPr marL="74824" marR="74824" marT="74824" marB="74824">
                    <a:lnL w="7620" cap="flat" cmpd="sng" algn="ctr">
                      <a:solidFill>
                        <a:srgbClr val="308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8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8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StringBuffer</a:t>
                      </a:r>
                    </a:p>
                  </a:txBody>
                  <a:tcPr marL="74824" marR="74824" marT="74824" marB="74824">
                    <a:lnL w="7620" cap="flat" cmpd="sng" algn="ctr">
                      <a:solidFill>
                        <a:srgbClr val="308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8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8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StringBuilder</a:t>
                      </a:r>
                    </a:p>
                  </a:txBody>
                  <a:tcPr marL="74824" marR="74824" marT="74824" marB="74824">
                    <a:lnL w="7620" cap="flat" cmpd="sng" algn="ctr">
                      <a:solidFill>
                        <a:srgbClr val="308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308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308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9090"/>
                  </a:ext>
                </a:extLst>
              </a:tr>
              <a:tr h="167107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1)</a:t>
                      </a:r>
                    </a:p>
                  </a:txBody>
                  <a:tcPr marL="49883" marR="49883" marT="49883" marB="4988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is </a:t>
                      </a:r>
                      <a:r>
                        <a:rPr lang="en-US" sz="1500" i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synchronized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i.e. thread safe. It means two threads can't call the methods of </a:t>
                      </a:r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simultaneously.</a:t>
                      </a:r>
                    </a:p>
                  </a:txBody>
                  <a:tcPr marL="49883" marR="49883" marT="49883" marB="4988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StringBuilder is </a:t>
                      </a:r>
                      <a:r>
                        <a:rPr lang="en-US" sz="1500" i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non-synchronized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i.e. not thread safe. It means two threads can call the methods of StringBuilder simultaneously.</a:t>
                      </a:r>
                    </a:p>
                  </a:txBody>
                  <a:tcPr marL="49883" marR="49883" marT="49883" marB="4988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753128"/>
                  </a:ext>
                </a:extLst>
              </a:tr>
              <a:tr h="77318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2)</a:t>
                      </a:r>
                    </a:p>
                  </a:txBody>
                  <a:tcPr marL="49883" marR="49883" marT="49883" marB="4988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is </a:t>
                      </a:r>
                      <a:r>
                        <a:rPr lang="en-US" sz="1500" i="1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less efficient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than StringBuilder.</a:t>
                      </a:r>
                    </a:p>
                  </a:txBody>
                  <a:tcPr marL="49883" marR="49883" marT="49883" marB="4988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StringBuilder is </a:t>
                      </a:r>
                      <a:r>
                        <a:rPr lang="en-US" sz="1500" i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more efficient</a:t>
                      </a:r>
                      <a:r>
                        <a:rPr lang="en-US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 than StringBuffer.</a:t>
                      </a:r>
                    </a:p>
                  </a:txBody>
                  <a:tcPr marL="49883" marR="49883" marT="49883" marB="4988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354597"/>
                  </a:ext>
                </a:extLst>
              </a:tr>
              <a:tr h="54871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5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3)</a:t>
                      </a:r>
                    </a:p>
                  </a:txBody>
                  <a:tcPr marL="49883" marR="49883" marT="49883" marB="4988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StringBuffer</a:t>
                      </a:r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 was introduced in Java 1.0</a:t>
                      </a:r>
                    </a:p>
                  </a:txBody>
                  <a:tcPr marL="49883" marR="49883" marT="49883" marB="4988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5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StringBuilder was introduced in Java 1.5</a:t>
                      </a:r>
                    </a:p>
                  </a:txBody>
                  <a:tcPr marL="49883" marR="49883" marT="49883" marB="49883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2967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AA17-A97B-6B60-68F8-1E0B4AA9BC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A07F4-39D6-6803-EAE8-293D04218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6AED-3828-0097-3F29-4A3C00565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4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10DB7-F6B2-446D-88EF-A259A2B9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756139"/>
            <a:ext cx="9779182" cy="4628144"/>
          </a:xfrm>
        </p:spPr>
        <p:txBody>
          <a:bodyPr/>
          <a:lstStyle/>
          <a:p>
            <a:r>
              <a:rPr lang="en-US" dirty="0"/>
              <a:t>String :</a:t>
            </a:r>
          </a:p>
          <a:p>
            <a:r>
              <a:rPr lang="en-US" dirty="0"/>
              <a:t>	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string is a sequence of characters. In </a:t>
            </a:r>
            <a:r>
              <a:rPr lang="en-US" b="0" i="0" u="sng" dirty="0">
                <a:effectLst/>
                <a:latin typeface="Nunito" pitchFamily="2" charset="0"/>
              </a:rPr>
              <a:t>java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objects of String are immutable which means a constant and cannot be changed once created. </a:t>
            </a:r>
            <a:r>
              <a:rPr lang="en-US" b="0" i="0" u="sng" dirty="0">
                <a:effectLst/>
                <a:latin typeface="Nunito" pitchFamily="2" charset="0"/>
              </a:rPr>
              <a:t>Initialize a String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one of the important pillars required as a pre-requisite with deeper understanding. For now, we will be justifying let us do consider the below code with three concatenation functions with three different types of parameters, String,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StringBuffer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, and StringBuilder.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C2F5B-0532-405D-B3AF-B057D96C59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D269-8009-486A-9167-A678B574F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3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AF43C0C-04E6-D2CC-2C14-EA2FEBA3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9A4875B4-8285-AA4E-D8C0-AFEE2B12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Strings in java are immutable</a:t>
            </a:r>
          </a:p>
          <a:p>
            <a:r>
              <a:rPr lang="en-US" altLang="en-US"/>
              <a:t>Once created they cannot be altered and hence any alterations will lead to creation of new string object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8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6B41E2-1D85-0CDC-C379-D75B97F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4220-91E5-9970-4A75-423D68CF8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String s1 = “Example”</a:t>
            </a:r>
          </a:p>
          <a:p>
            <a:pPr>
              <a:defRPr/>
            </a:pPr>
            <a:r>
              <a:rPr lang="en-US" dirty="0"/>
              <a:t>String s2 = new String(“Example”)</a:t>
            </a:r>
          </a:p>
          <a:p>
            <a:pPr>
              <a:defRPr/>
            </a:pPr>
            <a:r>
              <a:rPr lang="en-US" dirty="0"/>
              <a:t>String s3 = “Example”</a:t>
            </a:r>
          </a:p>
          <a:p>
            <a:pPr>
              <a:defRPr/>
            </a:pPr>
            <a:r>
              <a:rPr lang="en-US" dirty="0"/>
              <a:t>The difference between the three statements is that, s1 and s3 are pointing to the same memory location i.e. the string pool. s2 is pointing to a memory location on the heap.</a:t>
            </a:r>
          </a:p>
          <a:p>
            <a:pPr>
              <a:defRPr/>
            </a:pPr>
            <a:r>
              <a:rPr lang="en-US" dirty="0"/>
              <a:t>Using a new operator creates a memory location on the heap.</a:t>
            </a:r>
          </a:p>
          <a:p>
            <a:pPr>
              <a:defRPr/>
            </a:pPr>
            <a:r>
              <a:rPr lang="en-US" dirty="0" err="1"/>
              <a:t>Concatinting</a:t>
            </a:r>
            <a:r>
              <a:rPr lang="en-US" dirty="0"/>
              <a:t> s1 and s3 leads to creation of a new string in the pool.</a:t>
            </a:r>
          </a:p>
        </p:txBody>
      </p:sp>
    </p:spTree>
    <p:extLst>
      <p:ext uri="{BB962C8B-B14F-4D97-AF65-F5344CB8AC3E}">
        <p14:creationId xmlns:p14="http://schemas.microsoft.com/office/powerpoint/2010/main" val="23652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D409-3FD7-324B-2CA4-A3B704535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119673"/>
            <a:ext cx="9779182" cy="42646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600" dirty="0"/>
              <a:t>class </a:t>
            </a:r>
            <a:r>
              <a:rPr lang="en-IN" sz="1600" dirty="0" err="1"/>
              <a:t>StringDemo</a:t>
            </a:r>
            <a:r>
              <a:rPr lang="en-IN" sz="1600" dirty="0"/>
              <a:t> {</a:t>
            </a:r>
          </a:p>
          <a:p>
            <a:pPr>
              <a:lnSpc>
                <a:spcPct val="100000"/>
              </a:lnSpc>
            </a:pPr>
            <a:r>
              <a:rPr lang="en-IN" sz="1600" dirty="0"/>
              <a:t>	String s1="Hello";</a:t>
            </a:r>
            <a:br>
              <a:rPr lang="en-IN" sz="1600" dirty="0"/>
            </a:br>
            <a:r>
              <a:rPr lang="en-IN" sz="1600" dirty="0"/>
              <a:t> public static void concat1(String s1)</a:t>
            </a:r>
          </a:p>
          <a:p>
            <a:pPr>
              <a:lnSpc>
                <a:spcPct val="100000"/>
              </a:lnSpc>
            </a:pPr>
            <a:r>
              <a:rPr lang="en-IN" sz="1600" dirty="0"/>
              <a:t>    {</a:t>
            </a:r>
          </a:p>
          <a:p>
            <a:pPr>
              <a:lnSpc>
                <a:spcPct val="100000"/>
              </a:lnSpc>
            </a:pPr>
            <a:r>
              <a:rPr lang="en-IN" sz="1600" dirty="0"/>
              <a:t>        s1 = s1 + "World";</a:t>
            </a:r>
          </a:p>
          <a:p>
            <a:pPr>
              <a:lnSpc>
                <a:spcPct val="100000"/>
              </a:lnSpc>
            </a:pPr>
            <a:r>
              <a:rPr lang="en-IN" sz="1600" dirty="0"/>
              <a:t>    }</a:t>
            </a:r>
          </a:p>
          <a:p>
            <a:pPr lvl="1">
              <a:lnSpc>
                <a:spcPct val="100000"/>
              </a:lnSpc>
            </a:pPr>
            <a:r>
              <a:rPr lang="en-IN" sz="1400" dirty="0"/>
              <a:t>	public static void main(String </a:t>
            </a:r>
            <a:r>
              <a:rPr lang="en-IN" sz="1400" dirty="0" err="1"/>
              <a:t>args</a:t>
            </a:r>
            <a:r>
              <a:rPr lang="en-IN" sz="1400" dirty="0"/>
              <a:t>[])</a:t>
            </a:r>
          </a:p>
          <a:p>
            <a:pPr>
              <a:lnSpc>
                <a:spcPct val="100000"/>
              </a:lnSpc>
            </a:pPr>
            <a:r>
              <a:rPr lang="en-IN" sz="1600" dirty="0"/>
              <a:t>	{</a:t>
            </a:r>
          </a:p>
          <a:p>
            <a:pPr>
              <a:lnSpc>
                <a:spcPct val="100000"/>
              </a:lnSpc>
            </a:pPr>
            <a:r>
              <a:rPr lang="en-IN" sz="1600" dirty="0"/>
              <a:t>		</a:t>
            </a:r>
            <a:r>
              <a:rPr lang="en-IN" sz="1600" dirty="0" err="1"/>
              <a:t>StringDemo</a:t>
            </a:r>
            <a:r>
              <a:rPr lang="en-IN" sz="1600" dirty="0"/>
              <a:t> </a:t>
            </a:r>
            <a:r>
              <a:rPr lang="en-IN" sz="1600" dirty="0" err="1"/>
              <a:t>st</a:t>
            </a:r>
            <a:r>
              <a:rPr lang="en-IN" sz="1600" dirty="0"/>
              <a:t>=new </a:t>
            </a:r>
            <a:r>
              <a:rPr lang="en-IN" sz="1600" dirty="0" err="1"/>
              <a:t>StringDemo</a:t>
            </a:r>
            <a:r>
              <a:rPr lang="en-IN" sz="1600" dirty="0"/>
              <a:t>();</a:t>
            </a:r>
          </a:p>
          <a:p>
            <a:pPr>
              <a:lnSpc>
                <a:spcPct val="100000"/>
              </a:lnSpc>
            </a:pPr>
            <a:r>
              <a:rPr lang="en-IN" sz="1600" dirty="0"/>
              <a:t>		st.concat1();</a:t>
            </a:r>
          </a:p>
          <a:p>
            <a:pPr>
              <a:lnSpc>
                <a:spcPct val="100000"/>
              </a:lnSpc>
            </a:pPr>
            <a:r>
              <a:rPr lang="en-IN" sz="1600" dirty="0"/>
              <a:t>	}</a:t>
            </a:r>
          </a:p>
          <a:p>
            <a:pPr>
              <a:lnSpc>
                <a:spcPct val="100000"/>
              </a:lnSpc>
            </a:pPr>
            <a:r>
              <a:rPr lang="en-IN" sz="16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D48E-83A6-C343-DB10-2B5DA434D5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0D78-4E1C-A44F-4B90-0308C1012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AD48-FC88-D335-42F9-205B21FC1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3201-CBFC-133C-D37A-20FEE8D1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840" y="783771"/>
            <a:ext cx="9779182" cy="65162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000" dirty="0"/>
              <a:t>class </a:t>
            </a:r>
            <a:r>
              <a:rPr lang="en-IN" sz="2000" dirty="0" err="1"/>
              <a:t>StringBuilderDemo</a:t>
            </a:r>
            <a:r>
              <a:rPr lang="en-IN" sz="2000" dirty="0"/>
              <a:t> {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	String s1="Hello";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public static void concat1(StringBuilder s2)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    {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	 s2.append("</a:t>
            </a:r>
            <a:r>
              <a:rPr lang="en-IN" sz="2000" dirty="0" err="1"/>
              <a:t>forgeeks</a:t>
            </a:r>
            <a:r>
              <a:rPr lang="en-IN" sz="2000" dirty="0"/>
              <a:t>");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    }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	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	{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		</a:t>
            </a:r>
            <a:r>
              <a:rPr lang="en-IN" sz="2000" dirty="0" err="1"/>
              <a:t>StringBuilderDemo</a:t>
            </a:r>
            <a:r>
              <a:rPr lang="en-IN" sz="2000" dirty="0"/>
              <a:t> </a:t>
            </a:r>
            <a:r>
              <a:rPr lang="en-IN" sz="2000" dirty="0" err="1"/>
              <a:t>st</a:t>
            </a:r>
            <a:r>
              <a:rPr lang="en-IN" sz="2000" dirty="0"/>
              <a:t>=new </a:t>
            </a:r>
            <a:r>
              <a:rPr lang="en-IN" sz="2000" dirty="0" err="1"/>
              <a:t>StringBuilderDemo</a:t>
            </a:r>
            <a:r>
              <a:rPr lang="en-IN" sz="2000" dirty="0"/>
              <a:t>();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		st.concat1();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	}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3CF7F-45CA-4DFD-6213-E0B9B2A037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28C8-011A-311C-DEF8-2716A0BF5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98FA-99E1-E6E9-A0A8-E7E198E38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8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4A91-D622-19E5-4633-2B7CA3E1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709127"/>
            <a:ext cx="9779182" cy="4675155"/>
          </a:xfrm>
        </p:spPr>
        <p:txBody>
          <a:bodyPr/>
          <a:lstStyle/>
          <a:p>
            <a:r>
              <a:rPr lang="en-IN" sz="2000" dirty="0"/>
              <a:t>class </a:t>
            </a:r>
            <a:r>
              <a:rPr lang="en-IN" sz="2000" dirty="0" err="1"/>
              <a:t>StringBufferDemo</a:t>
            </a:r>
            <a:r>
              <a:rPr lang="en-IN" sz="2000" dirty="0"/>
              <a:t> {</a:t>
            </a:r>
          </a:p>
          <a:p>
            <a:r>
              <a:rPr lang="en-IN" sz="2000" dirty="0"/>
              <a:t>	String s1="Hello";</a:t>
            </a:r>
          </a:p>
          <a:p>
            <a:r>
              <a:rPr lang="en-IN" sz="2000" dirty="0"/>
              <a:t>public static void concat1(</a:t>
            </a:r>
            <a:r>
              <a:rPr lang="en-IN" sz="2000" dirty="0" err="1"/>
              <a:t>StringBuffer</a:t>
            </a:r>
            <a:r>
              <a:rPr lang="en-IN" sz="2000" dirty="0"/>
              <a:t> s1)</a:t>
            </a:r>
          </a:p>
          <a:p>
            <a:r>
              <a:rPr lang="en-IN" sz="2000" dirty="0"/>
              <a:t>    {</a:t>
            </a:r>
          </a:p>
          <a:p>
            <a:r>
              <a:rPr lang="en-IN" sz="2000" dirty="0"/>
              <a:t>        s1 = s1 + "World";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	public static void main(String </a:t>
            </a:r>
            <a:r>
              <a:rPr lang="en-IN" sz="2000" dirty="0" err="1"/>
              <a:t>args</a:t>
            </a:r>
            <a:r>
              <a:rPr lang="en-IN" sz="2000" dirty="0"/>
              <a:t>[])</a:t>
            </a:r>
          </a:p>
          <a:p>
            <a:r>
              <a:rPr lang="en-IN" sz="2000" dirty="0"/>
              <a:t>	{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StringBufferDemo</a:t>
            </a:r>
            <a:r>
              <a:rPr lang="en-IN" sz="2000" dirty="0"/>
              <a:t> </a:t>
            </a:r>
            <a:r>
              <a:rPr lang="en-IN" sz="2000" dirty="0" err="1"/>
              <a:t>st</a:t>
            </a:r>
            <a:r>
              <a:rPr lang="en-IN" sz="2000" dirty="0"/>
              <a:t>=new </a:t>
            </a:r>
            <a:r>
              <a:rPr lang="en-IN" sz="2000" dirty="0" err="1"/>
              <a:t>StringBufferDemo</a:t>
            </a:r>
            <a:r>
              <a:rPr lang="en-IN" sz="2000" dirty="0"/>
              <a:t>();</a:t>
            </a:r>
          </a:p>
          <a:p>
            <a:r>
              <a:rPr lang="en-IN" sz="2000" dirty="0"/>
              <a:t>		st.concat1();</a:t>
            </a:r>
          </a:p>
          <a:p>
            <a:r>
              <a:rPr lang="en-IN" sz="2000" dirty="0"/>
              <a:t>	}</a:t>
            </a:r>
          </a:p>
          <a:p>
            <a:r>
              <a:rPr lang="en-IN" sz="20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20E6-B63D-0D1E-5B0D-24A6D782EF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7/4/2023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462CE-45E1-E5C0-A747-23F9F7EEB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5849-948A-7FF9-C7BF-996DB6BC8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2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24E5A7A-C517-5DA1-EA0A-B4A9F03A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StringBuffer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86ABD88E-695B-125A-FDEA-929715A2F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StringBuffer is a synchronized and allows us to mutate the string.</a:t>
            </a:r>
          </a:p>
          <a:p>
            <a:r>
              <a:rPr lang="en-US" altLang="en-US"/>
              <a:t>StringBuffer has many utility methods to manipulate the string.</a:t>
            </a:r>
          </a:p>
          <a:p>
            <a:r>
              <a:rPr lang="en-US" altLang="en-US"/>
              <a:t>This is more useful when using in a multithreaded environment.</a:t>
            </a:r>
          </a:p>
          <a:p>
            <a:r>
              <a:rPr lang="en-US" altLang="en-US"/>
              <a:t>Always has a locking overhead.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6F71D38-A9C3-A875-0D14-BBF19D5E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521D-551C-7385-F769-6B2388E1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public class </a:t>
            </a:r>
            <a:r>
              <a:rPr lang="en-US" dirty="0" err="1"/>
              <a:t>mybuffers</a:t>
            </a:r>
            <a:r>
              <a:rPr lang="en-US" dirty="0"/>
              <a:t>{</a:t>
            </a:r>
          </a:p>
          <a:p>
            <a:pPr>
              <a:defRPr/>
            </a:pPr>
            <a:r>
              <a:rPr lang="en-US" dirty="0"/>
              <a:t>	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>
              <a:defRPr/>
            </a:pPr>
            <a:r>
              <a:rPr lang="en-US" dirty="0"/>
              <a:t>		</a:t>
            </a:r>
            <a:r>
              <a:rPr lang="en-US" dirty="0" err="1"/>
              <a:t>StringBuffer</a:t>
            </a:r>
            <a:r>
              <a:rPr lang="en-US" dirty="0"/>
              <a:t> buffer =  new </a:t>
            </a:r>
            <a:r>
              <a:rPr lang="en-US" dirty="0" err="1"/>
              <a:t>StringBuffer</a:t>
            </a:r>
            <a:r>
              <a:rPr lang="en-US" dirty="0"/>
              <a:t>(“Hi”);</a:t>
            </a:r>
          </a:p>
          <a:p>
            <a:pPr>
              <a:defRPr/>
            </a:pPr>
            <a:r>
              <a:rPr lang="en-US" dirty="0"/>
              <a:t>		</a:t>
            </a:r>
            <a:r>
              <a:rPr lang="en-US" dirty="0" err="1"/>
              <a:t>buffer.append</a:t>
            </a:r>
            <a:r>
              <a:rPr lang="en-US" dirty="0"/>
              <a:t>(“Bye”);	</a:t>
            </a:r>
          </a:p>
          <a:p>
            <a:pPr>
              <a:defRPr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(buffer);</a:t>
            </a:r>
          </a:p>
          <a:p>
            <a:pPr>
              <a:defRPr/>
            </a:pPr>
            <a:r>
              <a:rPr lang="en-US" dirty="0"/>
              <a:t>	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This program appends the string Bye to Hi and prints it to the screen.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609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inter-regular</vt:lpstr>
      <vt:lpstr>Nunito</vt:lpstr>
      <vt:lpstr>Tenorite</vt:lpstr>
      <vt:lpstr>times new roman</vt:lpstr>
      <vt:lpstr>Office Theme</vt:lpstr>
      <vt:lpstr>String, StringBuffer &amp; String Builder</vt:lpstr>
      <vt:lpstr>PowerPoint Presentation</vt:lpstr>
      <vt:lpstr>String</vt:lpstr>
      <vt:lpstr>Example</vt:lpstr>
      <vt:lpstr>PowerPoint Presentation</vt:lpstr>
      <vt:lpstr>PowerPoint Presentation</vt:lpstr>
      <vt:lpstr>PowerPoint Presentation</vt:lpstr>
      <vt:lpstr>StringBuffer</vt:lpstr>
      <vt:lpstr>Example</vt:lpstr>
      <vt:lpstr>StringBuilder</vt:lpstr>
      <vt:lpstr>Diff Between StringBuffer and String 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 in Java</dc:title>
  <dc:creator>Vijay Kumbhar</dc:creator>
  <cp:lastModifiedBy>Vijay Kumbhar</cp:lastModifiedBy>
  <cp:revision>36</cp:revision>
  <dcterms:created xsi:type="dcterms:W3CDTF">2022-12-26T13:20:02Z</dcterms:created>
  <dcterms:modified xsi:type="dcterms:W3CDTF">2023-07-04T14:09:58Z</dcterms:modified>
</cp:coreProperties>
</file>