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99" r:id="rId6"/>
    <p:sldId id="308" r:id="rId7"/>
    <p:sldId id="301" r:id="rId8"/>
    <p:sldId id="302" r:id="rId9"/>
    <p:sldId id="303" r:id="rId10"/>
    <p:sldId id="304" r:id="rId11"/>
    <p:sldId id="305" r:id="rId12"/>
    <p:sldId id="306" r:id="rId13"/>
    <p:sldId id="307" r:id="rId14"/>
    <p:sldId id="309" r:id="rId15"/>
    <p:sldId id="310"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Set interface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A9D3-3256-492E-A0C2-7305F4877FB8}"/>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A280FD01-10D0-48B1-B3AD-6D8C79A053F0}"/>
              </a:ext>
            </a:extLst>
          </p:cNvPr>
          <p:cNvSpPr>
            <a:spLocks noGrp="1"/>
          </p:cNvSpPr>
          <p:nvPr>
            <p:ph idx="1"/>
          </p:nvPr>
        </p:nvSpPr>
        <p:spPr/>
        <p:txBody>
          <a:bodyPr/>
          <a:lstStyle/>
          <a:p>
            <a:pPr marL="514350" indent="-514350">
              <a:buFont typeface="+mj-lt"/>
              <a:buAutoNum type="arabicPeriod"/>
            </a:pPr>
            <a:r>
              <a:rPr lang="en-IN" b="1" u="sng" dirty="0"/>
              <a:t>HashSet</a:t>
            </a:r>
            <a:r>
              <a:rPr lang="en-IN" b="1" dirty="0"/>
              <a:t> </a:t>
            </a:r>
          </a:p>
          <a:p>
            <a:pPr marL="514350" indent="-514350">
              <a:buFont typeface="+mj-lt"/>
              <a:buAutoNum type="arabicPeriod"/>
            </a:pPr>
            <a:r>
              <a:rPr lang="en-IN" b="1" dirty="0" err="1"/>
              <a:t>EnumSet</a:t>
            </a:r>
            <a:endParaRPr lang="en-IN" b="1" dirty="0"/>
          </a:p>
          <a:p>
            <a:pPr marL="514350" indent="-514350">
              <a:buFont typeface="+mj-lt"/>
              <a:buAutoNum type="arabicPeriod"/>
            </a:pPr>
            <a:r>
              <a:rPr lang="en-IN" b="1" dirty="0" err="1"/>
              <a:t>LinkedHashSet</a:t>
            </a:r>
            <a:endParaRPr lang="en-IN" b="1" dirty="0"/>
          </a:p>
          <a:p>
            <a:pPr marL="514350" indent="-514350">
              <a:buFont typeface="+mj-lt"/>
              <a:buAutoNum type="arabicPeriod"/>
            </a:pPr>
            <a:r>
              <a:rPr lang="en-IN" b="1" dirty="0" err="1"/>
              <a:t>TreeSet</a:t>
            </a:r>
            <a:endParaRPr lang="en-IN" b="1" dirty="0"/>
          </a:p>
        </p:txBody>
      </p:sp>
      <p:sp>
        <p:nvSpPr>
          <p:cNvPr id="4" name="Date Placeholder 3">
            <a:extLst>
              <a:ext uri="{FF2B5EF4-FFF2-40B4-BE49-F238E27FC236}">
                <a16:creationId xmlns:a16="http://schemas.microsoft.com/office/drawing/2014/main" id="{0698CBA5-587E-49B6-9F63-62C9EAADA03A}"/>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C72B9051-4C27-40AD-B2EF-F9C18F86D8C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827B6B0-6D16-4E9D-8B07-E13CC9F085E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8604029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0628-F767-4C08-AA66-16685FA0D63F}"/>
              </a:ext>
            </a:extLst>
          </p:cNvPr>
          <p:cNvSpPr>
            <a:spLocks noGrp="1"/>
          </p:cNvSpPr>
          <p:nvPr>
            <p:ph type="title"/>
          </p:nvPr>
        </p:nvSpPr>
        <p:spPr/>
        <p:txBody>
          <a:bodyPr/>
          <a:lstStyle/>
          <a:p>
            <a:r>
              <a:rPr lang="en-IN" dirty="0"/>
              <a:t>HashSet</a:t>
            </a:r>
          </a:p>
        </p:txBody>
      </p:sp>
      <p:sp>
        <p:nvSpPr>
          <p:cNvPr id="3" name="Content Placeholder 2">
            <a:extLst>
              <a:ext uri="{FF2B5EF4-FFF2-40B4-BE49-F238E27FC236}">
                <a16:creationId xmlns:a16="http://schemas.microsoft.com/office/drawing/2014/main" id="{ECF8D21F-334D-4741-864C-0DBD91387CDF}"/>
              </a:ext>
            </a:extLst>
          </p:cNvPr>
          <p:cNvSpPr>
            <a:spLocks noGrp="1"/>
          </p:cNvSpPr>
          <p:nvPr>
            <p:ph idx="1"/>
          </p:nvPr>
        </p:nvSpPr>
        <p:spPr/>
        <p:txBody>
          <a:bodyPr/>
          <a:lstStyle/>
          <a:p>
            <a:pPr marL="457200" indent="-457200">
              <a:buFont typeface="Arial" panose="020B0604020202020204" pitchFamily="34" charset="0"/>
              <a:buChar char="•"/>
            </a:pPr>
            <a:r>
              <a:rPr lang="en-US" dirty="0"/>
              <a:t>HashSet class which is implemented in the </a:t>
            </a:r>
            <a:r>
              <a:rPr lang="en-US" u="sng" dirty="0"/>
              <a:t>collection framework</a:t>
            </a:r>
            <a:r>
              <a:rPr lang="en-US" dirty="0"/>
              <a:t> is an inherent implementation of the </a:t>
            </a:r>
            <a:r>
              <a:rPr lang="en-US" u="sng" dirty="0"/>
              <a:t>hash table </a:t>
            </a:r>
            <a:r>
              <a:rPr lang="en-US" dirty="0"/>
              <a:t>data structure. </a:t>
            </a:r>
          </a:p>
          <a:p>
            <a:pPr marL="457200" indent="-457200">
              <a:buFont typeface="Arial" panose="020B0604020202020204" pitchFamily="34" charset="0"/>
              <a:buChar char="•"/>
            </a:pPr>
            <a:r>
              <a:rPr lang="en-US" dirty="0"/>
              <a:t>The objects that we insert into the HashSet do not guarantee to be inserted in the same order. </a:t>
            </a:r>
          </a:p>
          <a:p>
            <a:pPr marL="457200" indent="-457200">
              <a:buFont typeface="Arial" panose="020B0604020202020204" pitchFamily="34" charset="0"/>
              <a:buChar char="•"/>
            </a:pPr>
            <a:r>
              <a:rPr lang="en-US" dirty="0"/>
              <a:t>The objects are inserted based on their </a:t>
            </a:r>
            <a:r>
              <a:rPr lang="en-US" dirty="0" err="1"/>
              <a:t>hashcode</a:t>
            </a:r>
            <a:r>
              <a:rPr lang="en-US" dirty="0"/>
              <a:t>. This class also allows the insertion of NULL elements.</a:t>
            </a:r>
            <a:endParaRPr lang="en-IN" dirty="0"/>
          </a:p>
        </p:txBody>
      </p:sp>
      <p:sp>
        <p:nvSpPr>
          <p:cNvPr id="4" name="Date Placeholder 3">
            <a:extLst>
              <a:ext uri="{FF2B5EF4-FFF2-40B4-BE49-F238E27FC236}">
                <a16:creationId xmlns:a16="http://schemas.microsoft.com/office/drawing/2014/main" id="{2F356170-802A-4303-8CA7-D13EE4EE3A37}"/>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0E732704-5D1E-47D5-B1C3-BB3280EF0BA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913657B-B251-4536-ADE2-BB4B0FF97D00}"/>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265171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0D643-47D8-4822-BAC2-1C5985F9C3C1}"/>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4960B147-95B3-4864-8F96-278FA5FF79C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C37D2-A515-4A86-98D1-38C654A5D810}"/>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DEEF9745-7C4C-4AE3-B050-7FB4506B2D39}"/>
              </a:ext>
            </a:extLst>
          </p:cNvPr>
          <p:cNvPicPr>
            <a:picLocks noChangeAspect="1"/>
          </p:cNvPicPr>
          <p:nvPr/>
        </p:nvPicPr>
        <p:blipFill>
          <a:blip r:embed="rId2"/>
          <a:stretch>
            <a:fillRect/>
          </a:stretch>
        </p:blipFill>
        <p:spPr>
          <a:xfrm>
            <a:off x="3396000" y="0"/>
            <a:ext cx="5400000" cy="6858000"/>
          </a:xfrm>
          <a:prstGeom prst="rect">
            <a:avLst/>
          </a:prstGeom>
        </p:spPr>
      </p:pic>
    </p:spTree>
    <p:extLst>
      <p:ext uri="{BB962C8B-B14F-4D97-AF65-F5344CB8AC3E}">
        <p14:creationId xmlns:p14="http://schemas.microsoft.com/office/powerpoint/2010/main" val="4219766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5826-1E55-41E0-9829-AED8C0E203D6}"/>
              </a:ext>
            </a:extLst>
          </p:cNvPr>
          <p:cNvSpPr>
            <a:spLocks noGrp="1"/>
          </p:cNvSpPr>
          <p:nvPr>
            <p:ph type="title"/>
          </p:nvPr>
        </p:nvSpPr>
        <p:spPr/>
        <p:txBody>
          <a:bodyPr/>
          <a:lstStyle/>
          <a:p>
            <a:r>
              <a:rPr lang="en-IN" dirty="0"/>
              <a:t>2: </a:t>
            </a:r>
            <a:r>
              <a:rPr lang="en-IN" dirty="0" err="1"/>
              <a:t>EnumSet</a:t>
            </a:r>
            <a:endParaRPr lang="en-IN" dirty="0"/>
          </a:p>
        </p:txBody>
      </p:sp>
      <p:sp>
        <p:nvSpPr>
          <p:cNvPr id="3" name="Content Placeholder 2">
            <a:extLst>
              <a:ext uri="{FF2B5EF4-FFF2-40B4-BE49-F238E27FC236}">
                <a16:creationId xmlns:a16="http://schemas.microsoft.com/office/drawing/2014/main" id="{5DFBAAD3-A90F-47D4-B3B8-AB4DE63A14F3}"/>
              </a:ext>
            </a:extLst>
          </p:cNvPr>
          <p:cNvSpPr>
            <a:spLocks noGrp="1"/>
          </p:cNvSpPr>
          <p:nvPr>
            <p:ph idx="1"/>
          </p:nvPr>
        </p:nvSpPr>
        <p:spPr/>
        <p:txBody>
          <a:bodyPr/>
          <a:lstStyle/>
          <a:p>
            <a:pPr marL="457200" indent="-457200">
              <a:buFont typeface="Arial" panose="020B0604020202020204" pitchFamily="34" charset="0"/>
              <a:buChar char="•"/>
            </a:pPr>
            <a:r>
              <a:rPr lang="en-US" dirty="0" err="1"/>
              <a:t>EnumSet</a:t>
            </a:r>
            <a:r>
              <a:rPr lang="en-US" dirty="0"/>
              <a:t> class which is implemented in the </a:t>
            </a:r>
            <a:r>
              <a:rPr lang="en-US" u="sng" dirty="0"/>
              <a:t>collections framework</a:t>
            </a:r>
            <a:r>
              <a:rPr lang="en-US" dirty="0"/>
              <a:t> is one of the specialized implementations of the Set interface for use with the </a:t>
            </a:r>
            <a:r>
              <a:rPr lang="en-US" u="sng" dirty="0"/>
              <a:t>enumeration type</a:t>
            </a:r>
            <a:r>
              <a:rPr lang="en-US" dirty="0"/>
              <a:t>. </a:t>
            </a:r>
          </a:p>
          <a:p>
            <a:pPr marL="457200" indent="-457200">
              <a:buFont typeface="Arial" panose="020B0604020202020204" pitchFamily="34" charset="0"/>
              <a:buChar char="•"/>
            </a:pPr>
            <a:r>
              <a:rPr lang="en-US" dirty="0"/>
              <a:t>It is a high-performance set implementation, much faster than HashSet. </a:t>
            </a:r>
          </a:p>
          <a:p>
            <a:pPr marL="457200" indent="-457200">
              <a:buFont typeface="Arial" panose="020B0604020202020204" pitchFamily="34" charset="0"/>
              <a:buChar char="•"/>
            </a:pPr>
            <a:r>
              <a:rPr lang="en-US" dirty="0"/>
              <a:t>All of the elements in an </a:t>
            </a:r>
            <a:r>
              <a:rPr lang="en-US" dirty="0" err="1"/>
              <a:t>enum</a:t>
            </a:r>
            <a:r>
              <a:rPr lang="en-US" dirty="0"/>
              <a:t> set must come from a single enumeration type that is specified when the set is created either explicitly or implicitly</a:t>
            </a:r>
            <a:endParaRPr lang="en-IN" dirty="0"/>
          </a:p>
        </p:txBody>
      </p:sp>
      <p:sp>
        <p:nvSpPr>
          <p:cNvPr id="4" name="Date Placeholder 3">
            <a:extLst>
              <a:ext uri="{FF2B5EF4-FFF2-40B4-BE49-F238E27FC236}">
                <a16:creationId xmlns:a16="http://schemas.microsoft.com/office/drawing/2014/main" id="{E95EC205-845C-453B-AB98-FB750234013C}"/>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2A3AA801-580D-4B1F-8389-D8C28D21394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808EB9-8E2B-407B-88E3-5E976A528B5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68890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10D9-D12F-4586-8512-79130EF6E53E}"/>
              </a:ext>
            </a:extLst>
          </p:cNvPr>
          <p:cNvSpPr>
            <a:spLocks noGrp="1"/>
          </p:cNvSpPr>
          <p:nvPr>
            <p:ph type="title"/>
          </p:nvPr>
        </p:nvSpPr>
        <p:spPr/>
        <p:txBody>
          <a:bodyPr/>
          <a:lstStyle/>
          <a:p>
            <a:r>
              <a:rPr lang="en-IN" dirty="0" err="1"/>
              <a:t>EnumSet</a:t>
            </a:r>
            <a:r>
              <a:rPr lang="en-IN" dirty="0"/>
              <a:t> Example</a:t>
            </a:r>
          </a:p>
        </p:txBody>
      </p:sp>
      <p:pic>
        <p:nvPicPr>
          <p:cNvPr id="7" name="Content Placeholder 6">
            <a:extLst>
              <a:ext uri="{FF2B5EF4-FFF2-40B4-BE49-F238E27FC236}">
                <a16:creationId xmlns:a16="http://schemas.microsoft.com/office/drawing/2014/main" id="{7C0A16A5-F6BD-4BDC-B191-50D10EB38248}"/>
              </a:ext>
            </a:extLst>
          </p:cNvPr>
          <p:cNvPicPr>
            <a:picLocks noGrp="1" noChangeAspect="1"/>
          </p:cNvPicPr>
          <p:nvPr>
            <p:ph idx="1"/>
          </p:nvPr>
        </p:nvPicPr>
        <p:blipFill>
          <a:blip r:embed="rId2"/>
          <a:stretch>
            <a:fillRect/>
          </a:stretch>
        </p:blipFill>
        <p:spPr>
          <a:xfrm>
            <a:off x="4076467" y="2017713"/>
            <a:ext cx="3961279" cy="3367087"/>
          </a:xfrm>
          <a:prstGeom prst="rect">
            <a:avLst/>
          </a:prstGeom>
        </p:spPr>
      </p:pic>
      <p:sp>
        <p:nvSpPr>
          <p:cNvPr id="4" name="Date Placeholder 3">
            <a:extLst>
              <a:ext uri="{FF2B5EF4-FFF2-40B4-BE49-F238E27FC236}">
                <a16:creationId xmlns:a16="http://schemas.microsoft.com/office/drawing/2014/main" id="{226533F1-009B-4897-83B9-47D130B4655D}"/>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946698E5-125B-47C1-AD09-F329D697143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D6DCAB-05BE-4B17-9AA1-4486CA20F243}"/>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62868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US" dirty="0"/>
              <a:t>Set :</a:t>
            </a:r>
          </a:p>
          <a:p>
            <a:r>
              <a:rPr lang="en-US" dirty="0"/>
              <a:t>	The set interface is present in </a:t>
            </a:r>
            <a:r>
              <a:rPr lang="en-US" dirty="0" err="1"/>
              <a:t>java.util</a:t>
            </a:r>
            <a:r>
              <a:rPr lang="en-US" dirty="0"/>
              <a:t> package and extends the Collection Interface. It is an unordered collection of objects in which duplicate values cannot be stored. It is an interface that implements the mathematical set. This interface contains the methods inherited from the Collection interface and adds a feature that restricts the insertion of the duplicate elements. There are two interfaces that extend the set implementation namely </a:t>
            </a:r>
            <a:r>
              <a:rPr lang="en-US" dirty="0" err="1"/>
              <a:t>SortedSet</a:t>
            </a:r>
            <a:r>
              <a:rPr lang="en-US" dirty="0"/>
              <a:t> and </a:t>
            </a:r>
            <a:r>
              <a:rPr lang="en-US" dirty="0" err="1"/>
              <a:t>NavigableSet</a:t>
            </a:r>
            <a:r>
              <a:rPr lang="en-US" dirty="0"/>
              <a:t>.</a:t>
            </a:r>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6E8D-8940-4A1D-BCD1-E5431B91CDA7}"/>
              </a:ext>
            </a:extLst>
          </p:cNvPr>
          <p:cNvSpPr>
            <a:spLocks noGrp="1"/>
          </p:cNvSpPr>
          <p:nvPr>
            <p:ph type="title"/>
          </p:nvPr>
        </p:nvSpPr>
        <p:spPr/>
        <p:txBody>
          <a:bodyPr/>
          <a:lstStyle/>
          <a:p>
            <a:r>
              <a:rPr lang="en-IN" dirty="0"/>
              <a:t>Collection</a:t>
            </a:r>
          </a:p>
        </p:txBody>
      </p:sp>
      <p:sp>
        <p:nvSpPr>
          <p:cNvPr id="4" name="Date Placeholder 3">
            <a:extLst>
              <a:ext uri="{FF2B5EF4-FFF2-40B4-BE49-F238E27FC236}">
                <a16:creationId xmlns:a16="http://schemas.microsoft.com/office/drawing/2014/main" id="{134A4B6C-46FE-4E58-BA08-D06CC9867EFD}"/>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866FAC06-9D90-4C36-9F28-752489CC0AD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1E3826-8F76-4564-99FD-4CA8A45605BB}"/>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6146" name="Picture 2" descr="Lightbox">
            <a:extLst>
              <a:ext uri="{FF2B5EF4-FFF2-40B4-BE49-F238E27FC236}">
                <a16:creationId xmlns:a16="http://schemas.microsoft.com/office/drawing/2014/main" id="{5A967572-CBE6-4838-8698-BC66051B5A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053811"/>
            <a:ext cx="7688423" cy="356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3668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p:txBody>
          <a:bodyPr/>
          <a:lstStyle/>
          <a:p>
            <a:pPr fontAlgn="base"/>
            <a:r>
              <a:rPr lang="en-US" sz="4000" dirty="0"/>
              <a:t>Set Implementation</a:t>
            </a:r>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descr="Lightbox">
            <a:extLst>
              <a:ext uri="{FF2B5EF4-FFF2-40B4-BE49-F238E27FC236}">
                <a16:creationId xmlns:a16="http://schemas.microsoft.com/office/drawing/2014/main" id="{FA0837BF-8D63-48BA-B885-80C13F7C95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522" y="2017713"/>
            <a:ext cx="1985168" cy="397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002-DC69-4CF2-982F-48268D7985C8}"/>
              </a:ext>
            </a:extLst>
          </p:cNvPr>
          <p:cNvSpPr>
            <a:spLocks noGrp="1"/>
          </p:cNvSpPr>
          <p:nvPr>
            <p:ph type="title"/>
          </p:nvPr>
        </p:nvSpPr>
        <p:spPr/>
        <p:txBody>
          <a:bodyPr/>
          <a:lstStyle/>
          <a:p>
            <a:r>
              <a:rPr lang="en-US" dirty="0"/>
              <a:t>Navigable Set</a:t>
            </a:r>
            <a:endParaRPr lang="en-IN" sz="3200" dirty="0"/>
          </a:p>
        </p:txBody>
      </p:sp>
      <p:sp>
        <p:nvSpPr>
          <p:cNvPr id="4" name="Date Placeholder 3">
            <a:extLst>
              <a:ext uri="{FF2B5EF4-FFF2-40B4-BE49-F238E27FC236}">
                <a16:creationId xmlns:a16="http://schemas.microsoft.com/office/drawing/2014/main" id="{8E45B767-EC4D-403C-BED8-BA69478CC4FE}"/>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B9315E18-0BB0-4377-803D-BD7E2A7DC3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D68E0C9-44CF-47F7-9D32-88684E244E0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A230FA4C-1CB0-4ED3-918B-2ABD51C7C68E}"/>
              </a:ext>
            </a:extLst>
          </p:cNvPr>
          <p:cNvSpPr>
            <a:spLocks noGrp="1"/>
          </p:cNvSpPr>
          <p:nvPr>
            <p:ph idx="1"/>
          </p:nvPr>
        </p:nvSpPr>
        <p:spPr/>
        <p:txBody>
          <a:bodyPr/>
          <a:lstStyle/>
          <a:p>
            <a:pPr marL="514350" indent="-514350">
              <a:buFont typeface="+mj-lt"/>
              <a:buAutoNum type="arabicPeriod"/>
            </a:pPr>
            <a:r>
              <a:rPr lang="en-US" dirty="0"/>
              <a:t>Navigable set extends the sorted set interface. </a:t>
            </a:r>
          </a:p>
          <a:p>
            <a:pPr marL="514350" indent="-514350">
              <a:buFont typeface="+mj-lt"/>
              <a:buAutoNum type="arabicPeriod"/>
            </a:pPr>
            <a:r>
              <a:rPr lang="en-US" dirty="0"/>
              <a:t>Since a set doesn’t retain the insertion order, the navigable set interface provides the implementation to navigate through the Set. </a:t>
            </a:r>
          </a:p>
          <a:p>
            <a:pPr marL="514350" indent="-514350">
              <a:buFont typeface="+mj-lt"/>
              <a:buAutoNum type="arabicPeriod"/>
            </a:pPr>
            <a:r>
              <a:rPr lang="en-US" dirty="0"/>
              <a:t>The class which implements the navigable set is a </a:t>
            </a:r>
            <a:r>
              <a:rPr lang="en-US" dirty="0" err="1"/>
              <a:t>TreeSet</a:t>
            </a:r>
            <a:r>
              <a:rPr lang="en-US" dirty="0"/>
              <a:t> which is an implementation of a self-balancing tree. Therefore, this interface provides us with a way to navigate through this tree.</a:t>
            </a:r>
          </a:p>
          <a:p>
            <a:pPr marL="971550" lvl="1" indent="-514350">
              <a:buFont typeface="+mj-lt"/>
              <a:buAutoNum type="arabicPeriod"/>
            </a:pPr>
            <a:r>
              <a:rPr lang="en-US" dirty="0"/>
              <a:t>Syntax: public interface Set extends Collection</a:t>
            </a:r>
            <a:endParaRPr lang="en-IN" dirty="0"/>
          </a:p>
        </p:txBody>
      </p:sp>
    </p:spTree>
    <p:extLst>
      <p:ext uri="{BB962C8B-B14F-4D97-AF65-F5344CB8AC3E}">
        <p14:creationId xmlns:p14="http://schemas.microsoft.com/office/powerpoint/2010/main" val="1085956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CCA-36FF-4AE0-B3AE-A20612D06873}"/>
              </a:ext>
            </a:extLst>
          </p:cNvPr>
          <p:cNvSpPr>
            <a:spLocks noGrp="1"/>
          </p:cNvSpPr>
          <p:nvPr>
            <p:ph type="title"/>
          </p:nvPr>
        </p:nvSpPr>
        <p:spPr/>
        <p:txBody>
          <a:bodyPr/>
          <a:lstStyle/>
          <a:p>
            <a:endParaRPr lang="en-IN" sz="3600" dirty="0"/>
          </a:p>
        </p:txBody>
      </p:sp>
      <p:sp>
        <p:nvSpPr>
          <p:cNvPr id="3" name="Content Placeholder 2">
            <a:extLst>
              <a:ext uri="{FF2B5EF4-FFF2-40B4-BE49-F238E27FC236}">
                <a16:creationId xmlns:a16="http://schemas.microsoft.com/office/drawing/2014/main" id="{27AC2893-8F56-4D17-ADD7-8999DB4108A7}"/>
              </a:ext>
            </a:extLst>
          </p:cNvPr>
          <p:cNvSpPr>
            <a:spLocks noGrp="1"/>
          </p:cNvSpPr>
          <p:nvPr>
            <p:ph idx="1"/>
          </p:nvPr>
        </p:nvSpPr>
        <p:spPr/>
        <p:txBody>
          <a:bodyPr/>
          <a:lstStyle/>
          <a:p>
            <a:pPr marL="514350" indent="-514350">
              <a:buFont typeface="+mj-lt"/>
              <a:buAutoNum type="arabicPeriod"/>
            </a:pPr>
            <a:r>
              <a:rPr lang="en-US" dirty="0"/>
              <a:t>Set is an </a:t>
            </a:r>
            <a:r>
              <a:rPr lang="en-US" u="sng" dirty="0"/>
              <a:t>Interface</a:t>
            </a:r>
            <a:r>
              <a:rPr lang="en-US" dirty="0"/>
              <a:t> objects cannot be created of the typeset. We always need a class that extends this list in order to create an object. And also, after the introduction of Generics in Java 1.5, it is possible to restrict the type of object that can be stored in the Set.</a:t>
            </a:r>
          </a:p>
          <a:p>
            <a:pPr lvl="1"/>
            <a:r>
              <a:rPr lang="en-US" dirty="0"/>
              <a:t>Syntax : Set&lt;Obj&gt; set = new HashSet&lt;Obj&gt; (); </a:t>
            </a:r>
          </a:p>
        </p:txBody>
      </p:sp>
      <p:sp>
        <p:nvSpPr>
          <p:cNvPr id="4" name="Date Placeholder 3">
            <a:extLst>
              <a:ext uri="{FF2B5EF4-FFF2-40B4-BE49-F238E27FC236}">
                <a16:creationId xmlns:a16="http://schemas.microsoft.com/office/drawing/2014/main" id="{08E31F91-568A-4444-ABDA-640205AEF3C9}"/>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AB35A0C1-0EE3-4EF5-9BBD-D7AF5488409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A3149E-6DA0-45B2-96F7-EB6482BF3A3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79875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E9-AED5-4736-B661-69BC94646886}"/>
              </a:ext>
            </a:extLst>
          </p:cNvPr>
          <p:cNvSpPr>
            <a:spLocks noGrp="1"/>
          </p:cNvSpPr>
          <p:nvPr>
            <p:ph type="title"/>
          </p:nvPr>
        </p:nvSpPr>
        <p:spPr/>
        <p:txBody>
          <a:bodyPr/>
          <a:lstStyle/>
          <a:p>
            <a:r>
              <a:rPr lang="en-IN" dirty="0"/>
              <a:t>Methods: </a:t>
            </a:r>
          </a:p>
        </p:txBody>
      </p:sp>
      <p:sp>
        <p:nvSpPr>
          <p:cNvPr id="4" name="Date Placeholder 3">
            <a:extLst>
              <a:ext uri="{FF2B5EF4-FFF2-40B4-BE49-F238E27FC236}">
                <a16:creationId xmlns:a16="http://schemas.microsoft.com/office/drawing/2014/main" id="{96540D64-6B67-49C5-B629-820F11CEAE5B}"/>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80861DBD-8813-41AB-9C60-CE2563A8320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860EA3-16DC-4541-AD71-ABD757A6BC86}"/>
              </a:ext>
            </a:extLst>
          </p:cNvPr>
          <p:cNvSpPr>
            <a:spLocks noGrp="1"/>
          </p:cNvSpPr>
          <p:nvPr>
            <p:ph type="sldNum" sz="quarter" idx="4"/>
          </p:nvPr>
        </p:nvSpPr>
        <p:spPr/>
        <p:txBody>
          <a:bodyPr/>
          <a:lstStyle/>
          <a:p>
            <a:fld id="{294A09A9-5501-47C1-A89A-A340965A2BE2}" type="slidenum">
              <a:rPr lang="en-US" smtClean="0"/>
              <a:pPr/>
              <a:t>7</a:t>
            </a:fld>
            <a:endParaRPr lang="en-US" dirty="0"/>
          </a:p>
        </p:txBody>
      </p:sp>
      <p:graphicFrame>
        <p:nvGraphicFramePr>
          <p:cNvPr id="3" name="Content Placeholder 2">
            <a:extLst>
              <a:ext uri="{FF2B5EF4-FFF2-40B4-BE49-F238E27FC236}">
                <a16:creationId xmlns:a16="http://schemas.microsoft.com/office/drawing/2014/main" id="{7A5829C0-A245-4A63-B1E5-5FA689C3D8B2}"/>
              </a:ext>
            </a:extLst>
          </p:cNvPr>
          <p:cNvGraphicFramePr>
            <a:graphicFrameLocks noGrp="1"/>
          </p:cNvGraphicFramePr>
          <p:nvPr>
            <p:ph idx="1"/>
            <p:extLst>
              <p:ext uri="{D42A27DB-BD31-4B8C-83A1-F6EECF244321}">
                <p14:modId xmlns:p14="http://schemas.microsoft.com/office/powerpoint/2010/main" val="618013729"/>
              </p:ext>
            </p:extLst>
          </p:nvPr>
        </p:nvGraphicFramePr>
        <p:xfrm>
          <a:off x="720137" y="1706563"/>
          <a:ext cx="9779182" cy="3440447"/>
        </p:xfrm>
        <a:graphic>
          <a:graphicData uri="http://schemas.openxmlformats.org/drawingml/2006/table">
            <a:tbl>
              <a:tblPr>
                <a:tableStyleId>{5940675A-B579-460E-94D1-54222C63F5DA}</a:tableStyleId>
              </a:tblPr>
              <a:tblGrid>
                <a:gridCol w="2530072">
                  <a:extLst>
                    <a:ext uri="{9D8B030D-6E8A-4147-A177-3AD203B41FA5}">
                      <a16:colId xmlns:a16="http://schemas.microsoft.com/office/drawing/2014/main" val="3262816078"/>
                    </a:ext>
                  </a:extLst>
                </a:gridCol>
                <a:gridCol w="7249110">
                  <a:extLst>
                    <a:ext uri="{9D8B030D-6E8A-4147-A177-3AD203B41FA5}">
                      <a16:colId xmlns:a16="http://schemas.microsoft.com/office/drawing/2014/main" val="2451343011"/>
                    </a:ext>
                  </a:extLst>
                </a:gridCol>
              </a:tblGrid>
              <a:tr h="261099">
                <a:tc>
                  <a:txBody>
                    <a:bodyPr/>
                    <a:lstStyle/>
                    <a:p>
                      <a:pPr algn="l" fontAlgn="base"/>
                      <a:r>
                        <a:rPr lang="en-IN" sz="1050" b="1" dirty="0">
                          <a:effectLst/>
                        </a:rPr>
                        <a:t>Method</a:t>
                      </a:r>
                    </a:p>
                  </a:txBody>
                  <a:tcPr marL="54396" marR="54396" marT="54396" marB="54396" anchor="ctr">
                    <a:solidFill>
                      <a:schemeClr val="accent1">
                        <a:lumMod val="60000"/>
                        <a:lumOff val="40000"/>
                      </a:schemeClr>
                    </a:solidFill>
                  </a:tcPr>
                </a:tc>
                <a:tc>
                  <a:txBody>
                    <a:bodyPr/>
                    <a:lstStyle/>
                    <a:p>
                      <a:pPr algn="l" fontAlgn="base"/>
                      <a:r>
                        <a:rPr lang="en-IN" sz="1050" b="1" dirty="0">
                          <a:effectLst/>
                        </a:rPr>
                        <a:t>Description</a:t>
                      </a:r>
                    </a:p>
                  </a:txBody>
                  <a:tcPr marL="54396" marR="54396" marT="54396" marB="54396" anchor="ctr">
                    <a:solidFill>
                      <a:schemeClr val="accent1">
                        <a:lumMod val="60000"/>
                        <a:lumOff val="40000"/>
                      </a:schemeClr>
                    </a:solidFill>
                  </a:tcPr>
                </a:tc>
                <a:extLst>
                  <a:ext uri="{0D108BD9-81ED-4DB2-BD59-A6C34878D82A}">
                    <a16:rowId xmlns:a16="http://schemas.microsoft.com/office/drawing/2014/main" val="3341768926"/>
                  </a:ext>
                </a:extLst>
              </a:tr>
              <a:tr h="560275">
                <a:tc>
                  <a:txBody>
                    <a:bodyPr/>
                    <a:lstStyle/>
                    <a:p>
                      <a:pPr algn="l" fontAlgn="base"/>
                      <a:r>
                        <a:rPr lang="en-IN" sz="1000" u="sng" dirty="0">
                          <a:effectLst/>
                        </a:rPr>
                        <a:t>add(element)</a:t>
                      </a:r>
                      <a:endParaRPr lang="en-IN" sz="1000" b="0" dirty="0">
                        <a:effectLst/>
                      </a:endParaRPr>
                    </a:p>
                  </a:txBody>
                  <a:tcPr marL="54396" marR="54396" marT="76154" marB="76154" anchor="ctr"/>
                </a:tc>
                <a:tc>
                  <a:txBody>
                    <a:bodyPr/>
                    <a:lstStyle/>
                    <a:p>
                      <a:pPr algn="l" fontAlgn="base"/>
                      <a:r>
                        <a:rPr lang="en-US" sz="1000" dirty="0">
                          <a:effectLst/>
                        </a:rPr>
                        <a:t>This method is used to add a specific element to the set. The function adds the element only if the specified element is not already present in the set else the function returns False if the element is already present in the Set.</a:t>
                      </a:r>
                      <a:endParaRPr lang="en-US" sz="1000" b="0" dirty="0">
                        <a:effectLst/>
                      </a:endParaRPr>
                    </a:p>
                  </a:txBody>
                  <a:tcPr marL="54396" marR="54396" marT="76154" marB="76154" anchor="ctr"/>
                </a:tc>
                <a:extLst>
                  <a:ext uri="{0D108BD9-81ED-4DB2-BD59-A6C34878D82A}">
                    <a16:rowId xmlns:a16="http://schemas.microsoft.com/office/drawing/2014/main" val="171060235"/>
                  </a:ext>
                </a:extLst>
              </a:tr>
              <a:tr h="560275">
                <a:tc>
                  <a:txBody>
                    <a:bodyPr/>
                    <a:lstStyle/>
                    <a:p>
                      <a:pPr algn="l" fontAlgn="base"/>
                      <a:r>
                        <a:rPr lang="en-IN" sz="1000" u="sng" dirty="0" err="1">
                          <a:effectLst/>
                        </a:rPr>
                        <a:t>addAll</a:t>
                      </a:r>
                      <a:r>
                        <a:rPr lang="en-IN" sz="1000" u="sng" dirty="0">
                          <a:effectLst/>
                        </a:rPr>
                        <a:t>(collection)</a:t>
                      </a:r>
                      <a:endParaRPr lang="en-IN" sz="1000" b="0" dirty="0">
                        <a:effectLst/>
                      </a:endParaRPr>
                    </a:p>
                  </a:txBody>
                  <a:tcPr marL="54396" marR="54396" marT="76154" marB="76154" anchor="ctr"/>
                </a:tc>
                <a:tc>
                  <a:txBody>
                    <a:bodyPr/>
                    <a:lstStyle/>
                    <a:p>
                      <a:pPr algn="l" fontAlgn="base"/>
                      <a:r>
                        <a:rPr lang="en-US" sz="1000" dirty="0">
                          <a:effectLst/>
                        </a:rPr>
                        <a:t>This method is used to append all of the elements from the mentioned collection to the existing set. The elements are added randomly without following any specific order.</a:t>
                      </a:r>
                      <a:endParaRPr lang="en-US" sz="1000" b="0" dirty="0">
                        <a:effectLst/>
                      </a:endParaRPr>
                    </a:p>
                  </a:txBody>
                  <a:tcPr marL="54396" marR="54396" marT="76154" marB="76154" anchor="ctr"/>
                </a:tc>
                <a:extLst>
                  <a:ext uri="{0D108BD9-81ED-4DB2-BD59-A6C34878D82A}">
                    <a16:rowId xmlns:a16="http://schemas.microsoft.com/office/drawing/2014/main" val="2376740419"/>
                  </a:ext>
                </a:extLst>
              </a:tr>
              <a:tr h="424286">
                <a:tc>
                  <a:txBody>
                    <a:bodyPr/>
                    <a:lstStyle/>
                    <a:p>
                      <a:pPr algn="l" fontAlgn="base"/>
                      <a:r>
                        <a:rPr lang="en-IN" sz="1000" u="sng" dirty="0">
                          <a:effectLst/>
                        </a:rPr>
                        <a:t>clear()</a:t>
                      </a:r>
                      <a:endParaRPr lang="en-IN" sz="1000" b="0" dirty="0">
                        <a:effectLst/>
                      </a:endParaRPr>
                    </a:p>
                  </a:txBody>
                  <a:tcPr marL="54396" marR="54396" marT="76154" marB="76154" anchor="ctr"/>
                </a:tc>
                <a:tc>
                  <a:txBody>
                    <a:bodyPr/>
                    <a:lstStyle/>
                    <a:p>
                      <a:pPr algn="l" fontAlgn="base"/>
                      <a:r>
                        <a:rPr lang="en-US" sz="1000" dirty="0">
                          <a:effectLst/>
                        </a:rPr>
                        <a:t>This method is used to remove all the elements from the set but not delete the set. The reference for the set still exists.</a:t>
                      </a:r>
                      <a:endParaRPr lang="en-US" sz="1000" b="0" dirty="0">
                        <a:effectLst/>
                      </a:endParaRPr>
                    </a:p>
                  </a:txBody>
                  <a:tcPr marL="54396" marR="54396" marT="76154" marB="76154" anchor="ctr"/>
                </a:tc>
                <a:extLst>
                  <a:ext uri="{0D108BD9-81ED-4DB2-BD59-A6C34878D82A}">
                    <a16:rowId xmlns:a16="http://schemas.microsoft.com/office/drawing/2014/main" val="432832473"/>
                  </a:ext>
                </a:extLst>
              </a:tr>
              <a:tr h="288297">
                <a:tc>
                  <a:txBody>
                    <a:bodyPr/>
                    <a:lstStyle/>
                    <a:p>
                      <a:pPr algn="l" fontAlgn="base"/>
                      <a:r>
                        <a:rPr lang="en-IN" sz="1000" u="sng" dirty="0">
                          <a:effectLst/>
                        </a:rPr>
                        <a:t>contains(element)</a:t>
                      </a:r>
                      <a:endParaRPr lang="en-IN" sz="1000" b="0" dirty="0">
                        <a:effectLst/>
                      </a:endParaRPr>
                    </a:p>
                  </a:txBody>
                  <a:tcPr marL="54396" marR="54396" marT="76154" marB="76154" anchor="ctr"/>
                </a:tc>
                <a:tc>
                  <a:txBody>
                    <a:bodyPr/>
                    <a:lstStyle/>
                    <a:p>
                      <a:pPr algn="l" fontAlgn="base"/>
                      <a:r>
                        <a:rPr lang="en-US" sz="1000" dirty="0">
                          <a:effectLst/>
                        </a:rPr>
                        <a:t>This method is used to check whether a specific element is present in the Set or not.</a:t>
                      </a:r>
                      <a:endParaRPr lang="en-US" sz="1000" b="0" dirty="0">
                        <a:effectLst/>
                      </a:endParaRPr>
                    </a:p>
                  </a:txBody>
                  <a:tcPr marL="54396" marR="54396" marT="76154" marB="76154" anchor="ctr"/>
                </a:tc>
                <a:extLst>
                  <a:ext uri="{0D108BD9-81ED-4DB2-BD59-A6C34878D82A}">
                    <a16:rowId xmlns:a16="http://schemas.microsoft.com/office/drawing/2014/main" val="1433740891"/>
                  </a:ext>
                </a:extLst>
              </a:tr>
              <a:tr h="560275">
                <a:tc>
                  <a:txBody>
                    <a:bodyPr/>
                    <a:lstStyle/>
                    <a:p>
                      <a:pPr algn="l" fontAlgn="base"/>
                      <a:r>
                        <a:rPr lang="en-IN" sz="1000" u="sng" dirty="0" err="1">
                          <a:effectLst/>
                        </a:rPr>
                        <a:t>containsAll</a:t>
                      </a:r>
                      <a:r>
                        <a:rPr lang="en-IN" sz="1000" u="sng" dirty="0">
                          <a:effectLst/>
                        </a:rPr>
                        <a:t>(collection)</a:t>
                      </a:r>
                      <a:endParaRPr lang="en-IN" sz="1000" b="0" dirty="0">
                        <a:effectLst/>
                      </a:endParaRPr>
                    </a:p>
                  </a:txBody>
                  <a:tcPr marL="54396" marR="54396" marT="76154" marB="76154" anchor="ctr"/>
                </a:tc>
                <a:tc>
                  <a:txBody>
                    <a:bodyPr/>
                    <a:lstStyle/>
                    <a:p>
                      <a:pPr algn="l" fontAlgn="base"/>
                      <a:r>
                        <a:rPr lang="en-US" sz="1000" dirty="0">
                          <a:effectLst/>
                        </a:rPr>
                        <a:t>This method is used to check whether the set contains all the elements present in the given collection or not. This method returns true if the set contains all the elements and returns false if any of the elements are missing.</a:t>
                      </a:r>
                      <a:endParaRPr lang="en-US" sz="1000" b="0" dirty="0">
                        <a:effectLst/>
                      </a:endParaRPr>
                    </a:p>
                  </a:txBody>
                  <a:tcPr marL="54396" marR="54396" marT="76154" marB="76154" anchor="ctr"/>
                </a:tc>
                <a:extLst>
                  <a:ext uri="{0D108BD9-81ED-4DB2-BD59-A6C34878D82A}">
                    <a16:rowId xmlns:a16="http://schemas.microsoft.com/office/drawing/2014/main" val="1000659543"/>
                  </a:ext>
                </a:extLst>
              </a:tr>
              <a:tr h="424286">
                <a:tc>
                  <a:txBody>
                    <a:bodyPr/>
                    <a:lstStyle/>
                    <a:p>
                      <a:pPr algn="l" fontAlgn="base"/>
                      <a:r>
                        <a:rPr lang="en-IN" sz="1000" u="sng" dirty="0" err="1">
                          <a:effectLst/>
                        </a:rPr>
                        <a:t>hashCode</a:t>
                      </a:r>
                      <a:r>
                        <a:rPr lang="en-IN" sz="1000" u="sng" dirty="0">
                          <a:effectLst/>
                        </a:rPr>
                        <a:t>()</a:t>
                      </a:r>
                      <a:endParaRPr lang="en-IN" sz="1000" b="0" dirty="0">
                        <a:effectLst/>
                      </a:endParaRPr>
                    </a:p>
                  </a:txBody>
                  <a:tcPr marL="54396" marR="54396" marT="76154" marB="76154" anchor="ctr"/>
                </a:tc>
                <a:tc>
                  <a:txBody>
                    <a:bodyPr/>
                    <a:lstStyle/>
                    <a:p>
                      <a:pPr algn="l" fontAlgn="base"/>
                      <a:r>
                        <a:rPr lang="en-US" sz="1000" dirty="0">
                          <a:effectLst/>
                        </a:rPr>
                        <a:t>This method is used to get the </a:t>
                      </a:r>
                      <a:r>
                        <a:rPr lang="en-US" sz="1000" dirty="0" err="1">
                          <a:effectLst/>
                        </a:rPr>
                        <a:t>hashCode</a:t>
                      </a:r>
                      <a:r>
                        <a:rPr lang="en-US" sz="1000" dirty="0">
                          <a:effectLst/>
                        </a:rPr>
                        <a:t> value for this instance of the Set. It returns an integer value which is the </a:t>
                      </a:r>
                      <a:r>
                        <a:rPr lang="en-US" sz="1000" dirty="0" err="1">
                          <a:effectLst/>
                        </a:rPr>
                        <a:t>hashCode</a:t>
                      </a:r>
                      <a:r>
                        <a:rPr lang="en-US" sz="1000" dirty="0">
                          <a:effectLst/>
                        </a:rPr>
                        <a:t> value for this instance of the Set.</a:t>
                      </a:r>
                      <a:endParaRPr lang="en-US" sz="1000" b="0" dirty="0">
                        <a:effectLst/>
                      </a:endParaRPr>
                    </a:p>
                  </a:txBody>
                  <a:tcPr marL="54396" marR="54396" marT="76154" marB="76154" anchor="ctr"/>
                </a:tc>
                <a:extLst>
                  <a:ext uri="{0D108BD9-81ED-4DB2-BD59-A6C34878D82A}">
                    <a16:rowId xmlns:a16="http://schemas.microsoft.com/office/drawing/2014/main" val="3084690102"/>
                  </a:ext>
                </a:extLst>
              </a:tr>
              <a:tr h="288297">
                <a:tc>
                  <a:txBody>
                    <a:bodyPr/>
                    <a:lstStyle/>
                    <a:p>
                      <a:pPr algn="l" fontAlgn="base"/>
                      <a:r>
                        <a:rPr lang="en-IN" sz="1000" dirty="0" err="1">
                          <a:effectLst/>
                        </a:rPr>
                        <a:t>isEmpty</a:t>
                      </a:r>
                      <a:r>
                        <a:rPr lang="en-IN" sz="1000" dirty="0">
                          <a:effectLst/>
                        </a:rPr>
                        <a:t>()</a:t>
                      </a:r>
                      <a:endParaRPr lang="en-IN" sz="1000" b="0" dirty="0">
                        <a:effectLst/>
                      </a:endParaRPr>
                    </a:p>
                  </a:txBody>
                  <a:tcPr marL="54396" marR="54396" marT="76154" marB="76154" anchor="ctr"/>
                </a:tc>
                <a:tc>
                  <a:txBody>
                    <a:bodyPr/>
                    <a:lstStyle/>
                    <a:p>
                      <a:pPr algn="l" fontAlgn="base"/>
                      <a:r>
                        <a:rPr lang="en-US" sz="1000" dirty="0">
                          <a:effectLst/>
                        </a:rPr>
                        <a:t>This method is used to check whether the set is empty or not.</a:t>
                      </a:r>
                      <a:endParaRPr lang="en-US" sz="1000" b="0" dirty="0">
                        <a:effectLst/>
                      </a:endParaRPr>
                    </a:p>
                  </a:txBody>
                  <a:tcPr marL="54396" marR="54396" marT="76154" marB="76154" anchor="ctr"/>
                </a:tc>
                <a:extLst>
                  <a:ext uri="{0D108BD9-81ED-4DB2-BD59-A6C34878D82A}">
                    <a16:rowId xmlns:a16="http://schemas.microsoft.com/office/drawing/2014/main" val="3707345852"/>
                  </a:ext>
                </a:extLst>
              </a:tr>
            </a:tbl>
          </a:graphicData>
        </a:graphic>
      </p:graphicFrame>
    </p:spTree>
    <p:extLst>
      <p:ext uri="{BB962C8B-B14F-4D97-AF65-F5344CB8AC3E}">
        <p14:creationId xmlns:p14="http://schemas.microsoft.com/office/powerpoint/2010/main" val="178593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DD301E1-2EA3-E70C-40B9-096714805301}"/>
              </a:ext>
            </a:extLst>
          </p:cNvPr>
          <p:cNvSpPr>
            <a:spLocks noGrp="1"/>
          </p:cNvSpPr>
          <p:nvPr>
            <p:ph type="title"/>
          </p:nvPr>
        </p:nvSpPr>
        <p:spPr>
          <a:xfrm>
            <a:off x="1167492" y="381000"/>
            <a:ext cx="9779183" cy="1325563"/>
          </a:xfrm>
        </p:spPr>
        <p:txBody>
          <a:bodyPr/>
          <a:lstStyle/>
          <a:p>
            <a:r>
              <a:rPr lang="en-US" dirty="0"/>
              <a:t>HashSet Example</a:t>
            </a:r>
          </a:p>
        </p:txBody>
      </p:sp>
      <p:pic>
        <p:nvPicPr>
          <p:cNvPr id="7" name="Content Placeholder 6" descr="Text&#10;&#10;Description automatically generated">
            <a:extLst>
              <a:ext uri="{FF2B5EF4-FFF2-40B4-BE49-F238E27FC236}">
                <a16:creationId xmlns:a16="http://schemas.microsoft.com/office/drawing/2014/main" id="{2A7D03CB-3AA2-48E8-AC9A-53D026A5813C}"/>
              </a:ext>
            </a:extLst>
          </p:cNvPr>
          <p:cNvPicPr>
            <a:picLocks noGrp="1" noChangeAspect="1"/>
          </p:cNvPicPr>
          <p:nvPr>
            <p:ph idx="1"/>
          </p:nvPr>
        </p:nvPicPr>
        <p:blipFill>
          <a:blip r:embed="rId2"/>
          <a:stretch>
            <a:fillRect/>
          </a:stretch>
        </p:blipFill>
        <p:spPr>
          <a:xfrm>
            <a:off x="4443174" y="2017713"/>
            <a:ext cx="3227865" cy="3367087"/>
          </a:xfrm>
          <a:prstGeom prst="rect">
            <a:avLst/>
          </a:prstGeom>
          <a:noFill/>
        </p:spPr>
      </p:pic>
      <p:sp>
        <p:nvSpPr>
          <p:cNvPr id="4" name="Date Placeholder 3">
            <a:extLst>
              <a:ext uri="{FF2B5EF4-FFF2-40B4-BE49-F238E27FC236}">
                <a16:creationId xmlns:a16="http://schemas.microsoft.com/office/drawing/2014/main" id="{3D2834F5-F282-4B58-AF4E-00D42655BA9C}"/>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7/4/2023</a:t>
            </a:fld>
            <a:endParaRPr lang="en-US"/>
          </a:p>
        </p:txBody>
      </p:sp>
      <p:sp>
        <p:nvSpPr>
          <p:cNvPr id="5" name="Footer Placeholder 4">
            <a:extLst>
              <a:ext uri="{FF2B5EF4-FFF2-40B4-BE49-F238E27FC236}">
                <a16:creationId xmlns:a16="http://schemas.microsoft.com/office/drawing/2014/main" id="{D7B4350C-F620-4EA0-AE5D-59E8FBBDA11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450C8FA-A6B2-4756-808F-442F768B2F7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166898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AF20404-1758-4276-8C03-1FB4BF856A10}"/>
              </a:ext>
            </a:extLst>
          </p:cNvPr>
          <p:cNvPicPr>
            <a:picLocks noGrp="1" noChangeAspect="1"/>
          </p:cNvPicPr>
          <p:nvPr>
            <p:ph idx="1"/>
          </p:nvPr>
        </p:nvPicPr>
        <p:blipFill>
          <a:blip r:embed="rId2"/>
          <a:stretch>
            <a:fillRect/>
          </a:stretch>
        </p:blipFill>
        <p:spPr>
          <a:xfrm>
            <a:off x="2095500" y="228601"/>
            <a:ext cx="6486525" cy="5776546"/>
          </a:xfrm>
          <a:prstGeom prst="rect">
            <a:avLst/>
          </a:prstGeom>
        </p:spPr>
      </p:pic>
      <p:sp>
        <p:nvSpPr>
          <p:cNvPr id="4" name="Date Placeholder 3">
            <a:extLst>
              <a:ext uri="{FF2B5EF4-FFF2-40B4-BE49-F238E27FC236}">
                <a16:creationId xmlns:a16="http://schemas.microsoft.com/office/drawing/2014/main" id="{02BC8F88-05BA-4C7E-A3AB-86859DD5DA2F}"/>
              </a:ext>
            </a:extLst>
          </p:cNvPr>
          <p:cNvSpPr>
            <a:spLocks noGrp="1"/>
          </p:cNvSpPr>
          <p:nvPr>
            <p:ph type="dt" sz="half" idx="2"/>
          </p:nvPr>
        </p:nvSpPr>
        <p:spPr/>
        <p:txBody>
          <a:bodyPr/>
          <a:lstStyle/>
          <a:p>
            <a:fld id="{DD9C8446-696E-6942-B6C8-CC9CAD0B34E0}" type="datetime1">
              <a:rPr lang="en-US" smtClean="0"/>
              <a:pPr/>
              <a:t>7/4/2023</a:t>
            </a:fld>
            <a:endParaRPr lang="en-US" dirty="0"/>
          </a:p>
        </p:txBody>
      </p:sp>
      <p:sp>
        <p:nvSpPr>
          <p:cNvPr id="5" name="Footer Placeholder 4">
            <a:extLst>
              <a:ext uri="{FF2B5EF4-FFF2-40B4-BE49-F238E27FC236}">
                <a16:creationId xmlns:a16="http://schemas.microsoft.com/office/drawing/2014/main" id="{E312C486-C5C2-4D96-8755-01CBD51B93A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61D03EE-64E8-4EC9-9C54-910E78B2708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237075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978</TotalTime>
  <Words>653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Set interface</vt:lpstr>
      <vt:lpstr>PowerPoint Presentation</vt:lpstr>
      <vt:lpstr>Collection</vt:lpstr>
      <vt:lpstr>Set Implementation</vt:lpstr>
      <vt:lpstr>Navigable Set</vt:lpstr>
      <vt:lpstr>PowerPoint Presentation</vt:lpstr>
      <vt:lpstr>Methods: </vt:lpstr>
      <vt:lpstr>HashSet Example</vt:lpstr>
      <vt:lpstr>PowerPoint Presentation</vt:lpstr>
      <vt:lpstr>Types:</vt:lpstr>
      <vt:lpstr>HashSet</vt:lpstr>
      <vt:lpstr>PowerPoint Presentation</vt:lpstr>
      <vt:lpstr>2: EnumSet</vt:lpstr>
      <vt:lpstr>EnumSet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interface</dc:title>
  <dc:creator>Vijay Kumbhar</dc:creator>
  <cp:lastModifiedBy>Vijay Kumbhar</cp:lastModifiedBy>
  <cp:revision>9</cp:revision>
  <dcterms:created xsi:type="dcterms:W3CDTF">2023-01-11T13:18:57Z</dcterms:created>
  <dcterms:modified xsi:type="dcterms:W3CDTF">2023-07-04T15:04:28Z</dcterms:modified>
</cp:coreProperties>
</file>