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281" r:id="rId6"/>
    <p:sldId id="280" r:id="rId7"/>
    <p:sldId id="282" r:id="rId8"/>
    <p:sldId id="283" r:id="rId9"/>
    <p:sldId id="284" r:id="rId10"/>
    <p:sldId id="285" r:id="rId11"/>
    <p:sldId id="287" r:id="rId12"/>
    <p:sldId id="288" r:id="rId13"/>
    <p:sldId id="289" r:id="rId14"/>
    <p:sldId id="290" r:id="rId15"/>
    <p:sldId id="291" r:id="rId16"/>
    <p:sldId id="286"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clipse.org/downloads/packages/"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Core Java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pPr algn="r"/>
            <a:r>
              <a:rPr lang="en-US"/>
              <a:t>By Vijay</a:t>
            </a:r>
            <a:endParaRPr lang="en-US" dirty="0"/>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17D5-17FA-40E0-B9F2-DB70A30231E0}"/>
              </a:ext>
            </a:extLst>
          </p:cNvPr>
          <p:cNvSpPr>
            <a:spLocks noGrp="1"/>
          </p:cNvSpPr>
          <p:nvPr>
            <p:ph type="title"/>
          </p:nvPr>
        </p:nvSpPr>
        <p:spPr/>
        <p:txBody>
          <a:bodyPr/>
          <a:lstStyle/>
          <a:p>
            <a:r>
              <a:rPr lang="en-IN" dirty="0"/>
              <a:t>Class Loader Subsystem</a:t>
            </a:r>
          </a:p>
        </p:txBody>
      </p:sp>
      <p:sp>
        <p:nvSpPr>
          <p:cNvPr id="3" name="Content Placeholder 2">
            <a:extLst>
              <a:ext uri="{FF2B5EF4-FFF2-40B4-BE49-F238E27FC236}">
                <a16:creationId xmlns:a16="http://schemas.microsoft.com/office/drawing/2014/main" id="{C3A92E5B-F78C-4DF5-8B0A-1840087CF0A1}"/>
              </a:ext>
            </a:extLst>
          </p:cNvPr>
          <p:cNvSpPr>
            <a:spLocks noGrp="1"/>
          </p:cNvSpPr>
          <p:nvPr>
            <p:ph idx="1"/>
          </p:nvPr>
        </p:nvSpPr>
        <p:spPr>
          <a:xfrm>
            <a:off x="1167493" y="1828801"/>
            <a:ext cx="9779182" cy="3625576"/>
          </a:xfrm>
        </p:spPr>
        <p:txBody>
          <a:bodyPr/>
          <a:lstStyle/>
          <a:p>
            <a:pPr fontAlgn="base"/>
            <a:r>
              <a:rPr lang="en-US" sz="1800" dirty="0"/>
              <a:t>It is mainly responsible for three activities. </a:t>
            </a:r>
          </a:p>
          <a:p>
            <a:pPr fontAlgn="base"/>
            <a:r>
              <a:rPr lang="en-US" sz="1800" b="1" dirty="0"/>
              <a:t>Loading</a:t>
            </a:r>
          </a:p>
          <a:p>
            <a:pPr fontAlgn="base"/>
            <a:r>
              <a:rPr lang="en-US" sz="1800" b="1" dirty="0"/>
              <a:t>Linking</a:t>
            </a:r>
          </a:p>
          <a:p>
            <a:pPr fontAlgn="base"/>
            <a:r>
              <a:rPr lang="en-US" sz="1800" b="1" dirty="0"/>
              <a:t>Initialization</a:t>
            </a:r>
          </a:p>
          <a:p>
            <a:pPr fontAlgn="base"/>
            <a:r>
              <a:rPr lang="en-US" sz="1800" b="1" dirty="0"/>
              <a:t>Loading:</a:t>
            </a:r>
            <a:r>
              <a:rPr lang="en-US" sz="1800" dirty="0"/>
              <a:t> The Class loader reads the “.</a:t>
            </a:r>
            <a:r>
              <a:rPr lang="en-US" sz="1800" i="1" dirty="0"/>
              <a:t>class”</a:t>
            </a:r>
            <a:r>
              <a:rPr lang="en-US" sz="1800" dirty="0"/>
              <a:t> file, generate the corresponding binary data and save it in the method area. For each “</a:t>
            </a:r>
            <a:r>
              <a:rPr lang="en-US" sz="1800" i="1" dirty="0"/>
              <a:t>.class” </a:t>
            </a:r>
            <a:r>
              <a:rPr lang="en-US" sz="1800" dirty="0"/>
              <a:t>file, JVM stores the following information in the method area. </a:t>
            </a:r>
            <a:br>
              <a:rPr lang="en-US" sz="1800" dirty="0"/>
            </a:br>
            <a:r>
              <a:rPr lang="en-US" sz="1800" dirty="0"/>
              <a:t> </a:t>
            </a:r>
          </a:p>
          <a:p>
            <a:pPr fontAlgn="base"/>
            <a:r>
              <a:rPr lang="en-US" sz="1800" dirty="0"/>
              <a:t>The fully qualified name of the loaded class and its immediate parent class.</a:t>
            </a:r>
          </a:p>
          <a:p>
            <a:pPr fontAlgn="base"/>
            <a:r>
              <a:rPr lang="en-US" sz="1800" dirty="0"/>
              <a:t>Whether the “</a:t>
            </a:r>
            <a:r>
              <a:rPr lang="en-US" sz="1800" i="1" dirty="0"/>
              <a:t>.class”</a:t>
            </a:r>
            <a:r>
              <a:rPr lang="en-US" sz="1800" dirty="0"/>
              <a:t> file is related to Class or Interface or Enum.</a:t>
            </a:r>
          </a:p>
          <a:p>
            <a:pPr fontAlgn="base"/>
            <a:r>
              <a:rPr lang="en-US" sz="1800" dirty="0"/>
              <a:t>Modifier, Variables and Method information etc.</a:t>
            </a:r>
          </a:p>
          <a:p>
            <a:endParaRPr lang="en-IN" dirty="0"/>
          </a:p>
        </p:txBody>
      </p:sp>
      <p:sp>
        <p:nvSpPr>
          <p:cNvPr id="4" name="Date Placeholder 3">
            <a:extLst>
              <a:ext uri="{FF2B5EF4-FFF2-40B4-BE49-F238E27FC236}">
                <a16:creationId xmlns:a16="http://schemas.microsoft.com/office/drawing/2014/main" id="{5BDE84DB-CDCE-4F5D-9670-91E84FC75864}"/>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B2F35482-7173-48B3-8D14-795949AEA3E1}"/>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FB1ABB2-91D2-4A7F-B2FA-2BEF93D13F63}"/>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80179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F6F61-4901-4AAC-96A1-FB9D5CE1ACA9}"/>
              </a:ext>
            </a:extLst>
          </p:cNvPr>
          <p:cNvSpPr>
            <a:spLocks noGrp="1"/>
          </p:cNvSpPr>
          <p:nvPr>
            <p:ph idx="1"/>
          </p:nvPr>
        </p:nvSpPr>
        <p:spPr>
          <a:xfrm>
            <a:off x="738285" y="1005210"/>
            <a:ext cx="9779182" cy="3366815"/>
          </a:xfrm>
        </p:spPr>
        <p:txBody>
          <a:bodyPr/>
          <a:lstStyle/>
          <a:p>
            <a:r>
              <a:rPr lang="en-US" dirty="0"/>
              <a:t>After loading the “</a:t>
            </a:r>
            <a:r>
              <a:rPr lang="en-US" i="1" dirty="0"/>
              <a:t>.class”</a:t>
            </a:r>
            <a:r>
              <a:rPr lang="en-US" dirty="0"/>
              <a:t> file, JVM creates an object of type Class to represent this file in the heap memory. Please note that this object is of type Class predefined in </a:t>
            </a:r>
            <a:r>
              <a:rPr lang="en-US" i="1" dirty="0" err="1"/>
              <a:t>java.lang</a:t>
            </a:r>
            <a:r>
              <a:rPr lang="en-US" dirty="0"/>
              <a:t> package. These Class object can be used by the programmer for getting class level information like the name of the class, parent name, methods and variable information etc. To get this object reference we can use </a:t>
            </a:r>
            <a:r>
              <a:rPr lang="en-US" i="1" dirty="0" err="1"/>
              <a:t>getClass</a:t>
            </a:r>
            <a:r>
              <a:rPr lang="en-US" i="1" dirty="0"/>
              <a:t>()</a:t>
            </a:r>
            <a:r>
              <a:rPr lang="en-US" dirty="0"/>
              <a:t> method of </a:t>
            </a:r>
            <a:r>
              <a:rPr lang="en-US" u="sng" dirty="0"/>
              <a:t>Object</a:t>
            </a:r>
            <a:r>
              <a:rPr lang="en-US" dirty="0"/>
              <a:t> class.</a:t>
            </a:r>
            <a:endParaRPr lang="en-IN" dirty="0"/>
          </a:p>
        </p:txBody>
      </p:sp>
      <p:sp>
        <p:nvSpPr>
          <p:cNvPr id="4" name="Date Placeholder 3">
            <a:extLst>
              <a:ext uri="{FF2B5EF4-FFF2-40B4-BE49-F238E27FC236}">
                <a16:creationId xmlns:a16="http://schemas.microsoft.com/office/drawing/2014/main" id="{6DE2BD17-B000-45C9-8125-414EE31A4638}"/>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AE6596DA-87F1-4C1E-94A2-C7309A30E8D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C3AF8D3-AFCE-4304-AEFD-59E57EC2BB46}"/>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89585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4933-158C-407F-ABED-0ECE06D870B6}"/>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9E546E94-C137-496F-8DBE-F4C1C3B4D321}"/>
              </a:ext>
            </a:extLst>
          </p:cNvPr>
          <p:cNvSpPr>
            <a:spLocks noGrp="1"/>
          </p:cNvSpPr>
          <p:nvPr>
            <p:ph idx="1"/>
          </p:nvPr>
        </p:nvSpPr>
        <p:spPr>
          <a:xfrm>
            <a:off x="1167493" y="2087561"/>
            <a:ext cx="9779182" cy="3706749"/>
          </a:xfrm>
        </p:spPr>
        <p:txBody>
          <a:bodyPr/>
          <a:lstStyle/>
          <a:p>
            <a:endParaRPr lang="en-IN" dirty="0"/>
          </a:p>
        </p:txBody>
      </p:sp>
      <p:sp>
        <p:nvSpPr>
          <p:cNvPr id="4" name="Date Placeholder 3">
            <a:extLst>
              <a:ext uri="{FF2B5EF4-FFF2-40B4-BE49-F238E27FC236}">
                <a16:creationId xmlns:a16="http://schemas.microsoft.com/office/drawing/2014/main" id="{7CC048ED-98E7-4835-A1C3-12A3909377A4}"/>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396A982B-6C5D-42CF-B81C-D30B66CA875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FE53B53-FEDA-49C5-A2D6-ADC4AAD55DED}"/>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81229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E7FC-C4C3-4AB8-B390-E64233E24196}"/>
              </a:ext>
            </a:extLst>
          </p:cNvPr>
          <p:cNvSpPr>
            <a:spLocks noGrp="1"/>
          </p:cNvSpPr>
          <p:nvPr>
            <p:ph type="title"/>
          </p:nvPr>
        </p:nvSpPr>
        <p:spPr>
          <a:xfrm>
            <a:off x="1167492" y="109728"/>
            <a:ext cx="9779183" cy="792163"/>
          </a:xfrm>
        </p:spPr>
        <p:txBody>
          <a:bodyPr/>
          <a:lstStyle/>
          <a:p>
            <a:r>
              <a:rPr lang="en-IN" b="0" dirty="0"/>
              <a:t>Java Keywords</a:t>
            </a:r>
            <a:endParaRPr lang="en-IN" dirty="0"/>
          </a:p>
        </p:txBody>
      </p:sp>
      <p:graphicFrame>
        <p:nvGraphicFramePr>
          <p:cNvPr id="11" name="Table 11">
            <a:extLst>
              <a:ext uri="{FF2B5EF4-FFF2-40B4-BE49-F238E27FC236}">
                <a16:creationId xmlns:a16="http://schemas.microsoft.com/office/drawing/2014/main" id="{459C0CAF-915C-42AC-A941-2CD205DC07DB}"/>
              </a:ext>
            </a:extLst>
          </p:cNvPr>
          <p:cNvGraphicFramePr>
            <a:graphicFrameLocks noGrp="1"/>
          </p:cNvGraphicFramePr>
          <p:nvPr>
            <p:ph idx="1"/>
            <p:extLst>
              <p:ext uri="{D42A27DB-BD31-4B8C-83A1-F6EECF244321}">
                <p14:modId xmlns:p14="http://schemas.microsoft.com/office/powerpoint/2010/main" val="589764532"/>
              </p:ext>
            </p:extLst>
          </p:nvPr>
        </p:nvGraphicFramePr>
        <p:xfrm>
          <a:off x="1245325" y="901891"/>
          <a:ext cx="9544596" cy="4990627"/>
        </p:xfrm>
        <a:graphic>
          <a:graphicData uri="http://schemas.openxmlformats.org/drawingml/2006/table">
            <a:tbl>
              <a:tblPr firstRow="1" bandRow="1">
                <a:tableStyleId>{93296810-A885-4BE3-A3E7-6D5BEEA58F35}</a:tableStyleId>
              </a:tblPr>
              <a:tblGrid>
                <a:gridCol w="2386149">
                  <a:extLst>
                    <a:ext uri="{9D8B030D-6E8A-4147-A177-3AD203B41FA5}">
                      <a16:colId xmlns:a16="http://schemas.microsoft.com/office/drawing/2014/main" val="1018074464"/>
                    </a:ext>
                  </a:extLst>
                </a:gridCol>
                <a:gridCol w="2386149">
                  <a:extLst>
                    <a:ext uri="{9D8B030D-6E8A-4147-A177-3AD203B41FA5}">
                      <a16:colId xmlns:a16="http://schemas.microsoft.com/office/drawing/2014/main" val="2963463837"/>
                    </a:ext>
                  </a:extLst>
                </a:gridCol>
                <a:gridCol w="2386149">
                  <a:extLst>
                    <a:ext uri="{9D8B030D-6E8A-4147-A177-3AD203B41FA5}">
                      <a16:colId xmlns:a16="http://schemas.microsoft.com/office/drawing/2014/main" val="1240129078"/>
                    </a:ext>
                  </a:extLst>
                </a:gridCol>
                <a:gridCol w="2386149">
                  <a:extLst>
                    <a:ext uri="{9D8B030D-6E8A-4147-A177-3AD203B41FA5}">
                      <a16:colId xmlns:a16="http://schemas.microsoft.com/office/drawing/2014/main" val="118739405"/>
                    </a:ext>
                  </a:extLst>
                </a:gridCol>
              </a:tblGrid>
              <a:tr h="36198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770003247"/>
                  </a:ext>
                </a:extLst>
              </a:tr>
              <a:tr h="355759">
                <a:tc>
                  <a:txBody>
                    <a:bodyPr/>
                    <a:lstStyle/>
                    <a:p>
                      <a:pPr algn="ctr" fontAlgn="t"/>
                      <a:r>
                        <a:rPr lang="en-IN" sz="1600" u="none" strike="noStrike" dirty="0">
                          <a:effectLst/>
                        </a:rPr>
                        <a:t>abstract</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assert</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err="1">
                          <a:effectLst/>
                        </a:rPr>
                        <a:t>boolean</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break</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519932504"/>
                  </a:ext>
                </a:extLst>
              </a:tr>
              <a:tr h="355759">
                <a:tc>
                  <a:txBody>
                    <a:bodyPr/>
                    <a:lstStyle/>
                    <a:p>
                      <a:pPr algn="ctr" fontAlgn="t"/>
                      <a:r>
                        <a:rPr lang="en-IN" sz="1600" u="none" strike="noStrike" dirty="0">
                          <a:effectLst/>
                        </a:rPr>
                        <a:t>byte</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case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catch</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char</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1656076024"/>
                  </a:ext>
                </a:extLst>
              </a:tr>
              <a:tr h="355759">
                <a:tc>
                  <a:txBody>
                    <a:bodyPr/>
                    <a:lstStyle/>
                    <a:p>
                      <a:pPr algn="ctr" fontAlgn="t"/>
                      <a:r>
                        <a:rPr lang="en-IN" sz="1600" u="none" strike="noStrike" dirty="0">
                          <a:effectLst/>
                        </a:rPr>
                        <a:t>class</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const</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continue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default</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1140784883"/>
                  </a:ext>
                </a:extLst>
              </a:tr>
              <a:tr h="355759">
                <a:tc>
                  <a:txBody>
                    <a:bodyPr/>
                    <a:lstStyle/>
                    <a:p>
                      <a:pPr algn="ctr" fontAlgn="t"/>
                      <a:r>
                        <a:rPr lang="en-IN" sz="1600" u="none" strike="noStrike" dirty="0">
                          <a:effectLst/>
                        </a:rPr>
                        <a:t>do</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double</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else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enum</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1851871207"/>
                  </a:ext>
                </a:extLst>
              </a:tr>
              <a:tr h="355759">
                <a:tc>
                  <a:txBody>
                    <a:bodyPr/>
                    <a:lstStyle/>
                    <a:p>
                      <a:pPr algn="ctr" fontAlgn="t"/>
                      <a:r>
                        <a:rPr lang="en-IN" sz="1600" u="none" strike="noStrike" dirty="0">
                          <a:effectLst/>
                        </a:rPr>
                        <a:t>extends</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final</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finally</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float</a:t>
                      </a:r>
                      <a:endParaRPr lang="en-IN" sz="1600" b="0" i="0" u="none" strike="noStrike" dirty="0">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988139709"/>
                  </a:ext>
                </a:extLst>
              </a:tr>
              <a:tr h="355759">
                <a:tc>
                  <a:txBody>
                    <a:bodyPr/>
                    <a:lstStyle/>
                    <a:p>
                      <a:pPr algn="ctr" fontAlgn="t"/>
                      <a:r>
                        <a:rPr lang="en-IN" sz="1600" u="none" strike="noStrike" dirty="0">
                          <a:effectLst/>
                        </a:rPr>
                        <a:t>for</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goto</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if</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implements</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3710825167"/>
                  </a:ext>
                </a:extLst>
              </a:tr>
              <a:tr h="355759">
                <a:tc>
                  <a:txBody>
                    <a:bodyPr/>
                    <a:lstStyle/>
                    <a:p>
                      <a:pPr algn="ctr" fontAlgn="t"/>
                      <a:r>
                        <a:rPr lang="en-IN" sz="1600" u="none" strike="noStrike" dirty="0">
                          <a:effectLst/>
                        </a:rPr>
                        <a:t>import</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instanceof</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int</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interface</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4099386741"/>
                  </a:ext>
                </a:extLst>
              </a:tr>
              <a:tr h="355759">
                <a:tc>
                  <a:txBody>
                    <a:bodyPr/>
                    <a:lstStyle/>
                    <a:p>
                      <a:pPr algn="ctr" fontAlgn="t"/>
                      <a:r>
                        <a:rPr lang="en-IN" sz="1600" u="none" strike="noStrike" dirty="0">
                          <a:effectLst/>
                        </a:rPr>
                        <a:t>long</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native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new</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package</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4282055120"/>
                  </a:ext>
                </a:extLst>
              </a:tr>
              <a:tr h="355759">
                <a:tc>
                  <a:txBody>
                    <a:bodyPr/>
                    <a:lstStyle/>
                    <a:p>
                      <a:pPr algn="ctr" fontAlgn="t"/>
                      <a:r>
                        <a:rPr lang="en-IN" sz="1600" u="none" strike="noStrike" dirty="0">
                          <a:effectLst/>
                        </a:rPr>
                        <a:t>private</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protected</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public</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return</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986250212"/>
                  </a:ext>
                </a:extLst>
              </a:tr>
              <a:tr h="355759">
                <a:tc>
                  <a:txBody>
                    <a:bodyPr/>
                    <a:lstStyle/>
                    <a:p>
                      <a:pPr algn="ctr" fontAlgn="t"/>
                      <a:r>
                        <a:rPr lang="en-IN" sz="1600" u="none" strike="noStrike" dirty="0">
                          <a:effectLst/>
                        </a:rPr>
                        <a:t>short</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static</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strictfp</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super</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990676160"/>
                  </a:ext>
                </a:extLst>
              </a:tr>
              <a:tr h="355759">
                <a:tc>
                  <a:txBody>
                    <a:bodyPr/>
                    <a:lstStyle/>
                    <a:p>
                      <a:pPr algn="ctr" fontAlgn="t"/>
                      <a:r>
                        <a:rPr lang="en-IN" sz="1600" u="none" strike="noStrike" dirty="0">
                          <a:effectLst/>
                        </a:rPr>
                        <a:t>switch</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synchronized</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this</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throw</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59424638"/>
                  </a:ext>
                </a:extLst>
              </a:tr>
              <a:tr h="355759">
                <a:tc>
                  <a:txBody>
                    <a:bodyPr/>
                    <a:lstStyle/>
                    <a:p>
                      <a:pPr algn="ctr" fontAlgn="t"/>
                      <a:r>
                        <a:rPr lang="en-IN" sz="1600" u="none" strike="noStrike" dirty="0">
                          <a:effectLst/>
                        </a:rPr>
                        <a:t>throws</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transient</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try</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a:effectLst/>
                        </a:rPr>
                        <a:t>void</a:t>
                      </a:r>
                      <a:endParaRPr lang="en-IN" sz="1600" b="0" i="0" u="none" strike="noStrike">
                        <a:solidFill>
                          <a:srgbClr val="212529"/>
                        </a:solidFill>
                        <a:effectLst/>
                        <a:latin typeface="Arial" panose="020B0604020202020204" pitchFamily="34" charset="0"/>
                      </a:endParaRPr>
                    </a:p>
                  </a:txBody>
                  <a:tcPr marL="7620" marR="7620" marT="7620" marB="0"/>
                </a:tc>
                <a:extLst>
                  <a:ext uri="{0D108BD9-81ED-4DB2-BD59-A6C34878D82A}">
                    <a16:rowId xmlns:a16="http://schemas.microsoft.com/office/drawing/2014/main" val="2171545437"/>
                  </a:ext>
                </a:extLst>
              </a:tr>
              <a:tr h="355759">
                <a:tc>
                  <a:txBody>
                    <a:bodyPr/>
                    <a:lstStyle/>
                    <a:p>
                      <a:pPr algn="ctr" fontAlgn="t"/>
                      <a:r>
                        <a:rPr lang="en-IN" sz="1600" u="none" strike="noStrike">
                          <a:effectLst/>
                        </a:rPr>
                        <a:t>volatile</a:t>
                      </a:r>
                      <a:endParaRPr lang="en-IN" sz="1600" b="0" i="0" u="none" strike="noStrike">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while</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t"/>
                      <a:r>
                        <a:rPr lang="en-IN" sz="1600" u="none" strike="noStrike" dirty="0">
                          <a:effectLst/>
                        </a:rPr>
                        <a:t> </a:t>
                      </a:r>
                      <a:endParaRPr lang="en-IN" sz="1600" b="0" i="0" u="none" strike="noStrike" dirty="0">
                        <a:solidFill>
                          <a:srgbClr val="212529"/>
                        </a:solidFill>
                        <a:effectLst/>
                        <a:latin typeface="Arial" panose="020B0604020202020204" pitchFamily="34" charset="0"/>
                      </a:endParaRPr>
                    </a:p>
                  </a:txBody>
                  <a:tcPr marL="7620" marR="7620" marT="7620" marB="0"/>
                </a:tc>
                <a:tc>
                  <a:txBody>
                    <a:bodyPr/>
                    <a:lstStyle/>
                    <a:p>
                      <a:pPr algn="ctr"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7664654"/>
                  </a:ext>
                </a:extLst>
              </a:tr>
            </a:tbl>
          </a:graphicData>
        </a:graphic>
      </p:graphicFrame>
      <p:sp>
        <p:nvSpPr>
          <p:cNvPr id="4" name="Date Placeholder 3">
            <a:extLst>
              <a:ext uri="{FF2B5EF4-FFF2-40B4-BE49-F238E27FC236}">
                <a16:creationId xmlns:a16="http://schemas.microsoft.com/office/drawing/2014/main" id="{B2BB265D-1044-4171-A715-1BE6B6D561B6}"/>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EA7869F2-2102-4376-BEE8-4AA152F7EA6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A78CC9C-2631-44BC-8217-480508A1919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932064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3AD0A94-2DBE-F920-CE51-C7DB311F0549}"/>
              </a:ext>
            </a:extLst>
          </p:cNvPr>
          <p:cNvGraphicFramePr>
            <a:graphicFrameLocks noGrp="1"/>
          </p:cNvGraphicFramePr>
          <p:nvPr>
            <p:ph idx="1"/>
            <p:extLst>
              <p:ext uri="{D42A27DB-BD31-4B8C-83A1-F6EECF244321}">
                <p14:modId xmlns:p14="http://schemas.microsoft.com/office/powerpoint/2010/main" val="2925713602"/>
              </p:ext>
            </p:extLst>
          </p:nvPr>
        </p:nvGraphicFramePr>
        <p:xfrm>
          <a:off x="1901889" y="664678"/>
          <a:ext cx="8836090" cy="5691672"/>
        </p:xfrm>
        <a:graphic>
          <a:graphicData uri="http://schemas.openxmlformats.org/drawingml/2006/table">
            <a:tbl>
              <a:tblPr>
                <a:tableStyleId>{5940675A-B579-460E-94D1-54222C63F5DA}</a:tableStyleId>
              </a:tblPr>
              <a:tblGrid>
                <a:gridCol w="4418045">
                  <a:extLst>
                    <a:ext uri="{9D8B030D-6E8A-4147-A177-3AD203B41FA5}">
                      <a16:colId xmlns:a16="http://schemas.microsoft.com/office/drawing/2014/main" val="3240340042"/>
                    </a:ext>
                  </a:extLst>
                </a:gridCol>
                <a:gridCol w="4418045">
                  <a:extLst>
                    <a:ext uri="{9D8B030D-6E8A-4147-A177-3AD203B41FA5}">
                      <a16:colId xmlns:a16="http://schemas.microsoft.com/office/drawing/2014/main" val="2727669901"/>
                    </a:ext>
                  </a:extLst>
                </a:gridCol>
              </a:tblGrid>
              <a:tr h="322563">
                <a:tc>
                  <a:txBody>
                    <a:bodyPr/>
                    <a:lstStyle/>
                    <a:p>
                      <a:r>
                        <a:rPr lang="en-IN" sz="1200" b="1" dirty="0">
                          <a:solidFill>
                            <a:srgbClr val="262626"/>
                          </a:solidFill>
                          <a:effectLst/>
                        </a:rPr>
                        <a:t>Procedural Programming</a:t>
                      </a:r>
                      <a:endParaRPr lang="en-IN" sz="1200" b="1" i="0" dirty="0">
                        <a:solidFill>
                          <a:srgbClr val="262626"/>
                        </a:solidFill>
                        <a:effectLst/>
                        <a:latin typeface="Montserrat" panose="00000500000000000000" pitchFamily="2" charset="0"/>
                      </a:endParaRPr>
                    </a:p>
                  </a:txBody>
                  <a:tcPr marL="40011" marR="40011" marT="40011" marB="40011" anchor="ctr">
                    <a:solidFill>
                      <a:schemeClr val="accent6">
                        <a:lumMod val="60000"/>
                        <a:lumOff val="40000"/>
                      </a:schemeClr>
                    </a:solidFill>
                  </a:tcPr>
                </a:tc>
                <a:tc>
                  <a:txBody>
                    <a:bodyPr/>
                    <a:lstStyle/>
                    <a:p>
                      <a:r>
                        <a:rPr lang="en-IN" sz="1200" b="1" dirty="0">
                          <a:solidFill>
                            <a:srgbClr val="262626"/>
                          </a:solidFill>
                          <a:effectLst/>
                        </a:rPr>
                        <a:t>Object-Oriented Programming</a:t>
                      </a:r>
                      <a:endParaRPr lang="en-IN" sz="1200" b="1" i="0" dirty="0">
                        <a:solidFill>
                          <a:srgbClr val="262626"/>
                        </a:solidFill>
                        <a:effectLst/>
                        <a:latin typeface="Montserrat" panose="00000500000000000000" pitchFamily="2" charset="0"/>
                      </a:endParaRPr>
                    </a:p>
                  </a:txBody>
                  <a:tcPr marL="40011" marR="40011" marT="40011" marB="40011" anchor="ctr">
                    <a:solidFill>
                      <a:schemeClr val="accent6">
                        <a:lumMod val="60000"/>
                        <a:lumOff val="40000"/>
                      </a:schemeClr>
                    </a:solidFill>
                  </a:tcPr>
                </a:tc>
                <a:extLst>
                  <a:ext uri="{0D108BD9-81ED-4DB2-BD59-A6C34878D82A}">
                    <a16:rowId xmlns:a16="http://schemas.microsoft.com/office/drawing/2014/main" val="1108437612"/>
                  </a:ext>
                </a:extLst>
              </a:tr>
              <a:tr h="322563">
                <a:tc>
                  <a:txBody>
                    <a:bodyPr/>
                    <a:lstStyle/>
                    <a:p>
                      <a:r>
                        <a:rPr lang="en-IN" sz="1400" b="0" dirty="0">
                          <a:solidFill>
                            <a:srgbClr val="262626"/>
                          </a:solidFill>
                          <a:effectLst/>
                        </a:rPr>
                        <a:t>Follows a top-down approach</a:t>
                      </a:r>
                      <a:endParaRPr lang="en-IN" sz="1400" b="0" i="0" dirty="0">
                        <a:solidFill>
                          <a:srgbClr val="262626"/>
                        </a:solidFill>
                        <a:effectLst/>
                        <a:latin typeface="Montserrat" panose="00000500000000000000" pitchFamily="2" charset="0"/>
                      </a:endParaRPr>
                    </a:p>
                  </a:txBody>
                  <a:tcPr marL="40011" marR="40011" marT="40011" marB="40011" anchor="ctr"/>
                </a:tc>
                <a:tc>
                  <a:txBody>
                    <a:bodyPr/>
                    <a:lstStyle/>
                    <a:p>
                      <a:r>
                        <a:rPr lang="en-IN" sz="1400" b="0">
                          <a:solidFill>
                            <a:srgbClr val="262626"/>
                          </a:solidFill>
                          <a:effectLst/>
                        </a:rPr>
                        <a:t>Follows a bottom-up approach</a:t>
                      </a:r>
                      <a:endParaRPr lang="en-IN"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2291091535"/>
                  </a:ext>
                </a:extLst>
              </a:tr>
              <a:tr h="322563">
                <a:tc>
                  <a:txBody>
                    <a:bodyPr/>
                    <a:lstStyle/>
                    <a:p>
                      <a:r>
                        <a:rPr lang="en-IN" sz="1400" b="0" dirty="0">
                          <a:solidFill>
                            <a:srgbClr val="262626"/>
                          </a:solidFill>
                          <a:effectLst/>
                        </a:rPr>
                        <a:t>Instruction Oriented</a:t>
                      </a:r>
                      <a:endParaRPr lang="en-IN" sz="1400" b="0" i="0" dirty="0">
                        <a:solidFill>
                          <a:srgbClr val="262626"/>
                        </a:solidFill>
                        <a:effectLst/>
                        <a:latin typeface="Montserrat" panose="00000500000000000000" pitchFamily="2" charset="0"/>
                      </a:endParaRPr>
                    </a:p>
                  </a:txBody>
                  <a:tcPr marL="40011" marR="40011" marT="40011" marB="40011" anchor="ctr"/>
                </a:tc>
                <a:tc>
                  <a:txBody>
                    <a:bodyPr/>
                    <a:lstStyle/>
                    <a:p>
                      <a:r>
                        <a:rPr lang="en-IN" sz="1400" b="0">
                          <a:solidFill>
                            <a:srgbClr val="262626"/>
                          </a:solidFill>
                          <a:effectLst/>
                        </a:rPr>
                        <a:t>Data Oriented</a:t>
                      </a:r>
                      <a:endParaRPr lang="en-IN"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1425917734"/>
                  </a:ext>
                </a:extLst>
              </a:tr>
              <a:tr h="322563">
                <a:tc>
                  <a:txBody>
                    <a:bodyPr/>
                    <a:lstStyle/>
                    <a:p>
                      <a:r>
                        <a:rPr lang="en-US" sz="1400" b="0" dirty="0">
                          <a:solidFill>
                            <a:srgbClr val="262626"/>
                          </a:solidFill>
                          <a:effectLst/>
                        </a:rPr>
                        <a:t>The abstraction is at procedure (function) level.</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a:solidFill>
                            <a:srgbClr val="262626"/>
                          </a:solidFill>
                          <a:effectLst/>
                        </a:rPr>
                        <a:t>The abstraction is at object (class) level.</a:t>
                      </a:r>
                      <a:endParaRPr lang="en-US"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1821474036"/>
                  </a:ext>
                </a:extLst>
              </a:tr>
              <a:tr h="509857">
                <a:tc>
                  <a:txBody>
                    <a:bodyPr/>
                    <a:lstStyle/>
                    <a:p>
                      <a:r>
                        <a:rPr lang="en-US" sz="1400" b="0" dirty="0">
                          <a:solidFill>
                            <a:srgbClr val="262626"/>
                          </a:solidFill>
                          <a:effectLst/>
                        </a:rPr>
                        <a:t>The sequence of events in a large program is divided into functions.</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a:solidFill>
                            <a:srgbClr val="262626"/>
                          </a:solidFill>
                          <a:effectLst/>
                        </a:rPr>
                        <a:t>Entire program is divided into objects.</a:t>
                      </a:r>
                      <a:endParaRPr lang="en-US"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419696280"/>
                  </a:ext>
                </a:extLst>
              </a:tr>
              <a:tr h="509857">
                <a:tc>
                  <a:txBody>
                    <a:bodyPr/>
                    <a:lstStyle/>
                    <a:p>
                      <a:r>
                        <a:rPr lang="en-US" sz="1400" b="0" dirty="0">
                          <a:solidFill>
                            <a:srgbClr val="262626"/>
                          </a:solidFill>
                          <a:effectLst/>
                        </a:rPr>
                        <a:t>Interaction with program is via direct function calls.</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dirty="0">
                          <a:solidFill>
                            <a:srgbClr val="262626"/>
                          </a:solidFill>
                          <a:effectLst/>
                        </a:rPr>
                        <a:t>Interaction with program is via functions defined in the class only.</a:t>
                      </a:r>
                      <a:endParaRPr lang="en-US" sz="1400" b="0" i="0" dirty="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2156678892"/>
                  </a:ext>
                </a:extLst>
              </a:tr>
              <a:tr h="697152">
                <a:tc>
                  <a:txBody>
                    <a:bodyPr/>
                    <a:lstStyle/>
                    <a:p>
                      <a:r>
                        <a:rPr lang="en-US" sz="1400" b="0" dirty="0">
                          <a:solidFill>
                            <a:srgbClr val="262626"/>
                          </a:solidFill>
                          <a:effectLst/>
                        </a:rPr>
                        <a:t>Real world is represented by 'procedures' operating on data.</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a:solidFill>
                            <a:srgbClr val="262626"/>
                          </a:solidFill>
                          <a:effectLst/>
                        </a:rPr>
                        <a:t>Real world is represented by objects and the operations that can be performed on these objects.</a:t>
                      </a:r>
                      <a:endParaRPr lang="en-US"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3120965936"/>
                  </a:ext>
                </a:extLst>
              </a:tr>
              <a:tr h="509857">
                <a:tc>
                  <a:txBody>
                    <a:bodyPr/>
                    <a:lstStyle/>
                    <a:p>
                      <a:r>
                        <a:rPr lang="en-US" sz="1400" b="0" dirty="0">
                          <a:solidFill>
                            <a:srgbClr val="262626"/>
                          </a:solidFill>
                          <a:effectLst/>
                        </a:rPr>
                        <a:t>Data and functions are separate.</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a:solidFill>
                            <a:srgbClr val="262626"/>
                          </a:solidFill>
                          <a:effectLst/>
                        </a:rPr>
                        <a:t>Data and functions are encapsulated into a single unit.</a:t>
                      </a:r>
                      <a:endParaRPr lang="en-US"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2119870724"/>
                  </a:ext>
                </a:extLst>
              </a:tr>
              <a:tr h="509857">
                <a:tc>
                  <a:txBody>
                    <a:bodyPr/>
                    <a:lstStyle/>
                    <a:p>
                      <a:r>
                        <a:rPr lang="en-US" sz="1400" b="0" dirty="0">
                          <a:solidFill>
                            <a:srgbClr val="262626"/>
                          </a:solidFill>
                          <a:effectLst/>
                        </a:rPr>
                        <a:t>Data security is less as it contains lesser features to protect the data.</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a:solidFill>
                            <a:srgbClr val="262626"/>
                          </a:solidFill>
                          <a:effectLst/>
                        </a:rPr>
                        <a:t>It is more secure as one of its primary features include data hiding.</a:t>
                      </a:r>
                      <a:endParaRPr lang="en-US"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2428759806"/>
                  </a:ext>
                </a:extLst>
              </a:tr>
              <a:tr h="509857">
                <a:tc>
                  <a:txBody>
                    <a:bodyPr/>
                    <a:lstStyle/>
                    <a:p>
                      <a:r>
                        <a:rPr lang="en-US" sz="1400" b="0" dirty="0">
                          <a:solidFill>
                            <a:srgbClr val="262626"/>
                          </a:solidFill>
                          <a:effectLst/>
                        </a:rPr>
                        <a:t>A function can access any other function's data by calling that function.</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a:solidFill>
                            <a:srgbClr val="262626"/>
                          </a:solidFill>
                          <a:effectLst/>
                        </a:rPr>
                        <a:t>Only the data whose access has been granted can be accessed by another function.</a:t>
                      </a:r>
                      <a:endParaRPr lang="en-US"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2578750876"/>
                  </a:ext>
                </a:extLst>
              </a:tr>
              <a:tr h="322563">
                <a:tc>
                  <a:txBody>
                    <a:bodyPr/>
                    <a:lstStyle/>
                    <a:p>
                      <a:r>
                        <a:rPr lang="en-US" sz="1400" b="0" dirty="0">
                          <a:solidFill>
                            <a:srgbClr val="262626"/>
                          </a:solidFill>
                          <a:effectLst/>
                        </a:rPr>
                        <a:t>Limited and difficult code reusability.</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a:solidFill>
                            <a:srgbClr val="262626"/>
                          </a:solidFill>
                          <a:effectLst/>
                        </a:rPr>
                        <a:t>Versatile and easy code reusability.</a:t>
                      </a:r>
                      <a:endParaRPr lang="en-US"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1667562062"/>
                  </a:ext>
                </a:extLst>
              </a:tr>
              <a:tr h="322563">
                <a:tc>
                  <a:txBody>
                    <a:bodyPr/>
                    <a:lstStyle/>
                    <a:p>
                      <a:r>
                        <a:rPr lang="en-US" sz="1400" b="0" dirty="0">
                          <a:solidFill>
                            <a:srgbClr val="262626"/>
                          </a:solidFill>
                          <a:effectLst/>
                        </a:rPr>
                        <a:t>Code is difficult to modify, extend and maintain.</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a:solidFill>
                            <a:srgbClr val="262626"/>
                          </a:solidFill>
                          <a:effectLst/>
                        </a:rPr>
                        <a:t>Code is easy to modify, extend and maintain.</a:t>
                      </a:r>
                      <a:endParaRPr lang="en-US" sz="1400" b="0" i="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2539921920"/>
                  </a:ext>
                </a:extLst>
              </a:tr>
              <a:tr h="509857">
                <a:tc>
                  <a:txBody>
                    <a:bodyPr/>
                    <a:lstStyle/>
                    <a:p>
                      <a:r>
                        <a:rPr lang="en-US" sz="1400" b="0" dirty="0">
                          <a:solidFill>
                            <a:srgbClr val="262626"/>
                          </a:solidFill>
                          <a:effectLst/>
                        </a:rPr>
                        <a:t>Some examples of Procedural Programming languages are C, COBOL, Pascal.</a:t>
                      </a:r>
                      <a:endParaRPr lang="en-US" sz="1400" b="0" i="0" dirty="0">
                        <a:solidFill>
                          <a:srgbClr val="262626"/>
                        </a:solidFill>
                        <a:effectLst/>
                        <a:latin typeface="Montserrat" panose="00000500000000000000" pitchFamily="2" charset="0"/>
                      </a:endParaRPr>
                    </a:p>
                  </a:txBody>
                  <a:tcPr marL="40011" marR="40011" marT="40011" marB="40011" anchor="ctr"/>
                </a:tc>
                <a:tc>
                  <a:txBody>
                    <a:bodyPr/>
                    <a:lstStyle/>
                    <a:p>
                      <a:r>
                        <a:rPr lang="en-US" sz="1400" b="0" dirty="0">
                          <a:solidFill>
                            <a:srgbClr val="262626"/>
                          </a:solidFill>
                          <a:effectLst/>
                        </a:rPr>
                        <a:t>Some examples of Object Oriented languages are C++, Java, C#.</a:t>
                      </a:r>
                      <a:endParaRPr lang="en-US" sz="1400" b="0" i="0" dirty="0">
                        <a:solidFill>
                          <a:srgbClr val="262626"/>
                        </a:solidFill>
                        <a:effectLst/>
                        <a:latin typeface="Montserrat" panose="00000500000000000000" pitchFamily="2" charset="0"/>
                      </a:endParaRPr>
                    </a:p>
                  </a:txBody>
                  <a:tcPr marL="40011" marR="40011" marT="40011" marB="40011" anchor="ctr"/>
                </a:tc>
                <a:extLst>
                  <a:ext uri="{0D108BD9-81ED-4DB2-BD59-A6C34878D82A}">
                    <a16:rowId xmlns:a16="http://schemas.microsoft.com/office/drawing/2014/main" val="3238113290"/>
                  </a:ext>
                </a:extLst>
              </a:tr>
            </a:tbl>
          </a:graphicData>
        </a:graphic>
      </p:graphicFrame>
      <p:sp>
        <p:nvSpPr>
          <p:cNvPr id="4" name="Date Placeholder 3">
            <a:extLst>
              <a:ext uri="{FF2B5EF4-FFF2-40B4-BE49-F238E27FC236}">
                <a16:creationId xmlns:a16="http://schemas.microsoft.com/office/drawing/2014/main" id="{4981D127-069B-6292-251B-94D881CCB9B4}"/>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009E9F4E-7DFA-0C3C-8BB7-4A38404BBA2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3CB5CD2-18EE-E025-82EA-53CC953A07DF}"/>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9" name="TextBox 8">
            <a:extLst>
              <a:ext uri="{FF2B5EF4-FFF2-40B4-BE49-F238E27FC236}">
                <a16:creationId xmlns:a16="http://schemas.microsoft.com/office/drawing/2014/main" id="{D781D126-1318-7F81-C9E5-359F795883F9}"/>
              </a:ext>
            </a:extLst>
          </p:cNvPr>
          <p:cNvSpPr txBox="1"/>
          <p:nvPr/>
        </p:nvSpPr>
        <p:spPr>
          <a:xfrm>
            <a:off x="4355064" y="114887"/>
            <a:ext cx="6097554" cy="369332"/>
          </a:xfrm>
          <a:prstGeom prst="rect">
            <a:avLst/>
          </a:prstGeom>
          <a:noFill/>
        </p:spPr>
        <p:txBody>
          <a:bodyPr wrap="square">
            <a:spAutoFit/>
          </a:bodyPr>
          <a:lstStyle/>
          <a:p>
            <a:r>
              <a:rPr lang="en-IN" sz="1800" b="1" dirty="0">
                <a:solidFill>
                  <a:srgbClr val="262626"/>
                </a:solidFill>
                <a:effectLst/>
              </a:rPr>
              <a:t>Types of Programming Language</a:t>
            </a:r>
            <a:endParaRPr lang="en-IN" dirty="0"/>
          </a:p>
        </p:txBody>
      </p:sp>
    </p:spTree>
    <p:extLst>
      <p:ext uri="{BB962C8B-B14F-4D97-AF65-F5344CB8AC3E}">
        <p14:creationId xmlns:p14="http://schemas.microsoft.com/office/powerpoint/2010/main" val="135399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2C84-1A98-0DBF-5A8C-57D82A471860}"/>
              </a:ext>
            </a:extLst>
          </p:cNvPr>
          <p:cNvSpPr>
            <a:spLocks noGrp="1"/>
          </p:cNvSpPr>
          <p:nvPr>
            <p:ph type="title"/>
          </p:nvPr>
        </p:nvSpPr>
        <p:spPr/>
        <p:txBody>
          <a:bodyPr/>
          <a:lstStyle/>
          <a:p>
            <a:r>
              <a:rPr lang="en-IN" b="1" i="0" dirty="0">
                <a:solidFill>
                  <a:srgbClr val="262626"/>
                </a:solidFill>
                <a:effectLst/>
                <a:latin typeface="Montserrat" panose="00000500000000000000" pitchFamily="2" charset="0"/>
              </a:rPr>
              <a:t>Employee</a:t>
            </a:r>
            <a:endParaRPr lang="en-IN" dirty="0"/>
          </a:p>
        </p:txBody>
      </p:sp>
      <p:graphicFrame>
        <p:nvGraphicFramePr>
          <p:cNvPr id="7" name="Content Placeholder 6">
            <a:extLst>
              <a:ext uri="{FF2B5EF4-FFF2-40B4-BE49-F238E27FC236}">
                <a16:creationId xmlns:a16="http://schemas.microsoft.com/office/drawing/2014/main" id="{866A84C8-3993-E367-9C06-27F1C2065859}"/>
              </a:ext>
            </a:extLst>
          </p:cNvPr>
          <p:cNvGraphicFramePr>
            <a:graphicFrameLocks noGrp="1"/>
          </p:cNvGraphicFramePr>
          <p:nvPr>
            <p:ph idx="1"/>
            <p:extLst>
              <p:ext uri="{D42A27DB-BD31-4B8C-83A1-F6EECF244321}">
                <p14:modId xmlns:p14="http://schemas.microsoft.com/office/powerpoint/2010/main" val="1957935673"/>
              </p:ext>
            </p:extLst>
          </p:nvPr>
        </p:nvGraphicFramePr>
        <p:xfrm>
          <a:off x="1166813" y="2239346"/>
          <a:ext cx="9780586" cy="3153750"/>
        </p:xfrm>
        <a:graphic>
          <a:graphicData uri="http://schemas.openxmlformats.org/drawingml/2006/table">
            <a:tbl>
              <a:tblPr/>
              <a:tblGrid>
                <a:gridCol w="4890293">
                  <a:extLst>
                    <a:ext uri="{9D8B030D-6E8A-4147-A177-3AD203B41FA5}">
                      <a16:colId xmlns:a16="http://schemas.microsoft.com/office/drawing/2014/main" val="1235322288"/>
                    </a:ext>
                  </a:extLst>
                </a:gridCol>
                <a:gridCol w="4890293">
                  <a:extLst>
                    <a:ext uri="{9D8B030D-6E8A-4147-A177-3AD203B41FA5}">
                      <a16:colId xmlns:a16="http://schemas.microsoft.com/office/drawing/2014/main" val="2473339030"/>
                    </a:ext>
                  </a:extLst>
                </a:gridCol>
              </a:tblGrid>
              <a:tr h="525625">
                <a:tc>
                  <a:txBody>
                    <a:bodyPr/>
                    <a:lstStyle/>
                    <a:p>
                      <a:r>
                        <a:rPr lang="en-IN" sz="1500" b="1" i="0">
                          <a:solidFill>
                            <a:srgbClr val="262626"/>
                          </a:solidFill>
                          <a:effectLst/>
                          <a:latin typeface="Montserrat" panose="00000500000000000000" pitchFamily="2" charset="0"/>
                        </a:rPr>
                        <a:t>Attributes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1" i="0">
                          <a:solidFill>
                            <a:srgbClr val="262626"/>
                          </a:solidFill>
                          <a:effectLst/>
                          <a:latin typeface="Montserrat" panose="00000500000000000000" pitchFamily="2" charset="0"/>
                        </a:rPr>
                        <a:t>Behaviours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56805827"/>
                  </a:ext>
                </a:extLst>
              </a:tr>
              <a:tr h="525625">
                <a:tc>
                  <a:txBody>
                    <a:bodyPr/>
                    <a:lstStyle/>
                    <a:p>
                      <a:r>
                        <a:rPr lang="en-IN" sz="1500" b="0" i="0">
                          <a:solidFill>
                            <a:srgbClr val="262626"/>
                          </a:solidFill>
                          <a:effectLst/>
                          <a:latin typeface="Montserrat" panose="00000500000000000000" pitchFamily="2" charset="0"/>
                        </a:rPr>
                        <a:t>Name</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a:solidFill>
                            <a:srgbClr val="262626"/>
                          </a:solidFill>
                          <a:effectLst/>
                          <a:latin typeface="Montserrat" panose="00000500000000000000" pitchFamily="2" charset="0"/>
                        </a:rPr>
                        <a:t>Take leave</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4228475"/>
                  </a:ext>
                </a:extLst>
              </a:tr>
              <a:tr h="525625">
                <a:tc>
                  <a:txBody>
                    <a:bodyPr/>
                    <a:lstStyle/>
                    <a:p>
                      <a:r>
                        <a:rPr lang="en-IN" sz="1500" b="0" i="0">
                          <a:solidFill>
                            <a:srgbClr val="262626"/>
                          </a:solidFill>
                          <a:effectLst/>
                          <a:latin typeface="Montserrat" panose="00000500000000000000" pitchFamily="2" charset="0"/>
                        </a:rPr>
                        <a:t>Employee Number</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500" b="0" i="0">
                          <a:solidFill>
                            <a:srgbClr val="262626"/>
                          </a:solidFill>
                          <a:effectLst/>
                          <a:latin typeface="Montserrat" panose="00000500000000000000" pitchFamily="2" charset="0"/>
                        </a:rPr>
                        <a:t>Calculate Salary</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51877336"/>
                  </a:ext>
                </a:extLst>
              </a:tr>
              <a:tr h="525625">
                <a:tc>
                  <a:txBody>
                    <a:bodyPr/>
                    <a:lstStyle/>
                    <a:p>
                      <a:r>
                        <a:rPr lang="en-IN" sz="1500" b="0" i="0">
                          <a:solidFill>
                            <a:srgbClr val="262626"/>
                          </a:solidFill>
                          <a:effectLst/>
                          <a:latin typeface="Montserrat" panose="00000500000000000000" pitchFamily="2" charset="0"/>
                        </a:rPr>
                        <a:t>Pan Number</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a:solidFill>
                            <a:srgbClr val="262626"/>
                          </a:solidFill>
                          <a:effectLst/>
                          <a:latin typeface="Montserrat" panose="00000500000000000000" pitchFamily="2" charset="0"/>
                        </a:rPr>
                        <a:t>Calculate Income Tax</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76840454"/>
                  </a:ext>
                </a:extLst>
              </a:tr>
              <a:tr h="525625">
                <a:tc>
                  <a:txBody>
                    <a:bodyPr/>
                    <a:lstStyle/>
                    <a:p>
                      <a:r>
                        <a:rPr lang="en-IN" sz="1500" b="0" i="0">
                          <a:solidFill>
                            <a:srgbClr val="262626"/>
                          </a:solidFill>
                          <a:effectLst/>
                          <a:latin typeface="Montserrat" panose="00000500000000000000" pitchFamily="2" charset="0"/>
                        </a:rPr>
                        <a:t>Desgination</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500" b="0" i="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169049593"/>
                  </a:ext>
                </a:extLst>
              </a:tr>
              <a:tr h="525625">
                <a:tc>
                  <a:txBody>
                    <a:bodyPr/>
                    <a:lstStyle/>
                    <a:p>
                      <a:r>
                        <a:rPr lang="en-IN" sz="1500" b="0" i="0">
                          <a:solidFill>
                            <a:srgbClr val="262626"/>
                          </a:solidFill>
                          <a:effectLst/>
                          <a:latin typeface="Montserrat" panose="00000500000000000000" pitchFamily="2" charset="0"/>
                        </a:rPr>
                        <a:t>Address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dirty="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721554191"/>
                  </a:ext>
                </a:extLst>
              </a:tr>
            </a:tbl>
          </a:graphicData>
        </a:graphic>
      </p:graphicFrame>
      <p:sp>
        <p:nvSpPr>
          <p:cNvPr id="4" name="Date Placeholder 3">
            <a:extLst>
              <a:ext uri="{FF2B5EF4-FFF2-40B4-BE49-F238E27FC236}">
                <a16:creationId xmlns:a16="http://schemas.microsoft.com/office/drawing/2014/main" id="{90ABD903-8811-5502-6AE4-F5798D25B0F9}"/>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314DFEA5-E959-07D0-C00C-BE2A5230023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30A8667-A677-D528-8589-8B36CA1B5124}"/>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36088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84DA-9A0D-5F2F-CF88-E8B5FA7A16D1}"/>
              </a:ext>
            </a:extLst>
          </p:cNvPr>
          <p:cNvSpPr>
            <a:spLocks noGrp="1"/>
          </p:cNvSpPr>
          <p:nvPr>
            <p:ph type="title"/>
          </p:nvPr>
        </p:nvSpPr>
        <p:spPr/>
        <p:txBody>
          <a:bodyPr/>
          <a:lstStyle/>
          <a:p>
            <a:r>
              <a:rPr lang="en-IN" b="1" i="0" dirty="0">
                <a:solidFill>
                  <a:srgbClr val="262626"/>
                </a:solidFill>
                <a:effectLst/>
                <a:latin typeface="Montserrat" panose="00000500000000000000" pitchFamily="2" charset="0"/>
              </a:rPr>
              <a:t>Teacher</a:t>
            </a:r>
            <a:endParaRPr lang="en-IN" dirty="0"/>
          </a:p>
        </p:txBody>
      </p:sp>
      <p:graphicFrame>
        <p:nvGraphicFramePr>
          <p:cNvPr id="7" name="Content Placeholder 6">
            <a:extLst>
              <a:ext uri="{FF2B5EF4-FFF2-40B4-BE49-F238E27FC236}">
                <a16:creationId xmlns:a16="http://schemas.microsoft.com/office/drawing/2014/main" id="{49408D70-70E4-2EB3-2BB4-E46672A2D67E}"/>
              </a:ext>
            </a:extLst>
          </p:cNvPr>
          <p:cNvGraphicFramePr>
            <a:graphicFrameLocks noGrp="1"/>
          </p:cNvGraphicFramePr>
          <p:nvPr>
            <p:ph idx="1"/>
            <p:extLst>
              <p:ext uri="{D42A27DB-BD31-4B8C-83A1-F6EECF244321}">
                <p14:modId xmlns:p14="http://schemas.microsoft.com/office/powerpoint/2010/main" val="3495379525"/>
              </p:ext>
            </p:extLst>
          </p:nvPr>
        </p:nvGraphicFramePr>
        <p:xfrm>
          <a:off x="1166813" y="1987420"/>
          <a:ext cx="9780586" cy="2996478"/>
        </p:xfrm>
        <a:graphic>
          <a:graphicData uri="http://schemas.openxmlformats.org/drawingml/2006/table">
            <a:tbl>
              <a:tblPr/>
              <a:tblGrid>
                <a:gridCol w="4890293">
                  <a:extLst>
                    <a:ext uri="{9D8B030D-6E8A-4147-A177-3AD203B41FA5}">
                      <a16:colId xmlns:a16="http://schemas.microsoft.com/office/drawing/2014/main" val="701018776"/>
                    </a:ext>
                  </a:extLst>
                </a:gridCol>
                <a:gridCol w="4890293">
                  <a:extLst>
                    <a:ext uri="{9D8B030D-6E8A-4147-A177-3AD203B41FA5}">
                      <a16:colId xmlns:a16="http://schemas.microsoft.com/office/drawing/2014/main" val="480903391"/>
                    </a:ext>
                  </a:extLst>
                </a:gridCol>
              </a:tblGrid>
              <a:tr h="499413">
                <a:tc>
                  <a:txBody>
                    <a:bodyPr/>
                    <a:lstStyle/>
                    <a:p>
                      <a:r>
                        <a:rPr lang="en-IN" sz="1500" b="1" i="0">
                          <a:solidFill>
                            <a:srgbClr val="262626"/>
                          </a:solidFill>
                          <a:effectLst/>
                          <a:latin typeface="Montserrat" panose="00000500000000000000" pitchFamily="2" charset="0"/>
                        </a:rPr>
                        <a:t>Attributes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1" i="0">
                          <a:solidFill>
                            <a:srgbClr val="262626"/>
                          </a:solidFill>
                          <a:effectLst/>
                          <a:latin typeface="Montserrat" panose="00000500000000000000" pitchFamily="2" charset="0"/>
                        </a:rPr>
                        <a:t>Behaviours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72761134"/>
                  </a:ext>
                </a:extLst>
              </a:tr>
              <a:tr h="499413">
                <a:tc>
                  <a:txBody>
                    <a:bodyPr/>
                    <a:lstStyle/>
                    <a:p>
                      <a:r>
                        <a:rPr lang="en-IN" sz="1500" b="0" i="0">
                          <a:solidFill>
                            <a:srgbClr val="262626"/>
                          </a:solidFill>
                          <a:effectLst/>
                          <a:latin typeface="Montserrat" panose="00000500000000000000" pitchFamily="2" charset="0"/>
                        </a:rPr>
                        <a:t>Name</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a:solidFill>
                            <a:srgbClr val="262626"/>
                          </a:solidFill>
                          <a:effectLst/>
                          <a:latin typeface="Montserrat" panose="00000500000000000000" pitchFamily="2" charset="0"/>
                        </a:rPr>
                        <a:t>Teach Class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02857119"/>
                  </a:ext>
                </a:extLst>
              </a:tr>
              <a:tr h="499413">
                <a:tc>
                  <a:txBody>
                    <a:bodyPr/>
                    <a:lstStyle/>
                    <a:p>
                      <a:r>
                        <a:rPr lang="en-IN" sz="1500" b="0" i="0">
                          <a:solidFill>
                            <a:srgbClr val="262626"/>
                          </a:solidFill>
                          <a:effectLst/>
                          <a:latin typeface="Montserrat" panose="00000500000000000000" pitchFamily="2" charset="0"/>
                        </a:rPr>
                        <a:t>School Name</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500" b="0" i="0">
                          <a:solidFill>
                            <a:srgbClr val="262626"/>
                          </a:solidFill>
                          <a:effectLst/>
                          <a:latin typeface="Montserrat" panose="00000500000000000000" pitchFamily="2" charset="0"/>
                        </a:rPr>
                        <a:t>Conduct Tests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86079006"/>
                  </a:ext>
                </a:extLst>
              </a:tr>
              <a:tr h="499413">
                <a:tc>
                  <a:txBody>
                    <a:bodyPr/>
                    <a:lstStyle/>
                    <a:p>
                      <a:r>
                        <a:rPr lang="en-IN" sz="1500" b="0" i="0">
                          <a:solidFill>
                            <a:srgbClr val="262626"/>
                          </a:solidFill>
                          <a:effectLst/>
                          <a:latin typeface="Montserrat" panose="00000500000000000000" pitchFamily="2" charset="0"/>
                        </a:rPr>
                        <a:t>Subject</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a:solidFill>
                            <a:srgbClr val="262626"/>
                          </a:solidFill>
                          <a:effectLst/>
                          <a:latin typeface="Montserrat" panose="00000500000000000000" pitchFamily="2" charset="0"/>
                        </a:rPr>
                        <a:t>Maintain discipline in class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47463463"/>
                  </a:ext>
                </a:extLst>
              </a:tr>
              <a:tr h="499413">
                <a:tc>
                  <a:txBody>
                    <a:bodyPr/>
                    <a:lstStyle/>
                    <a:p>
                      <a:r>
                        <a:rPr lang="en-IN" sz="1500" b="0" i="0">
                          <a:solidFill>
                            <a:srgbClr val="262626"/>
                          </a:solidFill>
                          <a:effectLst/>
                          <a:latin typeface="Montserrat" panose="00000500000000000000" pitchFamily="2" charset="0"/>
                        </a:rPr>
                        <a:t>Class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500" b="0" i="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55850976"/>
                  </a:ext>
                </a:extLst>
              </a:tr>
              <a:tr h="499413">
                <a:tc>
                  <a:txBody>
                    <a:bodyPr/>
                    <a:lstStyle/>
                    <a:p>
                      <a:r>
                        <a:rPr lang="en-IN" sz="1500" b="0" i="0">
                          <a:solidFill>
                            <a:srgbClr val="262626"/>
                          </a:solidFill>
                          <a:effectLst/>
                          <a:latin typeface="Montserrat" panose="00000500000000000000" pitchFamily="2" charset="0"/>
                        </a:rPr>
                        <a:t>Address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dirty="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67695940"/>
                  </a:ext>
                </a:extLst>
              </a:tr>
            </a:tbl>
          </a:graphicData>
        </a:graphic>
      </p:graphicFrame>
      <p:sp>
        <p:nvSpPr>
          <p:cNvPr id="4" name="Date Placeholder 3">
            <a:extLst>
              <a:ext uri="{FF2B5EF4-FFF2-40B4-BE49-F238E27FC236}">
                <a16:creationId xmlns:a16="http://schemas.microsoft.com/office/drawing/2014/main" id="{4DBC7CC6-05DE-B75E-1EFA-2555933AE962}"/>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0A466400-09E2-94AE-4EE8-E8D6D2D50CA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20931E5-48E8-66DF-EAAD-45B75783BCB6}"/>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494338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9288-0342-EA64-CA8C-1C2DAA794BCD}"/>
              </a:ext>
            </a:extLst>
          </p:cNvPr>
          <p:cNvSpPr>
            <a:spLocks noGrp="1"/>
          </p:cNvSpPr>
          <p:nvPr>
            <p:ph type="title"/>
          </p:nvPr>
        </p:nvSpPr>
        <p:spPr/>
        <p:txBody>
          <a:bodyPr/>
          <a:lstStyle/>
          <a:p>
            <a:r>
              <a:rPr lang="en-IN" b="1" i="0" dirty="0">
                <a:solidFill>
                  <a:srgbClr val="262626"/>
                </a:solidFill>
                <a:effectLst/>
                <a:latin typeface="Montserrat" panose="00000500000000000000" pitchFamily="2" charset="0"/>
              </a:rPr>
              <a:t>Radio</a:t>
            </a:r>
            <a:endParaRPr lang="en-IN" dirty="0"/>
          </a:p>
        </p:txBody>
      </p:sp>
      <p:graphicFrame>
        <p:nvGraphicFramePr>
          <p:cNvPr id="7" name="Content Placeholder 6">
            <a:extLst>
              <a:ext uri="{FF2B5EF4-FFF2-40B4-BE49-F238E27FC236}">
                <a16:creationId xmlns:a16="http://schemas.microsoft.com/office/drawing/2014/main" id="{AC268ED4-4A49-89C9-072F-28C9E31AA963}"/>
              </a:ext>
            </a:extLst>
          </p:cNvPr>
          <p:cNvGraphicFramePr>
            <a:graphicFrameLocks noGrp="1"/>
          </p:cNvGraphicFramePr>
          <p:nvPr>
            <p:ph idx="1"/>
          </p:nvPr>
        </p:nvGraphicFramePr>
        <p:xfrm>
          <a:off x="1166813" y="2558314"/>
          <a:ext cx="9780586" cy="2425584"/>
        </p:xfrm>
        <a:graphic>
          <a:graphicData uri="http://schemas.openxmlformats.org/drawingml/2006/table">
            <a:tbl>
              <a:tblPr/>
              <a:tblGrid>
                <a:gridCol w="4890293">
                  <a:extLst>
                    <a:ext uri="{9D8B030D-6E8A-4147-A177-3AD203B41FA5}">
                      <a16:colId xmlns:a16="http://schemas.microsoft.com/office/drawing/2014/main" val="1853585831"/>
                    </a:ext>
                  </a:extLst>
                </a:gridCol>
                <a:gridCol w="4890293">
                  <a:extLst>
                    <a:ext uri="{9D8B030D-6E8A-4147-A177-3AD203B41FA5}">
                      <a16:colId xmlns:a16="http://schemas.microsoft.com/office/drawing/2014/main" val="1436464135"/>
                    </a:ext>
                  </a:extLst>
                </a:gridCol>
              </a:tblGrid>
              <a:tr h="404264">
                <a:tc>
                  <a:txBody>
                    <a:bodyPr/>
                    <a:lstStyle/>
                    <a:p>
                      <a:r>
                        <a:rPr lang="en-IN" sz="1500" b="1" i="0">
                          <a:solidFill>
                            <a:srgbClr val="262626"/>
                          </a:solidFill>
                          <a:effectLst/>
                          <a:latin typeface="Montserrat" panose="00000500000000000000" pitchFamily="2" charset="0"/>
                        </a:rPr>
                        <a:t>Attributes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1" i="0">
                          <a:solidFill>
                            <a:srgbClr val="262626"/>
                          </a:solidFill>
                          <a:effectLst/>
                          <a:latin typeface="Montserrat" panose="00000500000000000000" pitchFamily="2" charset="0"/>
                        </a:rPr>
                        <a:t>Behaviours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40014280"/>
                  </a:ext>
                </a:extLst>
              </a:tr>
              <a:tr h="404264">
                <a:tc>
                  <a:txBody>
                    <a:bodyPr/>
                    <a:lstStyle/>
                    <a:p>
                      <a:r>
                        <a:rPr lang="en-IN" sz="1500" b="0" i="0">
                          <a:solidFill>
                            <a:srgbClr val="262626"/>
                          </a:solidFill>
                          <a:effectLst/>
                          <a:latin typeface="Montserrat" panose="00000500000000000000" pitchFamily="2" charset="0"/>
                        </a:rPr>
                        <a:t>Manufacturer</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a:solidFill>
                            <a:srgbClr val="262626"/>
                          </a:solidFill>
                          <a:effectLst/>
                          <a:latin typeface="Montserrat" panose="00000500000000000000" pitchFamily="2" charset="0"/>
                        </a:rPr>
                        <a:t>Select Band (AM/FM)</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37611062"/>
                  </a:ext>
                </a:extLst>
              </a:tr>
              <a:tr h="404264">
                <a:tc>
                  <a:txBody>
                    <a:bodyPr/>
                    <a:lstStyle/>
                    <a:p>
                      <a:r>
                        <a:rPr lang="en-IN" sz="1500" b="0" i="0">
                          <a:solidFill>
                            <a:srgbClr val="262626"/>
                          </a:solidFill>
                          <a:effectLst/>
                          <a:latin typeface="Montserrat" panose="00000500000000000000" pitchFamily="2" charset="0"/>
                        </a:rPr>
                        <a:t>Model</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500" b="0" i="0">
                          <a:solidFill>
                            <a:srgbClr val="262626"/>
                          </a:solidFill>
                          <a:effectLst/>
                          <a:latin typeface="Montserrat" panose="00000500000000000000" pitchFamily="2" charset="0"/>
                        </a:rPr>
                        <a:t>Tune Station</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717520599"/>
                  </a:ext>
                </a:extLst>
              </a:tr>
              <a:tr h="404264">
                <a:tc>
                  <a:txBody>
                    <a:bodyPr/>
                    <a:lstStyle/>
                    <a:p>
                      <a:r>
                        <a:rPr lang="en-IN" sz="1500" b="0" i="0">
                          <a:solidFill>
                            <a:srgbClr val="262626"/>
                          </a:solidFill>
                          <a:effectLst/>
                          <a:latin typeface="Montserrat" panose="00000500000000000000" pitchFamily="2" charset="0"/>
                        </a:rPr>
                        <a:t>Bands (AM/FM)</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a:solidFill>
                            <a:srgbClr val="262626"/>
                          </a:solidFill>
                          <a:effectLst/>
                          <a:latin typeface="Montserrat" panose="00000500000000000000" pitchFamily="2" charset="0"/>
                        </a:rPr>
                        <a:t>Adjust Volume</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84824648"/>
                  </a:ext>
                </a:extLst>
              </a:tr>
              <a:tr h="404264">
                <a:tc>
                  <a:txBody>
                    <a:bodyPr/>
                    <a:lstStyle/>
                    <a:p>
                      <a:r>
                        <a:rPr lang="en-IN" sz="1500" b="0" i="0">
                          <a:solidFill>
                            <a:srgbClr val="262626"/>
                          </a:solidFill>
                          <a:effectLst/>
                          <a:latin typeface="Montserrat" panose="00000500000000000000" pitchFamily="2" charset="0"/>
                        </a:rPr>
                        <a:t>Antenna</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500" b="0" i="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34521946"/>
                  </a:ext>
                </a:extLst>
              </a:tr>
              <a:tr h="404264">
                <a:tc>
                  <a:txBody>
                    <a:bodyPr/>
                    <a:lstStyle/>
                    <a:p>
                      <a:r>
                        <a:rPr lang="en-IN" sz="1500" b="0" i="0">
                          <a:solidFill>
                            <a:srgbClr val="262626"/>
                          </a:solidFill>
                          <a:effectLst/>
                          <a:latin typeface="Montserrat" panose="00000500000000000000" pitchFamily="2" charset="0"/>
                        </a:rPr>
                        <a:t>Colour</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dirty="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00258043"/>
                  </a:ext>
                </a:extLst>
              </a:tr>
            </a:tbl>
          </a:graphicData>
        </a:graphic>
      </p:graphicFrame>
      <p:sp>
        <p:nvSpPr>
          <p:cNvPr id="4" name="Date Placeholder 3">
            <a:extLst>
              <a:ext uri="{FF2B5EF4-FFF2-40B4-BE49-F238E27FC236}">
                <a16:creationId xmlns:a16="http://schemas.microsoft.com/office/drawing/2014/main" id="{B4A8F900-DB59-215D-09EE-194423002FC7}"/>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0D0A60A1-F412-622F-2A71-A2B39F63A7C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9D318A8-9D41-FB75-A068-4B3A616C0CAE}"/>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51564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DF3D-6C8A-A9B2-16EC-5145D9DA7C34}"/>
              </a:ext>
            </a:extLst>
          </p:cNvPr>
          <p:cNvSpPr>
            <a:spLocks noGrp="1"/>
          </p:cNvSpPr>
          <p:nvPr>
            <p:ph type="title"/>
          </p:nvPr>
        </p:nvSpPr>
        <p:spPr/>
        <p:txBody>
          <a:bodyPr/>
          <a:lstStyle/>
          <a:p>
            <a:r>
              <a:rPr lang="en-IN" b="1" i="0" dirty="0">
                <a:solidFill>
                  <a:srgbClr val="262626"/>
                </a:solidFill>
                <a:effectLst/>
                <a:latin typeface="Montserrat" panose="00000500000000000000" pitchFamily="2" charset="0"/>
              </a:rPr>
              <a:t>Table</a:t>
            </a:r>
            <a:endParaRPr lang="en-IN" dirty="0"/>
          </a:p>
        </p:txBody>
      </p:sp>
      <p:graphicFrame>
        <p:nvGraphicFramePr>
          <p:cNvPr id="7" name="Content Placeholder 6">
            <a:extLst>
              <a:ext uri="{FF2B5EF4-FFF2-40B4-BE49-F238E27FC236}">
                <a16:creationId xmlns:a16="http://schemas.microsoft.com/office/drawing/2014/main" id="{56818B69-FD75-F185-828C-C71C20162283}"/>
              </a:ext>
            </a:extLst>
          </p:cNvPr>
          <p:cNvGraphicFramePr>
            <a:graphicFrameLocks noGrp="1"/>
          </p:cNvGraphicFramePr>
          <p:nvPr>
            <p:ph idx="1"/>
          </p:nvPr>
        </p:nvGraphicFramePr>
        <p:xfrm>
          <a:off x="1166813" y="2558314"/>
          <a:ext cx="9780586" cy="2425584"/>
        </p:xfrm>
        <a:graphic>
          <a:graphicData uri="http://schemas.openxmlformats.org/drawingml/2006/table">
            <a:tbl>
              <a:tblPr/>
              <a:tblGrid>
                <a:gridCol w="4890293">
                  <a:extLst>
                    <a:ext uri="{9D8B030D-6E8A-4147-A177-3AD203B41FA5}">
                      <a16:colId xmlns:a16="http://schemas.microsoft.com/office/drawing/2014/main" val="806257115"/>
                    </a:ext>
                  </a:extLst>
                </a:gridCol>
                <a:gridCol w="4890293">
                  <a:extLst>
                    <a:ext uri="{9D8B030D-6E8A-4147-A177-3AD203B41FA5}">
                      <a16:colId xmlns:a16="http://schemas.microsoft.com/office/drawing/2014/main" val="3669639468"/>
                    </a:ext>
                  </a:extLst>
                </a:gridCol>
              </a:tblGrid>
              <a:tr h="404264">
                <a:tc>
                  <a:txBody>
                    <a:bodyPr/>
                    <a:lstStyle/>
                    <a:p>
                      <a:r>
                        <a:rPr lang="en-IN" sz="1500" b="1" i="0" dirty="0">
                          <a:solidFill>
                            <a:srgbClr val="262626"/>
                          </a:solidFill>
                          <a:effectLst/>
                          <a:latin typeface="Montserrat" panose="00000500000000000000" pitchFamily="2" charset="0"/>
                        </a:rPr>
                        <a:t>Attributes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1" i="0">
                          <a:solidFill>
                            <a:srgbClr val="262626"/>
                          </a:solidFill>
                          <a:effectLst/>
                          <a:latin typeface="Montserrat" panose="00000500000000000000" pitchFamily="2" charset="0"/>
                        </a:rPr>
                        <a:t>Behaviours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82177762"/>
                  </a:ext>
                </a:extLst>
              </a:tr>
              <a:tr h="404264">
                <a:tc>
                  <a:txBody>
                    <a:bodyPr/>
                    <a:lstStyle/>
                    <a:p>
                      <a:r>
                        <a:rPr lang="en-IN" sz="1500" b="0" i="0" dirty="0">
                          <a:solidFill>
                            <a:srgbClr val="262626"/>
                          </a:solidFill>
                          <a:effectLst/>
                          <a:latin typeface="Montserrat" panose="00000500000000000000" pitchFamily="2" charset="0"/>
                        </a:rPr>
                        <a:t>Type</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a:solidFill>
                            <a:srgbClr val="262626"/>
                          </a:solidFill>
                          <a:effectLst/>
                          <a:latin typeface="Montserrat" panose="00000500000000000000" pitchFamily="2" charset="0"/>
                        </a:rPr>
                        <a:t>Put things on Table</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34979249"/>
                  </a:ext>
                </a:extLst>
              </a:tr>
              <a:tr h="404264">
                <a:tc>
                  <a:txBody>
                    <a:bodyPr/>
                    <a:lstStyle/>
                    <a:p>
                      <a:r>
                        <a:rPr lang="en-IN" sz="1500" b="0" i="0" dirty="0">
                          <a:solidFill>
                            <a:srgbClr val="262626"/>
                          </a:solidFill>
                          <a:effectLst/>
                          <a:latin typeface="Montserrat" panose="00000500000000000000" pitchFamily="2" charset="0"/>
                        </a:rPr>
                        <a:t>Colour</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500" b="0" i="0">
                          <a:solidFill>
                            <a:srgbClr val="262626"/>
                          </a:solidFill>
                          <a:effectLst/>
                          <a:latin typeface="Montserrat" panose="00000500000000000000" pitchFamily="2" charset="0"/>
                        </a:rPr>
                        <a:t>Remove things from Table</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98828226"/>
                  </a:ext>
                </a:extLst>
              </a:tr>
              <a:tr h="404264">
                <a:tc>
                  <a:txBody>
                    <a:bodyPr/>
                    <a:lstStyle/>
                    <a:p>
                      <a:r>
                        <a:rPr lang="en-IN" sz="1500" b="0" i="0">
                          <a:solidFill>
                            <a:srgbClr val="262626"/>
                          </a:solidFill>
                          <a:effectLst/>
                          <a:latin typeface="Montserrat" panose="00000500000000000000" pitchFamily="2" charset="0"/>
                        </a:rPr>
                        <a:t>Weight</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a:solidFill>
                            <a:srgbClr val="262626"/>
                          </a:solidFill>
                          <a:effectLst/>
                          <a:latin typeface="Montserrat" panose="00000500000000000000" pitchFamily="2" charset="0"/>
                        </a:rPr>
                        <a:t>Clean Table</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92814090"/>
                  </a:ext>
                </a:extLst>
              </a:tr>
              <a:tr h="404264">
                <a:tc>
                  <a:txBody>
                    <a:bodyPr/>
                    <a:lstStyle/>
                    <a:p>
                      <a:r>
                        <a:rPr lang="en-IN" sz="1500" b="0" i="0">
                          <a:solidFill>
                            <a:srgbClr val="262626"/>
                          </a:solidFill>
                          <a:effectLst/>
                          <a:latin typeface="Montserrat" panose="00000500000000000000" pitchFamily="2" charset="0"/>
                        </a:rPr>
                        <a:t>Height</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500" b="0" i="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9555903"/>
                  </a:ext>
                </a:extLst>
              </a:tr>
              <a:tr h="404264">
                <a:tc>
                  <a:txBody>
                    <a:bodyPr/>
                    <a:lstStyle/>
                    <a:p>
                      <a:r>
                        <a:rPr lang="en-IN" sz="1500" b="0" i="0">
                          <a:solidFill>
                            <a:srgbClr val="262626"/>
                          </a:solidFill>
                          <a:effectLst/>
                          <a:latin typeface="Montserrat" panose="00000500000000000000" pitchFamily="2" charset="0"/>
                        </a:rPr>
                        <a:t>Width</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dirty="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47555090"/>
                  </a:ext>
                </a:extLst>
              </a:tr>
            </a:tbl>
          </a:graphicData>
        </a:graphic>
      </p:graphicFrame>
      <p:sp>
        <p:nvSpPr>
          <p:cNvPr id="4" name="Date Placeholder 3">
            <a:extLst>
              <a:ext uri="{FF2B5EF4-FFF2-40B4-BE49-F238E27FC236}">
                <a16:creationId xmlns:a16="http://schemas.microsoft.com/office/drawing/2014/main" id="{2DFEAC18-5AAE-E25C-47D2-D5F4A946B383}"/>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EA95EA4F-4C62-0B04-CEC3-7C6640F4D9A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BD4AEAA-5080-8BD2-3662-C7D968CDC0C3}"/>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57990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A5FB-8FAE-FF7A-5F93-6A45D3408643}"/>
              </a:ext>
            </a:extLst>
          </p:cNvPr>
          <p:cNvSpPr>
            <a:spLocks noGrp="1"/>
          </p:cNvSpPr>
          <p:nvPr>
            <p:ph type="title"/>
          </p:nvPr>
        </p:nvSpPr>
        <p:spPr/>
        <p:txBody>
          <a:bodyPr/>
          <a:lstStyle/>
          <a:p>
            <a:r>
              <a:rPr lang="en-IN" i="0" dirty="0">
                <a:solidFill>
                  <a:srgbClr val="040C28"/>
                </a:solidFill>
                <a:effectLst/>
                <a:latin typeface="Google Sans"/>
              </a:rPr>
              <a:t>Car</a:t>
            </a:r>
            <a:r>
              <a:rPr lang="en-IN" i="0" dirty="0">
                <a:solidFill>
                  <a:srgbClr val="202124"/>
                </a:solidFill>
                <a:effectLst/>
                <a:latin typeface="Google Sans"/>
              </a:rPr>
              <a:t> </a:t>
            </a:r>
            <a:endParaRPr lang="en-IN" dirty="0"/>
          </a:p>
        </p:txBody>
      </p:sp>
      <p:sp>
        <p:nvSpPr>
          <p:cNvPr id="4" name="Date Placeholder 3">
            <a:extLst>
              <a:ext uri="{FF2B5EF4-FFF2-40B4-BE49-F238E27FC236}">
                <a16:creationId xmlns:a16="http://schemas.microsoft.com/office/drawing/2014/main" id="{BD28C89A-CA2D-0518-3F7E-A0353EAABF0E}"/>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545D5AC7-16A3-AFDE-6A80-6BAFC6B7487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9DA2312-F0C0-1C0A-578B-4CB9DBD0B231}"/>
              </a:ext>
            </a:extLst>
          </p:cNvPr>
          <p:cNvSpPr>
            <a:spLocks noGrp="1"/>
          </p:cNvSpPr>
          <p:nvPr>
            <p:ph type="sldNum" sz="quarter" idx="4"/>
          </p:nvPr>
        </p:nvSpPr>
        <p:spPr/>
        <p:txBody>
          <a:bodyPr/>
          <a:lstStyle/>
          <a:p>
            <a:fld id="{294A09A9-5501-47C1-A89A-A340965A2BE2}" type="slidenum">
              <a:rPr lang="en-US" smtClean="0"/>
              <a:pPr/>
              <a:t>19</a:t>
            </a:fld>
            <a:endParaRPr lang="en-US" dirty="0"/>
          </a:p>
        </p:txBody>
      </p:sp>
      <p:graphicFrame>
        <p:nvGraphicFramePr>
          <p:cNvPr id="8" name="Content Placeholder 6">
            <a:extLst>
              <a:ext uri="{FF2B5EF4-FFF2-40B4-BE49-F238E27FC236}">
                <a16:creationId xmlns:a16="http://schemas.microsoft.com/office/drawing/2014/main" id="{E944F324-159C-443D-BEFE-8DEB02A9BFC0}"/>
              </a:ext>
            </a:extLst>
          </p:cNvPr>
          <p:cNvGraphicFramePr>
            <a:graphicFrameLocks/>
          </p:cNvGraphicFramePr>
          <p:nvPr>
            <p:extLst>
              <p:ext uri="{D42A27DB-BD31-4B8C-83A1-F6EECF244321}">
                <p14:modId xmlns:p14="http://schemas.microsoft.com/office/powerpoint/2010/main" val="3123412440"/>
              </p:ext>
            </p:extLst>
          </p:nvPr>
        </p:nvGraphicFramePr>
        <p:xfrm>
          <a:off x="1166089" y="1913648"/>
          <a:ext cx="9780586" cy="2504756"/>
        </p:xfrm>
        <a:graphic>
          <a:graphicData uri="http://schemas.openxmlformats.org/drawingml/2006/table">
            <a:tbl>
              <a:tblPr/>
              <a:tblGrid>
                <a:gridCol w="4890293">
                  <a:extLst>
                    <a:ext uri="{9D8B030D-6E8A-4147-A177-3AD203B41FA5}">
                      <a16:colId xmlns:a16="http://schemas.microsoft.com/office/drawing/2014/main" val="806257115"/>
                    </a:ext>
                  </a:extLst>
                </a:gridCol>
                <a:gridCol w="4890293">
                  <a:extLst>
                    <a:ext uri="{9D8B030D-6E8A-4147-A177-3AD203B41FA5}">
                      <a16:colId xmlns:a16="http://schemas.microsoft.com/office/drawing/2014/main" val="3669639468"/>
                    </a:ext>
                  </a:extLst>
                </a:gridCol>
              </a:tblGrid>
              <a:tr h="404264">
                <a:tc>
                  <a:txBody>
                    <a:bodyPr/>
                    <a:lstStyle/>
                    <a:p>
                      <a:r>
                        <a:rPr lang="en-IN" sz="1500" b="1" i="0" dirty="0">
                          <a:solidFill>
                            <a:srgbClr val="262626"/>
                          </a:solidFill>
                          <a:effectLst/>
                          <a:latin typeface="Montserrat" panose="00000500000000000000" pitchFamily="2" charset="0"/>
                        </a:rPr>
                        <a:t>Attributes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1" i="0" dirty="0">
                          <a:solidFill>
                            <a:srgbClr val="262626"/>
                          </a:solidFill>
                          <a:effectLst/>
                          <a:latin typeface="Montserrat" panose="00000500000000000000" pitchFamily="2" charset="0"/>
                        </a:rPr>
                        <a:t>Behaviours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82177762"/>
                  </a:ext>
                </a:extLst>
              </a:tr>
              <a:tr h="404264">
                <a:tc>
                  <a:txBody>
                    <a:bodyPr/>
                    <a:lstStyle/>
                    <a:p>
                      <a:r>
                        <a:rPr lang="en-IN" sz="1500" b="0" i="0" dirty="0">
                          <a:solidFill>
                            <a:srgbClr val="262626"/>
                          </a:solidFill>
                          <a:effectLst/>
                          <a:latin typeface="Montserrat" panose="00000500000000000000" pitchFamily="2" charset="0"/>
                        </a:rPr>
                        <a:t>Weight</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800" b="0" i="0" kern="1200" dirty="0">
                          <a:solidFill>
                            <a:schemeClr val="tx1"/>
                          </a:solidFill>
                          <a:effectLst/>
                          <a:latin typeface="+mn-lt"/>
                          <a:ea typeface="+mn-ea"/>
                          <a:cs typeface="+mn-cs"/>
                        </a:rPr>
                        <a:t>drive</a:t>
                      </a:r>
                      <a:endParaRPr lang="en-IN" sz="1500" b="0" i="0" dirty="0">
                        <a:solidFill>
                          <a:srgbClr val="262626"/>
                        </a:solidFill>
                        <a:effectLst/>
                        <a:latin typeface="Montserrat" panose="00000500000000000000" pitchFamily="2" charset="0"/>
                      </a:endParaRP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34979249"/>
                  </a:ext>
                </a:extLst>
              </a:tr>
              <a:tr h="404264">
                <a:tc>
                  <a:txBody>
                    <a:bodyPr/>
                    <a:lstStyle/>
                    <a:p>
                      <a:r>
                        <a:rPr lang="en-IN" sz="1500" b="0" i="0" dirty="0">
                          <a:solidFill>
                            <a:srgbClr val="262626"/>
                          </a:solidFill>
                          <a:effectLst/>
                          <a:latin typeface="Montserrat" panose="00000500000000000000" pitchFamily="2" charset="0"/>
                        </a:rPr>
                        <a:t>Model</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800" b="0" i="0" kern="1200" dirty="0">
                          <a:solidFill>
                            <a:schemeClr val="tx1"/>
                          </a:solidFill>
                          <a:effectLst/>
                          <a:latin typeface="+mn-lt"/>
                          <a:ea typeface="+mn-ea"/>
                          <a:cs typeface="+mn-cs"/>
                        </a:rPr>
                        <a:t>Brake</a:t>
                      </a:r>
                      <a:endParaRPr lang="en-IN" sz="1500" b="0" i="0" dirty="0">
                        <a:solidFill>
                          <a:srgbClr val="262626"/>
                        </a:solidFill>
                        <a:effectLst/>
                        <a:latin typeface="Montserrat" panose="00000500000000000000" pitchFamily="2" charset="0"/>
                      </a:endParaRP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98828226"/>
                  </a:ext>
                </a:extLst>
              </a:tr>
              <a:tr h="404264">
                <a:tc>
                  <a:txBody>
                    <a:bodyPr/>
                    <a:lstStyle/>
                    <a:p>
                      <a:r>
                        <a:rPr lang="en-IN" sz="1500" b="0" i="0" dirty="0">
                          <a:solidFill>
                            <a:srgbClr val="262626"/>
                          </a:solidFill>
                          <a:effectLst/>
                          <a:latin typeface="Montserrat" panose="00000500000000000000" pitchFamily="2" charset="0"/>
                        </a:rPr>
                        <a:t>Wheels</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endParaRPr lang="en-IN" sz="1500" b="0" i="0" dirty="0">
                        <a:solidFill>
                          <a:srgbClr val="262626"/>
                        </a:solidFill>
                        <a:effectLst/>
                        <a:latin typeface="Montserrat" panose="00000500000000000000" pitchFamily="2" charset="0"/>
                      </a:endParaRP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92814090"/>
                  </a:ext>
                </a:extLst>
              </a:tr>
              <a:tr h="404264">
                <a:tc>
                  <a:txBody>
                    <a:bodyPr/>
                    <a:lstStyle/>
                    <a:p>
                      <a:r>
                        <a:rPr lang="en-IN" sz="1500" b="0" i="0" dirty="0">
                          <a:solidFill>
                            <a:srgbClr val="262626"/>
                          </a:solidFill>
                          <a:effectLst/>
                          <a:latin typeface="Montserrat" panose="00000500000000000000" pitchFamily="2" charset="0"/>
                        </a:rPr>
                        <a:t>colour</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IN" sz="1500" b="0" i="0" dirty="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9555903"/>
                  </a:ext>
                </a:extLst>
              </a:tr>
              <a:tr h="404264">
                <a:tc>
                  <a:txBody>
                    <a:bodyPr/>
                    <a:lstStyle/>
                    <a:p>
                      <a:r>
                        <a:rPr lang="en-IN" sz="1500" b="0" i="0" dirty="0">
                          <a:solidFill>
                            <a:srgbClr val="262626"/>
                          </a:solidFill>
                          <a:effectLst/>
                          <a:latin typeface="Montserrat" panose="00000500000000000000" pitchFamily="2" charset="0"/>
                        </a:rPr>
                        <a:t>Width</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IN" sz="1500" b="0" i="0" dirty="0">
                          <a:solidFill>
                            <a:srgbClr val="262626"/>
                          </a:solidFill>
                          <a:effectLst/>
                          <a:latin typeface="Montserrat" panose="00000500000000000000" pitchFamily="2" charset="0"/>
                        </a:rPr>
                        <a:t> </a:t>
                      </a:r>
                    </a:p>
                  </a:txBody>
                  <a:tcPr marL="84765" marR="84765" marT="84765" marB="8476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47555090"/>
                  </a:ext>
                </a:extLst>
              </a:tr>
            </a:tbl>
          </a:graphicData>
        </a:graphic>
      </p:graphicFrame>
    </p:spTree>
    <p:extLst>
      <p:ext uri="{BB962C8B-B14F-4D97-AF65-F5344CB8AC3E}">
        <p14:creationId xmlns:p14="http://schemas.microsoft.com/office/powerpoint/2010/main" val="204842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5B1F-4FAE-4A71-AE9C-2A1A49B31214}"/>
              </a:ext>
            </a:extLst>
          </p:cNvPr>
          <p:cNvSpPr>
            <a:spLocks noGrp="1"/>
          </p:cNvSpPr>
          <p:nvPr>
            <p:ph type="title"/>
          </p:nvPr>
        </p:nvSpPr>
        <p:spPr/>
        <p:txBody>
          <a:bodyPr/>
          <a:lstStyle/>
          <a:p>
            <a:r>
              <a:rPr lang="en-IN" dirty="0"/>
              <a:t>Fundamental of Programming:</a:t>
            </a:r>
          </a:p>
        </p:txBody>
      </p:sp>
      <p:sp>
        <p:nvSpPr>
          <p:cNvPr id="3" name="Content Placeholder 2">
            <a:extLst>
              <a:ext uri="{FF2B5EF4-FFF2-40B4-BE49-F238E27FC236}">
                <a16:creationId xmlns:a16="http://schemas.microsoft.com/office/drawing/2014/main" id="{38F6DFC9-0E6C-4E0A-9D12-CD1B57626F78}"/>
              </a:ext>
            </a:extLst>
          </p:cNvPr>
          <p:cNvSpPr>
            <a:spLocks noGrp="1"/>
          </p:cNvSpPr>
          <p:nvPr>
            <p:ph idx="1"/>
          </p:nvPr>
        </p:nvSpPr>
        <p:spPr/>
        <p:txBody>
          <a:bodyPr/>
          <a:lstStyle/>
          <a:p>
            <a:r>
              <a:rPr lang="en-US" sz="1600" b="1" dirty="0"/>
              <a:t>Object</a:t>
            </a:r>
            <a:r>
              <a:rPr lang="en-US" sz="1600" dirty="0"/>
              <a:t> − </a:t>
            </a:r>
          </a:p>
          <a:p>
            <a:r>
              <a:rPr lang="en-US" sz="1600" dirty="0"/>
              <a:t>	Objects have states and behaviors. Example: A dog has states - color, name, breed as well as behavior such as wagging their tail, barking, eating. An object is an instance of a class.</a:t>
            </a:r>
          </a:p>
          <a:p>
            <a:r>
              <a:rPr lang="en-US" sz="1600" b="1" dirty="0"/>
              <a:t>Class</a:t>
            </a:r>
            <a:r>
              <a:rPr lang="en-US" sz="1600" dirty="0"/>
              <a:t> − </a:t>
            </a:r>
          </a:p>
          <a:p>
            <a:r>
              <a:rPr lang="en-US" sz="1600" dirty="0"/>
              <a:t>	A class can be defined as a template/blueprint that describes the behavior/state that the object of its type supports.</a:t>
            </a:r>
          </a:p>
          <a:p>
            <a:r>
              <a:rPr lang="en-US" sz="1600" b="1" dirty="0"/>
              <a:t>Methods</a:t>
            </a:r>
            <a:r>
              <a:rPr lang="en-US" sz="1600" dirty="0"/>
              <a:t> −</a:t>
            </a:r>
          </a:p>
          <a:p>
            <a:r>
              <a:rPr lang="en-US" sz="1600" dirty="0"/>
              <a:t>	 A method is basically a behavior. A class can contain many methods. It is in methods where the logics are written, data is manipulated and all the actions are executed.</a:t>
            </a:r>
          </a:p>
          <a:p>
            <a:r>
              <a:rPr lang="en-US" sz="1600" b="1" dirty="0"/>
              <a:t>Instance Variables</a:t>
            </a:r>
            <a:r>
              <a:rPr lang="en-US" sz="1600" dirty="0"/>
              <a:t> − </a:t>
            </a:r>
          </a:p>
          <a:p>
            <a:r>
              <a:rPr lang="en-US" sz="1600" dirty="0"/>
              <a:t>	Each object has its unique set of instance variables. An object's state is created by the values assigned to these instance variables.</a:t>
            </a:r>
          </a:p>
          <a:p>
            <a:endParaRPr lang="en-IN" sz="1600" dirty="0"/>
          </a:p>
        </p:txBody>
      </p:sp>
      <p:sp>
        <p:nvSpPr>
          <p:cNvPr id="4" name="Date Placeholder 3">
            <a:extLst>
              <a:ext uri="{FF2B5EF4-FFF2-40B4-BE49-F238E27FC236}">
                <a16:creationId xmlns:a16="http://schemas.microsoft.com/office/drawing/2014/main" id="{7380F504-D316-434D-A069-6BF1DAA7EDC5}"/>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E061FB76-251C-4245-A51D-CD2D449E049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CEF0E78-907A-4D5D-A220-BDF00BF74570}"/>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0032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263D-9555-0A9F-D878-96ED1A1BD2AB}"/>
              </a:ext>
            </a:extLst>
          </p:cNvPr>
          <p:cNvSpPr>
            <a:spLocks noGrp="1"/>
          </p:cNvSpPr>
          <p:nvPr>
            <p:ph type="title"/>
          </p:nvPr>
        </p:nvSpPr>
        <p:spPr/>
        <p:txBody>
          <a:bodyPr/>
          <a:lstStyle/>
          <a:p>
            <a:r>
              <a:rPr lang="en-IN" b="0" i="0" dirty="0">
                <a:solidFill>
                  <a:srgbClr val="2F353E"/>
                </a:solidFill>
                <a:effectLst/>
                <a:latin typeface="Rubik" pitchFamily="2" charset="-79"/>
                <a:cs typeface="Rubik" pitchFamily="2" charset="-79"/>
              </a:rPr>
              <a:t>What is Abstraction?</a:t>
            </a:r>
            <a:endParaRPr lang="en-IN" dirty="0"/>
          </a:p>
        </p:txBody>
      </p:sp>
      <p:sp>
        <p:nvSpPr>
          <p:cNvPr id="3" name="Content Placeholder 2">
            <a:extLst>
              <a:ext uri="{FF2B5EF4-FFF2-40B4-BE49-F238E27FC236}">
                <a16:creationId xmlns:a16="http://schemas.microsoft.com/office/drawing/2014/main" id="{E7DFE67E-D3BB-A840-7D98-99068F084AC5}"/>
              </a:ext>
            </a:extLst>
          </p:cNvPr>
          <p:cNvSpPr>
            <a:spLocks noGrp="1"/>
          </p:cNvSpPr>
          <p:nvPr>
            <p:ph idx="1"/>
          </p:nvPr>
        </p:nvSpPr>
        <p:spPr/>
        <p:txBody>
          <a:bodyPr/>
          <a:lstStyle/>
          <a:p>
            <a:pPr algn="l"/>
            <a:r>
              <a:rPr lang="en-US" b="0" i="0" dirty="0">
                <a:solidFill>
                  <a:srgbClr val="2F353E"/>
                </a:solidFill>
                <a:effectLst/>
                <a:latin typeface="Rubik" pitchFamily="2" charset="-79"/>
                <a:cs typeface="Rubik" pitchFamily="2" charset="-79"/>
              </a:rPr>
              <a:t>Abstraction is one of the key concepts of object-oriented programming (OOP) languages. Its main goal is to handle complexity by hiding unnecessary details from the user. That enables the user to implement more complex logic on top of the provided abstraction without understanding or even thinking about all the hidden complexity.</a:t>
            </a:r>
          </a:p>
          <a:p>
            <a:pPr algn="l"/>
            <a:r>
              <a:rPr lang="en-US" b="0" i="0" dirty="0">
                <a:solidFill>
                  <a:srgbClr val="2F353E"/>
                </a:solidFill>
                <a:effectLst/>
                <a:latin typeface="Rubik" pitchFamily="2" charset="-79"/>
                <a:cs typeface="Rubik" pitchFamily="2" charset="-79"/>
              </a:rPr>
              <a:t>That’s a very generic concept that’s not limited to object-oriented programming. You can find it everywhere in the real world.</a:t>
            </a:r>
          </a:p>
          <a:p>
            <a:endParaRPr lang="en-IN" dirty="0"/>
          </a:p>
        </p:txBody>
      </p:sp>
      <p:sp>
        <p:nvSpPr>
          <p:cNvPr id="4" name="Date Placeholder 3">
            <a:extLst>
              <a:ext uri="{FF2B5EF4-FFF2-40B4-BE49-F238E27FC236}">
                <a16:creationId xmlns:a16="http://schemas.microsoft.com/office/drawing/2014/main" id="{50A138AA-C4E1-2B9B-20DD-7214B14B1ADA}"/>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FD37A12F-8F0A-3273-7F6C-94441909A8B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27D3C67-13E5-86C0-1FFB-BBC91126B194}"/>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671951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81A07-592B-5FCE-DC36-999E6AF32662}"/>
              </a:ext>
            </a:extLst>
          </p:cNvPr>
          <p:cNvSpPr>
            <a:spLocks noGrp="1"/>
          </p:cNvSpPr>
          <p:nvPr>
            <p:ph idx="1"/>
          </p:nvPr>
        </p:nvSpPr>
        <p:spPr>
          <a:xfrm>
            <a:off x="1447412" y="1138335"/>
            <a:ext cx="9779182" cy="4773241"/>
          </a:xfrm>
        </p:spPr>
        <p:txBody>
          <a:bodyPr/>
          <a:lstStyle/>
          <a:p>
            <a:r>
              <a:rPr lang="en-US" sz="2400" b="0" i="0" dirty="0">
                <a:solidFill>
                  <a:srgbClr val="2F353E"/>
                </a:solidFill>
                <a:effectLst/>
                <a:latin typeface="Rubik" pitchFamily="2" charset="-79"/>
                <a:cs typeface="Rubik" pitchFamily="2" charset="-79"/>
              </a:rPr>
              <a:t>Making coffee with a coffee machine is a good example of abstraction.</a:t>
            </a:r>
          </a:p>
          <a:p>
            <a:pPr algn="l"/>
            <a:r>
              <a:rPr lang="en-US" sz="2400" b="0" i="0" dirty="0">
                <a:solidFill>
                  <a:srgbClr val="2F353E"/>
                </a:solidFill>
                <a:effectLst/>
                <a:latin typeface="Rubik" pitchFamily="2" charset="-79"/>
                <a:cs typeface="Rubik" pitchFamily="2" charset="-79"/>
              </a:rPr>
              <a:t>You need to know how to use your coffee machine to make coffee. You need to provide water and coffee beans, switch it on and select the kind of coffee you want to get.</a:t>
            </a:r>
          </a:p>
          <a:p>
            <a:pPr algn="l"/>
            <a:r>
              <a:rPr lang="en-US" sz="2400" b="0" i="0" dirty="0">
                <a:solidFill>
                  <a:srgbClr val="2F353E"/>
                </a:solidFill>
                <a:effectLst/>
                <a:latin typeface="Rubik" pitchFamily="2" charset="-79"/>
                <a:cs typeface="Rubik" pitchFamily="2" charset="-79"/>
              </a:rPr>
              <a:t>The thing you don’t need to know is how the coffee machine is working internally to brew a fresh cup of delicious coffee. You don’t need to know the ideal temperature of the water or the amount of ground coffee you need to use.</a:t>
            </a:r>
          </a:p>
          <a:p>
            <a:pPr algn="l"/>
            <a:r>
              <a:rPr lang="en-US" sz="2400" b="0" i="0" dirty="0">
                <a:solidFill>
                  <a:srgbClr val="2F353E"/>
                </a:solidFill>
                <a:effectLst/>
                <a:latin typeface="Rubik" pitchFamily="2" charset="-79"/>
                <a:cs typeface="Rubik" pitchFamily="2" charset="-79"/>
              </a:rPr>
              <a:t>Someone else worried about that and created a coffee machine that now acts as an abstraction and hides all these details. You just interact with a simple interface that doesn’t require any knowledge about the internal implementation.</a:t>
            </a:r>
          </a:p>
          <a:p>
            <a:endParaRPr lang="en-IN" sz="2400" dirty="0"/>
          </a:p>
        </p:txBody>
      </p:sp>
      <p:sp>
        <p:nvSpPr>
          <p:cNvPr id="4" name="Date Placeholder 3">
            <a:extLst>
              <a:ext uri="{FF2B5EF4-FFF2-40B4-BE49-F238E27FC236}">
                <a16:creationId xmlns:a16="http://schemas.microsoft.com/office/drawing/2014/main" id="{2CECF900-3E3E-7682-08BC-4EF78433D4F9}"/>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B4BA9CFE-1FFC-B9D1-3141-BE2ADD95AF6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1DDC60D-5634-55CB-E9A0-3B375289052E}"/>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8" name="TextBox 7">
            <a:extLst>
              <a:ext uri="{FF2B5EF4-FFF2-40B4-BE49-F238E27FC236}">
                <a16:creationId xmlns:a16="http://schemas.microsoft.com/office/drawing/2014/main" id="{5BDD47DA-AA02-CBCA-B2F7-035563F1A8A2}"/>
              </a:ext>
            </a:extLst>
          </p:cNvPr>
          <p:cNvSpPr txBox="1"/>
          <p:nvPr/>
        </p:nvSpPr>
        <p:spPr>
          <a:xfrm>
            <a:off x="1447412" y="546616"/>
            <a:ext cx="6097554" cy="523220"/>
          </a:xfrm>
          <a:prstGeom prst="rect">
            <a:avLst/>
          </a:prstGeom>
          <a:noFill/>
        </p:spPr>
        <p:txBody>
          <a:bodyPr wrap="square">
            <a:spAutoFit/>
          </a:bodyPr>
          <a:lstStyle/>
          <a:p>
            <a:r>
              <a:rPr lang="en-IN" sz="2800" b="1" i="0" dirty="0">
                <a:solidFill>
                  <a:srgbClr val="2F353E"/>
                </a:solidFill>
                <a:effectLst/>
                <a:latin typeface="Rubik" pitchFamily="2" charset="-79"/>
                <a:cs typeface="Rubik" pitchFamily="2" charset="-79"/>
              </a:rPr>
              <a:t>Abstraction:</a:t>
            </a:r>
            <a:endParaRPr lang="en-IN" sz="2800" b="1" dirty="0"/>
          </a:p>
        </p:txBody>
      </p:sp>
    </p:spTree>
    <p:extLst>
      <p:ext uri="{BB962C8B-B14F-4D97-AF65-F5344CB8AC3E}">
        <p14:creationId xmlns:p14="http://schemas.microsoft.com/office/powerpoint/2010/main" val="2155589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420E-9F44-A98E-D25A-188FFFDE8262}"/>
              </a:ext>
            </a:extLst>
          </p:cNvPr>
          <p:cNvSpPr>
            <a:spLocks noGrp="1"/>
          </p:cNvSpPr>
          <p:nvPr>
            <p:ph type="title"/>
          </p:nvPr>
        </p:nvSpPr>
        <p:spPr>
          <a:xfrm>
            <a:off x="1167492" y="381001"/>
            <a:ext cx="9779183" cy="710682"/>
          </a:xfrm>
        </p:spPr>
        <p:txBody>
          <a:bodyPr/>
          <a:lstStyle/>
          <a:p>
            <a:r>
              <a:rPr lang="en-IN" sz="4400" b="0" i="0" dirty="0">
                <a:solidFill>
                  <a:srgbClr val="2F353E"/>
                </a:solidFill>
                <a:effectLst/>
                <a:latin typeface="Rubik" pitchFamily="2" charset="-79"/>
                <a:cs typeface="Rubik" pitchFamily="2" charset="-79"/>
              </a:rPr>
              <a:t>Different Types of Abstraction</a:t>
            </a:r>
            <a:endParaRPr lang="en-IN" sz="4400" dirty="0"/>
          </a:p>
        </p:txBody>
      </p:sp>
      <p:sp>
        <p:nvSpPr>
          <p:cNvPr id="3" name="Content Placeholder 2">
            <a:extLst>
              <a:ext uri="{FF2B5EF4-FFF2-40B4-BE49-F238E27FC236}">
                <a16:creationId xmlns:a16="http://schemas.microsoft.com/office/drawing/2014/main" id="{3BBFB423-DD46-28FD-ED4B-6E647E148494}"/>
              </a:ext>
            </a:extLst>
          </p:cNvPr>
          <p:cNvSpPr>
            <a:spLocks noGrp="1"/>
          </p:cNvSpPr>
          <p:nvPr>
            <p:ph idx="1"/>
          </p:nvPr>
        </p:nvSpPr>
        <p:spPr>
          <a:xfrm>
            <a:off x="1167493" y="1278295"/>
            <a:ext cx="9779182" cy="4176082"/>
          </a:xfrm>
        </p:spPr>
        <p:txBody>
          <a:bodyPr/>
          <a:lstStyle/>
          <a:p>
            <a:pPr marL="514350" indent="-514350">
              <a:buFont typeface="+mj-lt"/>
              <a:buAutoNum type="arabicPeriod"/>
            </a:pPr>
            <a:r>
              <a:rPr lang="en-IN" b="0" i="0" dirty="0">
                <a:solidFill>
                  <a:srgbClr val="2F353E"/>
                </a:solidFill>
                <a:effectLst/>
                <a:latin typeface="Rubik" pitchFamily="2" charset="-79"/>
                <a:cs typeface="Rubik" pitchFamily="2" charset="-79"/>
              </a:rPr>
              <a:t>Data Abstraction</a:t>
            </a:r>
          </a:p>
          <a:p>
            <a:pPr marL="514350" indent="-514350">
              <a:buFont typeface="+mj-lt"/>
              <a:buAutoNum type="arabicPeriod"/>
            </a:pPr>
            <a:r>
              <a:rPr lang="en-IN" b="0" i="0" dirty="0">
                <a:solidFill>
                  <a:srgbClr val="2F353E"/>
                </a:solidFill>
                <a:effectLst/>
                <a:latin typeface="Rubik" pitchFamily="2" charset="-79"/>
                <a:cs typeface="Rubik" pitchFamily="2" charset="-79"/>
              </a:rPr>
              <a:t>Process Abstraction</a:t>
            </a:r>
          </a:p>
          <a:p>
            <a:endParaRPr lang="en-IN" b="0" i="0" dirty="0">
              <a:solidFill>
                <a:srgbClr val="2F353E"/>
              </a:solidFill>
              <a:effectLst/>
              <a:latin typeface="Rubik" pitchFamily="2" charset="-79"/>
              <a:cs typeface="Rubik" pitchFamily="2" charset="-79"/>
            </a:endParaRPr>
          </a:p>
          <a:p>
            <a:endParaRPr lang="en-IN" dirty="0"/>
          </a:p>
        </p:txBody>
      </p:sp>
      <p:sp>
        <p:nvSpPr>
          <p:cNvPr id="4" name="Date Placeholder 3">
            <a:extLst>
              <a:ext uri="{FF2B5EF4-FFF2-40B4-BE49-F238E27FC236}">
                <a16:creationId xmlns:a16="http://schemas.microsoft.com/office/drawing/2014/main" id="{AABEA56C-3125-22B3-84A9-F3A9B45179EA}"/>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EB130B60-BF82-CAB3-8DCF-64E381436BA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856B87-7C6E-E8CD-A7AB-5ABE71E61459}"/>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0908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FF2F-2436-0594-C2DE-22600B90AF61}"/>
              </a:ext>
            </a:extLst>
          </p:cNvPr>
          <p:cNvSpPr>
            <a:spLocks noGrp="1"/>
          </p:cNvSpPr>
          <p:nvPr>
            <p:ph type="title"/>
          </p:nvPr>
        </p:nvSpPr>
        <p:spPr/>
        <p:txBody>
          <a:bodyPr/>
          <a:lstStyle/>
          <a:p>
            <a:r>
              <a:rPr lang="en-IN" b="0" i="0" dirty="0">
                <a:solidFill>
                  <a:srgbClr val="2F353E"/>
                </a:solidFill>
                <a:effectLst/>
                <a:latin typeface="Rubik" pitchFamily="2" charset="-79"/>
                <a:cs typeface="Rubik" pitchFamily="2" charset="-79"/>
              </a:rPr>
              <a:t>1: 	Data Abstraction</a:t>
            </a:r>
            <a:endParaRPr lang="en-IN" dirty="0"/>
          </a:p>
        </p:txBody>
      </p:sp>
      <p:sp>
        <p:nvSpPr>
          <p:cNvPr id="3" name="Content Placeholder 2">
            <a:extLst>
              <a:ext uri="{FF2B5EF4-FFF2-40B4-BE49-F238E27FC236}">
                <a16:creationId xmlns:a16="http://schemas.microsoft.com/office/drawing/2014/main" id="{D260C183-9304-0968-4540-FC8B825212C3}"/>
              </a:ext>
            </a:extLst>
          </p:cNvPr>
          <p:cNvSpPr>
            <a:spLocks noGrp="1"/>
          </p:cNvSpPr>
          <p:nvPr>
            <p:ph idx="1"/>
          </p:nvPr>
        </p:nvSpPr>
        <p:spPr/>
        <p:txBody>
          <a:bodyPr/>
          <a:lstStyle/>
          <a:p>
            <a:pPr algn="l"/>
            <a:r>
              <a:rPr lang="en-US" sz="1600" b="0" i="0" dirty="0">
                <a:solidFill>
                  <a:srgbClr val="2F353E"/>
                </a:solidFill>
                <a:effectLst/>
                <a:latin typeface="Rubik" pitchFamily="2" charset="-79"/>
                <a:cs typeface="Rubik" pitchFamily="2" charset="-79"/>
              </a:rPr>
              <a:t>Data abstraction is the simplest form of abstraction. When working with OOPS, you primarily work on manipulating and dealing with complex objects. This object represents some data but the underlying characteristics or structure of that data is actually hidden from you. Let’s go back to our example of making coffee.</a:t>
            </a:r>
          </a:p>
          <a:p>
            <a:pPr algn="l"/>
            <a:r>
              <a:rPr lang="en-US" sz="1600" b="0" i="0" dirty="0">
                <a:solidFill>
                  <a:srgbClr val="2F353E"/>
                </a:solidFill>
                <a:effectLst/>
                <a:latin typeface="Rubik" pitchFamily="2" charset="-79"/>
                <a:cs typeface="Rubik" pitchFamily="2" charset="-79"/>
              </a:rPr>
              <a:t>Let’s say that I need a special hazelnut coffee this time. Luckily, there’s a new type of coffee powder or processed coffee beans that already have hazelnut in it. So I can directly add the hazelnut coffee beans and the coffee machine treats it as just any other regular coffee bean. In this case, the hazelnut coffee bean itself is an abstraction of the original data, the raw coffee beans. I can use the hazelnut coffee beans directly without worrying about how the original coffee beans were made to add the hazelnut </a:t>
            </a:r>
            <a:r>
              <a:rPr lang="en-US" sz="1600" b="0" i="0" dirty="0" err="1">
                <a:solidFill>
                  <a:srgbClr val="2F353E"/>
                </a:solidFill>
                <a:effectLst/>
                <a:latin typeface="Rubik" pitchFamily="2" charset="-79"/>
                <a:cs typeface="Rubik" pitchFamily="2" charset="-79"/>
              </a:rPr>
              <a:t>flavour</a:t>
            </a:r>
            <a:r>
              <a:rPr lang="en-US" sz="1600" b="0" i="0" dirty="0">
                <a:solidFill>
                  <a:srgbClr val="2F353E"/>
                </a:solidFill>
                <a:effectLst/>
                <a:latin typeface="Rubik" pitchFamily="2" charset="-79"/>
                <a:cs typeface="Rubik" pitchFamily="2" charset="-79"/>
              </a:rPr>
              <a:t> to it.</a:t>
            </a:r>
          </a:p>
          <a:p>
            <a:pPr algn="l"/>
            <a:r>
              <a:rPr lang="en-US" sz="1600" b="0" i="0" dirty="0">
                <a:solidFill>
                  <a:srgbClr val="2F353E"/>
                </a:solidFill>
                <a:effectLst/>
                <a:latin typeface="Rubik" pitchFamily="2" charset="-79"/>
                <a:cs typeface="Rubik" pitchFamily="2" charset="-79"/>
              </a:rPr>
              <a:t>Therefore, data abstraction refers to hiding the original data entity via a data structure that can internally work through the hidden data entities. As programmers, we don’t need to know what the underlying entity is, how it looks etc.</a:t>
            </a:r>
          </a:p>
          <a:p>
            <a:endParaRPr lang="en-IN" dirty="0"/>
          </a:p>
        </p:txBody>
      </p:sp>
      <p:sp>
        <p:nvSpPr>
          <p:cNvPr id="4" name="Date Placeholder 3">
            <a:extLst>
              <a:ext uri="{FF2B5EF4-FFF2-40B4-BE49-F238E27FC236}">
                <a16:creationId xmlns:a16="http://schemas.microsoft.com/office/drawing/2014/main" id="{13961BE4-1BE8-3EA1-3C04-EDE2B53F5B59}"/>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66454DDC-AE8B-E28B-DD76-477ACE9FDEA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AD0CE94-F110-63C1-93F7-AF68FBDFD551}"/>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1767960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8803-6951-1344-2DF3-E877BF316DD5}"/>
              </a:ext>
            </a:extLst>
          </p:cNvPr>
          <p:cNvSpPr>
            <a:spLocks noGrp="1"/>
          </p:cNvSpPr>
          <p:nvPr>
            <p:ph type="title"/>
          </p:nvPr>
        </p:nvSpPr>
        <p:spPr>
          <a:xfrm>
            <a:off x="1074186" y="263428"/>
            <a:ext cx="9779183" cy="904130"/>
          </a:xfrm>
        </p:spPr>
        <p:txBody>
          <a:bodyPr/>
          <a:lstStyle/>
          <a:p>
            <a:r>
              <a:rPr lang="en-IN" b="0" i="0" dirty="0">
                <a:solidFill>
                  <a:srgbClr val="2F353E"/>
                </a:solidFill>
                <a:effectLst/>
                <a:latin typeface="Rubik" pitchFamily="2" charset="-79"/>
                <a:cs typeface="Rubik" pitchFamily="2" charset="-79"/>
              </a:rPr>
              <a:t>2:	Process Abstraction</a:t>
            </a:r>
            <a:endParaRPr lang="en-IN" dirty="0"/>
          </a:p>
        </p:txBody>
      </p:sp>
      <p:sp>
        <p:nvSpPr>
          <p:cNvPr id="3" name="Content Placeholder 2">
            <a:extLst>
              <a:ext uri="{FF2B5EF4-FFF2-40B4-BE49-F238E27FC236}">
                <a16:creationId xmlns:a16="http://schemas.microsoft.com/office/drawing/2014/main" id="{1A1B829B-42D7-6CA2-E4BC-DC90E7E1519E}"/>
              </a:ext>
            </a:extLst>
          </p:cNvPr>
          <p:cNvSpPr>
            <a:spLocks noGrp="1"/>
          </p:cNvSpPr>
          <p:nvPr>
            <p:ph idx="1"/>
          </p:nvPr>
        </p:nvSpPr>
        <p:spPr>
          <a:xfrm>
            <a:off x="1167493" y="1240971"/>
            <a:ext cx="9779182" cy="4213405"/>
          </a:xfrm>
        </p:spPr>
        <p:txBody>
          <a:bodyPr/>
          <a:lstStyle/>
          <a:p>
            <a:pPr algn="l"/>
            <a:r>
              <a:rPr lang="en-US" sz="1600" b="0" i="0" dirty="0">
                <a:solidFill>
                  <a:srgbClr val="2F353E"/>
                </a:solidFill>
                <a:effectLst/>
                <a:latin typeface="Rubik" pitchFamily="2" charset="-79"/>
                <a:cs typeface="Rubik" pitchFamily="2" charset="-79"/>
              </a:rPr>
              <a:t>Where data abstraction works with data, process abstraction does the same job but with processes. In process abstraction, the underlying implementation details of a process are hidden. We work with abstracted processes that under the hood use hidden processes to execute an action.</a:t>
            </a:r>
          </a:p>
          <a:p>
            <a:pPr algn="l"/>
            <a:r>
              <a:rPr lang="en-US" sz="1600" b="0" i="0" dirty="0">
                <a:solidFill>
                  <a:srgbClr val="2F353E"/>
                </a:solidFill>
                <a:effectLst/>
                <a:latin typeface="Rubik" pitchFamily="2" charset="-79"/>
                <a:cs typeface="Rubik" pitchFamily="2" charset="-79"/>
              </a:rPr>
              <a:t>Circling back to our coffee example, let’s say our coffee machine has a function to internally clean the entire empty machine for us. This is a process that we may want to do every once a week or two so that our coffee machine stays clean. We press a button on the machine which sends it a command to internally clean it. Under the hood, there is a lot that will happen now. The coffee machine will need to clean the piston, the outlets or nozzles from which it pours the coffee, and the container for the beans, and then finally rinse out the water and dry out the system.</a:t>
            </a:r>
          </a:p>
          <a:p>
            <a:pPr algn="l"/>
            <a:r>
              <a:rPr lang="en-US" sz="1600" b="0" i="0" dirty="0">
                <a:solidFill>
                  <a:srgbClr val="2F353E"/>
                </a:solidFill>
                <a:effectLst/>
                <a:latin typeface="Rubik" pitchFamily="2" charset="-79"/>
                <a:cs typeface="Rubik" pitchFamily="2" charset="-79"/>
              </a:rPr>
              <a:t>A single process of cleaning the coffee machine was known to us, but internally it implements multiple other processes that were actually abstracted from us. This is process abstraction in a nutshell.</a:t>
            </a:r>
          </a:p>
          <a:p>
            <a:pPr algn="l"/>
            <a:r>
              <a:rPr lang="en-US" sz="1600" b="0" i="0" dirty="0">
                <a:solidFill>
                  <a:srgbClr val="2F353E"/>
                </a:solidFill>
                <a:effectLst/>
                <a:latin typeface="Rubik" pitchFamily="2" charset="-79"/>
                <a:cs typeface="Rubik" pitchFamily="2" charset="-79"/>
              </a:rPr>
              <a:t>Well, this process abstraction example really got me thinking of a very futuristic coffee machine!</a:t>
            </a:r>
          </a:p>
          <a:p>
            <a:endParaRPr lang="en-IN" dirty="0"/>
          </a:p>
        </p:txBody>
      </p:sp>
      <p:sp>
        <p:nvSpPr>
          <p:cNvPr id="4" name="Date Placeholder 3">
            <a:extLst>
              <a:ext uri="{FF2B5EF4-FFF2-40B4-BE49-F238E27FC236}">
                <a16:creationId xmlns:a16="http://schemas.microsoft.com/office/drawing/2014/main" id="{F845B460-887E-5D08-CB1B-356D8AB5F975}"/>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E4DA1FC9-3095-7BDE-7398-188AFF16955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9AF9936-8A81-AD43-8B78-B1ECAABAC24C}"/>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737398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73AB-59D7-3D6C-AF87-53E09303C569}"/>
              </a:ext>
            </a:extLst>
          </p:cNvPr>
          <p:cNvSpPr>
            <a:spLocks noGrp="1"/>
          </p:cNvSpPr>
          <p:nvPr>
            <p:ph type="title"/>
          </p:nvPr>
        </p:nvSpPr>
        <p:spPr/>
        <p:txBody>
          <a:bodyPr/>
          <a:lstStyle/>
          <a:p>
            <a:r>
              <a:rPr lang="en-IN" dirty="0"/>
              <a:t>How to Implement</a:t>
            </a:r>
          </a:p>
        </p:txBody>
      </p:sp>
      <p:sp>
        <p:nvSpPr>
          <p:cNvPr id="3" name="Content Placeholder 2">
            <a:extLst>
              <a:ext uri="{FF2B5EF4-FFF2-40B4-BE49-F238E27FC236}">
                <a16:creationId xmlns:a16="http://schemas.microsoft.com/office/drawing/2014/main" id="{58AE7E9E-3DF5-35BB-B6CD-21683D902CD4}"/>
              </a:ext>
            </a:extLst>
          </p:cNvPr>
          <p:cNvSpPr>
            <a:spLocks noGrp="1"/>
          </p:cNvSpPr>
          <p:nvPr>
            <p:ph idx="1"/>
          </p:nvPr>
        </p:nvSpPr>
        <p:spPr/>
        <p:txBody>
          <a:bodyPr/>
          <a:lstStyle/>
          <a:p>
            <a:r>
              <a:rPr lang="en-US" b="0" i="0" dirty="0">
                <a:solidFill>
                  <a:srgbClr val="2F353E"/>
                </a:solidFill>
                <a:effectLst/>
                <a:latin typeface="Rubik" pitchFamily="2" charset="-79"/>
                <a:cs typeface="Rubik" pitchFamily="2" charset="-79"/>
              </a:rPr>
              <a:t>Modern coffee machines have become pretty complex. Depending on your choice of coffee, they decide which of the available coffee beans to use and how to grind them. They also use the right amount of water and heat it to the required temperature to brew a huge cup of filter coffee or a small and strong espresso.</a:t>
            </a:r>
            <a:endParaRPr lang="en-IN" dirty="0"/>
          </a:p>
        </p:txBody>
      </p:sp>
      <p:sp>
        <p:nvSpPr>
          <p:cNvPr id="4" name="Date Placeholder 3">
            <a:extLst>
              <a:ext uri="{FF2B5EF4-FFF2-40B4-BE49-F238E27FC236}">
                <a16:creationId xmlns:a16="http://schemas.microsoft.com/office/drawing/2014/main" id="{EA70AC23-9A97-8073-61F9-F462B6CFC2B7}"/>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E1A2EA4D-D681-AA69-25DA-0C6523800F2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9DE6775-C953-52E4-7C4F-354BF206BE00}"/>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2765649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AF72E9-5B3C-7741-73C5-CC2937C138D5}"/>
              </a:ext>
            </a:extLst>
          </p:cNvPr>
          <p:cNvSpPr>
            <a:spLocks noGrp="1"/>
          </p:cNvSpPr>
          <p:nvPr>
            <p:ph idx="1"/>
          </p:nvPr>
        </p:nvSpPr>
        <p:spPr>
          <a:xfrm>
            <a:off x="1130170" y="799936"/>
            <a:ext cx="9779182" cy="4268789"/>
          </a:xfrm>
        </p:spPr>
        <p:txBody>
          <a:bodyPr/>
          <a:lstStyle/>
          <a:p>
            <a:r>
              <a:rPr lang="en-IN" sz="1400" dirty="0"/>
              <a:t>public class </a:t>
            </a:r>
            <a:r>
              <a:rPr lang="en-IN" sz="1400" dirty="0" err="1"/>
              <a:t>CoffeeMachine</a:t>
            </a:r>
            <a:r>
              <a:rPr lang="en-IN" sz="1400" dirty="0"/>
              <a:t> {</a:t>
            </a:r>
          </a:p>
          <a:p>
            <a:r>
              <a:rPr lang="en-IN" sz="1400" dirty="0"/>
              <a:t>    private Map&lt;</a:t>
            </a:r>
            <a:r>
              <a:rPr lang="en-IN" sz="1400" dirty="0" err="1"/>
              <a:t>CoffeeSelection</a:t>
            </a:r>
            <a:r>
              <a:rPr lang="en-IN" sz="1400" dirty="0"/>
              <a:t>, </a:t>
            </a:r>
            <a:r>
              <a:rPr lang="en-IN" sz="1400" dirty="0" err="1"/>
              <a:t>CoffeeBean</a:t>
            </a:r>
            <a:r>
              <a:rPr lang="en-IN" sz="1400" dirty="0"/>
              <a:t>&gt; beans;</a:t>
            </a:r>
          </a:p>
          <a:p>
            <a:endParaRPr lang="en-IN" sz="1400" dirty="0"/>
          </a:p>
          <a:p>
            <a:r>
              <a:rPr lang="en-IN" sz="1400" dirty="0"/>
              <a:t>    public </a:t>
            </a:r>
            <a:r>
              <a:rPr lang="en-IN" sz="1400" dirty="0" err="1"/>
              <a:t>CoffeeMachine</a:t>
            </a:r>
            <a:r>
              <a:rPr lang="en-IN" sz="1400" dirty="0"/>
              <a:t>(Map&lt;</a:t>
            </a:r>
            <a:r>
              <a:rPr lang="en-IN" sz="1400" dirty="0" err="1"/>
              <a:t>CoffeeSelection</a:t>
            </a:r>
            <a:r>
              <a:rPr lang="en-IN" sz="1400" dirty="0"/>
              <a:t>, </a:t>
            </a:r>
            <a:r>
              <a:rPr lang="en-IN" sz="1400" dirty="0" err="1"/>
              <a:t>CoffeeBean</a:t>
            </a:r>
            <a:r>
              <a:rPr lang="en-IN" sz="1400" dirty="0"/>
              <a:t>&gt; beans) { </a:t>
            </a:r>
          </a:p>
          <a:p>
            <a:r>
              <a:rPr lang="en-IN" sz="1400" dirty="0"/>
              <a:t>         </a:t>
            </a:r>
            <a:r>
              <a:rPr lang="en-IN" sz="1400" dirty="0" err="1"/>
              <a:t>this.beans</a:t>
            </a:r>
            <a:r>
              <a:rPr lang="en-IN" sz="1400" dirty="0"/>
              <a:t> = beans</a:t>
            </a:r>
          </a:p>
          <a:p>
            <a:r>
              <a:rPr lang="en-IN" sz="1400" dirty="0"/>
              <a:t>    }</a:t>
            </a:r>
          </a:p>
          <a:p>
            <a:endParaRPr lang="en-IN" sz="1400" dirty="0"/>
          </a:p>
          <a:p>
            <a:r>
              <a:rPr lang="en-IN" sz="1400" dirty="0"/>
              <a:t>    public Coffee </a:t>
            </a:r>
            <a:r>
              <a:rPr lang="en-IN" sz="1400" dirty="0" err="1"/>
              <a:t>brewCoffee</a:t>
            </a:r>
            <a:r>
              <a:rPr lang="en-IN" sz="1400" dirty="0"/>
              <a:t>(</a:t>
            </a:r>
            <a:r>
              <a:rPr lang="en-IN" sz="1400" dirty="0" err="1"/>
              <a:t>CoffeeSelection</a:t>
            </a:r>
            <a:r>
              <a:rPr lang="en-IN" sz="1400" dirty="0"/>
              <a:t> selection) throws </a:t>
            </a:r>
            <a:r>
              <a:rPr lang="en-IN" sz="1400" dirty="0" err="1"/>
              <a:t>CoffeeException</a:t>
            </a:r>
            <a:r>
              <a:rPr lang="en-IN" sz="1400" dirty="0"/>
              <a:t> {</a:t>
            </a:r>
          </a:p>
          <a:p>
            <a:r>
              <a:rPr lang="en-IN" sz="1400" dirty="0"/>
              <a:t>        Coffee </a:t>
            </a:r>
            <a:r>
              <a:rPr lang="en-IN" sz="1400" dirty="0" err="1"/>
              <a:t>coffee</a:t>
            </a:r>
            <a:r>
              <a:rPr lang="en-IN" sz="1400" dirty="0"/>
              <a:t> = new Coffee();</a:t>
            </a:r>
          </a:p>
          <a:p>
            <a:r>
              <a:rPr lang="en-IN" sz="1400" dirty="0"/>
              <a:t>        </a:t>
            </a:r>
            <a:r>
              <a:rPr lang="en-IN" sz="1400" dirty="0" err="1"/>
              <a:t>System.out.println</a:t>
            </a:r>
            <a:r>
              <a:rPr lang="en-IN" sz="1400" dirty="0"/>
              <a:t>(“Making coffee ...”);</a:t>
            </a:r>
          </a:p>
          <a:p>
            <a:r>
              <a:rPr lang="en-IN" sz="1400" dirty="0"/>
              <a:t>        return coffee;</a:t>
            </a:r>
          </a:p>
          <a:p>
            <a:r>
              <a:rPr lang="en-IN" sz="1400" dirty="0"/>
              <a:t>    }</a:t>
            </a:r>
          </a:p>
          <a:p>
            <a:r>
              <a:rPr lang="en-IN" sz="1400" dirty="0"/>
              <a:t>}</a:t>
            </a:r>
          </a:p>
        </p:txBody>
      </p:sp>
      <p:sp>
        <p:nvSpPr>
          <p:cNvPr id="4" name="Date Placeholder 3">
            <a:extLst>
              <a:ext uri="{FF2B5EF4-FFF2-40B4-BE49-F238E27FC236}">
                <a16:creationId xmlns:a16="http://schemas.microsoft.com/office/drawing/2014/main" id="{E11D4564-94D1-F5AC-3A99-AFE377424D65}"/>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6D6C82E6-E157-5DB2-0747-CB9147EE4FB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3051DC6-05EC-78FC-326A-F2266239C60F}"/>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2865731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C985-11EE-37E8-51A2-4A84E42F950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BC6B7F2-ACD6-D35E-75A2-D790632B5D96}"/>
              </a:ext>
            </a:extLst>
          </p:cNvPr>
          <p:cNvSpPr>
            <a:spLocks noGrp="1"/>
          </p:cNvSpPr>
          <p:nvPr>
            <p:ph idx="1"/>
          </p:nvPr>
        </p:nvSpPr>
        <p:spPr/>
        <p:txBody>
          <a:bodyPr/>
          <a:lstStyle/>
          <a:p>
            <a:r>
              <a:rPr lang="en-IN" dirty="0"/>
              <a:t>public </a:t>
            </a:r>
            <a:r>
              <a:rPr lang="en-IN" dirty="0" err="1"/>
              <a:t>enum</a:t>
            </a:r>
            <a:r>
              <a:rPr lang="en-IN" dirty="0"/>
              <a:t> </a:t>
            </a:r>
            <a:r>
              <a:rPr lang="en-IN" dirty="0" err="1"/>
              <a:t>CoffeeSelection</a:t>
            </a:r>
            <a:r>
              <a:rPr lang="en-IN" dirty="0"/>
              <a:t> { </a:t>
            </a:r>
          </a:p>
          <a:p>
            <a:r>
              <a:rPr lang="en-IN" dirty="0"/>
              <a:t>    FILTER_COFFEE, ESPRESSO, CAPPUCCINO;</a:t>
            </a:r>
          </a:p>
          <a:p>
            <a:r>
              <a:rPr lang="en-IN" dirty="0"/>
              <a:t>}</a:t>
            </a:r>
          </a:p>
        </p:txBody>
      </p:sp>
      <p:sp>
        <p:nvSpPr>
          <p:cNvPr id="4" name="Date Placeholder 3">
            <a:extLst>
              <a:ext uri="{FF2B5EF4-FFF2-40B4-BE49-F238E27FC236}">
                <a16:creationId xmlns:a16="http://schemas.microsoft.com/office/drawing/2014/main" id="{2C5129D3-CB29-C144-DD38-A0B7FCD3E073}"/>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8636D41E-A104-52E9-F480-991FEAE7CF0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EB5746F-06E3-B419-C5C7-3A9103F6BFDE}"/>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598615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A4B55-71A9-CC8C-79E1-88D86A333EF7}"/>
              </a:ext>
            </a:extLst>
          </p:cNvPr>
          <p:cNvSpPr>
            <a:spLocks noGrp="1"/>
          </p:cNvSpPr>
          <p:nvPr>
            <p:ph idx="1"/>
          </p:nvPr>
        </p:nvSpPr>
        <p:spPr>
          <a:xfrm>
            <a:off x="1167493" y="634483"/>
            <a:ext cx="9779182" cy="4819894"/>
          </a:xfrm>
        </p:spPr>
        <p:txBody>
          <a:bodyPr/>
          <a:lstStyle/>
          <a:p>
            <a:r>
              <a:rPr lang="en-US" b="0" i="1" dirty="0" err="1">
                <a:solidFill>
                  <a:srgbClr val="2F353E"/>
                </a:solidFill>
                <a:effectLst/>
                <a:latin typeface="Rubik" pitchFamily="2" charset="-79"/>
                <a:cs typeface="Rubik" pitchFamily="2" charset="-79"/>
              </a:rPr>
              <a:t>CoffeeBean</a:t>
            </a:r>
            <a:r>
              <a:rPr lang="en-US" b="0" i="0" dirty="0">
                <a:solidFill>
                  <a:srgbClr val="2F353E"/>
                </a:solidFill>
                <a:effectLst/>
                <a:latin typeface="Rubik" pitchFamily="2" charset="-79"/>
                <a:cs typeface="Rubik" pitchFamily="2" charset="-79"/>
              </a:rPr>
              <a:t> and </a:t>
            </a:r>
            <a:r>
              <a:rPr lang="en-US" b="0" i="1" dirty="0">
                <a:solidFill>
                  <a:srgbClr val="2F353E"/>
                </a:solidFill>
                <a:effectLst/>
                <a:latin typeface="Rubik" pitchFamily="2" charset="-79"/>
                <a:cs typeface="Rubik" pitchFamily="2" charset="-79"/>
              </a:rPr>
              <a:t>Coffee</a:t>
            </a:r>
            <a:r>
              <a:rPr lang="en-US" b="0" i="0" dirty="0">
                <a:solidFill>
                  <a:srgbClr val="2F353E"/>
                </a:solidFill>
                <a:effectLst/>
                <a:latin typeface="Rubik" pitchFamily="2" charset="-79"/>
                <a:cs typeface="Rubik" pitchFamily="2" charset="-79"/>
              </a:rPr>
              <a:t> are simple POJOs (plain old Java objects) that only store a set of attributes without providing any logic.</a:t>
            </a:r>
            <a:endParaRPr lang="en-IN" sz="2000" dirty="0"/>
          </a:p>
          <a:p>
            <a:r>
              <a:rPr lang="en-IN" sz="2000" dirty="0"/>
              <a:t>public class </a:t>
            </a:r>
            <a:r>
              <a:rPr lang="en-IN" sz="2000" dirty="0" err="1"/>
              <a:t>CoffeeBean</a:t>
            </a:r>
            <a:r>
              <a:rPr lang="en-IN" sz="2000" dirty="0"/>
              <a:t> {</a:t>
            </a:r>
          </a:p>
          <a:p>
            <a:r>
              <a:rPr lang="en-IN" sz="2000" dirty="0"/>
              <a:t>     private String name;</a:t>
            </a:r>
          </a:p>
          <a:p>
            <a:r>
              <a:rPr lang="en-IN" sz="2000" dirty="0"/>
              <a:t>     private double quantity;</a:t>
            </a:r>
          </a:p>
          <a:p>
            <a:r>
              <a:rPr lang="en-IN" sz="2000" dirty="0"/>
              <a:t>  	</a:t>
            </a:r>
          </a:p>
          <a:p>
            <a:r>
              <a:rPr lang="en-IN" sz="2000" dirty="0"/>
              <a:t>     public </a:t>
            </a:r>
            <a:r>
              <a:rPr lang="en-IN" sz="2000" dirty="0" err="1"/>
              <a:t>CoffeeBean</a:t>
            </a:r>
            <a:r>
              <a:rPr lang="en-IN" sz="2000" dirty="0"/>
              <a:t>(String name, double quantity) {</a:t>
            </a:r>
          </a:p>
          <a:p>
            <a:r>
              <a:rPr lang="en-IN" sz="2000" dirty="0"/>
              <a:t>         this.name = name;</a:t>
            </a:r>
          </a:p>
          <a:p>
            <a:r>
              <a:rPr lang="en-IN" sz="2000" dirty="0"/>
              <a:t>        </a:t>
            </a:r>
            <a:r>
              <a:rPr lang="en-IN" sz="2000" dirty="0" err="1"/>
              <a:t>this.quantity</a:t>
            </a:r>
            <a:r>
              <a:rPr lang="en-IN" sz="2000" dirty="0"/>
              <a:t>;</a:t>
            </a:r>
          </a:p>
          <a:p>
            <a:r>
              <a:rPr lang="en-IN" sz="2000" dirty="0"/>
              <a:t>    }</a:t>
            </a:r>
          </a:p>
          <a:p>
            <a:r>
              <a:rPr lang="en-IN" sz="2000" dirty="0"/>
              <a:t>}</a:t>
            </a:r>
          </a:p>
        </p:txBody>
      </p:sp>
      <p:sp>
        <p:nvSpPr>
          <p:cNvPr id="4" name="Date Placeholder 3">
            <a:extLst>
              <a:ext uri="{FF2B5EF4-FFF2-40B4-BE49-F238E27FC236}">
                <a16:creationId xmlns:a16="http://schemas.microsoft.com/office/drawing/2014/main" id="{11F035AF-11FA-2916-A0E8-60A4D2F5A8F4}"/>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EAEB1FD2-E4D3-9F37-4DDD-B16B21DD32F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03B9B1A-6D22-B9BA-1762-91BE58CCAD24}"/>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2036824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0CD3-41A6-7E02-748F-D3661342213F}"/>
              </a:ext>
            </a:extLst>
          </p:cNvPr>
          <p:cNvSpPr>
            <a:spLocks noGrp="1"/>
          </p:cNvSpPr>
          <p:nvPr>
            <p:ph type="title"/>
          </p:nvPr>
        </p:nvSpPr>
        <p:spPr/>
        <p:txBody>
          <a:bodyPr/>
          <a:lstStyle/>
          <a:p>
            <a:r>
              <a:rPr lang="en-IN" dirty="0"/>
              <a:t>POJO</a:t>
            </a:r>
          </a:p>
        </p:txBody>
      </p:sp>
      <p:sp>
        <p:nvSpPr>
          <p:cNvPr id="3" name="Content Placeholder 2">
            <a:extLst>
              <a:ext uri="{FF2B5EF4-FFF2-40B4-BE49-F238E27FC236}">
                <a16:creationId xmlns:a16="http://schemas.microsoft.com/office/drawing/2014/main" id="{4C80D974-B5C7-7E2E-882D-1767E1D2660D}"/>
              </a:ext>
            </a:extLst>
          </p:cNvPr>
          <p:cNvSpPr>
            <a:spLocks noGrp="1"/>
          </p:cNvSpPr>
          <p:nvPr>
            <p:ph idx="1"/>
          </p:nvPr>
        </p:nvSpPr>
        <p:spPr/>
        <p:txBody>
          <a:bodyPr/>
          <a:lstStyle/>
          <a:p>
            <a:r>
              <a:rPr lang="en-IN" sz="2000" dirty="0"/>
              <a:t>public class Coffee {</a:t>
            </a:r>
          </a:p>
          <a:p>
            <a:r>
              <a:rPr lang="en-IN" sz="2000" dirty="0"/>
              <a:t>    private </a:t>
            </a:r>
            <a:r>
              <a:rPr lang="en-IN" sz="2000" dirty="0" err="1"/>
              <a:t>CoffeeSelection</a:t>
            </a:r>
            <a:r>
              <a:rPr lang="en-IN" sz="2000" dirty="0"/>
              <a:t> selection;</a:t>
            </a:r>
          </a:p>
          <a:p>
            <a:r>
              <a:rPr lang="en-IN" sz="2000" dirty="0"/>
              <a:t>    private double quantity;</a:t>
            </a:r>
          </a:p>
          <a:p>
            <a:r>
              <a:rPr lang="en-IN" sz="2000" dirty="0"/>
              <a:t>  	</a:t>
            </a:r>
          </a:p>
          <a:p>
            <a:r>
              <a:rPr lang="en-IN" sz="2000" dirty="0"/>
              <a:t>    public Coffee(</a:t>
            </a:r>
            <a:r>
              <a:rPr lang="en-IN" sz="2000" dirty="0" err="1"/>
              <a:t>CoffeeSelection</a:t>
            </a:r>
            <a:r>
              <a:rPr lang="en-IN" sz="2000" dirty="0"/>
              <a:t>, double quantity) {</a:t>
            </a:r>
          </a:p>
          <a:p>
            <a:r>
              <a:rPr lang="en-IN" sz="2000" dirty="0"/>
              <a:t>        </a:t>
            </a:r>
            <a:r>
              <a:rPr lang="en-IN" sz="2000" dirty="0" err="1"/>
              <a:t>this.selection</a:t>
            </a:r>
            <a:r>
              <a:rPr lang="en-IN" sz="2000" dirty="0"/>
              <a:t> = selection;</a:t>
            </a:r>
          </a:p>
          <a:p>
            <a:r>
              <a:rPr lang="en-IN" sz="2000" dirty="0"/>
              <a:t>        this. quantity = quantity;</a:t>
            </a:r>
          </a:p>
          <a:p>
            <a:r>
              <a:rPr lang="en-IN" sz="2000" dirty="0"/>
              <a:t>    }</a:t>
            </a:r>
          </a:p>
          <a:p>
            <a:r>
              <a:rPr lang="en-IN" sz="2000" dirty="0"/>
              <a:t>}</a:t>
            </a:r>
          </a:p>
        </p:txBody>
      </p:sp>
      <p:sp>
        <p:nvSpPr>
          <p:cNvPr id="4" name="Date Placeholder 3">
            <a:extLst>
              <a:ext uri="{FF2B5EF4-FFF2-40B4-BE49-F238E27FC236}">
                <a16:creationId xmlns:a16="http://schemas.microsoft.com/office/drawing/2014/main" id="{2224A6B7-6FD8-41D6-A05C-B476C5A0E9E0}"/>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7140BACD-E83A-64D8-1FD1-B639D7DD22A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620958F-B566-1933-A1A3-D9980A990B19}"/>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118558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0817-C244-4477-BB32-07E39BAF7F86}"/>
              </a:ext>
            </a:extLst>
          </p:cNvPr>
          <p:cNvSpPr>
            <a:spLocks noGrp="1"/>
          </p:cNvSpPr>
          <p:nvPr>
            <p:ph type="title"/>
          </p:nvPr>
        </p:nvSpPr>
        <p:spPr/>
        <p:txBody>
          <a:bodyPr/>
          <a:lstStyle/>
          <a:p>
            <a:r>
              <a:rPr lang="en-IN" dirty="0"/>
              <a:t>First Program</a:t>
            </a:r>
          </a:p>
        </p:txBody>
      </p:sp>
      <p:pic>
        <p:nvPicPr>
          <p:cNvPr id="7" name="Content Placeholder 6">
            <a:extLst>
              <a:ext uri="{FF2B5EF4-FFF2-40B4-BE49-F238E27FC236}">
                <a16:creationId xmlns:a16="http://schemas.microsoft.com/office/drawing/2014/main" id="{C3B739C6-0F68-45CE-A16E-5B8CB7C6B9E7}"/>
              </a:ext>
            </a:extLst>
          </p:cNvPr>
          <p:cNvPicPr>
            <a:picLocks noGrp="1" noChangeAspect="1"/>
          </p:cNvPicPr>
          <p:nvPr>
            <p:ph idx="1"/>
          </p:nvPr>
        </p:nvPicPr>
        <p:blipFill>
          <a:blip r:embed="rId2"/>
          <a:stretch>
            <a:fillRect/>
          </a:stretch>
        </p:blipFill>
        <p:spPr>
          <a:xfrm>
            <a:off x="1405650" y="1999402"/>
            <a:ext cx="4858428" cy="2667372"/>
          </a:xfrm>
          <a:prstGeom prst="rect">
            <a:avLst/>
          </a:prstGeom>
        </p:spPr>
      </p:pic>
      <p:sp>
        <p:nvSpPr>
          <p:cNvPr id="4" name="Date Placeholder 3">
            <a:extLst>
              <a:ext uri="{FF2B5EF4-FFF2-40B4-BE49-F238E27FC236}">
                <a16:creationId xmlns:a16="http://schemas.microsoft.com/office/drawing/2014/main" id="{35784298-00D8-46EA-8C01-9E2F7EF2BC35}"/>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520B9158-DADD-457B-BC92-241176A5E1CB}"/>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61ACF5E-8AE2-43A5-9DB3-84F5170CAFFB}"/>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8" name="Picture 7">
            <a:extLst>
              <a:ext uri="{FF2B5EF4-FFF2-40B4-BE49-F238E27FC236}">
                <a16:creationId xmlns:a16="http://schemas.microsoft.com/office/drawing/2014/main" id="{AD4FDC9F-B8F0-447E-8D4C-8FCF6C458AB0}"/>
              </a:ext>
            </a:extLst>
          </p:cNvPr>
          <p:cNvPicPr>
            <a:picLocks noChangeAspect="1"/>
          </p:cNvPicPr>
          <p:nvPr/>
        </p:nvPicPr>
        <p:blipFill>
          <a:blip r:embed="rId3"/>
          <a:stretch>
            <a:fillRect/>
          </a:stretch>
        </p:blipFill>
        <p:spPr>
          <a:xfrm>
            <a:off x="6806325" y="2184363"/>
            <a:ext cx="4382112" cy="523948"/>
          </a:xfrm>
          <a:prstGeom prst="rect">
            <a:avLst/>
          </a:prstGeom>
        </p:spPr>
      </p:pic>
    </p:spTree>
    <p:extLst>
      <p:ext uri="{BB962C8B-B14F-4D97-AF65-F5344CB8AC3E}">
        <p14:creationId xmlns:p14="http://schemas.microsoft.com/office/powerpoint/2010/main" val="3993401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EA915-24D7-A7CC-63C7-5CA216BA61CF}"/>
              </a:ext>
            </a:extLst>
          </p:cNvPr>
          <p:cNvSpPr>
            <a:spLocks noGrp="1"/>
          </p:cNvSpPr>
          <p:nvPr>
            <p:ph idx="1"/>
          </p:nvPr>
        </p:nvSpPr>
        <p:spPr>
          <a:xfrm>
            <a:off x="1167493" y="587829"/>
            <a:ext cx="9779182" cy="4866547"/>
          </a:xfrm>
        </p:spPr>
        <p:txBody>
          <a:bodyPr/>
          <a:lstStyle/>
          <a:p>
            <a:r>
              <a:rPr lang="en-IN" sz="1100" dirty="0"/>
              <a:t>public class </a:t>
            </a:r>
            <a:r>
              <a:rPr lang="en-IN" sz="1100" dirty="0" err="1"/>
              <a:t>CoffeeApp</a:t>
            </a:r>
            <a:r>
              <a:rPr lang="en-IN" sz="1100" dirty="0"/>
              <a:t> {</a:t>
            </a:r>
          </a:p>
          <a:p>
            <a:r>
              <a:rPr lang="en-IN" sz="1100" dirty="0"/>
              <a:t>    public static void main(String[] </a:t>
            </a:r>
            <a:r>
              <a:rPr lang="en-IN" sz="1100" dirty="0" err="1"/>
              <a:t>args</a:t>
            </a:r>
            <a:r>
              <a:rPr lang="en-IN" sz="1100" dirty="0"/>
              <a:t>) {</a:t>
            </a:r>
          </a:p>
          <a:p>
            <a:r>
              <a:rPr lang="en-IN" sz="1100" dirty="0"/>
              <a:t>        // create a Map of available coffee beans</a:t>
            </a:r>
          </a:p>
          <a:p>
            <a:r>
              <a:rPr lang="en-IN" sz="1100" dirty="0"/>
              <a:t>        Map&lt;</a:t>
            </a:r>
            <a:r>
              <a:rPr lang="en-IN" sz="1100" dirty="0" err="1"/>
              <a:t>CoffeeSelection</a:t>
            </a:r>
            <a:r>
              <a:rPr lang="en-IN" sz="1100" dirty="0"/>
              <a:t>, </a:t>
            </a:r>
            <a:r>
              <a:rPr lang="en-IN" sz="1100" dirty="0" err="1"/>
              <a:t>CoffeeBean</a:t>
            </a:r>
            <a:r>
              <a:rPr lang="en-IN" sz="1100" dirty="0"/>
              <a:t>&gt; beans = new HashMap&lt;</a:t>
            </a:r>
            <a:r>
              <a:rPr lang="en-IN" sz="1100" dirty="0" err="1"/>
              <a:t>CoffeeSelection</a:t>
            </a:r>
            <a:r>
              <a:rPr lang="en-IN" sz="1100" dirty="0"/>
              <a:t>, </a:t>
            </a:r>
            <a:r>
              <a:rPr lang="en-IN" sz="1100" dirty="0" err="1"/>
              <a:t>CoffeeBean</a:t>
            </a:r>
            <a:r>
              <a:rPr lang="en-IN" sz="1100" dirty="0"/>
              <a:t>&gt;();</a:t>
            </a:r>
          </a:p>
          <a:p>
            <a:r>
              <a:rPr lang="en-IN" sz="1100" dirty="0"/>
              <a:t>        </a:t>
            </a:r>
            <a:r>
              <a:rPr lang="en-IN" sz="1100" dirty="0" err="1"/>
              <a:t>beans.put</a:t>
            </a:r>
            <a:r>
              <a:rPr lang="en-IN" sz="1100" dirty="0"/>
              <a:t>(</a:t>
            </a:r>
            <a:r>
              <a:rPr lang="en-IN" sz="1100" dirty="0" err="1"/>
              <a:t>CoffeeSelection.ESPRESSO</a:t>
            </a:r>
            <a:r>
              <a:rPr lang="en-IN" sz="1100" dirty="0"/>
              <a:t>, </a:t>
            </a:r>
          </a:p>
          <a:p>
            <a:r>
              <a:rPr lang="en-IN" sz="1100" dirty="0"/>
              <a:t>            new </a:t>
            </a:r>
            <a:r>
              <a:rPr lang="en-IN" sz="1100" dirty="0" err="1"/>
              <a:t>CoffeeBean</a:t>
            </a:r>
            <a:r>
              <a:rPr lang="en-IN" sz="1100" dirty="0"/>
              <a:t>("My </a:t>
            </a:r>
            <a:r>
              <a:rPr lang="en-IN" sz="1100" dirty="0" err="1"/>
              <a:t>favorite</a:t>
            </a:r>
            <a:r>
              <a:rPr lang="en-IN" sz="1100" dirty="0"/>
              <a:t> espresso bean", 1000));</a:t>
            </a:r>
          </a:p>
          <a:p>
            <a:r>
              <a:rPr lang="en-IN" sz="1100" dirty="0"/>
              <a:t>        </a:t>
            </a:r>
            <a:r>
              <a:rPr lang="en-IN" sz="1100" dirty="0" err="1"/>
              <a:t>beans.put</a:t>
            </a:r>
            <a:r>
              <a:rPr lang="en-IN" sz="1100" dirty="0"/>
              <a:t>(</a:t>
            </a:r>
            <a:r>
              <a:rPr lang="en-IN" sz="1100" dirty="0" err="1"/>
              <a:t>CoffeeSelection.FILTER_COFFEE</a:t>
            </a:r>
            <a:r>
              <a:rPr lang="en-IN" sz="1100" dirty="0"/>
              <a:t>, </a:t>
            </a:r>
          </a:p>
          <a:p>
            <a:r>
              <a:rPr lang="en-IN" sz="1100" dirty="0"/>
              <a:t>            new </a:t>
            </a:r>
            <a:r>
              <a:rPr lang="en-IN" sz="1100" dirty="0" err="1"/>
              <a:t>CoffeeBean</a:t>
            </a:r>
            <a:r>
              <a:rPr lang="en-IN" sz="1100" dirty="0"/>
              <a:t>("My </a:t>
            </a:r>
            <a:r>
              <a:rPr lang="en-IN" sz="1100" dirty="0" err="1"/>
              <a:t>favorite</a:t>
            </a:r>
            <a:r>
              <a:rPr lang="en-IN" sz="1100" dirty="0"/>
              <a:t> filter coffee bean", 1000));</a:t>
            </a:r>
          </a:p>
          <a:p>
            <a:endParaRPr lang="en-IN" sz="1100" dirty="0"/>
          </a:p>
          <a:p>
            <a:r>
              <a:rPr lang="en-IN" sz="1100" dirty="0"/>
              <a:t>        // get a new </a:t>
            </a:r>
            <a:r>
              <a:rPr lang="en-IN" sz="1100" dirty="0" err="1"/>
              <a:t>CoffeeMachine</a:t>
            </a:r>
            <a:r>
              <a:rPr lang="en-IN" sz="1100" dirty="0"/>
              <a:t> object</a:t>
            </a:r>
          </a:p>
          <a:p>
            <a:r>
              <a:rPr lang="en-IN" sz="1100" dirty="0"/>
              <a:t>        </a:t>
            </a:r>
            <a:r>
              <a:rPr lang="en-IN" sz="1100" dirty="0" err="1"/>
              <a:t>CoffeeMachine</a:t>
            </a:r>
            <a:r>
              <a:rPr lang="en-IN" sz="1100" dirty="0"/>
              <a:t> machine = new </a:t>
            </a:r>
            <a:r>
              <a:rPr lang="en-IN" sz="1100" dirty="0" err="1"/>
              <a:t>CoffeeMachine</a:t>
            </a:r>
            <a:r>
              <a:rPr lang="en-IN" sz="1100" dirty="0"/>
              <a:t>(beans);</a:t>
            </a:r>
          </a:p>
          <a:p>
            <a:endParaRPr lang="en-IN" sz="1100" dirty="0"/>
          </a:p>
          <a:p>
            <a:r>
              <a:rPr lang="en-IN" sz="1100" dirty="0"/>
              <a:t>        // brew a fresh coffee</a:t>
            </a:r>
          </a:p>
          <a:p>
            <a:r>
              <a:rPr lang="en-IN" sz="1100" dirty="0"/>
              <a:t>        try {</a:t>
            </a:r>
          </a:p>
          <a:p>
            <a:r>
              <a:rPr lang="en-IN" sz="1100" dirty="0"/>
              <a:t>	    Coffee espresso = </a:t>
            </a:r>
            <a:r>
              <a:rPr lang="en-IN" sz="1100" dirty="0" err="1"/>
              <a:t>machine.brewCoffee</a:t>
            </a:r>
            <a:r>
              <a:rPr lang="en-IN" sz="1100" dirty="0"/>
              <a:t>(</a:t>
            </a:r>
            <a:r>
              <a:rPr lang="en-IN" sz="1100" dirty="0" err="1"/>
              <a:t>CoffeeSelection.ESPRESSO</a:t>
            </a:r>
            <a:r>
              <a:rPr lang="en-IN" sz="1100" dirty="0"/>
              <a:t>);</a:t>
            </a:r>
          </a:p>
          <a:p>
            <a:r>
              <a:rPr lang="en-IN" sz="1100" dirty="0"/>
              <a:t>	} catch(</a:t>
            </a:r>
            <a:r>
              <a:rPr lang="en-IN" sz="1100" dirty="0" err="1"/>
              <a:t>CoffeeException</a:t>
            </a:r>
            <a:r>
              <a:rPr lang="en-IN" sz="1100" dirty="0"/>
              <a:t>  e) {</a:t>
            </a:r>
          </a:p>
          <a:p>
            <a:r>
              <a:rPr lang="en-IN" sz="1100" dirty="0"/>
              <a:t>	    </a:t>
            </a:r>
            <a:r>
              <a:rPr lang="en-IN" sz="1100" dirty="0" err="1"/>
              <a:t>e.printStackTrace</a:t>
            </a:r>
            <a:r>
              <a:rPr lang="en-IN" sz="1100" dirty="0"/>
              <a:t>();</a:t>
            </a:r>
          </a:p>
          <a:p>
            <a:r>
              <a:rPr lang="en-IN" sz="1100" dirty="0"/>
              <a:t>        }</a:t>
            </a:r>
          </a:p>
          <a:p>
            <a:r>
              <a:rPr lang="en-IN" sz="1100" dirty="0"/>
              <a:t>    } // end main</a:t>
            </a:r>
          </a:p>
          <a:p>
            <a:r>
              <a:rPr lang="en-IN" sz="1100" dirty="0"/>
              <a:t>} // end </a:t>
            </a:r>
            <a:r>
              <a:rPr lang="en-IN" sz="1100" dirty="0" err="1"/>
              <a:t>CoffeeApp</a:t>
            </a:r>
            <a:endParaRPr lang="en-IN" sz="1100" dirty="0"/>
          </a:p>
        </p:txBody>
      </p:sp>
      <p:sp>
        <p:nvSpPr>
          <p:cNvPr id="4" name="Date Placeholder 3">
            <a:extLst>
              <a:ext uri="{FF2B5EF4-FFF2-40B4-BE49-F238E27FC236}">
                <a16:creationId xmlns:a16="http://schemas.microsoft.com/office/drawing/2014/main" id="{C1E662DD-A65D-4CCE-7ACB-496611A4663B}"/>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5BADC193-8B70-78BE-8CE3-D489058A1F9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896D9DD-9BCF-D2E4-15BA-2710658BC7E8}"/>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379330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8DB2-1FD8-4102-BD85-95AF60B9257B}"/>
              </a:ext>
            </a:extLst>
          </p:cNvPr>
          <p:cNvSpPr>
            <a:spLocks noGrp="1"/>
          </p:cNvSpPr>
          <p:nvPr>
            <p:ph type="title"/>
          </p:nvPr>
        </p:nvSpPr>
        <p:spPr/>
        <p:txBody>
          <a:bodyPr/>
          <a:lstStyle/>
          <a:p>
            <a:r>
              <a:rPr lang="en-IN" dirty="0"/>
              <a:t>Software Needs to be downloaded for JAVA</a:t>
            </a:r>
          </a:p>
        </p:txBody>
      </p:sp>
      <p:sp>
        <p:nvSpPr>
          <p:cNvPr id="3" name="Content Placeholder 2">
            <a:extLst>
              <a:ext uri="{FF2B5EF4-FFF2-40B4-BE49-F238E27FC236}">
                <a16:creationId xmlns:a16="http://schemas.microsoft.com/office/drawing/2014/main" id="{37930B99-57A9-4CA4-885A-48C0C5411447}"/>
              </a:ext>
            </a:extLst>
          </p:cNvPr>
          <p:cNvSpPr>
            <a:spLocks noGrp="1"/>
          </p:cNvSpPr>
          <p:nvPr>
            <p:ph idx="1"/>
          </p:nvPr>
        </p:nvSpPr>
        <p:spPr/>
        <p:txBody>
          <a:bodyPr/>
          <a:lstStyle/>
          <a:p>
            <a:pPr marL="457200" indent="-457200">
              <a:buFont typeface="Arial" panose="020B0604020202020204" pitchFamily="34" charset="0"/>
              <a:buChar char="•"/>
            </a:pPr>
            <a:r>
              <a:rPr lang="en-IN" dirty="0"/>
              <a:t>Eclipse Download: </a:t>
            </a:r>
            <a:r>
              <a:rPr lang="en-IN" dirty="0">
                <a:hlinkClick r:id="rId2"/>
              </a:rPr>
              <a:t>https://www.eclipse.org/downloads/packages/</a:t>
            </a:r>
            <a:endParaRPr lang="en-IN" dirty="0"/>
          </a:p>
          <a:p>
            <a:pPr marL="457200" indent="-457200">
              <a:buFont typeface="Arial" panose="020B0604020202020204" pitchFamily="34" charset="0"/>
              <a:buChar char="•"/>
            </a:pPr>
            <a:r>
              <a:rPr lang="en-IN" dirty="0"/>
              <a:t>Click on Download Packages</a:t>
            </a:r>
          </a:p>
          <a:p>
            <a:pPr marL="457200" indent="-457200">
              <a:buFont typeface="Arial" panose="020B0604020202020204" pitchFamily="34" charset="0"/>
              <a:buChar char="•"/>
            </a:pPr>
            <a:r>
              <a:rPr lang="en-IN" dirty="0"/>
              <a:t>NetBeans Download: https://www.apache.org/dyn/closer.cgi/netbeans/netbeans/15/netbeans-15-source.zip</a:t>
            </a:r>
          </a:p>
        </p:txBody>
      </p:sp>
      <p:sp>
        <p:nvSpPr>
          <p:cNvPr id="4" name="Date Placeholder 3">
            <a:extLst>
              <a:ext uri="{FF2B5EF4-FFF2-40B4-BE49-F238E27FC236}">
                <a16:creationId xmlns:a16="http://schemas.microsoft.com/office/drawing/2014/main" id="{CF03A827-2BA1-438A-BA70-FAD1F3968685}"/>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8C93EBEF-60C0-419E-A598-0AF4A7439AA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1494025-FF37-4296-B795-1D37A6E99E87}"/>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7" name="Picture 6">
            <a:extLst>
              <a:ext uri="{FF2B5EF4-FFF2-40B4-BE49-F238E27FC236}">
                <a16:creationId xmlns:a16="http://schemas.microsoft.com/office/drawing/2014/main" id="{04F7DD3B-C195-4262-83C6-3FA1FD9AB73D}"/>
              </a:ext>
            </a:extLst>
          </p:cNvPr>
          <p:cNvPicPr>
            <a:picLocks noChangeAspect="1"/>
          </p:cNvPicPr>
          <p:nvPr/>
        </p:nvPicPr>
        <p:blipFill>
          <a:blip r:embed="rId3"/>
          <a:stretch>
            <a:fillRect/>
          </a:stretch>
        </p:blipFill>
        <p:spPr>
          <a:xfrm>
            <a:off x="8604863" y="1878776"/>
            <a:ext cx="3458058" cy="2368491"/>
          </a:xfrm>
          <a:prstGeom prst="rect">
            <a:avLst/>
          </a:prstGeom>
        </p:spPr>
      </p:pic>
    </p:spTree>
    <p:extLst>
      <p:ext uri="{BB962C8B-B14F-4D97-AF65-F5344CB8AC3E}">
        <p14:creationId xmlns:p14="http://schemas.microsoft.com/office/powerpoint/2010/main" val="5704427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67A1-9549-4BE5-A6EA-E2D6EA686FEE}"/>
              </a:ext>
            </a:extLst>
          </p:cNvPr>
          <p:cNvSpPr>
            <a:spLocks noGrp="1"/>
          </p:cNvSpPr>
          <p:nvPr>
            <p:ph type="title"/>
          </p:nvPr>
        </p:nvSpPr>
        <p:spPr/>
        <p:txBody>
          <a:bodyPr/>
          <a:lstStyle/>
          <a:p>
            <a:r>
              <a:rPr lang="en-IN" dirty="0"/>
              <a:t>Coding Standard to be followed</a:t>
            </a:r>
          </a:p>
        </p:txBody>
      </p:sp>
      <p:sp>
        <p:nvSpPr>
          <p:cNvPr id="3" name="Content Placeholder 2">
            <a:extLst>
              <a:ext uri="{FF2B5EF4-FFF2-40B4-BE49-F238E27FC236}">
                <a16:creationId xmlns:a16="http://schemas.microsoft.com/office/drawing/2014/main" id="{34B39FEF-274F-4010-B36C-A53F59B65703}"/>
              </a:ext>
            </a:extLst>
          </p:cNvPr>
          <p:cNvSpPr>
            <a:spLocks noGrp="1"/>
          </p:cNvSpPr>
          <p:nvPr>
            <p:ph idx="1"/>
          </p:nvPr>
        </p:nvSpPr>
        <p:spPr>
          <a:xfrm>
            <a:off x="1167493" y="2087561"/>
            <a:ext cx="10643506" cy="3366815"/>
          </a:xfrm>
        </p:spPr>
        <p:txBody>
          <a:bodyPr/>
          <a:lstStyle/>
          <a:p>
            <a:r>
              <a:rPr lang="en-US" sz="1400" b="1" dirty="0"/>
              <a:t>Case Sensitivity</a:t>
            </a:r>
            <a:r>
              <a:rPr lang="en-US" sz="1400" dirty="0"/>
              <a:t> − Java is case sensitive, which means identifier </a:t>
            </a:r>
            <a:r>
              <a:rPr lang="en-US" sz="1400" b="1" dirty="0"/>
              <a:t>Hello</a:t>
            </a:r>
            <a:r>
              <a:rPr lang="en-US" sz="1400" dirty="0"/>
              <a:t> and </a:t>
            </a:r>
            <a:r>
              <a:rPr lang="en-US" sz="1400" b="1" dirty="0"/>
              <a:t>hello</a:t>
            </a:r>
            <a:r>
              <a:rPr lang="en-US" sz="1400" dirty="0"/>
              <a:t> would have different meaning in Java.</a:t>
            </a:r>
          </a:p>
          <a:p>
            <a:r>
              <a:rPr lang="en-US" sz="1400" b="1" dirty="0"/>
              <a:t>Class Names</a:t>
            </a:r>
            <a:r>
              <a:rPr lang="en-US" sz="1400" dirty="0"/>
              <a:t> − For all class names the first letter should be in Upper Case. If several words are used to form a name of the class, each inner word's first letter should be in Upper Case.</a:t>
            </a:r>
          </a:p>
          <a:p>
            <a:r>
              <a:rPr lang="en-US" sz="1400" b="1" dirty="0"/>
              <a:t>Example:</a:t>
            </a:r>
            <a:r>
              <a:rPr lang="en-US" sz="1400" dirty="0"/>
              <a:t> </a:t>
            </a:r>
            <a:r>
              <a:rPr lang="en-US" sz="1400" i="1" dirty="0"/>
              <a:t>class </a:t>
            </a:r>
            <a:r>
              <a:rPr lang="en-US" sz="1400" i="1" dirty="0" err="1"/>
              <a:t>MyFirstJavaClass</a:t>
            </a:r>
            <a:endParaRPr lang="en-US" sz="1400" dirty="0"/>
          </a:p>
          <a:p>
            <a:r>
              <a:rPr lang="en-US" sz="1400" b="1" dirty="0"/>
              <a:t>Method Names</a:t>
            </a:r>
            <a:r>
              <a:rPr lang="en-US" sz="1400" dirty="0"/>
              <a:t> − All method names should start with a Lower Case letter. If several words are used to form the name of the method, then each inner word's first letter should be in Upper Case.</a:t>
            </a:r>
          </a:p>
          <a:p>
            <a:r>
              <a:rPr lang="en-US" sz="1400" b="1" dirty="0"/>
              <a:t>Example:</a:t>
            </a:r>
            <a:r>
              <a:rPr lang="en-US" sz="1400" dirty="0"/>
              <a:t> </a:t>
            </a:r>
            <a:r>
              <a:rPr lang="en-US" sz="1400" i="1" dirty="0"/>
              <a:t>public void </a:t>
            </a:r>
            <a:r>
              <a:rPr lang="en-US" sz="1400" i="1" dirty="0" err="1"/>
              <a:t>myMethodName</a:t>
            </a:r>
            <a:r>
              <a:rPr lang="en-US" sz="1400" i="1" dirty="0"/>
              <a:t>()</a:t>
            </a:r>
            <a:endParaRPr lang="en-US" sz="1400" dirty="0"/>
          </a:p>
          <a:p>
            <a:r>
              <a:rPr lang="en-US" sz="1400" b="1" dirty="0"/>
              <a:t>Program File Name</a:t>
            </a:r>
            <a:r>
              <a:rPr lang="en-US" sz="1400" dirty="0"/>
              <a:t> − Name of the program file should exactly match the class name.</a:t>
            </a:r>
          </a:p>
          <a:p>
            <a:r>
              <a:rPr lang="en-US" sz="1400" dirty="0"/>
              <a:t>When saving the file, you should save it using the class name (Remember Java is case sensitive) and append '.java' to the end of the name (if the file name and the class name do not match, your program will not compile).</a:t>
            </a:r>
          </a:p>
          <a:p>
            <a:r>
              <a:rPr lang="en-US" sz="1400" dirty="0"/>
              <a:t>But please make a note that in case you do not have a public class present in the file then file name can be different than class name. It is also not mandatory to have a public class in the file.</a:t>
            </a:r>
          </a:p>
          <a:p>
            <a:r>
              <a:rPr lang="en-US" sz="1400" b="1" dirty="0"/>
              <a:t>Example:</a:t>
            </a:r>
            <a:r>
              <a:rPr lang="en-US" sz="1400" dirty="0"/>
              <a:t> Assume ‘HelloWorld' is the class name. Then the file should be saved as </a:t>
            </a:r>
            <a:r>
              <a:rPr lang="en-US" sz="1400" i="1" dirty="0"/>
              <a:t>’Helloworld.java'</a:t>
            </a:r>
            <a:endParaRPr lang="en-US" sz="1400" dirty="0"/>
          </a:p>
          <a:p>
            <a:r>
              <a:rPr lang="en-US" sz="1400" b="1" dirty="0"/>
              <a:t>public static void main(String </a:t>
            </a:r>
            <a:r>
              <a:rPr lang="en-US" sz="1400" b="1" dirty="0" err="1"/>
              <a:t>args</a:t>
            </a:r>
            <a:r>
              <a:rPr lang="en-US" sz="1400" b="1" dirty="0"/>
              <a:t>[])</a:t>
            </a:r>
            <a:r>
              <a:rPr lang="en-US" sz="1400" dirty="0"/>
              <a:t> − Java program processing starts from the main() method which is a mandatory part of every Java program.</a:t>
            </a:r>
          </a:p>
          <a:p>
            <a:endParaRPr lang="en-IN" dirty="0"/>
          </a:p>
        </p:txBody>
      </p:sp>
      <p:sp>
        <p:nvSpPr>
          <p:cNvPr id="4" name="Date Placeholder 3">
            <a:extLst>
              <a:ext uri="{FF2B5EF4-FFF2-40B4-BE49-F238E27FC236}">
                <a16:creationId xmlns:a16="http://schemas.microsoft.com/office/drawing/2014/main" id="{FAABA460-B3A3-42B3-8613-B78B8878AFED}"/>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DCD00E1A-49C0-46C3-8E19-69B82078958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19446C4-B40D-4439-935A-B109776F9555}"/>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7186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F4E5-DBC1-41F2-9DCB-8F0FA28804AD}"/>
              </a:ext>
            </a:extLst>
          </p:cNvPr>
          <p:cNvSpPr>
            <a:spLocks noGrp="1"/>
          </p:cNvSpPr>
          <p:nvPr>
            <p:ph type="title"/>
          </p:nvPr>
        </p:nvSpPr>
        <p:spPr>
          <a:xfrm>
            <a:off x="1036863" y="319410"/>
            <a:ext cx="9779183" cy="876139"/>
          </a:xfrm>
        </p:spPr>
        <p:txBody>
          <a:bodyPr/>
          <a:lstStyle/>
          <a:p>
            <a:r>
              <a:rPr lang="en-IN" b="0" dirty="0"/>
              <a:t>Java Identifiers</a:t>
            </a:r>
            <a:endParaRPr lang="en-IN" dirty="0"/>
          </a:p>
        </p:txBody>
      </p:sp>
      <p:sp>
        <p:nvSpPr>
          <p:cNvPr id="3" name="Content Placeholder 2">
            <a:extLst>
              <a:ext uri="{FF2B5EF4-FFF2-40B4-BE49-F238E27FC236}">
                <a16:creationId xmlns:a16="http://schemas.microsoft.com/office/drawing/2014/main" id="{832A55E0-FEB3-4C71-8FC9-3E2248AC2964}"/>
              </a:ext>
            </a:extLst>
          </p:cNvPr>
          <p:cNvSpPr>
            <a:spLocks noGrp="1"/>
          </p:cNvSpPr>
          <p:nvPr>
            <p:ph idx="1"/>
          </p:nvPr>
        </p:nvSpPr>
        <p:spPr>
          <a:xfrm>
            <a:off x="1036863" y="1639692"/>
            <a:ext cx="9779182" cy="3366815"/>
          </a:xfrm>
        </p:spPr>
        <p:txBody>
          <a:bodyPr/>
          <a:lstStyle/>
          <a:p>
            <a:r>
              <a:rPr lang="en-US" sz="1600" dirty="0"/>
              <a:t>All Java components require names. Names used for classes, variables, and methods are called </a:t>
            </a:r>
            <a:r>
              <a:rPr lang="en-US" sz="1600" b="1" dirty="0"/>
              <a:t>identifiers</a:t>
            </a:r>
            <a:r>
              <a:rPr lang="en-US" sz="1600" dirty="0"/>
              <a:t>.</a:t>
            </a:r>
          </a:p>
          <a:p>
            <a:r>
              <a:rPr lang="en-US" sz="1600" dirty="0"/>
              <a:t>In Java, there are several points to remember about identifiers. They are as follows −</a:t>
            </a:r>
          </a:p>
          <a:p>
            <a:pPr marL="285750" indent="-285750">
              <a:buFont typeface="Arial" panose="020B0604020202020204" pitchFamily="34" charset="0"/>
              <a:buChar char="•"/>
            </a:pPr>
            <a:r>
              <a:rPr lang="en-US" sz="1600" dirty="0"/>
              <a:t>All identifiers should begin with a letter (A to Z or a to z), currency character ($) or an underscore (_).</a:t>
            </a:r>
          </a:p>
          <a:p>
            <a:pPr marL="285750" indent="-285750">
              <a:buFont typeface="Arial" panose="020B0604020202020204" pitchFamily="34" charset="0"/>
              <a:buChar char="•"/>
            </a:pPr>
            <a:r>
              <a:rPr lang="en-US" sz="1600" dirty="0"/>
              <a:t>After the first character, identifiers can have any combination of characters.</a:t>
            </a:r>
          </a:p>
          <a:p>
            <a:pPr marL="285750" indent="-285750">
              <a:buFont typeface="Arial" panose="020B0604020202020204" pitchFamily="34" charset="0"/>
              <a:buChar char="•"/>
            </a:pPr>
            <a:r>
              <a:rPr lang="en-US" sz="1600" dirty="0"/>
              <a:t>A key word cannot be used as an identifier.</a:t>
            </a:r>
          </a:p>
          <a:p>
            <a:pPr marL="285750" indent="-285750">
              <a:buFont typeface="Arial" panose="020B0604020202020204" pitchFamily="34" charset="0"/>
              <a:buChar char="•"/>
            </a:pPr>
            <a:r>
              <a:rPr lang="en-US" sz="1600" dirty="0"/>
              <a:t>Most importantly, identifiers are case sensitive.</a:t>
            </a:r>
          </a:p>
          <a:p>
            <a:pPr marL="285750" indent="-285750">
              <a:buFont typeface="Arial" panose="020B0604020202020204" pitchFamily="34" charset="0"/>
              <a:buChar char="•"/>
            </a:pPr>
            <a:r>
              <a:rPr lang="en-US" sz="1600" dirty="0"/>
              <a:t>Examples of legal identifiers: age, $salary, _value, __1_value.</a:t>
            </a:r>
          </a:p>
          <a:p>
            <a:pPr marL="742950" lvl="1" indent="-285750">
              <a:buFont typeface="Arial" panose="020B0604020202020204" pitchFamily="34" charset="0"/>
              <a:buChar char="•"/>
            </a:pPr>
            <a:r>
              <a:rPr lang="en-US" sz="1200" dirty="0"/>
              <a:t>Examples of illegal identifiers: 123abc, -salary.</a:t>
            </a:r>
          </a:p>
          <a:p>
            <a:endParaRPr lang="en-IN" sz="1600" dirty="0"/>
          </a:p>
        </p:txBody>
      </p:sp>
      <p:sp>
        <p:nvSpPr>
          <p:cNvPr id="4" name="Date Placeholder 3">
            <a:extLst>
              <a:ext uri="{FF2B5EF4-FFF2-40B4-BE49-F238E27FC236}">
                <a16:creationId xmlns:a16="http://schemas.microsoft.com/office/drawing/2014/main" id="{3A70325F-B80D-41A9-A45A-18ABF71EA5BC}"/>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5F04AA87-4AC1-4D30-BF3B-7395617031D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672BD10-E358-408C-AD6D-99113C1E185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52902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E9A72-5FD7-4610-9501-7AB486326879}"/>
              </a:ext>
            </a:extLst>
          </p:cNvPr>
          <p:cNvSpPr>
            <a:spLocks noGrp="1"/>
          </p:cNvSpPr>
          <p:nvPr>
            <p:ph idx="1"/>
          </p:nvPr>
        </p:nvSpPr>
        <p:spPr>
          <a:xfrm>
            <a:off x="622998" y="659066"/>
            <a:ext cx="10454306" cy="5120268"/>
          </a:xfrm>
        </p:spPr>
        <p:txBody>
          <a:bodyPr/>
          <a:lstStyle/>
          <a:p>
            <a:r>
              <a:rPr lang="en-IN" sz="1600" b="1" dirty="0"/>
              <a:t>JAVA Access Modifiers: </a:t>
            </a:r>
          </a:p>
          <a:p>
            <a:r>
              <a:rPr lang="en-IN" sz="1600" dirty="0"/>
              <a:t>Two different access modifier available in JAVA Programming</a:t>
            </a:r>
          </a:p>
          <a:p>
            <a:pPr marL="971550" lvl="1" indent="-514350">
              <a:buFont typeface="+mj-lt"/>
              <a:buAutoNum type="arabicPeriod"/>
            </a:pPr>
            <a:r>
              <a:rPr lang="en-IN" sz="1600" b="1" dirty="0"/>
              <a:t>Access Modifiers</a:t>
            </a:r>
            <a:r>
              <a:rPr lang="en-IN" sz="1600" dirty="0"/>
              <a:t> − default, public , protected, private</a:t>
            </a:r>
          </a:p>
          <a:p>
            <a:pPr marL="971550" lvl="1" indent="-514350">
              <a:buFont typeface="+mj-lt"/>
              <a:buAutoNum type="arabicPeriod"/>
            </a:pPr>
            <a:r>
              <a:rPr lang="en-IN" sz="1600" b="1" dirty="0"/>
              <a:t>Non-access Modifiers</a:t>
            </a:r>
            <a:r>
              <a:rPr lang="en-IN" sz="1600" dirty="0"/>
              <a:t> − final, abstract, </a:t>
            </a:r>
            <a:r>
              <a:rPr lang="en-IN" sz="1600" dirty="0" err="1"/>
              <a:t>strictfp</a:t>
            </a:r>
            <a:endParaRPr lang="en-IN" sz="1600" dirty="0"/>
          </a:p>
          <a:p>
            <a:r>
              <a:rPr lang="en-IN" sz="1600" b="1" dirty="0"/>
              <a:t>Java Variables</a:t>
            </a:r>
          </a:p>
          <a:p>
            <a:pPr marL="457200" indent="-457200">
              <a:buFont typeface="Arial" panose="020B0604020202020204" pitchFamily="34" charset="0"/>
              <a:buChar char="•"/>
            </a:pPr>
            <a:r>
              <a:rPr lang="en-IN" sz="1600" dirty="0"/>
              <a:t>Local Variables</a:t>
            </a:r>
          </a:p>
          <a:p>
            <a:pPr marL="457200" indent="-457200">
              <a:buFont typeface="Arial" panose="020B0604020202020204" pitchFamily="34" charset="0"/>
              <a:buChar char="•"/>
            </a:pPr>
            <a:r>
              <a:rPr lang="en-IN" sz="1600" dirty="0"/>
              <a:t>Class Variables (Static Variables)</a:t>
            </a:r>
          </a:p>
          <a:p>
            <a:pPr marL="457200" indent="-457200">
              <a:buFont typeface="Arial" panose="020B0604020202020204" pitchFamily="34" charset="0"/>
              <a:buChar char="•"/>
            </a:pPr>
            <a:r>
              <a:rPr lang="en-IN" sz="1600" dirty="0"/>
              <a:t>Instance Variables (Non-static Variables)</a:t>
            </a:r>
          </a:p>
          <a:p>
            <a:r>
              <a:rPr lang="en-IN" sz="1600" b="1" dirty="0"/>
              <a:t>Arrays</a:t>
            </a:r>
            <a:r>
              <a:rPr lang="en-IN" sz="1600" dirty="0"/>
              <a:t>: </a:t>
            </a:r>
          </a:p>
          <a:p>
            <a:r>
              <a:rPr lang="en-IN" sz="1600" dirty="0"/>
              <a:t>	</a:t>
            </a:r>
            <a:r>
              <a:rPr lang="en-US" sz="1600" dirty="0"/>
              <a:t>Arrays are objects that store multiple variables of the same type. However, an array itself is an object on the heap</a:t>
            </a:r>
            <a:endParaRPr lang="en-IN" sz="1600" dirty="0"/>
          </a:p>
          <a:p>
            <a:endParaRPr lang="en-IN" sz="1600" dirty="0"/>
          </a:p>
        </p:txBody>
      </p:sp>
      <p:sp>
        <p:nvSpPr>
          <p:cNvPr id="4" name="Date Placeholder 3">
            <a:extLst>
              <a:ext uri="{FF2B5EF4-FFF2-40B4-BE49-F238E27FC236}">
                <a16:creationId xmlns:a16="http://schemas.microsoft.com/office/drawing/2014/main" id="{DA741B84-5DE4-457C-A4BC-D436D5C19797}"/>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399CD284-157C-4B9D-8799-19C2CC58442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7D6B62B-4BA2-403E-A42B-AFB6514E3E8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26989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93ED-3AEB-4F21-84AA-00623529B27C}"/>
              </a:ext>
            </a:extLst>
          </p:cNvPr>
          <p:cNvSpPr>
            <a:spLocks noGrp="1"/>
          </p:cNvSpPr>
          <p:nvPr>
            <p:ph type="title"/>
          </p:nvPr>
        </p:nvSpPr>
        <p:spPr/>
        <p:txBody>
          <a:bodyPr/>
          <a:lstStyle/>
          <a:p>
            <a:r>
              <a:rPr lang="en-IN" dirty="0"/>
              <a:t>JVM Architecture</a:t>
            </a:r>
          </a:p>
        </p:txBody>
      </p:sp>
      <p:sp>
        <p:nvSpPr>
          <p:cNvPr id="3" name="Content Placeholder 2">
            <a:extLst>
              <a:ext uri="{FF2B5EF4-FFF2-40B4-BE49-F238E27FC236}">
                <a16:creationId xmlns:a16="http://schemas.microsoft.com/office/drawing/2014/main" id="{4B5699C3-B57B-47AE-9AB0-10CB882B596F}"/>
              </a:ext>
            </a:extLst>
          </p:cNvPr>
          <p:cNvSpPr>
            <a:spLocks noGrp="1"/>
          </p:cNvSpPr>
          <p:nvPr>
            <p:ph idx="1"/>
          </p:nvPr>
        </p:nvSpPr>
        <p:spPr/>
        <p:txBody>
          <a:bodyPr/>
          <a:lstStyle/>
          <a:p>
            <a:pPr fontAlgn="base"/>
            <a:r>
              <a:rPr lang="en-US" sz="2000" dirty="0"/>
              <a:t>JVM(Java Virtual Machine) acts as a run-time engine to run Java applications. JVM is the one that actually calls the </a:t>
            </a:r>
            <a:r>
              <a:rPr lang="en-US" sz="2000" b="1" dirty="0"/>
              <a:t>main</a:t>
            </a:r>
            <a:r>
              <a:rPr lang="en-US" sz="2000" dirty="0"/>
              <a:t> method present in a java code. JVM is a part of JRE(Java Runtime Environment).</a:t>
            </a:r>
          </a:p>
          <a:p>
            <a:pPr fontAlgn="base"/>
            <a:r>
              <a:rPr lang="en-US" sz="2000" dirty="0"/>
              <a:t>Java applications are called WORA (Write Once Run Anywhere). This means a programmer can develop Java code on one system and can expect it to run on any other Java-enabled system without any adjustment. This is all possible because of JVM.</a:t>
            </a:r>
          </a:p>
          <a:p>
            <a:pPr fontAlgn="base"/>
            <a:r>
              <a:rPr lang="en-US" sz="2000" dirty="0"/>
              <a:t>When we compile a </a:t>
            </a:r>
            <a:r>
              <a:rPr lang="en-US" sz="2000" i="1" dirty="0"/>
              <a:t>.java</a:t>
            </a:r>
            <a:r>
              <a:rPr lang="en-US" sz="2000" dirty="0"/>
              <a:t> file, </a:t>
            </a:r>
            <a:r>
              <a:rPr lang="en-US" sz="2000" i="1" dirty="0"/>
              <a:t>.class</a:t>
            </a:r>
            <a:r>
              <a:rPr lang="en-US" sz="2000" dirty="0"/>
              <a:t> files(contains byte-code) with the same class names present in </a:t>
            </a:r>
            <a:r>
              <a:rPr lang="en-US" sz="2000" i="1" dirty="0"/>
              <a:t>.java</a:t>
            </a:r>
            <a:r>
              <a:rPr lang="en-US" sz="2000" dirty="0"/>
              <a:t> file are generated by the Java compiler. This </a:t>
            </a:r>
            <a:r>
              <a:rPr lang="en-US" sz="2000" i="1" dirty="0"/>
              <a:t>.class</a:t>
            </a:r>
            <a:r>
              <a:rPr lang="en-US" sz="2000" dirty="0"/>
              <a:t> file goes into various steps when we run it. These steps together describe the whole JVM. </a:t>
            </a:r>
          </a:p>
          <a:p>
            <a:endParaRPr lang="en-IN" sz="2000" dirty="0"/>
          </a:p>
        </p:txBody>
      </p:sp>
      <p:sp>
        <p:nvSpPr>
          <p:cNvPr id="4" name="Date Placeholder 3">
            <a:extLst>
              <a:ext uri="{FF2B5EF4-FFF2-40B4-BE49-F238E27FC236}">
                <a16:creationId xmlns:a16="http://schemas.microsoft.com/office/drawing/2014/main" id="{54D51B38-3E8C-4801-BF87-740A49557AC2}"/>
              </a:ext>
            </a:extLst>
          </p:cNvPr>
          <p:cNvSpPr>
            <a:spLocks noGrp="1"/>
          </p:cNvSpPr>
          <p:nvPr>
            <p:ph type="dt" sz="half" idx="2"/>
          </p:nvPr>
        </p:nvSpPr>
        <p:spPr/>
        <p:txBody>
          <a:bodyPr/>
          <a:lstStyle/>
          <a:p>
            <a:fld id="{7E7AB22C-8B7E-9B4A-8C65-396C3C874D86}" type="datetime1">
              <a:rPr lang="en-US" smtClean="0"/>
              <a:pPr/>
              <a:t>6/25/2023</a:t>
            </a:fld>
            <a:endParaRPr lang="en-US" dirty="0"/>
          </a:p>
        </p:txBody>
      </p:sp>
      <p:sp>
        <p:nvSpPr>
          <p:cNvPr id="5" name="Footer Placeholder 4">
            <a:extLst>
              <a:ext uri="{FF2B5EF4-FFF2-40B4-BE49-F238E27FC236}">
                <a16:creationId xmlns:a16="http://schemas.microsoft.com/office/drawing/2014/main" id="{C3B20073-D9AE-4363-9499-83D6F8BC1A1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3D8E376-0AD2-442F-8B3A-3D138825B816}"/>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49000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1A5687F1-3816-4B9D-87F7-95F59A554F0D}"/>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solidFill>
            <a:srgbClr val="FFFFFF"/>
          </a:solidFill>
        </p:spPr>
      </p:pic>
      <p:sp>
        <p:nvSpPr>
          <p:cNvPr id="4" name="Date Placeholder 3" hidden="1">
            <a:extLst>
              <a:ext uri="{FF2B5EF4-FFF2-40B4-BE49-F238E27FC236}">
                <a16:creationId xmlns:a16="http://schemas.microsoft.com/office/drawing/2014/main" id="{1A3AAC3C-80CA-4BAA-A3AD-D9053905F541}"/>
              </a:ext>
            </a:extLst>
          </p:cNvPr>
          <p:cNvSpPr>
            <a:spLocks noGrp="1"/>
          </p:cNvSpPr>
          <p:nvPr>
            <p:ph type="dt" sz="half" idx="4294967295"/>
          </p:nvPr>
        </p:nvSpPr>
        <p:spPr>
          <a:xfrm>
            <a:off x="381000" y="6356350"/>
            <a:ext cx="1701018" cy="365125"/>
          </a:xfrm>
        </p:spPr>
        <p:txBody>
          <a:bodyPr/>
          <a:lstStyle/>
          <a:p>
            <a:pPr>
              <a:spcAft>
                <a:spcPts val="600"/>
              </a:spcAft>
            </a:pPr>
            <a:fld id="{7E7AB22C-8B7E-9B4A-8C65-396C3C874D86}" type="datetime1">
              <a:rPr lang="en-US" smtClean="0"/>
              <a:pPr>
                <a:spcAft>
                  <a:spcPts val="600"/>
                </a:spcAft>
              </a:pPr>
              <a:t>6/25/2023</a:t>
            </a:fld>
            <a:endParaRPr lang="en-US"/>
          </a:p>
        </p:txBody>
      </p:sp>
      <p:sp>
        <p:nvSpPr>
          <p:cNvPr id="5" name="Footer Placeholder 4">
            <a:extLst>
              <a:ext uri="{FF2B5EF4-FFF2-40B4-BE49-F238E27FC236}">
                <a16:creationId xmlns:a16="http://schemas.microsoft.com/office/drawing/2014/main" id="{D7F55900-547D-4599-B2E0-2B3EAC23F3B3}"/>
              </a:ext>
            </a:extLst>
          </p:cNvPr>
          <p:cNvSpPr>
            <a:spLocks noGrp="1"/>
          </p:cNvSpPr>
          <p:nvPr>
            <p:ph type="ftr" sz="quarter" idx="4294967295"/>
          </p:nvPr>
        </p:nvSpPr>
        <p:spPr>
          <a:xfrm>
            <a:off x="4038600" y="6356350"/>
            <a:ext cx="4114800" cy="365125"/>
          </a:xfrm>
        </p:spPr>
        <p:txBody>
          <a:bodyPr/>
          <a:lstStyle/>
          <a:p>
            <a:pPr>
              <a:spcAft>
                <a:spcPts val="600"/>
              </a:spcAft>
            </a:pPr>
            <a:r>
              <a:rPr lang="en-US"/>
              <a:t>PRESENTATION TITLE</a:t>
            </a:r>
          </a:p>
        </p:txBody>
      </p:sp>
      <p:sp>
        <p:nvSpPr>
          <p:cNvPr id="6" name="Slide Number Placeholder 5" hidden="1">
            <a:extLst>
              <a:ext uri="{FF2B5EF4-FFF2-40B4-BE49-F238E27FC236}">
                <a16:creationId xmlns:a16="http://schemas.microsoft.com/office/drawing/2014/main" id="{AAE7C863-11C9-4FCC-B2B7-98DA3743977D}"/>
              </a:ext>
            </a:extLst>
          </p:cNvPr>
          <p:cNvSpPr>
            <a:spLocks noGrp="1"/>
          </p:cNvSpPr>
          <p:nvPr>
            <p:ph type="sldNum" sz="quarter" idx="4294967295"/>
          </p:nvPr>
        </p:nvSpPr>
        <p:spPr>
          <a:xfrm>
            <a:off x="10153276" y="6356350"/>
            <a:ext cx="1657723" cy="365125"/>
          </a:xfrm>
        </p:spPr>
        <p:txBody>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42145731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108</TotalTime>
  <Words>2557</Words>
  <Application>Microsoft Office PowerPoint</Application>
  <PresentationFormat>Widescreen</PresentationFormat>
  <Paragraphs>370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Google Sans</vt:lpstr>
      <vt:lpstr>Montserrat</vt:lpstr>
      <vt:lpstr>Rubik</vt:lpstr>
      <vt:lpstr>Tenorite</vt:lpstr>
      <vt:lpstr>Office Theme</vt:lpstr>
      <vt:lpstr>Core Java</vt:lpstr>
      <vt:lpstr>Fundamental of Programming:</vt:lpstr>
      <vt:lpstr>First Program</vt:lpstr>
      <vt:lpstr>Software Needs to be downloaded for JAVA</vt:lpstr>
      <vt:lpstr>Coding Standard to be followed</vt:lpstr>
      <vt:lpstr>Java Identifiers</vt:lpstr>
      <vt:lpstr>PowerPoint Presentation</vt:lpstr>
      <vt:lpstr>JVM Architecture</vt:lpstr>
      <vt:lpstr>PowerPoint Presentation</vt:lpstr>
      <vt:lpstr>Class Loader Subsystem</vt:lpstr>
      <vt:lpstr>PowerPoint Presentation</vt:lpstr>
      <vt:lpstr>Example</vt:lpstr>
      <vt:lpstr>Java Keywords</vt:lpstr>
      <vt:lpstr>PowerPoint Presentation</vt:lpstr>
      <vt:lpstr>Employee</vt:lpstr>
      <vt:lpstr>Teacher</vt:lpstr>
      <vt:lpstr>Radio</vt:lpstr>
      <vt:lpstr>Table</vt:lpstr>
      <vt:lpstr>Car </vt:lpstr>
      <vt:lpstr>What is Abstraction?</vt:lpstr>
      <vt:lpstr>PowerPoint Presentation</vt:lpstr>
      <vt:lpstr>Different Types of Abstraction</vt:lpstr>
      <vt:lpstr>1:  Data Abstraction</vt:lpstr>
      <vt:lpstr>2: Process Abstraction</vt:lpstr>
      <vt:lpstr>How to Implement</vt:lpstr>
      <vt:lpstr>PowerPoint Presentation</vt:lpstr>
      <vt:lpstr>PowerPoint Presentation</vt:lpstr>
      <vt:lpstr>PowerPoint Presentation</vt:lpstr>
      <vt:lpstr>POJO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Vijay Kumbhar</dc:creator>
  <cp:lastModifiedBy>Vijay Kumbhar</cp:lastModifiedBy>
  <cp:revision>54</cp:revision>
  <dcterms:created xsi:type="dcterms:W3CDTF">2023-02-05T11:35:44Z</dcterms:created>
  <dcterms:modified xsi:type="dcterms:W3CDTF">2023-06-25T03:36:56Z</dcterms:modified>
</cp:coreProperties>
</file>