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56" r:id="rId5"/>
    <p:sldId id="286" r:id="rId6"/>
    <p:sldId id="292" r:id="rId7"/>
    <p:sldId id="293" r:id="rId8"/>
    <p:sldId id="281" r:id="rId9"/>
    <p:sldId id="280" r:id="rId10"/>
    <p:sldId id="287" r:id="rId11"/>
    <p:sldId id="288" r:id="rId12"/>
    <p:sldId id="289" r:id="rId13"/>
    <p:sldId id="290" r:id="rId14"/>
    <p:sldId id="291"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87" d="100"/>
          <a:sy n="87" d="100"/>
        </p:scale>
        <p:origin x="528" y="6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11/16/2022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11/16/2022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11/16/2022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11/16/2022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11/16/2022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11/16/2022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11/16/2022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11/16/2022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11/16/2022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11/16/2022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11/16/2022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s://www.javatpoint.com/os-tutori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Core Java (JVM)</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By Vijay Kumbhar</a:t>
            </a:r>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17C8DD-76D7-434D-847C-227AD777CAE4}"/>
              </a:ext>
            </a:extLst>
          </p:cNvPr>
          <p:cNvSpPr>
            <a:spLocks noGrp="1"/>
          </p:cNvSpPr>
          <p:nvPr>
            <p:ph idx="1"/>
          </p:nvPr>
        </p:nvSpPr>
        <p:spPr>
          <a:xfrm>
            <a:off x="914400" y="457201"/>
            <a:ext cx="10032275" cy="4997176"/>
          </a:xfrm>
        </p:spPr>
        <p:txBody>
          <a:bodyPr/>
          <a:lstStyle/>
          <a:p>
            <a:r>
              <a:rPr lang="en-IN" sz="2000" dirty="0"/>
              <a:t>2: Class(Method) Area</a:t>
            </a:r>
          </a:p>
          <a:p>
            <a:r>
              <a:rPr lang="en-US" sz="1600" dirty="0"/>
              <a:t>	Class(Method) Area stores per-class structures such as the runtime constant pool, field and method data, the code for methods</a:t>
            </a:r>
          </a:p>
          <a:p>
            <a:r>
              <a:rPr lang="en-IN" sz="2000" dirty="0"/>
              <a:t>3: Heap</a:t>
            </a:r>
          </a:p>
          <a:p>
            <a:r>
              <a:rPr lang="en-IN" dirty="0"/>
              <a:t>	</a:t>
            </a:r>
            <a:r>
              <a:rPr lang="en-IN" sz="1600" dirty="0"/>
              <a:t>I</a:t>
            </a:r>
            <a:r>
              <a:rPr lang="en-US" sz="1600" dirty="0"/>
              <a:t>t is the runtime data area in which objects are allocated.</a:t>
            </a:r>
          </a:p>
          <a:p>
            <a:r>
              <a:rPr lang="en-IN" sz="2000" dirty="0"/>
              <a:t>4: Stack</a:t>
            </a:r>
          </a:p>
          <a:p>
            <a:r>
              <a:rPr lang="en-IN" sz="1600" dirty="0"/>
              <a:t>	</a:t>
            </a:r>
            <a:r>
              <a:rPr lang="en-US" sz="1600" dirty="0"/>
              <a:t>Java Stack stores frames. It holds local variables and partial results, and plays a part in method invocation and return. Each thread has a private JVM stack, created at the same time as thread.</a:t>
            </a:r>
          </a:p>
          <a:p>
            <a:r>
              <a:rPr lang="en-US" sz="1600" dirty="0"/>
              <a:t>A new frame is created each time a method is invoked. A frame is destroyed when its method invocation completes.</a:t>
            </a:r>
          </a:p>
          <a:p>
            <a:r>
              <a:rPr lang="en-IN" sz="2000" dirty="0"/>
              <a:t>5: Program Counter Register</a:t>
            </a:r>
          </a:p>
          <a:p>
            <a:pPr lvl="1"/>
            <a:r>
              <a:rPr lang="en-US" sz="1600" dirty="0"/>
              <a:t>PC (program counter) register contains the address of the Java virtual machine instruction currently being executed.</a:t>
            </a:r>
            <a:endParaRPr lang="en-IN" sz="1600" dirty="0"/>
          </a:p>
          <a:p>
            <a:r>
              <a:rPr lang="en-IN" sz="2000" dirty="0"/>
              <a:t>6: Native Method Stack</a:t>
            </a:r>
          </a:p>
          <a:p>
            <a:r>
              <a:rPr lang="en-US" sz="1050" dirty="0"/>
              <a:t>	</a:t>
            </a:r>
            <a:r>
              <a:rPr lang="en-US" sz="1600" dirty="0"/>
              <a:t>It contains all the native methods used in the application.</a:t>
            </a:r>
          </a:p>
          <a:p>
            <a:endParaRPr lang="en-US" sz="1600" dirty="0"/>
          </a:p>
          <a:p>
            <a:endParaRPr lang="en-IN" sz="1600" dirty="0"/>
          </a:p>
          <a:p>
            <a:endParaRPr lang="en-IN" sz="1600" dirty="0"/>
          </a:p>
          <a:p>
            <a:endParaRPr lang="en-IN" sz="1600" dirty="0"/>
          </a:p>
        </p:txBody>
      </p:sp>
      <p:sp>
        <p:nvSpPr>
          <p:cNvPr id="4" name="Date Placeholder 3">
            <a:extLst>
              <a:ext uri="{FF2B5EF4-FFF2-40B4-BE49-F238E27FC236}">
                <a16:creationId xmlns:a16="http://schemas.microsoft.com/office/drawing/2014/main" id="{6DC966B3-31F1-49F8-8E89-E24F6D0D80B1}"/>
              </a:ext>
            </a:extLst>
          </p:cNvPr>
          <p:cNvSpPr>
            <a:spLocks noGrp="1"/>
          </p:cNvSpPr>
          <p:nvPr>
            <p:ph type="dt" sz="half" idx="2"/>
          </p:nvPr>
        </p:nvSpPr>
        <p:spPr/>
        <p:txBody>
          <a:bodyPr/>
          <a:lstStyle/>
          <a:p>
            <a:fld id="{7E7AB22C-8B7E-9B4A-8C65-396C3C874D86}" type="datetime1">
              <a:rPr lang="en-US" smtClean="0"/>
              <a:pPr/>
              <a:t>11/16/2022</a:t>
            </a:fld>
            <a:endParaRPr lang="en-US" dirty="0"/>
          </a:p>
        </p:txBody>
      </p:sp>
      <p:sp>
        <p:nvSpPr>
          <p:cNvPr id="5" name="Footer Placeholder 4">
            <a:extLst>
              <a:ext uri="{FF2B5EF4-FFF2-40B4-BE49-F238E27FC236}">
                <a16:creationId xmlns:a16="http://schemas.microsoft.com/office/drawing/2014/main" id="{11A1D8E7-1380-4806-96E4-FCFD0C8F7531}"/>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A180CB2-44B9-4886-BDF6-FE5215593B33}"/>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491965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5694E6-704E-4CAD-9915-2BD2695F8E53}"/>
              </a:ext>
            </a:extLst>
          </p:cNvPr>
          <p:cNvSpPr>
            <a:spLocks noGrp="1"/>
          </p:cNvSpPr>
          <p:nvPr>
            <p:ph idx="1"/>
          </p:nvPr>
        </p:nvSpPr>
        <p:spPr>
          <a:xfrm>
            <a:off x="1002323" y="615463"/>
            <a:ext cx="9944352" cy="4838914"/>
          </a:xfrm>
        </p:spPr>
        <p:txBody>
          <a:bodyPr/>
          <a:lstStyle/>
          <a:p>
            <a:r>
              <a:rPr lang="en-IN" sz="2000" dirty="0"/>
              <a:t>7: Execution Engine</a:t>
            </a:r>
          </a:p>
          <a:p>
            <a:pPr marL="457200" indent="-457200">
              <a:buFont typeface="+mj-lt"/>
              <a:buAutoNum type="arabicPeriod"/>
            </a:pPr>
            <a:r>
              <a:rPr lang="en-US" sz="2000" b="1" dirty="0"/>
              <a:t>A virtual processor</a:t>
            </a:r>
            <a:endParaRPr lang="en-US" sz="2000" dirty="0"/>
          </a:p>
          <a:p>
            <a:pPr marL="457200" indent="-457200">
              <a:buFont typeface="+mj-lt"/>
              <a:buAutoNum type="arabicPeriod"/>
            </a:pPr>
            <a:r>
              <a:rPr lang="en-US" sz="2000" b="1" dirty="0"/>
              <a:t>Interpreter:</a:t>
            </a:r>
            <a:r>
              <a:rPr lang="en-US" sz="2000" dirty="0"/>
              <a:t> Read bytecode stream then execute the instructions.</a:t>
            </a:r>
          </a:p>
          <a:p>
            <a:pPr marL="457200" indent="-457200">
              <a:buFont typeface="+mj-lt"/>
              <a:buAutoNum type="arabicPeriod"/>
            </a:pPr>
            <a:r>
              <a:rPr lang="en-US" sz="2000" b="1" dirty="0"/>
              <a:t>Just-In-Time(JIT) compiler:</a:t>
            </a:r>
            <a:r>
              <a:rPr lang="en-US" sz="2000" dirty="0"/>
              <a:t> It is used to improve the performance. JIT compiles parts of the byte code that have similar functionality at the same time, and hence reduces the amount of time needed for compilation. Here, the term "compiler" refers to a translator from the instruction set of a Java virtual machine (JVM) to the instruction set of a specific CPU</a:t>
            </a:r>
          </a:p>
          <a:p>
            <a:r>
              <a:rPr lang="en-US" sz="2000" dirty="0"/>
              <a:t>8: </a:t>
            </a:r>
            <a:r>
              <a:rPr lang="en-IN" sz="2000" dirty="0"/>
              <a:t>Java Native Interface:</a:t>
            </a:r>
          </a:p>
          <a:p>
            <a:r>
              <a:rPr lang="en-IN" sz="1600" dirty="0"/>
              <a:t>	</a:t>
            </a:r>
            <a:r>
              <a:rPr lang="en-US" sz="2000" dirty="0"/>
              <a:t>Java Native Interface (JNI) is a framework which provides an interface to communicate with another application written in another language like C, C++, Assembly etc. Java uses JNI framework to send output to the Console or interact with OS libraries.</a:t>
            </a:r>
            <a:endParaRPr lang="en-IN" sz="1600" dirty="0"/>
          </a:p>
          <a:p>
            <a:r>
              <a:rPr lang="en-US" sz="2000" dirty="0"/>
              <a:t>.</a:t>
            </a:r>
          </a:p>
          <a:p>
            <a:endParaRPr lang="en-IN" sz="1600" dirty="0"/>
          </a:p>
          <a:p>
            <a:endParaRPr lang="en-IN" sz="2000" dirty="0"/>
          </a:p>
        </p:txBody>
      </p:sp>
      <p:sp>
        <p:nvSpPr>
          <p:cNvPr id="4" name="Date Placeholder 3">
            <a:extLst>
              <a:ext uri="{FF2B5EF4-FFF2-40B4-BE49-F238E27FC236}">
                <a16:creationId xmlns:a16="http://schemas.microsoft.com/office/drawing/2014/main" id="{B09C36DC-F1B3-4E28-86DA-362B0D662A10}"/>
              </a:ext>
            </a:extLst>
          </p:cNvPr>
          <p:cNvSpPr>
            <a:spLocks noGrp="1"/>
          </p:cNvSpPr>
          <p:nvPr>
            <p:ph type="dt" sz="half" idx="2"/>
          </p:nvPr>
        </p:nvSpPr>
        <p:spPr/>
        <p:txBody>
          <a:bodyPr/>
          <a:lstStyle/>
          <a:p>
            <a:fld id="{7E7AB22C-8B7E-9B4A-8C65-396C3C874D86}" type="datetime1">
              <a:rPr lang="en-US" smtClean="0"/>
              <a:pPr/>
              <a:t>11/16/2022</a:t>
            </a:fld>
            <a:endParaRPr lang="en-US" dirty="0"/>
          </a:p>
        </p:txBody>
      </p:sp>
      <p:sp>
        <p:nvSpPr>
          <p:cNvPr id="5" name="Footer Placeholder 4">
            <a:extLst>
              <a:ext uri="{FF2B5EF4-FFF2-40B4-BE49-F238E27FC236}">
                <a16:creationId xmlns:a16="http://schemas.microsoft.com/office/drawing/2014/main" id="{4CF7C234-2C65-48E5-A3AF-F24CD99F6CA2}"/>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4F632AA-5DD3-4056-9ACE-D90E0B436809}"/>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1531310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endParaRPr lang="en-US" dirty="0"/>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4E7FC-C4C3-4AB8-B390-E64233E24196}"/>
              </a:ext>
            </a:extLst>
          </p:cNvPr>
          <p:cNvSpPr>
            <a:spLocks noGrp="1"/>
          </p:cNvSpPr>
          <p:nvPr>
            <p:ph type="title"/>
          </p:nvPr>
        </p:nvSpPr>
        <p:spPr>
          <a:xfrm>
            <a:off x="1167492" y="109728"/>
            <a:ext cx="9779183" cy="792163"/>
          </a:xfrm>
        </p:spPr>
        <p:txBody>
          <a:bodyPr/>
          <a:lstStyle/>
          <a:p>
            <a:r>
              <a:rPr lang="en-IN" b="0" dirty="0"/>
              <a:t>Java Keywords</a:t>
            </a:r>
            <a:endParaRPr lang="en-IN" dirty="0"/>
          </a:p>
        </p:txBody>
      </p:sp>
      <p:graphicFrame>
        <p:nvGraphicFramePr>
          <p:cNvPr id="11" name="Table 11">
            <a:extLst>
              <a:ext uri="{FF2B5EF4-FFF2-40B4-BE49-F238E27FC236}">
                <a16:creationId xmlns:a16="http://schemas.microsoft.com/office/drawing/2014/main" id="{459C0CAF-915C-42AC-A941-2CD205DC07DB}"/>
              </a:ext>
            </a:extLst>
          </p:cNvPr>
          <p:cNvGraphicFramePr>
            <a:graphicFrameLocks noGrp="1"/>
          </p:cNvGraphicFramePr>
          <p:nvPr>
            <p:ph idx="1"/>
            <p:extLst>
              <p:ext uri="{D42A27DB-BD31-4B8C-83A1-F6EECF244321}">
                <p14:modId xmlns:p14="http://schemas.microsoft.com/office/powerpoint/2010/main" val="589764532"/>
              </p:ext>
            </p:extLst>
          </p:nvPr>
        </p:nvGraphicFramePr>
        <p:xfrm>
          <a:off x="1245325" y="901891"/>
          <a:ext cx="9544596" cy="4990627"/>
        </p:xfrm>
        <a:graphic>
          <a:graphicData uri="http://schemas.openxmlformats.org/drawingml/2006/table">
            <a:tbl>
              <a:tblPr firstRow="1" bandRow="1">
                <a:tableStyleId>{93296810-A885-4BE3-A3E7-6D5BEEA58F35}</a:tableStyleId>
              </a:tblPr>
              <a:tblGrid>
                <a:gridCol w="2386149">
                  <a:extLst>
                    <a:ext uri="{9D8B030D-6E8A-4147-A177-3AD203B41FA5}">
                      <a16:colId xmlns:a16="http://schemas.microsoft.com/office/drawing/2014/main" val="1018074464"/>
                    </a:ext>
                  </a:extLst>
                </a:gridCol>
                <a:gridCol w="2386149">
                  <a:extLst>
                    <a:ext uri="{9D8B030D-6E8A-4147-A177-3AD203B41FA5}">
                      <a16:colId xmlns:a16="http://schemas.microsoft.com/office/drawing/2014/main" val="2963463837"/>
                    </a:ext>
                  </a:extLst>
                </a:gridCol>
                <a:gridCol w="2386149">
                  <a:extLst>
                    <a:ext uri="{9D8B030D-6E8A-4147-A177-3AD203B41FA5}">
                      <a16:colId xmlns:a16="http://schemas.microsoft.com/office/drawing/2014/main" val="1240129078"/>
                    </a:ext>
                  </a:extLst>
                </a:gridCol>
                <a:gridCol w="2386149">
                  <a:extLst>
                    <a:ext uri="{9D8B030D-6E8A-4147-A177-3AD203B41FA5}">
                      <a16:colId xmlns:a16="http://schemas.microsoft.com/office/drawing/2014/main" val="118739405"/>
                    </a:ext>
                  </a:extLst>
                </a:gridCol>
              </a:tblGrid>
              <a:tr h="361985">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770003247"/>
                  </a:ext>
                </a:extLst>
              </a:tr>
              <a:tr h="355759">
                <a:tc>
                  <a:txBody>
                    <a:bodyPr/>
                    <a:lstStyle/>
                    <a:p>
                      <a:pPr algn="ctr" fontAlgn="t"/>
                      <a:r>
                        <a:rPr lang="en-IN" sz="1600" u="none" strike="noStrike" dirty="0">
                          <a:effectLst/>
                        </a:rPr>
                        <a:t>abstract</a:t>
                      </a:r>
                      <a:endParaRPr lang="en-IN" sz="1600" b="0" i="0" u="none" strike="noStrike" dirty="0">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assert</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boolean</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break</a:t>
                      </a:r>
                      <a:endParaRPr lang="en-IN" sz="1600" b="0" i="0" u="none" strike="noStrike">
                        <a:solidFill>
                          <a:srgbClr val="212529"/>
                        </a:solidFill>
                        <a:effectLst/>
                        <a:latin typeface="Arial" panose="020B0604020202020204" pitchFamily="34" charset="0"/>
                      </a:endParaRPr>
                    </a:p>
                  </a:txBody>
                  <a:tcPr marL="7620" marR="7620" marT="7620" marB="0"/>
                </a:tc>
                <a:extLst>
                  <a:ext uri="{0D108BD9-81ED-4DB2-BD59-A6C34878D82A}">
                    <a16:rowId xmlns:a16="http://schemas.microsoft.com/office/drawing/2014/main" val="519932504"/>
                  </a:ext>
                </a:extLst>
              </a:tr>
              <a:tr h="355759">
                <a:tc>
                  <a:txBody>
                    <a:bodyPr/>
                    <a:lstStyle/>
                    <a:p>
                      <a:pPr algn="ctr" fontAlgn="t"/>
                      <a:r>
                        <a:rPr lang="en-IN" sz="1600" u="none" strike="noStrike" dirty="0">
                          <a:effectLst/>
                        </a:rPr>
                        <a:t>byte</a:t>
                      </a:r>
                      <a:endParaRPr lang="en-IN" sz="1600" b="0" i="0" u="none" strike="noStrike" dirty="0">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case</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catch</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char</a:t>
                      </a:r>
                      <a:endParaRPr lang="en-IN" sz="1600" b="0" i="0" u="none" strike="noStrike">
                        <a:solidFill>
                          <a:srgbClr val="212529"/>
                        </a:solidFill>
                        <a:effectLst/>
                        <a:latin typeface="Arial" panose="020B0604020202020204" pitchFamily="34" charset="0"/>
                      </a:endParaRPr>
                    </a:p>
                  </a:txBody>
                  <a:tcPr marL="7620" marR="7620" marT="7620" marB="0"/>
                </a:tc>
                <a:extLst>
                  <a:ext uri="{0D108BD9-81ED-4DB2-BD59-A6C34878D82A}">
                    <a16:rowId xmlns:a16="http://schemas.microsoft.com/office/drawing/2014/main" val="1656076024"/>
                  </a:ext>
                </a:extLst>
              </a:tr>
              <a:tr h="355759">
                <a:tc>
                  <a:txBody>
                    <a:bodyPr/>
                    <a:lstStyle/>
                    <a:p>
                      <a:pPr algn="ctr" fontAlgn="t"/>
                      <a:r>
                        <a:rPr lang="en-IN" sz="1600" u="none" strike="noStrike" dirty="0">
                          <a:effectLst/>
                        </a:rPr>
                        <a:t>class</a:t>
                      </a:r>
                      <a:endParaRPr lang="en-IN" sz="1600" b="0" i="0" u="none" strike="noStrike" dirty="0">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const</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continue</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default</a:t>
                      </a:r>
                      <a:endParaRPr lang="en-IN" sz="1600" b="0" i="0" u="none" strike="noStrike">
                        <a:solidFill>
                          <a:srgbClr val="212529"/>
                        </a:solidFill>
                        <a:effectLst/>
                        <a:latin typeface="Arial" panose="020B0604020202020204" pitchFamily="34" charset="0"/>
                      </a:endParaRPr>
                    </a:p>
                  </a:txBody>
                  <a:tcPr marL="7620" marR="7620" marT="7620" marB="0"/>
                </a:tc>
                <a:extLst>
                  <a:ext uri="{0D108BD9-81ED-4DB2-BD59-A6C34878D82A}">
                    <a16:rowId xmlns:a16="http://schemas.microsoft.com/office/drawing/2014/main" val="1140784883"/>
                  </a:ext>
                </a:extLst>
              </a:tr>
              <a:tr h="355759">
                <a:tc>
                  <a:txBody>
                    <a:bodyPr/>
                    <a:lstStyle/>
                    <a:p>
                      <a:pPr algn="ctr" fontAlgn="t"/>
                      <a:r>
                        <a:rPr lang="en-IN" sz="1600" u="none" strike="noStrike" dirty="0">
                          <a:effectLst/>
                        </a:rPr>
                        <a:t>do</a:t>
                      </a:r>
                      <a:endParaRPr lang="en-IN" sz="1600" b="0" i="0" u="none" strike="noStrike" dirty="0">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double</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else</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enum</a:t>
                      </a:r>
                      <a:endParaRPr lang="en-IN" sz="1600" b="0" i="0" u="none" strike="noStrike">
                        <a:solidFill>
                          <a:srgbClr val="212529"/>
                        </a:solidFill>
                        <a:effectLst/>
                        <a:latin typeface="Arial" panose="020B0604020202020204" pitchFamily="34" charset="0"/>
                      </a:endParaRPr>
                    </a:p>
                  </a:txBody>
                  <a:tcPr marL="7620" marR="7620" marT="7620" marB="0"/>
                </a:tc>
                <a:extLst>
                  <a:ext uri="{0D108BD9-81ED-4DB2-BD59-A6C34878D82A}">
                    <a16:rowId xmlns:a16="http://schemas.microsoft.com/office/drawing/2014/main" val="1851871207"/>
                  </a:ext>
                </a:extLst>
              </a:tr>
              <a:tr h="355759">
                <a:tc>
                  <a:txBody>
                    <a:bodyPr/>
                    <a:lstStyle/>
                    <a:p>
                      <a:pPr algn="ctr" fontAlgn="t"/>
                      <a:r>
                        <a:rPr lang="en-IN" sz="1600" u="none" strike="noStrike" dirty="0">
                          <a:effectLst/>
                        </a:rPr>
                        <a:t>extends</a:t>
                      </a:r>
                      <a:endParaRPr lang="en-IN" sz="1600" b="0" i="0" u="none" strike="noStrike" dirty="0">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final</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finally</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float</a:t>
                      </a:r>
                      <a:endParaRPr lang="en-IN" sz="1600" b="0" i="0" u="none" strike="noStrike">
                        <a:solidFill>
                          <a:srgbClr val="212529"/>
                        </a:solidFill>
                        <a:effectLst/>
                        <a:latin typeface="Arial" panose="020B0604020202020204" pitchFamily="34" charset="0"/>
                      </a:endParaRPr>
                    </a:p>
                  </a:txBody>
                  <a:tcPr marL="7620" marR="7620" marT="7620" marB="0"/>
                </a:tc>
                <a:extLst>
                  <a:ext uri="{0D108BD9-81ED-4DB2-BD59-A6C34878D82A}">
                    <a16:rowId xmlns:a16="http://schemas.microsoft.com/office/drawing/2014/main" val="2988139709"/>
                  </a:ext>
                </a:extLst>
              </a:tr>
              <a:tr h="355759">
                <a:tc>
                  <a:txBody>
                    <a:bodyPr/>
                    <a:lstStyle/>
                    <a:p>
                      <a:pPr algn="ctr" fontAlgn="t"/>
                      <a:r>
                        <a:rPr lang="en-IN" sz="1600" u="none" strike="noStrike" dirty="0">
                          <a:effectLst/>
                        </a:rPr>
                        <a:t>for</a:t>
                      </a:r>
                      <a:endParaRPr lang="en-IN" sz="1600" b="0" i="0" u="none" strike="noStrike" dirty="0">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goto</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if</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implements</a:t>
                      </a:r>
                      <a:endParaRPr lang="en-IN" sz="1600" b="0" i="0" u="none" strike="noStrike">
                        <a:solidFill>
                          <a:srgbClr val="212529"/>
                        </a:solidFill>
                        <a:effectLst/>
                        <a:latin typeface="Arial" panose="020B0604020202020204" pitchFamily="34" charset="0"/>
                      </a:endParaRPr>
                    </a:p>
                  </a:txBody>
                  <a:tcPr marL="7620" marR="7620" marT="7620" marB="0"/>
                </a:tc>
                <a:extLst>
                  <a:ext uri="{0D108BD9-81ED-4DB2-BD59-A6C34878D82A}">
                    <a16:rowId xmlns:a16="http://schemas.microsoft.com/office/drawing/2014/main" val="3710825167"/>
                  </a:ext>
                </a:extLst>
              </a:tr>
              <a:tr h="355759">
                <a:tc>
                  <a:txBody>
                    <a:bodyPr/>
                    <a:lstStyle/>
                    <a:p>
                      <a:pPr algn="ctr" fontAlgn="t"/>
                      <a:r>
                        <a:rPr lang="en-IN" sz="1600" u="none" strike="noStrike" dirty="0">
                          <a:effectLst/>
                        </a:rPr>
                        <a:t>import</a:t>
                      </a:r>
                      <a:endParaRPr lang="en-IN" sz="1600" b="0" i="0" u="none" strike="noStrike" dirty="0">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instanceof</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int</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interface</a:t>
                      </a:r>
                      <a:endParaRPr lang="en-IN" sz="1600" b="0" i="0" u="none" strike="noStrike">
                        <a:solidFill>
                          <a:srgbClr val="212529"/>
                        </a:solidFill>
                        <a:effectLst/>
                        <a:latin typeface="Arial" panose="020B0604020202020204" pitchFamily="34" charset="0"/>
                      </a:endParaRPr>
                    </a:p>
                  </a:txBody>
                  <a:tcPr marL="7620" marR="7620" marT="7620" marB="0"/>
                </a:tc>
                <a:extLst>
                  <a:ext uri="{0D108BD9-81ED-4DB2-BD59-A6C34878D82A}">
                    <a16:rowId xmlns:a16="http://schemas.microsoft.com/office/drawing/2014/main" val="4099386741"/>
                  </a:ext>
                </a:extLst>
              </a:tr>
              <a:tr h="355759">
                <a:tc>
                  <a:txBody>
                    <a:bodyPr/>
                    <a:lstStyle/>
                    <a:p>
                      <a:pPr algn="ctr" fontAlgn="t"/>
                      <a:r>
                        <a:rPr lang="en-IN" sz="1600" u="none" strike="noStrike" dirty="0">
                          <a:effectLst/>
                        </a:rPr>
                        <a:t>long</a:t>
                      </a:r>
                      <a:endParaRPr lang="en-IN" sz="1600" b="0" i="0" u="none" strike="noStrike" dirty="0">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native</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new</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package</a:t>
                      </a:r>
                      <a:endParaRPr lang="en-IN" sz="1600" b="0" i="0" u="none" strike="noStrike">
                        <a:solidFill>
                          <a:srgbClr val="212529"/>
                        </a:solidFill>
                        <a:effectLst/>
                        <a:latin typeface="Arial" panose="020B0604020202020204" pitchFamily="34" charset="0"/>
                      </a:endParaRPr>
                    </a:p>
                  </a:txBody>
                  <a:tcPr marL="7620" marR="7620" marT="7620" marB="0"/>
                </a:tc>
                <a:extLst>
                  <a:ext uri="{0D108BD9-81ED-4DB2-BD59-A6C34878D82A}">
                    <a16:rowId xmlns:a16="http://schemas.microsoft.com/office/drawing/2014/main" val="4282055120"/>
                  </a:ext>
                </a:extLst>
              </a:tr>
              <a:tr h="355759">
                <a:tc>
                  <a:txBody>
                    <a:bodyPr/>
                    <a:lstStyle/>
                    <a:p>
                      <a:pPr algn="ctr" fontAlgn="t"/>
                      <a:r>
                        <a:rPr lang="en-IN" sz="1600" u="none" strike="noStrike" dirty="0">
                          <a:effectLst/>
                        </a:rPr>
                        <a:t>private</a:t>
                      </a:r>
                      <a:endParaRPr lang="en-IN" sz="1600" b="0" i="0" u="none" strike="noStrike" dirty="0">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protected</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public</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return</a:t>
                      </a:r>
                      <a:endParaRPr lang="en-IN" sz="1600" b="0" i="0" u="none" strike="noStrike">
                        <a:solidFill>
                          <a:srgbClr val="212529"/>
                        </a:solidFill>
                        <a:effectLst/>
                        <a:latin typeface="Arial" panose="020B0604020202020204" pitchFamily="34" charset="0"/>
                      </a:endParaRPr>
                    </a:p>
                  </a:txBody>
                  <a:tcPr marL="7620" marR="7620" marT="7620" marB="0"/>
                </a:tc>
                <a:extLst>
                  <a:ext uri="{0D108BD9-81ED-4DB2-BD59-A6C34878D82A}">
                    <a16:rowId xmlns:a16="http://schemas.microsoft.com/office/drawing/2014/main" val="2986250212"/>
                  </a:ext>
                </a:extLst>
              </a:tr>
              <a:tr h="355759">
                <a:tc>
                  <a:txBody>
                    <a:bodyPr/>
                    <a:lstStyle/>
                    <a:p>
                      <a:pPr algn="ctr" fontAlgn="t"/>
                      <a:r>
                        <a:rPr lang="en-IN" sz="1600" u="none" strike="noStrike" dirty="0">
                          <a:effectLst/>
                        </a:rPr>
                        <a:t>short</a:t>
                      </a:r>
                      <a:endParaRPr lang="en-IN" sz="1600" b="0" i="0" u="none" strike="noStrike" dirty="0">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static</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strictfp</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super</a:t>
                      </a:r>
                      <a:endParaRPr lang="en-IN" sz="1600" b="0" i="0" u="none" strike="noStrike">
                        <a:solidFill>
                          <a:srgbClr val="212529"/>
                        </a:solidFill>
                        <a:effectLst/>
                        <a:latin typeface="Arial" panose="020B0604020202020204" pitchFamily="34" charset="0"/>
                      </a:endParaRPr>
                    </a:p>
                  </a:txBody>
                  <a:tcPr marL="7620" marR="7620" marT="7620" marB="0"/>
                </a:tc>
                <a:extLst>
                  <a:ext uri="{0D108BD9-81ED-4DB2-BD59-A6C34878D82A}">
                    <a16:rowId xmlns:a16="http://schemas.microsoft.com/office/drawing/2014/main" val="2990676160"/>
                  </a:ext>
                </a:extLst>
              </a:tr>
              <a:tr h="355759">
                <a:tc>
                  <a:txBody>
                    <a:bodyPr/>
                    <a:lstStyle/>
                    <a:p>
                      <a:pPr algn="ctr" fontAlgn="t"/>
                      <a:r>
                        <a:rPr lang="en-IN" sz="1600" u="none" strike="noStrike" dirty="0">
                          <a:effectLst/>
                        </a:rPr>
                        <a:t>switch</a:t>
                      </a:r>
                      <a:endParaRPr lang="en-IN" sz="1600" b="0" i="0" u="none" strike="noStrike" dirty="0">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synchronized</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this</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throw</a:t>
                      </a:r>
                      <a:endParaRPr lang="en-IN" sz="1600" b="0" i="0" u="none" strike="noStrike">
                        <a:solidFill>
                          <a:srgbClr val="212529"/>
                        </a:solidFill>
                        <a:effectLst/>
                        <a:latin typeface="Arial" panose="020B0604020202020204" pitchFamily="34" charset="0"/>
                      </a:endParaRPr>
                    </a:p>
                  </a:txBody>
                  <a:tcPr marL="7620" marR="7620" marT="7620" marB="0"/>
                </a:tc>
                <a:extLst>
                  <a:ext uri="{0D108BD9-81ED-4DB2-BD59-A6C34878D82A}">
                    <a16:rowId xmlns:a16="http://schemas.microsoft.com/office/drawing/2014/main" val="259424638"/>
                  </a:ext>
                </a:extLst>
              </a:tr>
              <a:tr h="355759">
                <a:tc>
                  <a:txBody>
                    <a:bodyPr/>
                    <a:lstStyle/>
                    <a:p>
                      <a:pPr algn="ctr" fontAlgn="t"/>
                      <a:r>
                        <a:rPr lang="en-IN" sz="1600" u="none" strike="noStrike" dirty="0">
                          <a:effectLst/>
                        </a:rPr>
                        <a:t>throws</a:t>
                      </a:r>
                      <a:endParaRPr lang="en-IN" sz="1600" b="0" i="0" u="none" strike="noStrike" dirty="0">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dirty="0">
                          <a:effectLst/>
                        </a:rPr>
                        <a:t>transient</a:t>
                      </a:r>
                      <a:endParaRPr lang="en-IN" sz="1600" b="0" i="0" u="none" strike="noStrike" dirty="0">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try</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void</a:t>
                      </a:r>
                      <a:endParaRPr lang="en-IN" sz="1600" b="0" i="0" u="none" strike="noStrike">
                        <a:solidFill>
                          <a:srgbClr val="212529"/>
                        </a:solidFill>
                        <a:effectLst/>
                        <a:latin typeface="Arial" panose="020B0604020202020204" pitchFamily="34" charset="0"/>
                      </a:endParaRPr>
                    </a:p>
                  </a:txBody>
                  <a:tcPr marL="7620" marR="7620" marT="7620" marB="0"/>
                </a:tc>
                <a:extLst>
                  <a:ext uri="{0D108BD9-81ED-4DB2-BD59-A6C34878D82A}">
                    <a16:rowId xmlns:a16="http://schemas.microsoft.com/office/drawing/2014/main" val="2171545437"/>
                  </a:ext>
                </a:extLst>
              </a:tr>
              <a:tr h="355759">
                <a:tc>
                  <a:txBody>
                    <a:bodyPr/>
                    <a:lstStyle/>
                    <a:p>
                      <a:pPr algn="ctr" fontAlgn="t"/>
                      <a:r>
                        <a:rPr lang="en-IN" sz="1600" u="none" strike="noStrike">
                          <a:effectLst/>
                        </a:rPr>
                        <a:t>volatile</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dirty="0">
                          <a:effectLst/>
                        </a:rPr>
                        <a:t>while</a:t>
                      </a:r>
                      <a:endParaRPr lang="en-IN" sz="1600" b="0" i="0" u="none" strike="noStrike" dirty="0">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dirty="0">
                          <a:effectLst/>
                        </a:rPr>
                        <a:t> </a:t>
                      </a:r>
                      <a:endParaRPr lang="en-IN" sz="1600" b="0" i="0" u="none" strike="noStrike" dirty="0">
                        <a:solidFill>
                          <a:srgbClr val="212529"/>
                        </a:solidFill>
                        <a:effectLst/>
                        <a:latin typeface="Arial" panose="020B0604020202020204" pitchFamily="34" charset="0"/>
                      </a:endParaRPr>
                    </a:p>
                  </a:txBody>
                  <a:tcPr marL="7620" marR="7620" marT="7620" marB="0"/>
                </a:tc>
                <a:tc>
                  <a:txBody>
                    <a:bodyPr/>
                    <a:lstStyle/>
                    <a:p>
                      <a:pPr algn="ctr" fontAlgn="b"/>
                      <a:r>
                        <a:rPr lang="en-IN" sz="1600" u="none" strike="noStrike" dirty="0">
                          <a:effectLst/>
                        </a:rPr>
                        <a:t> </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07664654"/>
                  </a:ext>
                </a:extLst>
              </a:tr>
            </a:tbl>
          </a:graphicData>
        </a:graphic>
      </p:graphicFrame>
      <p:sp>
        <p:nvSpPr>
          <p:cNvPr id="4" name="Date Placeholder 3">
            <a:extLst>
              <a:ext uri="{FF2B5EF4-FFF2-40B4-BE49-F238E27FC236}">
                <a16:creationId xmlns:a16="http://schemas.microsoft.com/office/drawing/2014/main" id="{B2BB265D-1044-4171-A715-1BE6B6D561B6}"/>
              </a:ext>
            </a:extLst>
          </p:cNvPr>
          <p:cNvSpPr>
            <a:spLocks noGrp="1"/>
          </p:cNvSpPr>
          <p:nvPr>
            <p:ph type="dt" sz="half" idx="2"/>
          </p:nvPr>
        </p:nvSpPr>
        <p:spPr/>
        <p:txBody>
          <a:bodyPr/>
          <a:lstStyle/>
          <a:p>
            <a:fld id="{7E7AB22C-8B7E-9B4A-8C65-396C3C874D86}" type="datetime1">
              <a:rPr lang="en-US" smtClean="0"/>
              <a:pPr/>
              <a:t>11/16/2022</a:t>
            </a:fld>
            <a:endParaRPr lang="en-US" dirty="0"/>
          </a:p>
        </p:txBody>
      </p:sp>
      <p:sp>
        <p:nvSpPr>
          <p:cNvPr id="5" name="Footer Placeholder 4">
            <a:extLst>
              <a:ext uri="{FF2B5EF4-FFF2-40B4-BE49-F238E27FC236}">
                <a16:creationId xmlns:a16="http://schemas.microsoft.com/office/drawing/2014/main" id="{EA7869F2-2102-4376-BEE8-4AA152F7EA69}"/>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A78CC9C-2631-44BC-8217-480508A1919A}"/>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9320646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A64E-A27D-4702-9384-C86E19157F43}"/>
              </a:ext>
            </a:extLst>
          </p:cNvPr>
          <p:cNvSpPr>
            <a:spLocks noGrp="1"/>
          </p:cNvSpPr>
          <p:nvPr>
            <p:ph type="title"/>
          </p:nvPr>
        </p:nvSpPr>
        <p:spPr>
          <a:xfrm>
            <a:off x="1167492" y="167052"/>
            <a:ext cx="9779183" cy="502017"/>
          </a:xfrm>
        </p:spPr>
        <p:txBody>
          <a:bodyPr/>
          <a:lstStyle/>
          <a:p>
            <a:r>
              <a:rPr lang="en-US" sz="2800" b="0" dirty="0"/>
              <a:t>Difference between JDK, JRE, and JVM</a:t>
            </a:r>
            <a:endParaRPr lang="en-IN" sz="2800" dirty="0"/>
          </a:p>
        </p:txBody>
      </p:sp>
      <p:sp>
        <p:nvSpPr>
          <p:cNvPr id="3" name="Content Placeholder 2">
            <a:extLst>
              <a:ext uri="{FF2B5EF4-FFF2-40B4-BE49-F238E27FC236}">
                <a16:creationId xmlns:a16="http://schemas.microsoft.com/office/drawing/2014/main" id="{891D4F41-6B00-4221-BB86-BB330AF6839B}"/>
              </a:ext>
            </a:extLst>
          </p:cNvPr>
          <p:cNvSpPr>
            <a:spLocks noGrp="1"/>
          </p:cNvSpPr>
          <p:nvPr>
            <p:ph idx="1"/>
          </p:nvPr>
        </p:nvSpPr>
        <p:spPr>
          <a:xfrm>
            <a:off x="1167493" y="918429"/>
            <a:ext cx="9779182" cy="3366815"/>
          </a:xfrm>
        </p:spPr>
        <p:txBody>
          <a:bodyPr/>
          <a:lstStyle/>
          <a:p>
            <a:r>
              <a:rPr lang="en-IN" sz="1800" dirty="0"/>
              <a:t>JVM: </a:t>
            </a:r>
          </a:p>
          <a:p>
            <a:r>
              <a:rPr lang="en-US" sz="1600" dirty="0"/>
              <a:t>	VM (Java Virtual Machine) is an abstract machine. It is called a virtual machine because it doesn't physically exist. It is a specification that provides a runtime environment in which Java bytecode can be executed. It can also run those programs which are written in other languages and compiled to Java bytecode.</a:t>
            </a:r>
          </a:p>
          <a:p>
            <a:r>
              <a:rPr lang="en-US" sz="1600" dirty="0"/>
              <a:t>	JVMs are available for many hardware and software platforms. JVM, JRE, and JDK are platform dependent because the configuration of each </a:t>
            </a:r>
            <a:r>
              <a:rPr lang="en-US" sz="1600" dirty="0">
                <a:hlinkClick r:id="rId2"/>
              </a:rPr>
              <a:t>OS</a:t>
            </a:r>
            <a:r>
              <a:rPr lang="en-US" sz="1600" dirty="0"/>
              <a:t> is different from each other. However, Java is platform independent. There are three notions of the JVM: </a:t>
            </a:r>
            <a:r>
              <a:rPr lang="en-US" sz="1600" i="1" dirty="0"/>
              <a:t>specification</a:t>
            </a:r>
            <a:r>
              <a:rPr lang="en-US" sz="1600" dirty="0"/>
              <a:t>, </a:t>
            </a:r>
            <a:r>
              <a:rPr lang="en-US" sz="1600" i="1" dirty="0"/>
              <a:t>implementation</a:t>
            </a:r>
            <a:r>
              <a:rPr lang="en-US" sz="1600" dirty="0"/>
              <a:t>, and </a:t>
            </a:r>
            <a:r>
              <a:rPr lang="en-US" sz="1600" i="1" dirty="0"/>
              <a:t>instance</a:t>
            </a:r>
            <a:r>
              <a:rPr lang="en-US" sz="1600" dirty="0"/>
              <a:t>.</a:t>
            </a:r>
          </a:p>
          <a:p>
            <a:r>
              <a:rPr lang="en-US" sz="1600" dirty="0"/>
              <a:t>JVM translates the byte-code into machine language, and since the machine language depends on the operating system being used, it is clear that the JVM is platform (operating system) dependent.</a:t>
            </a:r>
          </a:p>
          <a:p>
            <a:r>
              <a:rPr lang="en-US" sz="1600" dirty="0"/>
              <a:t>JVM is called virtual because it provides an interface that does not depend on the underlying operating system and machine hardware.</a:t>
            </a:r>
            <a:br>
              <a:rPr lang="en-US" sz="1600" dirty="0"/>
            </a:br>
            <a:br>
              <a:rPr lang="en-US" sz="1600" dirty="0"/>
            </a:br>
            <a:endParaRPr lang="en-IN" sz="1600" dirty="0"/>
          </a:p>
        </p:txBody>
      </p:sp>
      <p:sp>
        <p:nvSpPr>
          <p:cNvPr id="4" name="Date Placeholder 3">
            <a:extLst>
              <a:ext uri="{FF2B5EF4-FFF2-40B4-BE49-F238E27FC236}">
                <a16:creationId xmlns:a16="http://schemas.microsoft.com/office/drawing/2014/main" id="{7DA63A25-AF17-48F6-ABA1-4A376A5A1E81}"/>
              </a:ext>
            </a:extLst>
          </p:cNvPr>
          <p:cNvSpPr>
            <a:spLocks noGrp="1"/>
          </p:cNvSpPr>
          <p:nvPr>
            <p:ph type="dt" sz="half" idx="2"/>
          </p:nvPr>
        </p:nvSpPr>
        <p:spPr/>
        <p:txBody>
          <a:bodyPr/>
          <a:lstStyle/>
          <a:p>
            <a:fld id="{DD9C8446-696E-6942-B6C8-CC9CAD0B34E0}" type="datetime1">
              <a:rPr lang="en-US" smtClean="0"/>
              <a:pPr/>
              <a:t>11/16/2022</a:t>
            </a:fld>
            <a:endParaRPr lang="en-US" dirty="0"/>
          </a:p>
        </p:txBody>
      </p:sp>
      <p:sp>
        <p:nvSpPr>
          <p:cNvPr id="5" name="Footer Placeholder 4">
            <a:extLst>
              <a:ext uri="{FF2B5EF4-FFF2-40B4-BE49-F238E27FC236}">
                <a16:creationId xmlns:a16="http://schemas.microsoft.com/office/drawing/2014/main" id="{7A7F60B0-006B-4E7C-A64D-47AF2C356AF7}"/>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B765C1E-8417-4618-AFF8-A42E1BA8AAFC}"/>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996127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1BB9D-55C8-4C56-92D6-258CE8CF3432}"/>
              </a:ext>
            </a:extLst>
          </p:cNvPr>
          <p:cNvSpPr>
            <a:spLocks noGrp="1"/>
          </p:cNvSpPr>
          <p:nvPr>
            <p:ph type="title"/>
          </p:nvPr>
        </p:nvSpPr>
        <p:spPr>
          <a:xfrm>
            <a:off x="1167492" y="149469"/>
            <a:ext cx="9779183" cy="748201"/>
          </a:xfrm>
        </p:spPr>
        <p:txBody>
          <a:bodyPr/>
          <a:lstStyle/>
          <a:p>
            <a:r>
              <a:rPr lang="en-IN" sz="2800" b="0" dirty="0"/>
              <a:t>JRE</a:t>
            </a:r>
            <a:endParaRPr lang="en-IN" sz="2800" dirty="0"/>
          </a:p>
        </p:txBody>
      </p:sp>
      <p:sp>
        <p:nvSpPr>
          <p:cNvPr id="3" name="Content Placeholder 2">
            <a:extLst>
              <a:ext uri="{FF2B5EF4-FFF2-40B4-BE49-F238E27FC236}">
                <a16:creationId xmlns:a16="http://schemas.microsoft.com/office/drawing/2014/main" id="{101703DD-45EE-4600-AC6C-42A2E9EE22E2}"/>
              </a:ext>
            </a:extLst>
          </p:cNvPr>
          <p:cNvSpPr>
            <a:spLocks noGrp="1"/>
          </p:cNvSpPr>
          <p:nvPr>
            <p:ph idx="1"/>
          </p:nvPr>
        </p:nvSpPr>
        <p:spPr>
          <a:xfrm>
            <a:off x="1167493" y="975947"/>
            <a:ext cx="9779182" cy="4408336"/>
          </a:xfrm>
        </p:spPr>
        <p:txBody>
          <a:bodyPr/>
          <a:lstStyle/>
          <a:p>
            <a:pPr marL="285750" indent="-285750">
              <a:buFont typeface="Arial" panose="020B0604020202020204" pitchFamily="34" charset="0"/>
              <a:buChar char="•"/>
            </a:pPr>
            <a:r>
              <a:rPr lang="en-US" sz="1600" dirty="0"/>
              <a:t>JRE is an acronym for Java Runtime Environment. It is also written as Java RTE. The Java Runtime Environment is a set of software tools which are used for developing Java applications. It is used to provide the runtime environment. It is the implementation of JVM. It physically exists. It contains a set of libraries + other files that JVM uses at runtime.</a:t>
            </a:r>
          </a:p>
          <a:p>
            <a:pPr marL="285750" indent="-285750">
              <a:buFont typeface="Arial" panose="020B0604020202020204" pitchFamily="34" charset="0"/>
              <a:buChar char="•"/>
            </a:pPr>
            <a:r>
              <a:rPr lang="en-US" sz="1600" dirty="0"/>
              <a:t>The implementation of JVM is also actively released by other companies besides Sun Micro Systems.</a:t>
            </a:r>
          </a:p>
          <a:p>
            <a:endParaRPr lang="en-IN" sz="1600" dirty="0"/>
          </a:p>
        </p:txBody>
      </p:sp>
      <p:sp>
        <p:nvSpPr>
          <p:cNvPr id="4" name="Date Placeholder 3">
            <a:extLst>
              <a:ext uri="{FF2B5EF4-FFF2-40B4-BE49-F238E27FC236}">
                <a16:creationId xmlns:a16="http://schemas.microsoft.com/office/drawing/2014/main" id="{BA229367-FEEF-4113-9575-69DC2E3AB0EC}"/>
              </a:ext>
            </a:extLst>
          </p:cNvPr>
          <p:cNvSpPr>
            <a:spLocks noGrp="1"/>
          </p:cNvSpPr>
          <p:nvPr>
            <p:ph type="dt" sz="half" idx="2"/>
          </p:nvPr>
        </p:nvSpPr>
        <p:spPr/>
        <p:txBody>
          <a:bodyPr/>
          <a:lstStyle/>
          <a:p>
            <a:fld id="{DD9C8446-696E-6942-B6C8-CC9CAD0B34E0}" type="datetime1">
              <a:rPr lang="en-US" smtClean="0"/>
              <a:pPr/>
              <a:t>11/16/2022</a:t>
            </a:fld>
            <a:endParaRPr lang="en-US" dirty="0"/>
          </a:p>
        </p:txBody>
      </p:sp>
      <p:sp>
        <p:nvSpPr>
          <p:cNvPr id="5" name="Footer Placeholder 4">
            <a:extLst>
              <a:ext uri="{FF2B5EF4-FFF2-40B4-BE49-F238E27FC236}">
                <a16:creationId xmlns:a16="http://schemas.microsoft.com/office/drawing/2014/main" id="{BD2206C6-EA27-4375-A7F8-B578C589ACD5}"/>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AE9AA1F-B778-4E31-A69E-E5A32CFDC09E}"/>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854482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A5B1F-4FAE-4A71-AE9C-2A1A49B31214}"/>
              </a:ext>
            </a:extLst>
          </p:cNvPr>
          <p:cNvSpPr>
            <a:spLocks noGrp="1"/>
          </p:cNvSpPr>
          <p:nvPr>
            <p:ph type="title"/>
          </p:nvPr>
        </p:nvSpPr>
        <p:spPr/>
        <p:txBody>
          <a:bodyPr/>
          <a:lstStyle/>
          <a:p>
            <a:r>
              <a:rPr lang="en-IN" dirty="0"/>
              <a:t>Architecture of JVM</a:t>
            </a:r>
          </a:p>
        </p:txBody>
      </p:sp>
      <p:sp>
        <p:nvSpPr>
          <p:cNvPr id="3" name="Content Placeholder 2">
            <a:extLst>
              <a:ext uri="{FF2B5EF4-FFF2-40B4-BE49-F238E27FC236}">
                <a16:creationId xmlns:a16="http://schemas.microsoft.com/office/drawing/2014/main" id="{38F6DFC9-0E6C-4E0A-9D12-CD1B57626F78}"/>
              </a:ext>
            </a:extLst>
          </p:cNvPr>
          <p:cNvSpPr>
            <a:spLocks noGrp="1"/>
          </p:cNvSpPr>
          <p:nvPr>
            <p:ph idx="1"/>
          </p:nvPr>
        </p:nvSpPr>
        <p:spPr/>
        <p:txBody>
          <a:bodyPr/>
          <a:lstStyle/>
          <a:p>
            <a:r>
              <a:rPr lang="en-US" dirty="0"/>
              <a:t>JVM (Java Virtual Machine) is an abstract machine. It is a specification that provides runtime environment in which java bytecode can be executed.</a:t>
            </a:r>
          </a:p>
          <a:p>
            <a:r>
              <a:rPr lang="en-US" dirty="0"/>
              <a:t>JVMs are available for many hardware and software platforms (i.e. JVM is platform dependent).</a:t>
            </a:r>
          </a:p>
          <a:p>
            <a:endParaRPr lang="en-IN" sz="1600" dirty="0"/>
          </a:p>
        </p:txBody>
      </p:sp>
      <p:sp>
        <p:nvSpPr>
          <p:cNvPr id="4" name="Date Placeholder 3">
            <a:extLst>
              <a:ext uri="{FF2B5EF4-FFF2-40B4-BE49-F238E27FC236}">
                <a16:creationId xmlns:a16="http://schemas.microsoft.com/office/drawing/2014/main" id="{7380F504-D316-434D-A069-6BF1DAA7EDC5}"/>
              </a:ext>
            </a:extLst>
          </p:cNvPr>
          <p:cNvSpPr>
            <a:spLocks noGrp="1"/>
          </p:cNvSpPr>
          <p:nvPr>
            <p:ph type="dt" sz="half" idx="2"/>
          </p:nvPr>
        </p:nvSpPr>
        <p:spPr/>
        <p:txBody>
          <a:bodyPr/>
          <a:lstStyle/>
          <a:p>
            <a:fld id="{7E7AB22C-8B7E-9B4A-8C65-396C3C874D86}" type="datetime1">
              <a:rPr lang="en-US" smtClean="0"/>
              <a:pPr/>
              <a:t>11/16/2022</a:t>
            </a:fld>
            <a:endParaRPr lang="en-US" dirty="0"/>
          </a:p>
        </p:txBody>
      </p:sp>
      <p:sp>
        <p:nvSpPr>
          <p:cNvPr id="5" name="Footer Placeholder 4">
            <a:extLst>
              <a:ext uri="{FF2B5EF4-FFF2-40B4-BE49-F238E27FC236}">
                <a16:creationId xmlns:a16="http://schemas.microsoft.com/office/drawing/2014/main" id="{E061FB76-251C-4245-A51D-CD2D449E0492}"/>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CEF0E78-907A-4D5D-A220-BDF00BF74570}"/>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400322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80817-C244-4477-BB32-07E39BAF7F86}"/>
              </a:ext>
            </a:extLst>
          </p:cNvPr>
          <p:cNvSpPr>
            <a:spLocks noGrp="1"/>
          </p:cNvSpPr>
          <p:nvPr>
            <p:ph type="title"/>
          </p:nvPr>
        </p:nvSpPr>
        <p:spPr/>
        <p:txBody>
          <a:bodyPr/>
          <a:lstStyle/>
          <a:p>
            <a:r>
              <a:rPr lang="en-IN" b="0" dirty="0"/>
              <a:t>What is JVM</a:t>
            </a:r>
          </a:p>
        </p:txBody>
      </p:sp>
      <p:sp>
        <p:nvSpPr>
          <p:cNvPr id="4" name="Date Placeholder 3">
            <a:extLst>
              <a:ext uri="{FF2B5EF4-FFF2-40B4-BE49-F238E27FC236}">
                <a16:creationId xmlns:a16="http://schemas.microsoft.com/office/drawing/2014/main" id="{35784298-00D8-46EA-8C01-9E2F7EF2BC35}"/>
              </a:ext>
            </a:extLst>
          </p:cNvPr>
          <p:cNvSpPr>
            <a:spLocks noGrp="1"/>
          </p:cNvSpPr>
          <p:nvPr>
            <p:ph type="dt" sz="half" idx="2"/>
          </p:nvPr>
        </p:nvSpPr>
        <p:spPr/>
        <p:txBody>
          <a:bodyPr/>
          <a:lstStyle/>
          <a:p>
            <a:fld id="{7E7AB22C-8B7E-9B4A-8C65-396C3C874D86}" type="datetime1">
              <a:rPr lang="en-US" smtClean="0"/>
              <a:pPr/>
              <a:t>11/16/2022</a:t>
            </a:fld>
            <a:endParaRPr lang="en-US" dirty="0"/>
          </a:p>
        </p:txBody>
      </p:sp>
      <p:sp>
        <p:nvSpPr>
          <p:cNvPr id="5" name="Footer Placeholder 4">
            <a:extLst>
              <a:ext uri="{FF2B5EF4-FFF2-40B4-BE49-F238E27FC236}">
                <a16:creationId xmlns:a16="http://schemas.microsoft.com/office/drawing/2014/main" id="{520B9158-DADD-457B-BC92-241176A5E1CB}"/>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F61ACF5E-8AE2-43A5-9DB3-84F5170CAFFB}"/>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9" name="Content Placeholder 8">
            <a:extLst>
              <a:ext uri="{FF2B5EF4-FFF2-40B4-BE49-F238E27FC236}">
                <a16:creationId xmlns:a16="http://schemas.microsoft.com/office/drawing/2014/main" id="{27852D90-3C86-460F-A6AA-6177989C8A07}"/>
              </a:ext>
            </a:extLst>
          </p:cNvPr>
          <p:cNvSpPr>
            <a:spLocks noGrp="1"/>
          </p:cNvSpPr>
          <p:nvPr>
            <p:ph idx="1"/>
          </p:nvPr>
        </p:nvSpPr>
        <p:spPr/>
        <p:txBody>
          <a:bodyPr/>
          <a:lstStyle/>
          <a:p>
            <a:pPr marL="457200" indent="-457200">
              <a:buFont typeface="Arial" panose="020B0604020202020204" pitchFamily="34" charset="0"/>
              <a:buChar char="•"/>
            </a:pPr>
            <a:r>
              <a:rPr lang="en-US" sz="1600" b="1" dirty="0"/>
              <a:t>A specification</a:t>
            </a:r>
            <a:r>
              <a:rPr lang="en-US" sz="1600" dirty="0"/>
              <a:t> where working of Java Virtual Machine is specified. But implementation provider is independent to choose the algorithm. Its implementation has been provided by Oracle and other companies.</a:t>
            </a:r>
          </a:p>
          <a:p>
            <a:pPr marL="457200" indent="-457200">
              <a:buFont typeface="Arial" panose="020B0604020202020204" pitchFamily="34" charset="0"/>
              <a:buChar char="•"/>
            </a:pPr>
            <a:r>
              <a:rPr lang="en-US" sz="1600" b="1" dirty="0"/>
              <a:t>An implementation</a:t>
            </a:r>
            <a:r>
              <a:rPr lang="en-US" sz="1600" dirty="0"/>
              <a:t> Its implementation is known as JRE (Java Runtime Environment).</a:t>
            </a:r>
          </a:p>
          <a:p>
            <a:pPr marL="457200" indent="-457200">
              <a:buFont typeface="Arial" panose="020B0604020202020204" pitchFamily="34" charset="0"/>
              <a:buChar char="•"/>
            </a:pPr>
            <a:r>
              <a:rPr lang="en-US" sz="1600" b="1" dirty="0"/>
              <a:t>Runtime Instance</a:t>
            </a:r>
            <a:r>
              <a:rPr lang="en-US" sz="1600" dirty="0"/>
              <a:t> Whenever you write java command on the command prompt to run the java class, an instance of JVM is created.</a:t>
            </a:r>
          </a:p>
          <a:p>
            <a:pPr marL="457200" indent="-457200">
              <a:buFont typeface="Arial" panose="020B0604020202020204" pitchFamily="34" charset="0"/>
              <a:buChar char="•"/>
            </a:pPr>
            <a:r>
              <a:rPr lang="en-US" sz="2400" u="sng" dirty="0"/>
              <a:t>The JVM performs following operation:</a:t>
            </a:r>
          </a:p>
          <a:p>
            <a:pPr marL="514350" indent="-514350">
              <a:buFont typeface="+mj-lt"/>
              <a:buAutoNum type="arabicPeriod"/>
            </a:pPr>
            <a:r>
              <a:rPr lang="fr-FR" sz="1600" dirty="0" err="1"/>
              <a:t>Loads</a:t>
            </a:r>
            <a:r>
              <a:rPr lang="fr-FR" sz="1600" dirty="0"/>
              <a:t> code</a:t>
            </a:r>
          </a:p>
          <a:p>
            <a:pPr marL="514350" indent="-514350">
              <a:buFont typeface="+mj-lt"/>
              <a:buAutoNum type="arabicPeriod"/>
            </a:pPr>
            <a:r>
              <a:rPr lang="fr-FR" sz="1600" dirty="0" err="1"/>
              <a:t>Verifies</a:t>
            </a:r>
            <a:r>
              <a:rPr lang="fr-FR" sz="1600" dirty="0"/>
              <a:t> code</a:t>
            </a:r>
          </a:p>
          <a:p>
            <a:pPr marL="514350" indent="-514350">
              <a:buFont typeface="+mj-lt"/>
              <a:buAutoNum type="arabicPeriod"/>
            </a:pPr>
            <a:r>
              <a:rPr lang="fr-FR" sz="1600" dirty="0" err="1"/>
              <a:t>Executes</a:t>
            </a:r>
            <a:r>
              <a:rPr lang="fr-FR" sz="1600" dirty="0"/>
              <a:t> code</a:t>
            </a:r>
          </a:p>
          <a:p>
            <a:pPr marL="514350" indent="-514350">
              <a:buFont typeface="+mj-lt"/>
              <a:buAutoNum type="arabicPeriod"/>
            </a:pPr>
            <a:r>
              <a:rPr lang="fr-FR" sz="1600" dirty="0" err="1"/>
              <a:t>Provides</a:t>
            </a:r>
            <a:r>
              <a:rPr lang="fr-FR" sz="1600" dirty="0"/>
              <a:t> runtime </a:t>
            </a:r>
            <a:r>
              <a:rPr lang="fr-FR" sz="1600" dirty="0" err="1"/>
              <a:t>environment</a:t>
            </a:r>
            <a:endParaRPr lang="fr-FR" sz="1600" dirty="0"/>
          </a:p>
          <a:p>
            <a:endParaRPr lang="fr-FR" sz="1600" dirty="0"/>
          </a:p>
          <a:p>
            <a:pPr marL="457200" indent="-457200">
              <a:buFont typeface="Arial" panose="020B0604020202020204" pitchFamily="34" charset="0"/>
              <a:buChar char="•"/>
            </a:pPr>
            <a:endParaRPr lang="en-US" sz="1400" u="sng" dirty="0"/>
          </a:p>
          <a:p>
            <a:endParaRPr lang="en-IN" dirty="0"/>
          </a:p>
        </p:txBody>
      </p:sp>
    </p:spTree>
    <p:extLst>
      <p:ext uri="{BB962C8B-B14F-4D97-AF65-F5344CB8AC3E}">
        <p14:creationId xmlns:p14="http://schemas.microsoft.com/office/powerpoint/2010/main" val="3993401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2F258-9836-4780-BBB5-389DD18F75F1}"/>
              </a:ext>
            </a:extLst>
          </p:cNvPr>
          <p:cNvSpPr>
            <a:spLocks noGrp="1"/>
          </p:cNvSpPr>
          <p:nvPr>
            <p:ph type="title"/>
          </p:nvPr>
        </p:nvSpPr>
        <p:spPr/>
        <p:txBody>
          <a:bodyPr/>
          <a:lstStyle/>
          <a:p>
            <a:r>
              <a:rPr lang="en-IN" dirty="0"/>
              <a:t>Important thing to understand about JVM</a:t>
            </a:r>
          </a:p>
        </p:txBody>
      </p:sp>
      <p:sp>
        <p:nvSpPr>
          <p:cNvPr id="3" name="Content Placeholder 2">
            <a:extLst>
              <a:ext uri="{FF2B5EF4-FFF2-40B4-BE49-F238E27FC236}">
                <a16:creationId xmlns:a16="http://schemas.microsoft.com/office/drawing/2014/main" id="{FAB41B2F-DB14-4E64-AFB3-2BE16DBAF013}"/>
              </a:ext>
            </a:extLst>
          </p:cNvPr>
          <p:cNvSpPr>
            <a:spLocks noGrp="1"/>
          </p:cNvSpPr>
          <p:nvPr>
            <p:ph idx="1"/>
          </p:nvPr>
        </p:nvSpPr>
        <p:spPr/>
        <p:txBody>
          <a:bodyPr/>
          <a:lstStyle/>
          <a:p>
            <a:pPr marL="514350" indent="-514350">
              <a:buFont typeface="+mj-lt"/>
              <a:buAutoNum type="arabicPeriod"/>
            </a:pPr>
            <a:r>
              <a:rPr lang="en-US" sz="1600" dirty="0"/>
              <a:t>Memory area</a:t>
            </a:r>
          </a:p>
          <a:p>
            <a:pPr marL="514350" indent="-514350">
              <a:buFont typeface="+mj-lt"/>
              <a:buAutoNum type="arabicPeriod"/>
            </a:pPr>
            <a:r>
              <a:rPr lang="en-US" sz="1600" dirty="0"/>
              <a:t>Class file format</a:t>
            </a:r>
          </a:p>
          <a:p>
            <a:pPr marL="514350" indent="-514350">
              <a:buFont typeface="+mj-lt"/>
              <a:buAutoNum type="arabicPeriod"/>
            </a:pPr>
            <a:r>
              <a:rPr lang="en-US" sz="1600" dirty="0"/>
              <a:t>Register set</a:t>
            </a:r>
          </a:p>
          <a:p>
            <a:pPr marL="514350" indent="-514350">
              <a:buFont typeface="+mj-lt"/>
              <a:buAutoNum type="arabicPeriod"/>
            </a:pPr>
            <a:r>
              <a:rPr lang="en-US" sz="1600" dirty="0"/>
              <a:t>Garbage-collected heap</a:t>
            </a:r>
          </a:p>
          <a:p>
            <a:pPr marL="514350" indent="-514350">
              <a:buFont typeface="+mj-lt"/>
              <a:buAutoNum type="arabicPeriod"/>
            </a:pPr>
            <a:r>
              <a:rPr lang="en-US" sz="1600" dirty="0"/>
              <a:t>Fatal error reporting etc.</a:t>
            </a:r>
          </a:p>
          <a:p>
            <a:endParaRPr lang="en-IN" dirty="0"/>
          </a:p>
        </p:txBody>
      </p:sp>
      <p:sp>
        <p:nvSpPr>
          <p:cNvPr id="4" name="Date Placeholder 3">
            <a:extLst>
              <a:ext uri="{FF2B5EF4-FFF2-40B4-BE49-F238E27FC236}">
                <a16:creationId xmlns:a16="http://schemas.microsoft.com/office/drawing/2014/main" id="{9FAC25C9-B91B-45CE-B1FB-D5B457C0CE54}"/>
              </a:ext>
            </a:extLst>
          </p:cNvPr>
          <p:cNvSpPr>
            <a:spLocks noGrp="1"/>
          </p:cNvSpPr>
          <p:nvPr>
            <p:ph type="dt" sz="half" idx="2"/>
          </p:nvPr>
        </p:nvSpPr>
        <p:spPr/>
        <p:txBody>
          <a:bodyPr/>
          <a:lstStyle/>
          <a:p>
            <a:fld id="{7E7AB22C-8B7E-9B4A-8C65-396C3C874D86}" type="datetime1">
              <a:rPr lang="en-US" smtClean="0"/>
              <a:pPr/>
              <a:t>11/16/2022</a:t>
            </a:fld>
            <a:endParaRPr lang="en-US" dirty="0"/>
          </a:p>
        </p:txBody>
      </p:sp>
      <p:sp>
        <p:nvSpPr>
          <p:cNvPr id="5" name="Footer Placeholder 4">
            <a:extLst>
              <a:ext uri="{FF2B5EF4-FFF2-40B4-BE49-F238E27FC236}">
                <a16:creationId xmlns:a16="http://schemas.microsoft.com/office/drawing/2014/main" id="{5993879C-25F7-4BBA-8C28-CA12FF3C0F12}"/>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8ABA99B-B910-4E78-895B-4D674C99F06C}"/>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979511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7437-D0C6-4368-BBB3-57624AFAADC4}"/>
              </a:ext>
            </a:extLst>
          </p:cNvPr>
          <p:cNvSpPr>
            <a:spLocks noGrp="1"/>
          </p:cNvSpPr>
          <p:nvPr>
            <p:ph type="title"/>
          </p:nvPr>
        </p:nvSpPr>
        <p:spPr/>
        <p:txBody>
          <a:bodyPr/>
          <a:lstStyle/>
          <a:p>
            <a:r>
              <a:rPr lang="en-IN" dirty="0"/>
              <a:t>Architecture</a:t>
            </a:r>
          </a:p>
        </p:txBody>
      </p:sp>
      <p:pic>
        <p:nvPicPr>
          <p:cNvPr id="7" name="Content Placeholder 6">
            <a:extLst>
              <a:ext uri="{FF2B5EF4-FFF2-40B4-BE49-F238E27FC236}">
                <a16:creationId xmlns:a16="http://schemas.microsoft.com/office/drawing/2014/main" id="{7FC1550D-82AC-4479-884D-DFE3D6F20943}"/>
              </a:ext>
            </a:extLst>
          </p:cNvPr>
          <p:cNvPicPr>
            <a:picLocks noGrp="1" noChangeAspect="1"/>
          </p:cNvPicPr>
          <p:nvPr>
            <p:ph idx="1"/>
          </p:nvPr>
        </p:nvPicPr>
        <p:blipFill>
          <a:blip r:embed="rId2"/>
          <a:stretch>
            <a:fillRect/>
          </a:stretch>
        </p:blipFill>
        <p:spPr>
          <a:xfrm>
            <a:off x="3244362" y="2087563"/>
            <a:ext cx="4918386" cy="3367087"/>
          </a:xfrm>
          <a:prstGeom prst="rect">
            <a:avLst/>
          </a:prstGeom>
        </p:spPr>
      </p:pic>
      <p:sp>
        <p:nvSpPr>
          <p:cNvPr id="4" name="Date Placeholder 3">
            <a:extLst>
              <a:ext uri="{FF2B5EF4-FFF2-40B4-BE49-F238E27FC236}">
                <a16:creationId xmlns:a16="http://schemas.microsoft.com/office/drawing/2014/main" id="{B9B8FB5B-311C-4A4A-8A9D-C915484AC2BB}"/>
              </a:ext>
            </a:extLst>
          </p:cNvPr>
          <p:cNvSpPr>
            <a:spLocks noGrp="1"/>
          </p:cNvSpPr>
          <p:nvPr>
            <p:ph type="dt" sz="half" idx="2"/>
          </p:nvPr>
        </p:nvSpPr>
        <p:spPr/>
        <p:txBody>
          <a:bodyPr/>
          <a:lstStyle/>
          <a:p>
            <a:fld id="{7E7AB22C-8B7E-9B4A-8C65-396C3C874D86}" type="datetime1">
              <a:rPr lang="en-US" smtClean="0"/>
              <a:pPr/>
              <a:t>11/16/2022</a:t>
            </a:fld>
            <a:endParaRPr lang="en-US" dirty="0"/>
          </a:p>
        </p:txBody>
      </p:sp>
      <p:sp>
        <p:nvSpPr>
          <p:cNvPr id="5" name="Footer Placeholder 4">
            <a:extLst>
              <a:ext uri="{FF2B5EF4-FFF2-40B4-BE49-F238E27FC236}">
                <a16:creationId xmlns:a16="http://schemas.microsoft.com/office/drawing/2014/main" id="{EAE941EF-D2E1-44D9-B995-862036A99622}"/>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31779EE-44CD-43D7-B216-E13A3C7212C0}"/>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1876549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8B595-AC47-46F4-A6F0-156B92FE586E}"/>
              </a:ext>
            </a:extLst>
          </p:cNvPr>
          <p:cNvSpPr>
            <a:spLocks noGrp="1"/>
          </p:cNvSpPr>
          <p:nvPr>
            <p:ph type="title"/>
          </p:nvPr>
        </p:nvSpPr>
        <p:spPr/>
        <p:txBody>
          <a:bodyPr/>
          <a:lstStyle/>
          <a:p>
            <a:r>
              <a:rPr lang="en-IN" b="0" dirty="0" err="1"/>
              <a:t>Classloader</a:t>
            </a:r>
            <a:endParaRPr lang="en-IN" dirty="0"/>
          </a:p>
        </p:txBody>
      </p:sp>
      <p:sp>
        <p:nvSpPr>
          <p:cNvPr id="3" name="Content Placeholder 2">
            <a:extLst>
              <a:ext uri="{FF2B5EF4-FFF2-40B4-BE49-F238E27FC236}">
                <a16:creationId xmlns:a16="http://schemas.microsoft.com/office/drawing/2014/main" id="{FD0F216E-9491-464E-86E6-7D7FE96C60AF}"/>
              </a:ext>
            </a:extLst>
          </p:cNvPr>
          <p:cNvSpPr>
            <a:spLocks noGrp="1"/>
          </p:cNvSpPr>
          <p:nvPr>
            <p:ph idx="1"/>
          </p:nvPr>
        </p:nvSpPr>
        <p:spPr/>
        <p:txBody>
          <a:bodyPr/>
          <a:lstStyle/>
          <a:p>
            <a:r>
              <a:rPr lang="en-US" sz="1600" dirty="0" err="1"/>
              <a:t>Classloader</a:t>
            </a:r>
            <a:r>
              <a:rPr lang="en-US" sz="1600" dirty="0"/>
              <a:t> is a subsystem of JVM which is used to load class files. Whenever we run the java program, it is loaded first by the </a:t>
            </a:r>
            <a:r>
              <a:rPr lang="en-US" sz="1600" dirty="0" err="1"/>
              <a:t>classloader</a:t>
            </a:r>
            <a:r>
              <a:rPr lang="en-US" sz="1600" dirty="0"/>
              <a:t>. There are three built-in </a:t>
            </a:r>
            <a:r>
              <a:rPr lang="en-US" sz="1600" dirty="0" err="1"/>
              <a:t>classloaders</a:t>
            </a:r>
            <a:r>
              <a:rPr lang="en-US" sz="1600" dirty="0"/>
              <a:t> in Java.</a:t>
            </a:r>
          </a:p>
          <a:p>
            <a:r>
              <a:rPr lang="en-US" sz="1600" b="1" dirty="0"/>
              <a:t>Bootstrap </a:t>
            </a:r>
            <a:r>
              <a:rPr lang="en-US" sz="1600" b="1" dirty="0" err="1"/>
              <a:t>ClassLoader</a:t>
            </a:r>
            <a:r>
              <a:rPr lang="en-US" sz="1600" dirty="0"/>
              <a:t>: This is the first </a:t>
            </a:r>
            <a:r>
              <a:rPr lang="en-US" sz="1600" dirty="0" err="1"/>
              <a:t>classloader</a:t>
            </a:r>
            <a:r>
              <a:rPr lang="en-US" sz="1600" dirty="0"/>
              <a:t> which is the super class of Extension </a:t>
            </a:r>
            <a:r>
              <a:rPr lang="en-US" sz="1600" dirty="0" err="1"/>
              <a:t>classloader</a:t>
            </a:r>
            <a:r>
              <a:rPr lang="en-US" sz="1600" dirty="0"/>
              <a:t>. It loads the </a:t>
            </a:r>
            <a:r>
              <a:rPr lang="en-US" sz="1600" i="1" dirty="0"/>
              <a:t>rt.jar</a:t>
            </a:r>
            <a:r>
              <a:rPr lang="en-US" sz="1600" dirty="0"/>
              <a:t> file which contains all class files of Java Standard Edition like </a:t>
            </a:r>
            <a:r>
              <a:rPr lang="en-US" sz="1600" dirty="0" err="1"/>
              <a:t>java.lang</a:t>
            </a:r>
            <a:r>
              <a:rPr lang="en-US" sz="1600" dirty="0"/>
              <a:t> package classes, java.net package classes, </a:t>
            </a:r>
            <a:r>
              <a:rPr lang="en-US" sz="1600" dirty="0" err="1"/>
              <a:t>java.util</a:t>
            </a:r>
            <a:r>
              <a:rPr lang="en-US" sz="1600" dirty="0"/>
              <a:t> package classes, java.io package classes, </a:t>
            </a:r>
            <a:r>
              <a:rPr lang="en-US" sz="1600" dirty="0" err="1"/>
              <a:t>java.sql</a:t>
            </a:r>
            <a:r>
              <a:rPr lang="en-US" sz="1600" dirty="0"/>
              <a:t> package classes etc.</a:t>
            </a:r>
          </a:p>
          <a:p>
            <a:r>
              <a:rPr lang="en-US" sz="1600" b="1" dirty="0"/>
              <a:t>Extension </a:t>
            </a:r>
            <a:r>
              <a:rPr lang="en-US" sz="1600" b="1" dirty="0" err="1"/>
              <a:t>ClassLoader</a:t>
            </a:r>
            <a:r>
              <a:rPr lang="en-US" sz="1600" dirty="0"/>
              <a:t>: This is the child </a:t>
            </a:r>
            <a:r>
              <a:rPr lang="en-US" sz="1600" dirty="0" err="1"/>
              <a:t>classloader</a:t>
            </a:r>
            <a:r>
              <a:rPr lang="en-US" sz="1600" dirty="0"/>
              <a:t> of Bootstrap and parent </a:t>
            </a:r>
            <a:r>
              <a:rPr lang="en-US" sz="1600" dirty="0" err="1"/>
              <a:t>classloader</a:t>
            </a:r>
            <a:r>
              <a:rPr lang="en-US" sz="1600" dirty="0"/>
              <a:t> of System </a:t>
            </a:r>
            <a:r>
              <a:rPr lang="en-US" sz="1600" dirty="0" err="1"/>
              <a:t>classloader</a:t>
            </a:r>
            <a:r>
              <a:rPr lang="en-US" sz="1600" dirty="0"/>
              <a:t>. It </a:t>
            </a:r>
            <a:r>
              <a:rPr lang="en-US" sz="1600" dirty="0" err="1"/>
              <a:t>loades</a:t>
            </a:r>
            <a:r>
              <a:rPr lang="en-US" sz="1600" dirty="0"/>
              <a:t> the jar files located inside </a:t>
            </a:r>
            <a:r>
              <a:rPr lang="en-US" sz="1600" i="1" dirty="0"/>
              <a:t>$JAVA_HOME/</a:t>
            </a:r>
            <a:r>
              <a:rPr lang="en-US" sz="1600" i="1" dirty="0" err="1"/>
              <a:t>jre</a:t>
            </a:r>
            <a:r>
              <a:rPr lang="en-US" sz="1600" i="1" dirty="0"/>
              <a:t>/lib/</a:t>
            </a:r>
            <a:r>
              <a:rPr lang="en-US" sz="1600" i="1" dirty="0" err="1"/>
              <a:t>ext</a:t>
            </a:r>
            <a:r>
              <a:rPr lang="en-US" sz="1600" dirty="0"/>
              <a:t> directory.</a:t>
            </a:r>
          </a:p>
          <a:p>
            <a:r>
              <a:rPr lang="en-US" sz="1600" b="1" dirty="0"/>
              <a:t>System/Application </a:t>
            </a:r>
            <a:r>
              <a:rPr lang="en-US" sz="1600" b="1" dirty="0" err="1"/>
              <a:t>ClassLoader</a:t>
            </a:r>
            <a:r>
              <a:rPr lang="en-US" sz="1600" dirty="0"/>
              <a:t>: This is the child </a:t>
            </a:r>
            <a:r>
              <a:rPr lang="en-US" sz="1600" dirty="0" err="1"/>
              <a:t>classloader</a:t>
            </a:r>
            <a:r>
              <a:rPr lang="en-US" sz="1600" dirty="0"/>
              <a:t> of Extension </a:t>
            </a:r>
            <a:r>
              <a:rPr lang="en-US" sz="1600" dirty="0" err="1"/>
              <a:t>classloader</a:t>
            </a:r>
            <a:r>
              <a:rPr lang="en-US" sz="1600" dirty="0"/>
              <a:t>. It loads the </a:t>
            </a:r>
            <a:r>
              <a:rPr lang="en-US" sz="1600" dirty="0" err="1"/>
              <a:t>classfiles</a:t>
            </a:r>
            <a:r>
              <a:rPr lang="en-US" sz="1600" dirty="0"/>
              <a:t> from </a:t>
            </a:r>
            <a:r>
              <a:rPr lang="en-US" sz="1600" dirty="0" err="1"/>
              <a:t>classpath</a:t>
            </a:r>
            <a:r>
              <a:rPr lang="en-US" sz="1600" dirty="0"/>
              <a:t>. By default, </a:t>
            </a:r>
            <a:r>
              <a:rPr lang="en-US" sz="1600" dirty="0" err="1"/>
              <a:t>classpath</a:t>
            </a:r>
            <a:r>
              <a:rPr lang="en-US" sz="1600" dirty="0"/>
              <a:t> is set to current directory. You can change the </a:t>
            </a:r>
            <a:r>
              <a:rPr lang="en-US" sz="1600" dirty="0" err="1"/>
              <a:t>classpath</a:t>
            </a:r>
            <a:r>
              <a:rPr lang="en-US" sz="1600" dirty="0"/>
              <a:t> using "-cp" or "-</a:t>
            </a:r>
            <a:r>
              <a:rPr lang="en-US" sz="1600" dirty="0" err="1"/>
              <a:t>classpath</a:t>
            </a:r>
            <a:r>
              <a:rPr lang="en-US" sz="1600" dirty="0"/>
              <a:t>" switch. It is also known as Application </a:t>
            </a:r>
            <a:r>
              <a:rPr lang="en-US" sz="1600" dirty="0" err="1"/>
              <a:t>classloader</a:t>
            </a:r>
            <a:r>
              <a:rPr lang="en-US" sz="1600" dirty="0"/>
              <a:t>.</a:t>
            </a:r>
          </a:p>
          <a:p>
            <a:endParaRPr lang="en-IN" dirty="0"/>
          </a:p>
        </p:txBody>
      </p:sp>
      <p:sp>
        <p:nvSpPr>
          <p:cNvPr id="4" name="Date Placeholder 3">
            <a:extLst>
              <a:ext uri="{FF2B5EF4-FFF2-40B4-BE49-F238E27FC236}">
                <a16:creationId xmlns:a16="http://schemas.microsoft.com/office/drawing/2014/main" id="{0AADE05F-4FD5-4D4B-A37E-E729BFD5A14D}"/>
              </a:ext>
            </a:extLst>
          </p:cNvPr>
          <p:cNvSpPr>
            <a:spLocks noGrp="1"/>
          </p:cNvSpPr>
          <p:nvPr>
            <p:ph type="dt" sz="half" idx="2"/>
          </p:nvPr>
        </p:nvSpPr>
        <p:spPr/>
        <p:txBody>
          <a:bodyPr/>
          <a:lstStyle/>
          <a:p>
            <a:fld id="{7E7AB22C-8B7E-9B4A-8C65-396C3C874D86}" type="datetime1">
              <a:rPr lang="en-US" smtClean="0"/>
              <a:pPr/>
              <a:t>11/16/2022</a:t>
            </a:fld>
            <a:endParaRPr lang="en-US" dirty="0"/>
          </a:p>
        </p:txBody>
      </p:sp>
      <p:sp>
        <p:nvSpPr>
          <p:cNvPr id="5" name="Footer Placeholder 4">
            <a:extLst>
              <a:ext uri="{FF2B5EF4-FFF2-40B4-BE49-F238E27FC236}">
                <a16:creationId xmlns:a16="http://schemas.microsoft.com/office/drawing/2014/main" id="{D8A7F0F5-44FB-41EF-AF63-79F69C30E224}"/>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8A4C4EC-F886-4C35-BF72-151AE673517F}"/>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110734765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1732</TotalTime>
  <Words>1021</Words>
  <Application>Microsoft Office PowerPoint</Application>
  <PresentationFormat>Widescreen</PresentationFormat>
  <Paragraphs>140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Tenorite</vt:lpstr>
      <vt:lpstr>Office Theme</vt:lpstr>
      <vt:lpstr>Core Java (JVM)</vt:lpstr>
      <vt:lpstr>Java Keywords</vt:lpstr>
      <vt:lpstr>Difference between JDK, JRE, and JVM</vt:lpstr>
      <vt:lpstr>JRE</vt:lpstr>
      <vt:lpstr>Architecture of JVM</vt:lpstr>
      <vt:lpstr>What is JVM</vt:lpstr>
      <vt:lpstr>Important thing to understand about JVM</vt:lpstr>
      <vt:lpstr>Architecture</vt:lpstr>
      <vt:lpstr>Classloader</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Vijay Kumbhar</dc:creator>
  <cp:lastModifiedBy>Vijay Kumbhar</cp:lastModifiedBy>
  <cp:revision>40</cp:revision>
  <dcterms:created xsi:type="dcterms:W3CDTF">2022-11-14T12:02:57Z</dcterms:created>
  <dcterms:modified xsi:type="dcterms:W3CDTF">2022-11-16T14:29:04Z</dcterms:modified>
</cp:coreProperties>
</file>