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sldIdLst>
    <p:sldId id="256" r:id="rId5"/>
    <p:sldId id="292" r:id="rId6"/>
    <p:sldId id="293" r:id="rId7"/>
    <p:sldId id="281" r:id="rId8"/>
    <p:sldId id="297" r:id="rId9"/>
    <p:sldId id="294" r:id="rId10"/>
    <p:sldId id="296" r:id="rId11"/>
    <p:sldId id="295"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87" d="100"/>
          <a:sy n="87" d="100"/>
        </p:scale>
        <p:origin x="528" y="6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11/17/2022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11/17/2022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11/17/2022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11/17/2022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11/17/2022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11/17/2022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11/17/2022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11/17/2022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11/17/2022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11/17/2022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11/17/2022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javatpoint.com/java-data-types" TargetMode="External"/><Relationship Id="rId2" Type="http://schemas.openxmlformats.org/officeDocument/2006/relationships/hyperlink" Target="https://www.javatpoint.com/simple-program-of-java"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avatpoint.com/static-keyword-in-java"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Core Java (Variables)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By Vijay Kumbhar</a:t>
            </a:r>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A64E-A27D-4702-9384-C86E19157F43}"/>
              </a:ext>
            </a:extLst>
          </p:cNvPr>
          <p:cNvSpPr>
            <a:spLocks noGrp="1"/>
          </p:cNvSpPr>
          <p:nvPr>
            <p:ph type="title"/>
          </p:nvPr>
        </p:nvSpPr>
        <p:spPr>
          <a:xfrm>
            <a:off x="1167492" y="167052"/>
            <a:ext cx="9779183" cy="502017"/>
          </a:xfrm>
        </p:spPr>
        <p:txBody>
          <a:bodyPr/>
          <a:lstStyle/>
          <a:p>
            <a:r>
              <a:rPr lang="en-IN" sz="4000" b="0" dirty="0"/>
              <a:t>Java Variables</a:t>
            </a:r>
          </a:p>
        </p:txBody>
      </p:sp>
      <p:sp>
        <p:nvSpPr>
          <p:cNvPr id="3" name="Content Placeholder 2">
            <a:extLst>
              <a:ext uri="{FF2B5EF4-FFF2-40B4-BE49-F238E27FC236}">
                <a16:creationId xmlns:a16="http://schemas.microsoft.com/office/drawing/2014/main" id="{891D4F41-6B00-4221-BB86-BB330AF6839B}"/>
              </a:ext>
            </a:extLst>
          </p:cNvPr>
          <p:cNvSpPr>
            <a:spLocks noGrp="1"/>
          </p:cNvSpPr>
          <p:nvPr>
            <p:ph idx="1"/>
          </p:nvPr>
        </p:nvSpPr>
        <p:spPr>
          <a:xfrm>
            <a:off x="1167493" y="918429"/>
            <a:ext cx="9779182" cy="3366815"/>
          </a:xfrm>
        </p:spPr>
        <p:txBody>
          <a:bodyPr/>
          <a:lstStyle/>
          <a:p>
            <a:pPr marL="285750" indent="-285750">
              <a:buFont typeface="Arial" panose="020B0604020202020204" pitchFamily="34" charset="0"/>
              <a:buChar char="•"/>
            </a:pPr>
            <a:r>
              <a:rPr lang="en-US" sz="1600" dirty="0"/>
              <a:t>A variable is a container which holds the value while the </a:t>
            </a:r>
            <a:r>
              <a:rPr lang="en-US" sz="1600" dirty="0">
                <a:hlinkClick r:id="rId2"/>
              </a:rPr>
              <a:t>Java program</a:t>
            </a:r>
            <a:r>
              <a:rPr lang="en-US" sz="1600" dirty="0"/>
              <a:t> is executed. A variable is assigned with a data type.</a:t>
            </a:r>
          </a:p>
          <a:p>
            <a:pPr marL="285750" indent="-285750">
              <a:buFont typeface="Arial" panose="020B0604020202020204" pitchFamily="34" charset="0"/>
              <a:buChar char="•"/>
            </a:pPr>
            <a:r>
              <a:rPr lang="en-US" sz="1600" dirty="0"/>
              <a:t>Variable is a name of memory location. There are three types of variables in java: local, instance and static.</a:t>
            </a:r>
          </a:p>
          <a:p>
            <a:r>
              <a:rPr lang="en-US" sz="1600" dirty="0"/>
              <a:t>There are two types of </a:t>
            </a:r>
            <a:r>
              <a:rPr lang="en-US" sz="1600" dirty="0">
                <a:hlinkClick r:id="rId3"/>
              </a:rPr>
              <a:t>data types in Java</a:t>
            </a:r>
            <a:r>
              <a:rPr lang="en-US" sz="1600" dirty="0"/>
              <a:t>: </a:t>
            </a:r>
          </a:p>
          <a:p>
            <a:pPr marL="742950" lvl="1" indent="-285750">
              <a:buFont typeface="Arial" panose="020B0604020202020204" pitchFamily="34" charset="0"/>
              <a:buChar char="•"/>
            </a:pPr>
            <a:r>
              <a:rPr lang="en-US" sz="1200" dirty="0"/>
              <a:t>primitive </a:t>
            </a:r>
          </a:p>
          <a:p>
            <a:pPr marL="742950" lvl="1" indent="-285750">
              <a:buFont typeface="Arial" panose="020B0604020202020204" pitchFamily="34" charset="0"/>
              <a:buChar char="•"/>
            </a:pPr>
            <a:r>
              <a:rPr lang="en-US" sz="1200" dirty="0"/>
              <a:t>non-primitive.</a:t>
            </a:r>
          </a:p>
          <a:p>
            <a:endParaRPr lang="en-IN" sz="1600" dirty="0"/>
          </a:p>
          <a:p>
            <a:r>
              <a:rPr lang="en-IN" dirty="0"/>
              <a:t>Variable:</a:t>
            </a:r>
          </a:p>
          <a:p>
            <a:r>
              <a:rPr lang="en-US" sz="1600" dirty="0"/>
              <a:t>A variable is the name of a reserved area allocated in memory. In other words, it is a name of the memory location. It is a combination of "vary + able" which means its value can be changed. </a:t>
            </a:r>
          </a:p>
          <a:p>
            <a:r>
              <a:rPr lang="en-US" sz="1600" b="1" dirty="0"/>
              <a:t>int</a:t>
            </a:r>
            <a:r>
              <a:rPr lang="en-US" sz="1600" dirty="0"/>
              <a:t> data=50;//Here data is variable  </a:t>
            </a:r>
            <a:endParaRPr lang="en-US" sz="2000" dirty="0"/>
          </a:p>
          <a:p>
            <a:endParaRPr lang="en-IN" sz="1600" dirty="0"/>
          </a:p>
          <a:p>
            <a:endParaRPr lang="en-IN" sz="1050" dirty="0"/>
          </a:p>
        </p:txBody>
      </p:sp>
      <p:sp>
        <p:nvSpPr>
          <p:cNvPr id="4" name="Date Placeholder 3">
            <a:extLst>
              <a:ext uri="{FF2B5EF4-FFF2-40B4-BE49-F238E27FC236}">
                <a16:creationId xmlns:a16="http://schemas.microsoft.com/office/drawing/2014/main" id="{7DA63A25-AF17-48F6-ABA1-4A376A5A1E81}"/>
              </a:ext>
            </a:extLst>
          </p:cNvPr>
          <p:cNvSpPr>
            <a:spLocks noGrp="1"/>
          </p:cNvSpPr>
          <p:nvPr>
            <p:ph type="dt" sz="half" idx="2"/>
          </p:nvPr>
        </p:nvSpPr>
        <p:spPr/>
        <p:txBody>
          <a:bodyPr/>
          <a:lstStyle/>
          <a:p>
            <a:fld id="{DD9C8446-696E-6942-B6C8-CC9CAD0B34E0}" type="datetime1">
              <a:rPr lang="en-US" smtClean="0"/>
              <a:pPr/>
              <a:t>11/17/2022</a:t>
            </a:fld>
            <a:endParaRPr lang="en-US" dirty="0"/>
          </a:p>
        </p:txBody>
      </p:sp>
      <p:sp>
        <p:nvSpPr>
          <p:cNvPr id="5" name="Footer Placeholder 4">
            <a:extLst>
              <a:ext uri="{FF2B5EF4-FFF2-40B4-BE49-F238E27FC236}">
                <a16:creationId xmlns:a16="http://schemas.microsoft.com/office/drawing/2014/main" id="{7A7F60B0-006B-4E7C-A64D-47AF2C356AF7}"/>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B765C1E-8417-4618-AFF8-A42E1BA8AAFC}"/>
              </a:ext>
            </a:extLst>
          </p:cNvPr>
          <p:cNvSpPr>
            <a:spLocks noGrp="1"/>
          </p:cNvSpPr>
          <p:nvPr>
            <p:ph type="sldNum" sz="quarter" idx="4"/>
          </p:nvPr>
        </p:nvSpPr>
        <p:spPr/>
        <p:txBody>
          <a:bodyPr/>
          <a:lstStyle/>
          <a:p>
            <a:fld id="{294A09A9-5501-47C1-A89A-A340965A2BE2}" type="slidenum">
              <a:rPr lang="en-US" smtClean="0"/>
              <a:pPr/>
              <a:t>2</a:t>
            </a:fld>
            <a:endParaRPr lang="en-US" dirty="0"/>
          </a:p>
        </p:txBody>
      </p:sp>
      <p:pic>
        <p:nvPicPr>
          <p:cNvPr id="7" name="Picture 6">
            <a:extLst>
              <a:ext uri="{FF2B5EF4-FFF2-40B4-BE49-F238E27FC236}">
                <a16:creationId xmlns:a16="http://schemas.microsoft.com/office/drawing/2014/main" id="{F14190EE-2EBE-49A7-9316-2D2E6D07648F}"/>
              </a:ext>
            </a:extLst>
          </p:cNvPr>
          <p:cNvPicPr>
            <a:picLocks noChangeAspect="1"/>
          </p:cNvPicPr>
          <p:nvPr/>
        </p:nvPicPr>
        <p:blipFill>
          <a:blip r:embed="rId4"/>
          <a:stretch>
            <a:fillRect/>
          </a:stretch>
        </p:blipFill>
        <p:spPr>
          <a:xfrm>
            <a:off x="1831730" y="4528036"/>
            <a:ext cx="4343400" cy="2047251"/>
          </a:xfrm>
          <a:prstGeom prst="rect">
            <a:avLst/>
          </a:prstGeom>
        </p:spPr>
      </p:pic>
    </p:spTree>
    <p:extLst>
      <p:ext uri="{BB962C8B-B14F-4D97-AF65-F5344CB8AC3E}">
        <p14:creationId xmlns:p14="http://schemas.microsoft.com/office/powerpoint/2010/main" val="996127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1BB9D-55C8-4C56-92D6-258CE8CF3432}"/>
              </a:ext>
            </a:extLst>
          </p:cNvPr>
          <p:cNvSpPr>
            <a:spLocks noGrp="1"/>
          </p:cNvSpPr>
          <p:nvPr>
            <p:ph type="title"/>
          </p:nvPr>
        </p:nvSpPr>
        <p:spPr>
          <a:xfrm>
            <a:off x="1167492" y="413238"/>
            <a:ext cx="9779183" cy="764932"/>
          </a:xfrm>
        </p:spPr>
        <p:txBody>
          <a:bodyPr/>
          <a:lstStyle/>
          <a:p>
            <a:r>
              <a:rPr lang="en-IN" sz="3600" b="0" dirty="0"/>
              <a:t>Types of Variables</a:t>
            </a:r>
            <a:br>
              <a:rPr lang="en-IN" sz="3600" b="0" dirty="0"/>
            </a:br>
            <a:endParaRPr lang="en-IN" sz="1800" dirty="0"/>
          </a:p>
        </p:txBody>
      </p:sp>
      <p:sp>
        <p:nvSpPr>
          <p:cNvPr id="3" name="Content Placeholder 2">
            <a:extLst>
              <a:ext uri="{FF2B5EF4-FFF2-40B4-BE49-F238E27FC236}">
                <a16:creationId xmlns:a16="http://schemas.microsoft.com/office/drawing/2014/main" id="{101703DD-45EE-4600-AC6C-42A2E9EE22E2}"/>
              </a:ext>
            </a:extLst>
          </p:cNvPr>
          <p:cNvSpPr>
            <a:spLocks noGrp="1"/>
          </p:cNvSpPr>
          <p:nvPr>
            <p:ph idx="1"/>
          </p:nvPr>
        </p:nvSpPr>
        <p:spPr>
          <a:xfrm>
            <a:off x="1167493" y="975947"/>
            <a:ext cx="9779182" cy="4408336"/>
          </a:xfrm>
        </p:spPr>
        <p:txBody>
          <a:bodyPr/>
          <a:lstStyle/>
          <a:p>
            <a:r>
              <a:rPr lang="en-US" sz="1600" dirty="0"/>
              <a:t>There are three types of variables in </a:t>
            </a:r>
            <a:r>
              <a:rPr lang="en-US" sz="1600" dirty="0">
                <a:hlinkClick r:id="rId2"/>
              </a:rPr>
              <a:t>Java</a:t>
            </a:r>
            <a:r>
              <a:rPr lang="en-US" sz="1600" dirty="0"/>
              <a:t>:</a:t>
            </a:r>
          </a:p>
          <a:p>
            <a:pPr marL="342900" indent="-342900">
              <a:buFont typeface="+mj-lt"/>
              <a:buAutoNum type="arabicPeriod"/>
            </a:pPr>
            <a:r>
              <a:rPr lang="en-US" sz="1600" dirty="0"/>
              <a:t>local variable</a:t>
            </a:r>
          </a:p>
          <a:p>
            <a:pPr marL="342900" indent="-342900">
              <a:buFont typeface="+mj-lt"/>
              <a:buAutoNum type="arabicPeriod"/>
            </a:pPr>
            <a:r>
              <a:rPr lang="en-US" sz="1600" dirty="0"/>
              <a:t>instance variable</a:t>
            </a:r>
          </a:p>
          <a:p>
            <a:pPr marL="342900" indent="-342900">
              <a:buFont typeface="+mj-lt"/>
              <a:buAutoNum type="arabicPeriod"/>
            </a:pPr>
            <a:r>
              <a:rPr lang="en-US" sz="1600" dirty="0"/>
              <a:t>static variable</a:t>
            </a:r>
          </a:p>
          <a:p>
            <a:pPr marL="285750" indent="-285750">
              <a:buFont typeface="Arial" panose="020B0604020202020204" pitchFamily="34" charset="0"/>
              <a:buChar char="•"/>
            </a:pPr>
            <a:endParaRPr lang="en-IN" sz="1600" dirty="0"/>
          </a:p>
        </p:txBody>
      </p:sp>
      <p:sp>
        <p:nvSpPr>
          <p:cNvPr id="4" name="Date Placeholder 3">
            <a:extLst>
              <a:ext uri="{FF2B5EF4-FFF2-40B4-BE49-F238E27FC236}">
                <a16:creationId xmlns:a16="http://schemas.microsoft.com/office/drawing/2014/main" id="{BA229367-FEEF-4113-9575-69DC2E3AB0EC}"/>
              </a:ext>
            </a:extLst>
          </p:cNvPr>
          <p:cNvSpPr>
            <a:spLocks noGrp="1"/>
          </p:cNvSpPr>
          <p:nvPr>
            <p:ph type="dt" sz="half" idx="2"/>
          </p:nvPr>
        </p:nvSpPr>
        <p:spPr/>
        <p:txBody>
          <a:bodyPr/>
          <a:lstStyle/>
          <a:p>
            <a:fld id="{DD9C8446-696E-6942-B6C8-CC9CAD0B34E0}" type="datetime1">
              <a:rPr lang="en-US" smtClean="0"/>
              <a:pPr/>
              <a:t>11/17/2022</a:t>
            </a:fld>
            <a:endParaRPr lang="en-US" dirty="0"/>
          </a:p>
        </p:txBody>
      </p:sp>
      <p:sp>
        <p:nvSpPr>
          <p:cNvPr id="5" name="Footer Placeholder 4">
            <a:extLst>
              <a:ext uri="{FF2B5EF4-FFF2-40B4-BE49-F238E27FC236}">
                <a16:creationId xmlns:a16="http://schemas.microsoft.com/office/drawing/2014/main" id="{BD2206C6-EA27-4375-A7F8-B578C589ACD5}"/>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AE9AA1F-B778-4E31-A69E-E5A32CFDC09E}"/>
              </a:ext>
            </a:extLst>
          </p:cNvPr>
          <p:cNvSpPr>
            <a:spLocks noGrp="1"/>
          </p:cNvSpPr>
          <p:nvPr>
            <p:ph type="sldNum" sz="quarter" idx="4"/>
          </p:nvPr>
        </p:nvSpPr>
        <p:spPr/>
        <p:txBody>
          <a:bodyPr/>
          <a:lstStyle/>
          <a:p>
            <a:fld id="{294A09A9-5501-47C1-A89A-A340965A2BE2}" type="slidenum">
              <a:rPr lang="en-US" smtClean="0"/>
              <a:pPr/>
              <a:t>3</a:t>
            </a:fld>
            <a:endParaRPr lang="en-US" dirty="0"/>
          </a:p>
        </p:txBody>
      </p:sp>
      <p:pic>
        <p:nvPicPr>
          <p:cNvPr id="7" name="Picture 6">
            <a:extLst>
              <a:ext uri="{FF2B5EF4-FFF2-40B4-BE49-F238E27FC236}">
                <a16:creationId xmlns:a16="http://schemas.microsoft.com/office/drawing/2014/main" id="{8A69CF71-7302-46DC-BF03-0E504D7224D2}"/>
              </a:ext>
            </a:extLst>
          </p:cNvPr>
          <p:cNvPicPr>
            <a:picLocks noChangeAspect="1"/>
          </p:cNvPicPr>
          <p:nvPr/>
        </p:nvPicPr>
        <p:blipFill>
          <a:blip r:embed="rId3"/>
          <a:stretch>
            <a:fillRect/>
          </a:stretch>
        </p:blipFill>
        <p:spPr>
          <a:xfrm>
            <a:off x="5375394" y="1706773"/>
            <a:ext cx="5649113" cy="3444454"/>
          </a:xfrm>
          <a:prstGeom prst="rect">
            <a:avLst/>
          </a:prstGeom>
        </p:spPr>
      </p:pic>
    </p:spTree>
    <p:extLst>
      <p:ext uri="{BB962C8B-B14F-4D97-AF65-F5344CB8AC3E}">
        <p14:creationId xmlns:p14="http://schemas.microsoft.com/office/powerpoint/2010/main" val="3854482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A5B1F-4FAE-4A71-AE9C-2A1A49B31214}"/>
              </a:ext>
            </a:extLst>
          </p:cNvPr>
          <p:cNvSpPr>
            <a:spLocks noGrp="1"/>
          </p:cNvSpPr>
          <p:nvPr>
            <p:ph type="title"/>
          </p:nvPr>
        </p:nvSpPr>
        <p:spPr>
          <a:xfrm>
            <a:off x="1167491" y="413238"/>
            <a:ext cx="9779183" cy="506658"/>
          </a:xfrm>
        </p:spPr>
        <p:txBody>
          <a:bodyPr/>
          <a:lstStyle/>
          <a:p>
            <a:r>
              <a:rPr lang="en-IN" sz="2800" dirty="0"/>
              <a:t>Cont’d</a:t>
            </a:r>
          </a:p>
        </p:txBody>
      </p:sp>
      <p:sp>
        <p:nvSpPr>
          <p:cNvPr id="3" name="Content Placeholder 2">
            <a:extLst>
              <a:ext uri="{FF2B5EF4-FFF2-40B4-BE49-F238E27FC236}">
                <a16:creationId xmlns:a16="http://schemas.microsoft.com/office/drawing/2014/main" id="{38F6DFC9-0E6C-4E0A-9D12-CD1B57626F78}"/>
              </a:ext>
            </a:extLst>
          </p:cNvPr>
          <p:cNvSpPr>
            <a:spLocks noGrp="1"/>
          </p:cNvSpPr>
          <p:nvPr>
            <p:ph idx="1"/>
          </p:nvPr>
        </p:nvSpPr>
        <p:spPr>
          <a:xfrm>
            <a:off x="1167493" y="1208330"/>
            <a:ext cx="9779182" cy="5034208"/>
          </a:xfrm>
        </p:spPr>
        <p:txBody>
          <a:bodyPr/>
          <a:lstStyle/>
          <a:p>
            <a:r>
              <a:rPr lang="en-IN" sz="1800" dirty="0"/>
              <a:t>1: 	Local Variable:</a:t>
            </a:r>
            <a:endParaRPr lang="en-US" sz="1800" dirty="0"/>
          </a:p>
          <a:p>
            <a:r>
              <a:rPr lang="en-US" sz="1800" dirty="0"/>
              <a:t>A variable declared inside the body of the method is called local variable. You can use this variable only within that method and the other methods in the class aren't even aware that the variable exists.</a:t>
            </a:r>
          </a:p>
          <a:p>
            <a:r>
              <a:rPr lang="en-US" sz="1800" dirty="0"/>
              <a:t>A local variable cannot be defined with "static" keyword.</a:t>
            </a:r>
          </a:p>
          <a:p>
            <a:r>
              <a:rPr lang="en-IN" sz="2000" dirty="0"/>
              <a:t>2: 	Instance Variable</a:t>
            </a:r>
          </a:p>
          <a:p>
            <a:r>
              <a:rPr lang="en-US" sz="1800" dirty="0"/>
              <a:t>A variable declared inside the class but outside the body of the method, is called an instance variable. It is not declared as </a:t>
            </a:r>
            <a:r>
              <a:rPr lang="en-US" sz="1800" dirty="0">
                <a:hlinkClick r:id="rId2"/>
              </a:rPr>
              <a:t>static</a:t>
            </a:r>
            <a:r>
              <a:rPr lang="en-US" sz="1800" dirty="0"/>
              <a:t>.</a:t>
            </a:r>
          </a:p>
          <a:p>
            <a:r>
              <a:rPr lang="en-US" sz="1800" dirty="0"/>
              <a:t>It is called an instance variable because its value is instance-specific and is not shared among instances.</a:t>
            </a:r>
          </a:p>
          <a:p>
            <a:endParaRPr lang="en-IN" sz="1100" dirty="0"/>
          </a:p>
          <a:p>
            <a:r>
              <a:rPr lang="en-IN" sz="1800" dirty="0"/>
              <a:t>3:	Static variable:</a:t>
            </a:r>
          </a:p>
          <a:p>
            <a:r>
              <a:rPr lang="en-US" sz="1600" dirty="0"/>
              <a:t>A variable that is declared as static is called a static variable. It cannot be local. You can create a single copy of the static variable and share it among all the instances of the class. Memory allocation for static variables happens only once when the class is loaded in the memory.</a:t>
            </a:r>
            <a:endParaRPr lang="en-IN" sz="1600" dirty="0"/>
          </a:p>
          <a:p>
            <a:endParaRPr lang="en-IN" sz="1800" dirty="0"/>
          </a:p>
          <a:p>
            <a:endParaRPr lang="en-IN" sz="1100" dirty="0"/>
          </a:p>
        </p:txBody>
      </p:sp>
      <p:sp>
        <p:nvSpPr>
          <p:cNvPr id="4" name="Date Placeholder 3">
            <a:extLst>
              <a:ext uri="{FF2B5EF4-FFF2-40B4-BE49-F238E27FC236}">
                <a16:creationId xmlns:a16="http://schemas.microsoft.com/office/drawing/2014/main" id="{7380F504-D316-434D-A069-6BF1DAA7EDC5}"/>
              </a:ext>
            </a:extLst>
          </p:cNvPr>
          <p:cNvSpPr>
            <a:spLocks noGrp="1"/>
          </p:cNvSpPr>
          <p:nvPr>
            <p:ph type="dt" sz="half" idx="2"/>
          </p:nvPr>
        </p:nvSpPr>
        <p:spPr/>
        <p:txBody>
          <a:bodyPr/>
          <a:lstStyle/>
          <a:p>
            <a:fld id="{7E7AB22C-8B7E-9B4A-8C65-396C3C874D86}" type="datetime1">
              <a:rPr lang="en-US" smtClean="0"/>
              <a:pPr/>
              <a:t>11/17/2022</a:t>
            </a:fld>
            <a:endParaRPr lang="en-US" dirty="0"/>
          </a:p>
        </p:txBody>
      </p:sp>
      <p:sp>
        <p:nvSpPr>
          <p:cNvPr id="5" name="Footer Placeholder 4">
            <a:extLst>
              <a:ext uri="{FF2B5EF4-FFF2-40B4-BE49-F238E27FC236}">
                <a16:creationId xmlns:a16="http://schemas.microsoft.com/office/drawing/2014/main" id="{E061FB76-251C-4245-A51D-CD2D449E0492}"/>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CEF0E78-907A-4D5D-A220-BDF00BF74570}"/>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400322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89004-63F3-438D-8517-97D2BA90A229}"/>
              </a:ext>
            </a:extLst>
          </p:cNvPr>
          <p:cNvSpPr>
            <a:spLocks noGrp="1"/>
          </p:cNvSpPr>
          <p:nvPr>
            <p:ph type="title"/>
          </p:nvPr>
        </p:nvSpPr>
        <p:spPr/>
        <p:txBody>
          <a:bodyPr/>
          <a:lstStyle/>
          <a:p>
            <a:r>
              <a:rPr lang="en-IN" dirty="0"/>
              <a:t>Data Types in Java</a:t>
            </a:r>
          </a:p>
        </p:txBody>
      </p:sp>
      <p:sp>
        <p:nvSpPr>
          <p:cNvPr id="3" name="Content Placeholder 2">
            <a:extLst>
              <a:ext uri="{FF2B5EF4-FFF2-40B4-BE49-F238E27FC236}">
                <a16:creationId xmlns:a16="http://schemas.microsoft.com/office/drawing/2014/main" id="{93CF9749-0575-4C43-B164-4113BA8DE08D}"/>
              </a:ext>
            </a:extLst>
          </p:cNvPr>
          <p:cNvSpPr>
            <a:spLocks noGrp="1"/>
          </p:cNvSpPr>
          <p:nvPr>
            <p:ph idx="1"/>
          </p:nvPr>
        </p:nvSpPr>
        <p:spPr/>
        <p:txBody>
          <a:bodyPr/>
          <a:lstStyle/>
          <a:p>
            <a:r>
              <a:rPr lang="en-IN" sz="1600" b="1" dirty="0"/>
              <a:t>Primitive data types: </a:t>
            </a:r>
            <a:r>
              <a:rPr lang="en-IN" sz="1600" dirty="0"/>
              <a:t>T</a:t>
            </a:r>
            <a:r>
              <a:rPr lang="en-US" sz="1600" dirty="0"/>
              <a:t>he primitive data types include </a:t>
            </a:r>
            <a:r>
              <a:rPr lang="en-US" sz="1600" dirty="0" err="1"/>
              <a:t>boolean</a:t>
            </a:r>
            <a:r>
              <a:rPr lang="en-US" sz="1600" dirty="0"/>
              <a:t>, char, byte, short, int, long, float and double.</a:t>
            </a:r>
          </a:p>
          <a:p>
            <a:r>
              <a:rPr lang="en-IN" sz="1600" b="1" dirty="0"/>
              <a:t>Non-primitive data types:</a:t>
            </a:r>
            <a:r>
              <a:rPr lang="en-IN" sz="1600" dirty="0"/>
              <a:t> The non-primitive data types include Classes, Interfaces, and Arrays.</a:t>
            </a:r>
          </a:p>
          <a:p>
            <a:endParaRPr lang="en-IN" sz="1600" dirty="0"/>
          </a:p>
        </p:txBody>
      </p:sp>
      <p:sp>
        <p:nvSpPr>
          <p:cNvPr id="4" name="Date Placeholder 3">
            <a:extLst>
              <a:ext uri="{FF2B5EF4-FFF2-40B4-BE49-F238E27FC236}">
                <a16:creationId xmlns:a16="http://schemas.microsoft.com/office/drawing/2014/main" id="{40D2674F-006A-474F-8A01-FF58FD317ABF}"/>
              </a:ext>
            </a:extLst>
          </p:cNvPr>
          <p:cNvSpPr>
            <a:spLocks noGrp="1"/>
          </p:cNvSpPr>
          <p:nvPr>
            <p:ph type="dt" sz="half" idx="2"/>
          </p:nvPr>
        </p:nvSpPr>
        <p:spPr/>
        <p:txBody>
          <a:bodyPr/>
          <a:lstStyle/>
          <a:p>
            <a:fld id="{7E7AB22C-8B7E-9B4A-8C65-396C3C874D86}" type="datetime1">
              <a:rPr lang="en-US" smtClean="0"/>
              <a:pPr/>
              <a:t>11/17/2022</a:t>
            </a:fld>
            <a:endParaRPr lang="en-US" dirty="0"/>
          </a:p>
        </p:txBody>
      </p:sp>
      <p:sp>
        <p:nvSpPr>
          <p:cNvPr id="5" name="Footer Placeholder 4">
            <a:extLst>
              <a:ext uri="{FF2B5EF4-FFF2-40B4-BE49-F238E27FC236}">
                <a16:creationId xmlns:a16="http://schemas.microsoft.com/office/drawing/2014/main" id="{74318D47-FE8B-47BE-B963-1D30122102E2}"/>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269027F-0B6F-4D5A-87C6-A55593C58E6F}"/>
              </a:ext>
            </a:extLst>
          </p:cNvPr>
          <p:cNvSpPr>
            <a:spLocks noGrp="1"/>
          </p:cNvSpPr>
          <p:nvPr>
            <p:ph type="sldNum" sz="quarter" idx="4"/>
          </p:nvPr>
        </p:nvSpPr>
        <p:spPr/>
        <p:txBody>
          <a:bodyPr/>
          <a:lstStyle/>
          <a:p>
            <a:fld id="{294A09A9-5501-47C1-A89A-A340965A2BE2}" type="slidenum">
              <a:rPr lang="en-US" smtClean="0"/>
              <a:pPr/>
              <a:t>5</a:t>
            </a:fld>
            <a:endParaRPr lang="en-US" dirty="0"/>
          </a:p>
        </p:txBody>
      </p:sp>
      <p:pic>
        <p:nvPicPr>
          <p:cNvPr id="7" name="Picture 6">
            <a:extLst>
              <a:ext uri="{FF2B5EF4-FFF2-40B4-BE49-F238E27FC236}">
                <a16:creationId xmlns:a16="http://schemas.microsoft.com/office/drawing/2014/main" id="{4442AD8D-7598-45D2-B867-742F344C812E}"/>
              </a:ext>
            </a:extLst>
          </p:cNvPr>
          <p:cNvPicPr>
            <a:picLocks noChangeAspect="1"/>
          </p:cNvPicPr>
          <p:nvPr/>
        </p:nvPicPr>
        <p:blipFill>
          <a:blip r:embed="rId2"/>
          <a:stretch>
            <a:fillRect/>
          </a:stretch>
        </p:blipFill>
        <p:spPr>
          <a:xfrm>
            <a:off x="1494783" y="2998177"/>
            <a:ext cx="7209602" cy="2840984"/>
          </a:xfrm>
          <a:prstGeom prst="rect">
            <a:avLst/>
          </a:prstGeom>
        </p:spPr>
      </p:pic>
    </p:spTree>
    <p:extLst>
      <p:ext uri="{BB962C8B-B14F-4D97-AF65-F5344CB8AC3E}">
        <p14:creationId xmlns:p14="http://schemas.microsoft.com/office/powerpoint/2010/main" val="2961191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E4C6F-9BDA-4EB6-BE2F-4F562031F781}"/>
              </a:ext>
            </a:extLst>
          </p:cNvPr>
          <p:cNvSpPr>
            <a:spLocks noGrp="1"/>
          </p:cNvSpPr>
          <p:nvPr>
            <p:ph type="title"/>
          </p:nvPr>
        </p:nvSpPr>
        <p:spPr/>
        <p:txBody>
          <a:bodyPr/>
          <a:lstStyle/>
          <a:p>
            <a:r>
              <a:rPr lang="en-IN" dirty="0"/>
              <a:t>Scanner</a:t>
            </a:r>
          </a:p>
        </p:txBody>
      </p:sp>
      <p:sp>
        <p:nvSpPr>
          <p:cNvPr id="4" name="Date Placeholder 3">
            <a:extLst>
              <a:ext uri="{FF2B5EF4-FFF2-40B4-BE49-F238E27FC236}">
                <a16:creationId xmlns:a16="http://schemas.microsoft.com/office/drawing/2014/main" id="{01DEAEDE-EC69-4833-9A68-9E56CBE0FC86}"/>
              </a:ext>
            </a:extLst>
          </p:cNvPr>
          <p:cNvSpPr>
            <a:spLocks noGrp="1"/>
          </p:cNvSpPr>
          <p:nvPr>
            <p:ph type="dt" sz="half" idx="2"/>
          </p:nvPr>
        </p:nvSpPr>
        <p:spPr/>
        <p:txBody>
          <a:bodyPr/>
          <a:lstStyle/>
          <a:p>
            <a:fld id="{7E7AB22C-8B7E-9B4A-8C65-396C3C874D86}" type="datetime1">
              <a:rPr lang="en-US" smtClean="0"/>
              <a:pPr/>
              <a:t>11/17/2022</a:t>
            </a:fld>
            <a:endParaRPr lang="en-US" dirty="0"/>
          </a:p>
        </p:txBody>
      </p:sp>
      <p:sp>
        <p:nvSpPr>
          <p:cNvPr id="5" name="Footer Placeholder 4">
            <a:extLst>
              <a:ext uri="{FF2B5EF4-FFF2-40B4-BE49-F238E27FC236}">
                <a16:creationId xmlns:a16="http://schemas.microsoft.com/office/drawing/2014/main" id="{3C523B12-557A-4929-8C8C-24ABD34F99DD}"/>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48B3419-E89E-4752-8486-98FC7DFA08BA}"/>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8" name="Content Placeholder 7">
            <a:extLst>
              <a:ext uri="{FF2B5EF4-FFF2-40B4-BE49-F238E27FC236}">
                <a16:creationId xmlns:a16="http://schemas.microsoft.com/office/drawing/2014/main" id="{04002FEC-F0A6-41F8-8145-A5517210902D}"/>
              </a:ext>
            </a:extLst>
          </p:cNvPr>
          <p:cNvSpPr>
            <a:spLocks noGrp="1"/>
          </p:cNvSpPr>
          <p:nvPr>
            <p:ph idx="1"/>
          </p:nvPr>
        </p:nvSpPr>
        <p:spPr/>
        <p:txBody>
          <a:bodyPr/>
          <a:lstStyle/>
          <a:p>
            <a:r>
              <a:rPr lang="en-US" dirty="0"/>
              <a:t>The Scanner class is used to get user input, and it is found in the </a:t>
            </a:r>
            <a:r>
              <a:rPr lang="en-US" b="1" dirty="0" err="1"/>
              <a:t>java.util</a:t>
            </a:r>
            <a:r>
              <a:rPr lang="en-US" b="1" dirty="0"/>
              <a:t> </a:t>
            </a:r>
            <a:r>
              <a:rPr lang="en-US" dirty="0"/>
              <a:t>package.</a:t>
            </a:r>
          </a:p>
          <a:p>
            <a:r>
              <a:rPr lang="en-US" dirty="0"/>
              <a:t>To use the Scanner class, create an object of the class and use any of the available methods found in the Scanner class documentation. In our example, we will use the </a:t>
            </a:r>
            <a:r>
              <a:rPr lang="en-US" dirty="0" err="1"/>
              <a:t>nextLine</a:t>
            </a:r>
            <a:r>
              <a:rPr lang="en-US" dirty="0"/>
              <a:t>() method, which is used to read Strings:</a:t>
            </a:r>
            <a:endParaRPr lang="en-IN" dirty="0"/>
          </a:p>
        </p:txBody>
      </p:sp>
    </p:spTree>
    <p:extLst>
      <p:ext uri="{BB962C8B-B14F-4D97-AF65-F5344CB8AC3E}">
        <p14:creationId xmlns:p14="http://schemas.microsoft.com/office/powerpoint/2010/main" val="4218452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7E233-82A2-41A0-A2F7-C98E54227A69}"/>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206877E8-7440-42B4-83D7-F2D4E27BC7F5}"/>
              </a:ext>
            </a:extLst>
          </p:cNvPr>
          <p:cNvSpPr>
            <a:spLocks noGrp="1"/>
          </p:cNvSpPr>
          <p:nvPr>
            <p:ph idx="1"/>
          </p:nvPr>
        </p:nvSpPr>
        <p:spPr/>
        <p:txBody>
          <a:bodyPr/>
          <a:lstStyle/>
          <a:p>
            <a:pPr fontAlgn="base"/>
            <a:r>
              <a:rPr lang="en-US" sz="1600" dirty="0"/>
              <a:t>Scanner is a class in </a:t>
            </a:r>
            <a:r>
              <a:rPr lang="en-US" sz="1600" dirty="0" err="1"/>
              <a:t>java.util</a:t>
            </a:r>
            <a:r>
              <a:rPr lang="en-US" sz="1600" dirty="0"/>
              <a:t> package used for obtaining the input of the primitive types like int, double, etc. and strings. It is the easiest way to read input in a Java program, though not very efficient if you want an input method for scenarios where time is a constraint like in competitive programming.</a:t>
            </a:r>
          </a:p>
          <a:p>
            <a:pPr fontAlgn="base"/>
            <a:r>
              <a:rPr lang="en-US" sz="1600" dirty="0"/>
              <a:t>To create an object of Scanner class, we usually pass the predefined object System.in, which represents the standard input stream. We may pass an object of class File if we want to read input from a file.</a:t>
            </a:r>
          </a:p>
          <a:p>
            <a:pPr fontAlgn="base"/>
            <a:r>
              <a:rPr lang="en-US" sz="1600" dirty="0"/>
              <a:t>To read numerical values of a certain data type XYZ, the function to use is </a:t>
            </a:r>
            <a:r>
              <a:rPr lang="en-US" sz="1600" dirty="0" err="1"/>
              <a:t>nextXYZ</a:t>
            </a:r>
            <a:r>
              <a:rPr lang="en-US" sz="1600" dirty="0"/>
              <a:t>(). For example, to read a value of type short, we can use </a:t>
            </a:r>
            <a:r>
              <a:rPr lang="en-US" sz="1600" dirty="0" err="1"/>
              <a:t>nextShort</a:t>
            </a:r>
            <a:r>
              <a:rPr lang="en-US" sz="1600" dirty="0"/>
              <a:t>()</a:t>
            </a:r>
          </a:p>
          <a:p>
            <a:pPr fontAlgn="base"/>
            <a:r>
              <a:rPr lang="en-US" sz="1600" dirty="0"/>
              <a:t>To read strings, we use </a:t>
            </a:r>
            <a:r>
              <a:rPr lang="en-US" sz="1600" dirty="0" err="1"/>
              <a:t>nextLine</a:t>
            </a:r>
            <a:r>
              <a:rPr lang="en-US" sz="1600" dirty="0"/>
              <a:t>().</a:t>
            </a:r>
          </a:p>
          <a:p>
            <a:pPr fontAlgn="base"/>
            <a:r>
              <a:rPr lang="en-US" sz="1600" dirty="0"/>
              <a:t>To read a single character, we use next().</a:t>
            </a:r>
            <a:r>
              <a:rPr lang="en-US" sz="1600" dirty="0" err="1"/>
              <a:t>charAt</a:t>
            </a:r>
            <a:r>
              <a:rPr lang="en-US" sz="1600" dirty="0"/>
              <a:t>(0). next() function returns the next token/word in the input as a string and </a:t>
            </a:r>
            <a:r>
              <a:rPr lang="en-US" sz="1600" dirty="0" err="1"/>
              <a:t>charAt</a:t>
            </a:r>
            <a:r>
              <a:rPr lang="en-US" sz="1600" dirty="0"/>
              <a:t>(0) function returns the first character in that string.</a:t>
            </a:r>
          </a:p>
          <a:p>
            <a:endParaRPr lang="en-IN" dirty="0"/>
          </a:p>
        </p:txBody>
      </p:sp>
      <p:sp>
        <p:nvSpPr>
          <p:cNvPr id="4" name="Date Placeholder 3">
            <a:extLst>
              <a:ext uri="{FF2B5EF4-FFF2-40B4-BE49-F238E27FC236}">
                <a16:creationId xmlns:a16="http://schemas.microsoft.com/office/drawing/2014/main" id="{906D3070-5712-41BE-B19D-7377BB567A0F}"/>
              </a:ext>
            </a:extLst>
          </p:cNvPr>
          <p:cNvSpPr>
            <a:spLocks noGrp="1"/>
          </p:cNvSpPr>
          <p:nvPr>
            <p:ph type="dt" sz="half" idx="2"/>
          </p:nvPr>
        </p:nvSpPr>
        <p:spPr/>
        <p:txBody>
          <a:bodyPr/>
          <a:lstStyle/>
          <a:p>
            <a:fld id="{7E7AB22C-8B7E-9B4A-8C65-396C3C874D86}" type="datetime1">
              <a:rPr lang="en-US" smtClean="0"/>
              <a:pPr/>
              <a:t>11/17/2022</a:t>
            </a:fld>
            <a:endParaRPr lang="en-US" dirty="0"/>
          </a:p>
        </p:txBody>
      </p:sp>
      <p:sp>
        <p:nvSpPr>
          <p:cNvPr id="5" name="Footer Placeholder 4">
            <a:extLst>
              <a:ext uri="{FF2B5EF4-FFF2-40B4-BE49-F238E27FC236}">
                <a16:creationId xmlns:a16="http://schemas.microsoft.com/office/drawing/2014/main" id="{B8E0ECF4-0923-4660-956A-C7170197F2CF}"/>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72FBC34-A529-4778-A745-AD27F0DC4282}"/>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521539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8C208-E1EE-4BBF-B175-BFB2E765D11B}"/>
              </a:ext>
            </a:extLst>
          </p:cNvPr>
          <p:cNvSpPr>
            <a:spLocks noGrp="1"/>
          </p:cNvSpPr>
          <p:nvPr>
            <p:ph type="title"/>
          </p:nvPr>
        </p:nvSpPr>
        <p:spPr/>
        <p:txBody>
          <a:bodyPr/>
          <a:lstStyle/>
          <a:p>
            <a:r>
              <a:rPr lang="en-IN" dirty="0"/>
              <a:t>Example</a:t>
            </a:r>
          </a:p>
        </p:txBody>
      </p:sp>
      <p:pic>
        <p:nvPicPr>
          <p:cNvPr id="7" name="Content Placeholder 6">
            <a:extLst>
              <a:ext uri="{FF2B5EF4-FFF2-40B4-BE49-F238E27FC236}">
                <a16:creationId xmlns:a16="http://schemas.microsoft.com/office/drawing/2014/main" id="{BB527A96-2E15-4A1D-8005-688DB817C535}"/>
              </a:ext>
            </a:extLst>
          </p:cNvPr>
          <p:cNvPicPr>
            <a:picLocks noGrp="1" noChangeAspect="1"/>
          </p:cNvPicPr>
          <p:nvPr>
            <p:ph idx="1"/>
          </p:nvPr>
        </p:nvPicPr>
        <p:blipFill>
          <a:blip r:embed="rId2"/>
          <a:stretch>
            <a:fillRect/>
          </a:stretch>
        </p:blipFill>
        <p:spPr>
          <a:xfrm>
            <a:off x="1727390" y="2123051"/>
            <a:ext cx="8659433" cy="3296110"/>
          </a:xfrm>
          <a:prstGeom prst="rect">
            <a:avLst/>
          </a:prstGeom>
        </p:spPr>
      </p:pic>
      <p:sp>
        <p:nvSpPr>
          <p:cNvPr id="4" name="Date Placeholder 3">
            <a:extLst>
              <a:ext uri="{FF2B5EF4-FFF2-40B4-BE49-F238E27FC236}">
                <a16:creationId xmlns:a16="http://schemas.microsoft.com/office/drawing/2014/main" id="{85407279-A275-4083-9C63-E92DBC32AE01}"/>
              </a:ext>
            </a:extLst>
          </p:cNvPr>
          <p:cNvSpPr>
            <a:spLocks noGrp="1"/>
          </p:cNvSpPr>
          <p:nvPr>
            <p:ph type="dt" sz="half" idx="2"/>
          </p:nvPr>
        </p:nvSpPr>
        <p:spPr/>
        <p:txBody>
          <a:bodyPr/>
          <a:lstStyle/>
          <a:p>
            <a:fld id="{7E7AB22C-8B7E-9B4A-8C65-396C3C874D86}" type="datetime1">
              <a:rPr lang="en-US" smtClean="0"/>
              <a:pPr/>
              <a:t>11/17/2022</a:t>
            </a:fld>
            <a:endParaRPr lang="en-US" dirty="0"/>
          </a:p>
        </p:txBody>
      </p:sp>
      <p:sp>
        <p:nvSpPr>
          <p:cNvPr id="5" name="Footer Placeholder 4">
            <a:extLst>
              <a:ext uri="{FF2B5EF4-FFF2-40B4-BE49-F238E27FC236}">
                <a16:creationId xmlns:a16="http://schemas.microsoft.com/office/drawing/2014/main" id="{C5173F01-1B1F-40D8-92B3-1D6B311D5857}"/>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7E59BAA-D68F-401F-B414-ED11237DBC2F}"/>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62727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endParaRPr lang="en-US" dirty="0"/>
          </a:p>
        </p:txBody>
      </p:sp>
    </p:spTree>
    <p:extLst>
      <p:ext uri="{BB962C8B-B14F-4D97-AF65-F5344CB8AC3E}">
        <p14:creationId xmlns:p14="http://schemas.microsoft.com/office/powerpoint/2010/main" val="92618457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1764</TotalTime>
  <Words>650</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Tenorite</vt:lpstr>
      <vt:lpstr>Office Theme</vt:lpstr>
      <vt:lpstr>Core Java (Variables)</vt:lpstr>
      <vt:lpstr>Java Variables</vt:lpstr>
      <vt:lpstr>Types of Variables </vt:lpstr>
      <vt:lpstr>Cont’d</vt:lpstr>
      <vt:lpstr>Data Types in Java</vt:lpstr>
      <vt:lpstr>Scanner</vt:lpstr>
      <vt:lpstr>Cont’d</vt:lpstr>
      <vt:lpstr>Example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Vijay Kumbhar</dc:creator>
  <cp:lastModifiedBy>Vijay Kumbhar</cp:lastModifiedBy>
  <cp:revision>59</cp:revision>
  <dcterms:created xsi:type="dcterms:W3CDTF">2022-11-14T12:02:57Z</dcterms:created>
  <dcterms:modified xsi:type="dcterms:W3CDTF">2022-11-17T13:45:47Z</dcterms:modified>
</cp:coreProperties>
</file>