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98" r:id="rId6"/>
    <p:sldId id="299" r:id="rId7"/>
    <p:sldId id="300" r:id="rId8"/>
    <p:sldId id="301" r:id="rId9"/>
    <p:sldId id="303" r:id="rId10"/>
    <p:sldId id="304" r:id="rId11"/>
    <p:sldId id="305" r:id="rId12"/>
    <p:sldId id="306" r:id="rId13"/>
    <p:sldId id="307" r:id="rId14"/>
    <p:sldId id="308" r:id="rId15"/>
    <p:sldId id="309" r:id="rId16"/>
    <p:sldId id="292" r:id="rId17"/>
    <p:sldId id="293" r:id="rId18"/>
    <p:sldId id="281" r:id="rId19"/>
    <p:sldId id="297" r:id="rId20"/>
    <p:sldId id="294"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7/28/2023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7/28/2023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7/28/2023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lstStyle/>
          <a:p>
            <a:r>
              <a:rPr lang="en-US" dirty="0"/>
              <a:t>Core Java (</a:t>
            </a:r>
            <a:r>
              <a:rPr lang="en-IN" b="0" dirty="0"/>
              <a:t>Constructors &amp; Variables</a:t>
            </a:r>
            <a:r>
              <a:rPr lang="en-US" dirty="0"/>
              <a: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By Vijay Kumbhar</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BC8A-2976-4D43-A54A-862DED56207F}"/>
              </a:ext>
            </a:extLst>
          </p:cNvPr>
          <p:cNvSpPr>
            <a:spLocks noGrp="1"/>
          </p:cNvSpPr>
          <p:nvPr>
            <p:ph type="title"/>
          </p:nvPr>
        </p:nvSpPr>
        <p:spPr/>
        <p:txBody>
          <a:bodyPr/>
          <a:lstStyle/>
          <a:p>
            <a:r>
              <a:rPr lang="en-US" dirty="0"/>
              <a:t>Primitive Data Types</a:t>
            </a:r>
            <a:endParaRPr lang="en-IN" dirty="0"/>
          </a:p>
        </p:txBody>
      </p:sp>
      <p:graphicFrame>
        <p:nvGraphicFramePr>
          <p:cNvPr id="7" name="Content Placeholder 6">
            <a:extLst>
              <a:ext uri="{FF2B5EF4-FFF2-40B4-BE49-F238E27FC236}">
                <a16:creationId xmlns:a16="http://schemas.microsoft.com/office/drawing/2014/main" id="{75E5B0B1-6B62-490A-8813-7E41C2C6C080}"/>
              </a:ext>
            </a:extLst>
          </p:cNvPr>
          <p:cNvGraphicFramePr>
            <a:graphicFrameLocks noGrp="1"/>
          </p:cNvGraphicFramePr>
          <p:nvPr>
            <p:ph idx="1"/>
            <p:extLst>
              <p:ext uri="{D42A27DB-BD31-4B8C-83A1-F6EECF244321}">
                <p14:modId xmlns:p14="http://schemas.microsoft.com/office/powerpoint/2010/main" val="4043427875"/>
              </p:ext>
            </p:extLst>
          </p:nvPr>
        </p:nvGraphicFramePr>
        <p:xfrm>
          <a:off x="1167492" y="2017713"/>
          <a:ext cx="8985784" cy="3498586"/>
        </p:xfrm>
        <a:graphic>
          <a:graphicData uri="http://schemas.openxmlformats.org/drawingml/2006/table">
            <a:tbl>
              <a:tblPr/>
              <a:tblGrid>
                <a:gridCol w="1797160">
                  <a:extLst>
                    <a:ext uri="{9D8B030D-6E8A-4147-A177-3AD203B41FA5}">
                      <a16:colId xmlns:a16="http://schemas.microsoft.com/office/drawing/2014/main" val="2227452183"/>
                    </a:ext>
                  </a:extLst>
                </a:gridCol>
                <a:gridCol w="1527576">
                  <a:extLst>
                    <a:ext uri="{9D8B030D-6E8A-4147-A177-3AD203B41FA5}">
                      <a16:colId xmlns:a16="http://schemas.microsoft.com/office/drawing/2014/main" val="2300119240"/>
                    </a:ext>
                  </a:extLst>
                </a:gridCol>
                <a:gridCol w="5661048">
                  <a:extLst>
                    <a:ext uri="{9D8B030D-6E8A-4147-A177-3AD203B41FA5}">
                      <a16:colId xmlns:a16="http://schemas.microsoft.com/office/drawing/2014/main" val="1681769678"/>
                    </a:ext>
                  </a:extLst>
                </a:gridCol>
              </a:tblGrid>
              <a:tr h="270198">
                <a:tc>
                  <a:txBody>
                    <a:bodyPr/>
                    <a:lstStyle/>
                    <a:p>
                      <a:pPr algn="l" fontAlgn="t"/>
                      <a:r>
                        <a:rPr lang="en-IN" sz="1400" b="1" dirty="0">
                          <a:effectLst/>
                        </a:rPr>
                        <a:t>Data Type</a:t>
                      </a:r>
                    </a:p>
                  </a:txBody>
                  <a:tcPr marL="83138"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a:effectLst/>
                        </a:rPr>
                        <a:t>Size</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a:effectLst/>
                        </a:rPr>
                        <a:t>Description</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15000699"/>
                  </a:ext>
                </a:extLst>
              </a:tr>
              <a:tr h="270198">
                <a:tc>
                  <a:txBody>
                    <a:bodyPr/>
                    <a:lstStyle/>
                    <a:p>
                      <a:pPr algn="l" fontAlgn="t"/>
                      <a:r>
                        <a:rPr lang="en-IN" sz="1400" b="1">
                          <a:effectLst/>
                        </a:rPr>
                        <a:t>byte</a:t>
                      </a:r>
                    </a:p>
                  </a:txBody>
                  <a:tcPr marL="83138"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b="1">
                          <a:effectLst/>
                        </a:rPr>
                        <a:t>1 byte</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Stores whole numbers from -128 to 127</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57001107"/>
                  </a:ext>
                </a:extLst>
              </a:tr>
              <a:tr h="270198">
                <a:tc>
                  <a:txBody>
                    <a:bodyPr/>
                    <a:lstStyle/>
                    <a:p>
                      <a:pPr algn="l" fontAlgn="t"/>
                      <a:r>
                        <a:rPr lang="en-IN" sz="1400" b="1">
                          <a:effectLst/>
                        </a:rPr>
                        <a:t>short</a:t>
                      </a:r>
                    </a:p>
                  </a:txBody>
                  <a:tcPr marL="83138"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a:effectLst/>
                        </a:rPr>
                        <a:t>2 bytes</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Stores whole numbers from -32,768 to 32,767</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20772761"/>
                  </a:ext>
                </a:extLst>
              </a:tr>
              <a:tr h="457259">
                <a:tc>
                  <a:txBody>
                    <a:bodyPr/>
                    <a:lstStyle/>
                    <a:p>
                      <a:pPr algn="l" fontAlgn="t"/>
                      <a:r>
                        <a:rPr lang="en-IN" sz="1400" b="1">
                          <a:effectLst/>
                        </a:rPr>
                        <a:t>int</a:t>
                      </a:r>
                    </a:p>
                  </a:txBody>
                  <a:tcPr marL="83138"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b="1">
                          <a:effectLst/>
                        </a:rPr>
                        <a:t>4 bytes</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Stores whole numbers from -2,147,483,648 to 2,147,483,647</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18796767"/>
                  </a:ext>
                </a:extLst>
              </a:tr>
              <a:tr h="644319">
                <a:tc>
                  <a:txBody>
                    <a:bodyPr/>
                    <a:lstStyle/>
                    <a:p>
                      <a:pPr algn="l" fontAlgn="t"/>
                      <a:r>
                        <a:rPr lang="en-IN" sz="1400" b="1">
                          <a:effectLst/>
                        </a:rPr>
                        <a:t>long</a:t>
                      </a:r>
                    </a:p>
                  </a:txBody>
                  <a:tcPr marL="83138"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a:effectLst/>
                        </a:rPr>
                        <a:t>8 bytes</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Stores whole numbers from -9,223,372,036,854,775,808 to 9,223,372,036,854,775,807</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51918488"/>
                  </a:ext>
                </a:extLst>
              </a:tr>
              <a:tr h="457259">
                <a:tc>
                  <a:txBody>
                    <a:bodyPr/>
                    <a:lstStyle/>
                    <a:p>
                      <a:pPr algn="l" fontAlgn="t"/>
                      <a:r>
                        <a:rPr lang="en-IN" sz="1400" b="1">
                          <a:effectLst/>
                        </a:rPr>
                        <a:t>float</a:t>
                      </a:r>
                    </a:p>
                  </a:txBody>
                  <a:tcPr marL="83138"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b="1">
                          <a:effectLst/>
                        </a:rPr>
                        <a:t>4 bytes</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Stores fractional numbers. Sufficient for storing 6 to 7 decimal digits</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33175179"/>
                  </a:ext>
                </a:extLst>
              </a:tr>
              <a:tr h="457259">
                <a:tc>
                  <a:txBody>
                    <a:bodyPr/>
                    <a:lstStyle/>
                    <a:p>
                      <a:pPr algn="l" fontAlgn="t"/>
                      <a:r>
                        <a:rPr lang="en-IN" sz="1400" b="1">
                          <a:effectLst/>
                        </a:rPr>
                        <a:t>double</a:t>
                      </a:r>
                    </a:p>
                  </a:txBody>
                  <a:tcPr marL="83138"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b="1">
                          <a:effectLst/>
                        </a:rPr>
                        <a:t>8 bytes</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Stores fractional numbers. Sufficient for storing 15 decimal digits</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68702473"/>
                  </a:ext>
                </a:extLst>
              </a:tr>
              <a:tr h="270198">
                <a:tc>
                  <a:txBody>
                    <a:bodyPr/>
                    <a:lstStyle/>
                    <a:p>
                      <a:pPr algn="l" fontAlgn="t"/>
                      <a:r>
                        <a:rPr lang="en-IN" sz="1400" b="1">
                          <a:effectLst/>
                        </a:rPr>
                        <a:t>boolean</a:t>
                      </a:r>
                    </a:p>
                  </a:txBody>
                  <a:tcPr marL="83138"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b="1">
                          <a:effectLst/>
                        </a:rPr>
                        <a:t>1 bit</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b="1">
                          <a:effectLst/>
                        </a:rPr>
                        <a:t>Stores true or false values</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48241875"/>
                  </a:ext>
                </a:extLst>
              </a:tr>
              <a:tr h="270198">
                <a:tc>
                  <a:txBody>
                    <a:bodyPr/>
                    <a:lstStyle/>
                    <a:p>
                      <a:pPr algn="l" fontAlgn="t"/>
                      <a:r>
                        <a:rPr lang="en-IN" sz="1400" b="1">
                          <a:effectLst/>
                        </a:rPr>
                        <a:t>char</a:t>
                      </a:r>
                    </a:p>
                  </a:txBody>
                  <a:tcPr marL="83138"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400" b="1">
                          <a:effectLst/>
                        </a:rPr>
                        <a:t>2 bytes</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effectLst/>
                        </a:rPr>
                        <a:t>Stores a single character/letter or ASCII values</a:t>
                      </a:r>
                    </a:p>
                  </a:txBody>
                  <a:tcPr marL="41569" marR="41569" marT="41569" marB="4156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29338734"/>
                  </a:ext>
                </a:extLst>
              </a:tr>
            </a:tbl>
          </a:graphicData>
        </a:graphic>
      </p:graphicFrame>
      <p:sp>
        <p:nvSpPr>
          <p:cNvPr id="4" name="Date Placeholder 3">
            <a:extLst>
              <a:ext uri="{FF2B5EF4-FFF2-40B4-BE49-F238E27FC236}">
                <a16:creationId xmlns:a16="http://schemas.microsoft.com/office/drawing/2014/main" id="{800699AF-AA29-4DAD-8BA0-C4401CF09D70}"/>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7F9D774B-BDE4-46A5-B4EB-595A0DB2FA6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7E128DD-53BC-476B-8289-17F5D8EC57C7}"/>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5968278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D744-1C3A-4C24-9912-769CF52CA476}"/>
              </a:ext>
            </a:extLst>
          </p:cNvPr>
          <p:cNvSpPr>
            <a:spLocks noGrp="1"/>
          </p:cNvSpPr>
          <p:nvPr>
            <p:ph type="title"/>
          </p:nvPr>
        </p:nvSpPr>
        <p:spPr/>
        <p:txBody>
          <a:bodyPr/>
          <a:lstStyle/>
          <a:p>
            <a:r>
              <a:rPr lang="en-US" dirty="0"/>
              <a:t>Non Primitive Data Types</a:t>
            </a:r>
            <a:endParaRPr lang="en-IN" dirty="0"/>
          </a:p>
        </p:txBody>
      </p:sp>
      <p:sp>
        <p:nvSpPr>
          <p:cNvPr id="4" name="Date Placeholder 3">
            <a:extLst>
              <a:ext uri="{FF2B5EF4-FFF2-40B4-BE49-F238E27FC236}">
                <a16:creationId xmlns:a16="http://schemas.microsoft.com/office/drawing/2014/main" id="{23FEEDEC-BABB-4B32-9FA5-8DB89846B74F}"/>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E23F5449-F2F6-43AB-AA99-09729E491F9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A78A4B4-A8C3-4BC2-B369-8B9B926954A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7" name="Rectangle 1">
            <a:extLst>
              <a:ext uri="{FF2B5EF4-FFF2-40B4-BE49-F238E27FC236}">
                <a16:creationId xmlns:a16="http://schemas.microsoft.com/office/drawing/2014/main" id="{0E1ED328-C0D0-4C91-9213-5FFFEC9CEAE9}"/>
              </a:ext>
            </a:extLst>
          </p:cNvPr>
          <p:cNvSpPr>
            <a:spLocks noGrp="1" noChangeArrowheads="1"/>
          </p:cNvSpPr>
          <p:nvPr>
            <p:ph idx="1"/>
          </p:nvPr>
        </p:nvSpPr>
        <p:spPr bwMode="auto">
          <a:xfrm>
            <a:off x="1167493" y="2423350"/>
            <a:ext cx="941176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Non-primitive data types are called </a:t>
            </a:r>
            <a:r>
              <a:rPr kumimoji="0" lang="en-US" altLang="en-US" sz="1400" b="1" i="0" u="none" strike="noStrike" cap="none" normalizeH="0" baseline="0" dirty="0">
                <a:ln>
                  <a:noFill/>
                </a:ln>
                <a:solidFill>
                  <a:srgbClr val="000000"/>
                </a:solidFill>
                <a:effectLst/>
                <a:latin typeface="Verdana" panose="020B0604030504040204" pitchFamily="34" charset="0"/>
              </a:rPr>
              <a:t>reference types</a:t>
            </a:r>
            <a:r>
              <a:rPr kumimoji="0" lang="en-US" altLang="en-US" sz="1400" b="0" i="0" u="none" strike="noStrike" cap="none" normalizeH="0" baseline="0" dirty="0">
                <a:ln>
                  <a:noFill/>
                </a:ln>
                <a:solidFill>
                  <a:srgbClr val="000000"/>
                </a:solidFill>
                <a:effectLst/>
                <a:latin typeface="Verdana" panose="020B0604030504040204" pitchFamily="34" charset="0"/>
              </a:rPr>
              <a:t> because they refer to objects.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main difference between </a:t>
            </a:r>
            <a:r>
              <a:rPr kumimoji="0" lang="en-US" altLang="en-US" sz="1400" b="1" i="0" u="none" strike="noStrike" cap="none" normalizeH="0" baseline="0" dirty="0">
                <a:ln>
                  <a:noFill/>
                </a:ln>
                <a:solidFill>
                  <a:srgbClr val="000000"/>
                </a:solidFill>
                <a:effectLst/>
                <a:latin typeface="Verdana" panose="020B0604030504040204" pitchFamily="34" charset="0"/>
              </a:rPr>
              <a:t>primitive</a:t>
            </a:r>
            <a:r>
              <a:rPr kumimoji="0" lang="en-US" altLang="en-US" sz="1400" b="0" i="0" u="none" strike="noStrike" cap="none" normalizeH="0" baseline="0" dirty="0">
                <a:ln>
                  <a:noFill/>
                </a:ln>
                <a:solidFill>
                  <a:srgbClr val="000000"/>
                </a:solidFill>
                <a:effectLst/>
                <a:latin typeface="Verdana" panose="020B0604030504040204" pitchFamily="34" charset="0"/>
              </a:rPr>
              <a:t> and </a:t>
            </a:r>
            <a:r>
              <a:rPr kumimoji="0" lang="en-US" altLang="en-US" sz="1400" b="1" i="0" u="none" strike="noStrike" cap="none" normalizeH="0" baseline="0" dirty="0">
                <a:ln>
                  <a:noFill/>
                </a:ln>
                <a:solidFill>
                  <a:srgbClr val="000000"/>
                </a:solidFill>
                <a:effectLst/>
                <a:latin typeface="Verdana" panose="020B0604030504040204" pitchFamily="34" charset="0"/>
              </a:rPr>
              <a:t>non-primitive</a:t>
            </a:r>
            <a:r>
              <a:rPr kumimoji="0" lang="en-US" altLang="en-US" sz="1400" b="0" i="0" u="none" strike="noStrike" cap="none" normalizeH="0" baseline="0" dirty="0">
                <a:ln>
                  <a:noFill/>
                </a:ln>
                <a:solidFill>
                  <a:srgbClr val="000000"/>
                </a:solidFill>
                <a:effectLst/>
                <a:latin typeface="Verdana" panose="020B0604030504040204" pitchFamily="34" charset="0"/>
              </a:rPr>
              <a:t> data types are:</a:t>
            </a:r>
            <a:endParaRPr kumimoji="0" lang="en-US" altLang="en-US" sz="10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Verdana" panose="020B0604030504040204" pitchFamily="34" charset="0"/>
              </a:rPr>
              <a:t>Primitive types are predefined (already defined) in Java. Non-primitive types are created by the programmer and is not defined by Java (except for </a:t>
            </a:r>
            <a:r>
              <a:rPr kumimoji="0" lang="en-US" altLang="en-US" sz="1400" b="0" i="0" u="none" strike="noStrike" cap="none" normalizeH="0" baseline="0" dirty="0">
                <a:ln>
                  <a:noFill/>
                </a:ln>
                <a:solidFill>
                  <a:srgbClr val="DC143C"/>
                </a:solidFill>
                <a:effectLst/>
                <a:latin typeface="Consolas" panose="020B0609020204030204" pitchFamily="49" charset="0"/>
              </a:rPr>
              <a:t>String</a:t>
            </a:r>
            <a:r>
              <a:rPr kumimoji="0" lang="en-US" altLang="en-US" sz="1400" b="0" i="0" u="none" strike="noStrike" cap="none" normalizeH="0" baseline="0" dirty="0">
                <a:ln>
                  <a:noFill/>
                </a:ln>
                <a:solidFill>
                  <a:srgbClr val="000000"/>
                </a:solidFill>
                <a:effectLst/>
                <a:latin typeface="Verdana" panose="020B060403050404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Verdana" panose="020B0604030504040204" pitchFamily="34" charset="0"/>
              </a:rPr>
              <a:t>Non-primitive types can be used to call methods to perform certain operations, while primitive types cannot.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Verdana" panose="020B0604030504040204" pitchFamily="34" charset="0"/>
              </a:rPr>
              <a:t>A primitive type has always a value, while non-primitive types can be </a:t>
            </a:r>
            <a:r>
              <a:rPr kumimoji="0" lang="en-US" altLang="en-US" sz="1400" b="0" i="0" u="none" strike="noStrike" cap="none" normalizeH="0" baseline="0" dirty="0">
                <a:ln>
                  <a:noFill/>
                </a:ln>
                <a:solidFill>
                  <a:srgbClr val="DC143C"/>
                </a:solidFill>
                <a:effectLst/>
                <a:latin typeface="Consolas" panose="020B0609020204030204" pitchFamily="49" charset="0"/>
              </a:rPr>
              <a:t>null</a:t>
            </a:r>
            <a:r>
              <a:rPr kumimoji="0" lang="en-US" altLang="en-US" sz="1400" b="0" i="0" u="none" strike="noStrike" cap="none" normalizeH="0" baseline="0" dirty="0">
                <a:ln>
                  <a:noFill/>
                </a:ln>
                <a:solidFill>
                  <a:srgbClr val="000000"/>
                </a:solidFill>
                <a:effectLst/>
                <a:latin typeface="Verdana" panose="020B060403050404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Verdana" panose="020B0604030504040204" pitchFamily="34" charset="0"/>
              </a:rPr>
              <a:t>A primitive type starts with a lowercase letter, while non-primitive types starts with an uppercase letter.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Verdana" panose="020B0604030504040204" pitchFamily="34" charset="0"/>
              </a:rPr>
              <a:t>The size of a primitive type depends on the data type, while non-primitive types have all the same 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Examples of non-primitive types are Strings, Arrays, Classes, Interface, etc.</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43422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C104-7C03-450C-92CB-4DB2E46C5AA2}"/>
              </a:ext>
            </a:extLst>
          </p:cNvPr>
          <p:cNvSpPr>
            <a:spLocks noGrp="1"/>
          </p:cNvSpPr>
          <p:nvPr>
            <p:ph type="title"/>
          </p:nvPr>
        </p:nvSpPr>
        <p:spPr>
          <a:xfrm>
            <a:off x="1895280" y="2766218"/>
            <a:ext cx="5709169" cy="1325563"/>
          </a:xfrm>
        </p:spPr>
        <p:txBody>
          <a:bodyPr/>
          <a:lstStyle/>
          <a:p>
            <a:r>
              <a:rPr lang="en-US" dirty="0"/>
              <a:t>Constructor in JAVA</a:t>
            </a:r>
            <a:endParaRPr lang="en-IN" dirty="0"/>
          </a:p>
        </p:txBody>
      </p:sp>
      <p:sp>
        <p:nvSpPr>
          <p:cNvPr id="4" name="Date Placeholder 3">
            <a:extLst>
              <a:ext uri="{FF2B5EF4-FFF2-40B4-BE49-F238E27FC236}">
                <a16:creationId xmlns:a16="http://schemas.microsoft.com/office/drawing/2014/main" id="{2B30900F-1F0C-417E-9B18-88FD815321EA}"/>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B8A18297-8036-47AF-9054-B2F6DF3CF0F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428DB71-AFE7-4B39-A5BB-65D72AA24CC0}"/>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7964485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A64E-A27D-4702-9384-C86E19157F43}"/>
              </a:ext>
            </a:extLst>
          </p:cNvPr>
          <p:cNvSpPr>
            <a:spLocks noGrp="1"/>
          </p:cNvSpPr>
          <p:nvPr>
            <p:ph type="title"/>
          </p:nvPr>
        </p:nvSpPr>
        <p:spPr>
          <a:xfrm>
            <a:off x="1167492" y="167052"/>
            <a:ext cx="9779183" cy="502017"/>
          </a:xfrm>
        </p:spPr>
        <p:txBody>
          <a:bodyPr/>
          <a:lstStyle/>
          <a:p>
            <a:r>
              <a:rPr lang="en-IN" sz="4000" b="0" dirty="0"/>
              <a:t>Java Constructors</a:t>
            </a:r>
          </a:p>
        </p:txBody>
      </p:sp>
      <p:sp>
        <p:nvSpPr>
          <p:cNvPr id="3" name="Content Placeholder 2">
            <a:extLst>
              <a:ext uri="{FF2B5EF4-FFF2-40B4-BE49-F238E27FC236}">
                <a16:creationId xmlns:a16="http://schemas.microsoft.com/office/drawing/2014/main" id="{891D4F41-6B00-4221-BB86-BB330AF6839B}"/>
              </a:ext>
            </a:extLst>
          </p:cNvPr>
          <p:cNvSpPr>
            <a:spLocks noGrp="1"/>
          </p:cNvSpPr>
          <p:nvPr>
            <p:ph idx="1"/>
          </p:nvPr>
        </p:nvSpPr>
        <p:spPr>
          <a:xfrm>
            <a:off x="1167493" y="918429"/>
            <a:ext cx="9779182" cy="3366815"/>
          </a:xfrm>
        </p:spPr>
        <p:txBody>
          <a:bodyPr/>
          <a:lstStyle/>
          <a:p>
            <a:r>
              <a:rPr lang="en-US" sz="1600" dirty="0"/>
              <a:t>A constructor initializes an object when it is created. It has the same name as its class and is syntactically similar to a method. However, constructors have no explicit return type.</a:t>
            </a:r>
          </a:p>
          <a:p>
            <a:r>
              <a:rPr lang="en-US" sz="1600" dirty="0"/>
              <a:t>Typically, you will use a constructor to give initial values to the instance variables defined by the class, or to perform any other start-up procedures required to create a fully formed object.</a:t>
            </a:r>
          </a:p>
          <a:p>
            <a:r>
              <a:rPr lang="en-US" sz="1600" dirty="0"/>
              <a:t>All classes have constructors, whether you define one or not, because Java automatically provides a default constructor that initializes all member variables to zero. However, once you define your own constructor, the default constructor is no longer used.</a:t>
            </a:r>
          </a:p>
          <a:p>
            <a:endParaRPr lang="en-IN" sz="1600" dirty="0"/>
          </a:p>
          <a:p>
            <a:endParaRPr lang="en-IN" sz="1600" dirty="0"/>
          </a:p>
          <a:p>
            <a:endParaRPr lang="en-IN" sz="1050" dirty="0"/>
          </a:p>
        </p:txBody>
      </p:sp>
      <p:sp>
        <p:nvSpPr>
          <p:cNvPr id="4" name="Date Placeholder 3">
            <a:extLst>
              <a:ext uri="{FF2B5EF4-FFF2-40B4-BE49-F238E27FC236}">
                <a16:creationId xmlns:a16="http://schemas.microsoft.com/office/drawing/2014/main" id="{7DA63A25-AF17-48F6-ABA1-4A376A5A1E81}"/>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7A7F60B0-006B-4E7C-A64D-47AF2C356AF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765C1E-8417-4618-AFF8-A42E1BA8AAFC}"/>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8" name="Picture 7">
            <a:extLst>
              <a:ext uri="{FF2B5EF4-FFF2-40B4-BE49-F238E27FC236}">
                <a16:creationId xmlns:a16="http://schemas.microsoft.com/office/drawing/2014/main" id="{6A197ACF-0D54-4B12-8022-9B3E3AF40330}"/>
              </a:ext>
            </a:extLst>
          </p:cNvPr>
          <p:cNvPicPr>
            <a:picLocks noChangeAspect="1"/>
          </p:cNvPicPr>
          <p:nvPr/>
        </p:nvPicPr>
        <p:blipFill>
          <a:blip r:embed="rId2"/>
          <a:stretch>
            <a:fillRect/>
          </a:stretch>
        </p:blipFill>
        <p:spPr>
          <a:xfrm>
            <a:off x="1339217" y="3044604"/>
            <a:ext cx="2057687" cy="1419423"/>
          </a:xfrm>
          <a:prstGeom prst="rect">
            <a:avLst/>
          </a:prstGeom>
        </p:spPr>
      </p:pic>
    </p:spTree>
    <p:extLst>
      <p:ext uri="{BB962C8B-B14F-4D97-AF65-F5344CB8AC3E}">
        <p14:creationId xmlns:p14="http://schemas.microsoft.com/office/powerpoint/2010/main" val="9961275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BB9D-55C8-4C56-92D6-258CE8CF3432}"/>
              </a:ext>
            </a:extLst>
          </p:cNvPr>
          <p:cNvSpPr>
            <a:spLocks noGrp="1"/>
          </p:cNvSpPr>
          <p:nvPr>
            <p:ph type="title"/>
          </p:nvPr>
        </p:nvSpPr>
        <p:spPr>
          <a:xfrm>
            <a:off x="1167492" y="413238"/>
            <a:ext cx="9779183" cy="764932"/>
          </a:xfrm>
        </p:spPr>
        <p:txBody>
          <a:bodyPr/>
          <a:lstStyle/>
          <a:p>
            <a:r>
              <a:rPr lang="en-IN" sz="3600" b="0" dirty="0"/>
              <a:t>Types of Constructors</a:t>
            </a:r>
            <a:br>
              <a:rPr lang="en-IN" sz="3600" b="0" dirty="0"/>
            </a:br>
            <a:endParaRPr lang="en-IN" sz="1800" dirty="0"/>
          </a:p>
        </p:txBody>
      </p:sp>
      <p:sp>
        <p:nvSpPr>
          <p:cNvPr id="3" name="Content Placeholder 2">
            <a:extLst>
              <a:ext uri="{FF2B5EF4-FFF2-40B4-BE49-F238E27FC236}">
                <a16:creationId xmlns:a16="http://schemas.microsoft.com/office/drawing/2014/main" id="{101703DD-45EE-4600-AC6C-42A2E9EE22E2}"/>
              </a:ext>
            </a:extLst>
          </p:cNvPr>
          <p:cNvSpPr>
            <a:spLocks noGrp="1"/>
          </p:cNvSpPr>
          <p:nvPr>
            <p:ph idx="1"/>
          </p:nvPr>
        </p:nvSpPr>
        <p:spPr>
          <a:xfrm>
            <a:off x="1167493" y="975947"/>
            <a:ext cx="9779182" cy="4408336"/>
          </a:xfrm>
        </p:spPr>
        <p:txBody>
          <a:bodyPr/>
          <a:lstStyle/>
          <a:p>
            <a:r>
              <a:rPr lang="en-US" sz="2000" dirty="0"/>
              <a:t>Java allows two types of constructors namely −</a:t>
            </a:r>
          </a:p>
          <a:p>
            <a:pPr marL="457200" indent="-457200">
              <a:buFont typeface="Arial" panose="020B0604020202020204" pitchFamily="34" charset="0"/>
              <a:buChar char="•"/>
            </a:pPr>
            <a:r>
              <a:rPr lang="en-US" sz="2000" dirty="0"/>
              <a:t>No argument Constructors</a:t>
            </a:r>
          </a:p>
          <a:p>
            <a:pPr marL="457200" indent="-457200">
              <a:buFont typeface="Arial" panose="020B0604020202020204" pitchFamily="34" charset="0"/>
              <a:buChar char="•"/>
            </a:pPr>
            <a:r>
              <a:rPr lang="en-US" sz="2000" dirty="0"/>
              <a:t>Parameterized Constructors</a:t>
            </a:r>
          </a:p>
          <a:p>
            <a:endParaRPr lang="en-US" sz="1600" dirty="0"/>
          </a:p>
          <a:p>
            <a:r>
              <a:rPr lang="en-IN" sz="2000" dirty="0"/>
              <a:t>No argument Constructors:</a:t>
            </a:r>
          </a:p>
          <a:p>
            <a:r>
              <a:rPr lang="en-US" sz="2000" dirty="0"/>
              <a:t>As the name specifies the no argument constructors of Java does not accept any parameters instead, using these constructors the instance variables of a method will be initialized with fixed values for all objects</a:t>
            </a:r>
            <a:endParaRPr lang="en-IN" sz="2000" dirty="0"/>
          </a:p>
          <a:p>
            <a:pPr marL="285750" indent="-285750">
              <a:buFont typeface="Arial" panose="020B0604020202020204" pitchFamily="34" charset="0"/>
              <a:buChar char="•"/>
            </a:pPr>
            <a:endParaRPr lang="en-IN" sz="1600" dirty="0"/>
          </a:p>
        </p:txBody>
      </p:sp>
      <p:sp>
        <p:nvSpPr>
          <p:cNvPr id="4" name="Date Placeholder 3">
            <a:extLst>
              <a:ext uri="{FF2B5EF4-FFF2-40B4-BE49-F238E27FC236}">
                <a16:creationId xmlns:a16="http://schemas.microsoft.com/office/drawing/2014/main" id="{BA229367-FEEF-4113-9575-69DC2E3AB0EC}"/>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BD2206C6-EA27-4375-A7F8-B578C589ACD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AE9AA1F-B778-4E31-A69E-E5A32CFDC09E}"/>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8" name="Picture 7">
            <a:extLst>
              <a:ext uri="{FF2B5EF4-FFF2-40B4-BE49-F238E27FC236}">
                <a16:creationId xmlns:a16="http://schemas.microsoft.com/office/drawing/2014/main" id="{608A98FC-8BA8-43C2-B0F8-946B3F3D2796}"/>
              </a:ext>
            </a:extLst>
          </p:cNvPr>
          <p:cNvPicPr>
            <a:picLocks noChangeAspect="1"/>
          </p:cNvPicPr>
          <p:nvPr/>
        </p:nvPicPr>
        <p:blipFill>
          <a:blip r:embed="rId2"/>
          <a:stretch>
            <a:fillRect/>
          </a:stretch>
        </p:blipFill>
        <p:spPr>
          <a:xfrm>
            <a:off x="1942935" y="3878373"/>
            <a:ext cx="2362530" cy="1914792"/>
          </a:xfrm>
          <a:prstGeom prst="rect">
            <a:avLst/>
          </a:prstGeom>
        </p:spPr>
      </p:pic>
    </p:spTree>
    <p:extLst>
      <p:ext uri="{BB962C8B-B14F-4D97-AF65-F5344CB8AC3E}">
        <p14:creationId xmlns:p14="http://schemas.microsoft.com/office/powerpoint/2010/main" val="38544827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5B1F-4FAE-4A71-AE9C-2A1A49B31214}"/>
              </a:ext>
            </a:extLst>
          </p:cNvPr>
          <p:cNvSpPr>
            <a:spLocks noGrp="1"/>
          </p:cNvSpPr>
          <p:nvPr>
            <p:ph type="title"/>
          </p:nvPr>
        </p:nvSpPr>
        <p:spPr>
          <a:xfrm>
            <a:off x="1167491" y="413238"/>
            <a:ext cx="9779183" cy="506658"/>
          </a:xfrm>
        </p:spPr>
        <p:txBody>
          <a:bodyPr/>
          <a:lstStyle/>
          <a:p>
            <a:r>
              <a:rPr lang="en-IN" sz="2800" dirty="0"/>
              <a:t>Example: Default Constructor</a:t>
            </a:r>
          </a:p>
        </p:txBody>
      </p:sp>
      <p:sp>
        <p:nvSpPr>
          <p:cNvPr id="3" name="Content Placeholder 2">
            <a:extLst>
              <a:ext uri="{FF2B5EF4-FFF2-40B4-BE49-F238E27FC236}">
                <a16:creationId xmlns:a16="http://schemas.microsoft.com/office/drawing/2014/main" id="{38F6DFC9-0E6C-4E0A-9D12-CD1B57626F78}"/>
              </a:ext>
            </a:extLst>
          </p:cNvPr>
          <p:cNvSpPr>
            <a:spLocks noGrp="1"/>
          </p:cNvSpPr>
          <p:nvPr>
            <p:ph idx="1"/>
          </p:nvPr>
        </p:nvSpPr>
        <p:spPr>
          <a:xfrm>
            <a:off x="1167493" y="1208330"/>
            <a:ext cx="9779182" cy="5034208"/>
          </a:xfrm>
        </p:spPr>
        <p:txBody>
          <a:bodyPr/>
          <a:lstStyle/>
          <a:p>
            <a:endParaRPr lang="en-IN" sz="1100" dirty="0"/>
          </a:p>
        </p:txBody>
      </p:sp>
      <p:sp>
        <p:nvSpPr>
          <p:cNvPr id="4" name="Date Placeholder 3">
            <a:extLst>
              <a:ext uri="{FF2B5EF4-FFF2-40B4-BE49-F238E27FC236}">
                <a16:creationId xmlns:a16="http://schemas.microsoft.com/office/drawing/2014/main" id="{7380F504-D316-434D-A069-6BF1DAA7EDC5}"/>
              </a:ext>
            </a:extLst>
          </p:cNvPr>
          <p:cNvSpPr>
            <a:spLocks noGrp="1"/>
          </p:cNvSpPr>
          <p:nvPr>
            <p:ph type="dt" sz="half" idx="2"/>
          </p:nvPr>
        </p:nvSpPr>
        <p:spPr/>
        <p:txBody>
          <a:bodyPr/>
          <a:lstStyle/>
          <a:p>
            <a:fld id="{7E7AB22C-8B7E-9B4A-8C65-396C3C874D86}" type="datetime1">
              <a:rPr lang="en-US" smtClean="0"/>
              <a:pPr/>
              <a:t>7/28/2023</a:t>
            </a:fld>
            <a:endParaRPr lang="en-US" dirty="0"/>
          </a:p>
        </p:txBody>
      </p:sp>
      <p:sp>
        <p:nvSpPr>
          <p:cNvPr id="5" name="Footer Placeholder 4">
            <a:extLst>
              <a:ext uri="{FF2B5EF4-FFF2-40B4-BE49-F238E27FC236}">
                <a16:creationId xmlns:a16="http://schemas.microsoft.com/office/drawing/2014/main" id="{E061FB76-251C-4245-A51D-CD2D449E049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CEF0E78-907A-4D5D-A220-BDF00BF74570}"/>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7" name="Picture 6">
            <a:extLst>
              <a:ext uri="{FF2B5EF4-FFF2-40B4-BE49-F238E27FC236}">
                <a16:creationId xmlns:a16="http://schemas.microsoft.com/office/drawing/2014/main" id="{AA8242B9-B5F2-4A14-A1FE-2074871E5E4B}"/>
              </a:ext>
            </a:extLst>
          </p:cNvPr>
          <p:cNvPicPr>
            <a:picLocks noChangeAspect="1"/>
          </p:cNvPicPr>
          <p:nvPr/>
        </p:nvPicPr>
        <p:blipFill>
          <a:blip r:embed="rId2"/>
          <a:stretch>
            <a:fillRect/>
          </a:stretch>
        </p:blipFill>
        <p:spPr>
          <a:xfrm>
            <a:off x="1245325" y="1208330"/>
            <a:ext cx="5106113" cy="2067213"/>
          </a:xfrm>
          <a:prstGeom prst="rect">
            <a:avLst/>
          </a:prstGeom>
        </p:spPr>
      </p:pic>
    </p:spTree>
    <p:extLst>
      <p:ext uri="{BB962C8B-B14F-4D97-AF65-F5344CB8AC3E}">
        <p14:creationId xmlns:p14="http://schemas.microsoft.com/office/powerpoint/2010/main" val="4003228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9004-63F3-438D-8517-97D2BA90A229}"/>
              </a:ext>
            </a:extLst>
          </p:cNvPr>
          <p:cNvSpPr>
            <a:spLocks noGrp="1"/>
          </p:cNvSpPr>
          <p:nvPr>
            <p:ph type="title"/>
          </p:nvPr>
        </p:nvSpPr>
        <p:spPr>
          <a:xfrm>
            <a:off x="1206408" y="331115"/>
            <a:ext cx="9779183" cy="687724"/>
          </a:xfrm>
        </p:spPr>
        <p:txBody>
          <a:bodyPr/>
          <a:lstStyle/>
          <a:p>
            <a:r>
              <a:rPr lang="en-IN" sz="4000" b="0" dirty="0"/>
              <a:t>Parameterized Constructors</a:t>
            </a:r>
          </a:p>
        </p:txBody>
      </p:sp>
      <p:pic>
        <p:nvPicPr>
          <p:cNvPr id="9" name="Content Placeholder 8">
            <a:extLst>
              <a:ext uri="{FF2B5EF4-FFF2-40B4-BE49-F238E27FC236}">
                <a16:creationId xmlns:a16="http://schemas.microsoft.com/office/drawing/2014/main" id="{90921090-7DD1-4B38-8BBF-A9DC5E85C9EB}"/>
              </a:ext>
            </a:extLst>
          </p:cNvPr>
          <p:cNvPicPr>
            <a:picLocks noGrp="1" noChangeAspect="1"/>
          </p:cNvPicPr>
          <p:nvPr>
            <p:ph idx="1"/>
          </p:nvPr>
        </p:nvPicPr>
        <p:blipFill>
          <a:blip r:embed="rId2"/>
          <a:stretch>
            <a:fillRect/>
          </a:stretch>
        </p:blipFill>
        <p:spPr>
          <a:xfrm>
            <a:off x="1411898" y="2689124"/>
            <a:ext cx="4957229" cy="2572109"/>
          </a:xfrm>
          <a:prstGeom prst="rect">
            <a:avLst/>
          </a:prstGeom>
        </p:spPr>
      </p:pic>
      <p:sp>
        <p:nvSpPr>
          <p:cNvPr id="4" name="Date Placeholder 3">
            <a:extLst>
              <a:ext uri="{FF2B5EF4-FFF2-40B4-BE49-F238E27FC236}">
                <a16:creationId xmlns:a16="http://schemas.microsoft.com/office/drawing/2014/main" id="{40D2674F-006A-474F-8A01-FF58FD317ABF}"/>
              </a:ext>
            </a:extLst>
          </p:cNvPr>
          <p:cNvSpPr>
            <a:spLocks noGrp="1"/>
          </p:cNvSpPr>
          <p:nvPr>
            <p:ph type="dt" sz="half" idx="2"/>
          </p:nvPr>
        </p:nvSpPr>
        <p:spPr/>
        <p:txBody>
          <a:bodyPr/>
          <a:lstStyle/>
          <a:p>
            <a:fld id="{7E7AB22C-8B7E-9B4A-8C65-396C3C874D86}" type="datetime1">
              <a:rPr lang="en-US" smtClean="0"/>
              <a:pPr/>
              <a:t>7/28/2023</a:t>
            </a:fld>
            <a:endParaRPr lang="en-US" dirty="0"/>
          </a:p>
        </p:txBody>
      </p:sp>
      <p:sp>
        <p:nvSpPr>
          <p:cNvPr id="5" name="Footer Placeholder 4">
            <a:extLst>
              <a:ext uri="{FF2B5EF4-FFF2-40B4-BE49-F238E27FC236}">
                <a16:creationId xmlns:a16="http://schemas.microsoft.com/office/drawing/2014/main" id="{74318D47-FE8B-47BE-B963-1D30122102E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269027F-0B6F-4D5A-87C6-A55593C58E6F}"/>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8" name="Rectangle 7">
            <a:extLst>
              <a:ext uri="{FF2B5EF4-FFF2-40B4-BE49-F238E27FC236}">
                <a16:creationId xmlns:a16="http://schemas.microsoft.com/office/drawing/2014/main" id="{363368AA-3664-47F0-B636-8FD91FC2CAA5}"/>
              </a:ext>
            </a:extLst>
          </p:cNvPr>
          <p:cNvSpPr/>
          <p:nvPr/>
        </p:nvSpPr>
        <p:spPr>
          <a:xfrm>
            <a:off x="1245324" y="1190626"/>
            <a:ext cx="9701350" cy="923330"/>
          </a:xfrm>
          <a:prstGeom prst="rect">
            <a:avLst/>
          </a:prstGeom>
        </p:spPr>
        <p:txBody>
          <a:bodyPr wrap="square">
            <a:spAutoFit/>
          </a:bodyPr>
          <a:lstStyle/>
          <a:p>
            <a:r>
              <a:rPr lang="en-US" dirty="0">
                <a:solidFill>
                  <a:srgbClr val="000000"/>
                </a:solidFill>
                <a:latin typeface="Nunito"/>
              </a:rPr>
              <a:t>Most often, you will need a constructor that accepts one or more parameters. Parameters are added to a constructor in the same way that they are added to a method, just declare them inside the parentheses after the constructor's name.</a:t>
            </a:r>
            <a:endParaRPr lang="en-IN" dirty="0"/>
          </a:p>
        </p:txBody>
      </p:sp>
      <p:pic>
        <p:nvPicPr>
          <p:cNvPr id="10" name="Picture 9">
            <a:extLst>
              <a:ext uri="{FF2B5EF4-FFF2-40B4-BE49-F238E27FC236}">
                <a16:creationId xmlns:a16="http://schemas.microsoft.com/office/drawing/2014/main" id="{A85766F6-5B71-49BE-AB49-B9881E110842}"/>
              </a:ext>
            </a:extLst>
          </p:cNvPr>
          <p:cNvPicPr>
            <a:picLocks noChangeAspect="1"/>
          </p:cNvPicPr>
          <p:nvPr/>
        </p:nvPicPr>
        <p:blipFill>
          <a:blip r:embed="rId3"/>
          <a:stretch>
            <a:fillRect/>
          </a:stretch>
        </p:blipFill>
        <p:spPr>
          <a:xfrm>
            <a:off x="6731725" y="2943812"/>
            <a:ext cx="4696480" cy="1819529"/>
          </a:xfrm>
          <a:prstGeom prst="rect">
            <a:avLst/>
          </a:prstGeom>
        </p:spPr>
      </p:pic>
    </p:spTree>
    <p:extLst>
      <p:ext uri="{BB962C8B-B14F-4D97-AF65-F5344CB8AC3E}">
        <p14:creationId xmlns:p14="http://schemas.microsoft.com/office/powerpoint/2010/main" val="29611915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4C6F-9BDA-4EB6-BE2F-4F562031F781}"/>
              </a:ext>
            </a:extLst>
          </p:cNvPr>
          <p:cNvSpPr>
            <a:spLocks noGrp="1"/>
          </p:cNvSpPr>
          <p:nvPr>
            <p:ph type="title"/>
          </p:nvPr>
        </p:nvSpPr>
        <p:spPr/>
        <p:txBody>
          <a:bodyPr/>
          <a:lstStyle/>
          <a:p>
            <a:r>
              <a:rPr lang="en-IN" dirty="0"/>
              <a:t>Scanner</a:t>
            </a:r>
          </a:p>
        </p:txBody>
      </p:sp>
      <p:sp>
        <p:nvSpPr>
          <p:cNvPr id="8" name="Content Placeholder 7">
            <a:extLst>
              <a:ext uri="{FF2B5EF4-FFF2-40B4-BE49-F238E27FC236}">
                <a16:creationId xmlns:a16="http://schemas.microsoft.com/office/drawing/2014/main" id="{04002FEC-F0A6-41F8-8145-A5517210902D}"/>
              </a:ext>
            </a:extLst>
          </p:cNvPr>
          <p:cNvSpPr>
            <a:spLocks noGrp="1"/>
          </p:cNvSpPr>
          <p:nvPr>
            <p:ph idx="1"/>
          </p:nvPr>
        </p:nvSpPr>
        <p:spPr/>
        <p:txBody>
          <a:bodyPr/>
          <a:lstStyle/>
          <a:p>
            <a:r>
              <a:rPr lang="en-US" dirty="0"/>
              <a:t>The Scanner class is used to get user input, and it is found in the </a:t>
            </a:r>
            <a:r>
              <a:rPr lang="en-US" b="1" dirty="0" err="1"/>
              <a:t>java.util</a:t>
            </a:r>
            <a:r>
              <a:rPr lang="en-US" b="1" dirty="0"/>
              <a:t> </a:t>
            </a:r>
            <a:r>
              <a:rPr lang="en-US" dirty="0"/>
              <a:t>package.</a:t>
            </a:r>
          </a:p>
          <a:p>
            <a:r>
              <a:rPr lang="en-US" dirty="0"/>
              <a:t>To use the Scanner class, create an object of the class and use any of the available methods found in the Scanner class documentation. In our example, we will use the </a:t>
            </a:r>
            <a:r>
              <a:rPr lang="en-US" dirty="0" err="1"/>
              <a:t>nextLine</a:t>
            </a:r>
            <a:r>
              <a:rPr lang="en-US" dirty="0"/>
              <a:t>() method, which is used to read Strings:</a:t>
            </a:r>
            <a:endParaRPr lang="en-IN" dirty="0"/>
          </a:p>
        </p:txBody>
      </p:sp>
      <p:sp>
        <p:nvSpPr>
          <p:cNvPr id="4" name="Date Placeholder 3">
            <a:extLst>
              <a:ext uri="{FF2B5EF4-FFF2-40B4-BE49-F238E27FC236}">
                <a16:creationId xmlns:a16="http://schemas.microsoft.com/office/drawing/2014/main" id="{01DEAEDE-EC69-4833-9A68-9E56CBE0FC86}"/>
              </a:ext>
            </a:extLst>
          </p:cNvPr>
          <p:cNvSpPr>
            <a:spLocks noGrp="1"/>
          </p:cNvSpPr>
          <p:nvPr>
            <p:ph type="dt" sz="half" idx="2"/>
          </p:nvPr>
        </p:nvSpPr>
        <p:spPr/>
        <p:txBody>
          <a:bodyPr/>
          <a:lstStyle/>
          <a:p>
            <a:fld id="{7E7AB22C-8B7E-9B4A-8C65-396C3C874D86}" type="datetime1">
              <a:rPr lang="en-US" smtClean="0"/>
              <a:pPr/>
              <a:t>7/28/2023</a:t>
            </a:fld>
            <a:endParaRPr lang="en-US" dirty="0"/>
          </a:p>
        </p:txBody>
      </p:sp>
      <p:sp>
        <p:nvSpPr>
          <p:cNvPr id="5" name="Footer Placeholder 4">
            <a:extLst>
              <a:ext uri="{FF2B5EF4-FFF2-40B4-BE49-F238E27FC236}">
                <a16:creationId xmlns:a16="http://schemas.microsoft.com/office/drawing/2014/main" id="{3C523B12-557A-4929-8C8C-24ABD34F99D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48B3419-E89E-4752-8486-98FC7DFA08BA}"/>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2184529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E233-82A2-41A0-A2F7-C98E54227A69}"/>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206877E8-7440-42B4-83D7-F2D4E27BC7F5}"/>
              </a:ext>
            </a:extLst>
          </p:cNvPr>
          <p:cNvSpPr>
            <a:spLocks noGrp="1"/>
          </p:cNvSpPr>
          <p:nvPr>
            <p:ph idx="1"/>
          </p:nvPr>
        </p:nvSpPr>
        <p:spPr/>
        <p:txBody>
          <a:bodyPr/>
          <a:lstStyle/>
          <a:p>
            <a:pPr fontAlgn="base"/>
            <a:r>
              <a:rPr lang="en-US" sz="1600" dirty="0"/>
              <a:t>Scanner is a class in </a:t>
            </a:r>
            <a:r>
              <a:rPr lang="en-US" sz="1600" dirty="0" err="1"/>
              <a:t>java.util</a:t>
            </a:r>
            <a:r>
              <a:rPr lang="en-US" sz="1600" dirty="0"/>
              <a:t> package used for obtaining the input of the primitive types like int, double, etc. and strings. It is the easiest way to read input in a Java program, though not very efficient if you want an input method for scenarios where time is a constraint like in competitive programming.</a:t>
            </a:r>
          </a:p>
          <a:p>
            <a:pPr fontAlgn="base"/>
            <a:r>
              <a:rPr lang="en-US" sz="1600" dirty="0"/>
              <a:t>To create an object of Scanner class, we usually pass the predefined object System.in, which represents the standard input stream. We may pass an object of class File if we want to read input from a file.</a:t>
            </a:r>
          </a:p>
          <a:p>
            <a:pPr fontAlgn="base"/>
            <a:r>
              <a:rPr lang="en-US" sz="1600" dirty="0"/>
              <a:t>To read numerical values of a certain data type XYZ, the function to use is </a:t>
            </a:r>
            <a:r>
              <a:rPr lang="en-US" sz="1600" dirty="0" err="1"/>
              <a:t>nextXYZ</a:t>
            </a:r>
            <a:r>
              <a:rPr lang="en-US" sz="1600" dirty="0"/>
              <a:t>(). For example, to read a value of type short, we can use </a:t>
            </a:r>
            <a:r>
              <a:rPr lang="en-US" sz="1600" dirty="0" err="1"/>
              <a:t>nextShort</a:t>
            </a:r>
            <a:r>
              <a:rPr lang="en-US" sz="1600" dirty="0"/>
              <a:t>()</a:t>
            </a:r>
          </a:p>
          <a:p>
            <a:pPr fontAlgn="base"/>
            <a:r>
              <a:rPr lang="en-US" sz="1600" dirty="0"/>
              <a:t>To read strings, we use </a:t>
            </a:r>
            <a:r>
              <a:rPr lang="en-US" sz="1600" dirty="0" err="1"/>
              <a:t>nextLine</a:t>
            </a:r>
            <a:r>
              <a:rPr lang="en-US" sz="1600" dirty="0"/>
              <a:t>().</a:t>
            </a:r>
          </a:p>
          <a:p>
            <a:pPr fontAlgn="base"/>
            <a:r>
              <a:rPr lang="en-US" sz="1600" dirty="0"/>
              <a:t>To read a single character, we use next().</a:t>
            </a:r>
            <a:r>
              <a:rPr lang="en-US" sz="1600" dirty="0" err="1"/>
              <a:t>charAt</a:t>
            </a:r>
            <a:r>
              <a:rPr lang="en-US" sz="1600" dirty="0"/>
              <a:t>(0). next() function returns the next token/word in the input as a string and </a:t>
            </a:r>
            <a:r>
              <a:rPr lang="en-US" sz="1600" dirty="0" err="1"/>
              <a:t>charAt</a:t>
            </a:r>
            <a:r>
              <a:rPr lang="en-US" sz="1600" dirty="0"/>
              <a:t>(0) function returns the first character in that string.</a:t>
            </a:r>
          </a:p>
          <a:p>
            <a:endParaRPr lang="en-IN" dirty="0"/>
          </a:p>
        </p:txBody>
      </p:sp>
      <p:sp>
        <p:nvSpPr>
          <p:cNvPr id="4" name="Date Placeholder 3">
            <a:extLst>
              <a:ext uri="{FF2B5EF4-FFF2-40B4-BE49-F238E27FC236}">
                <a16:creationId xmlns:a16="http://schemas.microsoft.com/office/drawing/2014/main" id="{906D3070-5712-41BE-B19D-7377BB567A0F}"/>
              </a:ext>
            </a:extLst>
          </p:cNvPr>
          <p:cNvSpPr>
            <a:spLocks noGrp="1"/>
          </p:cNvSpPr>
          <p:nvPr>
            <p:ph type="dt" sz="half" idx="2"/>
          </p:nvPr>
        </p:nvSpPr>
        <p:spPr/>
        <p:txBody>
          <a:bodyPr/>
          <a:lstStyle/>
          <a:p>
            <a:fld id="{7E7AB22C-8B7E-9B4A-8C65-396C3C874D86}" type="datetime1">
              <a:rPr lang="en-US" smtClean="0"/>
              <a:pPr/>
              <a:t>7/28/2023</a:t>
            </a:fld>
            <a:endParaRPr lang="en-US" dirty="0"/>
          </a:p>
        </p:txBody>
      </p:sp>
      <p:sp>
        <p:nvSpPr>
          <p:cNvPr id="5" name="Footer Placeholder 4">
            <a:extLst>
              <a:ext uri="{FF2B5EF4-FFF2-40B4-BE49-F238E27FC236}">
                <a16:creationId xmlns:a16="http://schemas.microsoft.com/office/drawing/2014/main" id="{B8E0ECF4-0923-4660-956A-C7170197F2C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2FBC34-A529-4778-A745-AD27F0DC4282}"/>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5215398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D60F0-630D-455B-B991-D08266017A3C}"/>
              </a:ext>
            </a:extLst>
          </p:cNvPr>
          <p:cNvSpPr>
            <a:spLocks noGrp="1"/>
          </p:cNvSpPr>
          <p:nvPr>
            <p:ph idx="1"/>
          </p:nvPr>
        </p:nvSpPr>
        <p:spPr>
          <a:xfrm>
            <a:off x="1167493" y="633047"/>
            <a:ext cx="9779182" cy="4751236"/>
          </a:xfrm>
        </p:spPr>
        <p:txBody>
          <a:bodyPr/>
          <a:lstStyle/>
          <a:p>
            <a:r>
              <a:rPr lang="en-US" sz="1800" dirty="0"/>
              <a:t>There are eight primitive datatypes supported by Java. Primitive datatypes are predefined by the language and named by a keyword. Let us now look into the eight primitive data types in detail.</a:t>
            </a:r>
          </a:p>
          <a:p>
            <a:r>
              <a:rPr lang="en-US" sz="1800" dirty="0"/>
              <a:t>byte</a:t>
            </a:r>
          </a:p>
          <a:p>
            <a:pPr marL="285750" indent="-285750">
              <a:buFont typeface="Arial" panose="020B0604020202020204" pitchFamily="34" charset="0"/>
              <a:buChar char="•"/>
            </a:pPr>
            <a:r>
              <a:rPr lang="en-US" sz="1800" dirty="0"/>
              <a:t>Byte data type is an 8-bit signed two's complement integer</a:t>
            </a:r>
          </a:p>
          <a:p>
            <a:pPr marL="285750" indent="-285750">
              <a:buFont typeface="Arial" panose="020B0604020202020204" pitchFamily="34" charset="0"/>
              <a:buChar char="•"/>
            </a:pPr>
            <a:r>
              <a:rPr lang="en-US" sz="1800" dirty="0"/>
              <a:t>Minimum value is -128 (-2^7)</a:t>
            </a:r>
          </a:p>
          <a:p>
            <a:pPr marL="285750" indent="-285750">
              <a:buFont typeface="Arial" panose="020B0604020202020204" pitchFamily="34" charset="0"/>
              <a:buChar char="•"/>
            </a:pPr>
            <a:r>
              <a:rPr lang="en-US" sz="1800" dirty="0"/>
              <a:t>Maximum value is 127 (inclusive)(2^7 -1)</a:t>
            </a:r>
          </a:p>
          <a:p>
            <a:pPr marL="285750" indent="-285750">
              <a:buFont typeface="Arial" panose="020B0604020202020204" pitchFamily="34" charset="0"/>
              <a:buChar char="•"/>
            </a:pPr>
            <a:r>
              <a:rPr lang="en-US" sz="1800" dirty="0"/>
              <a:t>Default value is 0</a:t>
            </a:r>
          </a:p>
          <a:p>
            <a:pPr marL="285750" indent="-285750">
              <a:buFont typeface="Arial" panose="020B0604020202020204" pitchFamily="34" charset="0"/>
              <a:buChar char="•"/>
            </a:pPr>
            <a:r>
              <a:rPr lang="en-US" sz="1800" dirty="0"/>
              <a:t>Byte data type is used to save space in large arrays, mainly in place of integers, since a byte is four times smaller than an integer.</a:t>
            </a:r>
          </a:p>
          <a:p>
            <a:pPr marL="285750" indent="-285750">
              <a:buFont typeface="Arial" panose="020B0604020202020204" pitchFamily="34" charset="0"/>
              <a:buChar char="•"/>
            </a:pPr>
            <a:r>
              <a:rPr lang="en-US" sz="1800" dirty="0"/>
              <a:t>Example: byte a = 100, byte b = -50</a:t>
            </a:r>
          </a:p>
          <a:p>
            <a:endParaRPr lang="en-US" sz="1800" dirty="0"/>
          </a:p>
          <a:p>
            <a:endParaRPr lang="en-IN" sz="1800" dirty="0"/>
          </a:p>
        </p:txBody>
      </p:sp>
      <p:sp>
        <p:nvSpPr>
          <p:cNvPr id="4" name="Date Placeholder 3">
            <a:extLst>
              <a:ext uri="{FF2B5EF4-FFF2-40B4-BE49-F238E27FC236}">
                <a16:creationId xmlns:a16="http://schemas.microsoft.com/office/drawing/2014/main" id="{13508F78-5E13-42BA-86E6-6AE7EA1AD87D}"/>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C7E619D3-4EFE-4CD6-8A48-0950A8B0175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F2ECD6-7C79-432D-A193-93922DDA624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7" name="Rectangle 6">
            <a:extLst>
              <a:ext uri="{FF2B5EF4-FFF2-40B4-BE49-F238E27FC236}">
                <a16:creationId xmlns:a16="http://schemas.microsoft.com/office/drawing/2014/main" id="{E4BF33C3-ABFC-4E95-864B-CE18139524B2}"/>
              </a:ext>
            </a:extLst>
          </p:cNvPr>
          <p:cNvSpPr/>
          <p:nvPr/>
        </p:nvSpPr>
        <p:spPr>
          <a:xfrm>
            <a:off x="5758407" y="3244334"/>
            <a:ext cx="675185" cy="369332"/>
          </a:xfrm>
          <a:prstGeom prst="rect">
            <a:avLst/>
          </a:prstGeom>
        </p:spPr>
        <p:txBody>
          <a:bodyPr wrap="none">
            <a:spAutoFit/>
          </a:bodyPr>
          <a:lstStyle/>
          <a:p>
            <a:r>
              <a:rPr lang="en-IN" dirty="0">
                <a:latin typeface="Heebo"/>
              </a:rPr>
              <a:t>short</a:t>
            </a:r>
            <a:endParaRPr lang="en-IN" b="0" i="0" dirty="0">
              <a:effectLst/>
              <a:latin typeface="Heebo"/>
            </a:endParaRPr>
          </a:p>
        </p:txBody>
      </p:sp>
    </p:spTree>
    <p:extLst>
      <p:ext uri="{BB962C8B-B14F-4D97-AF65-F5344CB8AC3E}">
        <p14:creationId xmlns:p14="http://schemas.microsoft.com/office/powerpoint/2010/main" val="5125928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10DB7-F6B2-446D-88EF-A259A2B9CF86}"/>
              </a:ext>
            </a:extLst>
          </p:cNvPr>
          <p:cNvSpPr>
            <a:spLocks noGrp="1"/>
          </p:cNvSpPr>
          <p:nvPr>
            <p:ph idx="1"/>
          </p:nvPr>
        </p:nvSpPr>
        <p:spPr>
          <a:xfrm>
            <a:off x="1167493" y="756139"/>
            <a:ext cx="9779182" cy="4628144"/>
          </a:xfrm>
        </p:spPr>
        <p:txBody>
          <a:bodyPr/>
          <a:lstStyle/>
          <a:p>
            <a:r>
              <a:rPr lang="en-IN" sz="2000" dirty="0"/>
              <a:t>Short: </a:t>
            </a:r>
          </a:p>
          <a:p>
            <a:pPr marL="342900" indent="-342900">
              <a:buFont typeface="Arial" panose="020B0604020202020204" pitchFamily="34" charset="0"/>
              <a:buChar char="•"/>
            </a:pPr>
            <a:r>
              <a:rPr lang="en-US" sz="2000" dirty="0"/>
              <a:t>Short data type is a 16-bit signed two's complement integer</a:t>
            </a:r>
          </a:p>
          <a:p>
            <a:pPr marL="342900" indent="-342900">
              <a:buFont typeface="Arial" panose="020B0604020202020204" pitchFamily="34" charset="0"/>
              <a:buChar char="•"/>
            </a:pPr>
            <a:r>
              <a:rPr lang="en-US" sz="2000" dirty="0"/>
              <a:t>Minimum value is -32,768 (-2^15)</a:t>
            </a:r>
          </a:p>
          <a:p>
            <a:pPr marL="342900" indent="-342900">
              <a:buFont typeface="Arial" panose="020B0604020202020204" pitchFamily="34" charset="0"/>
              <a:buChar char="•"/>
            </a:pPr>
            <a:r>
              <a:rPr lang="en-US" sz="2000" dirty="0"/>
              <a:t>Maximum value is 32,767 (inclusive) (2^15 -1)</a:t>
            </a:r>
          </a:p>
          <a:p>
            <a:pPr marL="342900" indent="-342900">
              <a:buFont typeface="Arial" panose="020B0604020202020204" pitchFamily="34" charset="0"/>
              <a:buChar char="•"/>
            </a:pPr>
            <a:r>
              <a:rPr lang="en-US" sz="2000" dirty="0"/>
              <a:t>Short data type can also be used to save memory as byte data type. A short is 2 times smaller than an integer</a:t>
            </a:r>
          </a:p>
          <a:p>
            <a:pPr marL="342900" indent="-342900">
              <a:buFont typeface="Arial" panose="020B0604020202020204" pitchFamily="34" charset="0"/>
              <a:buChar char="•"/>
            </a:pPr>
            <a:r>
              <a:rPr lang="en-US" sz="2000" dirty="0"/>
              <a:t>Default value is 0.</a:t>
            </a:r>
          </a:p>
          <a:p>
            <a:pPr marL="342900" indent="-342900">
              <a:buFont typeface="Arial" panose="020B0604020202020204" pitchFamily="34" charset="0"/>
              <a:buChar char="•"/>
            </a:pPr>
            <a:r>
              <a:rPr lang="en-US" sz="2000" dirty="0"/>
              <a:t>Example: short s = 10000, short r = -20000</a:t>
            </a:r>
          </a:p>
          <a:p>
            <a:endParaRPr lang="en-IN" dirty="0"/>
          </a:p>
          <a:p>
            <a:endParaRPr lang="en-IN" dirty="0"/>
          </a:p>
        </p:txBody>
      </p:sp>
      <p:sp>
        <p:nvSpPr>
          <p:cNvPr id="4" name="Date Placeholder 3">
            <a:extLst>
              <a:ext uri="{FF2B5EF4-FFF2-40B4-BE49-F238E27FC236}">
                <a16:creationId xmlns:a16="http://schemas.microsoft.com/office/drawing/2014/main" id="{CE1C2F5B-0532-405D-B3AF-B057D96C5988}"/>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D9DA6AAE-E7F2-415E-B6BE-25F58C3D1D1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B16D269-8009-486A-9167-A678B574F0D1}"/>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2739325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19AFD-D7F0-40EF-8EA0-A92E55F473BF}"/>
              </a:ext>
            </a:extLst>
          </p:cNvPr>
          <p:cNvSpPr>
            <a:spLocks noGrp="1"/>
          </p:cNvSpPr>
          <p:nvPr>
            <p:ph idx="1"/>
          </p:nvPr>
        </p:nvSpPr>
        <p:spPr>
          <a:xfrm>
            <a:off x="1167493" y="703385"/>
            <a:ext cx="9779182" cy="4680897"/>
          </a:xfrm>
        </p:spPr>
        <p:txBody>
          <a:bodyPr/>
          <a:lstStyle/>
          <a:p>
            <a:r>
              <a:rPr lang="en-IN" dirty="0"/>
              <a:t>Int:</a:t>
            </a:r>
          </a:p>
          <a:p>
            <a:pPr marL="285750" indent="-285750">
              <a:buFont typeface="Arial" panose="020B0604020202020204" pitchFamily="34" charset="0"/>
              <a:buChar char="•"/>
            </a:pPr>
            <a:r>
              <a:rPr lang="en-US" sz="1800" dirty="0"/>
              <a:t>Int data type is a 32-bit signed two's complement integer.</a:t>
            </a:r>
          </a:p>
          <a:p>
            <a:pPr marL="285750" indent="-285750">
              <a:buFont typeface="Arial" panose="020B0604020202020204" pitchFamily="34" charset="0"/>
              <a:buChar char="•"/>
            </a:pPr>
            <a:r>
              <a:rPr lang="en-US" sz="1800" dirty="0"/>
              <a:t>Minimum value is - 2,147,483,648 (-2^31)</a:t>
            </a:r>
          </a:p>
          <a:p>
            <a:pPr marL="285750" indent="-285750">
              <a:buFont typeface="Arial" panose="020B0604020202020204" pitchFamily="34" charset="0"/>
              <a:buChar char="•"/>
            </a:pPr>
            <a:r>
              <a:rPr lang="en-US" sz="1800" dirty="0"/>
              <a:t>Maximum value is 2,147,483,647(inclusive) (2^31 -1)</a:t>
            </a:r>
          </a:p>
          <a:p>
            <a:pPr marL="285750" indent="-285750">
              <a:buFont typeface="Arial" panose="020B0604020202020204" pitchFamily="34" charset="0"/>
              <a:buChar char="•"/>
            </a:pPr>
            <a:r>
              <a:rPr lang="en-US" sz="1800" dirty="0"/>
              <a:t>Integer is generally used as the default data type for integral values unless there is a concern about memory.</a:t>
            </a:r>
          </a:p>
          <a:p>
            <a:pPr marL="285750" indent="-285750">
              <a:buFont typeface="Arial" panose="020B0604020202020204" pitchFamily="34" charset="0"/>
              <a:buChar char="•"/>
            </a:pPr>
            <a:r>
              <a:rPr lang="en-US" sz="1800" dirty="0"/>
              <a:t>The default value is 0</a:t>
            </a:r>
          </a:p>
          <a:p>
            <a:pPr marL="285750" indent="-285750">
              <a:buFont typeface="Arial" panose="020B0604020202020204" pitchFamily="34" charset="0"/>
              <a:buChar char="•"/>
            </a:pPr>
            <a:r>
              <a:rPr lang="en-US" sz="1800" dirty="0"/>
              <a:t>Example: int a = 100000, int b = -200000</a:t>
            </a:r>
          </a:p>
          <a:p>
            <a:endParaRPr lang="en-IN" dirty="0"/>
          </a:p>
          <a:p>
            <a:endParaRPr lang="en-IN" dirty="0"/>
          </a:p>
        </p:txBody>
      </p:sp>
      <p:sp>
        <p:nvSpPr>
          <p:cNvPr id="4" name="Date Placeholder 3">
            <a:extLst>
              <a:ext uri="{FF2B5EF4-FFF2-40B4-BE49-F238E27FC236}">
                <a16:creationId xmlns:a16="http://schemas.microsoft.com/office/drawing/2014/main" id="{762DDF4B-9AE5-4AEF-BB77-66BA6F4C76D5}"/>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CA2CD078-18FA-46EC-AC72-88C32CC1E46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2CC3F74-AD94-4940-B5F0-29A95E5CCD6E}"/>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5948367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B004B-4A1F-47B8-858C-8D9A926DBB11}"/>
              </a:ext>
            </a:extLst>
          </p:cNvPr>
          <p:cNvSpPr>
            <a:spLocks noGrp="1"/>
          </p:cNvSpPr>
          <p:nvPr>
            <p:ph idx="1"/>
          </p:nvPr>
        </p:nvSpPr>
        <p:spPr>
          <a:xfrm>
            <a:off x="1167493" y="659423"/>
            <a:ext cx="9779182" cy="4724859"/>
          </a:xfrm>
        </p:spPr>
        <p:txBody>
          <a:bodyPr/>
          <a:lstStyle/>
          <a:p>
            <a:r>
              <a:rPr lang="en-US" dirty="0"/>
              <a:t>Long:</a:t>
            </a:r>
          </a:p>
          <a:p>
            <a:pPr marL="457200" indent="-457200">
              <a:buFont typeface="Arial" panose="020B0604020202020204" pitchFamily="34" charset="0"/>
              <a:buChar char="•"/>
            </a:pPr>
            <a:r>
              <a:rPr lang="en-US" dirty="0"/>
              <a:t>Long data type is a 64-bit signed two's complement integer</a:t>
            </a:r>
          </a:p>
          <a:p>
            <a:pPr marL="457200" indent="-457200">
              <a:buFont typeface="Arial" panose="020B0604020202020204" pitchFamily="34" charset="0"/>
              <a:buChar char="•"/>
            </a:pPr>
            <a:r>
              <a:rPr lang="en-US" dirty="0"/>
              <a:t>Minimum value is -9,223,372,036,854,775,808(-2^63)</a:t>
            </a:r>
          </a:p>
          <a:p>
            <a:pPr marL="457200" indent="-457200">
              <a:buFont typeface="Arial" panose="020B0604020202020204" pitchFamily="34" charset="0"/>
              <a:buChar char="•"/>
            </a:pPr>
            <a:r>
              <a:rPr lang="en-US" dirty="0"/>
              <a:t>Maximum value is 9,223,372,036,854,775,807 (inclusive)(2^63 -1)</a:t>
            </a:r>
          </a:p>
          <a:p>
            <a:pPr marL="457200" indent="-457200">
              <a:buFont typeface="Arial" panose="020B0604020202020204" pitchFamily="34" charset="0"/>
              <a:buChar char="•"/>
            </a:pPr>
            <a:r>
              <a:rPr lang="en-US" dirty="0"/>
              <a:t>This type is used when a wider range than int is needed</a:t>
            </a:r>
          </a:p>
          <a:p>
            <a:pPr marL="457200" indent="-457200">
              <a:buFont typeface="Arial" panose="020B0604020202020204" pitchFamily="34" charset="0"/>
              <a:buChar char="•"/>
            </a:pPr>
            <a:r>
              <a:rPr lang="en-US" dirty="0"/>
              <a:t>Default value is 0L</a:t>
            </a:r>
          </a:p>
          <a:p>
            <a:pPr marL="457200" indent="-457200">
              <a:buFont typeface="Arial" panose="020B0604020202020204" pitchFamily="34" charset="0"/>
              <a:buChar char="•"/>
            </a:pPr>
            <a:r>
              <a:rPr lang="en-US" dirty="0"/>
              <a:t>Example: long a = 100000L, long b = -200000L</a:t>
            </a:r>
          </a:p>
          <a:p>
            <a:endParaRPr lang="en-IN" dirty="0"/>
          </a:p>
        </p:txBody>
      </p:sp>
      <p:sp>
        <p:nvSpPr>
          <p:cNvPr id="4" name="Date Placeholder 3">
            <a:extLst>
              <a:ext uri="{FF2B5EF4-FFF2-40B4-BE49-F238E27FC236}">
                <a16:creationId xmlns:a16="http://schemas.microsoft.com/office/drawing/2014/main" id="{FC1E504D-2878-4466-90B1-2E624784C1F1}"/>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938A71AC-6E15-44B8-B14C-254FDB77CA7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4C2DECB-1A7B-4E1E-973E-5C50317A3028}"/>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3263132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FCF27-CA8E-4C67-A5AE-0A830987F795}"/>
              </a:ext>
            </a:extLst>
          </p:cNvPr>
          <p:cNvSpPr>
            <a:spLocks noGrp="1"/>
          </p:cNvSpPr>
          <p:nvPr>
            <p:ph idx="1"/>
          </p:nvPr>
        </p:nvSpPr>
        <p:spPr>
          <a:xfrm>
            <a:off x="1167493" y="325315"/>
            <a:ext cx="9779182" cy="5058967"/>
          </a:xfrm>
        </p:spPr>
        <p:txBody>
          <a:bodyPr/>
          <a:lstStyle/>
          <a:p>
            <a:r>
              <a:rPr lang="en-IN" dirty="0"/>
              <a:t>Float:</a:t>
            </a:r>
          </a:p>
          <a:p>
            <a:pPr marL="457200" indent="-457200">
              <a:buFont typeface="Arial" panose="020B0604020202020204" pitchFamily="34" charset="0"/>
              <a:buChar char="•"/>
            </a:pPr>
            <a:r>
              <a:rPr lang="en-US" dirty="0"/>
              <a:t>Float data type is a single-precision 32-bit IEEE 754 floating point</a:t>
            </a:r>
          </a:p>
          <a:p>
            <a:pPr marL="457200" indent="-457200">
              <a:buFont typeface="Arial" panose="020B0604020202020204" pitchFamily="34" charset="0"/>
              <a:buChar char="•"/>
            </a:pPr>
            <a:r>
              <a:rPr lang="en-US" dirty="0"/>
              <a:t>Float is mainly used to save memory in large arrays of floating point numbers</a:t>
            </a:r>
          </a:p>
          <a:p>
            <a:pPr marL="457200" indent="-457200">
              <a:buFont typeface="Arial" panose="020B0604020202020204" pitchFamily="34" charset="0"/>
              <a:buChar char="•"/>
            </a:pPr>
            <a:r>
              <a:rPr lang="en-US" dirty="0"/>
              <a:t>Default value is 0.0f</a:t>
            </a:r>
          </a:p>
          <a:p>
            <a:pPr marL="457200" indent="-457200">
              <a:buFont typeface="Arial" panose="020B0604020202020204" pitchFamily="34" charset="0"/>
              <a:buChar char="•"/>
            </a:pPr>
            <a:r>
              <a:rPr lang="en-US" dirty="0"/>
              <a:t>Float data type is never used for precise values such as currency</a:t>
            </a:r>
          </a:p>
          <a:p>
            <a:pPr marL="457200" indent="-457200">
              <a:buFont typeface="Arial" panose="020B0604020202020204" pitchFamily="34" charset="0"/>
              <a:buChar char="•"/>
            </a:pPr>
            <a:r>
              <a:rPr lang="en-US" dirty="0"/>
              <a:t>Example: float f1 = 234.5f</a:t>
            </a:r>
          </a:p>
          <a:p>
            <a:endParaRPr lang="en-IN" dirty="0"/>
          </a:p>
          <a:p>
            <a:endParaRPr lang="en-IN" dirty="0"/>
          </a:p>
        </p:txBody>
      </p:sp>
      <p:sp>
        <p:nvSpPr>
          <p:cNvPr id="4" name="Date Placeholder 3">
            <a:extLst>
              <a:ext uri="{FF2B5EF4-FFF2-40B4-BE49-F238E27FC236}">
                <a16:creationId xmlns:a16="http://schemas.microsoft.com/office/drawing/2014/main" id="{43BB8D20-D410-4DC6-AECF-7E291F3F4036}"/>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FF38B95D-3874-47B5-90B8-2AEFF35BAF2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EF4199D-9E4F-45DC-BFDD-E39A318BA7B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0999297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DFE05-ED4D-4761-93C3-CD7C38AABE44}"/>
              </a:ext>
            </a:extLst>
          </p:cNvPr>
          <p:cNvSpPr>
            <a:spLocks noGrp="1"/>
          </p:cNvSpPr>
          <p:nvPr>
            <p:ph idx="1"/>
          </p:nvPr>
        </p:nvSpPr>
        <p:spPr>
          <a:xfrm>
            <a:off x="1167493" y="369277"/>
            <a:ext cx="9779182" cy="5015005"/>
          </a:xfrm>
        </p:spPr>
        <p:txBody>
          <a:bodyPr/>
          <a:lstStyle/>
          <a:p>
            <a:r>
              <a:rPr lang="en-IN" dirty="0"/>
              <a:t>double</a:t>
            </a:r>
          </a:p>
          <a:p>
            <a:pPr marL="457200" indent="-457200">
              <a:buFont typeface="Arial" panose="020B0604020202020204" pitchFamily="34" charset="0"/>
              <a:buChar char="•"/>
            </a:pPr>
            <a:r>
              <a:rPr lang="en-US" dirty="0"/>
              <a:t>double data type is a double-precision 64-bit IEEE 754 floating point</a:t>
            </a:r>
          </a:p>
          <a:p>
            <a:pPr marL="457200" indent="-457200">
              <a:buFont typeface="Arial" panose="020B0604020202020204" pitchFamily="34" charset="0"/>
              <a:buChar char="•"/>
            </a:pPr>
            <a:r>
              <a:rPr lang="en-US" dirty="0"/>
              <a:t>This data type is generally used as the default data type for decimal values, generally the default choice</a:t>
            </a:r>
          </a:p>
          <a:p>
            <a:pPr marL="457200" indent="-457200">
              <a:buFont typeface="Arial" panose="020B0604020202020204" pitchFamily="34" charset="0"/>
              <a:buChar char="•"/>
            </a:pPr>
            <a:r>
              <a:rPr lang="en-US" dirty="0"/>
              <a:t>Double data type should never be used for precise values such as currency</a:t>
            </a:r>
          </a:p>
          <a:p>
            <a:pPr marL="457200" indent="-457200">
              <a:buFont typeface="Arial" panose="020B0604020202020204" pitchFamily="34" charset="0"/>
              <a:buChar char="•"/>
            </a:pPr>
            <a:r>
              <a:rPr lang="en-US" dirty="0"/>
              <a:t>Default value is 0.0d</a:t>
            </a:r>
          </a:p>
          <a:p>
            <a:pPr marL="457200" indent="-457200">
              <a:buFont typeface="Arial" panose="020B0604020202020204" pitchFamily="34" charset="0"/>
              <a:buChar char="•"/>
            </a:pPr>
            <a:r>
              <a:rPr lang="en-US" dirty="0"/>
              <a:t>Example: double d1 = 123.4</a:t>
            </a:r>
          </a:p>
          <a:p>
            <a:endParaRPr lang="en-IN" dirty="0"/>
          </a:p>
        </p:txBody>
      </p:sp>
      <p:sp>
        <p:nvSpPr>
          <p:cNvPr id="4" name="Date Placeholder 3">
            <a:extLst>
              <a:ext uri="{FF2B5EF4-FFF2-40B4-BE49-F238E27FC236}">
                <a16:creationId xmlns:a16="http://schemas.microsoft.com/office/drawing/2014/main" id="{703891F3-1DC1-4E38-806F-2A3DE4762272}"/>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588368DA-3794-41BE-875C-5B1CA336769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B256660-8026-43A2-B1F4-C1C65C42A731}"/>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479359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9FE59-3BD0-4429-B624-3C978780B078}"/>
              </a:ext>
            </a:extLst>
          </p:cNvPr>
          <p:cNvSpPr>
            <a:spLocks noGrp="1"/>
          </p:cNvSpPr>
          <p:nvPr>
            <p:ph idx="1"/>
          </p:nvPr>
        </p:nvSpPr>
        <p:spPr>
          <a:xfrm>
            <a:off x="1167493" y="782515"/>
            <a:ext cx="9779182" cy="4601767"/>
          </a:xfrm>
        </p:spPr>
        <p:txBody>
          <a:bodyPr/>
          <a:lstStyle/>
          <a:p>
            <a:r>
              <a:rPr lang="en-IN" dirty="0" err="1"/>
              <a:t>boolean</a:t>
            </a:r>
            <a:endParaRPr lang="en-IN" dirty="0"/>
          </a:p>
          <a:p>
            <a:pPr marL="457200" indent="-457200">
              <a:buFont typeface="Arial" panose="020B0604020202020204" pitchFamily="34" charset="0"/>
              <a:buChar char="•"/>
            </a:pPr>
            <a:r>
              <a:rPr lang="en-US" dirty="0" err="1"/>
              <a:t>boolean</a:t>
            </a:r>
            <a:r>
              <a:rPr lang="en-US" dirty="0"/>
              <a:t> data type represents one bit of information</a:t>
            </a:r>
          </a:p>
          <a:p>
            <a:pPr marL="457200" indent="-457200">
              <a:buFont typeface="Arial" panose="020B0604020202020204" pitchFamily="34" charset="0"/>
              <a:buChar char="•"/>
            </a:pPr>
            <a:r>
              <a:rPr lang="en-US" dirty="0"/>
              <a:t>There are only two possible values: true and false</a:t>
            </a:r>
          </a:p>
          <a:p>
            <a:pPr marL="457200" indent="-457200">
              <a:buFont typeface="Arial" panose="020B0604020202020204" pitchFamily="34" charset="0"/>
              <a:buChar char="•"/>
            </a:pPr>
            <a:r>
              <a:rPr lang="en-US" dirty="0"/>
              <a:t>This data type is used for simple flags that track true/false conditions</a:t>
            </a:r>
          </a:p>
          <a:p>
            <a:pPr marL="457200" indent="-457200">
              <a:buFont typeface="Arial" panose="020B0604020202020204" pitchFamily="34" charset="0"/>
              <a:buChar char="•"/>
            </a:pPr>
            <a:r>
              <a:rPr lang="en-US" dirty="0"/>
              <a:t>Default value is false</a:t>
            </a:r>
          </a:p>
          <a:p>
            <a:pPr marL="457200" indent="-457200">
              <a:buFont typeface="Arial" panose="020B0604020202020204" pitchFamily="34" charset="0"/>
              <a:buChar char="•"/>
            </a:pPr>
            <a:r>
              <a:rPr lang="en-US" dirty="0"/>
              <a:t>Example: </a:t>
            </a:r>
            <a:r>
              <a:rPr lang="en-US" dirty="0" err="1"/>
              <a:t>boolean</a:t>
            </a:r>
            <a:r>
              <a:rPr lang="en-US" dirty="0"/>
              <a:t> one = true</a:t>
            </a:r>
          </a:p>
          <a:p>
            <a:endParaRPr lang="en-IN" dirty="0"/>
          </a:p>
        </p:txBody>
      </p:sp>
      <p:sp>
        <p:nvSpPr>
          <p:cNvPr id="4" name="Date Placeholder 3">
            <a:extLst>
              <a:ext uri="{FF2B5EF4-FFF2-40B4-BE49-F238E27FC236}">
                <a16:creationId xmlns:a16="http://schemas.microsoft.com/office/drawing/2014/main" id="{F2CD2589-5844-44A9-B5E8-C6D2B6243E44}"/>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0AA10321-0E87-4BA3-BD48-0262CFFD87A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E8C010F-CE5B-4A80-BF90-78F00611642D}"/>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4942026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F2147-16CE-41C0-9753-30EF074B6EBD}"/>
              </a:ext>
            </a:extLst>
          </p:cNvPr>
          <p:cNvSpPr>
            <a:spLocks noGrp="1"/>
          </p:cNvSpPr>
          <p:nvPr>
            <p:ph idx="1"/>
          </p:nvPr>
        </p:nvSpPr>
        <p:spPr>
          <a:xfrm>
            <a:off x="1167493" y="633047"/>
            <a:ext cx="9779182" cy="4751236"/>
          </a:xfrm>
        </p:spPr>
        <p:txBody>
          <a:bodyPr/>
          <a:lstStyle/>
          <a:p>
            <a:r>
              <a:rPr lang="en-IN" dirty="0"/>
              <a:t>char</a:t>
            </a:r>
          </a:p>
          <a:p>
            <a:pPr marL="457200" indent="-457200">
              <a:buFont typeface="Arial" panose="020B0604020202020204" pitchFamily="34" charset="0"/>
              <a:buChar char="•"/>
            </a:pPr>
            <a:r>
              <a:rPr lang="en-US" dirty="0"/>
              <a:t>char data type is a single 16-bit Unicode character</a:t>
            </a:r>
          </a:p>
          <a:p>
            <a:pPr marL="457200" indent="-457200">
              <a:buFont typeface="Arial" panose="020B0604020202020204" pitchFamily="34" charset="0"/>
              <a:buChar char="•"/>
            </a:pPr>
            <a:r>
              <a:rPr lang="en-US" dirty="0"/>
              <a:t>Minimum value is '\u0000' (or 0)</a:t>
            </a:r>
          </a:p>
          <a:p>
            <a:pPr marL="457200" indent="-457200">
              <a:buFont typeface="Arial" panose="020B0604020202020204" pitchFamily="34" charset="0"/>
              <a:buChar char="•"/>
            </a:pPr>
            <a:r>
              <a:rPr lang="en-US" dirty="0"/>
              <a:t>Maximum value is '\</a:t>
            </a:r>
            <a:r>
              <a:rPr lang="en-US" dirty="0" err="1"/>
              <a:t>uffff</a:t>
            </a:r>
            <a:r>
              <a:rPr lang="en-US" dirty="0"/>
              <a:t>' (or 65,535 inclusive)</a:t>
            </a:r>
          </a:p>
          <a:p>
            <a:pPr marL="457200" indent="-457200">
              <a:buFont typeface="Arial" panose="020B0604020202020204" pitchFamily="34" charset="0"/>
              <a:buChar char="•"/>
            </a:pPr>
            <a:r>
              <a:rPr lang="en-US" dirty="0"/>
              <a:t>Char data type is used to store any character</a:t>
            </a:r>
          </a:p>
          <a:p>
            <a:pPr marL="457200" indent="-457200">
              <a:buFont typeface="Arial" panose="020B0604020202020204" pitchFamily="34" charset="0"/>
              <a:buChar char="•"/>
            </a:pPr>
            <a:r>
              <a:rPr lang="en-US" dirty="0"/>
              <a:t>Example: char </a:t>
            </a:r>
            <a:r>
              <a:rPr lang="en-US" dirty="0" err="1"/>
              <a:t>letterA</a:t>
            </a:r>
            <a:r>
              <a:rPr lang="en-US" dirty="0"/>
              <a:t> = 'A'</a:t>
            </a:r>
          </a:p>
          <a:p>
            <a:endParaRPr lang="en-IN" dirty="0"/>
          </a:p>
        </p:txBody>
      </p:sp>
      <p:sp>
        <p:nvSpPr>
          <p:cNvPr id="4" name="Date Placeholder 3">
            <a:extLst>
              <a:ext uri="{FF2B5EF4-FFF2-40B4-BE49-F238E27FC236}">
                <a16:creationId xmlns:a16="http://schemas.microsoft.com/office/drawing/2014/main" id="{CEEDED1C-CB40-4E3B-BFCE-868E498952D5}"/>
              </a:ext>
            </a:extLst>
          </p:cNvPr>
          <p:cNvSpPr>
            <a:spLocks noGrp="1"/>
          </p:cNvSpPr>
          <p:nvPr>
            <p:ph type="dt" sz="half" idx="2"/>
          </p:nvPr>
        </p:nvSpPr>
        <p:spPr/>
        <p:txBody>
          <a:bodyPr/>
          <a:lstStyle/>
          <a:p>
            <a:fld id="{DD9C8446-696E-6942-B6C8-CC9CAD0B34E0}" type="datetime1">
              <a:rPr lang="en-US" smtClean="0"/>
              <a:pPr/>
              <a:t>7/28/2023</a:t>
            </a:fld>
            <a:endParaRPr lang="en-US" dirty="0"/>
          </a:p>
        </p:txBody>
      </p:sp>
      <p:sp>
        <p:nvSpPr>
          <p:cNvPr id="5" name="Footer Placeholder 4">
            <a:extLst>
              <a:ext uri="{FF2B5EF4-FFF2-40B4-BE49-F238E27FC236}">
                <a16:creationId xmlns:a16="http://schemas.microsoft.com/office/drawing/2014/main" id="{DDD95D38-06BB-4994-BC57-AB79F87F6BE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D1972FF-B328-4DCA-8003-105D209062AD}"/>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0981273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1809</TotalTime>
  <Words>1311</Words>
  <Application>Microsoft Office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Heebo</vt:lpstr>
      <vt:lpstr>Nunito</vt:lpstr>
      <vt:lpstr>Tenorite</vt:lpstr>
      <vt:lpstr>Verdana</vt:lpstr>
      <vt:lpstr>Office Theme</vt:lpstr>
      <vt:lpstr>Core Java (Constructors &amp;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Primitive Data Types</vt:lpstr>
      <vt:lpstr>Non Primitive Data Types</vt:lpstr>
      <vt:lpstr>Constructor in JAVA</vt:lpstr>
      <vt:lpstr>Java Constructors</vt:lpstr>
      <vt:lpstr>Types of Constructors </vt:lpstr>
      <vt:lpstr>Example: Default Constructor</vt:lpstr>
      <vt:lpstr>Parameterized Constructors</vt:lpstr>
      <vt:lpstr>Scanner</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(Constructors)</dc:title>
  <dc:creator>Vijay Kumbhar</dc:creator>
  <cp:lastModifiedBy>Vijay Kumbhar</cp:lastModifiedBy>
  <cp:revision>8</cp:revision>
  <dcterms:created xsi:type="dcterms:W3CDTF">2022-11-21T13:26:14Z</dcterms:created>
  <dcterms:modified xsi:type="dcterms:W3CDTF">2023-07-28T02:15:20Z</dcterms:modified>
</cp:coreProperties>
</file>