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sldIdLst>
    <p:sldId id="256" r:id="rId5"/>
    <p:sldId id="299" r:id="rId6"/>
    <p:sldId id="300"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324" r:id="rId29"/>
    <p:sldId id="32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2" d="100"/>
          <a:sy n="82" d="100"/>
        </p:scale>
        <p:origin x="720" y="91"/>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8/3/2023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8/3/2023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8/3/2023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8/3/2023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8/3/2023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8/3/2023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8/3/2023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8/3/2023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8/3/2023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8/3/2023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8/3/2023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8/3/2023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943099"/>
            <a:ext cx="7096933" cy="1566863"/>
          </a:xfrm>
        </p:spPr>
        <p:txBody>
          <a:bodyPr/>
          <a:lstStyle/>
          <a:p>
            <a:r>
              <a:rPr lang="en-US" sz="4800" b="0" dirty="0"/>
              <a:t>Core Java (</a:t>
            </a:r>
            <a:r>
              <a:rPr lang="en-IN" sz="4800" b="0" dirty="0"/>
              <a:t>Control Statement &amp; Control Flow</a:t>
            </a:r>
            <a:r>
              <a:rPr lang="en-US" sz="4800" b="0" dirty="0"/>
              <a:t>)</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lstStyle/>
          <a:p>
            <a:r>
              <a:rPr lang="en-US" dirty="0"/>
              <a:t>By Vijay Kumbhar</a:t>
            </a: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F8CA5-1DE2-4B39-ACE0-F94C88CB6F42}"/>
              </a:ext>
            </a:extLst>
          </p:cNvPr>
          <p:cNvSpPr>
            <a:spLocks noGrp="1"/>
          </p:cNvSpPr>
          <p:nvPr>
            <p:ph type="title"/>
          </p:nvPr>
        </p:nvSpPr>
        <p:spPr/>
        <p:txBody>
          <a:bodyPr/>
          <a:lstStyle/>
          <a:p>
            <a:r>
              <a:rPr lang="en-IN" dirty="0"/>
              <a:t>Example: For Loop</a:t>
            </a:r>
          </a:p>
        </p:txBody>
      </p:sp>
      <p:sp>
        <p:nvSpPr>
          <p:cNvPr id="3" name="Content Placeholder 2">
            <a:extLst>
              <a:ext uri="{FF2B5EF4-FFF2-40B4-BE49-F238E27FC236}">
                <a16:creationId xmlns:a16="http://schemas.microsoft.com/office/drawing/2014/main" id="{89DADEC1-849B-4C15-89E1-7225944E9F26}"/>
              </a:ext>
            </a:extLst>
          </p:cNvPr>
          <p:cNvSpPr>
            <a:spLocks noGrp="1"/>
          </p:cNvSpPr>
          <p:nvPr>
            <p:ph idx="1"/>
          </p:nvPr>
        </p:nvSpPr>
        <p:spPr>
          <a:xfrm>
            <a:off x="1167493" y="2017467"/>
            <a:ext cx="9779182" cy="4594348"/>
          </a:xfrm>
        </p:spPr>
        <p:txBody>
          <a:bodyPr/>
          <a:lstStyle/>
          <a:p>
            <a:r>
              <a:rPr lang="en-IN" sz="1800" b="1" dirty="0"/>
              <a:t>public</a:t>
            </a:r>
            <a:r>
              <a:rPr lang="en-IN" sz="1800" dirty="0"/>
              <a:t> </a:t>
            </a:r>
            <a:r>
              <a:rPr lang="en-IN" sz="1800" b="1" dirty="0"/>
              <a:t>class</a:t>
            </a:r>
            <a:r>
              <a:rPr lang="en-IN" sz="1800" dirty="0"/>
              <a:t> Sumof10 </a:t>
            </a:r>
          </a:p>
          <a:p>
            <a:r>
              <a:rPr lang="en-IN" sz="1800" dirty="0"/>
              <a:t>{  </a:t>
            </a:r>
          </a:p>
          <a:p>
            <a:r>
              <a:rPr lang="en-IN" sz="1800" b="1" dirty="0"/>
              <a:t>public</a:t>
            </a:r>
            <a:r>
              <a:rPr lang="en-IN" sz="1800" dirty="0"/>
              <a:t> </a:t>
            </a:r>
            <a:r>
              <a:rPr lang="en-IN" sz="1800" b="1" dirty="0"/>
              <a:t>static</a:t>
            </a:r>
            <a:r>
              <a:rPr lang="en-IN" sz="1800" dirty="0"/>
              <a:t> </a:t>
            </a:r>
            <a:r>
              <a:rPr lang="en-IN" sz="1800" b="1" dirty="0"/>
              <a:t>void</a:t>
            </a:r>
            <a:r>
              <a:rPr lang="en-IN" sz="1800" dirty="0"/>
              <a:t> main(String[] </a:t>
            </a:r>
            <a:r>
              <a:rPr lang="en-IN" sz="1800" dirty="0" err="1"/>
              <a:t>args</a:t>
            </a:r>
            <a:r>
              <a:rPr lang="en-IN" sz="1800" dirty="0"/>
              <a:t>) </a:t>
            </a:r>
          </a:p>
          <a:p>
            <a:r>
              <a:rPr lang="en-IN" sz="1800" dirty="0"/>
              <a:t>	{  </a:t>
            </a:r>
          </a:p>
          <a:p>
            <a:r>
              <a:rPr lang="en-IN" sz="1800" b="1" dirty="0"/>
              <a:t>		int</a:t>
            </a:r>
            <a:r>
              <a:rPr lang="en-IN" sz="1800" dirty="0"/>
              <a:t> sum = 0;  </a:t>
            </a:r>
          </a:p>
          <a:p>
            <a:r>
              <a:rPr lang="en-IN" sz="1800" b="1" dirty="0"/>
              <a:t>		for</a:t>
            </a:r>
            <a:r>
              <a:rPr lang="en-IN" sz="1800" dirty="0"/>
              <a:t>(</a:t>
            </a:r>
            <a:r>
              <a:rPr lang="en-IN" sz="1800" b="1" dirty="0"/>
              <a:t>int</a:t>
            </a:r>
            <a:r>
              <a:rPr lang="en-IN" sz="1800" dirty="0"/>
              <a:t> j = 1; j&lt;=10; </a:t>
            </a:r>
            <a:r>
              <a:rPr lang="en-IN" sz="1800" dirty="0" err="1"/>
              <a:t>j++</a:t>
            </a:r>
            <a:r>
              <a:rPr lang="en-IN" sz="1800" dirty="0"/>
              <a:t>) </a:t>
            </a:r>
          </a:p>
          <a:p>
            <a:r>
              <a:rPr lang="en-IN" sz="1800" dirty="0"/>
              <a:t>		{  </a:t>
            </a:r>
          </a:p>
          <a:p>
            <a:r>
              <a:rPr lang="en-IN" sz="1800" dirty="0"/>
              <a:t>			sum = sum + j;  </a:t>
            </a:r>
          </a:p>
          <a:p>
            <a:r>
              <a:rPr lang="en-IN" sz="1800" dirty="0"/>
              <a:t>		}  </a:t>
            </a:r>
          </a:p>
          <a:p>
            <a:r>
              <a:rPr lang="en-IN" sz="1800" dirty="0"/>
              <a:t>		</a:t>
            </a:r>
            <a:r>
              <a:rPr lang="en-IN" sz="1800" dirty="0" err="1"/>
              <a:t>System.out.println</a:t>
            </a:r>
            <a:r>
              <a:rPr lang="en-IN" sz="1800" dirty="0"/>
              <a:t>("The sum of first 10 natural numbers is " + sum);  </a:t>
            </a:r>
          </a:p>
          <a:p>
            <a:r>
              <a:rPr lang="en-IN" sz="1800" dirty="0"/>
              <a:t>	}  </a:t>
            </a:r>
          </a:p>
          <a:p>
            <a:r>
              <a:rPr lang="en-IN" sz="1800" dirty="0"/>
              <a:t>}  </a:t>
            </a:r>
          </a:p>
          <a:p>
            <a:endParaRPr lang="en-IN" sz="1800" dirty="0"/>
          </a:p>
        </p:txBody>
      </p:sp>
      <p:sp>
        <p:nvSpPr>
          <p:cNvPr id="4" name="Date Placeholder 3">
            <a:extLst>
              <a:ext uri="{FF2B5EF4-FFF2-40B4-BE49-F238E27FC236}">
                <a16:creationId xmlns:a16="http://schemas.microsoft.com/office/drawing/2014/main" id="{0215677D-241A-4ED5-9749-619A095702C7}"/>
              </a:ext>
            </a:extLst>
          </p:cNvPr>
          <p:cNvSpPr>
            <a:spLocks noGrp="1"/>
          </p:cNvSpPr>
          <p:nvPr>
            <p:ph type="dt" sz="half" idx="2"/>
          </p:nvPr>
        </p:nvSpPr>
        <p:spPr/>
        <p:txBody>
          <a:bodyPr/>
          <a:lstStyle/>
          <a:p>
            <a:fld id="{DD9C8446-696E-6942-B6C8-CC9CAD0B34E0}" type="datetime1">
              <a:rPr lang="en-US" smtClean="0"/>
              <a:pPr/>
              <a:t>8/3/2023</a:t>
            </a:fld>
            <a:endParaRPr lang="en-US" dirty="0"/>
          </a:p>
        </p:txBody>
      </p:sp>
      <p:sp>
        <p:nvSpPr>
          <p:cNvPr id="5" name="Footer Placeholder 4">
            <a:extLst>
              <a:ext uri="{FF2B5EF4-FFF2-40B4-BE49-F238E27FC236}">
                <a16:creationId xmlns:a16="http://schemas.microsoft.com/office/drawing/2014/main" id="{AFCA3F19-2CA6-4FAF-819F-96D2C681FE20}"/>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4A38DAD-4B3D-4478-9F6D-B6149D8491E0}"/>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21422655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338A8-C376-4378-AC41-8DF34FC6E20D}"/>
              </a:ext>
            </a:extLst>
          </p:cNvPr>
          <p:cNvSpPr>
            <a:spLocks noGrp="1"/>
          </p:cNvSpPr>
          <p:nvPr>
            <p:ph type="title"/>
          </p:nvPr>
        </p:nvSpPr>
        <p:spPr/>
        <p:txBody>
          <a:bodyPr/>
          <a:lstStyle/>
          <a:p>
            <a:r>
              <a:rPr lang="en-IN" dirty="0" err="1"/>
              <a:t>ForEach</a:t>
            </a:r>
            <a:r>
              <a:rPr lang="en-IN" dirty="0"/>
              <a:t> </a:t>
            </a:r>
          </a:p>
        </p:txBody>
      </p:sp>
      <p:sp>
        <p:nvSpPr>
          <p:cNvPr id="3" name="Content Placeholder 2">
            <a:extLst>
              <a:ext uri="{FF2B5EF4-FFF2-40B4-BE49-F238E27FC236}">
                <a16:creationId xmlns:a16="http://schemas.microsoft.com/office/drawing/2014/main" id="{70273F65-8292-49F2-8CA1-55395AD14751}"/>
              </a:ext>
            </a:extLst>
          </p:cNvPr>
          <p:cNvSpPr>
            <a:spLocks noGrp="1"/>
          </p:cNvSpPr>
          <p:nvPr>
            <p:ph idx="1"/>
          </p:nvPr>
        </p:nvSpPr>
        <p:spPr/>
        <p:txBody>
          <a:bodyPr/>
          <a:lstStyle/>
          <a:p>
            <a:r>
              <a:rPr lang="en-US" sz="2000" dirty="0"/>
              <a:t>Java provides an enhanced for loop to traverse the data structures like array or collection. In the for-each loop, we don't need to update the loop variable. The syntax to use the for-each loop in java is given below.</a:t>
            </a:r>
          </a:p>
          <a:p>
            <a:r>
              <a:rPr lang="en-US" sz="2400" b="1" dirty="0"/>
              <a:t>Syntax:</a:t>
            </a:r>
          </a:p>
          <a:p>
            <a:r>
              <a:rPr lang="en-US" sz="2000" b="1" dirty="0"/>
              <a:t>for</a:t>
            </a:r>
            <a:r>
              <a:rPr lang="en-US" sz="2000" dirty="0"/>
              <a:t>(</a:t>
            </a:r>
            <a:r>
              <a:rPr lang="en-US" sz="2000" dirty="0" err="1"/>
              <a:t>data_type</a:t>
            </a:r>
            <a:r>
              <a:rPr lang="en-US" sz="2000" dirty="0"/>
              <a:t> var : </a:t>
            </a:r>
            <a:r>
              <a:rPr lang="en-US" sz="2000" dirty="0" err="1"/>
              <a:t>array_name</a:t>
            </a:r>
            <a:r>
              <a:rPr lang="en-US" sz="2000" dirty="0"/>
              <a:t>/</a:t>
            </a:r>
            <a:r>
              <a:rPr lang="en-US" sz="2000" dirty="0" err="1"/>
              <a:t>collection_name</a:t>
            </a:r>
            <a:r>
              <a:rPr lang="en-US" sz="2000" dirty="0"/>
              <a:t>){    </a:t>
            </a:r>
          </a:p>
          <a:p>
            <a:r>
              <a:rPr lang="en-US" sz="2000" dirty="0"/>
              <a:t>//statements    </a:t>
            </a:r>
          </a:p>
          <a:p>
            <a:r>
              <a:rPr lang="en-US" sz="2000" dirty="0"/>
              <a:t>}    </a:t>
            </a:r>
          </a:p>
          <a:p>
            <a:endParaRPr lang="en-IN" sz="2000" dirty="0"/>
          </a:p>
        </p:txBody>
      </p:sp>
      <p:sp>
        <p:nvSpPr>
          <p:cNvPr id="4" name="Date Placeholder 3">
            <a:extLst>
              <a:ext uri="{FF2B5EF4-FFF2-40B4-BE49-F238E27FC236}">
                <a16:creationId xmlns:a16="http://schemas.microsoft.com/office/drawing/2014/main" id="{AD6A48CD-CE52-4E53-9584-5B6D05A44B86}"/>
              </a:ext>
            </a:extLst>
          </p:cNvPr>
          <p:cNvSpPr>
            <a:spLocks noGrp="1"/>
          </p:cNvSpPr>
          <p:nvPr>
            <p:ph type="dt" sz="half" idx="2"/>
          </p:nvPr>
        </p:nvSpPr>
        <p:spPr/>
        <p:txBody>
          <a:bodyPr/>
          <a:lstStyle/>
          <a:p>
            <a:fld id="{DD9C8446-696E-6942-B6C8-CC9CAD0B34E0}" type="datetime1">
              <a:rPr lang="en-US" smtClean="0"/>
              <a:pPr/>
              <a:t>8/3/2023</a:t>
            </a:fld>
            <a:endParaRPr lang="en-US" dirty="0"/>
          </a:p>
        </p:txBody>
      </p:sp>
      <p:sp>
        <p:nvSpPr>
          <p:cNvPr id="5" name="Footer Placeholder 4">
            <a:extLst>
              <a:ext uri="{FF2B5EF4-FFF2-40B4-BE49-F238E27FC236}">
                <a16:creationId xmlns:a16="http://schemas.microsoft.com/office/drawing/2014/main" id="{B2F702CD-5214-4FD5-93E3-4CCB2BA4C205}"/>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F77DEE2-6FDD-4825-9107-F0AF1D94CAEE}"/>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5346490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9722A-2737-44E3-AA33-5A0906B22D76}"/>
              </a:ext>
            </a:extLst>
          </p:cNvPr>
          <p:cNvSpPr>
            <a:spLocks noGrp="1"/>
          </p:cNvSpPr>
          <p:nvPr>
            <p:ph type="title"/>
          </p:nvPr>
        </p:nvSpPr>
        <p:spPr/>
        <p:txBody>
          <a:bodyPr/>
          <a:lstStyle/>
          <a:p>
            <a:r>
              <a:rPr lang="en-IN" dirty="0"/>
              <a:t>Example: </a:t>
            </a:r>
            <a:r>
              <a:rPr lang="en-IN" dirty="0" err="1"/>
              <a:t>forEach</a:t>
            </a:r>
            <a:endParaRPr lang="en-IN" dirty="0"/>
          </a:p>
        </p:txBody>
      </p:sp>
      <p:sp>
        <p:nvSpPr>
          <p:cNvPr id="3" name="Content Placeholder 2">
            <a:extLst>
              <a:ext uri="{FF2B5EF4-FFF2-40B4-BE49-F238E27FC236}">
                <a16:creationId xmlns:a16="http://schemas.microsoft.com/office/drawing/2014/main" id="{6637729F-8B81-486B-8135-ABD76C3D5E7A}"/>
              </a:ext>
            </a:extLst>
          </p:cNvPr>
          <p:cNvSpPr>
            <a:spLocks noGrp="1"/>
          </p:cNvSpPr>
          <p:nvPr>
            <p:ph idx="1"/>
          </p:nvPr>
        </p:nvSpPr>
        <p:spPr>
          <a:xfrm>
            <a:off x="1167493" y="2017467"/>
            <a:ext cx="9779182" cy="4559179"/>
          </a:xfrm>
        </p:spPr>
        <p:txBody>
          <a:bodyPr/>
          <a:lstStyle/>
          <a:p>
            <a:r>
              <a:rPr lang="en-IN" sz="1800" b="1" dirty="0">
                <a:solidFill>
                  <a:schemeClr val="accent6">
                    <a:lumMod val="75000"/>
                  </a:schemeClr>
                </a:solidFill>
              </a:rPr>
              <a:t>public</a:t>
            </a:r>
            <a:r>
              <a:rPr lang="en-IN" sz="1800" dirty="0">
                <a:solidFill>
                  <a:schemeClr val="accent6">
                    <a:lumMod val="75000"/>
                  </a:schemeClr>
                </a:solidFill>
              </a:rPr>
              <a:t> </a:t>
            </a:r>
            <a:r>
              <a:rPr lang="en-IN" sz="1800" b="1" dirty="0">
                <a:solidFill>
                  <a:schemeClr val="accent6">
                    <a:lumMod val="75000"/>
                  </a:schemeClr>
                </a:solidFill>
              </a:rPr>
              <a:t>class</a:t>
            </a:r>
            <a:r>
              <a:rPr lang="en-IN" sz="1800" dirty="0">
                <a:solidFill>
                  <a:schemeClr val="accent6">
                    <a:lumMod val="75000"/>
                  </a:schemeClr>
                </a:solidFill>
              </a:rPr>
              <a:t> </a:t>
            </a:r>
            <a:r>
              <a:rPr lang="en-IN" sz="1800" dirty="0" err="1">
                <a:solidFill>
                  <a:schemeClr val="accent6">
                    <a:lumMod val="75000"/>
                  </a:schemeClr>
                </a:solidFill>
              </a:rPr>
              <a:t>StringForeach</a:t>
            </a:r>
            <a:r>
              <a:rPr lang="en-IN" sz="1800" dirty="0">
                <a:solidFill>
                  <a:schemeClr val="accent6">
                    <a:lumMod val="75000"/>
                  </a:schemeClr>
                </a:solidFill>
              </a:rPr>
              <a:t> </a:t>
            </a:r>
          </a:p>
          <a:p>
            <a:r>
              <a:rPr lang="en-IN" sz="1800" dirty="0">
                <a:solidFill>
                  <a:schemeClr val="accent6">
                    <a:lumMod val="75000"/>
                  </a:schemeClr>
                </a:solidFill>
              </a:rPr>
              <a:t>{    </a:t>
            </a:r>
          </a:p>
          <a:p>
            <a:r>
              <a:rPr lang="en-IN" sz="1800" b="1" dirty="0">
                <a:solidFill>
                  <a:schemeClr val="accent6">
                    <a:lumMod val="75000"/>
                  </a:schemeClr>
                </a:solidFill>
              </a:rPr>
              <a:t>	public</a:t>
            </a:r>
            <a:r>
              <a:rPr lang="en-IN" sz="1800" dirty="0">
                <a:solidFill>
                  <a:schemeClr val="accent6">
                    <a:lumMod val="75000"/>
                  </a:schemeClr>
                </a:solidFill>
              </a:rPr>
              <a:t> </a:t>
            </a:r>
            <a:r>
              <a:rPr lang="en-IN" sz="1800" b="1" dirty="0">
                <a:solidFill>
                  <a:schemeClr val="accent6">
                    <a:lumMod val="75000"/>
                  </a:schemeClr>
                </a:solidFill>
              </a:rPr>
              <a:t>static</a:t>
            </a:r>
            <a:r>
              <a:rPr lang="en-IN" sz="1800" dirty="0">
                <a:solidFill>
                  <a:schemeClr val="accent6">
                    <a:lumMod val="75000"/>
                  </a:schemeClr>
                </a:solidFill>
              </a:rPr>
              <a:t> </a:t>
            </a:r>
            <a:r>
              <a:rPr lang="en-IN" sz="1800" b="1" dirty="0">
                <a:solidFill>
                  <a:schemeClr val="accent6">
                    <a:lumMod val="75000"/>
                  </a:schemeClr>
                </a:solidFill>
              </a:rPr>
              <a:t>void</a:t>
            </a:r>
            <a:r>
              <a:rPr lang="en-IN" sz="1800" dirty="0">
                <a:solidFill>
                  <a:schemeClr val="accent6">
                    <a:lumMod val="75000"/>
                  </a:schemeClr>
                </a:solidFill>
              </a:rPr>
              <a:t> main(String[] </a:t>
            </a:r>
            <a:r>
              <a:rPr lang="en-IN" sz="1800" dirty="0" err="1">
                <a:solidFill>
                  <a:schemeClr val="accent6">
                    <a:lumMod val="75000"/>
                  </a:schemeClr>
                </a:solidFill>
              </a:rPr>
              <a:t>args</a:t>
            </a:r>
            <a:r>
              <a:rPr lang="en-IN" sz="1800" dirty="0">
                <a:solidFill>
                  <a:schemeClr val="accent6">
                    <a:lumMod val="75000"/>
                  </a:schemeClr>
                </a:solidFill>
              </a:rPr>
              <a:t>) </a:t>
            </a:r>
          </a:p>
          <a:p>
            <a:r>
              <a:rPr lang="en-IN" sz="1800" dirty="0">
                <a:solidFill>
                  <a:schemeClr val="accent6">
                    <a:lumMod val="75000"/>
                  </a:schemeClr>
                </a:solidFill>
              </a:rPr>
              <a:t>	{    </a:t>
            </a:r>
          </a:p>
          <a:p>
            <a:r>
              <a:rPr lang="en-IN" sz="1800" dirty="0">
                <a:solidFill>
                  <a:schemeClr val="accent6">
                    <a:lumMod val="75000"/>
                  </a:schemeClr>
                </a:solidFill>
              </a:rPr>
              <a:t>	String[] names = {“ABC",“PQR",“MNP",“</a:t>
            </a:r>
            <a:r>
              <a:rPr lang="en-IN" sz="1800" dirty="0" err="1">
                <a:solidFill>
                  <a:schemeClr val="accent6">
                    <a:lumMod val="75000"/>
                  </a:schemeClr>
                </a:solidFill>
              </a:rPr>
              <a:t>ddd</a:t>
            </a:r>
            <a:r>
              <a:rPr lang="en-IN" sz="1800" dirty="0">
                <a:solidFill>
                  <a:schemeClr val="accent6">
                    <a:lumMod val="75000"/>
                  </a:schemeClr>
                </a:solidFill>
              </a:rPr>
              <a:t>",“</a:t>
            </a:r>
            <a:r>
              <a:rPr lang="en-IN" sz="1800" dirty="0" err="1">
                <a:solidFill>
                  <a:schemeClr val="accent6">
                    <a:lumMod val="75000"/>
                  </a:schemeClr>
                </a:solidFill>
              </a:rPr>
              <a:t>xss</a:t>
            </a:r>
            <a:r>
              <a:rPr lang="en-IN" sz="1800" dirty="0">
                <a:solidFill>
                  <a:schemeClr val="accent6">
                    <a:lumMod val="75000"/>
                  </a:schemeClr>
                </a:solidFill>
              </a:rPr>
              <a:t>"};    </a:t>
            </a:r>
          </a:p>
          <a:p>
            <a:r>
              <a:rPr lang="en-IN" sz="1800" dirty="0">
                <a:solidFill>
                  <a:schemeClr val="accent6">
                    <a:lumMod val="75000"/>
                  </a:schemeClr>
                </a:solidFill>
              </a:rPr>
              <a:t>	</a:t>
            </a:r>
            <a:r>
              <a:rPr lang="en-IN" sz="1800" dirty="0" err="1">
                <a:solidFill>
                  <a:schemeClr val="accent6">
                    <a:lumMod val="75000"/>
                  </a:schemeClr>
                </a:solidFill>
              </a:rPr>
              <a:t>System.out.println</a:t>
            </a:r>
            <a:r>
              <a:rPr lang="en-IN" sz="1800" dirty="0">
                <a:solidFill>
                  <a:schemeClr val="accent6">
                    <a:lumMod val="75000"/>
                  </a:schemeClr>
                </a:solidFill>
              </a:rPr>
              <a:t>("Printing the content of the array names:\n");    </a:t>
            </a:r>
          </a:p>
          <a:p>
            <a:r>
              <a:rPr lang="en-IN" sz="1800" b="1" dirty="0">
                <a:solidFill>
                  <a:schemeClr val="accent6">
                    <a:lumMod val="75000"/>
                  </a:schemeClr>
                </a:solidFill>
              </a:rPr>
              <a:t>		for</a:t>
            </a:r>
            <a:r>
              <a:rPr lang="en-IN" sz="1800" dirty="0">
                <a:solidFill>
                  <a:schemeClr val="accent6">
                    <a:lumMod val="75000"/>
                  </a:schemeClr>
                </a:solidFill>
              </a:rPr>
              <a:t>(String </a:t>
            </a:r>
            <a:r>
              <a:rPr lang="en-IN" sz="1800" dirty="0" err="1">
                <a:solidFill>
                  <a:schemeClr val="accent6">
                    <a:lumMod val="75000"/>
                  </a:schemeClr>
                </a:solidFill>
              </a:rPr>
              <a:t>name:names</a:t>
            </a:r>
            <a:r>
              <a:rPr lang="en-IN" sz="1800" dirty="0">
                <a:solidFill>
                  <a:schemeClr val="accent6">
                    <a:lumMod val="75000"/>
                  </a:schemeClr>
                </a:solidFill>
              </a:rPr>
              <a:t>) </a:t>
            </a:r>
          </a:p>
          <a:p>
            <a:r>
              <a:rPr lang="en-IN" sz="1800" dirty="0">
                <a:solidFill>
                  <a:schemeClr val="accent6">
                    <a:lumMod val="75000"/>
                  </a:schemeClr>
                </a:solidFill>
              </a:rPr>
              <a:t>		{    </a:t>
            </a:r>
          </a:p>
          <a:p>
            <a:r>
              <a:rPr lang="en-IN" sz="1800" dirty="0">
                <a:solidFill>
                  <a:schemeClr val="accent6">
                    <a:lumMod val="75000"/>
                  </a:schemeClr>
                </a:solidFill>
              </a:rPr>
              <a:t>		</a:t>
            </a:r>
            <a:r>
              <a:rPr lang="en-IN" sz="1800" dirty="0" err="1">
                <a:solidFill>
                  <a:schemeClr val="accent6">
                    <a:lumMod val="75000"/>
                  </a:schemeClr>
                </a:solidFill>
              </a:rPr>
              <a:t>System.out.println</a:t>
            </a:r>
            <a:r>
              <a:rPr lang="en-IN" sz="1800" dirty="0">
                <a:solidFill>
                  <a:schemeClr val="accent6">
                    <a:lumMod val="75000"/>
                  </a:schemeClr>
                </a:solidFill>
              </a:rPr>
              <a:t>(name);    </a:t>
            </a:r>
          </a:p>
          <a:p>
            <a:r>
              <a:rPr lang="en-IN" sz="1800" dirty="0">
                <a:solidFill>
                  <a:schemeClr val="accent6">
                    <a:lumMod val="75000"/>
                  </a:schemeClr>
                </a:solidFill>
              </a:rPr>
              <a:t>		}    </a:t>
            </a:r>
          </a:p>
          <a:p>
            <a:r>
              <a:rPr lang="en-IN" sz="1800" dirty="0">
                <a:solidFill>
                  <a:schemeClr val="accent6">
                    <a:lumMod val="75000"/>
                  </a:schemeClr>
                </a:solidFill>
              </a:rPr>
              <a:t>	}    </a:t>
            </a:r>
          </a:p>
          <a:p>
            <a:r>
              <a:rPr lang="en-IN" sz="1800" dirty="0">
                <a:solidFill>
                  <a:schemeClr val="accent6">
                    <a:lumMod val="75000"/>
                  </a:schemeClr>
                </a:solidFill>
              </a:rPr>
              <a:t>}    </a:t>
            </a:r>
          </a:p>
          <a:p>
            <a:endParaRPr lang="en-IN" dirty="0">
              <a:solidFill>
                <a:schemeClr val="accent6">
                  <a:lumMod val="75000"/>
                </a:schemeClr>
              </a:solidFill>
            </a:endParaRPr>
          </a:p>
        </p:txBody>
      </p:sp>
      <p:sp>
        <p:nvSpPr>
          <p:cNvPr id="4" name="Date Placeholder 3">
            <a:extLst>
              <a:ext uri="{FF2B5EF4-FFF2-40B4-BE49-F238E27FC236}">
                <a16:creationId xmlns:a16="http://schemas.microsoft.com/office/drawing/2014/main" id="{5C3D672B-0911-42B9-B6C7-394B2C299147}"/>
              </a:ext>
            </a:extLst>
          </p:cNvPr>
          <p:cNvSpPr>
            <a:spLocks noGrp="1"/>
          </p:cNvSpPr>
          <p:nvPr>
            <p:ph type="dt" sz="half" idx="2"/>
          </p:nvPr>
        </p:nvSpPr>
        <p:spPr/>
        <p:txBody>
          <a:bodyPr/>
          <a:lstStyle/>
          <a:p>
            <a:fld id="{DD9C8446-696E-6942-B6C8-CC9CAD0B34E0}" type="datetime1">
              <a:rPr lang="en-US" smtClean="0"/>
              <a:pPr/>
              <a:t>8/3/2023</a:t>
            </a:fld>
            <a:endParaRPr lang="en-US" dirty="0"/>
          </a:p>
        </p:txBody>
      </p:sp>
      <p:sp>
        <p:nvSpPr>
          <p:cNvPr id="5" name="Footer Placeholder 4">
            <a:extLst>
              <a:ext uri="{FF2B5EF4-FFF2-40B4-BE49-F238E27FC236}">
                <a16:creationId xmlns:a16="http://schemas.microsoft.com/office/drawing/2014/main" id="{D4F40ACE-2C39-4FC0-9F75-7E80F32C7312}"/>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ED84C38-06E6-4FB8-9EAB-A7C912135A7A}"/>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3949854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80AB68-5C99-4D81-8523-01B8BC149415}"/>
              </a:ext>
            </a:extLst>
          </p:cNvPr>
          <p:cNvSpPr>
            <a:spLocks noGrp="1"/>
          </p:cNvSpPr>
          <p:nvPr>
            <p:ph idx="1"/>
          </p:nvPr>
        </p:nvSpPr>
        <p:spPr>
          <a:xfrm>
            <a:off x="1167493" y="1257301"/>
            <a:ext cx="9779182" cy="4126982"/>
          </a:xfrm>
        </p:spPr>
        <p:txBody>
          <a:bodyPr/>
          <a:lstStyle/>
          <a:p>
            <a:r>
              <a:rPr lang="en-US" sz="2000" dirty="0"/>
              <a:t>The while loop is also used to iterate over the number of statements multiple times. However, if we don't know the number of iterations in advance, it is recommended to use a while loop. Unlike for loop, the initialization and increment/decrement doesn't take place inside the loop statement in while loop.</a:t>
            </a:r>
          </a:p>
          <a:p>
            <a:r>
              <a:rPr lang="en-US" sz="2000" dirty="0"/>
              <a:t>It is also known as the entry-controlled loop since the condition is checked at the start of the loop. If the condition is true, then the loop body will be executed; otherwise, the statements after the loop will be executed.</a:t>
            </a:r>
          </a:p>
          <a:p>
            <a:r>
              <a:rPr lang="en-US" sz="2000" dirty="0"/>
              <a:t>The syntax of the while loop is given below.</a:t>
            </a:r>
          </a:p>
          <a:p>
            <a:endParaRPr lang="en-US" sz="2000" dirty="0"/>
          </a:p>
          <a:p>
            <a:r>
              <a:rPr lang="en-US" sz="2000" dirty="0"/>
              <a:t>Syntax: </a:t>
            </a:r>
          </a:p>
          <a:p>
            <a:r>
              <a:rPr lang="en-IN" sz="1800" b="1" dirty="0">
                <a:solidFill>
                  <a:schemeClr val="accent6">
                    <a:lumMod val="75000"/>
                  </a:schemeClr>
                </a:solidFill>
              </a:rPr>
              <a:t>while</a:t>
            </a:r>
            <a:r>
              <a:rPr lang="en-IN" sz="1800" dirty="0">
                <a:solidFill>
                  <a:schemeClr val="accent6">
                    <a:lumMod val="75000"/>
                  </a:schemeClr>
                </a:solidFill>
              </a:rPr>
              <a:t>(condition){    </a:t>
            </a:r>
          </a:p>
          <a:p>
            <a:r>
              <a:rPr lang="en-IN" sz="1800" dirty="0">
                <a:solidFill>
                  <a:schemeClr val="accent6">
                    <a:lumMod val="75000"/>
                  </a:schemeClr>
                </a:solidFill>
              </a:rPr>
              <a:t>//looping statements    </a:t>
            </a:r>
          </a:p>
          <a:p>
            <a:r>
              <a:rPr lang="en-IN" sz="1800" dirty="0">
                <a:solidFill>
                  <a:schemeClr val="accent6">
                    <a:lumMod val="75000"/>
                  </a:schemeClr>
                </a:solidFill>
              </a:rPr>
              <a:t>} </a:t>
            </a:r>
          </a:p>
          <a:p>
            <a:endParaRPr lang="en-US" sz="1400" dirty="0">
              <a:solidFill>
                <a:srgbClr val="FF0000"/>
              </a:solidFill>
            </a:endParaRPr>
          </a:p>
          <a:p>
            <a:endParaRPr lang="en-IN" dirty="0"/>
          </a:p>
        </p:txBody>
      </p:sp>
      <p:sp>
        <p:nvSpPr>
          <p:cNvPr id="4" name="Date Placeholder 3">
            <a:extLst>
              <a:ext uri="{FF2B5EF4-FFF2-40B4-BE49-F238E27FC236}">
                <a16:creationId xmlns:a16="http://schemas.microsoft.com/office/drawing/2014/main" id="{50629955-9C43-43EB-AD9B-02E2803D9461}"/>
              </a:ext>
            </a:extLst>
          </p:cNvPr>
          <p:cNvSpPr>
            <a:spLocks noGrp="1"/>
          </p:cNvSpPr>
          <p:nvPr>
            <p:ph type="dt" sz="half" idx="2"/>
          </p:nvPr>
        </p:nvSpPr>
        <p:spPr/>
        <p:txBody>
          <a:bodyPr/>
          <a:lstStyle/>
          <a:p>
            <a:fld id="{DD9C8446-696E-6942-B6C8-CC9CAD0B34E0}" type="datetime1">
              <a:rPr lang="en-US" smtClean="0"/>
              <a:pPr/>
              <a:t>8/3/2023</a:t>
            </a:fld>
            <a:endParaRPr lang="en-US" dirty="0"/>
          </a:p>
        </p:txBody>
      </p:sp>
      <p:sp>
        <p:nvSpPr>
          <p:cNvPr id="5" name="Footer Placeholder 4">
            <a:extLst>
              <a:ext uri="{FF2B5EF4-FFF2-40B4-BE49-F238E27FC236}">
                <a16:creationId xmlns:a16="http://schemas.microsoft.com/office/drawing/2014/main" id="{661EAE1E-07FD-4877-BA6C-E8DB533577F6}"/>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3293DC6-BFD1-4C0B-B8A8-C95A1D294BA9}"/>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
        <p:nvSpPr>
          <p:cNvPr id="8" name="Title 7">
            <a:extLst>
              <a:ext uri="{FF2B5EF4-FFF2-40B4-BE49-F238E27FC236}">
                <a16:creationId xmlns:a16="http://schemas.microsoft.com/office/drawing/2014/main" id="{CDB8F8E8-23BB-450A-8C47-C9FA8841C840}"/>
              </a:ext>
            </a:extLst>
          </p:cNvPr>
          <p:cNvSpPr>
            <a:spLocks noGrp="1"/>
          </p:cNvSpPr>
          <p:nvPr>
            <p:ph type="title"/>
          </p:nvPr>
        </p:nvSpPr>
        <p:spPr>
          <a:xfrm>
            <a:off x="1167492" y="96714"/>
            <a:ext cx="9779183" cy="809748"/>
          </a:xfrm>
        </p:spPr>
        <p:txBody>
          <a:bodyPr/>
          <a:lstStyle/>
          <a:p>
            <a:r>
              <a:rPr lang="en-IN" b="0" dirty="0"/>
              <a:t>Java while loop</a:t>
            </a:r>
            <a:endParaRPr lang="en-IN" dirty="0"/>
          </a:p>
        </p:txBody>
      </p:sp>
    </p:spTree>
    <p:extLst>
      <p:ext uri="{BB962C8B-B14F-4D97-AF65-F5344CB8AC3E}">
        <p14:creationId xmlns:p14="http://schemas.microsoft.com/office/powerpoint/2010/main" val="30686151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74B33-5430-4E35-8F1F-EE750C279025}"/>
              </a:ext>
            </a:extLst>
          </p:cNvPr>
          <p:cNvSpPr>
            <a:spLocks noGrp="1"/>
          </p:cNvSpPr>
          <p:nvPr>
            <p:ph type="title"/>
          </p:nvPr>
        </p:nvSpPr>
        <p:spPr/>
        <p:txBody>
          <a:bodyPr/>
          <a:lstStyle/>
          <a:p>
            <a:r>
              <a:rPr lang="en-IN" dirty="0"/>
              <a:t>Flow</a:t>
            </a:r>
          </a:p>
        </p:txBody>
      </p:sp>
      <p:pic>
        <p:nvPicPr>
          <p:cNvPr id="7" name="Content Placeholder 6">
            <a:extLst>
              <a:ext uri="{FF2B5EF4-FFF2-40B4-BE49-F238E27FC236}">
                <a16:creationId xmlns:a16="http://schemas.microsoft.com/office/drawing/2014/main" id="{FDA38829-F341-4C5E-836F-C9A43ECF6B0E}"/>
              </a:ext>
            </a:extLst>
          </p:cNvPr>
          <p:cNvPicPr>
            <a:picLocks noGrp="1" noChangeAspect="1"/>
          </p:cNvPicPr>
          <p:nvPr>
            <p:ph idx="1"/>
          </p:nvPr>
        </p:nvPicPr>
        <p:blipFill>
          <a:blip r:embed="rId2"/>
          <a:stretch>
            <a:fillRect/>
          </a:stretch>
        </p:blipFill>
        <p:spPr>
          <a:xfrm>
            <a:off x="4626236" y="2017713"/>
            <a:ext cx="2861740" cy="3367087"/>
          </a:xfrm>
          <a:prstGeom prst="rect">
            <a:avLst/>
          </a:prstGeom>
        </p:spPr>
      </p:pic>
      <p:sp>
        <p:nvSpPr>
          <p:cNvPr id="4" name="Date Placeholder 3">
            <a:extLst>
              <a:ext uri="{FF2B5EF4-FFF2-40B4-BE49-F238E27FC236}">
                <a16:creationId xmlns:a16="http://schemas.microsoft.com/office/drawing/2014/main" id="{77EA67DA-FDA0-41F5-9F56-8EED41149D34}"/>
              </a:ext>
            </a:extLst>
          </p:cNvPr>
          <p:cNvSpPr>
            <a:spLocks noGrp="1"/>
          </p:cNvSpPr>
          <p:nvPr>
            <p:ph type="dt" sz="half" idx="2"/>
          </p:nvPr>
        </p:nvSpPr>
        <p:spPr/>
        <p:txBody>
          <a:bodyPr/>
          <a:lstStyle/>
          <a:p>
            <a:fld id="{DD9C8446-696E-6942-B6C8-CC9CAD0B34E0}" type="datetime1">
              <a:rPr lang="en-US" smtClean="0"/>
              <a:pPr/>
              <a:t>8/3/2023</a:t>
            </a:fld>
            <a:endParaRPr lang="en-US" dirty="0"/>
          </a:p>
        </p:txBody>
      </p:sp>
      <p:sp>
        <p:nvSpPr>
          <p:cNvPr id="5" name="Footer Placeholder 4">
            <a:extLst>
              <a:ext uri="{FF2B5EF4-FFF2-40B4-BE49-F238E27FC236}">
                <a16:creationId xmlns:a16="http://schemas.microsoft.com/office/drawing/2014/main" id="{0EE256B3-16AA-4A8F-B28B-5535DFFA8B38}"/>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1F8CA88-0185-4FAB-B611-0908C5D4A8F5}"/>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6643696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9767-481C-4CAF-B400-CA53C59CD5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0FBDD1-21B6-47C8-B85F-9B4D32E2DEB6}"/>
              </a:ext>
            </a:extLst>
          </p:cNvPr>
          <p:cNvSpPr>
            <a:spLocks noGrp="1"/>
          </p:cNvSpPr>
          <p:nvPr>
            <p:ph idx="1"/>
          </p:nvPr>
        </p:nvSpPr>
        <p:spPr/>
        <p:txBody>
          <a:bodyPr/>
          <a:lstStyle/>
          <a:p>
            <a:r>
              <a:rPr lang="en-IN" sz="1800" b="1" dirty="0">
                <a:solidFill>
                  <a:schemeClr val="accent6">
                    <a:lumMod val="75000"/>
                  </a:schemeClr>
                </a:solidFill>
              </a:rPr>
              <a:t>public</a:t>
            </a:r>
            <a:r>
              <a:rPr lang="en-IN" sz="1800" dirty="0">
                <a:solidFill>
                  <a:schemeClr val="accent6">
                    <a:lumMod val="75000"/>
                  </a:schemeClr>
                </a:solidFill>
              </a:rPr>
              <a:t> </a:t>
            </a:r>
            <a:r>
              <a:rPr lang="en-IN" sz="1800" b="1" dirty="0">
                <a:solidFill>
                  <a:schemeClr val="accent6">
                    <a:lumMod val="75000"/>
                  </a:schemeClr>
                </a:solidFill>
              </a:rPr>
              <a:t>class</a:t>
            </a:r>
            <a:r>
              <a:rPr lang="en-IN" sz="1800" dirty="0">
                <a:solidFill>
                  <a:schemeClr val="accent6">
                    <a:lumMod val="75000"/>
                  </a:schemeClr>
                </a:solidFill>
              </a:rPr>
              <a:t> Calculation </a:t>
            </a:r>
          </a:p>
          <a:p>
            <a:r>
              <a:rPr lang="en-IN" sz="1800" dirty="0">
                <a:solidFill>
                  <a:schemeClr val="accent6">
                    <a:lumMod val="75000"/>
                  </a:schemeClr>
                </a:solidFill>
              </a:rPr>
              <a:t>{    </a:t>
            </a:r>
          </a:p>
          <a:p>
            <a:r>
              <a:rPr lang="en-IN" sz="1800" b="1" dirty="0">
                <a:solidFill>
                  <a:schemeClr val="accent6">
                    <a:lumMod val="75000"/>
                  </a:schemeClr>
                </a:solidFill>
              </a:rPr>
              <a:t>	public</a:t>
            </a:r>
            <a:r>
              <a:rPr lang="en-IN" sz="1800" dirty="0">
                <a:solidFill>
                  <a:schemeClr val="accent6">
                    <a:lumMod val="75000"/>
                  </a:schemeClr>
                </a:solidFill>
              </a:rPr>
              <a:t> </a:t>
            </a:r>
            <a:r>
              <a:rPr lang="en-IN" sz="1800" b="1" dirty="0">
                <a:solidFill>
                  <a:schemeClr val="accent6">
                    <a:lumMod val="75000"/>
                  </a:schemeClr>
                </a:solidFill>
              </a:rPr>
              <a:t>static</a:t>
            </a:r>
            <a:r>
              <a:rPr lang="en-IN" sz="1800" dirty="0">
                <a:solidFill>
                  <a:schemeClr val="accent6">
                    <a:lumMod val="75000"/>
                  </a:schemeClr>
                </a:solidFill>
              </a:rPr>
              <a:t> </a:t>
            </a:r>
            <a:r>
              <a:rPr lang="en-IN" sz="1800" b="1" dirty="0">
                <a:solidFill>
                  <a:schemeClr val="accent6">
                    <a:lumMod val="75000"/>
                  </a:schemeClr>
                </a:solidFill>
              </a:rPr>
              <a:t>void</a:t>
            </a:r>
            <a:r>
              <a:rPr lang="en-IN" sz="1800" dirty="0">
                <a:solidFill>
                  <a:schemeClr val="accent6">
                    <a:lumMod val="75000"/>
                  </a:schemeClr>
                </a:solidFill>
              </a:rPr>
              <a:t> main(String[] </a:t>
            </a:r>
            <a:r>
              <a:rPr lang="en-IN" sz="1800" dirty="0" err="1">
                <a:solidFill>
                  <a:schemeClr val="accent6">
                    <a:lumMod val="75000"/>
                  </a:schemeClr>
                </a:solidFill>
              </a:rPr>
              <a:t>args</a:t>
            </a:r>
            <a:r>
              <a:rPr lang="en-IN" sz="1800" dirty="0">
                <a:solidFill>
                  <a:schemeClr val="accent6">
                    <a:lumMod val="75000"/>
                  </a:schemeClr>
                </a:solidFill>
              </a:rPr>
              <a:t>) {    </a:t>
            </a:r>
          </a:p>
          <a:p>
            <a:r>
              <a:rPr lang="en-IN" sz="1800" b="1" dirty="0">
                <a:solidFill>
                  <a:schemeClr val="accent6">
                    <a:lumMod val="75000"/>
                  </a:schemeClr>
                </a:solidFill>
              </a:rPr>
              <a:t>	int</a:t>
            </a:r>
            <a:r>
              <a:rPr lang="en-IN" sz="1800" dirty="0">
                <a:solidFill>
                  <a:schemeClr val="accent6">
                    <a:lumMod val="75000"/>
                  </a:schemeClr>
                </a:solidFill>
              </a:rPr>
              <a:t> </a:t>
            </a:r>
            <a:r>
              <a:rPr lang="en-IN" sz="1800" dirty="0" err="1">
                <a:solidFill>
                  <a:schemeClr val="accent6">
                    <a:lumMod val="75000"/>
                  </a:schemeClr>
                </a:solidFill>
              </a:rPr>
              <a:t>i</a:t>
            </a:r>
            <a:r>
              <a:rPr lang="en-IN" sz="1800" dirty="0">
                <a:solidFill>
                  <a:schemeClr val="accent6">
                    <a:lumMod val="75000"/>
                  </a:schemeClr>
                </a:solidFill>
              </a:rPr>
              <a:t> = 0;    </a:t>
            </a:r>
          </a:p>
          <a:p>
            <a:r>
              <a:rPr lang="en-IN" sz="1800" dirty="0">
                <a:solidFill>
                  <a:schemeClr val="accent6">
                    <a:lumMod val="75000"/>
                  </a:schemeClr>
                </a:solidFill>
              </a:rPr>
              <a:t>	</a:t>
            </a:r>
            <a:r>
              <a:rPr lang="en-IN" sz="1800" dirty="0" err="1">
                <a:solidFill>
                  <a:schemeClr val="accent6">
                    <a:lumMod val="75000"/>
                  </a:schemeClr>
                </a:solidFill>
              </a:rPr>
              <a:t>System.out.println</a:t>
            </a:r>
            <a:r>
              <a:rPr lang="en-IN" sz="1800" dirty="0">
                <a:solidFill>
                  <a:schemeClr val="accent6">
                    <a:lumMod val="75000"/>
                  </a:schemeClr>
                </a:solidFill>
              </a:rPr>
              <a:t>("Printing the list of first 10 even numbers \n");    </a:t>
            </a:r>
          </a:p>
          <a:p>
            <a:r>
              <a:rPr lang="en-IN" sz="1800" b="1" dirty="0">
                <a:solidFill>
                  <a:schemeClr val="accent6">
                    <a:lumMod val="75000"/>
                  </a:schemeClr>
                </a:solidFill>
              </a:rPr>
              <a:t>	while</a:t>
            </a:r>
            <a:r>
              <a:rPr lang="en-IN" sz="1800" dirty="0">
                <a:solidFill>
                  <a:schemeClr val="accent6">
                    <a:lumMod val="75000"/>
                  </a:schemeClr>
                </a:solidFill>
              </a:rPr>
              <a:t>(</a:t>
            </a:r>
            <a:r>
              <a:rPr lang="en-IN" sz="1800" dirty="0" err="1">
                <a:solidFill>
                  <a:schemeClr val="accent6">
                    <a:lumMod val="75000"/>
                  </a:schemeClr>
                </a:solidFill>
              </a:rPr>
              <a:t>i</a:t>
            </a:r>
            <a:r>
              <a:rPr lang="en-IN" sz="1800" dirty="0">
                <a:solidFill>
                  <a:schemeClr val="accent6">
                    <a:lumMod val="75000"/>
                  </a:schemeClr>
                </a:solidFill>
              </a:rPr>
              <a:t>&lt;=10) </a:t>
            </a:r>
          </a:p>
          <a:p>
            <a:r>
              <a:rPr lang="en-IN" sz="1800" dirty="0">
                <a:solidFill>
                  <a:schemeClr val="accent6">
                    <a:lumMod val="75000"/>
                  </a:schemeClr>
                </a:solidFill>
              </a:rPr>
              <a:t>	{    </a:t>
            </a:r>
          </a:p>
          <a:p>
            <a:r>
              <a:rPr lang="en-IN" sz="1800" dirty="0">
                <a:solidFill>
                  <a:schemeClr val="accent6">
                    <a:lumMod val="75000"/>
                  </a:schemeClr>
                </a:solidFill>
              </a:rPr>
              <a:t>		</a:t>
            </a:r>
            <a:r>
              <a:rPr lang="en-IN" sz="1800" dirty="0" err="1">
                <a:solidFill>
                  <a:schemeClr val="accent6">
                    <a:lumMod val="75000"/>
                  </a:schemeClr>
                </a:solidFill>
              </a:rPr>
              <a:t>System.out.println</a:t>
            </a:r>
            <a:r>
              <a:rPr lang="en-IN" sz="1800" dirty="0">
                <a:solidFill>
                  <a:schemeClr val="accent6">
                    <a:lumMod val="75000"/>
                  </a:schemeClr>
                </a:solidFill>
              </a:rPr>
              <a:t>(</a:t>
            </a:r>
            <a:r>
              <a:rPr lang="en-IN" sz="1800" dirty="0" err="1">
                <a:solidFill>
                  <a:schemeClr val="accent6">
                    <a:lumMod val="75000"/>
                  </a:schemeClr>
                </a:solidFill>
              </a:rPr>
              <a:t>i</a:t>
            </a:r>
            <a:r>
              <a:rPr lang="en-IN" sz="1800" dirty="0">
                <a:solidFill>
                  <a:schemeClr val="accent6">
                    <a:lumMod val="75000"/>
                  </a:schemeClr>
                </a:solidFill>
              </a:rPr>
              <a:t>);    </a:t>
            </a:r>
          </a:p>
          <a:p>
            <a:r>
              <a:rPr lang="en-IN" sz="1800" dirty="0">
                <a:solidFill>
                  <a:schemeClr val="accent6">
                    <a:lumMod val="75000"/>
                  </a:schemeClr>
                </a:solidFill>
              </a:rPr>
              <a:t>		</a:t>
            </a:r>
            <a:r>
              <a:rPr lang="en-IN" sz="1800" dirty="0" err="1">
                <a:solidFill>
                  <a:schemeClr val="accent6">
                    <a:lumMod val="75000"/>
                  </a:schemeClr>
                </a:solidFill>
              </a:rPr>
              <a:t>i</a:t>
            </a:r>
            <a:r>
              <a:rPr lang="en-IN" sz="1800" dirty="0">
                <a:solidFill>
                  <a:schemeClr val="accent6">
                    <a:lumMod val="75000"/>
                  </a:schemeClr>
                </a:solidFill>
              </a:rPr>
              <a:t> = </a:t>
            </a:r>
            <a:r>
              <a:rPr lang="en-IN" sz="1800" dirty="0" err="1">
                <a:solidFill>
                  <a:schemeClr val="accent6">
                    <a:lumMod val="75000"/>
                  </a:schemeClr>
                </a:solidFill>
              </a:rPr>
              <a:t>i</a:t>
            </a:r>
            <a:r>
              <a:rPr lang="en-IN" sz="1800" dirty="0">
                <a:solidFill>
                  <a:schemeClr val="accent6">
                    <a:lumMod val="75000"/>
                  </a:schemeClr>
                </a:solidFill>
              </a:rPr>
              <a:t> + 2;    </a:t>
            </a:r>
          </a:p>
          <a:p>
            <a:r>
              <a:rPr lang="en-IN" sz="1800" dirty="0">
                <a:solidFill>
                  <a:schemeClr val="accent6">
                    <a:lumMod val="75000"/>
                  </a:schemeClr>
                </a:solidFill>
              </a:rPr>
              <a:t>	}   </a:t>
            </a:r>
          </a:p>
          <a:p>
            <a:r>
              <a:rPr lang="en-IN" sz="1800" dirty="0">
                <a:solidFill>
                  <a:schemeClr val="accent6">
                    <a:lumMod val="75000"/>
                  </a:schemeClr>
                </a:solidFill>
              </a:rPr>
              <a:t>	}</a:t>
            </a:r>
          </a:p>
          <a:p>
            <a:r>
              <a:rPr lang="en-IN" sz="1800" dirty="0">
                <a:solidFill>
                  <a:schemeClr val="accent6">
                    <a:lumMod val="75000"/>
                  </a:schemeClr>
                </a:solidFill>
              </a:rPr>
              <a:t>} </a:t>
            </a:r>
          </a:p>
          <a:p>
            <a:endParaRPr lang="en-IN" dirty="0">
              <a:solidFill>
                <a:schemeClr val="accent6">
                  <a:lumMod val="75000"/>
                </a:schemeClr>
              </a:solidFill>
            </a:endParaRPr>
          </a:p>
        </p:txBody>
      </p:sp>
      <p:sp>
        <p:nvSpPr>
          <p:cNvPr id="4" name="Date Placeholder 3">
            <a:extLst>
              <a:ext uri="{FF2B5EF4-FFF2-40B4-BE49-F238E27FC236}">
                <a16:creationId xmlns:a16="http://schemas.microsoft.com/office/drawing/2014/main" id="{C12DE368-FE5F-4F0C-A9C8-4F13604A2167}"/>
              </a:ext>
            </a:extLst>
          </p:cNvPr>
          <p:cNvSpPr>
            <a:spLocks noGrp="1"/>
          </p:cNvSpPr>
          <p:nvPr>
            <p:ph type="dt" sz="half" idx="2"/>
          </p:nvPr>
        </p:nvSpPr>
        <p:spPr/>
        <p:txBody>
          <a:bodyPr/>
          <a:lstStyle/>
          <a:p>
            <a:fld id="{DD9C8446-696E-6942-B6C8-CC9CAD0B34E0}" type="datetime1">
              <a:rPr lang="en-US" smtClean="0"/>
              <a:pPr/>
              <a:t>8/3/2023</a:t>
            </a:fld>
            <a:endParaRPr lang="en-US" dirty="0"/>
          </a:p>
        </p:txBody>
      </p:sp>
      <p:sp>
        <p:nvSpPr>
          <p:cNvPr id="5" name="Footer Placeholder 4">
            <a:extLst>
              <a:ext uri="{FF2B5EF4-FFF2-40B4-BE49-F238E27FC236}">
                <a16:creationId xmlns:a16="http://schemas.microsoft.com/office/drawing/2014/main" id="{2F03DE05-00C1-4EF2-9F4F-AEECAF57AEA6}"/>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9E4BBD8-E770-4BEC-8BDA-90F3C6EBF6C2}"/>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3465271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AEE05-6145-4648-8FD7-EA2ACA665CAE}"/>
              </a:ext>
            </a:extLst>
          </p:cNvPr>
          <p:cNvSpPr>
            <a:spLocks noGrp="1"/>
          </p:cNvSpPr>
          <p:nvPr>
            <p:ph type="title"/>
          </p:nvPr>
        </p:nvSpPr>
        <p:spPr>
          <a:xfrm>
            <a:off x="1167492" y="826477"/>
            <a:ext cx="9779183" cy="880086"/>
          </a:xfrm>
        </p:spPr>
        <p:txBody>
          <a:bodyPr/>
          <a:lstStyle/>
          <a:p>
            <a:r>
              <a:rPr lang="en-IN" b="0" dirty="0"/>
              <a:t>Java do-while loop</a:t>
            </a:r>
            <a:endParaRPr lang="en-IN" dirty="0"/>
          </a:p>
        </p:txBody>
      </p:sp>
      <p:sp>
        <p:nvSpPr>
          <p:cNvPr id="3" name="Content Placeholder 2">
            <a:extLst>
              <a:ext uri="{FF2B5EF4-FFF2-40B4-BE49-F238E27FC236}">
                <a16:creationId xmlns:a16="http://schemas.microsoft.com/office/drawing/2014/main" id="{F21DB7B1-3A2A-4CB4-A47D-4E7A7F72DF06}"/>
              </a:ext>
            </a:extLst>
          </p:cNvPr>
          <p:cNvSpPr>
            <a:spLocks noGrp="1"/>
          </p:cNvSpPr>
          <p:nvPr>
            <p:ph idx="1"/>
          </p:nvPr>
        </p:nvSpPr>
        <p:spPr/>
        <p:txBody>
          <a:bodyPr/>
          <a:lstStyle/>
          <a:p>
            <a:r>
              <a:rPr lang="en-US" sz="2000" dirty="0"/>
              <a:t>The do-while loop checks the condition at the end of the loop after executing the loop statements. When the number of iteration is not known and we have to execute the loop at least once, we can use do-while loop.</a:t>
            </a:r>
          </a:p>
          <a:p>
            <a:r>
              <a:rPr lang="en-US" sz="2000" dirty="0"/>
              <a:t>It is also known as the exit-controlled loop since the condition is not checked in advance. The syntax of the do-while</a:t>
            </a:r>
          </a:p>
          <a:p>
            <a:r>
              <a:rPr lang="en-IN" sz="2000" b="1" dirty="0"/>
              <a:t>Syntax:</a:t>
            </a:r>
          </a:p>
          <a:p>
            <a:r>
              <a:rPr lang="en-IN" sz="2000" b="1" dirty="0">
                <a:solidFill>
                  <a:schemeClr val="accent6">
                    <a:lumMod val="75000"/>
                  </a:schemeClr>
                </a:solidFill>
              </a:rPr>
              <a:t>do</a:t>
            </a:r>
            <a:r>
              <a:rPr lang="en-IN" sz="2000" dirty="0">
                <a:solidFill>
                  <a:schemeClr val="accent6">
                    <a:lumMod val="75000"/>
                  </a:schemeClr>
                </a:solidFill>
              </a:rPr>
              <a:t>     </a:t>
            </a:r>
          </a:p>
          <a:p>
            <a:r>
              <a:rPr lang="en-IN" sz="2000" dirty="0">
                <a:solidFill>
                  <a:schemeClr val="accent6">
                    <a:lumMod val="75000"/>
                  </a:schemeClr>
                </a:solidFill>
              </a:rPr>
              <a:t>{    </a:t>
            </a:r>
          </a:p>
          <a:p>
            <a:r>
              <a:rPr lang="en-IN" sz="2000" dirty="0">
                <a:solidFill>
                  <a:schemeClr val="accent6">
                    <a:lumMod val="75000"/>
                  </a:schemeClr>
                </a:solidFill>
              </a:rPr>
              <a:t>//statements    </a:t>
            </a:r>
          </a:p>
          <a:p>
            <a:r>
              <a:rPr lang="en-IN" sz="2000" dirty="0">
                <a:solidFill>
                  <a:schemeClr val="accent6">
                    <a:lumMod val="75000"/>
                  </a:schemeClr>
                </a:solidFill>
              </a:rPr>
              <a:t>} </a:t>
            </a:r>
            <a:r>
              <a:rPr lang="en-IN" sz="2000" b="1" dirty="0">
                <a:solidFill>
                  <a:schemeClr val="accent6">
                    <a:lumMod val="75000"/>
                  </a:schemeClr>
                </a:solidFill>
              </a:rPr>
              <a:t>while</a:t>
            </a:r>
            <a:r>
              <a:rPr lang="en-IN" sz="2000" dirty="0">
                <a:solidFill>
                  <a:schemeClr val="accent6">
                    <a:lumMod val="75000"/>
                  </a:schemeClr>
                </a:solidFill>
              </a:rPr>
              <a:t> (condition);    </a:t>
            </a:r>
          </a:p>
          <a:p>
            <a:endParaRPr lang="en-US" sz="2000" dirty="0">
              <a:solidFill>
                <a:schemeClr val="accent6">
                  <a:lumMod val="75000"/>
                </a:schemeClr>
              </a:solidFill>
            </a:endParaRPr>
          </a:p>
          <a:p>
            <a:endParaRPr lang="en-IN" dirty="0"/>
          </a:p>
        </p:txBody>
      </p:sp>
      <p:sp>
        <p:nvSpPr>
          <p:cNvPr id="4" name="Date Placeholder 3">
            <a:extLst>
              <a:ext uri="{FF2B5EF4-FFF2-40B4-BE49-F238E27FC236}">
                <a16:creationId xmlns:a16="http://schemas.microsoft.com/office/drawing/2014/main" id="{35518AC6-C727-4AE8-A392-54CA5ED0C97A}"/>
              </a:ext>
            </a:extLst>
          </p:cNvPr>
          <p:cNvSpPr>
            <a:spLocks noGrp="1"/>
          </p:cNvSpPr>
          <p:nvPr>
            <p:ph type="dt" sz="half" idx="2"/>
          </p:nvPr>
        </p:nvSpPr>
        <p:spPr/>
        <p:txBody>
          <a:bodyPr/>
          <a:lstStyle/>
          <a:p>
            <a:fld id="{DD9C8446-696E-6942-B6C8-CC9CAD0B34E0}" type="datetime1">
              <a:rPr lang="en-US" smtClean="0"/>
              <a:pPr/>
              <a:t>8/3/2023</a:t>
            </a:fld>
            <a:endParaRPr lang="en-US" dirty="0"/>
          </a:p>
        </p:txBody>
      </p:sp>
      <p:sp>
        <p:nvSpPr>
          <p:cNvPr id="5" name="Footer Placeholder 4">
            <a:extLst>
              <a:ext uri="{FF2B5EF4-FFF2-40B4-BE49-F238E27FC236}">
                <a16:creationId xmlns:a16="http://schemas.microsoft.com/office/drawing/2014/main" id="{FBEAAE88-DAFA-4134-A7D9-5BCB70BD9DEB}"/>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B155FC1-014A-4D8B-BC81-6D6D50D889D3}"/>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2891912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E409-A67B-40A1-98F6-E2D597359043}"/>
              </a:ext>
            </a:extLst>
          </p:cNvPr>
          <p:cNvSpPr>
            <a:spLocks noGrp="1"/>
          </p:cNvSpPr>
          <p:nvPr>
            <p:ph type="title"/>
          </p:nvPr>
        </p:nvSpPr>
        <p:spPr/>
        <p:txBody>
          <a:bodyPr/>
          <a:lstStyle/>
          <a:p>
            <a:r>
              <a:rPr lang="en-IN" dirty="0"/>
              <a:t>Flow for do While</a:t>
            </a:r>
          </a:p>
        </p:txBody>
      </p:sp>
      <p:pic>
        <p:nvPicPr>
          <p:cNvPr id="7" name="Content Placeholder 6">
            <a:extLst>
              <a:ext uri="{FF2B5EF4-FFF2-40B4-BE49-F238E27FC236}">
                <a16:creationId xmlns:a16="http://schemas.microsoft.com/office/drawing/2014/main" id="{FB216960-3F69-44F5-9EAD-CE722860C391}"/>
              </a:ext>
            </a:extLst>
          </p:cNvPr>
          <p:cNvPicPr>
            <a:picLocks noGrp="1" noChangeAspect="1"/>
          </p:cNvPicPr>
          <p:nvPr>
            <p:ph idx="1"/>
          </p:nvPr>
        </p:nvPicPr>
        <p:blipFill>
          <a:blip r:embed="rId2"/>
          <a:stretch>
            <a:fillRect/>
          </a:stretch>
        </p:blipFill>
        <p:spPr>
          <a:xfrm>
            <a:off x="4781996" y="2017713"/>
            <a:ext cx="2550220" cy="3367087"/>
          </a:xfrm>
          <a:prstGeom prst="rect">
            <a:avLst/>
          </a:prstGeom>
        </p:spPr>
      </p:pic>
      <p:sp>
        <p:nvSpPr>
          <p:cNvPr id="4" name="Date Placeholder 3">
            <a:extLst>
              <a:ext uri="{FF2B5EF4-FFF2-40B4-BE49-F238E27FC236}">
                <a16:creationId xmlns:a16="http://schemas.microsoft.com/office/drawing/2014/main" id="{38B227AB-6CCA-4107-B26E-4FAD08407BBB}"/>
              </a:ext>
            </a:extLst>
          </p:cNvPr>
          <p:cNvSpPr>
            <a:spLocks noGrp="1"/>
          </p:cNvSpPr>
          <p:nvPr>
            <p:ph type="dt" sz="half" idx="2"/>
          </p:nvPr>
        </p:nvSpPr>
        <p:spPr/>
        <p:txBody>
          <a:bodyPr/>
          <a:lstStyle/>
          <a:p>
            <a:fld id="{DD9C8446-696E-6942-B6C8-CC9CAD0B34E0}" type="datetime1">
              <a:rPr lang="en-US" smtClean="0"/>
              <a:pPr/>
              <a:t>8/3/2023</a:t>
            </a:fld>
            <a:endParaRPr lang="en-US" dirty="0"/>
          </a:p>
        </p:txBody>
      </p:sp>
      <p:sp>
        <p:nvSpPr>
          <p:cNvPr id="5" name="Footer Placeholder 4">
            <a:extLst>
              <a:ext uri="{FF2B5EF4-FFF2-40B4-BE49-F238E27FC236}">
                <a16:creationId xmlns:a16="http://schemas.microsoft.com/office/drawing/2014/main" id="{38BAFEE5-B505-48BC-A29F-440380179042}"/>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F5C595C-835E-48AE-A9FC-97CF4CE0A99A}"/>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10534219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1DA4-E91A-465A-B590-61F4B4562619}"/>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C6F6298C-5555-46C7-B9F7-A4C50C7FB532}"/>
              </a:ext>
            </a:extLst>
          </p:cNvPr>
          <p:cNvSpPr>
            <a:spLocks noGrp="1"/>
          </p:cNvSpPr>
          <p:nvPr>
            <p:ph idx="1"/>
          </p:nvPr>
        </p:nvSpPr>
        <p:spPr/>
        <p:txBody>
          <a:bodyPr/>
          <a:lstStyle/>
          <a:p>
            <a:r>
              <a:rPr lang="en-IN" sz="1600" b="1" dirty="0">
                <a:solidFill>
                  <a:schemeClr val="accent6">
                    <a:lumMod val="75000"/>
                  </a:schemeClr>
                </a:solidFill>
              </a:rPr>
              <a:t>public</a:t>
            </a:r>
            <a:r>
              <a:rPr lang="en-IN" sz="1600" dirty="0">
                <a:solidFill>
                  <a:schemeClr val="accent6">
                    <a:lumMod val="75000"/>
                  </a:schemeClr>
                </a:solidFill>
              </a:rPr>
              <a:t> </a:t>
            </a:r>
            <a:r>
              <a:rPr lang="en-IN" sz="1600" b="1" dirty="0">
                <a:solidFill>
                  <a:schemeClr val="accent6">
                    <a:lumMod val="75000"/>
                  </a:schemeClr>
                </a:solidFill>
              </a:rPr>
              <a:t>class</a:t>
            </a:r>
            <a:r>
              <a:rPr lang="en-IN" sz="1600" dirty="0">
                <a:solidFill>
                  <a:schemeClr val="accent6">
                    <a:lumMod val="75000"/>
                  </a:schemeClr>
                </a:solidFill>
              </a:rPr>
              <a:t> </a:t>
            </a:r>
            <a:r>
              <a:rPr lang="en-IN" sz="1600" dirty="0" err="1">
                <a:solidFill>
                  <a:schemeClr val="accent6">
                    <a:lumMod val="75000"/>
                  </a:schemeClr>
                </a:solidFill>
              </a:rPr>
              <a:t>doWhileDemo</a:t>
            </a:r>
            <a:r>
              <a:rPr lang="en-IN" sz="1600" dirty="0">
                <a:solidFill>
                  <a:schemeClr val="accent6">
                    <a:lumMod val="75000"/>
                  </a:schemeClr>
                </a:solidFill>
              </a:rPr>
              <a:t> </a:t>
            </a:r>
          </a:p>
          <a:p>
            <a:r>
              <a:rPr lang="en-IN" sz="1600" dirty="0">
                <a:solidFill>
                  <a:schemeClr val="accent6">
                    <a:lumMod val="75000"/>
                  </a:schemeClr>
                </a:solidFill>
              </a:rPr>
              <a:t>{    </a:t>
            </a:r>
          </a:p>
          <a:p>
            <a:r>
              <a:rPr lang="en-IN" sz="1600" b="1" dirty="0">
                <a:solidFill>
                  <a:schemeClr val="accent6">
                    <a:lumMod val="75000"/>
                  </a:schemeClr>
                </a:solidFill>
              </a:rPr>
              <a:t>public</a:t>
            </a:r>
            <a:r>
              <a:rPr lang="en-IN" sz="1600" dirty="0">
                <a:solidFill>
                  <a:schemeClr val="accent6">
                    <a:lumMod val="75000"/>
                  </a:schemeClr>
                </a:solidFill>
              </a:rPr>
              <a:t> </a:t>
            </a:r>
            <a:r>
              <a:rPr lang="en-IN" sz="1600" b="1" dirty="0">
                <a:solidFill>
                  <a:schemeClr val="accent6">
                    <a:lumMod val="75000"/>
                  </a:schemeClr>
                </a:solidFill>
              </a:rPr>
              <a:t>static</a:t>
            </a:r>
            <a:r>
              <a:rPr lang="en-IN" sz="1600" dirty="0">
                <a:solidFill>
                  <a:schemeClr val="accent6">
                    <a:lumMod val="75000"/>
                  </a:schemeClr>
                </a:solidFill>
              </a:rPr>
              <a:t> </a:t>
            </a:r>
            <a:r>
              <a:rPr lang="en-IN" sz="1600" b="1" dirty="0">
                <a:solidFill>
                  <a:schemeClr val="accent6">
                    <a:lumMod val="75000"/>
                  </a:schemeClr>
                </a:solidFill>
              </a:rPr>
              <a:t>void</a:t>
            </a:r>
            <a:r>
              <a:rPr lang="en-IN" sz="1600" dirty="0">
                <a:solidFill>
                  <a:schemeClr val="accent6">
                    <a:lumMod val="75000"/>
                  </a:schemeClr>
                </a:solidFill>
              </a:rPr>
              <a:t> main(String[] </a:t>
            </a:r>
            <a:r>
              <a:rPr lang="en-IN" sz="1600" dirty="0" err="1">
                <a:solidFill>
                  <a:schemeClr val="accent6">
                    <a:lumMod val="75000"/>
                  </a:schemeClr>
                </a:solidFill>
              </a:rPr>
              <a:t>args</a:t>
            </a:r>
            <a:r>
              <a:rPr lang="en-IN" sz="1600" dirty="0">
                <a:solidFill>
                  <a:schemeClr val="accent6">
                    <a:lumMod val="75000"/>
                  </a:schemeClr>
                </a:solidFill>
              </a:rPr>
              <a:t>) </a:t>
            </a:r>
          </a:p>
          <a:p>
            <a:r>
              <a:rPr lang="en-IN" sz="1600" dirty="0">
                <a:solidFill>
                  <a:schemeClr val="accent6">
                    <a:lumMod val="75000"/>
                  </a:schemeClr>
                </a:solidFill>
              </a:rPr>
              <a:t>{    </a:t>
            </a:r>
          </a:p>
          <a:p>
            <a:r>
              <a:rPr lang="en-IN" sz="1600" b="1" dirty="0">
                <a:solidFill>
                  <a:schemeClr val="accent6">
                    <a:lumMod val="75000"/>
                  </a:schemeClr>
                </a:solidFill>
              </a:rPr>
              <a:t>	int</a:t>
            </a:r>
            <a:r>
              <a:rPr lang="en-IN" sz="1600" dirty="0">
                <a:solidFill>
                  <a:schemeClr val="accent6">
                    <a:lumMod val="75000"/>
                  </a:schemeClr>
                </a:solidFill>
              </a:rPr>
              <a:t> </a:t>
            </a:r>
            <a:r>
              <a:rPr lang="en-IN" sz="1600" dirty="0" err="1">
                <a:solidFill>
                  <a:schemeClr val="accent6">
                    <a:lumMod val="75000"/>
                  </a:schemeClr>
                </a:solidFill>
              </a:rPr>
              <a:t>i</a:t>
            </a:r>
            <a:r>
              <a:rPr lang="en-IN" sz="1600" dirty="0">
                <a:solidFill>
                  <a:schemeClr val="accent6">
                    <a:lumMod val="75000"/>
                  </a:schemeClr>
                </a:solidFill>
              </a:rPr>
              <a:t> = 0;    </a:t>
            </a:r>
          </a:p>
          <a:p>
            <a:r>
              <a:rPr lang="en-IN" sz="1600" dirty="0">
                <a:solidFill>
                  <a:schemeClr val="accent6">
                    <a:lumMod val="75000"/>
                  </a:schemeClr>
                </a:solidFill>
              </a:rPr>
              <a:t>	</a:t>
            </a:r>
            <a:r>
              <a:rPr lang="en-IN" sz="1600" dirty="0" err="1">
                <a:solidFill>
                  <a:schemeClr val="accent6">
                    <a:lumMod val="75000"/>
                  </a:schemeClr>
                </a:solidFill>
              </a:rPr>
              <a:t>System.out.println</a:t>
            </a:r>
            <a:r>
              <a:rPr lang="en-IN" sz="1600" dirty="0">
                <a:solidFill>
                  <a:schemeClr val="accent6">
                    <a:lumMod val="75000"/>
                  </a:schemeClr>
                </a:solidFill>
              </a:rPr>
              <a:t>("Printing the list of first 10 even numbers \n");    </a:t>
            </a:r>
          </a:p>
          <a:p>
            <a:r>
              <a:rPr lang="en-IN" sz="1600" b="1" dirty="0">
                <a:solidFill>
                  <a:schemeClr val="accent6">
                    <a:lumMod val="75000"/>
                  </a:schemeClr>
                </a:solidFill>
              </a:rPr>
              <a:t>	do</a:t>
            </a:r>
            <a:r>
              <a:rPr lang="en-IN" sz="1600" dirty="0">
                <a:solidFill>
                  <a:schemeClr val="accent6">
                    <a:lumMod val="75000"/>
                  </a:schemeClr>
                </a:solidFill>
              </a:rPr>
              <a:t> </a:t>
            </a:r>
          </a:p>
          <a:p>
            <a:r>
              <a:rPr lang="en-IN" sz="1600" dirty="0">
                <a:solidFill>
                  <a:schemeClr val="accent6">
                    <a:lumMod val="75000"/>
                  </a:schemeClr>
                </a:solidFill>
              </a:rPr>
              <a:t>	{    </a:t>
            </a:r>
          </a:p>
          <a:p>
            <a:r>
              <a:rPr lang="en-IN" sz="1600" dirty="0">
                <a:solidFill>
                  <a:schemeClr val="accent6">
                    <a:lumMod val="75000"/>
                  </a:schemeClr>
                </a:solidFill>
              </a:rPr>
              <a:t>		</a:t>
            </a:r>
            <a:r>
              <a:rPr lang="en-IN" sz="1600" dirty="0" err="1">
                <a:solidFill>
                  <a:schemeClr val="accent6">
                    <a:lumMod val="75000"/>
                  </a:schemeClr>
                </a:solidFill>
              </a:rPr>
              <a:t>System.out.println</a:t>
            </a:r>
            <a:r>
              <a:rPr lang="en-IN" sz="1600" dirty="0">
                <a:solidFill>
                  <a:schemeClr val="accent6">
                    <a:lumMod val="75000"/>
                  </a:schemeClr>
                </a:solidFill>
              </a:rPr>
              <a:t>(</a:t>
            </a:r>
            <a:r>
              <a:rPr lang="en-IN" sz="1600" dirty="0" err="1">
                <a:solidFill>
                  <a:schemeClr val="accent6">
                    <a:lumMod val="75000"/>
                  </a:schemeClr>
                </a:solidFill>
              </a:rPr>
              <a:t>i</a:t>
            </a:r>
            <a:r>
              <a:rPr lang="en-IN" sz="1600" dirty="0">
                <a:solidFill>
                  <a:schemeClr val="accent6">
                    <a:lumMod val="75000"/>
                  </a:schemeClr>
                </a:solidFill>
              </a:rPr>
              <a:t>);    </a:t>
            </a:r>
          </a:p>
          <a:p>
            <a:r>
              <a:rPr lang="en-IN" sz="1600" dirty="0">
                <a:solidFill>
                  <a:schemeClr val="accent6">
                    <a:lumMod val="75000"/>
                  </a:schemeClr>
                </a:solidFill>
              </a:rPr>
              <a:t>		</a:t>
            </a:r>
            <a:r>
              <a:rPr lang="en-IN" sz="1600" dirty="0" err="1">
                <a:solidFill>
                  <a:schemeClr val="accent6">
                    <a:lumMod val="75000"/>
                  </a:schemeClr>
                </a:solidFill>
              </a:rPr>
              <a:t>i</a:t>
            </a:r>
            <a:r>
              <a:rPr lang="en-IN" sz="1600" dirty="0">
                <a:solidFill>
                  <a:schemeClr val="accent6">
                    <a:lumMod val="75000"/>
                  </a:schemeClr>
                </a:solidFill>
              </a:rPr>
              <a:t> = </a:t>
            </a:r>
            <a:r>
              <a:rPr lang="en-IN" sz="1600" dirty="0" err="1">
                <a:solidFill>
                  <a:schemeClr val="accent6">
                    <a:lumMod val="75000"/>
                  </a:schemeClr>
                </a:solidFill>
              </a:rPr>
              <a:t>i</a:t>
            </a:r>
            <a:r>
              <a:rPr lang="en-IN" sz="1600" dirty="0">
                <a:solidFill>
                  <a:schemeClr val="accent6">
                    <a:lumMod val="75000"/>
                  </a:schemeClr>
                </a:solidFill>
              </a:rPr>
              <a:t> + 2;    </a:t>
            </a:r>
          </a:p>
          <a:p>
            <a:r>
              <a:rPr lang="en-IN" sz="1600" dirty="0">
                <a:solidFill>
                  <a:schemeClr val="accent6">
                    <a:lumMod val="75000"/>
                  </a:schemeClr>
                </a:solidFill>
              </a:rPr>
              <a:t>	}</a:t>
            </a:r>
            <a:r>
              <a:rPr lang="en-IN" sz="1600" b="1" dirty="0">
                <a:solidFill>
                  <a:schemeClr val="accent6">
                    <a:lumMod val="75000"/>
                  </a:schemeClr>
                </a:solidFill>
              </a:rPr>
              <a:t>while</a:t>
            </a:r>
            <a:r>
              <a:rPr lang="en-IN" sz="1600" dirty="0">
                <a:solidFill>
                  <a:schemeClr val="accent6">
                    <a:lumMod val="75000"/>
                  </a:schemeClr>
                </a:solidFill>
              </a:rPr>
              <a:t>(</a:t>
            </a:r>
            <a:r>
              <a:rPr lang="en-IN" sz="1600" dirty="0" err="1">
                <a:solidFill>
                  <a:schemeClr val="accent6">
                    <a:lumMod val="75000"/>
                  </a:schemeClr>
                </a:solidFill>
              </a:rPr>
              <a:t>i</a:t>
            </a:r>
            <a:r>
              <a:rPr lang="en-IN" sz="1600" dirty="0">
                <a:solidFill>
                  <a:schemeClr val="accent6">
                    <a:lumMod val="75000"/>
                  </a:schemeClr>
                </a:solidFill>
              </a:rPr>
              <a:t>&lt;=10);    </a:t>
            </a:r>
          </a:p>
          <a:p>
            <a:r>
              <a:rPr lang="en-IN" sz="1600" dirty="0">
                <a:solidFill>
                  <a:schemeClr val="accent6">
                    <a:lumMod val="75000"/>
                  </a:schemeClr>
                </a:solidFill>
              </a:rPr>
              <a:t>	}    </a:t>
            </a:r>
          </a:p>
          <a:p>
            <a:r>
              <a:rPr lang="en-IN" sz="1600" dirty="0">
                <a:solidFill>
                  <a:schemeClr val="accent6">
                    <a:lumMod val="75000"/>
                  </a:schemeClr>
                </a:solidFill>
              </a:rPr>
              <a:t>}    </a:t>
            </a:r>
          </a:p>
          <a:p>
            <a:endParaRPr lang="en-IN" dirty="0"/>
          </a:p>
        </p:txBody>
      </p:sp>
      <p:sp>
        <p:nvSpPr>
          <p:cNvPr id="4" name="Date Placeholder 3">
            <a:extLst>
              <a:ext uri="{FF2B5EF4-FFF2-40B4-BE49-F238E27FC236}">
                <a16:creationId xmlns:a16="http://schemas.microsoft.com/office/drawing/2014/main" id="{EE16ECEB-1141-494E-B666-1D20BFB547B3}"/>
              </a:ext>
            </a:extLst>
          </p:cNvPr>
          <p:cNvSpPr>
            <a:spLocks noGrp="1"/>
          </p:cNvSpPr>
          <p:nvPr>
            <p:ph type="dt" sz="half" idx="2"/>
          </p:nvPr>
        </p:nvSpPr>
        <p:spPr/>
        <p:txBody>
          <a:bodyPr/>
          <a:lstStyle/>
          <a:p>
            <a:fld id="{DD9C8446-696E-6942-B6C8-CC9CAD0B34E0}" type="datetime1">
              <a:rPr lang="en-US" smtClean="0"/>
              <a:pPr/>
              <a:t>8/3/2023</a:t>
            </a:fld>
            <a:endParaRPr lang="en-US" dirty="0"/>
          </a:p>
        </p:txBody>
      </p:sp>
      <p:sp>
        <p:nvSpPr>
          <p:cNvPr id="5" name="Footer Placeholder 4">
            <a:extLst>
              <a:ext uri="{FF2B5EF4-FFF2-40B4-BE49-F238E27FC236}">
                <a16:creationId xmlns:a16="http://schemas.microsoft.com/office/drawing/2014/main" id="{DB2DDD72-850E-417D-BEAB-B941C07EA47C}"/>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0476292-6DD2-4F43-AE89-644B68F4E982}"/>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12687732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9487D-DC5A-4AD3-AD48-ADD50A74C5E7}"/>
              </a:ext>
            </a:extLst>
          </p:cNvPr>
          <p:cNvSpPr>
            <a:spLocks noGrp="1"/>
          </p:cNvSpPr>
          <p:nvPr>
            <p:ph type="title"/>
          </p:nvPr>
        </p:nvSpPr>
        <p:spPr/>
        <p:txBody>
          <a:bodyPr/>
          <a:lstStyle/>
          <a:p>
            <a:r>
              <a:rPr lang="en-IN" sz="3600" b="0" dirty="0"/>
              <a:t>Jump Statements:</a:t>
            </a:r>
          </a:p>
        </p:txBody>
      </p:sp>
      <p:sp>
        <p:nvSpPr>
          <p:cNvPr id="3" name="Content Placeholder 2">
            <a:extLst>
              <a:ext uri="{FF2B5EF4-FFF2-40B4-BE49-F238E27FC236}">
                <a16:creationId xmlns:a16="http://schemas.microsoft.com/office/drawing/2014/main" id="{1AF47A80-4AC2-4691-9861-A5D6E228674E}"/>
              </a:ext>
            </a:extLst>
          </p:cNvPr>
          <p:cNvSpPr>
            <a:spLocks noGrp="1"/>
          </p:cNvSpPr>
          <p:nvPr>
            <p:ph idx="1"/>
          </p:nvPr>
        </p:nvSpPr>
        <p:spPr/>
        <p:txBody>
          <a:bodyPr/>
          <a:lstStyle/>
          <a:p>
            <a:r>
              <a:rPr lang="en-IN" dirty="0"/>
              <a:t>Break:</a:t>
            </a:r>
          </a:p>
          <a:p>
            <a:r>
              <a:rPr lang="en-US" sz="2000" dirty="0"/>
              <a:t>As the name suggests, the break statement is used to break the current flow of the program and transfer the control to the next statement outside a loop or switch statement. However, it breaks only the inner loop in the case of the nested loop.</a:t>
            </a:r>
          </a:p>
          <a:p>
            <a:r>
              <a:rPr lang="en-US" sz="2000" dirty="0"/>
              <a:t>The break statement cannot be used independently in the Java program, i.e., it can only be written inside the loop or switch statement.</a:t>
            </a:r>
          </a:p>
          <a:p>
            <a:endParaRPr lang="en-IN" dirty="0"/>
          </a:p>
        </p:txBody>
      </p:sp>
      <p:sp>
        <p:nvSpPr>
          <p:cNvPr id="4" name="Date Placeholder 3">
            <a:extLst>
              <a:ext uri="{FF2B5EF4-FFF2-40B4-BE49-F238E27FC236}">
                <a16:creationId xmlns:a16="http://schemas.microsoft.com/office/drawing/2014/main" id="{036FA88B-5369-488A-A54B-42CDBD271073}"/>
              </a:ext>
            </a:extLst>
          </p:cNvPr>
          <p:cNvSpPr>
            <a:spLocks noGrp="1"/>
          </p:cNvSpPr>
          <p:nvPr>
            <p:ph type="dt" sz="half" idx="2"/>
          </p:nvPr>
        </p:nvSpPr>
        <p:spPr/>
        <p:txBody>
          <a:bodyPr/>
          <a:lstStyle/>
          <a:p>
            <a:fld id="{DD9C8446-696E-6942-B6C8-CC9CAD0B34E0}" type="datetime1">
              <a:rPr lang="en-US" smtClean="0"/>
              <a:pPr/>
              <a:t>8/3/2023</a:t>
            </a:fld>
            <a:endParaRPr lang="en-US" dirty="0"/>
          </a:p>
        </p:txBody>
      </p:sp>
      <p:sp>
        <p:nvSpPr>
          <p:cNvPr id="5" name="Footer Placeholder 4">
            <a:extLst>
              <a:ext uri="{FF2B5EF4-FFF2-40B4-BE49-F238E27FC236}">
                <a16:creationId xmlns:a16="http://schemas.microsoft.com/office/drawing/2014/main" id="{BF79E5DE-4FDB-47F3-B561-BABD2AE825A2}"/>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D18BBF6-15B6-4C0E-973A-8705054A16B3}"/>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32802417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10DB7-F6B2-446D-88EF-A259A2B9CF86}"/>
              </a:ext>
            </a:extLst>
          </p:cNvPr>
          <p:cNvSpPr>
            <a:spLocks noGrp="1"/>
          </p:cNvSpPr>
          <p:nvPr>
            <p:ph idx="1"/>
          </p:nvPr>
        </p:nvSpPr>
        <p:spPr>
          <a:xfrm>
            <a:off x="1167493" y="756139"/>
            <a:ext cx="9779182" cy="4628144"/>
          </a:xfrm>
        </p:spPr>
        <p:txBody>
          <a:bodyPr/>
          <a:lstStyle/>
          <a:p>
            <a:r>
              <a:rPr lang="en-IN" sz="2400" dirty="0"/>
              <a:t>1:    Decision Making statements</a:t>
            </a:r>
          </a:p>
          <a:p>
            <a:pPr marL="800100" lvl="1" indent="-342900">
              <a:buFont typeface="Wingdings" panose="05000000000000000000" pitchFamily="2" charset="2"/>
              <a:buChar char="q"/>
            </a:pPr>
            <a:r>
              <a:rPr lang="en-IN" sz="2000" dirty="0"/>
              <a:t>if statements</a:t>
            </a:r>
          </a:p>
          <a:p>
            <a:pPr marL="800100" lvl="1" indent="-342900">
              <a:buFont typeface="Wingdings" panose="05000000000000000000" pitchFamily="2" charset="2"/>
              <a:buChar char="q"/>
            </a:pPr>
            <a:r>
              <a:rPr lang="en-IN" sz="2000" dirty="0"/>
              <a:t>switch statement</a:t>
            </a:r>
          </a:p>
          <a:p>
            <a:pPr lvl="1"/>
            <a:r>
              <a:rPr lang="en-IN" dirty="0"/>
              <a:t>2: Loop statements</a:t>
            </a:r>
          </a:p>
          <a:p>
            <a:pPr marL="800100" lvl="1" indent="-342900">
              <a:buFont typeface="Wingdings" panose="05000000000000000000" pitchFamily="2" charset="2"/>
              <a:buChar char="q"/>
            </a:pPr>
            <a:r>
              <a:rPr lang="en-US" sz="2000" dirty="0"/>
              <a:t>do while loop</a:t>
            </a:r>
          </a:p>
          <a:p>
            <a:pPr marL="800100" lvl="1" indent="-342900">
              <a:buFont typeface="Wingdings" panose="05000000000000000000" pitchFamily="2" charset="2"/>
              <a:buChar char="q"/>
            </a:pPr>
            <a:r>
              <a:rPr lang="en-US" sz="2000" dirty="0"/>
              <a:t>while loop</a:t>
            </a:r>
          </a:p>
          <a:p>
            <a:pPr marL="800100" lvl="1" indent="-342900">
              <a:buFont typeface="Wingdings" panose="05000000000000000000" pitchFamily="2" charset="2"/>
              <a:buChar char="q"/>
            </a:pPr>
            <a:r>
              <a:rPr lang="en-US" sz="2000" dirty="0"/>
              <a:t>for loop</a:t>
            </a:r>
          </a:p>
          <a:p>
            <a:pPr marL="800100" lvl="1" indent="-342900">
              <a:buFont typeface="Wingdings" panose="05000000000000000000" pitchFamily="2" charset="2"/>
              <a:buChar char="q"/>
            </a:pPr>
            <a:r>
              <a:rPr lang="en-US" sz="2000" dirty="0"/>
              <a:t>for-each loop</a:t>
            </a:r>
          </a:p>
          <a:p>
            <a:pPr lvl="1"/>
            <a:r>
              <a:rPr lang="en-US" sz="2000" dirty="0"/>
              <a:t>3:	</a:t>
            </a:r>
            <a:r>
              <a:rPr lang="en-IN" dirty="0"/>
              <a:t>Jump statements</a:t>
            </a:r>
          </a:p>
          <a:p>
            <a:pPr marL="914400" lvl="1" indent="-457200">
              <a:buFont typeface="Wingdings" panose="05000000000000000000" pitchFamily="2" charset="2"/>
              <a:buChar char="q"/>
            </a:pPr>
            <a:r>
              <a:rPr lang="en-IN" sz="2000" dirty="0"/>
              <a:t>break statement</a:t>
            </a:r>
          </a:p>
          <a:p>
            <a:pPr marL="914400" lvl="1" indent="-457200">
              <a:buFont typeface="Wingdings" panose="05000000000000000000" pitchFamily="2" charset="2"/>
              <a:buChar char="q"/>
            </a:pPr>
            <a:r>
              <a:rPr lang="en-IN" sz="2000" dirty="0"/>
              <a:t>continue statement</a:t>
            </a:r>
          </a:p>
          <a:p>
            <a:pPr lvl="1"/>
            <a:endParaRPr lang="en-US" sz="2000" dirty="0"/>
          </a:p>
          <a:p>
            <a:pPr lvl="1"/>
            <a:endParaRPr lang="en-IN" dirty="0"/>
          </a:p>
          <a:p>
            <a:endParaRPr lang="en-IN" dirty="0"/>
          </a:p>
        </p:txBody>
      </p:sp>
      <p:sp>
        <p:nvSpPr>
          <p:cNvPr id="4" name="Date Placeholder 3">
            <a:extLst>
              <a:ext uri="{FF2B5EF4-FFF2-40B4-BE49-F238E27FC236}">
                <a16:creationId xmlns:a16="http://schemas.microsoft.com/office/drawing/2014/main" id="{CE1C2F5B-0532-405D-B3AF-B057D96C5988}"/>
              </a:ext>
            </a:extLst>
          </p:cNvPr>
          <p:cNvSpPr>
            <a:spLocks noGrp="1"/>
          </p:cNvSpPr>
          <p:nvPr>
            <p:ph type="dt" sz="half" idx="2"/>
          </p:nvPr>
        </p:nvSpPr>
        <p:spPr/>
        <p:txBody>
          <a:bodyPr/>
          <a:lstStyle/>
          <a:p>
            <a:fld id="{DD9C8446-696E-6942-B6C8-CC9CAD0B34E0}" type="datetime1">
              <a:rPr lang="en-US" smtClean="0"/>
              <a:pPr/>
              <a:t>8/3/2023</a:t>
            </a:fld>
            <a:endParaRPr lang="en-US" dirty="0"/>
          </a:p>
        </p:txBody>
      </p:sp>
      <p:sp>
        <p:nvSpPr>
          <p:cNvPr id="5" name="Footer Placeholder 4">
            <a:extLst>
              <a:ext uri="{FF2B5EF4-FFF2-40B4-BE49-F238E27FC236}">
                <a16:creationId xmlns:a16="http://schemas.microsoft.com/office/drawing/2014/main" id="{D9DA6AAE-E7F2-415E-B6BE-25F58C3D1D10}"/>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B16D269-8009-486A-9167-A678B574F0D1}"/>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42739325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7CFDC-7AAA-4121-952F-EE7F23571CBD}"/>
              </a:ext>
            </a:extLst>
          </p:cNvPr>
          <p:cNvSpPr>
            <a:spLocks noGrp="1"/>
          </p:cNvSpPr>
          <p:nvPr>
            <p:ph type="title"/>
          </p:nvPr>
        </p:nvSpPr>
        <p:spPr>
          <a:xfrm>
            <a:off x="1167491" y="334108"/>
            <a:ext cx="9779183" cy="827332"/>
          </a:xfrm>
        </p:spPr>
        <p:txBody>
          <a:bodyPr/>
          <a:lstStyle/>
          <a:p>
            <a:r>
              <a:rPr lang="en-IN" dirty="0"/>
              <a:t>Example:</a:t>
            </a:r>
          </a:p>
        </p:txBody>
      </p:sp>
      <p:sp>
        <p:nvSpPr>
          <p:cNvPr id="3" name="Content Placeholder 2">
            <a:extLst>
              <a:ext uri="{FF2B5EF4-FFF2-40B4-BE49-F238E27FC236}">
                <a16:creationId xmlns:a16="http://schemas.microsoft.com/office/drawing/2014/main" id="{A8DBE13B-1500-42FA-993D-F566C5E985D6}"/>
              </a:ext>
            </a:extLst>
          </p:cNvPr>
          <p:cNvSpPr>
            <a:spLocks noGrp="1"/>
          </p:cNvSpPr>
          <p:nvPr>
            <p:ph idx="1"/>
          </p:nvPr>
        </p:nvSpPr>
        <p:spPr>
          <a:xfrm>
            <a:off x="1167491" y="1161440"/>
            <a:ext cx="9779184" cy="5194909"/>
          </a:xfrm>
        </p:spPr>
        <p:txBody>
          <a:bodyPr/>
          <a:lstStyle/>
          <a:p>
            <a:r>
              <a:rPr lang="en-IN" sz="2000" b="1" dirty="0">
                <a:solidFill>
                  <a:schemeClr val="accent6">
                    <a:lumMod val="75000"/>
                  </a:schemeClr>
                </a:solidFill>
              </a:rPr>
              <a:t>public</a:t>
            </a:r>
            <a:r>
              <a:rPr lang="en-IN" sz="2000" dirty="0">
                <a:solidFill>
                  <a:schemeClr val="accent6">
                    <a:lumMod val="75000"/>
                  </a:schemeClr>
                </a:solidFill>
              </a:rPr>
              <a:t> </a:t>
            </a:r>
            <a:r>
              <a:rPr lang="en-IN" sz="2000" b="1" dirty="0">
                <a:solidFill>
                  <a:schemeClr val="accent6">
                    <a:lumMod val="75000"/>
                  </a:schemeClr>
                </a:solidFill>
              </a:rPr>
              <a:t>class</a:t>
            </a:r>
            <a:r>
              <a:rPr lang="en-IN" sz="2000" dirty="0">
                <a:solidFill>
                  <a:schemeClr val="accent6">
                    <a:lumMod val="75000"/>
                  </a:schemeClr>
                </a:solidFill>
              </a:rPr>
              <a:t> </a:t>
            </a:r>
            <a:r>
              <a:rPr lang="en-IN" sz="2000" dirty="0" err="1">
                <a:solidFill>
                  <a:schemeClr val="accent6">
                    <a:lumMod val="75000"/>
                  </a:schemeClr>
                </a:solidFill>
              </a:rPr>
              <a:t>BreakPrintExample</a:t>
            </a:r>
            <a:r>
              <a:rPr lang="en-IN" sz="2000" dirty="0">
                <a:solidFill>
                  <a:schemeClr val="accent6">
                    <a:lumMod val="75000"/>
                  </a:schemeClr>
                </a:solidFill>
              </a:rPr>
              <a:t> </a:t>
            </a:r>
          </a:p>
          <a:p>
            <a:r>
              <a:rPr lang="en-IN" sz="2000" dirty="0">
                <a:solidFill>
                  <a:schemeClr val="accent6">
                    <a:lumMod val="75000"/>
                  </a:schemeClr>
                </a:solidFill>
              </a:rPr>
              <a:t>{  </a:t>
            </a:r>
          </a:p>
          <a:p>
            <a:r>
              <a:rPr lang="en-IN" sz="2000" b="1" dirty="0">
                <a:solidFill>
                  <a:schemeClr val="accent6">
                    <a:lumMod val="75000"/>
                  </a:schemeClr>
                </a:solidFill>
              </a:rPr>
              <a:t>public</a:t>
            </a:r>
            <a:r>
              <a:rPr lang="en-IN" sz="2000" dirty="0">
                <a:solidFill>
                  <a:schemeClr val="accent6">
                    <a:lumMod val="75000"/>
                  </a:schemeClr>
                </a:solidFill>
              </a:rPr>
              <a:t> </a:t>
            </a:r>
            <a:r>
              <a:rPr lang="en-IN" sz="2000" b="1" dirty="0">
                <a:solidFill>
                  <a:schemeClr val="accent6">
                    <a:lumMod val="75000"/>
                  </a:schemeClr>
                </a:solidFill>
              </a:rPr>
              <a:t>static</a:t>
            </a:r>
            <a:r>
              <a:rPr lang="en-IN" sz="2000" dirty="0">
                <a:solidFill>
                  <a:schemeClr val="accent6">
                    <a:lumMod val="75000"/>
                  </a:schemeClr>
                </a:solidFill>
              </a:rPr>
              <a:t> </a:t>
            </a:r>
            <a:r>
              <a:rPr lang="en-IN" sz="2000" b="1" dirty="0">
                <a:solidFill>
                  <a:schemeClr val="accent6">
                    <a:lumMod val="75000"/>
                  </a:schemeClr>
                </a:solidFill>
              </a:rPr>
              <a:t>void</a:t>
            </a:r>
            <a:r>
              <a:rPr lang="en-IN" sz="2000" dirty="0">
                <a:solidFill>
                  <a:schemeClr val="accent6">
                    <a:lumMod val="75000"/>
                  </a:schemeClr>
                </a:solidFill>
              </a:rPr>
              <a:t> main(String[] </a:t>
            </a:r>
            <a:r>
              <a:rPr lang="en-IN" sz="2000" dirty="0" err="1">
                <a:solidFill>
                  <a:schemeClr val="accent6">
                    <a:lumMod val="75000"/>
                  </a:schemeClr>
                </a:solidFill>
              </a:rPr>
              <a:t>args</a:t>
            </a:r>
            <a:r>
              <a:rPr lang="en-IN" sz="2000" dirty="0">
                <a:solidFill>
                  <a:schemeClr val="accent6">
                    <a:lumMod val="75000"/>
                  </a:schemeClr>
                </a:solidFill>
              </a:rPr>
              <a:t>) </a:t>
            </a:r>
          </a:p>
          <a:p>
            <a:r>
              <a:rPr lang="en-IN" sz="2000" dirty="0">
                <a:solidFill>
                  <a:schemeClr val="accent6">
                    <a:lumMod val="75000"/>
                  </a:schemeClr>
                </a:solidFill>
              </a:rPr>
              <a:t>{  </a:t>
            </a:r>
          </a:p>
          <a:p>
            <a:r>
              <a:rPr lang="en-IN" sz="2000" b="1" dirty="0">
                <a:solidFill>
                  <a:schemeClr val="accent6">
                    <a:lumMod val="75000"/>
                  </a:schemeClr>
                </a:solidFill>
              </a:rPr>
              <a:t>	for</a:t>
            </a:r>
            <a:r>
              <a:rPr lang="en-IN" sz="2000" dirty="0">
                <a:solidFill>
                  <a:schemeClr val="accent6">
                    <a:lumMod val="75000"/>
                  </a:schemeClr>
                </a:solidFill>
              </a:rPr>
              <a:t>(</a:t>
            </a:r>
            <a:r>
              <a:rPr lang="en-IN" sz="2000" b="1" dirty="0">
                <a:solidFill>
                  <a:schemeClr val="accent6">
                    <a:lumMod val="75000"/>
                  </a:schemeClr>
                </a:solidFill>
              </a:rPr>
              <a:t>int</a:t>
            </a:r>
            <a:r>
              <a:rPr lang="en-IN" sz="2000" dirty="0">
                <a:solidFill>
                  <a:schemeClr val="accent6">
                    <a:lumMod val="75000"/>
                  </a:schemeClr>
                </a:solidFill>
              </a:rPr>
              <a:t> </a:t>
            </a:r>
            <a:r>
              <a:rPr lang="en-IN" sz="2000" dirty="0" err="1">
                <a:solidFill>
                  <a:schemeClr val="accent6">
                    <a:lumMod val="75000"/>
                  </a:schemeClr>
                </a:solidFill>
              </a:rPr>
              <a:t>i</a:t>
            </a:r>
            <a:r>
              <a:rPr lang="en-IN" sz="2000" dirty="0">
                <a:solidFill>
                  <a:schemeClr val="accent6">
                    <a:lumMod val="75000"/>
                  </a:schemeClr>
                </a:solidFill>
              </a:rPr>
              <a:t> = 0; </a:t>
            </a:r>
            <a:r>
              <a:rPr lang="en-IN" sz="2000" dirty="0" err="1">
                <a:solidFill>
                  <a:schemeClr val="accent6">
                    <a:lumMod val="75000"/>
                  </a:schemeClr>
                </a:solidFill>
              </a:rPr>
              <a:t>i</a:t>
            </a:r>
            <a:r>
              <a:rPr lang="en-IN" sz="2000" dirty="0">
                <a:solidFill>
                  <a:schemeClr val="accent6">
                    <a:lumMod val="75000"/>
                  </a:schemeClr>
                </a:solidFill>
              </a:rPr>
              <a:t>&lt;= 10; </a:t>
            </a:r>
            <a:r>
              <a:rPr lang="en-IN" sz="2000" dirty="0" err="1">
                <a:solidFill>
                  <a:schemeClr val="accent6">
                    <a:lumMod val="75000"/>
                  </a:schemeClr>
                </a:solidFill>
              </a:rPr>
              <a:t>i</a:t>
            </a:r>
            <a:r>
              <a:rPr lang="en-IN" sz="2000" dirty="0">
                <a:solidFill>
                  <a:schemeClr val="accent6">
                    <a:lumMod val="75000"/>
                  </a:schemeClr>
                </a:solidFill>
              </a:rPr>
              <a:t>++) {  </a:t>
            </a:r>
          </a:p>
          <a:p>
            <a:r>
              <a:rPr lang="en-IN" sz="2000" dirty="0">
                <a:solidFill>
                  <a:schemeClr val="accent6">
                    <a:lumMod val="75000"/>
                  </a:schemeClr>
                </a:solidFill>
              </a:rPr>
              <a:t>	</a:t>
            </a:r>
            <a:r>
              <a:rPr lang="en-IN" sz="2000" dirty="0" err="1">
                <a:solidFill>
                  <a:schemeClr val="accent6">
                    <a:lumMod val="75000"/>
                  </a:schemeClr>
                </a:solidFill>
              </a:rPr>
              <a:t>System.out.println</a:t>
            </a:r>
            <a:r>
              <a:rPr lang="en-IN" sz="2000" dirty="0">
                <a:solidFill>
                  <a:schemeClr val="accent6">
                    <a:lumMod val="75000"/>
                  </a:schemeClr>
                </a:solidFill>
              </a:rPr>
              <a:t>(</a:t>
            </a:r>
            <a:r>
              <a:rPr lang="en-IN" sz="2000" dirty="0" err="1">
                <a:solidFill>
                  <a:schemeClr val="accent6">
                    <a:lumMod val="75000"/>
                  </a:schemeClr>
                </a:solidFill>
              </a:rPr>
              <a:t>i</a:t>
            </a:r>
            <a:r>
              <a:rPr lang="en-IN" sz="2000" dirty="0">
                <a:solidFill>
                  <a:schemeClr val="accent6">
                    <a:lumMod val="75000"/>
                  </a:schemeClr>
                </a:solidFill>
              </a:rPr>
              <a:t>);  </a:t>
            </a:r>
          </a:p>
          <a:p>
            <a:r>
              <a:rPr lang="en-IN" sz="2000" b="1" dirty="0">
                <a:solidFill>
                  <a:schemeClr val="accent6">
                    <a:lumMod val="75000"/>
                  </a:schemeClr>
                </a:solidFill>
              </a:rPr>
              <a:t>	if</a:t>
            </a:r>
            <a:r>
              <a:rPr lang="en-IN" sz="2000" dirty="0">
                <a:solidFill>
                  <a:schemeClr val="accent6">
                    <a:lumMod val="75000"/>
                  </a:schemeClr>
                </a:solidFill>
              </a:rPr>
              <a:t>(</a:t>
            </a:r>
            <a:r>
              <a:rPr lang="en-IN" sz="2000" dirty="0" err="1">
                <a:solidFill>
                  <a:schemeClr val="accent6">
                    <a:lumMod val="75000"/>
                  </a:schemeClr>
                </a:solidFill>
              </a:rPr>
              <a:t>i</a:t>
            </a:r>
            <a:r>
              <a:rPr lang="en-IN" sz="2000" dirty="0">
                <a:solidFill>
                  <a:schemeClr val="accent6">
                    <a:lumMod val="75000"/>
                  </a:schemeClr>
                </a:solidFill>
              </a:rPr>
              <a:t>==6) </a:t>
            </a:r>
          </a:p>
          <a:p>
            <a:r>
              <a:rPr lang="en-IN" sz="2000" dirty="0">
                <a:solidFill>
                  <a:schemeClr val="accent6">
                    <a:lumMod val="75000"/>
                  </a:schemeClr>
                </a:solidFill>
              </a:rPr>
              <a:t>	{  </a:t>
            </a:r>
          </a:p>
          <a:p>
            <a:r>
              <a:rPr lang="en-IN" sz="2000" b="1" dirty="0">
                <a:solidFill>
                  <a:schemeClr val="accent6">
                    <a:lumMod val="75000"/>
                  </a:schemeClr>
                </a:solidFill>
              </a:rPr>
              <a:t>		break</a:t>
            </a:r>
            <a:r>
              <a:rPr lang="en-IN" sz="2000" dirty="0">
                <a:solidFill>
                  <a:schemeClr val="accent6">
                    <a:lumMod val="75000"/>
                  </a:schemeClr>
                </a:solidFill>
              </a:rPr>
              <a:t>;  </a:t>
            </a:r>
          </a:p>
          <a:p>
            <a:r>
              <a:rPr lang="en-IN" sz="2000" dirty="0">
                <a:solidFill>
                  <a:schemeClr val="accent6">
                    <a:lumMod val="75000"/>
                  </a:schemeClr>
                </a:solidFill>
              </a:rPr>
              <a:t>	}  </a:t>
            </a:r>
          </a:p>
          <a:p>
            <a:r>
              <a:rPr lang="en-IN" sz="2000" dirty="0">
                <a:solidFill>
                  <a:schemeClr val="accent6">
                    <a:lumMod val="75000"/>
                  </a:schemeClr>
                </a:solidFill>
              </a:rPr>
              <a:t>	}  </a:t>
            </a:r>
          </a:p>
          <a:p>
            <a:r>
              <a:rPr lang="en-IN" sz="2000" dirty="0">
                <a:solidFill>
                  <a:schemeClr val="accent6">
                    <a:lumMod val="75000"/>
                  </a:schemeClr>
                </a:solidFill>
              </a:rPr>
              <a:t>	}  </a:t>
            </a:r>
          </a:p>
          <a:p>
            <a:r>
              <a:rPr lang="en-IN" sz="2000" dirty="0">
                <a:solidFill>
                  <a:schemeClr val="accent6">
                    <a:lumMod val="75000"/>
                  </a:schemeClr>
                </a:solidFill>
              </a:rPr>
              <a:t>}  </a:t>
            </a:r>
          </a:p>
          <a:p>
            <a:endParaRPr lang="en-IN" dirty="0"/>
          </a:p>
        </p:txBody>
      </p:sp>
      <p:sp>
        <p:nvSpPr>
          <p:cNvPr id="4" name="Date Placeholder 3">
            <a:extLst>
              <a:ext uri="{FF2B5EF4-FFF2-40B4-BE49-F238E27FC236}">
                <a16:creationId xmlns:a16="http://schemas.microsoft.com/office/drawing/2014/main" id="{6F2FC121-FBF5-4D71-AE5A-E0FA4D1B2639}"/>
              </a:ext>
            </a:extLst>
          </p:cNvPr>
          <p:cNvSpPr>
            <a:spLocks noGrp="1"/>
          </p:cNvSpPr>
          <p:nvPr>
            <p:ph type="dt" sz="half" idx="2"/>
          </p:nvPr>
        </p:nvSpPr>
        <p:spPr/>
        <p:txBody>
          <a:bodyPr/>
          <a:lstStyle/>
          <a:p>
            <a:fld id="{DD9C8446-696E-6942-B6C8-CC9CAD0B34E0}" type="datetime1">
              <a:rPr lang="en-US" smtClean="0"/>
              <a:pPr/>
              <a:t>8/3/2023</a:t>
            </a:fld>
            <a:endParaRPr lang="en-US" dirty="0"/>
          </a:p>
        </p:txBody>
      </p:sp>
      <p:sp>
        <p:nvSpPr>
          <p:cNvPr id="5" name="Footer Placeholder 4">
            <a:extLst>
              <a:ext uri="{FF2B5EF4-FFF2-40B4-BE49-F238E27FC236}">
                <a16:creationId xmlns:a16="http://schemas.microsoft.com/office/drawing/2014/main" id="{0BDE1BD2-17CC-4EC0-BC8A-476D83B925E1}"/>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71E141D-65A8-4310-BB3D-9AAFF37BB0BB}"/>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29563053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5E3D-5F36-431A-8C67-7BFCFF40D5B5}"/>
              </a:ext>
            </a:extLst>
          </p:cNvPr>
          <p:cNvSpPr>
            <a:spLocks noGrp="1"/>
          </p:cNvSpPr>
          <p:nvPr>
            <p:ph type="title"/>
          </p:nvPr>
        </p:nvSpPr>
        <p:spPr>
          <a:xfrm>
            <a:off x="1167492" y="381000"/>
            <a:ext cx="9779183" cy="664399"/>
          </a:xfrm>
        </p:spPr>
        <p:txBody>
          <a:bodyPr/>
          <a:lstStyle/>
          <a:p>
            <a:r>
              <a:rPr lang="en-IN" b="0" dirty="0"/>
              <a:t>Java continue statement</a:t>
            </a:r>
            <a:endParaRPr lang="en-IN" dirty="0"/>
          </a:p>
        </p:txBody>
      </p:sp>
      <p:sp>
        <p:nvSpPr>
          <p:cNvPr id="3" name="Content Placeholder 2">
            <a:extLst>
              <a:ext uri="{FF2B5EF4-FFF2-40B4-BE49-F238E27FC236}">
                <a16:creationId xmlns:a16="http://schemas.microsoft.com/office/drawing/2014/main" id="{FC88811B-502D-4668-A83A-221A71E5BBE7}"/>
              </a:ext>
            </a:extLst>
          </p:cNvPr>
          <p:cNvSpPr>
            <a:spLocks noGrp="1"/>
          </p:cNvSpPr>
          <p:nvPr>
            <p:ph idx="1"/>
          </p:nvPr>
        </p:nvSpPr>
        <p:spPr>
          <a:xfrm>
            <a:off x="1167492" y="1169377"/>
            <a:ext cx="9779183" cy="4214905"/>
          </a:xfrm>
        </p:spPr>
        <p:txBody>
          <a:bodyPr/>
          <a:lstStyle/>
          <a:p>
            <a:r>
              <a:rPr lang="en-US" dirty="0"/>
              <a:t>Unlike break statement, the continue statement doesn't break the loop, where as, it skips the specific part of the loop and jumps to the next iteration of the loop immediately.</a:t>
            </a:r>
          </a:p>
          <a:p>
            <a:r>
              <a:rPr lang="en-US" dirty="0"/>
              <a:t>Consider the following example to understand the functioning of the continue statement in Java</a:t>
            </a:r>
          </a:p>
          <a:p>
            <a:endParaRPr lang="en-US" dirty="0"/>
          </a:p>
          <a:p>
            <a:endParaRPr lang="en-IN" dirty="0"/>
          </a:p>
        </p:txBody>
      </p:sp>
      <p:sp>
        <p:nvSpPr>
          <p:cNvPr id="4" name="Date Placeholder 3">
            <a:extLst>
              <a:ext uri="{FF2B5EF4-FFF2-40B4-BE49-F238E27FC236}">
                <a16:creationId xmlns:a16="http://schemas.microsoft.com/office/drawing/2014/main" id="{9F7485AF-B3D8-4DF3-85E1-D78449445EC4}"/>
              </a:ext>
            </a:extLst>
          </p:cNvPr>
          <p:cNvSpPr>
            <a:spLocks noGrp="1"/>
          </p:cNvSpPr>
          <p:nvPr>
            <p:ph type="dt" sz="half" idx="2"/>
          </p:nvPr>
        </p:nvSpPr>
        <p:spPr/>
        <p:txBody>
          <a:bodyPr/>
          <a:lstStyle/>
          <a:p>
            <a:fld id="{DD9C8446-696E-6942-B6C8-CC9CAD0B34E0}" type="datetime1">
              <a:rPr lang="en-US" smtClean="0"/>
              <a:pPr/>
              <a:t>8/3/2023</a:t>
            </a:fld>
            <a:endParaRPr lang="en-US" dirty="0"/>
          </a:p>
        </p:txBody>
      </p:sp>
      <p:sp>
        <p:nvSpPr>
          <p:cNvPr id="5" name="Footer Placeholder 4">
            <a:extLst>
              <a:ext uri="{FF2B5EF4-FFF2-40B4-BE49-F238E27FC236}">
                <a16:creationId xmlns:a16="http://schemas.microsoft.com/office/drawing/2014/main" id="{37968358-61EC-4A24-883A-90018E6975B7}"/>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8A75C53-3682-41F5-8FE7-547194EEF8C9}"/>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15129486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94E24-25E2-4E4B-81A4-53FD70C5EA47}"/>
              </a:ext>
            </a:extLst>
          </p:cNvPr>
          <p:cNvSpPr>
            <a:spLocks noGrp="1"/>
          </p:cNvSpPr>
          <p:nvPr>
            <p:ph type="title"/>
          </p:nvPr>
        </p:nvSpPr>
        <p:spPr>
          <a:xfrm>
            <a:off x="1167492" y="228599"/>
            <a:ext cx="9779183" cy="730617"/>
          </a:xfrm>
        </p:spPr>
        <p:txBody>
          <a:bodyPr/>
          <a:lstStyle/>
          <a:p>
            <a:r>
              <a:rPr lang="en-IN" dirty="0"/>
              <a:t>Example:</a:t>
            </a:r>
          </a:p>
        </p:txBody>
      </p:sp>
      <p:sp>
        <p:nvSpPr>
          <p:cNvPr id="3" name="Content Placeholder 2">
            <a:extLst>
              <a:ext uri="{FF2B5EF4-FFF2-40B4-BE49-F238E27FC236}">
                <a16:creationId xmlns:a16="http://schemas.microsoft.com/office/drawing/2014/main" id="{BECD040C-BED0-4178-9FD5-BDFE19461596}"/>
              </a:ext>
            </a:extLst>
          </p:cNvPr>
          <p:cNvSpPr>
            <a:spLocks noGrp="1"/>
          </p:cNvSpPr>
          <p:nvPr>
            <p:ph idx="1"/>
          </p:nvPr>
        </p:nvSpPr>
        <p:spPr>
          <a:xfrm>
            <a:off x="1167492" y="1037493"/>
            <a:ext cx="10772461" cy="4346790"/>
          </a:xfrm>
        </p:spPr>
        <p:txBody>
          <a:bodyPr/>
          <a:lstStyle/>
          <a:p>
            <a:r>
              <a:rPr lang="en-IN" sz="1400" b="1" dirty="0">
                <a:solidFill>
                  <a:schemeClr val="accent6">
                    <a:lumMod val="75000"/>
                  </a:schemeClr>
                </a:solidFill>
              </a:rPr>
              <a:t>public</a:t>
            </a:r>
            <a:r>
              <a:rPr lang="en-IN" sz="1400" dirty="0">
                <a:solidFill>
                  <a:schemeClr val="accent6">
                    <a:lumMod val="75000"/>
                  </a:schemeClr>
                </a:solidFill>
              </a:rPr>
              <a:t> </a:t>
            </a:r>
            <a:r>
              <a:rPr lang="en-IN" sz="1400" b="1" dirty="0">
                <a:solidFill>
                  <a:schemeClr val="accent6">
                    <a:lumMod val="75000"/>
                  </a:schemeClr>
                </a:solidFill>
              </a:rPr>
              <a:t>class</a:t>
            </a:r>
            <a:r>
              <a:rPr lang="en-IN" sz="1400" dirty="0">
                <a:solidFill>
                  <a:schemeClr val="accent6">
                    <a:lumMod val="75000"/>
                  </a:schemeClr>
                </a:solidFill>
              </a:rPr>
              <a:t> </a:t>
            </a:r>
            <a:r>
              <a:rPr lang="en-IN" sz="1400" dirty="0" err="1">
                <a:solidFill>
                  <a:schemeClr val="accent6">
                    <a:lumMod val="75000"/>
                  </a:schemeClr>
                </a:solidFill>
              </a:rPr>
              <a:t>ContinueExampleDemo</a:t>
            </a:r>
            <a:r>
              <a:rPr lang="en-IN" sz="1400" dirty="0">
                <a:solidFill>
                  <a:schemeClr val="accent6">
                    <a:lumMod val="75000"/>
                  </a:schemeClr>
                </a:solidFill>
              </a:rPr>
              <a:t> {    </a:t>
            </a:r>
          </a:p>
          <a:p>
            <a:r>
              <a:rPr lang="en-IN" sz="1400" b="1" dirty="0">
                <a:solidFill>
                  <a:schemeClr val="accent6">
                    <a:lumMod val="75000"/>
                  </a:schemeClr>
                </a:solidFill>
              </a:rPr>
              <a:t>public</a:t>
            </a:r>
            <a:r>
              <a:rPr lang="en-IN" sz="1400" dirty="0">
                <a:solidFill>
                  <a:schemeClr val="accent6">
                    <a:lumMod val="75000"/>
                  </a:schemeClr>
                </a:solidFill>
              </a:rPr>
              <a:t> </a:t>
            </a:r>
            <a:r>
              <a:rPr lang="en-IN" sz="1400" b="1" dirty="0">
                <a:solidFill>
                  <a:schemeClr val="accent6">
                    <a:lumMod val="75000"/>
                  </a:schemeClr>
                </a:solidFill>
              </a:rPr>
              <a:t>static</a:t>
            </a:r>
            <a:r>
              <a:rPr lang="en-IN" sz="1400" dirty="0">
                <a:solidFill>
                  <a:schemeClr val="accent6">
                    <a:lumMod val="75000"/>
                  </a:schemeClr>
                </a:solidFill>
              </a:rPr>
              <a:t> </a:t>
            </a:r>
            <a:r>
              <a:rPr lang="en-IN" sz="1400" b="1" dirty="0">
                <a:solidFill>
                  <a:schemeClr val="accent6">
                    <a:lumMod val="75000"/>
                  </a:schemeClr>
                </a:solidFill>
              </a:rPr>
              <a:t>void</a:t>
            </a:r>
            <a:r>
              <a:rPr lang="en-IN" sz="1400" dirty="0">
                <a:solidFill>
                  <a:schemeClr val="accent6">
                    <a:lumMod val="75000"/>
                  </a:schemeClr>
                </a:solidFill>
              </a:rPr>
              <a:t> main(String[] </a:t>
            </a:r>
            <a:r>
              <a:rPr lang="en-IN" sz="1400" dirty="0" err="1">
                <a:solidFill>
                  <a:schemeClr val="accent6">
                    <a:lumMod val="75000"/>
                  </a:schemeClr>
                </a:solidFill>
              </a:rPr>
              <a:t>args</a:t>
            </a:r>
            <a:r>
              <a:rPr lang="en-IN" sz="1400" dirty="0">
                <a:solidFill>
                  <a:schemeClr val="accent6">
                    <a:lumMod val="75000"/>
                  </a:schemeClr>
                </a:solidFill>
              </a:rPr>
              <a:t>) {  </a:t>
            </a:r>
          </a:p>
          <a:p>
            <a:r>
              <a:rPr lang="en-IN" sz="1400" b="1" dirty="0">
                <a:solidFill>
                  <a:schemeClr val="accent6">
                    <a:lumMod val="75000"/>
                  </a:schemeClr>
                </a:solidFill>
              </a:rPr>
              <a:t>for</a:t>
            </a:r>
            <a:r>
              <a:rPr lang="en-IN" sz="1400" dirty="0">
                <a:solidFill>
                  <a:schemeClr val="accent6">
                    <a:lumMod val="75000"/>
                  </a:schemeClr>
                </a:solidFill>
              </a:rPr>
              <a:t>(</a:t>
            </a:r>
            <a:r>
              <a:rPr lang="en-IN" sz="1400" b="1" dirty="0">
                <a:solidFill>
                  <a:schemeClr val="accent6">
                    <a:lumMod val="75000"/>
                  </a:schemeClr>
                </a:solidFill>
              </a:rPr>
              <a:t>int</a:t>
            </a:r>
            <a:r>
              <a:rPr lang="en-IN" sz="1400" dirty="0">
                <a:solidFill>
                  <a:schemeClr val="accent6">
                    <a:lumMod val="75000"/>
                  </a:schemeClr>
                </a:solidFill>
              </a:rPr>
              <a:t> </a:t>
            </a:r>
            <a:r>
              <a:rPr lang="en-IN" sz="1400" dirty="0" err="1">
                <a:solidFill>
                  <a:schemeClr val="accent6">
                    <a:lumMod val="75000"/>
                  </a:schemeClr>
                </a:solidFill>
              </a:rPr>
              <a:t>i</a:t>
            </a:r>
            <a:r>
              <a:rPr lang="en-IN" sz="1400" dirty="0">
                <a:solidFill>
                  <a:schemeClr val="accent6">
                    <a:lumMod val="75000"/>
                  </a:schemeClr>
                </a:solidFill>
              </a:rPr>
              <a:t> = 0; </a:t>
            </a:r>
            <a:r>
              <a:rPr lang="en-IN" sz="1400" dirty="0" err="1">
                <a:solidFill>
                  <a:schemeClr val="accent6">
                    <a:lumMod val="75000"/>
                  </a:schemeClr>
                </a:solidFill>
              </a:rPr>
              <a:t>i</a:t>
            </a:r>
            <a:r>
              <a:rPr lang="en-IN" sz="1400" dirty="0">
                <a:solidFill>
                  <a:schemeClr val="accent6">
                    <a:lumMod val="75000"/>
                  </a:schemeClr>
                </a:solidFill>
              </a:rPr>
              <a:t>&lt;= 2; </a:t>
            </a:r>
            <a:r>
              <a:rPr lang="en-IN" sz="1400" dirty="0" err="1">
                <a:solidFill>
                  <a:schemeClr val="accent6">
                    <a:lumMod val="75000"/>
                  </a:schemeClr>
                </a:solidFill>
              </a:rPr>
              <a:t>i</a:t>
            </a:r>
            <a:r>
              <a:rPr lang="en-IN" sz="1400" dirty="0">
                <a:solidFill>
                  <a:schemeClr val="accent6">
                    <a:lumMod val="75000"/>
                  </a:schemeClr>
                </a:solidFill>
              </a:rPr>
              <a:t>++) {   </a:t>
            </a:r>
          </a:p>
          <a:p>
            <a:r>
              <a:rPr lang="en-IN" sz="1400" b="1" dirty="0">
                <a:solidFill>
                  <a:schemeClr val="accent6">
                    <a:lumMod val="75000"/>
                  </a:schemeClr>
                </a:solidFill>
              </a:rPr>
              <a:t>for</a:t>
            </a:r>
            <a:r>
              <a:rPr lang="en-IN" sz="1400" dirty="0">
                <a:solidFill>
                  <a:schemeClr val="accent6">
                    <a:lumMod val="75000"/>
                  </a:schemeClr>
                </a:solidFill>
              </a:rPr>
              <a:t> (</a:t>
            </a:r>
            <a:r>
              <a:rPr lang="en-IN" sz="1400" b="1" dirty="0">
                <a:solidFill>
                  <a:schemeClr val="accent6">
                    <a:lumMod val="75000"/>
                  </a:schemeClr>
                </a:solidFill>
              </a:rPr>
              <a:t>int</a:t>
            </a:r>
            <a:r>
              <a:rPr lang="en-IN" sz="1400" dirty="0">
                <a:solidFill>
                  <a:schemeClr val="accent6">
                    <a:lumMod val="75000"/>
                  </a:schemeClr>
                </a:solidFill>
              </a:rPr>
              <a:t> j = </a:t>
            </a:r>
            <a:r>
              <a:rPr lang="en-IN" sz="1400" dirty="0" err="1">
                <a:solidFill>
                  <a:schemeClr val="accent6">
                    <a:lumMod val="75000"/>
                  </a:schemeClr>
                </a:solidFill>
              </a:rPr>
              <a:t>i</a:t>
            </a:r>
            <a:r>
              <a:rPr lang="en-IN" sz="1400" dirty="0">
                <a:solidFill>
                  <a:schemeClr val="accent6">
                    <a:lumMod val="75000"/>
                  </a:schemeClr>
                </a:solidFill>
              </a:rPr>
              <a:t>; j&lt;=5; </a:t>
            </a:r>
            <a:r>
              <a:rPr lang="en-IN" sz="1400" dirty="0" err="1">
                <a:solidFill>
                  <a:schemeClr val="accent6">
                    <a:lumMod val="75000"/>
                  </a:schemeClr>
                </a:solidFill>
              </a:rPr>
              <a:t>j++</a:t>
            </a:r>
            <a:r>
              <a:rPr lang="en-IN" sz="1400" dirty="0">
                <a:solidFill>
                  <a:schemeClr val="accent6">
                    <a:lumMod val="75000"/>
                  </a:schemeClr>
                </a:solidFill>
              </a:rPr>
              <a:t>) {  </a:t>
            </a:r>
          </a:p>
          <a:p>
            <a:r>
              <a:rPr lang="en-IN" sz="1400" b="1" dirty="0">
                <a:solidFill>
                  <a:schemeClr val="accent6">
                    <a:lumMod val="75000"/>
                  </a:schemeClr>
                </a:solidFill>
              </a:rPr>
              <a:t>if</a:t>
            </a:r>
            <a:r>
              <a:rPr lang="en-IN" sz="1400" dirty="0">
                <a:solidFill>
                  <a:schemeClr val="accent6">
                    <a:lumMod val="75000"/>
                  </a:schemeClr>
                </a:solidFill>
              </a:rPr>
              <a:t>(j == 4) </a:t>
            </a:r>
          </a:p>
          <a:p>
            <a:r>
              <a:rPr lang="en-IN" sz="1400" dirty="0">
                <a:solidFill>
                  <a:schemeClr val="accent6">
                    <a:lumMod val="75000"/>
                  </a:schemeClr>
                </a:solidFill>
              </a:rPr>
              <a:t>{  </a:t>
            </a:r>
          </a:p>
          <a:p>
            <a:r>
              <a:rPr lang="en-IN" sz="1400" b="1" dirty="0">
                <a:solidFill>
                  <a:schemeClr val="accent6">
                    <a:lumMod val="75000"/>
                  </a:schemeClr>
                </a:solidFill>
              </a:rPr>
              <a:t>	continue</a:t>
            </a:r>
            <a:r>
              <a:rPr lang="en-IN" sz="1400" dirty="0">
                <a:solidFill>
                  <a:schemeClr val="accent6">
                    <a:lumMod val="75000"/>
                  </a:schemeClr>
                </a:solidFill>
              </a:rPr>
              <a:t>;  </a:t>
            </a:r>
          </a:p>
          <a:p>
            <a:r>
              <a:rPr lang="en-IN" sz="1400" dirty="0">
                <a:solidFill>
                  <a:schemeClr val="accent6">
                    <a:lumMod val="75000"/>
                  </a:schemeClr>
                </a:solidFill>
              </a:rPr>
              <a:t>}  </a:t>
            </a:r>
          </a:p>
          <a:p>
            <a:r>
              <a:rPr lang="en-IN" sz="1400" dirty="0">
                <a:solidFill>
                  <a:schemeClr val="accent6">
                    <a:lumMod val="75000"/>
                  </a:schemeClr>
                </a:solidFill>
              </a:rPr>
              <a:t>	</a:t>
            </a:r>
            <a:r>
              <a:rPr lang="en-IN" sz="1400" dirty="0" err="1">
                <a:solidFill>
                  <a:schemeClr val="accent6">
                    <a:lumMod val="75000"/>
                  </a:schemeClr>
                </a:solidFill>
              </a:rPr>
              <a:t>System.out.println</a:t>
            </a:r>
            <a:r>
              <a:rPr lang="en-IN" sz="1400" dirty="0">
                <a:solidFill>
                  <a:schemeClr val="accent6">
                    <a:lumMod val="75000"/>
                  </a:schemeClr>
                </a:solidFill>
              </a:rPr>
              <a:t>(j);  </a:t>
            </a:r>
          </a:p>
          <a:p>
            <a:r>
              <a:rPr lang="en-IN" sz="1400" dirty="0">
                <a:solidFill>
                  <a:schemeClr val="accent6">
                    <a:lumMod val="75000"/>
                  </a:schemeClr>
                </a:solidFill>
              </a:rPr>
              <a:t>}  </a:t>
            </a:r>
          </a:p>
          <a:p>
            <a:r>
              <a:rPr lang="en-IN" sz="1400" dirty="0">
                <a:solidFill>
                  <a:schemeClr val="accent6">
                    <a:lumMod val="75000"/>
                  </a:schemeClr>
                </a:solidFill>
              </a:rPr>
              <a:t>}  </a:t>
            </a:r>
          </a:p>
          <a:p>
            <a:r>
              <a:rPr lang="en-IN" sz="1400" dirty="0">
                <a:solidFill>
                  <a:schemeClr val="accent6">
                    <a:lumMod val="75000"/>
                  </a:schemeClr>
                </a:solidFill>
              </a:rPr>
              <a:t>}  </a:t>
            </a:r>
          </a:p>
          <a:p>
            <a:r>
              <a:rPr lang="en-IN" sz="1400" dirty="0">
                <a:solidFill>
                  <a:schemeClr val="accent6">
                    <a:lumMod val="75000"/>
                  </a:schemeClr>
                </a:solidFill>
              </a:rPr>
              <a:t>}  </a:t>
            </a:r>
          </a:p>
          <a:p>
            <a:endParaRPr lang="en-IN" dirty="0"/>
          </a:p>
        </p:txBody>
      </p:sp>
      <p:sp>
        <p:nvSpPr>
          <p:cNvPr id="4" name="Date Placeholder 3">
            <a:extLst>
              <a:ext uri="{FF2B5EF4-FFF2-40B4-BE49-F238E27FC236}">
                <a16:creationId xmlns:a16="http://schemas.microsoft.com/office/drawing/2014/main" id="{E60C8EBF-B06C-467D-AD1B-FCDA249FAF84}"/>
              </a:ext>
            </a:extLst>
          </p:cNvPr>
          <p:cNvSpPr>
            <a:spLocks noGrp="1"/>
          </p:cNvSpPr>
          <p:nvPr>
            <p:ph type="dt" sz="half" idx="2"/>
          </p:nvPr>
        </p:nvSpPr>
        <p:spPr/>
        <p:txBody>
          <a:bodyPr/>
          <a:lstStyle/>
          <a:p>
            <a:fld id="{DD9C8446-696E-6942-B6C8-CC9CAD0B34E0}" type="datetime1">
              <a:rPr lang="en-US" smtClean="0"/>
              <a:pPr/>
              <a:t>8/3/2023</a:t>
            </a:fld>
            <a:endParaRPr lang="en-US" dirty="0"/>
          </a:p>
        </p:txBody>
      </p:sp>
      <p:sp>
        <p:nvSpPr>
          <p:cNvPr id="5" name="Footer Placeholder 4">
            <a:extLst>
              <a:ext uri="{FF2B5EF4-FFF2-40B4-BE49-F238E27FC236}">
                <a16:creationId xmlns:a16="http://schemas.microsoft.com/office/drawing/2014/main" id="{21F94B92-3A33-4087-A2E3-A5CFE19D03CF}"/>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7D93D22-238E-477A-BD4A-1F5836E922F8}"/>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34065079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C7FDA-E50F-EDC8-BBC8-6A12C53BA59B}"/>
              </a:ext>
            </a:extLst>
          </p:cNvPr>
          <p:cNvSpPr>
            <a:spLocks noGrp="1"/>
          </p:cNvSpPr>
          <p:nvPr>
            <p:ph type="title"/>
          </p:nvPr>
        </p:nvSpPr>
        <p:spPr/>
        <p:txBody>
          <a:bodyPr/>
          <a:lstStyle/>
          <a:p>
            <a:pPr algn="just" fontAlgn="base"/>
            <a:r>
              <a:rPr lang="en-IN" b="1" i="0" dirty="0" err="1">
                <a:effectLst/>
                <a:latin typeface="Roboto" panose="02000000000000000000" pitchFamily="2" charset="0"/>
              </a:rPr>
              <a:t>Java.lang</a:t>
            </a:r>
            <a:r>
              <a:rPr lang="en-IN" b="1" i="0" dirty="0">
                <a:effectLst/>
                <a:latin typeface="Roboto" panose="02000000000000000000" pitchFamily="2" charset="0"/>
              </a:rPr>
              <a:t> package in Java</a:t>
            </a:r>
          </a:p>
        </p:txBody>
      </p:sp>
      <p:sp>
        <p:nvSpPr>
          <p:cNvPr id="3" name="Content Placeholder 2">
            <a:extLst>
              <a:ext uri="{FF2B5EF4-FFF2-40B4-BE49-F238E27FC236}">
                <a16:creationId xmlns:a16="http://schemas.microsoft.com/office/drawing/2014/main" id="{F1A16ECB-E551-218A-2267-13FFDB9AD0E7}"/>
              </a:ext>
            </a:extLst>
          </p:cNvPr>
          <p:cNvSpPr>
            <a:spLocks noGrp="1"/>
          </p:cNvSpPr>
          <p:nvPr>
            <p:ph idx="1"/>
          </p:nvPr>
        </p:nvSpPr>
        <p:spPr>
          <a:xfrm>
            <a:off x="1167493" y="2017467"/>
            <a:ext cx="9779182" cy="4047431"/>
          </a:xfrm>
        </p:spPr>
        <p:txBody>
          <a:bodyPr/>
          <a:lstStyle/>
          <a:p>
            <a:pPr algn="l" fontAlgn="base">
              <a:buFont typeface="+mj-lt"/>
              <a:buAutoNum type="arabicPeriod"/>
            </a:pPr>
            <a:r>
              <a:rPr lang="en-US" sz="1600" b="1" i="0" u="none" strike="noStrike" dirty="0">
                <a:effectLst/>
                <a:latin typeface="var(--font-din)"/>
              </a:rPr>
              <a:t>Boolean</a:t>
            </a:r>
            <a:r>
              <a:rPr lang="en-US" sz="1600" b="0" i="0" dirty="0">
                <a:effectLst/>
                <a:latin typeface="var(--font-din)"/>
              </a:rPr>
              <a:t>: The Boolean class wraps a value of the primitive type </a:t>
            </a:r>
            <a:r>
              <a:rPr lang="en-US" sz="1600" b="0" i="0" dirty="0" err="1">
                <a:effectLst/>
                <a:latin typeface="var(--font-din)"/>
              </a:rPr>
              <a:t>boolean</a:t>
            </a:r>
            <a:r>
              <a:rPr lang="en-US" sz="1600" b="0" i="0" dirty="0">
                <a:effectLst/>
                <a:latin typeface="var(--font-din)"/>
              </a:rPr>
              <a:t> in an object.</a:t>
            </a:r>
          </a:p>
          <a:p>
            <a:pPr algn="l" fontAlgn="base">
              <a:buFont typeface="+mj-lt"/>
              <a:buAutoNum type="arabicPeriod"/>
            </a:pPr>
            <a:r>
              <a:rPr lang="en-US" sz="1600" b="1" i="0" u="none" strike="noStrike" dirty="0">
                <a:effectLst/>
                <a:latin typeface="var(--font-din)"/>
              </a:rPr>
              <a:t>Byte</a:t>
            </a:r>
            <a:r>
              <a:rPr lang="en-US" sz="1600" b="0" i="0" dirty="0">
                <a:effectLst/>
                <a:latin typeface="var(--font-din)"/>
              </a:rPr>
              <a:t>: The Byte class wraps a value of primitive type byte in an object.</a:t>
            </a:r>
          </a:p>
          <a:p>
            <a:pPr algn="l" fontAlgn="base">
              <a:buFont typeface="+mj-lt"/>
              <a:buAutoNum type="arabicPeriod"/>
            </a:pPr>
            <a:r>
              <a:rPr lang="en-US" sz="1600" b="0" i="0" dirty="0">
                <a:effectLst/>
                <a:latin typeface="var(--font-din)"/>
              </a:rPr>
              <a:t>Character – </a:t>
            </a:r>
            <a:r>
              <a:rPr lang="en-US" sz="1600" b="1" i="0" u="none" strike="noStrike" dirty="0">
                <a:effectLst/>
                <a:latin typeface="var(--font-din)"/>
              </a:rPr>
              <a:t>Set 1</a:t>
            </a:r>
            <a:r>
              <a:rPr lang="en-US" sz="1600" b="0" i="0" dirty="0">
                <a:effectLst/>
                <a:latin typeface="var(--font-din)"/>
              </a:rPr>
              <a:t>, </a:t>
            </a:r>
            <a:r>
              <a:rPr lang="en-US" sz="1600" b="1" i="0" u="none" strike="noStrike" dirty="0">
                <a:effectLst/>
                <a:latin typeface="var(--font-din)"/>
              </a:rPr>
              <a:t>Set 2:</a:t>
            </a:r>
            <a:r>
              <a:rPr lang="en-US" sz="1600" b="0" i="0" dirty="0">
                <a:effectLst/>
                <a:latin typeface="var(--font-din)"/>
              </a:rPr>
              <a:t> The Character class wraps a value of the primitive type char in an object.</a:t>
            </a:r>
          </a:p>
          <a:p>
            <a:pPr algn="l" fontAlgn="base">
              <a:buFont typeface="+mj-lt"/>
              <a:buAutoNum type="arabicPeriod"/>
            </a:pPr>
            <a:r>
              <a:rPr lang="en-US" sz="1600" b="1" i="0" u="none" strike="noStrike" dirty="0">
                <a:effectLst/>
                <a:latin typeface="var(--font-din)"/>
              </a:rPr>
              <a:t>Character. Subset</a:t>
            </a:r>
            <a:r>
              <a:rPr lang="en-US" sz="1600" b="0" i="0" dirty="0">
                <a:effectLst/>
                <a:latin typeface="var(--font-din)"/>
              </a:rPr>
              <a:t>: Instances of this class represent particular subsets of the Unicode character set.</a:t>
            </a:r>
          </a:p>
          <a:p>
            <a:pPr algn="l" fontAlgn="base">
              <a:buFont typeface="+mj-lt"/>
              <a:buAutoNum type="arabicPeriod"/>
            </a:pPr>
            <a:r>
              <a:rPr lang="en-US" sz="1600" b="1" i="0" u="none" strike="noStrike" dirty="0">
                <a:effectLst/>
                <a:latin typeface="var(--font-din)"/>
              </a:rPr>
              <a:t>Character.UnicodeBlock</a:t>
            </a:r>
            <a:r>
              <a:rPr lang="en-US" sz="1600" b="0" i="0" dirty="0">
                <a:effectLst/>
                <a:latin typeface="var(--font-din)"/>
              </a:rPr>
              <a:t>: A family of character subsets representing the character blocks in the Unicode specification.</a:t>
            </a:r>
          </a:p>
          <a:p>
            <a:pPr algn="l" fontAlgn="base">
              <a:buFont typeface="+mj-lt"/>
              <a:buAutoNum type="arabicPeriod"/>
            </a:pPr>
            <a:r>
              <a:rPr lang="en-US" sz="1600" b="0" i="0" dirty="0">
                <a:effectLst/>
                <a:latin typeface="var(--font-din)"/>
              </a:rPr>
              <a:t>Class – </a:t>
            </a:r>
            <a:r>
              <a:rPr lang="en-US" sz="1600" b="1" i="0" u="none" strike="noStrike" dirty="0">
                <a:effectLst/>
                <a:latin typeface="var(--font-din)"/>
              </a:rPr>
              <a:t>Set 1</a:t>
            </a:r>
            <a:r>
              <a:rPr lang="en-US" sz="1600" b="0" i="0" dirty="0">
                <a:effectLst/>
                <a:latin typeface="var(--font-din)"/>
              </a:rPr>
              <a:t>, </a:t>
            </a:r>
            <a:r>
              <a:rPr lang="en-US" sz="1600" b="1" i="0" u="none" strike="noStrike" dirty="0">
                <a:effectLst/>
                <a:latin typeface="var(--font-din)"/>
              </a:rPr>
              <a:t>Set 2</a:t>
            </a:r>
            <a:r>
              <a:rPr lang="en-US" sz="1600" b="0" i="0" dirty="0">
                <a:effectLst/>
                <a:latin typeface="var(--font-din)"/>
              </a:rPr>
              <a:t> : Instances of the class </a:t>
            </a:r>
            <a:r>
              <a:rPr lang="en-US" sz="1600" b="0" i="0" dirty="0" err="1">
                <a:effectLst/>
                <a:latin typeface="var(--font-din)"/>
              </a:rPr>
              <a:t>Class</a:t>
            </a:r>
            <a:r>
              <a:rPr lang="en-US" sz="1600" b="0" i="0" dirty="0">
                <a:effectLst/>
                <a:latin typeface="var(--font-din)"/>
              </a:rPr>
              <a:t> represent classes and interfaces in a running Java application.</a:t>
            </a:r>
          </a:p>
          <a:p>
            <a:pPr algn="l" fontAlgn="base">
              <a:buFont typeface="+mj-lt"/>
              <a:buAutoNum type="arabicPeriod"/>
            </a:pPr>
            <a:r>
              <a:rPr lang="en-US" sz="1600" b="0" i="0" dirty="0" err="1">
                <a:effectLst/>
                <a:latin typeface="var(--font-din)"/>
              </a:rPr>
              <a:t>ClassLoader</a:t>
            </a:r>
            <a:r>
              <a:rPr lang="en-US" sz="1600" b="0" i="0" dirty="0">
                <a:effectLst/>
                <a:latin typeface="var(--font-din)"/>
              </a:rPr>
              <a:t>: A class loader is an object that is responsible for loading classes.</a:t>
            </a:r>
          </a:p>
          <a:p>
            <a:pPr algn="l" fontAlgn="base">
              <a:buFont typeface="+mj-lt"/>
              <a:buAutoNum type="arabicPeriod"/>
            </a:pPr>
            <a:r>
              <a:rPr lang="en-US" sz="1600" b="0" i="0" dirty="0" err="1">
                <a:effectLst/>
                <a:latin typeface="var(--font-din)"/>
              </a:rPr>
              <a:t>ClassValue</a:t>
            </a:r>
            <a:r>
              <a:rPr lang="en-US" sz="1600" b="0" i="0" dirty="0">
                <a:effectLst/>
                <a:latin typeface="var(--font-din)"/>
              </a:rPr>
              <a:t>: Lazily associate a computed value with (potentially) every type.</a:t>
            </a:r>
          </a:p>
          <a:p>
            <a:pPr algn="l" fontAlgn="base">
              <a:buFont typeface="+mj-lt"/>
              <a:buAutoNum type="arabicPeriod"/>
            </a:pPr>
            <a:r>
              <a:rPr lang="en-US" sz="1600" b="1" i="0" u="none" strike="noStrike" dirty="0">
                <a:effectLst/>
                <a:latin typeface="var(--font-din)"/>
              </a:rPr>
              <a:t>Compiler</a:t>
            </a:r>
            <a:r>
              <a:rPr lang="en-US" sz="1600" b="0" i="0" dirty="0">
                <a:effectLst/>
                <a:latin typeface="var(--font-din)"/>
              </a:rPr>
              <a:t>: The Compiler class is provided to support Java-to-native-code compilers and related services.</a:t>
            </a:r>
          </a:p>
          <a:p>
            <a:pPr algn="l" fontAlgn="base">
              <a:buFont typeface="+mj-lt"/>
              <a:buAutoNum type="arabicPeriod"/>
            </a:pPr>
            <a:r>
              <a:rPr lang="en-US" sz="1600" b="1" i="0" u="none" strike="noStrike" dirty="0">
                <a:effectLst/>
                <a:latin typeface="var(--font-din)"/>
              </a:rPr>
              <a:t>Double</a:t>
            </a:r>
            <a:r>
              <a:rPr lang="en-US" sz="1600" b="0" i="0" dirty="0">
                <a:effectLst/>
                <a:latin typeface="var(--font-din)"/>
              </a:rPr>
              <a:t>: The Double class wraps a value of the primitive type double in an object.</a:t>
            </a:r>
          </a:p>
          <a:p>
            <a:endParaRPr lang="en-IN" dirty="0"/>
          </a:p>
        </p:txBody>
      </p:sp>
      <p:sp>
        <p:nvSpPr>
          <p:cNvPr id="4" name="Date Placeholder 3">
            <a:extLst>
              <a:ext uri="{FF2B5EF4-FFF2-40B4-BE49-F238E27FC236}">
                <a16:creationId xmlns:a16="http://schemas.microsoft.com/office/drawing/2014/main" id="{66E3E81A-3A04-AD55-7392-D8F0B4998CE4}"/>
              </a:ext>
            </a:extLst>
          </p:cNvPr>
          <p:cNvSpPr>
            <a:spLocks noGrp="1"/>
          </p:cNvSpPr>
          <p:nvPr>
            <p:ph type="dt" sz="half" idx="2"/>
          </p:nvPr>
        </p:nvSpPr>
        <p:spPr/>
        <p:txBody>
          <a:bodyPr/>
          <a:lstStyle/>
          <a:p>
            <a:fld id="{DD9C8446-696E-6942-B6C8-CC9CAD0B34E0}" type="datetime1">
              <a:rPr lang="en-US" smtClean="0"/>
              <a:pPr/>
              <a:t>8/3/2023</a:t>
            </a:fld>
            <a:endParaRPr lang="en-US" dirty="0"/>
          </a:p>
        </p:txBody>
      </p:sp>
      <p:sp>
        <p:nvSpPr>
          <p:cNvPr id="5" name="Footer Placeholder 4">
            <a:extLst>
              <a:ext uri="{FF2B5EF4-FFF2-40B4-BE49-F238E27FC236}">
                <a16:creationId xmlns:a16="http://schemas.microsoft.com/office/drawing/2014/main" id="{8CF4634A-52EA-82DF-5B64-ADF1820D68BF}"/>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3C8B57E-5E15-2668-889E-1EAB50CD0D31}"/>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38483739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AAA024-5EE3-E30C-5735-34BC908613EE}"/>
              </a:ext>
            </a:extLst>
          </p:cNvPr>
          <p:cNvSpPr>
            <a:spLocks noGrp="1"/>
          </p:cNvSpPr>
          <p:nvPr>
            <p:ph idx="1"/>
          </p:nvPr>
        </p:nvSpPr>
        <p:spPr>
          <a:xfrm>
            <a:off x="1046195" y="720512"/>
            <a:ext cx="9779182" cy="3366815"/>
          </a:xfrm>
        </p:spPr>
        <p:txBody>
          <a:bodyPr/>
          <a:lstStyle/>
          <a:p>
            <a:pPr algn="l" fontAlgn="base">
              <a:buFont typeface="+mj-lt"/>
              <a:buAutoNum type="arabicPeriod"/>
            </a:pPr>
            <a:r>
              <a:rPr lang="en-US" sz="1600" b="1" i="0" u="none" strike="noStrike" dirty="0">
                <a:effectLst/>
                <a:latin typeface="var(--font-din)"/>
              </a:rPr>
              <a:t>Enum</a:t>
            </a:r>
            <a:r>
              <a:rPr lang="en-US" sz="1600" b="0" i="0" dirty="0">
                <a:effectLst/>
                <a:latin typeface="var(--font-din)"/>
              </a:rPr>
              <a:t>: This is the common base class of all Java language enumeration types.</a:t>
            </a:r>
          </a:p>
          <a:p>
            <a:pPr algn="l" fontAlgn="base">
              <a:buFont typeface="+mj-lt"/>
              <a:buAutoNum type="arabicPeriod"/>
            </a:pPr>
            <a:r>
              <a:rPr lang="en-US" sz="1600" b="1" i="0" u="none" strike="noStrike" dirty="0">
                <a:effectLst/>
                <a:latin typeface="var(--font-din)"/>
              </a:rPr>
              <a:t>Float:</a:t>
            </a:r>
            <a:r>
              <a:rPr lang="en-US" sz="1600" b="0" i="0" dirty="0">
                <a:effectLst/>
                <a:latin typeface="var(--font-din)"/>
              </a:rPr>
              <a:t> The Float class wraps a value of primitive type float in an object.</a:t>
            </a:r>
          </a:p>
          <a:p>
            <a:pPr algn="l" fontAlgn="base">
              <a:buFont typeface="+mj-lt"/>
              <a:buAutoNum type="arabicPeriod"/>
            </a:pPr>
            <a:r>
              <a:rPr lang="en-US" sz="1600" b="1" i="0" u="none" strike="noStrike" dirty="0">
                <a:effectLst/>
                <a:latin typeface="var(--font-din)"/>
              </a:rPr>
              <a:t>InheritableThreadLocal</a:t>
            </a:r>
            <a:r>
              <a:rPr lang="en-US" sz="1600" b="0" i="0" dirty="0">
                <a:effectLst/>
                <a:latin typeface="var(--font-din)"/>
              </a:rPr>
              <a:t>: This class extends ThreadLocal to provide inheritance of values from parent thread to child thread: when a child thread is created, the child receives initial values for all inheritable thread-local variables for which the parent has values.</a:t>
            </a:r>
          </a:p>
          <a:p>
            <a:pPr algn="l" fontAlgn="base">
              <a:buFont typeface="+mj-lt"/>
              <a:buAutoNum type="arabicPeriod"/>
            </a:pPr>
            <a:r>
              <a:rPr lang="en-US" sz="1600" b="1" i="0" u="none" strike="noStrike" dirty="0">
                <a:effectLst/>
                <a:latin typeface="var(--font-din)"/>
              </a:rPr>
              <a:t>Integer</a:t>
            </a:r>
            <a:r>
              <a:rPr lang="en-US" sz="1600" b="0" i="0" dirty="0">
                <a:effectLst/>
                <a:latin typeface="var(--font-din)"/>
              </a:rPr>
              <a:t> :The Integer class wraps a value of the primitive type int in an object.</a:t>
            </a:r>
          </a:p>
          <a:p>
            <a:pPr algn="l" fontAlgn="base">
              <a:buFont typeface="+mj-lt"/>
              <a:buAutoNum type="arabicPeriod"/>
            </a:pPr>
            <a:r>
              <a:rPr lang="en-US" sz="1600" b="1" i="0" u="none" strike="noStrike" dirty="0">
                <a:effectLst/>
                <a:latin typeface="var(--font-din)"/>
              </a:rPr>
              <a:t>Long</a:t>
            </a:r>
            <a:r>
              <a:rPr lang="en-US" sz="1600" b="0" i="0" dirty="0">
                <a:effectLst/>
                <a:latin typeface="var(--font-din)"/>
              </a:rPr>
              <a:t>: The Long class wraps a value of the primitive type long in an object.</a:t>
            </a:r>
          </a:p>
          <a:p>
            <a:pPr algn="l" fontAlgn="base">
              <a:buFont typeface="+mj-lt"/>
              <a:buAutoNum type="arabicPeriod"/>
            </a:pPr>
            <a:r>
              <a:rPr lang="en-US" sz="1600" b="0" i="0" dirty="0">
                <a:effectLst/>
                <a:latin typeface="var(--font-din)"/>
              </a:rPr>
              <a:t>Math – </a:t>
            </a:r>
            <a:r>
              <a:rPr lang="en-US" sz="1600" b="1" i="0" u="none" strike="noStrike" dirty="0">
                <a:effectLst/>
                <a:latin typeface="var(--font-din)"/>
              </a:rPr>
              <a:t>Set 1</a:t>
            </a:r>
            <a:r>
              <a:rPr lang="en-US" sz="1600" b="0" i="0" dirty="0">
                <a:effectLst/>
                <a:latin typeface="var(--font-din)"/>
              </a:rPr>
              <a:t>, </a:t>
            </a:r>
            <a:r>
              <a:rPr lang="en-US" sz="1600" b="1" i="0" u="none" strike="noStrike" dirty="0">
                <a:effectLst/>
                <a:latin typeface="var(--font-din)"/>
              </a:rPr>
              <a:t>Set 2</a:t>
            </a:r>
            <a:r>
              <a:rPr lang="en-US" sz="1600" b="0" i="0" dirty="0">
                <a:effectLst/>
                <a:latin typeface="var(--font-din)"/>
              </a:rPr>
              <a:t>: The class Math contains methods for performing basic numeric operations such as the elementary exponential, logarithm, square root, and trigonometric functions.</a:t>
            </a:r>
          </a:p>
          <a:p>
            <a:pPr algn="l" fontAlgn="base">
              <a:buFont typeface="+mj-lt"/>
              <a:buAutoNum type="arabicPeriod"/>
            </a:pPr>
            <a:r>
              <a:rPr lang="en-US" sz="1600" b="1" i="0" u="none" strike="noStrike" dirty="0">
                <a:effectLst/>
                <a:latin typeface="var(--font-din)"/>
              </a:rPr>
              <a:t>Number:</a:t>
            </a:r>
            <a:r>
              <a:rPr lang="en-US" sz="1600" b="0" i="0" dirty="0">
                <a:effectLst/>
                <a:latin typeface="var(--font-din)"/>
              </a:rPr>
              <a:t> The abstract class Number is the superclass of classes </a:t>
            </a:r>
            <a:r>
              <a:rPr lang="en-US" sz="1600" b="0" i="0" dirty="0" err="1">
                <a:effectLst/>
                <a:latin typeface="var(--font-din)"/>
              </a:rPr>
              <a:t>BigDecimal</a:t>
            </a:r>
            <a:r>
              <a:rPr lang="en-US" sz="1600" b="0" i="0" dirty="0">
                <a:effectLst/>
                <a:latin typeface="var(--font-din)"/>
              </a:rPr>
              <a:t>, </a:t>
            </a:r>
            <a:r>
              <a:rPr lang="en-US" sz="1600" b="0" i="0" dirty="0" err="1">
                <a:effectLst/>
                <a:latin typeface="var(--font-din)"/>
              </a:rPr>
              <a:t>BigInteger</a:t>
            </a:r>
            <a:r>
              <a:rPr lang="en-US" sz="1600" b="0" i="0" dirty="0">
                <a:effectLst/>
                <a:latin typeface="var(--font-din)"/>
              </a:rPr>
              <a:t>, Byte, Double, Float, Integer, Long, and Short.</a:t>
            </a:r>
          </a:p>
          <a:p>
            <a:pPr algn="l" fontAlgn="base">
              <a:buFont typeface="+mj-lt"/>
              <a:buAutoNum type="arabicPeriod"/>
            </a:pPr>
            <a:r>
              <a:rPr lang="en-US" sz="1600" b="1" i="0" u="none" strike="noStrike" dirty="0">
                <a:effectLst/>
                <a:latin typeface="var(--font-din)"/>
              </a:rPr>
              <a:t>Object</a:t>
            </a:r>
            <a:r>
              <a:rPr lang="en-US" sz="1600" b="0" i="0" dirty="0">
                <a:effectLst/>
                <a:latin typeface="var(--font-din)"/>
              </a:rPr>
              <a:t>: Class Object is the root of the class hierarchy.</a:t>
            </a:r>
          </a:p>
          <a:p>
            <a:pPr algn="l" fontAlgn="base">
              <a:buFont typeface="+mj-lt"/>
              <a:buAutoNum type="arabicPeriod"/>
            </a:pPr>
            <a:r>
              <a:rPr lang="en-US" sz="1600" b="1" i="0" u="none" strike="noStrike" dirty="0">
                <a:effectLst/>
                <a:latin typeface="var(--font-din)"/>
              </a:rPr>
              <a:t>Package</a:t>
            </a:r>
            <a:r>
              <a:rPr lang="en-US" sz="1600" b="0" i="0" dirty="0">
                <a:effectLst/>
                <a:latin typeface="var(--font-din)"/>
              </a:rPr>
              <a:t>: Package objects contain version information about the implementation and specification of a Java package.</a:t>
            </a:r>
          </a:p>
          <a:p>
            <a:pPr algn="l" fontAlgn="base">
              <a:buFont typeface="+mj-lt"/>
              <a:buAutoNum type="arabicPeriod"/>
            </a:pPr>
            <a:r>
              <a:rPr lang="en-US" sz="1600" b="1" i="0" u="none" strike="noStrike" dirty="0">
                <a:effectLst/>
                <a:latin typeface="var(--font-din)"/>
              </a:rPr>
              <a:t>Process</a:t>
            </a:r>
            <a:r>
              <a:rPr lang="en-US" sz="1600" b="0" i="0" dirty="0">
                <a:effectLst/>
                <a:latin typeface="var(--font-din)"/>
              </a:rPr>
              <a:t>: The </a:t>
            </a:r>
            <a:r>
              <a:rPr lang="en-US" sz="1600" b="0" i="0" dirty="0" err="1">
                <a:effectLst/>
                <a:latin typeface="var(--font-din)"/>
              </a:rPr>
              <a:t>ProcessBuilder.start</a:t>
            </a:r>
            <a:r>
              <a:rPr lang="en-US" sz="1600" b="0" i="0" dirty="0">
                <a:effectLst/>
                <a:latin typeface="var(--font-din)"/>
              </a:rPr>
              <a:t>() and </a:t>
            </a:r>
            <a:r>
              <a:rPr lang="en-US" sz="1600" b="0" i="0" dirty="0" err="1">
                <a:effectLst/>
                <a:latin typeface="var(--font-din)"/>
              </a:rPr>
              <a:t>Runtime.exec</a:t>
            </a:r>
            <a:r>
              <a:rPr lang="en-US" sz="1600" b="0" i="0" dirty="0">
                <a:effectLst/>
                <a:latin typeface="var(--font-din)"/>
              </a:rPr>
              <a:t> methods create a native process and return an instance of a subclass of Process that can be used to control the process and obtain information about it.</a:t>
            </a:r>
          </a:p>
          <a:p>
            <a:endParaRPr lang="en-IN" dirty="0"/>
          </a:p>
        </p:txBody>
      </p:sp>
      <p:sp>
        <p:nvSpPr>
          <p:cNvPr id="4" name="Date Placeholder 3">
            <a:extLst>
              <a:ext uri="{FF2B5EF4-FFF2-40B4-BE49-F238E27FC236}">
                <a16:creationId xmlns:a16="http://schemas.microsoft.com/office/drawing/2014/main" id="{9DAA038F-A9CE-4D68-0B4E-E214E3939AE8}"/>
              </a:ext>
            </a:extLst>
          </p:cNvPr>
          <p:cNvSpPr>
            <a:spLocks noGrp="1"/>
          </p:cNvSpPr>
          <p:nvPr>
            <p:ph type="dt" sz="half" idx="2"/>
          </p:nvPr>
        </p:nvSpPr>
        <p:spPr/>
        <p:txBody>
          <a:bodyPr/>
          <a:lstStyle/>
          <a:p>
            <a:fld id="{DD9C8446-696E-6942-B6C8-CC9CAD0B34E0}" type="datetime1">
              <a:rPr lang="en-US" smtClean="0"/>
              <a:pPr/>
              <a:t>8/3/2023</a:t>
            </a:fld>
            <a:endParaRPr lang="en-US" dirty="0"/>
          </a:p>
        </p:txBody>
      </p:sp>
      <p:sp>
        <p:nvSpPr>
          <p:cNvPr id="5" name="Footer Placeholder 4">
            <a:extLst>
              <a:ext uri="{FF2B5EF4-FFF2-40B4-BE49-F238E27FC236}">
                <a16:creationId xmlns:a16="http://schemas.microsoft.com/office/drawing/2014/main" id="{69C77F7C-D441-FB64-F1E7-4C8D4501002D}"/>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BAFA3FB-435A-6D44-A302-433B9CA07BD3}"/>
              </a:ext>
            </a:extLst>
          </p:cNvPr>
          <p:cNvSpPr>
            <a:spLocks noGrp="1"/>
          </p:cNvSpPr>
          <p:nvPr>
            <p:ph type="sldNum" sz="quarter" idx="4"/>
          </p:nvPr>
        </p:nvSpPr>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22726757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993FA-2A54-D01C-E4B3-C2E66F452147}"/>
              </a:ext>
            </a:extLst>
          </p:cNvPr>
          <p:cNvSpPr>
            <a:spLocks noGrp="1"/>
          </p:cNvSpPr>
          <p:nvPr>
            <p:ph idx="1"/>
          </p:nvPr>
        </p:nvSpPr>
        <p:spPr>
          <a:xfrm>
            <a:off x="1167493" y="783771"/>
            <a:ext cx="9779182" cy="4600511"/>
          </a:xfrm>
        </p:spPr>
        <p:txBody>
          <a:bodyPr/>
          <a:lstStyle/>
          <a:p>
            <a:pPr algn="l" fontAlgn="base">
              <a:buFont typeface="+mj-lt"/>
              <a:buAutoNum type="arabicPeriod"/>
            </a:pPr>
            <a:r>
              <a:rPr lang="en-US" sz="1800" b="1" i="0" u="none" strike="noStrike" dirty="0">
                <a:effectLst/>
                <a:latin typeface="var(--font-din)"/>
              </a:rPr>
              <a:t>Process Builder</a:t>
            </a:r>
            <a:r>
              <a:rPr lang="en-US" sz="1800" b="0" i="0" dirty="0">
                <a:effectLst/>
                <a:latin typeface="var(--font-din)"/>
              </a:rPr>
              <a:t>: This class is used to create operating system processes.</a:t>
            </a:r>
          </a:p>
          <a:p>
            <a:pPr algn="l" fontAlgn="base">
              <a:buFont typeface="+mj-lt"/>
              <a:buAutoNum type="arabicPeriod"/>
            </a:pPr>
            <a:r>
              <a:rPr lang="en-US" sz="1800" b="0" i="0" dirty="0" err="1">
                <a:effectLst/>
                <a:latin typeface="var(--font-din)"/>
              </a:rPr>
              <a:t>ProcessBuilder.Redirect</a:t>
            </a:r>
            <a:r>
              <a:rPr lang="en-US" sz="1800" b="0" i="0" dirty="0">
                <a:effectLst/>
                <a:latin typeface="var(--font-din)"/>
              </a:rPr>
              <a:t>: Represents a source of subprocess input or a destination of subprocess output.</a:t>
            </a:r>
          </a:p>
          <a:p>
            <a:pPr algn="l" fontAlgn="base">
              <a:buFont typeface="+mj-lt"/>
              <a:buAutoNum type="arabicPeriod"/>
            </a:pPr>
            <a:r>
              <a:rPr lang="en-US" sz="1800" b="1" i="0" u="none" strike="noStrike" dirty="0">
                <a:effectLst/>
                <a:latin typeface="var(--font-din)"/>
              </a:rPr>
              <a:t>Runtime</a:t>
            </a:r>
            <a:r>
              <a:rPr lang="en-US" sz="1800" b="0" i="0" dirty="0">
                <a:effectLst/>
                <a:latin typeface="var(--font-din)"/>
              </a:rPr>
              <a:t>: Every Java application has a single instance of class Runtime that allows the application to interface with the environment in which the application is running.</a:t>
            </a:r>
          </a:p>
          <a:p>
            <a:pPr algn="l" fontAlgn="base">
              <a:buFont typeface="+mj-lt"/>
              <a:buAutoNum type="arabicPeriod"/>
            </a:pPr>
            <a:r>
              <a:rPr lang="en-US" sz="1800" b="0" i="0" dirty="0" err="1">
                <a:effectLst/>
                <a:latin typeface="var(--font-din)"/>
              </a:rPr>
              <a:t>RuntimePermission</a:t>
            </a:r>
            <a:r>
              <a:rPr lang="en-US" sz="1800" b="0" i="0" dirty="0">
                <a:effectLst/>
                <a:latin typeface="var(--font-din)"/>
              </a:rPr>
              <a:t>: This class is for runtime permissions.</a:t>
            </a:r>
          </a:p>
          <a:p>
            <a:pPr algn="l" fontAlgn="base">
              <a:buFont typeface="+mj-lt"/>
              <a:buAutoNum type="arabicPeriod"/>
            </a:pPr>
            <a:r>
              <a:rPr lang="en-US" sz="1800" b="0" i="0" dirty="0" err="1">
                <a:effectLst/>
                <a:latin typeface="var(--font-din)"/>
              </a:rPr>
              <a:t>SecurityManager</a:t>
            </a:r>
            <a:r>
              <a:rPr lang="en-US" sz="1800" b="0" i="0" dirty="0">
                <a:effectLst/>
                <a:latin typeface="var(--font-din)"/>
              </a:rPr>
              <a:t>: The security manager is a class that allows applications to implement a security policy.</a:t>
            </a:r>
          </a:p>
          <a:p>
            <a:pPr algn="l" fontAlgn="base">
              <a:buFont typeface="+mj-lt"/>
              <a:buAutoNum type="arabicPeriod"/>
            </a:pPr>
            <a:r>
              <a:rPr lang="en-US" sz="1800" b="1" i="0" u="none" strike="noStrike" dirty="0">
                <a:effectLst/>
                <a:latin typeface="var(--font-din)"/>
              </a:rPr>
              <a:t>Short</a:t>
            </a:r>
            <a:r>
              <a:rPr lang="en-US" sz="1800" b="0" i="0" dirty="0">
                <a:effectLst/>
                <a:latin typeface="var(--font-din)"/>
              </a:rPr>
              <a:t>: The Short class wraps a value of primitive type short in an object.</a:t>
            </a:r>
          </a:p>
          <a:p>
            <a:pPr algn="l" fontAlgn="base">
              <a:buFont typeface="+mj-lt"/>
              <a:buAutoNum type="arabicPeriod"/>
            </a:pPr>
            <a:r>
              <a:rPr lang="en-US" sz="1800" b="1" i="0" u="none" strike="noStrike" dirty="0">
                <a:effectLst/>
                <a:latin typeface="var(--font-din)"/>
              </a:rPr>
              <a:t>StackTraceElement</a:t>
            </a:r>
            <a:r>
              <a:rPr lang="en-US" sz="1800" b="0" i="0" dirty="0">
                <a:effectLst/>
                <a:latin typeface="var(--font-din)"/>
              </a:rPr>
              <a:t>: An element in a stack trace, as returned by </a:t>
            </a:r>
            <a:r>
              <a:rPr lang="en-US" sz="1800" b="0" i="0" dirty="0" err="1">
                <a:effectLst/>
                <a:latin typeface="var(--font-din)"/>
              </a:rPr>
              <a:t>Throwable.getStackTrace</a:t>
            </a:r>
            <a:r>
              <a:rPr lang="en-US" sz="1800" b="0" i="0" dirty="0">
                <a:effectLst/>
                <a:latin typeface="var(--font-din)"/>
              </a:rPr>
              <a:t>().</a:t>
            </a:r>
          </a:p>
          <a:p>
            <a:pPr algn="l" fontAlgn="base">
              <a:buFont typeface="+mj-lt"/>
              <a:buAutoNum type="arabicPeriod"/>
            </a:pPr>
            <a:r>
              <a:rPr lang="en-US" sz="1800" b="0" i="0" dirty="0" err="1">
                <a:effectLst/>
                <a:latin typeface="var(--font-din)"/>
              </a:rPr>
              <a:t>StrictMath</a:t>
            </a:r>
            <a:r>
              <a:rPr lang="en-US" sz="1800" b="0" i="0" dirty="0">
                <a:effectLst/>
                <a:latin typeface="var(--font-din)"/>
              </a:rPr>
              <a:t>- </a:t>
            </a:r>
            <a:r>
              <a:rPr lang="en-US" sz="1800" b="1" i="0" u="none" strike="noStrike" dirty="0">
                <a:effectLst/>
                <a:latin typeface="var(--font-din)"/>
              </a:rPr>
              <a:t>Set1</a:t>
            </a:r>
            <a:r>
              <a:rPr lang="en-US" sz="1800" b="0" i="0" dirty="0">
                <a:effectLst/>
                <a:latin typeface="var(--font-din)"/>
              </a:rPr>
              <a:t>, </a:t>
            </a:r>
            <a:r>
              <a:rPr lang="en-US" sz="1800" b="1" i="0" u="none" strike="noStrike" dirty="0">
                <a:effectLst/>
                <a:latin typeface="var(--font-din)"/>
              </a:rPr>
              <a:t>Set2</a:t>
            </a:r>
            <a:r>
              <a:rPr lang="en-US" sz="1800" b="0" i="0" dirty="0">
                <a:effectLst/>
                <a:latin typeface="var(--font-din)"/>
              </a:rPr>
              <a:t>: The class </a:t>
            </a:r>
            <a:r>
              <a:rPr lang="en-US" sz="1800" b="0" i="0" dirty="0" err="1">
                <a:effectLst/>
                <a:latin typeface="var(--font-din)"/>
              </a:rPr>
              <a:t>StrictMath</a:t>
            </a:r>
            <a:r>
              <a:rPr lang="en-US" sz="1800" b="0" i="0" dirty="0">
                <a:effectLst/>
                <a:latin typeface="var(--font-din)"/>
              </a:rPr>
              <a:t> contains methods for performing basic numeric operations such as the elementary exponential, logarithm, square root, and trigonometric functions.</a:t>
            </a:r>
          </a:p>
          <a:p>
            <a:pPr algn="l" fontAlgn="base">
              <a:buFont typeface="+mj-lt"/>
              <a:buAutoNum type="arabicPeriod"/>
            </a:pPr>
            <a:r>
              <a:rPr lang="en-US" sz="1800" b="0" i="0" dirty="0">
                <a:effectLst/>
                <a:latin typeface="var(--font-din)"/>
              </a:rPr>
              <a:t>String- </a:t>
            </a:r>
            <a:r>
              <a:rPr lang="en-US" sz="1800" b="1" i="0" u="none" strike="noStrike" dirty="0">
                <a:effectLst/>
                <a:latin typeface="var(--font-din)"/>
              </a:rPr>
              <a:t>Set1</a:t>
            </a:r>
            <a:r>
              <a:rPr lang="en-US" sz="1800" b="0" i="0" dirty="0">
                <a:effectLst/>
                <a:latin typeface="var(--font-din)"/>
              </a:rPr>
              <a:t>, </a:t>
            </a:r>
            <a:r>
              <a:rPr lang="en-US" sz="1800" b="1" i="0" u="none" strike="noStrike" dirty="0">
                <a:effectLst/>
                <a:latin typeface="var(--font-din)"/>
              </a:rPr>
              <a:t>Set2</a:t>
            </a:r>
            <a:r>
              <a:rPr lang="en-US" sz="1800" b="0" i="0" dirty="0">
                <a:effectLst/>
                <a:latin typeface="var(--font-din)"/>
              </a:rPr>
              <a:t>: The String class represents character strings.</a:t>
            </a:r>
          </a:p>
          <a:p>
            <a:pPr algn="l" fontAlgn="base">
              <a:buFont typeface="+mj-lt"/>
              <a:buAutoNum type="arabicPeriod"/>
            </a:pPr>
            <a:r>
              <a:rPr lang="en-US" sz="1800" b="0" i="0" dirty="0" err="1">
                <a:effectLst/>
                <a:latin typeface="var(--font-din)"/>
              </a:rPr>
              <a:t>StringBuffer</a:t>
            </a:r>
            <a:r>
              <a:rPr lang="en-US" sz="1800" b="0" i="0" dirty="0">
                <a:effectLst/>
                <a:latin typeface="var(--font-din)"/>
              </a:rPr>
              <a:t>: A thread-safe, mutable sequence of characters.</a:t>
            </a:r>
          </a:p>
          <a:p>
            <a:endParaRPr lang="en-IN" dirty="0"/>
          </a:p>
        </p:txBody>
      </p:sp>
      <p:sp>
        <p:nvSpPr>
          <p:cNvPr id="4" name="Date Placeholder 3">
            <a:extLst>
              <a:ext uri="{FF2B5EF4-FFF2-40B4-BE49-F238E27FC236}">
                <a16:creationId xmlns:a16="http://schemas.microsoft.com/office/drawing/2014/main" id="{9C23CFCF-E9A9-775A-F3FC-BE47DB0F6C38}"/>
              </a:ext>
            </a:extLst>
          </p:cNvPr>
          <p:cNvSpPr>
            <a:spLocks noGrp="1"/>
          </p:cNvSpPr>
          <p:nvPr>
            <p:ph type="dt" sz="half" idx="2"/>
          </p:nvPr>
        </p:nvSpPr>
        <p:spPr/>
        <p:txBody>
          <a:bodyPr/>
          <a:lstStyle/>
          <a:p>
            <a:fld id="{DD9C8446-696E-6942-B6C8-CC9CAD0B34E0}" type="datetime1">
              <a:rPr lang="en-US" smtClean="0"/>
              <a:pPr/>
              <a:t>8/3/2023</a:t>
            </a:fld>
            <a:endParaRPr lang="en-US" dirty="0"/>
          </a:p>
        </p:txBody>
      </p:sp>
      <p:sp>
        <p:nvSpPr>
          <p:cNvPr id="5" name="Footer Placeholder 4">
            <a:extLst>
              <a:ext uri="{FF2B5EF4-FFF2-40B4-BE49-F238E27FC236}">
                <a16:creationId xmlns:a16="http://schemas.microsoft.com/office/drawing/2014/main" id="{34DFE087-43E4-F178-3998-643CB77ACEC7}"/>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8793D1B-EEEB-F93C-C7AC-B8D4215D2C75}"/>
              </a:ext>
            </a:extLst>
          </p:cNvPr>
          <p:cNvSpPr>
            <a:spLocks noGrp="1"/>
          </p:cNvSpPr>
          <p:nvPr>
            <p:ph type="sldNum" sz="quarter" idx="4"/>
          </p:nvPr>
        </p:nvSpPr>
        <p:spPr/>
        <p:txBody>
          <a:bodyPr/>
          <a:lstStyle/>
          <a:p>
            <a:fld id="{294A09A9-5501-47C1-A89A-A340965A2BE2}" type="slidenum">
              <a:rPr lang="en-US" smtClean="0"/>
              <a:pPr/>
              <a:t>25</a:t>
            </a:fld>
            <a:endParaRPr lang="en-US" dirty="0"/>
          </a:p>
        </p:txBody>
      </p:sp>
    </p:spTree>
    <p:extLst>
      <p:ext uri="{BB962C8B-B14F-4D97-AF65-F5344CB8AC3E}">
        <p14:creationId xmlns:p14="http://schemas.microsoft.com/office/powerpoint/2010/main" val="28933333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F78F23-47CC-C54A-D603-48AF6D5A9E7D}"/>
              </a:ext>
            </a:extLst>
          </p:cNvPr>
          <p:cNvSpPr>
            <a:spLocks noGrp="1"/>
          </p:cNvSpPr>
          <p:nvPr>
            <p:ph idx="1"/>
          </p:nvPr>
        </p:nvSpPr>
        <p:spPr/>
        <p:txBody>
          <a:bodyPr/>
          <a:lstStyle/>
          <a:p>
            <a:pPr algn="l" fontAlgn="base">
              <a:buFont typeface="+mj-lt"/>
              <a:buAutoNum type="arabicPeriod"/>
            </a:pPr>
            <a:r>
              <a:rPr lang="en-US" sz="2000" b="0" i="0" dirty="0">
                <a:effectLst/>
                <a:latin typeface="var(--font-din)"/>
              </a:rPr>
              <a:t>StringBuilder: A mutable sequence of characters.</a:t>
            </a:r>
          </a:p>
          <a:p>
            <a:pPr algn="l" fontAlgn="base">
              <a:buFont typeface="+mj-lt"/>
              <a:buAutoNum type="arabicPeriod"/>
            </a:pPr>
            <a:r>
              <a:rPr lang="en-US" sz="2000" b="1" i="0" u="none" strike="noStrike" dirty="0">
                <a:effectLst/>
                <a:latin typeface="var(--font-din)"/>
              </a:rPr>
              <a:t>System</a:t>
            </a:r>
            <a:r>
              <a:rPr lang="en-US" sz="2000" b="0" i="0" dirty="0">
                <a:effectLst/>
                <a:latin typeface="var(--font-din)"/>
              </a:rPr>
              <a:t>: The System class contains several useful class fields and methods.</a:t>
            </a:r>
          </a:p>
          <a:p>
            <a:pPr algn="l" fontAlgn="base">
              <a:buFont typeface="+mj-lt"/>
              <a:buAutoNum type="arabicPeriod"/>
            </a:pPr>
            <a:r>
              <a:rPr lang="en-US" sz="2000" b="1" i="0" u="none" strike="noStrike" dirty="0">
                <a:effectLst/>
                <a:latin typeface="var(--font-din)"/>
              </a:rPr>
              <a:t>Thread</a:t>
            </a:r>
            <a:r>
              <a:rPr lang="en-US" sz="2000" b="0" i="0" dirty="0">
                <a:effectLst/>
                <a:latin typeface="var(--font-din)"/>
              </a:rPr>
              <a:t>: A thread is a thread of execution in a program.</a:t>
            </a:r>
          </a:p>
          <a:p>
            <a:pPr algn="l" fontAlgn="base">
              <a:buFont typeface="+mj-lt"/>
              <a:buAutoNum type="arabicPeriod"/>
            </a:pPr>
            <a:r>
              <a:rPr lang="en-US" sz="2000" b="1" i="0" u="none" strike="noStrike" dirty="0">
                <a:effectLst/>
                <a:latin typeface="var(--font-din)"/>
              </a:rPr>
              <a:t>ThreadGroup</a:t>
            </a:r>
            <a:r>
              <a:rPr lang="en-US" sz="2000" b="0" i="0" dirty="0">
                <a:effectLst/>
                <a:latin typeface="var(--font-din)"/>
              </a:rPr>
              <a:t>: A thread group represents a set of threads.</a:t>
            </a:r>
          </a:p>
          <a:p>
            <a:pPr algn="l" fontAlgn="base">
              <a:buFont typeface="+mj-lt"/>
              <a:buAutoNum type="arabicPeriod"/>
            </a:pPr>
            <a:r>
              <a:rPr lang="en-US" sz="2000" b="1" i="0" u="none" strike="noStrike" dirty="0">
                <a:effectLst/>
                <a:latin typeface="var(--font-din)"/>
              </a:rPr>
              <a:t>ThreadLocal</a:t>
            </a:r>
            <a:r>
              <a:rPr lang="en-US" sz="2000" b="0" i="0" dirty="0">
                <a:effectLst/>
                <a:latin typeface="var(--font-din)"/>
              </a:rPr>
              <a:t>: This class provides thread-local variables.</a:t>
            </a:r>
          </a:p>
          <a:p>
            <a:pPr algn="l" fontAlgn="base">
              <a:buFont typeface="+mj-lt"/>
              <a:buAutoNum type="arabicPeriod"/>
            </a:pPr>
            <a:r>
              <a:rPr lang="en-US" sz="2000" b="0" i="0" dirty="0">
                <a:effectLst/>
                <a:latin typeface="var(--font-din)"/>
              </a:rPr>
              <a:t>Throwable: The Throwable class is the superclass of all errors and exceptions in the Java language.</a:t>
            </a:r>
          </a:p>
          <a:p>
            <a:pPr algn="l" fontAlgn="base">
              <a:buFont typeface="+mj-lt"/>
              <a:buAutoNum type="arabicPeriod"/>
            </a:pPr>
            <a:r>
              <a:rPr lang="en-US" sz="2000" b="1" i="0" u="none" strike="noStrike" dirty="0">
                <a:effectLst/>
                <a:latin typeface="var(--font-din)"/>
              </a:rPr>
              <a:t>Void</a:t>
            </a:r>
            <a:r>
              <a:rPr lang="en-US" sz="2000" b="0" i="0" dirty="0">
                <a:effectLst/>
                <a:latin typeface="var(--font-din)"/>
              </a:rPr>
              <a:t>: The Void class is an </a:t>
            </a:r>
            <a:r>
              <a:rPr lang="en-US" sz="2000" b="0" i="0" dirty="0" err="1">
                <a:effectLst/>
                <a:latin typeface="var(--font-din)"/>
              </a:rPr>
              <a:t>uninstantiable</a:t>
            </a:r>
            <a:r>
              <a:rPr lang="en-US" sz="2000" b="0" i="0" dirty="0">
                <a:effectLst/>
                <a:latin typeface="var(--font-din)"/>
              </a:rPr>
              <a:t> placeholder class to hold a reference to the Class object representing the Java keyword void.</a:t>
            </a:r>
          </a:p>
          <a:p>
            <a:endParaRPr lang="en-IN" dirty="0"/>
          </a:p>
        </p:txBody>
      </p:sp>
      <p:sp>
        <p:nvSpPr>
          <p:cNvPr id="4" name="Date Placeholder 3">
            <a:extLst>
              <a:ext uri="{FF2B5EF4-FFF2-40B4-BE49-F238E27FC236}">
                <a16:creationId xmlns:a16="http://schemas.microsoft.com/office/drawing/2014/main" id="{A556F46E-938B-478A-8C67-6DE6A8E78A19}"/>
              </a:ext>
            </a:extLst>
          </p:cNvPr>
          <p:cNvSpPr>
            <a:spLocks noGrp="1"/>
          </p:cNvSpPr>
          <p:nvPr>
            <p:ph type="dt" sz="half" idx="2"/>
          </p:nvPr>
        </p:nvSpPr>
        <p:spPr/>
        <p:txBody>
          <a:bodyPr/>
          <a:lstStyle/>
          <a:p>
            <a:fld id="{DD9C8446-696E-6942-B6C8-CC9CAD0B34E0}" type="datetime1">
              <a:rPr lang="en-US" smtClean="0"/>
              <a:pPr/>
              <a:t>8/3/2023</a:t>
            </a:fld>
            <a:endParaRPr lang="en-US" dirty="0"/>
          </a:p>
        </p:txBody>
      </p:sp>
      <p:sp>
        <p:nvSpPr>
          <p:cNvPr id="5" name="Footer Placeholder 4">
            <a:extLst>
              <a:ext uri="{FF2B5EF4-FFF2-40B4-BE49-F238E27FC236}">
                <a16:creationId xmlns:a16="http://schemas.microsoft.com/office/drawing/2014/main" id="{13CC2DF7-CA34-4C4F-2E34-F9F7774F081A}"/>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E620125-E71D-107E-9B1E-A2BDDB08011E}"/>
              </a:ext>
            </a:extLst>
          </p:cNvPr>
          <p:cNvSpPr>
            <a:spLocks noGrp="1"/>
          </p:cNvSpPr>
          <p:nvPr>
            <p:ph type="sldNum" sz="quarter" idx="4"/>
          </p:nvPr>
        </p:nvSpPr>
        <p:spPr/>
        <p:txBody>
          <a:bodyPr/>
          <a:lstStyle/>
          <a:p>
            <a:fld id="{294A09A9-5501-47C1-A89A-A340965A2BE2}" type="slidenum">
              <a:rPr lang="en-US" smtClean="0"/>
              <a:pPr/>
              <a:t>26</a:t>
            </a:fld>
            <a:endParaRPr lang="en-US" dirty="0"/>
          </a:p>
        </p:txBody>
      </p:sp>
    </p:spTree>
    <p:extLst>
      <p:ext uri="{BB962C8B-B14F-4D97-AF65-F5344CB8AC3E}">
        <p14:creationId xmlns:p14="http://schemas.microsoft.com/office/powerpoint/2010/main" val="7823769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419AFD-D7F0-40EF-8EA0-A92E55F473BF}"/>
              </a:ext>
            </a:extLst>
          </p:cNvPr>
          <p:cNvSpPr>
            <a:spLocks noGrp="1"/>
          </p:cNvSpPr>
          <p:nvPr>
            <p:ph idx="1"/>
          </p:nvPr>
        </p:nvSpPr>
        <p:spPr>
          <a:xfrm>
            <a:off x="1167493" y="703385"/>
            <a:ext cx="9779182" cy="4680897"/>
          </a:xfrm>
        </p:spPr>
        <p:txBody>
          <a:bodyPr/>
          <a:lstStyle/>
          <a:p>
            <a:r>
              <a:rPr lang="en-US" dirty="0"/>
              <a:t>1) If Statement:</a:t>
            </a:r>
          </a:p>
          <a:p>
            <a:r>
              <a:rPr lang="en-US" dirty="0"/>
              <a:t>In Java, the "if" statement is used to evaluate a condition. The control of the program is diverted depending upon the specific condition. The condition of the If statement gives a Boolean value, either true or false. In Java, there are four types of if-statements given below.</a:t>
            </a:r>
          </a:p>
          <a:p>
            <a:pPr marL="800100" lvl="1" indent="-342900">
              <a:buFont typeface="Wingdings" panose="05000000000000000000" pitchFamily="2" charset="2"/>
              <a:buChar char="q"/>
            </a:pPr>
            <a:r>
              <a:rPr lang="en-US" sz="2000" dirty="0"/>
              <a:t>Simple if statement</a:t>
            </a:r>
          </a:p>
          <a:p>
            <a:pPr marL="800100" lvl="1" indent="-342900">
              <a:buFont typeface="Wingdings" panose="05000000000000000000" pitchFamily="2" charset="2"/>
              <a:buChar char="q"/>
            </a:pPr>
            <a:r>
              <a:rPr lang="en-US" sz="2000" dirty="0"/>
              <a:t>if-else statement</a:t>
            </a:r>
          </a:p>
          <a:p>
            <a:pPr marL="800100" lvl="1" indent="-342900">
              <a:buFont typeface="Wingdings" panose="05000000000000000000" pitchFamily="2" charset="2"/>
              <a:buChar char="q"/>
            </a:pPr>
            <a:r>
              <a:rPr lang="en-US" sz="2000" dirty="0"/>
              <a:t>if-else-if ladder</a:t>
            </a:r>
          </a:p>
          <a:p>
            <a:pPr marL="800100" lvl="1" indent="-342900">
              <a:buFont typeface="Wingdings" panose="05000000000000000000" pitchFamily="2" charset="2"/>
              <a:buChar char="q"/>
            </a:pPr>
            <a:r>
              <a:rPr lang="en-US" sz="2000" dirty="0"/>
              <a:t>Nested if-statement</a:t>
            </a:r>
          </a:p>
          <a:p>
            <a:endParaRPr lang="en-IN" dirty="0"/>
          </a:p>
          <a:p>
            <a:endParaRPr lang="en-IN" dirty="0"/>
          </a:p>
        </p:txBody>
      </p:sp>
      <p:sp>
        <p:nvSpPr>
          <p:cNvPr id="4" name="Date Placeholder 3">
            <a:extLst>
              <a:ext uri="{FF2B5EF4-FFF2-40B4-BE49-F238E27FC236}">
                <a16:creationId xmlns:a16="http://schemas.microsoft.com/office/drawing/2014/main" id="{762DDF4B-9AE5-4AEF-BB77-66BA6F4C76D5}"/>
              </a:ext>
            </a:extLst>
          </p:cNvPr>
          <p:cNvSpPr>
            <a:spLocks noGrp="1"/>
          </p:cNvSpPr>
          <p:nvPr>
            <p:ph type="dt" sz="half" idx="2"/>
          </p:nvPr>
        </p:nvSpPr>
        <p:spPr/>
        <p:txBody>
          <a:bodyPr/>
          <a:lstStyle/>
          <a:p>
            <a:fld id="{DD9C8446-696E-6942-B6C8-CC9CAD0B34E0}" type="datetime1">
              <a:rPr lang="en-US" smtClean="0"/>
              <a:pPr/>
              <a:t>8/3/2023</a:t>
            </a:fld>
            <a:endParaRPr lang="en-US" dirty="0"/>
          </a:p>
        </p:txBody>
      </p:sp>
      <p:sp>
        <p:nvSpPr>
          <p:cNvPr id="5" name="Footer Placeholder 4">
            <a:extLst>
              <a:ext uri="{FF2B5EF4-FFF2-40B4-BE49-F238E27FC236}">
                <a16:creationId xmlns:a16="http://schemas.microsoft.com/office/drawing/2014/main" id="{CA2CD078-18FA-46EC-AC72-88C32CC1E461}"/>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2CC3F74-AD94-4940-B5F0-29A95E5CCD6E}"/>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5948367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6FCF27-CA8E-4C67-A5AE-0A830987F795}"/>
              </a:ext>
            </a:extLst>
          </p:cNvPr>
          <p:cNvSpPr>
            <a:spLocks noGrp="1"/>
          </p:cNvSpPr>
          <p:nvPr>
            <p:ph idx="1"/>
          </p:nvPr>
        </p:nvSpPr>
        <p:spPr>
          <a:xfrm>
            <a:off x="1167493" y="325315"/>
            <a:ext cx="9779182" cy="5058967"/>
          </a:xfrm>
        </p:spPr>
        <p:txBody>
          <a:bodyPr/>
          <a:lstStyle/>
          <a:p>
            <a:r>
              <a:rPr lang="en-IN" dirty="0"/>
              <a:t>Simple if statement:</a:t>
            </a:r>
          </a:p>
          <a:p>
            <a:r>
              <a:rPr lang="en-US" dirty="0"/>
              <a:t>It is the most basic statement among all control flow statements in Java. It evaluates a Boolean expression and enables the program to enter a block of code if the expression evaluates to true.</a:t>
            </a:r>
          </a:p>
          <a:p>
            <a:r>
              <a:rPr lang="en-US" u="sng" dirty="0"/>
              <a:t>Sample Code</a:t>
            </a:r>
          </a:p>
          <a:p>
            <a:endParaRPr lang="en-US" sz="1800" dirty="0"/>
          </a:p>
          <a:p>
            <a:r>
              <a:rPr lang="en-US" sz="1800" dirty="0"/>
              <a:t>if(condition) {    </a:t>
            </a:r>
          </a:p>
          <a:p>
            <a:r>
              <a:rPr lang="en-US" sz="1800" dirty="0"/>
              <a:t>statement 1; //executes when condition is true   </a:t>
            </a:r>
          </a:p>
          <a:p>
            <a:r>
              <a:rPr lang="en-US" sz="1800" dirty="0"/>
              <a:t>} </a:t>
            </a:r>
          </a:p>
          <a:p>
            <a:endParaRPr lang="en-IN" dirty="0"/>
          </a:p>
        </p:txBody>
      </p:sp>
      <p:sp>
        <p:nvSpPr>
          <p:cNvPr id="4" name="Date Placeholder 3">
            <a:extLst>
              <a:ext uri="{FF2B5EF4-FFF2-40B4-BE49-F238E27FC236}">
                <a16:creationId xmlns:a16="http://schemas.microsoft.com/office/drawing/2014/main" id="{43BB8D20-D410-4DC6-AECF-7E291F3F4036}"/>
              </a:ext>
            </a:extLst>
          </p:cNvPr>
          <p:cNvSpPr>
            <a:spLocks noGrp="1"/>
          </p:cNvSpPr>
          <p:nvPr>
            <p:ph type="dt" sz="half" idx="2"/>
          </p:nvPr>
        </p:nvSpPr>
        <p:spPr/>
        <p:txBody>
          <a:bodyPr/>
          <a:lstStyle/>
          <a:p>
            <a:fld id="{DD9C8446-696E-6942-B6C8-CC9CAD0B34E0}" type="datetime1">
              <a:rPr lang="en-US" smtClean="0"/>
              <a:pPr/>
              <a:t>8/3/2023</a:t>
            </a:fld>
            <a:endParaRPr lang="en-US" dirty="0"/>
          </a:p>
        </p:txBody>
      </p:sp>
      <p:sp>
        <p:nvSpPr>
          <p:cNvPr id="5" name="Footer Placeholder 4">
            <a:extLst>
              <a:ext uri="{FF2B5EF4-FFF2-40B4-BE49-F238E27FC236}">
                <a16:creationId xmlns:a16="http://schemas.microsoft.com/office/drawing/2014/main" id="{FF38B95D-3874-47B5-90B8-2AEFF35BAF2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EF4199D-9E4F-45DC-BFDD-E39A318BA7B8}"/>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40999297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DFE05-ED4D-4761-93C3-CD7C38AABE44}"/>
              </a:ext>
            </a:extLst>
          </p:cNvPr>
          <p:cNvSpPr>
            <a:spLocks noGrp="1"/>
          </p:cNvSpPr>
          <p:nvPr>
            <p:ph idx="1"/>
          </p:nvPr>
        </p:nvSpPr>
        <p:spPr>
          <a:xfrm>
            <a:off x="1167493" y="369277"/>
            <a:ext cx="9779182" cy="6208805"/>
          </a:xfrm>
        </p:spPr>
        <p:txBody>
          <a:bodyPr/>
          <a:lstStyle/>
          <a:p>
            <a:r>
              <a:rPr lang="en-IN" dirty="0"/>
              <a:t>2: 	 if-else statement</a:t>
            </a:r>
          </a:p>
          <a:p>
            <a:r>
              <a:rPr lang="en-US" dirty="0"/>
              <a:t>	The if-else statement is an extension to the if-statement, which uses another block of code, i.e., else block. The else block is executed if the condition of the if-block is evaluated as false.</a:t>
            </a:r>
          </a:p>
          <a:p>
            <a:endParaRPr lang="en-US" dirty="0"/>
          </a:p>
          <a:p>
            <a:r>
              <a:rPr lang="en-US" dirty="0"/>
              <a:t>Sample Code: </a:t>
            </a:r>
          </a:p>
          <a:p>
            <a:r>
              <a:rPr lang="en-US" sz="2400" b="1" dirty="0"/>
              <a:t>if</a:t>
            </a:r>
            <a:r>
              <a:rPr lang="en-US" sz="2400" dirty="0"/>
              <a:t>(condition) {    </a:t>
            </a:r>
          </a:p>
          <a:p>
            <a:r>
              <a:rPr lang="en-US" sz="2400" dirty="0"/>
              <a:t>statement 1; //executes when condition is true   </a:t>
            </a:r>
          </a:p>
          <a:p>
            <a:r>
              <a:rPr lang="en-US" sz="2400" dirty="0"/>
              <a:t>}  </a:t>
            </a:r>
          </a:p>
          <a:p>
            <a:r>
              <a:rPr lang="en-US" sz="2400" b="1" dirty="0"/>
              <a:t>else</a:t>
            </a:r>
            <a:r>
              <a:rPr lang="en-US" sz="2400" dirty="0"/>
              <a:t>{  </a:t>
            </a:r>
          </a:p>
          <a:p>
            <a:r>
              <a:rPr lang="en-US" sz="2400" dirty="0"/>
              <a:t>statement 2; //executes when condition is false   </a:t>
            </a:r>
          </a:p>
          <a:p>
            <a:r>
              <a:rPr lang="en-US" sz="2400" dirty="0"/>
              <a:t>}</a:t>
            </a:r>
            <a:r>
              <a:rPr lang="en-US" dirty="0"/>
              <a:t>  </a:t>
            </a:r>
          </a:p>
          <a:p>
            <a:endParaRPr lang="en-IN" dirty="0"/>
          </a:p>
        </p:txBody>
      </p:sp>
      <p:sp>
        <p:nvSpPr>
          <p:cNvPr id="4" name="Date Placeholder 3">
            <a:extLst>
              <a:ext uri="{FF2B5EF4-FFF2-40B4-BE49-F238E27FC236}">
                <a16:creationId xmlns:a16="http://schemas.microsoft.com/office/drawing/2014/main" id="{703891F3-1DC1-4E38-806F-2A3DE4762272}"/>
              </a:ext>
            </a:extLst>
          </p:cNvPr>
          <p:cNvSpPr>
            <a:spLocks noGrp="1"/>
          </p:cNvSpPr>
          <p:nvPr>
            <p:ph type="dt" sz="half" idx="2"/>
          </p:nvPr>
        </p:nvSpPr>
        <p:spPr/>
        <p:txBody>
          <a:bodyPr/>
          <a:lstStyle/>
          <a:p>
            <a:fld id="{DD9C8446-696E-6942-B6C8-CC9CAD0B34E0}" type="datetime1">
              <a:rPr lang="en-US" smtClean="0"/>
              <a:pPr/>
              <a:t>8/3/2023</a:t>
            </a:fld>
            <a:endParaRPr lang="en-US" dirty="0"/>
          </a:p>
        </p:txBody>
      </p:sp>
      <p:sp>
        <p:nvSpPr>
          <p:cNvPr id="5" name="Footer Placeholder 4">
            <a:extLst>
              <a:ext uri="{FF2B5EF4-FFF2-40B4-BE49-F238E27FC236}">
                <a16:creationId xmlns:a16="http://schemas.microsoft.com/office/drawing/2014/main" id="{588368DA-3794-41BE-875C-5B1CA336769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B256660-8026-43A2-B1F4-C1C65C42A731}"/>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479359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37786-2C19-4DC9-910F-E14A7F4E5C3E}"/>
              </a:ext>
            </a:extLst>
          </p:cNvPr>
          <p:cNvSpPr>
            <a:spLocks noGrp="1"/>
          </p:cNvSpPr>
          <p:nvPr>
            <p:ph type="title"/>
          </p:nvPr>
        </p:nvSpPr>
        <p:spPr>
          <a:xfrm>
            <a:off x="1167492" y="381000"/>
            <a:ext cx="9779183" cy="568569"/>
          </a:xfrm>
        </p:spPr>
        <p:txBody>
          <a:bodyPr/>
          <a:lstStyle/>
          <a:p>
            <a:r>
              <a:rPr lang="en-IN" sz="3200" b="0" dirty="0"/>
              <a:t>Switch Statement:</a:t>
            </a:r>
            <a:endParaRPr lang="en-IN" sz="3200" dirty="0"/>
          </a:p>
        </p:txBody>
      </p:sp>
      <p:sp>
        <p:nvSpPr>
          <p:cNvPr id="4" name="Date Placeholder 3">
            <a:extLst>
              <a:ext uri="{FF2B5EF4-FFF2-40B4-BE49-F238E27FC236}">
                <a16:creationId xmlns:a16="http://schemas.microsoft.com/office/drawing/2014/main" id="{3A29A697-91CB-48D5-BCC9-6B197B235E10}"/>
              </a:ext>
            </a:extLst>
          </p:cNvPr>
          <p:cNvSpPr>
            <a:spLocks noGrp="1"/>
          </p:cNvSpPr>
          <p:nvPr>
            <p:ph type="dt" sz="half" idx="2"/>
          </p:nvPr>
        </p:nvSpPr>
        <p:spPr/>
        <p:txBody>
          <a:bodyPr/>
          <a:lstStyle/>
          <a:p>
            <a:fld id="{DD9C8446-696E-6942-B6C8-CC9CAD0B34E0}" type="datetime1">
              <a:rPr lang="en-US" smtClean="0"/>
              <a:pPr/>
              <a:t>8/3/2023</a:t>
            </a:fld>
            <a:endParaRPr lang="en-US" dirty="0"/>
          </a:p>
        </p:txBody>
      </p:sp>
      <p:sp>
        <p:nvSpPr>
          <p:cNvPr id="5" name="Footer Placeholder 4">
            <a:extLst>
              <a:ext uri="{FF2B5EF4-FFF2-40B4-BE49-F238E27FC236}">
                <a16:creationId xmlns:a16="http://schemas.microsoft.com/office/drawing/2014/main" id="{A9AA31C3-A92D-4484-AB62-5F9F5836F4B6}"/>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6F00DBF-6430-4C77-9037-CB7997604B0B}"/>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8" name="Rectangle 2">
            <a:extLst>
              <a:ext uri="{FF2B5EF4-FFF2-40B4-BE49-F238E27FC236}">
                <a16:creationId xmlns:a16="http://schemas.microsoft.com/office/drawing/2014/main" id="{C67A00A7-DC07-44B9-8CF1-9C3500BB37CD}"/>
              </a:ext>
            </a:extLst>
          </p:cNvPr>
          <p:cNvSpPr>
            <a:spLocks noGrp="1" noChangeArrowheads="1"/>
          </p:cNvSpPr>
          <p:nvPr>
            <p:ph idx="1"/>
          </p:nvPr>
        </p:nvSpPr>
        <p:spPr bwMode="auto">
          <a:xfrm>
            <a:off x="1166813" y="1674705"/>
            <a:ext cx="10039543"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inter-regular"/>
              </a:rPr>
              <a:t>In Java, </a:t>
            </a:r>
            <a:r>
              <a:rPr kumimoji="0" lang="en-US" altLang="en-US" sz="1600" b="0" i="0" u="none" strike="noStrike" cap="none" normalizeH="0" baseline="0" dirty="0">
                <a:ln>
                  <a:noFill/>
                </a:ln>
                <a:solidFill>
                  <a:srgbClr val="008000"/>
                </a:solidFill>
                <a:effectLst/>
                <a:latin typeface="inter-regular"/>
              </a:rPr>
              <a:t>Switch statements</a:t>
            </a:r>
            <a:r>
              <a:rPr kumimoji="0" lang="en-US" altLang="en-US" sz="1600" b="0" i="0" u="none" strike="noStrike" cap="none" normalizeH="0" baseline="0" dirty="0">
                <a:ln>
                  <a:noFill/>
                </a:ln>
                <a:solidFill>
                  <a:srgbClr val="333333"/>
                </a:solidFill>
                <a:effectLst/>
                <a:latin typeface="inter-regular"/>
              </a:rPr>
              <a:t> are similar to if-else-if statements. The switch statement contains multiple blocks of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inter-regular"/>
              </a:rPr>
              <a:t>code called cases and a single case is executed based on the variable which is being switched.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inter-regular"/>
              </a:rPr>
              <a:t>The switch statement is easier to use instead of if-else-if statements. It also enhances the readability of the program.</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333333"/>
                </a:solidFill>
                <a:latin typeface="inter-regular"/>
              </a:rPr>
              <a:t>Major Points to Understand</a:t>
            </a:r>
            <a:endParaRPr kumimoji="0" lang="en-US" altLang="en-US" sz="2000" b="1"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rgbClr val="000000"/>
                </a:solidFill>
                <a:effectLst/>
                <a:latin typeface="inter-regular"/>
              </a:rPr>
              <a:t>The case variables can be int, short, byte, char, or enumeration. String type is also supported since version 7 of Java</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rgbClr val="000000"/>
                </a:solidFill>
                <a:effectLst/>
                <a:latin typeface="inter-regular"/>
              </a:rPr>
              <a:t>Cases cannot be duplicate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rgbClr val="000000"/>
                </a:solidFill>
                <a:effectLst/>
                <a:latin typeface="inter-regular"/>
              </a:rPr>
              <a:t>Default statement is executed when any of the case doesn't match the value of expression. It is optional.</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rgbClr val="000000"/>
                </a:solidFill>
                <a:effectLst/>
                <a:latin typeface="inter-regular"/>
              </a:rPr>
              <a:t>Break statement terminates the switch block when the condition is satisfied.</a:t>
            </a:r>
            <a:br>
              <a:rPr kumimoji="0" lang="en-US" altLang="en-US" sz="1600" b="0" i="0" u="none" strike="noStrike" cap="none" normalizeH="0" baseline="0" dirty="0">
                <a:ln>
                  <a:noFill/>
                </a:ln>
                <a:solidFill>
                  <a:srgbClr val="000000"/>
                </a:solidFill>
                <a:effectLst/>
                <a:latin typeface="inter-regular"/>
              </a:rPr>
            </a:br>
            <a:r>
              <a:rPr kumimoji="0" lang="en-US" altLang="en-US" sz="1600" b="0" i="0" u="none" strike="noStrike" cap="none" normalizeH="0" baseline="0" dirty="0">
                <a:ln>
                  <a:noFill/>
                </a:ln>
                <a:solidFill>
                  <a:srgbClr val="000000"/>
                </a:solidFill>
                <a:effectLst/>
                <a:latin typeface="inter-regular"/>
              </a:rPr>
              <a:t>It is optional, if not used, next case is executed.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rgbClr val="000000"/>
                </a:solidFill>
                <a:effectLst/>
                <a:latin typeface="inter-regular"/>
              </a:rPr>
              <a:t>While using switch statements, we must notice that the case expression will be of the same type as the variable. </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inter-regular"/>
              </a:rPr>
              <a:t>However, it will also be a constant value.</a:t>
            </a:r>
            <a:endParaRPr kumimoji="0" lang="en-US" altLang="en-US" sz="1600" b="0" i="0" u="none" strike="noStrike" cap="none" normalizeH="0" baseline="0" dirty="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3239192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8ECF6D-11EC-4C69-A5D3-370C0416C776}"/>
              </a:ext>
            </a:extLst>
          </p:cNvPr>
          <p:cNvSpPr>
            <a:spLocks noGrp="1"/>
          </p:cNvSpPr>
          <p:nvPr>
            <p:ph idx="1"/>
          </p:nvPr>
        </p:nvSpPr>
        <p:spPr>
          <a:xfrm>
            <a:off x="1167493" y="548641"/>
            <a:ext cx="9779182" cy="4835642"/>
          </a:xfrm>
        </p:spPr>
        <p:txBody>
          <a:bodyPr/>
          <a:lstStyle/>
          <a:p>
            <a:r>
              <a:rPr lang="en-IN" sz="1800" b="1" dirty="0"/>
              <a:t>Syntax</a:t>
            </a:r>
            <a:r>
              <a:rPr lang="en-IN" sz="1400" dirty="0"/>
              <a:t>:</a:t>
            </a:r>
          </a:p>
          <a:p>
            <a:endParaRPr lang="en-IN" sz="1400" dirty="0"/>
          </a:p>
          <a:p>
            <a:r>
              <a:rPr lang="en-US" sz="1400" b="1" dirty="0"/>
              <a:t>switch</a:t>
            </a:r>
            <a:r>
              <a:rPr lang="en-US" sz="1400" dirty="0"/>
              <a:t> (expression){  </a:t>
            </a:r>
          </a:p>
          <a:p>
            <a:r>
              <a:rPr lang="en-US" sz="1400" dirty="0"/>
              <a:t>    </a:t>
            </a:r>
            <a:r>
              <a:rPr lang="en-US" sz="1400" b="1" dirty="0"/>
              <a:t>case</a:t>
            </a:r>
            <a:r>
              <a:rPr lang="en-US" sz="1400" dirty="0"/>
              <a:t> value1:  </a:t>
            </a:r>
          </a:p>
          <a:p>
            <a:r>
              <a:rPr lang="en-US" sz="1400" dirty="0"/>
              <a:t>     statement1;  </a:t>
            </a:r>
          </a:p>
          <a:p>
            <a:r>
              <a:rPr lang="en-US" sz="1400" dirty="0"/>
              <a:t>     </a:t>
            </a:r>
            <a:r>
              <a:rPr lang="en-US" sz="1400" b="1" dirty="0"/>
              <a:t>break</a:t>
            </a:r>
            <a:r>
              <a:rPr lang="en-US" sz="1400" dirty="0"/>
              <a:t>;  </a:t>
            </a:r>
          </a:p>
          <a:p>
            <a:r>
              <a:rPr lang="en-US" sz="1400" dirty="0"/>
              <a:t>    </a:t>
            </a:r>
            <a:r>
              <a:rPr lang="en-US" sz="1400" b="1" dirty="0"/>
              <a:t>case</a:t>
            </a:r>
            <a:r>
              <a:rPr lang="en-US" sz="1400" dirty="0"/>
              <a:t> </a:t>
            </a:r>
            <a:r>
              <a:rPr lang="en-US" sz="1400" dirty="0" err="1"/>
              <a:t>valueN</a:t>
            </a:r>
            <a:r>
              <a:rPr lang="en-US" sz="1400" dirty="0"/>
              <a:t>:  </a:t>
            </a:r>
          </a:p>
          <a:p>
            <a:r>
              <a:rPr lang="en-US" sz="1400" dirty="0"/>
              <a:t>     </a:t>
            </a:r>
            <a:r>
              <a:rPr lang="en-US" sz="1400" dirty="0" err="1"/>
              <a:t>statementN</a:t>
            </a:r>
            <a:r>
              <a:rPr lang="en-US" sz="1400" dirty="0"/>
              <a:t>;  </a:t>
            </a:r>
          </a:p>
          <a:p>
            <a:r>
              <a:rPr lang="en-US" sz="1400" dirty="0"/>
              <a:t>     </a:t>
            </a:r>
            <a:r>
              <a:rPr lang="en-US" sz="1400" b="1" dirty="0"/>
              <a:t>break</a:t>
            </a:r>
            <a:r>
              <a:rPr lang="en-US" sz="1400" dirty="0"/>
              <a:t>;  </a:t>
            </a:r>
          </a:p>
          <a:p>
            <a:r>
              <a:rPr lang="en-US" sz="1400" dirty="0"/>
              <a:t>    </a:t>
            </a:r>
            <a:r>
              <a:rPr lang="en-US" sz="1400" b="1" dirty="0"/>
              <a:t>default</a:t>
            </a:r>
            <a:r>
              <a:rPr lang="en-US" sz="1400" dirty="0"/>
              <a:t>:  </a:t>
            </a:r>
          </a:p>
          <a:p>
            <a:r>
              <a:rPr lang="en-US" sz="1400" dirty="0"/>
              <a:t>     </a:t>
            </a:r>
            <a:r>
              <a:rPr lang="en-US" sz="1400" b="1" dirty="0"/>
              <a:t>default</a:t>
            </a:r>
            <a:r>
              <a:rPr lang="en-US" sz="1400" dirty="0"/>
              <a:t> statement;  </a:t>
            </a:r>
          </a:p>
          <a:p>
            <a:r>
              <a:rPr lang="en-US" sz="1400" dirty="0"/>
              <a:t>}  </a:t>
            </a:r>
          </a:p>
        </p:txBody>
      </p:sp>
      <p:sp>
        <p:nvSpPr>
          <p:cNvPr id="4" name="Date Placeholder 3">
            <a:extLst>
              <a:ext uri="{FF2B5EF4-FFF2-40B4-BE49-F238E27FC236}">
                <a16:creationId xmlns:a16="http://schemas.microsoft.com/office/drawing/2014/main" id="{2A62554D-F699-46D0-93C7-7EDB7E9F2DD2}"/>
              </a:ext>
            </a:extLst>
          </p:cNvPr>
          <p:cNvSpPr>
            <a:spLocks noGrp="1"/>
          </p:cNvSpPr>
          <p:nvPr>
            <p:ph type="dt" sz="half" idx="2"/>
          </p:nvPr>
        </p:nvSpPr>
        <p:spPr/>
        <p:txBody>
          <a:bodyPr/>
          <a:lstStyle/>
          <a:p>
            <a:fld id="{DD9C8446-696E-6942-B6C8-CC9CAD0B34E0}" type="datetime1">
              <a:rPr lang="en-US" smtClean="0"/>
              <a:pPr/>
              <a:t>8/3/2023</a:t>
            </a:fld>
            <a:endParaRPr lang="en-US" dirty="0"/>
          </a:p>
        </p:txBody>
      </p:sp>
      <p:sp>
        <p:nvSpPr>
          <p:cNvPr id="5" name="Footer Placeholder 4">
            <a:extLst>
              <a:ext uri="{FF2B5EF4-FFF2-40B4-BE49-F238E27FC236}">
                <a16:creationId xmlns:a16="http://schemas.microsoft.com/office/drawing/2014/main" id="{7F7CDF20-B5F4-4079-9587-4DDC1FE9376F}"/>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7E3418B-9EB2-43CB-901C-101EA478AC47}"/>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8037897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F2988-F41D-43A3-B25C-CCFF52CBA67B}"/>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68FD075A-DC72-470A-AFDF-479D09608B60}"/>
              </a:ext>
            </a:extLst>
          </p:cNvPr>
          <p:cNvSpPr>
            <a:spLocks noGrp="1"/>
          </p:cNvSpPr>
          <p:nvPr>
            <p:ph idx="1"/>
          </p:nvPr>
        </p:nvSpPr>
        <p:spPr/>
        <p:txBody>
          <a:bodyPr/>
          <a:lstStyle/>
          <a:p>
            <a:r>
              <a:rPr lang="en-IN" dirty="0"/>
              <a:t>Student</a:t>
            </a:r>
          </a:p>
        </p:txBody>
      </p:sp>
      <p:sp>
        <p:nvSpPr>
          <p:cNvPr id="4" name="Date Placeholder 3">
            <a:extLst>
              <a:ext uri="{FF2B5EF4-FFF2-40B4-BE49-F238E27FC236}">
                <a16:creationId xmlns:a16="http://schemas.microsoft.com/office/drawing/2014/main" id="{4FC10BA3-1319-450B-B6B7-F6ECC8917F85}"/>
              </a:ext>
            </a:extLst>
          </p:cNvPr>
          <p:cNvSpPr>
            <a:spLocks noGrp="1"/>
          </p:cNvSpPr>
          <p:nvPr>
            <p:ph type="dt" sz="half" idx="2"/>
          </p:nvPr>
        </p:nvSpPr>
        <p:spPr/>
        <p:txBody>
          <a:bodyPr/>
          <a:lstStyle/>
          <a:p>
            <a:fld id="{DD9C8446-696E-6942-B6C8-CC9CAD0B34E0}" type="datetime1">
              <a:rPr lang="en-US" smtClean="0"/>
              <a:pPr/>
              <a:t>8/3/2023</a:t>
            </a:fld>
            <a:endParaRPr lang="en-US" dirty="0"/>
          </a:p>
        </p:txBody>
      </p:sp>
      <p:sp>
        <p:nvSpPr>
          <p:cNvPr id="5" name="Footer Placeholder 4">
            <a:extLst>
              <a:ext uri="{FF2B5EF4-FFF2-40B4-BE49-F238E27FC236}">
                <a16:creationId xmlns:a16="http://schemas.microsoft.com/office/drawing/2014/main" id="{1771D1F4-58EB-4ECB-BDA1-583C9C45F15E}"/>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C1A0899-AD51-446A-B96E-A9BF32CA3266}"/>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8085517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7016-1678-4F8D-98AC-88A8818B8949}"/>
              </a:ext>
            </a:extLst>
          </p:cNvPr>
          <p:cNvSpPr>
            <a:spLocks noGrp="1"/>
          </p:cNvSpPr>
          <p:nvPr>
            <p:ph type="title"/>
          </p:nvPr>
        </p:nvSpPr>
        <p:spPr>
          <a:xfrm>
            <a:off x="1167491" y="378069"/>
            <a:ext cx="9779183" cy="554771"/>
          </a:xfrm>
        </p:spPr>
        <p:txBody>
          <a:bodyPr/>
          <a:lstStyle/>
          <a:p>
            <a:r>
              <a:rPr lang="en-IN" sz="3600" b="0" dirty="0"/>
              <a:t>Loop Statements</a:t>
            </a:r>
            <a:endParaRPr lang="en-IN" sz="3600" dirty="0"/>
          </a:p>
        </p:txBody>
      </p:sp>
      <p:sp>
        <p:nvSpPr>
          <p:cNvPr id="3" name="Content Placeholder 2">
            <a:extLst>
              <a:ext uri="{FF2B5EF4-FFF2-40B4-BE49-F238E27FC236}">
                <a16:creationId xmlns:a16="http://schemas.microsoft.com/office/drawing/2014/main" id="{17295AE1-6137-4A38-BB41-79BDE417071E}"/>
              </a:ext>
            </a:extLst>
          </p:cNvPr>
          <p:cNvSpPr>
            <a:spLocks noGrp="1"/>
          </p:cNvSpPr>
          <p:nvPr>
            <p:ph idx="1"/>
          </p:nvPr>
        </p:nvSpPr>
        <p:spPr>
          <a:xfrm>
            <a:off x="1167493" y="1090247"/>
            <a:ext cx="9779182" cy="5389684"/>
          </a:xfrm>
        </p:spPr>
        <p:txBody>
          <a:bodyPr/>
          <a:lstStyle/>
          <a:p>
            <a:r>
              <a:rPr lang="en-US" sz="1600" dirty="0"/>
              <a:t>In programming, sometimes we need to execute the block of code repeatedly while some condition evaluates to true. However, loop statements are used to execute the set of instructions in a repeated order. The execution of the set of instructions depends upon a particular condition.</a:t>
            </a:r>
          </a:p>
          <a:p>
            <a:r>
              <a:rPr lang="en-US" sz="1600" dirty="0"/>
              <a:t>In Java, we have three types of loops that execute similarly. However, there are differences in their syntax and condition checking time.</a:t>
            </a:r>
          </a:p>
          <a:p>
            <a:pPr marL="342900" indent="-342900">
              <a:buFont typeface="+mj-lt"/>
              <a:buAutoNum type="arabicPeriod"/>
            </a:pPr>
            <a:r>
              <a:rPr lang="en-US" sz="1600" dirty="0"/>
              <a:t>for loop</a:t>
            </a:r>
          </a:p>
          <a:p>
            <a:pPr marL="342900" indent="-342900">
              <a:buFont typeface="+mj-lt"/>
              <a:buAutoNum type="arabicPeriod"/>
            </a:pPr>
            <a:r>
              <a:rPr lang="en-US" sz="1600" dirty="0"/>
              <a:t>while loop</a:t>
            </a:r>
          </a:p>
          <a:p>
            <a:pPr marL="342900" indent="-342900">
              <a:buFont typeface="+mj-lt"/>
              <a:buAutoNum type="arabicPeriod"/>
            </a:pPr>
            <a:r>
              <a:rPr lang="en-US" sz="1600" dirty="0"/>
              <a:t>do-while loop</a:t>
            </a:r>
          </a:p>
          <a:p>
            <a:r>
              <a:rPr lang="en-US" sz="1600" dirty="0"/>
              <a:t>Let's understand the loop statements one by one.</a:t>
            </a:r>
          </a:p>
          <a:p>
            <a:r>
              <a:rPr lang="en-US" sz="1600" dirty="0"/>
              <a:t>Java for loop</a:t>
            </a:r>
          </a:p>
          <a:p>
            <a:r>
              <a:rPr lang="en-US" sz="1600" dirty="0"/>
              <a:t>In Java, for loop is similar to C and C++. It enables us to initialize the loop variable, check the condition, and increment/decrement in a single line of code. We use the for loop only when we exactly know the number of times, we want to execute the block of code.</a:t>
            </a:r>
          </a:p>
          <a:p>
            <a:r>
              <a:rPr lang="en-US" sz="1800" b="1" u="sng" dirty="0"/>
              <a:t>Syntax:</a:t>
            </a:r>
          </a:p>
          <a:p>
            <a:r>
              <a:rPr lang="en-US" sz="1800" b="1" dirty="0"/>
              <a:t>for</a:t>
            </a:r>
            <a:r>
              <a:rPr lang="en-US" sz="1800" dirty="0"/>
              <a:t>(initialization, condition, increment/decrement) {    </a:t>
            </a:r>
          </a:p>
          <a:p>
            <a:r>
              <a:rPr lang="en-US" sz="1800" dirty="0"/>
              <a:t>//block of statements    </a:t>
            </a:r>
          </a:p>
          <a:p>
            <a:r>
              <a:rPr lang="en-US" sz="1800" dirty="0"/>
              <a:t>}    </a:t>
            </a:r>
          </a:p>
          <a:p>
            <a:endParaRPr lang="en-US" sz="1800" dirty="0"/>
          </a:p>
          <a:p>
            <a:endParaRPr lang="en-IN" dirty="0"/>
          </a:p>
        </p:txBody>
      </p:sp>
      <p:sp>
        <p:nvSpPr>
          <p:cNvPr id="4" name="Date Placeholder 3">
            <a:extLst>
              <a:ext uri="{FF2B5EF4-FFF2-40B4-BE49-F238E27FC236}">
                <a16:creationId xmlns:a16="http://schemas.microsoft.com/office/drawing/2014/main" id="{749F59E3-61CC-4B50-AE4B-F07C0F3940B2}"/>
              </a:ext>
            </a:extLst>
          </p:cNvPr>
          <p:cNvSpPr>
            <a:spLocks noGrp="1"/>
          </p:cNvSpPr>
          <p:nvPr>
            <p:ph type="dt" sz="half" idx="2"/>
          </p:nvPr>
        </p:nvSpPr>
        <p:spPr/>
        <p:txBody>
          <a:bodyPr/>
          <a:lstStyle/>
          <a:p>
            <a:fld id="{DD9C8446-696E-6942-B6C8-CC9CAD0B34E0}" type="datetime1">
              <a:rPr lang="en-US" smtClean="0"/>
              <a:pPr/>
              <a:t>8/3/2023</a:t>
            </a:fld>
            <a:endParaRPr lang="en-US" dirty="0"/>
          </a:p>
        </p:txBody>
      </p:sp>
      <p:sp>
        <p:nvSpPr>
          <p:cNvPr id="5" name="Footer Placeholder 4">
            <a:extLst>
              <a:ext uri="{FF2B5EF4-FFF2-40B4-BE49-F238E27FC236}">
                <a16:creationId xmlns:a16="http://schemas.microsoft.com/office/drawing/2014/main" id="{6EF0C954-7D9E-45FF-8A28-5F536F8A4AB1}"/>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B10E7B6-0984-47FF-815F-E10DA563FCE4}"/>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08732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2960</TotalTime>
  <Words>2249</Words>
  <Application>Microsoft Office PowerPoint</Application>
  <PresentationFormat>Widescreen</PresentationFormat>
  <Paragraphs>300</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inter-regular</vt:lpstr>
      <vt:lpstr>Roboto</vt:lpstr>
      <vt:lpstr>Tenorite</vt:lpstr>
      <vt:lpstr>var(--font-din)</vt:lpstr>
      <vt:lpstr>Wingdings</vt:lpstr>
      <vt:lpstr>Office Theme</vt:lpstr>
      <vt:lpstr>Core Java (Control Statement &amp; Control Flow)</vt:lpstr>
      <vt:lpstr>PowerPoint Presentation</vt:lpstr>
      <vt:lpstr>PowerPoint Presentation</vt:lpstr>
      <vt:lpstr>PowerPoint Presentation</vt:lpstr>
      <vt:lpstr>PowerPoint Presentation</vt:lpstr>
      <vt:lpstr>Switch Statement:</vt:lpstr>
      <vt:lpstr>PowerPoint Presentation</vt:lpstr>
      <vt:lpstr>Example:</vt:lpstr>
      <vt:lpstr>Loop Statements</vt:lpstr>
      <vt:lpstr>Example: For Loop</vt:lpstr>
      <vt:lpstr>ForEach </vt:lpstr>
      <vt:lpstr>Example: forEach</vt:lpstr>
      <vt:lpstr>Java while loop</vt:lpstr>
      <vt:lpstr>Flow</vt:lpstr>
      <vt:lpstr>PowerPoint Presentation</vt:lpstr>
      <vt:lpstr>Java do-while loop</vt:lpstr>
      <vt:lpstr>Flow for do While</vt:lpstr>
      <vt:lpstr>Example:</vt:lpstr>
      <vt:lpstr>Jump Statements:</vt:lpstr>
      <vt:lpstr>Example:</vt:lpstr>
      <vt:lpstr>Java continue statement</vt:lpstr>
      <vt:lpstr>Example:</vt:lpstr>
      <vt:lpstr>Java.lang package in Java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(Constructors)</dc:title>
  <dc:creator>Vijay Kumbhar</dc:creator>
  <cp:lastModifiedBy>Vijay Kumbhar</cp:lastModifiedBy>
  <cp:revision>49</cp:revision>
  <dcterms:created xsi:type="dcterms:W3CDTF">2022-11-21T13:26:14Z</dcterms:created>
  <dcterms:modified xsi:type="dcterms:W3CDTF">2023-08-03T03:02:35Z</dcterms:modified>
</cp:coreProperties>
</file>