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7" r:id="rId29"/>
    <p:sldId id="288" r:id="rId30"/>
    <p:sldId id="289" r:id="rId31"/>
    <p:sldId id="280"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1143FF-EC90-45CF-95C9-1EFDAEA0E2B8}" type="doc">
      <dgm:prSet loTypeId="urn:microsoft.com/office/officeart/2005/8/layout/hList1" loCatId="list" qsTypeId="urn:microsoft.com/office/officeart/2005/8/quickstyle/simple2" qsCatId="simple" csTypeId="urn:microsoft.com/office/officeart/2005/8/colors/accent2_3" csCatId="accent2" phldr="1"/>
      <dgm:spPr/>
      <dgm:t>
        <a:bodyPr/>
        <a:lstStyle/>
        <a:p>
          <a:endParaRPr lang="en-US"/>
        </a:p>
      </dgm:t>
    </dgm:pt>
    <dgm:pt modelId="{7F8162F5-8C0A-4C34-B9D3-58E0E87A87CD}">
      <dgm:prSet phldrT="[Text]"/>
      <dgm:spPr/>
      <dgm:t>
        <a:bodyPr/>
        <a:lstStyle/>
        <a:p>
          <a:r>
            <a:rPr lang="en-US" dirty="0"/>
            <a:t>Student</a:t>
          </a:r>
        </a:p>
      </dgm:t>
    </dgm:pt>
    <dgm:pt modelId="{EB8DCFC1-4AFE-47C3-9439-FF82B45F1385}" type="parTrans" cxnId="{5E28E385-1515-436D-97A3-1AA6D4F0AD45}">
      <dgm:prSet/>
      <dgm:spPr/>
      <dgm:t>
        <a:bodyPr/>
        <a:lstStyle/>
        <a:p>
          <a:endParaRPr lang="en-US"/>
        </a:p>
      </dgm:t>
    </dgm:pt>
    <dgm:pt modelId="{4ADCA237-6157-49A7-AD5E-D6AD6E965AA8}" type="sibTrans" cxnId="{5E28E385-1515-436D-97A3-1AA6D4F0AD45}">
      <dgm:prSet/>
      <dgm:spPr/>
      <dgm:t>
        <a:bodyPr/>
        <a:lstStyle/>
        <a:p>
          <a:endParaRPr lang="en-US"/>
        </a:p>
      </dgm:t>
    </dgm:pt>
    <dgm:pt modelId="{C083C276-3542-4ABD-B4C0-9DFB246AB0CD}">
      <dgm:prSet phldrT="[Text]" custT="1"/>
      <dgm:spPr/>
      <dgm:t>
        <a:bodyPr/>
        <a:lstStyle/>
        <a:p>
          <a:r>
            <a:rPr lang="en-US" sz="2500" dirty="0"/>
            <a:t>-</a:t>
          </a:r>
          <a:r>
            <a:rPr lang="en-US" sz="2000" dirty="0"/>
            <a:t>roll: long</a:t>
          </a:r>
        </a:p>
      </dgm:t>
    </dgm:pt>
    <dgm:pt modelId="{D2BCC6D0-78B1-4B0B-B50A-4407BEF61792}" type="parTrans" cxnId="{9CDFB99D-9B88-47ED-B611-5DB0C2294A8A}">
      <dgm:prSet/>
      <dgm:spPr/>
      <dgm:t>
        <a:bodyPr/>
        <a:lstStyle/>
        <a:p>
          <a:endParaRPr lang="en-US"/>
        </a:p>
      </dgm:t>
    </dgm:pt>
    <dgm:pt modelId="{BB1B0CD7-3AF9-4F5C-B881-16299FFD170B}" type="sibTrans" cxnId="{9CDFB99D-9B88-47ED-B611-5DB0C2294A8A}">
      <dgm:prSet/>
      <dgm:spPr/>
      <dgm:t>
        <a:bodyPr/>
        <a:lstStyle/>
        <a:p>
          <a:endParaRPr lang="en-US"/>
        </a:p>
      </dgm:t>
    </dgm:pt>
    <dgm:pt modelId="{836E1A7D-F73A-444B-A73C-EFDD1AE33580}">
      <dgm:prSet phldrT="[Text]"/>
      <dgm:spPr/>
      <dgm:t>
        <a:bodyPr/>
        <a:lstStyle/>
        <a:p>
          <a:r>
            <a:rPr lang="en-US" dirty="0"/>
            <a:t>Rectangle</a:t>
          </a:r>
        </a:p>
      </dgm:t>
    </dgm:pt>
    <dgm:pt modelId="{209D2F5F-EB80-4CED-AB1D-501D1B3F0168}" type="parTrans" cxnId="{73C65F70-2B7E-4A20-866B-DD37835BEFF7}">
      <dgm:prSet/>
      <dgm:spPr/>
      <dgm:t>
        <a:bodyPr/>
        <a:lstStyle/>
        <a:p>
          <a:endParaRPr lang="en-US"/>
        </a:p>
      </dgm:t>
    </dgm:pt>
    <dgm:pt modelId="{9986EB58-97F1-4930-B03D-0A97F9A67E5A}" type="sibTrans" cxnId="{73C65F70-2B7E-4A20-866B-DD37835BEFF7}">
      <dgm:prSet/>
      <dgm:spPr/>
      <dgm:t>
        <a:bodyPr/>
        <a:lstStyle/>
        <a:p>
          <a:endParaRPr lang="en-US"/>
        </a:p>
      </dgm:t>
    </dgm:pt>
    <dgm:pt modelId="{A40BDF9D-1DFB-4E14-A79A-6CA8130005B8}">
      <dgm:prSet phldrT="[Text]" custT="1"/>
      <dgm:spPr/>
      <dgm:t>
        <a:bodyPr/>
        <a:lstStyle/>
        <a:p>
          <a:r>
            <a:rPr lang="en-US" sz="2000" dirty="0"/>
            <a:t>-length: </a:t>
          </a:r>
          <a:r>
            <a:rPr lang="en-US" sz="2000" dirty="0" err="1"/>
            <a:t>int</a:t>
          </a:r>
          <a:endParaRPr lang="en-US" sz="2000" dirty="0"/>
        </a:p>
      </dgm:t>
    </dgm:pt>
    <dgm:pt modelId="{655B8872-E5D8-4359-8677-3DE74B5C90B9}" type="parTrans" cxnId="{4C4154DD-159D-4C7A-89D3-7E8A33DD2A57}">
      <dgm:prSet/>
      <dgm:spPr/>
      <dgm:t>
        <a:bodyPr/>
        <a:lstStyle/>
        <a:p>
          <a:endParaRPr lang="en-US"/>
        </a:p>
      </dgm:t>
    </dgm:pt>
    <dgm:pt modelId="{B0EC6330-1958-43F5-86AE-235BA7518787}" type="sibTrans" cxnId="{4C4154DD-159D-4C7A-89D3-7E8A33DD2A57}">
      <dgm:prSet/>
      <dgm:spPr/>
      <dgm:t>
        <a:bodyPr/>
        <a:lstStyle/>
        <a:p>
          <a:endParaRPr lang="en-US"/>
        </a:p>
      </dgm:t>
    </dgm:pt>
    <dgm:pt modelId="{F95AA821-4E3B-4290-928A-FCE57FF1DCD4}">
      <dgm:prSet phldrT="[Text]"/>
      <dgm:spPr/>
      <dgm:t>
        <a:bodyPr/>
        <a:lstStyle/>
        <a:p>
          <a:r>
            <a:rPr lang="en-US" dirty="0" err="1"/>
            <a:t>LinkedList</a:t>
          </a:r>
          <a:endParaRPr lang="en-US" dirty="0"/>
        </a:p>
      </dgm:t>
    </dgm:pt>
    <dgm:pt modelId="{421D7E74-6CC2-4B85-B110-EC76C3D92518}" type="parTrans" cxnId="{EA91A941-D570-4A68-BF6D-C1616E0BD55D}">
      <dgm:prSet/>
      <dgm:spPr/>
      <dgm:t>
        <a:bodyPr/>
        <a:lstStyle/>
        <a:p>
          <a:endParaRPr lang="en-US"/>
        </a:p>
      </dgm:t>
    </dgm:pt>
    <dgm:pt modelId="{9A85983E-5CEE-41BD-A4D1-D98777B870E6}" type="sibTrans" cxnId="{EA91A941-D570-4A68-BF6D-C1616E0BD55D}">
      <dgm:prSet/>
      <dgm:spPr/>
      <dgm:t>
        <a:bodyPr/>
        <a:lstStyle/>
        <a:p>
          <a:endParaRPr lang="en-US"/>
        </a:p>
      </dgm:t>
    </dgm:pt>
    <dgm:pt modelId="{D54128A9-1674-48DA-A72C-003146A148C9}">
      <dgm:prSet phldrT="[Text]" custT="1"/>
      <dgm:spPr/>
      <dgm:t>
        <a:bodyPr/>
        <a:lstStyle/>
        <a:p>
          <a:r>
            <a:rPr lang="en-US" sz="1800" dirty="0"/>
            <a:t>-Node</a:t>
          </a:r>
        </a:p>
      </dgm:t>
    </dgm:pt>
    <dgm:pt modelId="{9A340889-1A7C-4573-B2AC-1AF3B4C55D8B}" type="parTrans" cxnId="{6E936322-2925-4AA1-84CF-3AB07ED11653}">
      <dgm:prSet/>
      <dgm:spPr/>
      <dgm:t>
        <a:bodyPr/>
        <a:lstStyle/>
        <a:p>
          <a:endParaRPr lang="en-US"/>
        </a:p>
      </dgm:t>
    </dgm:pt>
    <dgm:pt modelId="{4DFB2EB1-A75C-48EB-93C1-89F64B6BB155}" type="sibTrans" cxnId="{6E936322-2925-4AA1-84CF-3AB07ED11653}">
      <dgm:prSet/>
      <dgm:spPr/>
      <dgm:t>
        <a:bodyPr/>
        <a:lstStyle/>
        <a:p>
          <a:endParaRPr lang="en-US"/>
        </a:p>
      </dgm:t>
    </dgm:pt>
    <dgm:pt modelId="{FDC7CB2E-1C33-4490-96C3-FBA9E5725CE1}">
      <dgm:prSet phldrT="[Text]" custT="1"/>
      <dgm:spPr/>
      <dgm:t>
        <a:bodyPr/>
        <a:lstStyle/>
        <a:p>
          <a:r>
            <a:rPr lang="en-US" sz="1800" dirty="0"/>
            <a:t>+ add(Node n, </a:t>
          </a:r>
          <a:r>
            <a:rPr lang="en-US" sz="1800" dirty="0" err="1"/>
            <a:t>int</a:t>
          </a:r>
          <a:r>
            <a:rPr lang="en-US" sz="1800" dirty="0"/>
            <a:t> </a:t>
          </a:r>
          <a:r>
            <a:rPr lang="en-US" sz="1800" dirty="0" err="1"/>
            <a:t>pos</a:t>
          </a:r>
          <a:r>
            <a:rPr lang="en-US" sz="1800" dirty="0"/>
            <a:t>)</a:t>
          </a:r>
        </a:p>
      </dgm:t>
    </dgm:pt>
    <dgm:pt modelId="{7275C5BB-0727-4C4E-B7F2-EB04FB3CB6E2}" type="parTrans" cxnId="{812C91A7-6F9D-40BB-A602-5C97FA9FB077}">
      <dgm:prSet/>
      <dgm:spPr/>
      <dgm:t>
        <a:bodyPr/>
        <a:lstStyle/>
        <a:p>
          <a:endParaRPr lang="en-US"/>
        </a:p>
      </dgm:t>
    </dgm:pt>
    <dgm:pt modelId="{38A6A27F-DC1B-4CAB-B721-8637FB2E9756}" type="sibTrans" cxnId="{812C91A7-6F9D-40BB-A602-5C97FA9FB077}">
      <dgm:prSet/>
      <dgm:spPr/>
      <dgm:t>
        <a:bodyPr/>
        <a:lstStyle/>
        <a:p>
          <a:endParaRPr lang="en-US"/>
        </a:p>
      </dgm:t>
    </dgm:pt>
    <dgm:pt modelId="{9B47E9DE-C3C0-4B93-88F7-55FF8BDBE0A8}">
      <dgm:prSet custT="1"/>
      <dgm:spPr/>
      <dgm:t>
        <a:bodyPr/>
        <a:lstStyle/>
        <a:p>
          <a:r>
            <a:rPr lang="en-US" sz="2000" dirty="0"/>
            <a:t>-name: String</a:t>
          </a:r>
        </a:p>
      </dgm:t>
    </dgm:pt>
    <dgm:pt modelId="{FC91E7ED-C0DF-4A68-A77C-4778AC65A5FF}" type="parTrans" cxnId="{A6EBCD6E-0BA4-4304-A551-B02766BA1134}">
      <dgm:prSet/>
      <dgm:spPr/>
      <dgm:t>
        <a:bodyPr/>
        <a:lstStyle/>
        <a:p>
          <a:endParaRPr lang="en-US"/>
        </a:p>
      </dgm:t>
    </dgm:pt>
    <dgm:pt modelId="{75DE2710-B2C3-400A-8866-85C2172A6677}" type="sibTrans" cxnId="{A6EBCD6E-0BA4-4304-A551-B02766BA1134}">
      <dgm:prSet/>
      <dgm:spPr/>
      <dgm:t>
        <a:bodyPr/>
        <a:lstStyle/>
        <a:p>
          <a:endParaRPr lang="en-US"/>
        </a:p>
      </dgm:t>
    </dgm:pt>
    <dgm:pt modelId="{5ECAA2B6-85EB-44E8-9F8B-4FD23A090869}">
      <dgm:prSet custT="1"/>
      <dgm:spPr/>
      <dgm:t>
        <a:bodyPr/>
        <a:lstStyle/>
        <a:p>
          <a:r>
            <a:rPr lang="en-US" sz="2000" dirty="0"/>
            <a:t>+ display(): void</a:t>
          </a:r>
        </a:p>
      </dgm:t>
    </dgm:pt>
    <dgm:pt modelId="{CB01AC18-C231-4262-B830-7E9B8B7B6705}" type="parTrans" cxnId="{D3ABEF9B-2E53-4D3D-80D7-39389786C8E6}">
      <dgm:prSet/>
      <dgm:spPr/>
      <dgm:t>
        <a:bodyPr/>
        <a:lstStyle/>
        <a:p>
          <a:endParaRPr lang="en-US"/>
        </a:p>
      </dgm:t>
    </dgm:pt>
    <dgm:pt modelId="{DC46F651-3CC6-4F26-B721-AB5C686A5808}" type="sibTrans" cxnId="{D3ABEF9B-2E53-4D3D-80D7-39389786C8E6}">
      <dgm:prSet/>
      <dgm:spPr/>
      <dgm:t>
        <a:bodyPr/>
        <a:lstStyle/>
        <a:p>
          <a:endParaRPr lang="en-US"/>
        </a:p>
      </dgm:t>
    </dgm:pt>
    <dgm:pt modelId="{176D9687-5DD8-4612-A3E6-DC58ABEB1546}">
      <dgm:prSet custT="1"/>
      <dgm:spPr/>
      <dgm:t>
        <a:bodyPr/>
        <a:lstStyle/>
        <a:p>
          <a:r>
            <a:rPr lang="en-US" sz="2000" dirty="0"/>
            <a:t>+ read(): </a:t>
          </a:r>
          <a:r>
            <a:rPr lang="en-US" sz="2000" dirty="0" err="1"/>
            <a:t>boolean</a:t>
          </a:r>
          <a:endParaRPr lang="en-US" sz="2000" dirty="0"/>
        </a:p>
      </dgm:t>
    </dgm:pt>
    <dgm:pt modelId="{4185EDC8-3380-427A-B0F1-FA09DDFC66D5}" type="parTrans" cxnId="{1EEC823C-3BB2-4495-BB37-94A680BB7EE3}">
      <dgm:prSet/>
      <dgm:spPr/>
      <dgm:t>
        <a:bodyPr/>
        <a:lstStyle/>
        <a:p>
          <a:endParaRPr lang="en-US"/>
        </a:p>
      </dgm:t>
    </dgm:pt>
    <dgm:pt modelId="{0EE97269-07F0-49BA-AEDB-06195482483C}" type="sibTrans" cxnId="{1EEC823C-3BB2-4495-BB37-94A680BB7EE3}">
      <dgm:prSet/>
      <dgm:spPr/>
      <dgm:t>
        <a:bodyPr/>
        <a:lstStyle/>
        <a:p>
          <a:endParaRPr lang="en-US"/>
        </a:p>
      </dgm:t>
    </dgm:pt>
    <dgm:pt modelId="{F5F5E19E-CC33-4D5B-B074-461CD85A3E67}">
      <dgm:prSet phldrT="[Text]" custT="1"/>
      <dgm:spPr/>
      <dgm:t>
        <a:bodyPr/>
        <a:lstStyle/>
        <a:p>
          <a:r>
            <a:rPr lang="en-US" sz="2000" dirty="0"/>
            <a:t>-</a:t>
          </a:r>
          <a:r>
            <a:rPr lang="en-US" sz="2000" dirty="0" err="1"/>
            <a:t>width:int</a:t>
          </a:r>
          <a:endParaRPr lang="en-US" sz="2000" dirty="0"/>
        </a:p>
      </dgm:t>
    </dgm:pt>
    <dgm:pt modelId="{47D03E74-B9C4-4CE8-A3BC-F8BE2FBA1FFB}" type="parTrans" cxnId="{A30453A4-A9C3-42E3-9B5C-29BC1929E756}">
      <dgm:prSet/>
      <dgm:spPr/>
      <dgm:t>
        <a:bodyPr/>
        <a:lstStyle/>
        <a:p>
          <a:endParaRPr lang="en-US"/>
        </a:p>
      </dgm:t>
    </dgm:pt>
    <dgm:pt modelId="{7C8445D3-054F-4FC2-8442-D5519B2F73C9}" type="sibTrans" cxnId="{A30453A4-A9C3-42E3-9B5C-29BC1929E756}">
      <dgm:prSet/>
      <dgm:spPr/>
      <dgm:t>
        <a:bodyPr/>
        <a:lstStyle/>
        <a:p>
          <a:endParaRPr lang="en-US"/>
        </a:p>
      </dgm:t>
    </dgm:pt>
    <dgm:pt modelId="{20D8E9FE-5B82-4C1E-81D3-A4683EDAFEEF}">
      <dgm:prSet phldrT="[Text]" custT="1"/>
      <dgm:spPr/>
      <dgm:t>
        <a:bodyPr/>
        <a:lstStyle/>
        <a:p>
          <a:endParaRPr lang="en-US" sz="2000" dirty="0"/>
        </a:p>
      </dgm:t>
    </dgm:pt>
    <dgm:pt modelId="{32B4B727-5E32-4645-AE5C-3D5E9FC1D0E7}" type="parTrans" cxnId="{17C20F0E-E078-4880-B2ED-EAF5F1C6B1D9}">
      <dgm:prSet/>
      <dgm:spPr/>
      <dgm:t>
        <a:bodyPr/>
        <a:lstStyle/>
        <a:p>
          <a:endParaRPr lang="en-US"/>
        </a:p>
      </dgm:t>
    </dgm:pt>
    <dgm:pt modelId="{164FF4ED-5CDE-4738-85AC-8C66E97F7671}" type="sibTrans" cxnId="{17C20F0E-E078-4880-B2ED-EAF5F1C6B1D9}">
      <dgm:prSet/>
      <dgm:spPr/>
      <dgm:t>
        <a:bodyPr/>
        <a:lstStyle/>
        <a:p>
          <a:endParaRPr lang="en-US"/>
        </a:p>
      </dgm:t>
    </dgm:pt>
    <dgm:pt modelId="{184C10C6-8179-43EC-B0B4-9122AAA40174}">
      <dgm:prSet phldrT="[Text]" custT="1"/>
      <dgm:spPr/>
      <dgm:t>
        <a:bodyPr/>
        <a:lstStyle/>
        <a:p>
          <a:r>
            <a:rPr lang="en-US" sz="2000" dirty="0"/>
            <a:t>+area(): </a:t>
          </a:r>
          <a:r>
            <a:rPr lang="en-US" sz="2000" dirty="0" err="1"/>
            <a:t>int</a:t>
          </a:r>
          <a:endParaRPr lang="en-US" sz="2000" dirty="0"/>
        </a:p>
      </dgm:t>
    </dgm:pt>
    <dgm:pt modelId="{571189C4-1EC4-4C34-9CFF-986716BF0A77}" type="parTrans" cxnId="{EFE8CAD8-0394-43D6-832A-B4A981B35010}">
      <dgm:prSet/>
      <dgm:spPr/>
      <dgm:t>
        <a:bodyPr/>
        <a:lstStyle/>
        <a:p>
          <a:endParaRPr lang="en-US"/>
        </a:p>
      </dgm:t>
    </dgm:pt>
    <dgm:pt modelId="{32C4B131-832E-4EB0-87B9-AD3EE9BE99A1}" type="sibTrans" cxnId="{EFE8CAD8-0394-43D6-832A-B4A981B35010}">
      <dgm:prSet/>
      <dgm:spPr/>
      <dgm:t>
        <a:bodyPr/>
        <a:lstStyle/>
        <a:p>
          <a:endParaRPr lang="en-US"/>
        </a:p>
      </dgm:t>
    </dgm:pt>
    <dgm:pt modelId="{0E6812C5-1D01-4FC9-9F38-B29A186A8493}">
      <dgm:prSet phldrT="[Text]" custT="1"/>
      <dgm:spPr/>
      <dgm:t>
        <a:bodyPr/>
        <a:lstStyle/>
        <a:p>
          <a:endParaRPr lang="en-US" sz="1800" dirty="0"/>
        </a:p>
      </dgm:t>
    </dgm:pt>
    <dgm:pt modelId="{097DD00D-3958-47A5-B773-7460860CB9B0}" type="parTrans" cxnId="{E561D903-5B3B-412A-B766-26BE53F146CE}">
      <dgm:prSet/>
      <dgm:spPr/>
      <dgm:t>
        <a:bodyPr/>
        <a:lstStyle/>
        <a:p>
          <a:endParaRPr lang="en-US"/>
        </a:p>
      </dgm:t>
    </dgm:pt>
    <dgm:pt modelId="{650026B0-48F6-4E9A-AD3A-A4052F7217DB}" type="sibTrans" cxnId="{E561D903-5B3B-412A-B766-26BE53F146CE}">
      <dgm:prSet/>
      <dgm:spPr/>
      <dgm:t>
        <a:bodyPr/>
        <a:lstStyle/>
        <a:p>
          <a:endParaRPr lang="en-US"/>
        </a:p>
      </dgm:t>
    </dgm:pt>
    <dgm:pt modelId="{BCFF30F1-3D57-41DF-AD57-281CB743675A}">
      <dgm:prSet phldrT="[Text]" custT="1"/>
      <dgm:spPr/>
      <dgm:t>
        <a:bodyPr/>
        <a:lstStyle/>
        <a:p>
          <a:r>
            <a:rPr lang="en-US" sz="1800" dirty="0"/>
            <a:t>+ </a:t>
          </a:r>
          <a:r>
            <a:rPr lang="en-US" sz="1800" dirty="0" err="1"/>
            <a:t>addFirst</a:t>
          </a:r>
          <a:r>
            <a:rPr lang="en-US" sz="1800" dirty="0"/>
            <a:t>(Node n)</a:t>
          </a:r>
        </a:p>
      </dgm:t>
    </dgm:pt>
    <dgm:pt modelId="{72ED0C71-039C-4D19-BA68-7B976CF7B6E2}" type="parTrans" cxnId="{C8B0267E-8311-46BC-B643-1FF6DE930CAE}">
      <dgm:prSet/>
      <dgm:spPr/>
      <dgm:t>
        <a:bodyPr/>
        <a:lstStyle/>
        <a:p>
          <a:endParaRPr lang="en-US"/>
        </a:p>
      </dgm:t>
    </dgm:pt>
    <dgm:pt modelId="{A7743014-D348-4DB3-9AA6-31ED77C1E9C7}" type="sibTrans" cxnId="{C8B0267E-8311-46BC-B643-1FF6DE930CAE}">
      <dgm:prSet/>
      <dgm:spPr/>
      <dgm:t>
        <a:bodyPr/>
        <a:lstStyle/>
        <a:p>
          <a:endParaRPr lang="en-US"/>
        </a:p>
      </dgm:t>
    </dgm:pt>
    <dgm:pt modelId="{CE4EF735-A123-43CD-9D69-38C18F81C44E}">
      <dgm:prSet phldrT="[Text]" custT="1"/>
      <dgm:spPr/>
      <dgm:t>
        <a:bodyPr/>
        <a:lstStyle/>
        <a:p>
          <a:r>
            <a:rPr lang="en-US" sz="1800" dirty="0"/>
            <a:t>+ remove(Node n)</a:t>
          </a:r>
        </a:p>
      </dgm:t>
    </dgm:pt>
    <dgm:pt modelId="{52BD086A-4D6A-40DB-A33E-19B9D36225DE}" type="parTrans" cxnId="{CFE80844-CCC6-4D1A-95BD-3F09B333F1C9}">
      <dgm:prSet/>
      <dgm:spPr/>
      <dgm:t>
        <a:bodyPr/>
        <a:lstStyle/>
        <a:p>
          <a:endParaRPr lang="en-US"/>
        </a:p>
      </dgm:t>
    </dgm:pt>
    <dgm:pt modelId="{BEA7FA29-E2BC-457E-8D07-5434E69CED7C}" type="sibTrans" cxnId="{CFE80844-CCC6-4D1A-95BD-3F09B333F1C9}">
      <dgm:prSet/>
      <dgm:spPr/>
      <dgm:t>
        <a:bodyPr/>
        <a:lstStyle/>
        <a:p>
          <a:endParaRPr lang="en-US"/>
        </a:p>
      </dgm:t>
    </dgm:pt>
    <dgm:pt modelId="{450CF1EE-D952-4EF4-8209-68C0688AFDDE}">
      <dgm:prSet custT="1"/>
      <dgm:spPr/>
      <dgm:t>
        <a:bodyPr/>
        <a:lstStyle/>
        <a:p>
          <a:endParaRPr lang="en-US" sz="2000" dirty="0"/>
        </a:p>
      </dgm:t>
    </dgm:pt>
    <dgm:pt modelId="{4282090B-5275-4D1F-8009-26DBDB3D8898}" type="parTrans" cxnId="{A14DBB41-B1C4-4786-A73B-E1C7A5A46C8A}">
      <dgm:prSet/>
      <dgm:spPr/>
      <dgm:t>
        <a:bodyPr/>
        <a:lstStyle/>
        <a:p>
          <a:endParaRPr lang="en-US"/>
        </a:p>
      </dgm:t>
    </dgm:pt>
    <dgm:pt modelId="{4448F221-9ADF-4DCD-8998-DD5919987CF7}" type="sibTrans" cxnId="{A14DBB41-B1C4-4786-A73B-E1C7A5A46C8A}">
      <dgm:prSet/>
      <dgm:spPr/>
      <dgm:t>
        <a:bodyPr/>
        <a:lstStyle/>
        <a:p>
          <a:endParaRPr lang="en-US"/>
        </a:p>
      </dgm:t>
    </dgm:pt>
    <dgm:pt modelId="{5AD910BE-B32F-4645-B11A-C5F501CC87D1}" type="pres">
      <dgm:prSet presAssocID="{3E1143FF-EC90-45CF-95C9-1EFDAEA0E2B8}" presName="Name0" presStyleCnt="0">
        <dgm:presLayoutVars>
          <dgm:dir/>
          <dgm:animLvl val="lvl"/>
          <dgm:resizeHandles val="exact"/>
        </dgm:presLayoutVars>
      </dgm:prSet>
      <dgm:spPr/>
    </dgm:pt>
    <dgm:pt modelId="{239681F9-654F-4BB3-9887-2DC800EE57FF}" type="pres">
      <dgm:prSet presAssocID="{7F8162F5-8C0A-4C34-B9D3-58E0E87A87CD}" presName="composite" presStyleCnt="0"/>
      <dgm:spPr/>
    </dgm:pt>
    <dgm:pt modelId="{A621C5DD-08FF-49CE-9C4E-4CBD820C66DA}" type="pres">
      <dgm:prSet presAssocID="{7F8162F5-8C0A-4C34-B9D3-58E0E87A87CD}" presName="parTx" presStyleLbl="alignNode1" presStyleIdx="0" presStyleCnt="3" custLinFactNeighborY="14920">
        <dgm:presLayoutVars>
          <dgm:chMax val="0"/>
          <dgm:chPref val="0"/>
          <dgm:bulletEnabled val="1"/>
        </dgm:presLayoutVars>
      </dgm:prSet>
      <dgm:spPr/>
    </dgm:pt>
    <dgm:pt modelId="{0C575F85-FDC9-4521-9C61-194D4C4D06C6}" type="pres">
      <dgm:prSet presAssocID="{7F8162F5-8C0A-4C34-B9D3-58E0E87A87CD}" presName="desTx" presStyleLbl="alignAccFollowNode1" presStyleIdx="0" presStyleCnt="3" custLinFactNeighborY="7445">
        <dgm:presLayoutVars>
          <dgm:bulletEnabled val="1"/>
        </dgm:presLayoutVars>
      </dgm:prSet>
      <dgm:spPr/>
    </dgm:pt>
    <dgm:pt modelId="{6EF610E8-66A5-465D-A9B9-BFA6A965609B}" type="pres">
      <dgm:prSet presAssocID="{4ADCA237-6157-49A7-AD5E-D6AD6E965AA8}" presName="space" presStyleCnt="0"/>
      <dgm:spPr/>
    </dgm:pt>
    <dgm:pt modelId="{24DD3D5E-AFB6-45E3-ADBC-E83C4FA9165D}" type="pres">
      <dgm:prSet presAssocID="{836E1A7D-F73A-444B-A73C-EFDD1AE33580}" presName="composite" presStyleCnt="0"/>
      <dgm:spPr/>
    </dgm:pt>
    <dgm:pt modelId="{C5D18FAA-0822-42B0-9B6E-619DCAA0B073}" type="pres">
      <dgm:prSet presAssocID="{836E1A7D-F73A-444B-A73C-EFDD1AE33580}" presName="parTx" presStyleLbl="alignNode1" presStyleIdx="1" presStyleCnt="3" custLinFactNeighborY="14920">
        <dgm:presLayoutVars>
          <dgm:chMax val="0"/>
          <dgm:chPref val="0"/>
          <dgm:bulletEnabled val="1"/>
        </dgm:presLayoutVars>
      </dgm:prSet>
      <dgm:spPr/>
    </dgm:pt>
    <dgm:pt modelId="{C0B9F112-D54B-44CD-8570-36CA29DD3894}" type="pres">
      <dgm:prSet presAssocID="{836E1A7D-F73A-444B-A73C-EFDD1AE33580}" presName="desTx" presStyleLbl="alignAccFollowNode1" presStyleIdx="1" presStyleCnt="3" custLinFactNeighborY="7445">
        <dgm:presLayoutVars>
          <dgm:bulletEnabled val="1"/>
        </dgm:presLayoutVars>
      </dgm:prSet>
      <dgm:spPr/>
    </dgm:pt>
    <dgm:pt modelId="{C982F998-F59D-48C0-8130-5B155C00C66E}" type="pres">
      <dgm:prSet presAssocID="{9986EB58-97F1-4930-B03D-0A97F9A67E5A}" presName="space" presStyleCnt="0"/>
      <dgm:spPr/>
    </dgm:pt>
    <dgm:pt modelId="{40F850FC-036B-4390-8DBB-D350ED538B36}" type="pres">
      <dgm:prSet presAssocID="{F95AA821-4E3B-4290-928A-FCE57FF1DCD4}" presName="composite" presStyleCnt="0"/>
      <dgm:spPr/>
    </dgm:pt>
    <dgm:pt modelId="{7FC1E728-80FB-4B2B-8D0A-202FD1123700}" type="pres">
      <dgm:prSet presAssocID="{F95AA821-4E3B-4290-928A-FCE57FF1DCD4}" presName="parTx" presStyleLbl="alignNode1" presStyleIdx="2" presStyleCnt="3" custScaleX="110784" custScaleY="101256" custLinFactNeighborY="14920">
        <dgm:presLayoutVars>
          <dgm:chMax val="0"/>
          <dgm:chPref val="0"/>
          <dgm:bulletEnabled val="1"/>
        </dgm:presLayoutVars>
      </dgm:prSet>
      <dgm:spPr/>
    </dgm:pt>
    <dgm:pt modelId="{10B12F5B-4D26-48DC-920A-87B89F7602FC}" type="pres">
      <dgm:prSet presAssocID="{F95AA821-4E3B-4290-928A-FCE57FF1DCD4}" presName="desTx" presStyleLbl="alignAccFollowNode1" presStyleIdx="2" presStyleCnt="3" custScaleX="110784" custScaleY="101256" custLinFactNeighborY="7445">
        <dgm:presLayoutVars>
          <dgm:bulletEnabled val="1"/>
        </dgm:presLayoutVars>
      </dgm:prSet>
      <dgm:spPr/>
    </dgm:pt>
  </dgm:ptLst>
  <dgm:cxnLst>
    <dgm:cxn modelId="{E561D903-5B3B-412A-B766-26BE53F146CE}" srcId="{F95AA821-4E3B-4290-928A-FCE57FF1DCD4}" destId="{0E6812C5-1D01-4FC9-9F38-B29A186A8493}" srcOrd="1" destOrd="0" parTransId="{097DD00D-3958-47A5-B773-7460860CB9B0}" sibTransId="{650026B0-48F6-4E9A-AD3A-A4052F7217DB}"/>
    <dgm:cxn modelId="{4CDB0707-769F-43AE-9754-A198F8580465}" type="presOf" srcId="{BCFF30F1-3D57-41DF-AD57-281CB743675A}" destId="{10B12F5B-4D26-48DC-920A-87B89F7602FC}" srcOrd="0" destOrd="2" presId="urn:microsoft.com/office/officeart/2005/8/layout/hList1"/>
    <dgm:cxn modelId="{17C20F0E-E078-4880-B2ED-EAF5F1C6B1D9}" srcId="{836E1A7D-F73A-444B-A73C-EFDD1AE33580}" destId="{20D8E9FE-5B82-4C1E-81D3-A4683EDAFEEF}" srcOrd="2" destOrd="0" parTransId="{32B4B727-5E32-4645-AE5C-3D5E9FC1D0E7}" sibTransId="{164FF4ED-5CDE-4738-85AC-8C66E97F7671}"/>
    <dgm:cxn modelId="{CB32B914-7CF9-4C3B-ACE1-F153547B0E21}" type="presOf" srcId="{3E1143FF-EC90-45CF-95C9-1EFDAEA0E2B8}" destId="{5AD910BE-B32F-4645-B11A-C5F501CC87D1}" srcOrd="0" destOrd="0" presId="urn:microsoft.com/office/officeart/2005/8/layout/hList1"/>
    <dgm:cxn modelId="{ABE7CC1B-5CA6-42C3-BB99-B0C152416AE2}" type="presOf" srcId="{CE4EF735-A123-43CD-9D69-38C18F81C44E}" destId="{10B12F5B-4D26-48DC-920A-87B89F7602FC}" srcOrd="0" destOrd="3" presId="urn:microsoft.com/office/officeart/2005/8/layout/hList1"/>
    <dgm:cxn modelId="{6E936322-2925-4AA1-84CF-3AB07ED11653}" srcId="{F95AA821-4E3B-4290-928A-FCE57FF1DCD4}" destId="{D54128A9-1674-48DA-A72C-003146A148C9}" srcOrd="0" destOrd="0" parTransId="{9A340889-1A7C-4573-B2AC-1AF3B4C55D8B}" sibTransId="{4DFB2EB1-A75C-48EB-93C1-89F64B6BB155}"/>
    <dgm:cxn modelId="{0F43B024-DBE4-4D0C-AAEE-D5AB95B4290D}" type="presOf" srcId="{F5F5E19E-CC33-4D5B-B074-461CD85A3E67}" destId="{C0B9F112-D54B-44CD-8570-36CA29DD3894}" srcOrd="0" destOrd="1" presId="urn:microsoft.com/office/officeart/2005/8/layout/hList1"/>
    <dgm:cxn modelId="{2A8A7B2F-69FF-425B-A326-893E052D72B7}" type="presOf" srcId="{A40BDF9D-1DFB-4E14-A79A-6CA8130005B8}" destId="{C0B9F112-D54B-44CD-8570-36CA29DD3894}" srcOrd="0" destOrd="0" presId="urn:microsoft.com/office/officeart/2005/8/layout/hList1"/>
    <dgm:cxn modelId="{AC4B9C30-E0E9-45C1-8115-418EE53BF5B1}" type="presOf" srcId="{7F8162F5-8C0A-4C34-B9D3-58E0E87A87CD}" destId="{A621C5DD-08FF-49CE-9C4E-4CBD820C66DA}" srcOrd="0" destOrd="0" presId="urn:microsoft.com/office/officeart/2005/8/layout/hList1"/>
    <dgm:cxn modelId="{8F552133-C163-435F-9DF3-3448F3F913AC}" type="presOf" srcId="{20D8E9FE-5B82-4C1E-81D3-A4683EDAFEEF}" destId="{C0B9F112-D54B-44CD-8570-36CA29DD3894}" srcOrd="0" destOrd="2" presId="urn:microsoft.com/office/officeart/2005/8/layout/hList1"/>
    <dgm:cxn modelId="{1EEC823C-3BB2-4495-BB37-94A680BB7EE3}" srcId="{7F8162F5-8C0A-4C34-B9D3-58E0E87A87CD}" destId="{176D9687-5DD8-4612-A3E6-DC58ABEB1546}" srcOrd="4" destOrd="0" parTransId="{4185EDC8-3380-427A-B0F1-FA09DDFC66D5}" sibTransId="{0EE97269-07F0-49BA-AEDB-06195482483C}"/>
    <dgm:cxn modelId="{EA91A941-D570-4A68-BF6D-C1616E0BD55D}" srcId="{3E1143FF-EC90-45CF-95C9-1EFDAEA0E2B8}" destId="{F95AA821-4E3B-4290-928A-FCE57FF1DCD4}" srcOrd="2" destOrd="0" parTransId="{421D7E74-6CC2-4B85-B110-EC76C3D92518}" sibTransId="{9A85983E-5CEE-41BD-A4D1-D98777B870E6}"/>
    <dgm:cxn modelId="{A14DBB41-B1C4-4786-A73B-E1C7A5A46C8A}" srcId="{7F8162F5-8C0A-4C34-B9D3-58E0E87A87CD}" destId="{450CF1EE-D952-4EF4-8209-68C0688AFDDE}" srcOrd="2" destOrd="0" parTransId="{4282090B-5275-4D1F-8009-26DBDB3D8898}" sibTransId="{4448F221-9ADF-4DCD-8998-DD5919987CF7}"/>
    <dgm:cxn modelId="{CFE80844-CCC6-4D1A-95BD-3F09B333F1C9}" srcId="{F95AA821-4E3B-4290-928A-FCE57FF1DCD4}" destId="{CE4EF735-A123-43CD-9D69-38C18F81C44E}" srcOrd="3" destOrd="0" parTransId="{52BD086A-4D6A-40DB-A33E-19B9D36225DE}" sibTransId="{BEA7FA29-E2BC-457E-8D07-5434E69CED7C}"/>
    <dgm:cxn modelId="{A3259C67-0E80-4ACF-BD07-7C993F818DE0}" type="presOf" srcId="{FDC7CB2E-1C33-4490-96C3-FBA9E5725CE1}" destId="{10B12F5B-4D26-48DC-920A-87B89F7602FC}" srcOrd="0" destOrd="4" presId="urn:microsoft.com/office/officeart/2005/8/layout/hList1"/>
    <dgm:cxn modelId="{898BE347-E360-4C29-9AFE-97E0D38E0A99}" type="presOf" srcId="{450CF1EE-D952-4EF4-8209-68C0688AFDDE}" destId="{0C575F85-FDC9-4521-9C61-194D4C4D06C6}" srcOrd="0" destOrd="2" presId="urn:microsoft.com/office/officeart/2005/8/layout/hList1"/>
    <dgm:cxn modelId="{A6EBCD6E-0BA4-4304-A551-B02766BA1134}" srcId="{7F8162F5-8C0A-4C34-B9D3-58E0E87A87CD}" destId="{9B47E9DE-C3C0-4B93-88F7-55FF8BDBE0A8}" srcOrd="1" destOrd="0" parTransId="{FC91E7ED-C0DF-4A68-A77C-4778AC65A5FF}" sibTransId="{75DE2710-B2C3-400A-8866-85C2172A6677}"/>
    <dgm:cxn modelId="{73C65F70-2B7E-4A20-866B-DD37835BEFF7}" srcId="{3E1143FF-EC90-45CF-95C9-1EFDAEA0E2B8}" destId="{836E1A7D-F73A-444B-A73C-EFDD1AE33580}" srcOrd="1" destOrd="0" parTransId="{209D2F5F-EB80-4CED-AB1D-501D1B3F0168}" sibTransId="{9986EB58-97F1-4930-B03D-0A97F9A67E5A}"/>
    <dgm:cxn modelId="{23F7A771-3BBE-4C4C-B37E-DCBDDAC273F0}" type="presOf" srcId="{9B47E9DE-C3C0-4B93-88F7-55FF8BDBE0A8}" destId="{0C575F85-FDC9-4521-9C61-194D4C4D06C6}" srcOrd="0" destOrd="1" presId="urn:microsoft.com/office/officeart/2005/8/layout/hList1"/>
    <dgm:cxn modelId="{C8B0267E-8311-46BC-B643-1FF6DE930CAE}" srcId="{F95AA821-4E3B-4290-928A-FCE57FF1DCD4}" destId="{BCFF30F1-3D57-41DF-AD57-281CB743675A}" srcOrd="2" destOrd="0" parTransId="{72ED0C71-039C-4D19-BA68-7B976CF7B6E2}" sibTransId="{A7743014-D348-4DB3-9AA6-31ED77C1E9C7}"/>
    <dgm:cxn modelId="{5E28E385-1515-436D-97A3-1AA6D4F0AD45}" srcId="{3E1143FF-EC90-45CF-95C9-1EFDAEA0E2B8}" destId="{7F8162F5-8C0A-4C34-B9D3-58E0E87A87CD}" srcOrd="0" destOrd="0" parTransId="{EB8DCFC1-4AFE-47C3-9439-FF82B45F1385}" sibTransId="{4ADCA237-6157-49A7-AD5E-D6AD6E965AA8}"/>
    <dgm:cxn modelId="{A13CF28F-A99A-460F-8F60-E6A651F6F186}" type="presOf" srcId="{0E6812C5-1D01-4FC9-9F38-B29A186A8493}" destId="{10B12F5B-4D26-48DC-920A-87B89F7602FC}" srcOrd="0" destOrd="1" presId="urn:microsoft.com/office/officeart/2005/8/layout/hList1"/>
    <dgm:cxn modelId="{D3ABEF9B-2E53-4D3D-80D7-39389786C8E6}" srcId="{7F8162F5-8C0A-4C34-B9D3-58E0E87A87CD}" destId="{5ECAA2B6-85EB-44E8-9F8B-4FD23A090869}" srcOrd="3" destOrd="0" parTransId="{CB01AC18-C231-4262-B830-7E9B8B7B6705}" sibTransId="{DC46F651-3CC6-4F26-B721-AB5C686A5808}"/>
    <dgm:cxn modelId="{9CDFB99D-9B88-47ED-B611-5DB0C2294A8A}" srcId="{7F8162F5-8C0A-4C34-B9D3-58E0E87A87CD}" destId="{C083C276-3542-4ABD-B4C0-9DFB246AB0CD}" srcOrd="0" destOrd="0" parTransId="{D2BCC6D0-78B1-4B0B-B50A-4407BEF61792}" sibTransId="{BB1B0CD7-3AF9-4F5C-B881-16299FFD170B}"/>
    <dgm:cxn modelId="{C4C56EA4-A8BD-4A86-8436-59D8341268CE}" type="presOf" srcId="{836E1A7D-F73A-444B-A73C-EFDD1AE33580}" destId="{C5D18FAA-0822-42B0-9B6E-619DCAA0B073}" srcOrd="0" destOrd="0" presId="urn:microsoft.com/office/officeart/2005/8/layout/hList1"/>
    <dgm:cxn modelId="{A30453A4-A9C3-42E3-9B5C-29BC1929E756}" srcId="{836E1A7D-F73A-444B-A73C-EFDD1AE33580}" destId="{F5F5E19E-CC33-4D5B-B074-461CD85A3E67}" srcOrd="1" destOrd="0" parTransId="{47D03E74-B9C4-4CE8-A3BC-F8BE2FBA1FFB}" sibTransId="{7C8445D3-054F-4FC2-8442-D5519B2F73C9}"/>
    <dgm:cxn modelId="{AF129FA5-0449-412B-975B-7F02EA29C30A}" type="presOf" srcId="{184C10C6-8179-43EC-B0B4-9122AAA40174}" destId="{C0B9F112-D54B-44CD-8570-36CA29DD3894}" srcOrd="0" destOrd="3" presId="urn:microsoft.com/office/officeart/2005/8/layout/hList1"/>
    <dgm:cxn modelId="{812C91A7-6F9D-40BB-A602-5C97FA9FB077}" srcId="{F95AA821-4E3B-4290-928A-FCE57FF1DCD4}" destId="{FDC7CB2E-1C33-4490-96C3-FBA9E5725CE1}" srcOrd="4" destOrd="0" parTransId="{7275C5BB-0727-4C4E-B7F2-EB04FB3CB6E2}" sibTransId="{38A6A27F-DC1B-4CAB-B721-8637FB2E9756}"/>
    <dgm:cxn modelId="{5B85D3CF-EB00-4026-A347-DC7B3F233FBF}" type="presOf" srcId="{C083C276-3542-4ABD-B4C0-9DFB246AB0CD}" destId="{0C575F85-FDC9-4521-9C61-194D4C4D06C6}" srcOrd="0" destOrd="0" presId="urn:microsoft.com/office/officeart/2005/8/layout/hList1"/>
    <dgm:cxn modelId="{814F6DD2-D3BB-41CD-B152-85816B359BA0}" type="presOf" srcId="{F95AA821-4E3B-4290-928A-FCE57FF1DCD4}" destId="{7FC1E728-80FB-4B2B-8D0A-202FD1123700}" srcOrd="0" destOrd="0" presId="urn:microsoft.com/office/officeart/2005/8/layout/hList1"/>
    <dgm:cxn modelId="{FFB847D4-3089-46D1-8A48-E74AD668D213}" type="presOf" srcId="{176D9687-5DD8-4612-A3E6-DC58ABEB1546}" destId="{0C575F85-FDC9-4521-9C61-194D4C4D06C6}" srcOrd="0" destOrd="4" presId="urn:microsoft.com/office/officeart/2005/8/layout/hList1"/>
    <dgm:cxn modelId="{1C4357D5-34C4-4111-9CCF-D1689114A480}" type="presOf" srcId="{D54128A9-1674-48DA-A72C-003146A148C9}" destId="{10B12F5B-4D26-48DC-920A-87B89F7602FC}" srcOrd="0" destOrd="0" presId="urn:microsoft.com/office/officeart/2005/8/layout/hList1"/>
    <dgm:cxn modelId="{EFE8CAD8-0394-43D6-832A-B4A981B35010}" srcId="{836E1A7D-F73A-444B-A73C-EFDD1AE33580}" destId="{184C10C6-8179-43EC-B0B4-9122AAA40174}" srcOrd="3" destOrd="0" parTransId="{571189C4-1EC4-4C34-9CFF-986716BF0A77}" sibTransId="{32C4B131-832E-4EB0-87B9-AD3EE9BE99A1}"/>
    <dgm:cxn modelId="{4C4154DD-159D-4C7A-89D3-7E8A33DD2A57}" srcId="{836E1A7D-F73A-444B-A73C-EFDD1AE33580}" destId="{A40BDF9D-1DFB-4E14-A79A-6CA8130005B8}" srcOrd="0" destOrd="0" parTransId="{655B8872-E5D8-4359-8677-3DE74B5C90B9}" sibTransId="{B0EC6330-1958-43F5-86AE-235BA7518787}"/>
    <dgm:cxn modelId="{7350E2EE-3E2C-409E-891B-5B7205806599}" type="presOf" srcId="{5ECAA2B6-85EB-44E8-9F8B-4FD23A090869}" destId="{0C575F85-FDC9-4521-9C61-194D4C4D06C6}" srcOrd="0" destOrd="3" presId="urn:microsoft.com/office/officeart/2005/8/layout/hList1"/>
    <dgm:cxn modelId="{BFDC9638-010B-45FF-841F-3733B69C4ED5}" type="presParOf" srcId="{5AD910BE-B32F-4645-B11A-C5F501CC87D1}" destId="{239681F9-654F-4BB3-9887-2DC800EE57FF}" srcOrd="0" destOrd="0" presId="urn:microsoft.com/office/officeart/2005/8/layout/hList1"/>
    <dgm:cxn modelId="{0A296BF8-3644-464A-AF3F-36BC64B3A428}" type="presParOf" srcId="{239681F9-654F-4BB3-9887-2DC800EE57FF}" destId="{A621C5DD-08FF-49CE-9C4E-4CBD820C66DA}" srcOrd="0" destOrd="0" presId="urn:microsoft.com/office/officeart/2005/8/layout/hList1"/>
    <dgm:cxn modelId="{1B069F54-3407-4F0D-A233-2928C5CD6A3E}" type="presParOf" srcId="{239681F9-654F-4BB3-9887-2DC800EE57FF}" destId="{0C575F85-FDC9-4521-9C61-194D4C4D06C6}" srcOrd="1" destOrd="0" presId="urn:microsoft.com/office/officeart/2005/8/layout/hList1"/>
    <dgm:cxn modelId="{201B4485-B113-45CB-AE21-007EE70FA8CB}" type="presParOf" srcId="{5AD910BE-B32F-4645-B11A-C5F501CC87D1}" destId="{6EF610E8-66A5-465D-A9B9-BFA6A965609B}" srcOrd="1" destOrd="0" presId="urn:microsoft.com/office/officeart/2005/8/layout/hList1"/>
    <dgm:cxn modelId="{93E7AA75-FA31-4E8A-849D-FAC4660941C7}" type="presParOf" srcId="{5AD910BE-B32F-4645-B11A-C5F501CC87D1}" destId="{24DD3D5E-AFB6-45E3-ADBC-E83C4FA9165D}" srcOrd="2" destOrd="0" presId="urn:microsoft.com/office/officeart/2005/8/layout/hList1"/>
    <dgm:cxn modelId="{67CFE196-014C-4CC1-97FE-FFD79DA5412C}" type="presParOf" srcId="{24DD3D5E-AFB6-45E3-ADBC-E83C4FA9165D}" destId="{C5D18FAA-0822-42B0-9B6E-619DCAA0B073}" srcOrd="0" destOrd="0" presId="urn:microsoft.com/office/officeart/2005/8/layout/hList1"/>
    <dgm:cxn modelId="{F9668305-E999-4BBE-9122-F0B7016E30B0}" type="presParOf" srcId="{24DD3D5E-AFB6-45E3-ADBC-E83C4FA9165D}" destId="{C0B9F112-D54B-44CD-8570-36CA29DD3894}" srcOrd="1" destOrd="0" presId="urn:microsoft.com/office/officeart/2005/8/layout/hList1"/>
    <dgm:cxn modelId="{F0BB6B60-5E49-4E00-B8E6-E510EEA55FFF}" type="presParOf" srcId="{5AD910BE-B32F-4645-B11A-C5F501CC87D1}" destId="{C982F998-F59D-48C0-8130-5B155C00C66E}" srcOrd="3" destOrd="0" presId="urn:microsoft.com/office/officeart/2005/8/layout/hList1"/>
    <dgm:cxn modelId="{A2FC2B08-9BD5-4177-96F6-B9180AF5EC23}" type="presParOf" srcId="{5AD910BE-B32F-4645-B11A-C5F501CC87D1}" destId="{40F850FC-036B-4390-8DBB-D350ED538B36}" srcOrd="4" destOrd="0" presId="urn:microsoft.com/office/officeart/2005/8/layout/hList1"/>
    <dgm:cxn modelId="{E16621C6-6A42-4995-AF9C-22579554BA41}" type="presParOf" srcId="{40F850FC-036B-4390-8DBB-D350ED538B36}" destId="{7FC1E728-80FB-4B2B-8D0A-202FD1123700}" srcOrd="0" destOrd="0" presId="urn:microsoft.com/office/officeart/2005/8/layout/hList1"/>
    <dgm:cxn modelId="{45BAB25F-8BB8-4C13-BB0E-91A5DA95E2CE}" type="presParOf" srcId="{40F850FC-036B-4390-8DBB-D350ED538B36}" destId="{10B12F5B-4D26-48DC-920A-87B89F7602F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1C5DD-08FF-49CE-9C4E-4CBD820C66DA}">
      <dsp:nvSpPr>
        <dsp:cNvPr id="0" name=""/>
        <dsp:cNvSpPr/>
      </dsp:nvSpPr>
      <dsp:spPr>
        <a:xfrm>
          <a:off x="3635" y="695299"/>
          <a:ext cx="2516981" cy="1006792"/>
        </a:xfrm>
        <a:prstGeom prst="rect">
          <a:avLst/>
        </a:prstGeom>
        <a:solidFill>
          <a:schemeClr val="accent2">
            <a:shade val="8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en-US" sz="3800" kern="1200" dirty="0"/>
            <a:t>Student</a:t>
          </a:r>
        </a:p>
      </dsp:txBody>
      <dsp:txXfrm>
        <a:off x="3635" y="695299"/>
        <a:ext cx="2516981" cy="1006792"/>
      </dsp:txXfrm>
    </dsp:sp>
    <dsp:sp modelId="{0C575F85-FDC9-4521-9C61-194D4C4D06C6}">
      <dsp:nvSpPr>
        <dsp:cNvPr id="0" name=""/>
        <dsp:cNvSpPr/>
      </dsp:nvSpPr>
      <dsp:spPr>
        <a:xfrm>
          <a:off x="3635" y="1702106"/>
          <a:ext cx="2516981" cy="2017834"/>
        </a:xfrm>
        <a:prstGeom prst="rect">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a:t>
          </a:r>
          <a:r>
            <a:rPr lang="en-US" sz="2000" kern="1200" dirty="0"/>
            <a:t>roll: long</a:t>
          </a:r>
        </a:p>
        <a:p>
          <a:pPr marL="228600" lvl="1" indent="-228600" algn="l" defTabSz="889000">
            <a:lnSpc>
              <a:spcPct val="90000"/>
            </a:lnSpc>
            <a:spcBef>
              <a:spcPct val="0"/>
            </a:spcBef>
            <a:spcAft>
              <a:spcPct val="15000"/>
            </a:spcAft>
            <a:buChar char="•"/>
          </a:pPr>
          <a:r>
            <a:rPr lang="en-US" sz="2000" kern="1200" dirty="0"/>
            <a:t>-name: String</a:t>
          </a:r>
        </a:p>
        <a:p>
          <a:pPr marL="228600" lvl="1" indent="-228600" algn="l" defTabSz="889000">
            <a:lnSpc>
              <a:spcPct val="90000"/>
            </a:lnSpc>
            <a:spcBef>
              <a:spcPct val="0"/>
            </a:spcBef>
            <a:spcAft>
              <a:spcPct val="15000"/>
            </a:spcAft>
            <a:buChar char="•"/>
          </a:pPr>
          <a:endParaRPr lang="en-US" sz="2000" kern="1200" dirty="0"/>
        </a:p>
        <a:p>
          <a:pPr marL="228600" lvl="1" indent="-228600" algn="l" defTabSz="889000">
            <a:lnSpc>
              <a:spcPct val="90000"/>
            </a:lnSpc>
            <a:spcBef>
              <a:spcPct val="0"/>
            </a:spcBef>
            <a:spcAft>
              <a:spcPct val="15000"/>
            </a:spcAft>
            <a:buChar char="•"/>
          </a:pPr>
          <a:r>
            <a:rPr lang="en-US" sz="2000" kern="1200" dirty="0"/>
            <a:t>+ display(): void</a:t>
          </a:r>
        </a:p>
        <a:p>
          <a:pPr marL="228600" lvl="1" indent="-228600" algn="l" defTabSz="889000">
            <a:lnSpc>
              <a:spcPct val="90000"/>
            </a:lnSpc>
            <a:spcBef>
              <a:spcPct val="0"/>
            </a:spcBef>
            <a:spcAft>
              <a:spcPct val="15000"/>
            </a:spcAft>
            <a:buChar char="•"/>
          </a:pPr>
          <a:r>
            <a:rPr lang="en-US" sz="2000" kern="1200" dirty="0"/>
            <a:t>+ read(): </a:t>
          </a:r>
          <a:r>
            <a:rPr lang="en-US" sz="2000" kern="1200" dirty="0" err="1"/>
            <a:t>boolean</a:t>
          </a:r>
          <a:endParaRPr lang="en-US" sz="2000" kern="1200" dirty="0"/>
        </a:p>
      </dsp:txBody>
      <dsp:txXfrm>
        <a:off x="3635" y="1702106"/>
        <a:ext cx="2516981" cy="2017834"/>
      </dsp:txXfrm>
    </dsp:sp>
    <dsp:sp modelId="{C5D18FAA-0822-42B0-9B6E-619DCAA0B073}">
      <dsp:nvSpPr>
        <dsp:cNvPr id="0" name=""/>
        <dsp:cNvSpPr/>
      </dsp:nvSpPr>
      <dsp:spPr>
        <a:xfrm>
          <a:off x="2872993" y="695299"/>
          <a:ext cx="2516981" cy="1006792"/>
        </a:xfrm>
        <a:prstGeom prst="rect">
          <a:avLst/>
        </a:prstGeom>
        <a:solidFill>
          <a:schemeClr val="accent2">
            <a:shade val="80000"/>
            <a:hueOff val="42302"/>
            <a:satOff val="68"/>
            <a:lumOff val="12184"/>
            <a:alphaOff val="0"/>
          </a:schemeClr>
        </a:solidFill>
        <a:ln w="15875" cap="flat" cmpd="sng" algn="ctr">
          <a:solidFill>
            <a:schemeClr val="accent2">
              <a:shade val="80000"/>
              <a:hueOff val="42302"/>
              <a:satOff val="68"/>
              <a:lumOff val="12184"/>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en-US" sz="3800" kern="1200" dirty="0"/>
            <a:t>Rectangle</a:t>
          </a:r>
        </a:p>
      </dsp:txBody>
      <dsp:txXfrm>
        <a:off x="2872993" y="695299"/>
        <a:ext cx="2516981" cy="1006792"/>
      </dsp:txXfrm>
    </dsp:sp>
    <dsp:sp modelId="{C0B9F112-D54B-44CD-8570-36CA29DD3894}">
      <dsp:nvSpPr>
        <dsp:cNvPr id="0" name=""/>
        <dsp:cNvSpPr/>
      </dsp:nvSpPr>
      <dsp:spPr>
        <a:xfrm>
          <a:off x="2872993" y="1702106"/>
          <a:ext cx="2516981" cy="2017834"/>
        </a:xfrm>
        <a:prstGeom prst="rect">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-length: </a:t>
          </a:r>
          <a:r>
            <a:rPr lang="en-US" sz="2000" kern="1200" dirty="0" err="1"/>
            <a:t>int</a:t>
          </a:r>
          <a:endParaRPr lang="en-US" sz="2000" kern="1200" dirty="0"/>
        </a:p>
        <a:p>
          <a:pPr marL="228600" lvl="1" indent="-228600" algn="l" defTabSz="889000">
            <a:lnSpc>
              <a:spcPct val="90000"/>
            </a:lnSpc>
            <a:spcBef>
              <a:spcPct val="0"/>
            </a:spcBef>
            <a:spcAft>
              <a:spcPct val="15000"/>
            </a:spcAft>
            <a:buChar char="•"/>
          </a:pPr>
          <a:r>
            <a:rPr lang="en-US" sz="2000" kern="1200" dirty="0"/>
            <a:t>-</a:t>
          </a:r>
          <a:r>
            <a:rPr lang="en-US" sz="2000" kern="1200" dirty="0" err="1"/>
            <a:t>width:int</a:t>
          </a:r>
          <a:endParaRPr lang="en-US" sz="2000" kern="1200" dirty="0"/>
        </a:p>
        <a:p>
          <a:pPr marL="228600" lvl="1" indent="-228600" algn="l" defTabSz="889000">
            <a:lnSpc>
              <a:spcPct val="90000"/>
            </a:lnSpc>
            <a:spcBef>
              <a:spcPct val="0"/>
            </a:spcBef>
            <a:spcAft>
              <a:spcPct val="15000"/>
            </a:spcAft>
            <a:buChar char="•"/>
          </a:pPr>
          <a:endParaRPr lang="en-US" sz="2000" kern="1200" dirty="0"/>
        </a:p>
        <a:p>
          <a:pPr marL="228600" lvl="1" indent="-228600" algn="l" defTabSz="889000">
            <a:lnSpc>
              <a:spcPct val="90000"/>
            </a:lnSpc>
            <a:spcBef>
              <a:spcPct val="0"/>
            </a:spcBef>
            <a:spcAft>
              <a:spcPct val="15000"/>
            </a:spcAft>
            <a:buChar char="•"/>
          </a:pPr>
          <a:r>
            <a:rPr lang="en-US" sz="2000" kern="1200" dirty="0"/>
            <a:t>+area(): </a:t>
          </a:r>
          <a:r>
            <a:rPr lang="en-US" sz="2000" kern="1200" dirty="0" err="1"/>
            <a:t>int</a:t>
          </a:r>
          <a:endParaRPr lang="en-US" sz="2000" kern="1200" dirty="0"/>
        </a:p>
      </dsp:txBody>
      <dsp:txXfrm>
        <a:off x="2872993" y="1702106"/>
        <a:ext cx="2516981" cy="2017834"/>
      </dsp:txXfrm>
    </dsp:sp>
    <dsp:sp modelId="{7FC1E728-80FB-4B2B-8D0A-202FD1123700}">
      <dsp:nvSpPr>
        <dsp:cNvPr id="0" name=""/>
        <dsp:cNvSpPr/>
      </dsp:nvSpPr>
      <dsp:spPr>
        <a:xfrm>
          <a:off x="5742352" y="685802"/>
          <a:ext cx="2788412" cy="1019437"/>
        </a:xfrm>
        <a:prstGeom prst="rect">
          <a:avLst/>
        </a:prstGeom>
        <a:solidFill>
          <a:schemeClr val="accent2">
            <a:shade val="80000"/>
            <a:hueOff val="84605"/>
            <a:satOff val="136"/>
            <a:lumOff val="24368"/>
            <a:alphaOff val="0"/>
          </a:schemeClr>
        </a:solidFill>
        <a:ln w="15875" cap="flat" cmpd="sng" algn="ctr">
          <a:solidFill>
            <a:schemeClr val="accent2">
              <a:shade val="80000"/>
              <a:hueOff val="84605"/>
              <a:satOff val="136"/>
              <a:lumOff val="24368"/>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en-US" sz="3800" kern="1200" dirty="0" err="1"/>
            <a:t>LinkedList</a:t>
          </a:r>
          <a:endParaRPr lang="en-US" sz="3800" kern="1200" dirty="0"/>
        </a:p>
      </dsp:txBody>
      <dsp:txXfrm>
        <a:off x="5742352" y="685802"/>
        <a:ext cx="2788412" cy="1019437"/>
      </dsp:txXfrm>
    </dsp:sp>
    <dsp:sp modelId="{10B12F5B-4D26-48DC-920A-87B89F7602FC}">
      <dsp:nvSpPr>
        <dsp:cNvPr id="0" name=""/>
        <dsp:cNvSpPr/>
      </dsp:nvSpPr>
      <dsp:spPr>
        <a:xfrm>
          <a:off x="5742352" y="1686259"/>
          <a:ext cx="2788412" cy="2043178"/>
        </a:xfrm>
        <a:prstGeom prst="rect">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-Node</a:t>
          </a:r>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a:t>+ </a:t>
          </a:r>
          <a:r>
            <a:rPr lang="en-US" sz="1800" kern="1200" dirty="0" err="1"/>
            <a:t>addFirst</a:t>
          </a:r>
          <a:r>
            <a:rPr lang="en-US" sz="1800" kern="1200" dirty="0"/>
            <a:t>(Node n)</a:t>
          </a:r>
        </a:p>
        <a:p>
          <a:pPr marL="171450" lvl="1" indent="-171450" algn="l" defTabSz="800100">
            <a:lnSpc>
              <a:spcPct val="90000"/>
            </a:lnSpc>
            <a:spcBef>
              <a:spcPct val="0"/>
            </a:spcBef>
            <a:spcAft>
              <a:spcPct val="15000"/>
            </a:spcAft>
            <a:buChar char="•"/>
          </a:pPr>
          <a:r>
            <a:rPr lang="en-US" sz="1800" kern="1200" dirty="0"/>
            <a:t>+ remove(Node n)</a:t>
          </a:r>
        </a:p>
        <a:p>
          <a:pPr marL="171450" lvl="1" indent="-171450" algn="l" defTabSz="800100">
            <a:lnSpc>
              <a:spcPct val="90000"/>
            </a:lnSpc>
            <a:spcBef>
              <a:spcPct val="0"/>
            </a:spcBef>
            <a:spcAft>
              <a:spcPct val="15000"/>
            </a:spcAft>
            <a:buChar char="•"/>
          </a:pPr>
          <a:r>
            <a:rPr lang="en-US" sz="1800" kern="1200" dirty="0"/>
            <a:t>+ add(Node n, </a:t>
          </a:r>
          <a:r>
            <a:rPr lang="en-US" sz="1800" kern="1200" dirty="0" err="1"/>
            <a:t>int</a:t>
          </a:r>
          <a:r>
            <a:rPr lang="en-US" sz="1800" kern="1200" dirty="0"/>
            <a:t> </a:t>
          </a:r>
          <a:r>
            <a:rPr lang="en-US" sz="1800" kern="1200" dirty="0" err="1"/>
            <a:t>pos</a:t>
          </a:r>
          <a:r>
            <a:rPr lang="en-US" sz="1800" kern="1200" dirty="0"/>
            <a:t>)</a:t>
          </a:r>
        </a:p>
      </dsp:txBody>
      <dsp:txXfrm>
        <a:off x="5742352" y="1686259"/>
        <a:ext cx="2788412" cy="204317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CAF377-EF5F-44E5-AF6E-581865EAB3F5}" type="datetimeFigureOut">
              <a:rPr lang="en-US" smtClean="0"/>
              <a:t>11/30/2022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EE9809-4AC2-4141-8C83-0F3B59E0CC5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B9BF7F9-6009-46D0-AEB9-2B2919D1B6EE}" type="slidenum">
              <a:rPr lang="en-US" smtClean="0"/>
              <a:pPr eaLnBrk="1" hangingPunct="1">
                <a:defRPr/>
              </a:pPr>
              <a:t>2</a:t>
            </a:fld>
            <a:endParaRPr lang="en-US"/>
          </a:p>
        </p:txBody>
      </p:sp>
      <p:sp>
        <p:nvSpPr>
          <p:cNvPr id="64515" name="Rectangle 1026"/>
          <p:cNvSpPr>
            <a:spLocks noGrp="1" noRot="1" noChangeAspect="1" noChangeArrowheads="1" noTextEdit="1"/>
          </p:cNvSpPr>
          <p:nvPr>
            <p:ph type="sldImg"/>
          </p:nvPr>
        </p:nvSpPr>
        <p:spPr>
          <a:ln/>
        </p:spPr>
      </p:sp>
      <p:sp>
        <p:nvSpPr>
          <p:cNvPr id="6451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dirty="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13</a:t>
            </a:fld>
            <a:endParaRPr lang="en-US"/>
          </a:p>
        </p:txBody>
      </p:sp>
    </p:spTree>
    <p:extLst>
      <p:ext uri="{BB962C8B-B14F-4D97-AF65-F5344CB8AC3E}">
        <p14:creationId xmlns:p14="http://schemas.microsoft.com/office/powerpoint/2010/main" val="4214059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14</a:t>
            </a:fld>
            <a:endParaRPr lang="en-US"/>
          </a:p>
        </p:txBody>
      </p:sp>
    </p:spTree>
    <p:extLst>
      <p:ext uri="{BB962C8B-B14F-4D97-AF65-F5344CB8AC3E}">
        <p14:creationId xmlns:p14="http://schemas.microsoft.com/office/powerpoint/2010/main" val="2037080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15</a:t>
            </a:fld>
            <a:endParaRPr lang="en-US"/>
          </a:p>
        </p:txBody>
      </p:sp>
    </p:spTree>
    <p:extLst>
      <p:ext uri="{BB962C8B-B14F-4D97-AF65-F5344CB8AC3E}">
        <p14:creationId xmlns:p14="http://schemas.microsoft.com/office/powerpoint/2010/main" val="4264644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16</a:t>
            </a:fld>
            <a:endParaRPr lang="en-US"/>
          </a:p>
        </p:txBody>
      </p:sp>
    </p:spTree>
    <p:extLst>
      <p:ext uri="{BB962C8B-B14F-4D97-AF65-F5344CB8AC3E}">
        <p14:creationId xmlns:p14="http://schemas.microsoft.com/office/powerpoint/2010/main" val="3303172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17</a:t>
            </a:fld>
            <a:endParaRPr lang="en-US"/>
          </a:p>
        </p:txBody>
      </p:sp>
    </p:spTree>
    <p:extLst>
      <p:ext uri="{BB962C8B-B14F-4D97-AF65-F5344CB8AC3E}">
        <p14:creationId xmlns:p14="http://schemas.microsoft.com/office/powerpoint/2010/main" val="4023018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18</a:t>
            </a:fld>
            <a:endParaRPr lang="en-US"/>
          </a:p>
        </p:txBody>
      </p:sp>
    </p:spTree>
    <p:extLst>
      <p:ext uri="{BB962C8B-B14F-4D97-AF65-F5344CB8AC3E}">
        <p14:creationId xmlns:p14="http://schemas.microsoft.com/office/powerpoint/2010/main" val="1292707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19</a:t>
            </a:fld>
            <a:endParaRPr lang="en-US"/>
          </a:p>
        </p:txBody>
      </p:sp>
    </p:spTree>
    <p:extLst>
      <p:ext uri="{BB962C8B-B14F-4D97-AF65-F5344CB8AC3E}">
        <p14:creationId xmlns:p14="http://schemas.microsoft.com/office/powerpoint/2010/main" val="3790943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20</a:t>
            </a:fld>
            <a:endParaRPr lang="en-US"/>
          </a:p>
        </p:txBody>
      </p:sp>
    </p:spTree>
    <p:extLst>
      <p:ext uri="{BB962C8B-B14F-4D97-AF65-F5344CB8AC3E}">
        <p14:creationId xmlns:p14="http://schemas.microsoft.com/office/powerpoint/2010/main" val="2057823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21</a:t>
            </a:fld>
            <a:endParaRPr lang="en-US"/>
          </a:p>
        </p:txBody>
      </p:sp>
    </p:spTree>
    <p:extLst>
      <p:ext uri="{BB962C8B-B14F-4D97-AF65-F5344CB8AC3E}">
        <p14:creationId xmlns:p14="http://schemas.microsoft.com/office/powerpoint/2010/main" val="3226977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22</a:t>
            </a:fld>
            <a:endParaRPr lang="en-US"/>
          </a:p>
        </p:txBody>
      </p:sp>
    </p:spTree>
    <p:extLst>
      <p:ext uri="{BB962C8B-B14F-4D97-AF65-F5344CB8AC3E}">
        <p14:creationId xmlns:p14="http://schemas.microsoft.com/office/powerpoint/2010/main" val="1886159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1000" kern="0" dirty="0">
                <a:solidFill>
                  <a:srgbClr val="5F5F5F"/>
                </a:solidFill>
                <a:latin typeface="Arial" pitchFamily="34" charset="0"/>
                <a:ea typeface="+mn-ea"/>
                <a:cs typeface="+mn-cs"/>
              </a:rPr>
              <a:t>Structured Approach</a:t>
            </a:r>
          </a:p>
          <a:p>
            <a:pPr marL="800100" lvl="1" indent="-342900" eaLnBrk="0" hangingPunct="0">
              <a:lnSpc>
                <a:spcPct val="140000"/>
              </a:lnSpc>
              <a:spcBef>
                <a:spcPct val="20000"/>
              </a:spcBef>
              <a:buClr>
                <a:schemeClr val="accent2"/>
              </a:buClr>
              <a:buFont typeface="Wingdings" pitchFamily="2" charset="2"/>
              <a:buChar char="§"/>
              <a:defRPr/>
            </a:pPr>
            <a:r>
              <a:rPr lang="en-US" sz="1000" kern="0" dirty="0">
                <a:solidFill>
                  <a:srgbClr val="5F5F5F"/>
                </a:solidFill>
                <a:latin typeface="Arial" pitchFamily="34" charset="0"/>
                <a:ea typeface="+mn-ea"/>
                <a:cs typeface="+mn-cs"/>
              </a:rPr>
              <a:t>Based on functions</a:t>
            </a:r>
          </a:p>
          <a:p>
            <a:pPr marL="800100" lvl="1" indent="-342900" eaLnBrk="0" hangingPunct="0">
              <a:lnSpc>
                <a:spcPct val="140000"/>
              </a:lnSpc>
              <a:spcBef>
                <a:spcPct val="20000"/>
              </a:spcBef>
              <a:buClr>
                <a:schemeClr val="accent2"/>
              </a:buClr>
              <a:buFont typeface="Wingdings" pitchFamily="2" charset="2"/>
              <a:buChar char="§"/>
              <a:defRPr/>
            </a:pPr>
            <a:r>
              <a:rPr lang="en-US" sz="1000" kern="0" dirty="0" err="1">
                <a:solidFill>
                  <a:srgbClr val="5F5F5F"/>
                </a:solidFill>
                <a:latin typeface="Arial" pitchFamily="34" charset="0"/>
                <a:ea typeface="+mn-ea"/>
                <a:cs typeface="+mn-cs"/>
              </a:rPr>
              <a:t>goto</a:t>
            </a:r>
            <a:r>
              <a:rPr lang="en-US" sz="1000" kern="0" dirty="0">
                <a:solidFill>
                  <a:srgbClr val="5F5F5F"/>
                </a:solidFill>
                <a:latin typeface="Arial" pitchFamily="34" charset="0"/>
                <a:ea typeface="+mn-ea"/>
                <a:cs typeface="+mn-cs"/>
              </a:rPr>
              <a:t> branching</a:t>
            </a:r>
          </a:p>
          <a:p>
            <a:pPr marL="800100" lvl="1" indent="-342900" eaLnBrk="0" hangingPunct="0">
              <a:lnSpc>
                <a:spcPct val="140000"/>
              </a:lnSpc>
              <a:spcBef>
                <a:spcPct val="20000"/>
              </a:spcBef>
              <a:buClr>
                <a:schemeClr val="accent2"/>
              </a:buClr>
              <a:buFont typeface="Wingdings" pitchFamily="2" charset="2"/>
              <a:buChar char="§"/>
              <a:defRPr/>
            </a:pPr>
            <a:r>
              <a:rPr lang="en-US" sz="1000" kern="0" dirty="0">
                <a:solidFill>
                  <a:srgbClr val="5F5F5F"/>
                </a:solidFill>
                <a:latin typeface="Arial" pitchFamily="34" charset="0"/>
                <a:ea typeface="+mn-ea"/>
                <a:cs typeface="+mn-cs"/>
              </a:rPr>
              <a:t>C, C++, COBOL, Pascal</a:t>
            </a:r>
          </a:p>
          <a:p>
            <a:pPr marL="800100" lvl="1" indent="-342900" eaLnBrk="0" hangingPunct="0">
              <a:lnSpc>
                <a:spcPct val="140000"/>
              </a:lnSpc>
              <a:spcBef>
                <a:spcPct val="20000"/>
              </a:spcBef>
              <a:buClr>
                <a:schemeClr val="accent2"/>
              </a:buClr>
              <a:buFont typeface="Wingdings" pitchFamily="2" charset="2"/>
              <a:buChar char="§"/>
              <a:defRPr/>
            </a:pPr>
            <a:r>
              <a:rPr lang="en-US" sz="1000" kern="0" dirty="0">
                <a:solidFill>
                  <a:srgbClr val="5F5F5F"/>
                </a:solidFill>
                <a:latin typeface="Arial" pitchFamily="34" charset="0"/>
                <a:ea typeface="+mn-ea"/>
                <a:cs typeface="+mn-cs"/>
              </a:rPr>
              <a:t>Some disadvantages: No constructs for encapsulation, chances of code repetition, No strong data hiding concept, difficult to debug</a:t>
            </a:r>
          </a:p>
          <a:p>
            <a:pPr marL="342900" indent="-342900" eaLnBrk="0" hangingPunct="0">
              <a:lnSpc>
                <a:spcPct val="140000"/>
              </a:lnSpc>
              <a:spcBef>
                <a:spcPct val="20000"/>
              </a:spcBef>
              <a:buClr>
                <a:schemeClr val="accent2"/>
              </a:buClr>
              <a:buFont typeface="Wingdings" pitchFamily="2" charset="2"/>
              <a:buChar char="§"/>
              <a:defRPr/>
            </a:pPr>
            <a:endParaRPr lang="en-US" sz="1000" kern="0" dirty="0">
              <a:solidFill>
                <a:srgbClr val="5F5F5F"/>
              </a:solidFill>
              <a:latin typeface="Arial" pitchFamily="34" charset="0"/>
              <a:ea typeface="+mn-ea"/>
              <a:cs typeface="+mn-cs"/>
            </a:endParaRPr>
          </a:p>
          <a:p>
            <a:pPr marL="342900" indent="-342900" eaLnBrk="0" hangingPunct="0">
              <a:lnSpc>
                <a:spcPct val="140000"/>
              </a:lnSpc>
              <a:spcBef>
                <a:spcPct val="20000"/>
              </a:spcBef>
              <a:buClr>
                <a:schemeClr val="accent2"/>
              </a:buClr>
              <a:buFont typeface="Wingdings" pitchFamily="2" charset="2"/>
              <a:buChar char="§"/>
              <a:defRPr/>
            </a:pPr>
            <a:r>
              <a:rPr lang="en-US" sz="1000" kern="0" dirty="0">
                <a:solidFill>
                  <a:srgbClr val="5F5F5F"/>
                </a:solidFill>
                <a:latin typeface="Arial" pitchFamily="34" charset="0"/>
                <a:ea typeface="+mn-ea"/>
                <a:cs typeface="+mn-cs"/>
              </a:rPr>
              <a:t>Object-oriented Approach</a:t>
            </a:r>
          </a:p>
          <a:p>
            <a:pPr marL="800100" lvl="1" indent="-342900" eaLnBrk="0" hangingPunct="0">
              <a:lnSpc>
                <a:spcPct val="140000"/>
              </a:lnSpc>
              <a:spcBef>
                <a:spcPct val="20000"/>
              </a:spcBef>
              <a:buClr>
                <a:schemeClr val="accent2"/>
              </a:buClr>
              <a:buFont typeface="Wingdings" pitchFamily="2" charset="2"/>
              <a:buChar char="§"/>
              <a:defRPr/>
            </a:pPr>
            <a:r>
              <a:rPr lang="en-US" sz="1000" kern="0" dirty="0">
                <a:solidFill>
                  <a:srgbClr val="5F5F5F"/>
                </a:solidFill>
                <a:latin typeface="Arial" pitchFamily="34" charset="0"/>
                <a:ea typeface="+mn-ea"/>
                <a:cs typeface="+mn-cs"/>
              </a:rPr>
              <a:t>Smalltalk, Java, C# </a:t>
            </a:r>
          </a:p>
          <a:p>
            <a:endParaRPr lang="en-US" sz="1000"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5</a:t>
            </a:fld>
            <a:endParaRPr lang="en-US"/>
          </a:p>
        </p:txBody>
      </p:sp>
    </p:spTree>
    <p:extLst>
      <p:ext uri="{BB962C8B-B14F-4D97-AF65-F5344CB8AC3E}">
        <p14:creationId xmlns:p14="http://schemas.microsoft.com/office/powerpoint/2010/main" val="5250523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23</a:t>
            </a:fld>
            <a:endParaRPr lang="en-US"/>
          </a:p>
        </p:txBody>
      </p:sp>
    </p:spTree>
    <p:extLst>
      <p:ext uri="{BB962C8B-B14F-4D97-AF65-F5344CB8AC3E}">
        <p14:creationId xmlns:p14="http://schemas.microsoft.com/office/powerpoint/2010/main" val="1192226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24</a:t>
            </a:fld>
            <a:endParaRPr lang="en-US"/>
          </a:p>
        </p:txBody>
      </p:sp>
    </p:spTree>
    <p:extLst>
      <p:ext uri="{BB962C8B-B14F-4D97-AF65-F5344CB8AC3E}">
        <p14:creationId xmlns:p14="http://schemas.microsoft.com/office/powerpoint/2010/main" val="1476439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9173AEF-B232-4551-BCCC-C55777A30357}" type="slidenum">
              <a:rPr lang="en-US" smtClean="0"/>
              <a:pPr eaLnBrk="1" hangingPunct="1">
                <a:defRPr/>
              </a:pPr>
              <a:t>6</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7</a:t>
            </a:fld>
            <a:endParaRPr lang="en-US"/>
          </a:p>
        </p:txBody>
      </p:sp>
    </p:spTree>
    <p:extLst>
      <p:ext uri="{BB962C8B-B14F-4D97-AF65-F5344CB8AC3E}">
        <p14:creationId xmlns:p14="http://schemas.microsoft.com/office/powerpoint/2010/main" val="16483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36FD34D-16C3-4C3B-8710-BE003ED29EE4}" type="slidenum">
              <a:rPr lang="en-US" smtClean="0"/>
              <a:pPr eaLnBrk="1" hangingPunct="1">
                <a:defRPr/>
              </a:pPr>
              <a:t>8</a:t>
            </a:fld>
            <a:endParaRPr lang="en-US"/>
          </a:p>
        </p:txBody>
      </p:sp>
      <p:sp>
        <p:nvSpPr>
          <p:cNvPr id="67587" name="Rectangle 1026"/>
          <p:cNvSpPr>
            <a:spLocks noGrp="1" noRot="1" noChangeAspect="1" noChangeArrowheads="1" noTextEdit="1"/>
          </p:cNvSpPr>
          <p:nvPr>
            <p:ph type="sldImg"/>
          </p:nvPr>
        </p:nvSpPr>
        <p:spPr>
          <a:solidFill>
            <a:srgbClr val="FFFFFF"/>
          </a:solidFill>
          <a:ln/>
        </p:spPr>
      </p:sp>
      <p:sp>
        <p:nvSpPr>
          <p:cNvPr id="67588" name="Rectangle 1027"/>
          <p:cNvSpPr>
            <a:spLocks noGrp="1" noChangeArrowheads="1"/>
          </p:cNvSpPr>
          <p:nvPr>
            <p:ph type="body" idx="1"/>
          </p:nvPr>
        </p:nvSpPr>
        <p:spPr>
          <a:solidFill>
            <a:srgbClr val="FFFFFF"/>
          </a:solidFill>
          <a:ln>
            <a:solidFill>
              <a:srgbClr val="000000"/>
            </a:solidFill>
          </a:ln>
        </p:spPr>
        <p:txBody>
          <a:bodyPr/>
          <a:lstStyle/>
          <a:p>
            <a:pPr eaLnBrk="1" hangingPunct="1"/>
            <a:endParaRPr lang="en-IN">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9</a:t>
            </a:fld>
            <a:endParaRPr lang="en-US"/>
          </a:p>
        </p:txBody>
      </p:sp>
    </p:spTree>
    <p:extLst>
      <p:ext uri="{BB962C8B-B14F-4D97-AF65-F5344CB8AC3E}">
        <p14:creationId xmlns:p14="http://schemas.microsoft.com/office/powerpoint/2010/main" val="2049977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10</a:t>
            </a:fld>
            <a:endParaRPr lang="en-US"/>
          </a:p>
        </p:txBody>
      </p:sp>
    </p:spTree>
    <p:extLst>
      <p:ext uri="{BB962C8B-B14F-4D97-AF65-F5344CB8AC3E}">
        <p14:creationId xmlns:p14="http://schemas.microsoft.com/office/powerpoint/2010/main" val="470100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11</a:t>
            </a:fld>
            <a:endParaRPr lang="en-US"/>
          </a:p>
        </p:txBody>
      </p:sp>
    </p:spTree>
    <p:extLst>
      <p:ext uri="{BB962C8B-B14F-4D97-AF65-F5344CB8AC3E}">
        <p14:creationId xmlns:p14="http://schemas.microsoft.com/office/powerpoint/2010/main" val="4257238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12</a:t>
            </a:fld>
            <a:endParaRPr lang="en-US"/>
          </a:p>
        </p:txBody>
      </p:sp>
    </p:spTree>
    <p:extLst>
      <p:ext uri="{BB962C8B-B14F-4D97-AF65-F5344CB8AC3E}">
        <p14:creationId xmlns:p14="http://schemas.microsoft.com/office/powerpoint/2010/main" val="3583953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AB14E9-12FF-4D62-BFE0-F084F58DB2C8}"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9635-9362-4C2D-AD5B-595B5C610DCC}"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413273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AB14E9-12FF-4D62-BFE0-F084F58DB2C8}"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9635-9362-4C2D-AD5B-595B5C610DCC}" type="slidenum">
              <a:rPr lang="en-US" smtClean="0"/>
              <a:t>‹#›</a:t>
            </a:fld>
            <a:endParaRPr lang="en-US"/>
          </a:p>
        </p:txBody>
      </p:sp>
    </p:spTree>
    <p:extLst>
      <p:ext uri="{BB962C8B-B14F-4D97-AF65-F5344CB8AC3E}">
        <p14:creationId xmlns:p14="http://schemas.microsoft.com/office/powerpoint/2010/main" val="409460055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AB14E9-12FF-4D62-BFE0-F084F58DB2C8}"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9635-9362-4C2D-AD5B-595B5C610DCC}" type="slidenum">
              <a:rPr lang="en-US" smtClean="0"/>
              <a:t>‹#›</a:t>
            </a:fld>
            <a:endParaRPr lang="en-US"/>
          </a:p>
        </p:txBody>
      </p:sp>
    </p:spTree>
    <p:extLst>
      <p:ext uri="{BB962C8B-B14F-4D97-AF65-F5344CB8AC3E}">
        <p14:creationId xmlns:p14="http://schemas.microsoft.com/office/powerpoint/2010/main" val="390520160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AB14E9-12FF-4D62-BFE0-F084F58DB2C8}"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9635-9362-4C2D-AD5B-595B5C610DCC}" type="slidenum">
              <a:rPr lang="en-US" smtClean="0"/>
              <a:t>‹#›</a:t>
            </a:fld>
            <a:endParaRPr lang="en-US"/>
          </a:p>
        </p:txBody>
      </p:sp>
    </p:spTree>
    <p:extLst>
      <p:ext uri="{BB962C8B-B14F-4D97-AF65-F5344CB8AC3E}">
        <p14:creationId xmlns:p14="http://schemas.microsoft.com/office/powerpoint/2010/main" val="419547739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AB14E9-12FF-4D62-BFE0-F084F58DB2C8}"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9635-9362-4C2D-AD5B-595B5C610DCC}"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165938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AB14E9-12FF-4D62-BFE0-F084F58DB2C8}"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9635-9362-4C2D-AD5B-595B5C610DCC}" type="slidenum">
              <a:rPr lang="en-US" smtClean="0"/>
              <a:t>‹#›</a:t>
            </a:fld>
            <a:endParaRPr lang="en-US"/>
          </a:p>
        </p:txBody>
      </p:sp>
    </p:spTree>
    <p:extLst>
      <p:ext uri="{BB962C8B-B14F-4D97-AF65-F5344CB8AC3E}">
        <p14:creationId xmlns:p14="http://schemas.microsoft.com/office/powerpoint/2010/main" val="348449860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AB14E9-12FF-4D62-BFE0-F084F58DB2C8}" type="datetimeFigureOut">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3E9635-9362-4C2D-AD5B-595B5C610DCC}" type="slidenum">
              <a:rPr lang="en-US" smtClean="0"/>
              <a:t>‹#›</a:t>
            </a:fld>
            <a:endParaRPr lang="en-US"/>
          </a:p>
        </p:txBody>
      </p:sp>
    </p:spTree>
    <p:extLst>
      <p:ext uri="{BB962C8B-B14F-4D97-AF65-F5344CB8AC3E}">
        <p14:creationId xmlns:p14="http://schemas.microsoft.com/office/powerpoint/2010/main" val="218343018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AB14E9-12FF-4D62-BFE0-F084F58DB2C8}" type="datetimeFigureOut">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3E9635-9362-4C2D-AD5B-595B5C610DCC}" type="slidenum">
              <a:rPr lang="en-US" smtClean="0"/>
              <a:t>‹#›</a:t>
            </a:fld>
            <a:endParaRPr lang="en-US"/>
          </a:p>
        </p:txBody>
      </p:sp>
    </p:spTree>
    <p:extLst>
      <p:ext uri="{BB962C8B-B14F-4D97-AF65-F5344CB8AC3E}">
        <p14:creationId xmlns:p14="http://schemas.microsoft.com/office/powerpoint/2010/main" val="274125065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2AB14E9-12FF-4D62-BFE0-F084F58DB2C8}" type="datetimeFigureOut">
              <a:rPr lang="en-US" smtClean="0"/>
              <a:t>11/30/2022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3E9635-9362-4C2D-AD5B-595B5C610DCC}" type="slidenum">
              <a:rPr lang="en-US" smtClean="0"/>
              <a:t>‹#›</a:t>
            </a:fld>
            <a:endParaRPr lang="en-US"/>
          </a:p>
        </p:txBody>
      </p:sp>
    </p:spTree>
    <p:extLst>
      <p:ext uri="{BB962C8B-B14F-4D97-AF65-F5344CB8AC3E}">
        <p14:creationId xmlns:p14="http://schemas.microsoft.com/office/powerpoint/2010/main" val="37280543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D2AB14E9-12FF-4D62-BFE0-F084F58DB2C8}" type="datetimeFigureOut">
              <a:rPr lang="en-US" smtClean="0"/>
              <a:t>11/30/2022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3E9635-9362-4C2D-AD5B-595B5C610DCC}" type="slidenum">
              <a:rPr lang="en-US" smtClean="0"/>
              <a:t>‹#›</a:t>
            </a:fld>
            <a:endParaRPr lang="en-US"/>
          </a:p>
        </p:txBody>
      </p:sp>
    </p:spTree>
    <p:extLst>
      <p:ext uri="{BB962C8B-B14F-4D97-AF65-F5344CB8AC3E}">
        <p14:creationId xmlns:p14="http://schemas.microsoft.com/office/powerpoint/2010/main" val="261435550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AB14E9-12FF-4D62-BFE0-F084F58DB2C8}"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9635-9362-4C2D-AD5B-595B5C610DCC}" type="slidenum">
              <a:rPr lang="en-US" smtClean="0"/>
              <a:t>‹#›</a:t>
            </a:fld>
            <a:endParaRPr lang="en-US"/>
          </a:p>
        </p:txBody>
      </p:sp>
    </p:spTree>
    <p:extLst>
      <p:ext uri="{BB962C8B-B14F-4D97-AF65-F5344CB8AC3E}">
        <p14:creationId xmlns:p14="http://schemas.microsoft.com/office/powerpoint/2010/main" val="182951365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2AB14E9-12FF-4D62-BFE0-F084F58DB2C8}" type="datetimeFigureOut">
              <a:rPr lang="en-US" smtClean="0"/>
              <a:t>11/30/2022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A3E9635-9362-4C2D-AD5B-595B5C610DCC}"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3075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a:t>OOPS Concepts</a:t>
            </a:r>
          </a:p>
        </p:txBody>
      </p:sp>
      <p:sp>
        <p:nvSpPr>
          <p:cNvPr id="3" name="Subtitle 2"/>
          <p:cNvSpPr>
            <a:spLocks noGrp="1"/>
          </p:cNvSpPr>
          <p:nvPr>
            <p:ph type="subTitle" idx="1"/>
          </p:nvPr>
        </p:nvSpPr>
        <p:spPr/>
        <p:txBody>
          <a:bodyPr/>
          <a:lstStyle/>
          <a:p>
            <a:r>
              <a:rPr lang="en-US" dirty="0"/>
              <a:t>BY Vijay </a:t>
            </a:r>
            <a:r>
              <a:rPr lang="en-US" dirty="0" err="1"/>
              <a:t>kumbhar</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85800" y="199765"/>
            <a:ext cx="7543800" cy="659449"/>
          </a:xfrm>
        </p:spPr>
        <p:txBody>
          <a:bodyPr>
            <a:normAutofit fontScale="90000"/>
          </a:bodyPr>
          <a:lstStyle/>
          <a:p>
            <a:r>
              <a:rPr lang="en-US" dirty="0"/>
              <a:t>Abstraction</a:t>
            </a:r>
          </a:p>
        </p:txBody>
      </p:sp>
      <p:sp>
        <p:nvSpPr>
          <p:cNvPr id="3" name="Content Placeholder 2"/>
          <p:cNvSpPr>
            <a:spLocks noGrp="1"/>
          </p:cNvSpPr>
          <p:nvPr>
            <p:ph idx="1"/>
          </p:nvPr>
        </p:nvSpPr>
        <p:spPr>
          <a:xfrm>
            <a:off x="152400" y="2743200"/>
            <a:ext cx="8229600" cy="3810000"/>
          </a:xfrm>
        </p:spPr>
        <p:txBody>
          <a:bodyPr/>
          <a:lstStyle/>
          <a:p>
            <a:pPr>
              <a:spcBef>
                <a:spcPts val="100"/>
              </a:spcBef>
              <a:defRPr/>
            </a:pPr>
            <a:r>
              <a:rPr lang="en-US" dirty="0"/>
              <a:t>Abstraction is the process of taking only a set of essential characteristics from something.</a:t>
            </a:r>
          </a:p>
          <a:p>
            <a:pPr>
              <a:spcBef>
                <a:spcPts val="100"/>
              </a:spcBef>
              <a:defRPr/>
            </a:pPr>
            <a:r>
              <a:rPr lang="en-US" dirty="0"/>
              <a:t>Example</a:t>
            </a:r>
          </a:p>
          <a:p>
            <a:pPr lvl="1">
              <a:spcBef>
                <a:spcPts val="100"/>
              </a:spcBef>
              <a:defRPr/>
            </a:pPr>
            <a:r>
              <a:rPr lang="en-US" sz="2000" dirty="0">
                <a:ea typeface="+mn-ea"/>
                <a:cs typeface="+mn-cs"/>
              </a:rPr>
              <a:t>For a Doctor</a:t>
            </a:r>
            <a:r>
              <a:rPr lang="en-US" sz="2000" dirty="0">
                <a:ea typeface="+mn-ea"/>
                <a:cs typeface="+mn-cs"/>
                <a:sym typeface="Wingdings" pitchFamily="2" charset="2"/>
              </a:rPr>
              <a:t> you are a Patient</a:t>
            </a:r>
          </a:p>
          <a:p>
            <a:pPr lvl="2">
              <a:spcBef>
                <a:spcPts val="100"/>
              </a:spcBef>
              <a:defRPr/>
            </a:pPr>
            <a:r>
              <a:rPr lang="en-US" sz="2000" dirty="0">
                <a:ea typeface="+mn-ea"/>
                <a:cs typeface="+mn-cs"/>
                <a:sym typeface="Wingdings" pitchFamily="2" charset="2"/>
              </a:rPr>
              <a:t>Name, Age, Old medical records</a:t>
            </a:r>
          </a:p>
          <a:p>
            <a:pPr lvl="1">
              <a:spcBef>
                <a:spcPts val="100"/>
              </a:spcBef>
              <a:defRPr/>
            </a:pPr>
            <a:r>
              <a:rPr lang="en-US" sz="2000" dirty="0">
                <a:ea typeface="+mn-ea"/>
                <a:cs typeface="+mn-cs"/>
              </a:rPr>
              <a:t>For a Teacher</a:t>
            </a:r>
            <a:r>
              <a:rPr lang="en-US" sz="2000" dirty="0">
                <a:ea typeface="+mn-ea"/>
                <a:cs typeface="+mn-cs"/>
                <a:sym typeface="Wingdings" pitchFamily="2" charset="2"/>
              </a:rPr>
              <a:t> you are a </a:t>
            </a:r>
            <a:r>
              <a:rPr lang="en-US" sz="2000" dirty="0">
                <a:sym typeface="Wingdings" pitchFamily="2" charset="2"/>
              </a:rPr>
              <a:t>Student </a:t>
            </a:r>
          </a:p>
          <a:p>
            <a:pPr lvl="2">
              <a:spcBef>
                <a:spcPts val="100"/>
              </a:spcBef>
              <a:defRPr/>
            </a:pPr>
            <a:r>
              <a:rPr lang="en-US" sz="2000" dirty="0">
                <a:ea typeface="+mn-ea"/>
                <a:cs typeface="+mn-cs"/>
                <a:sym typeface="Wingdings" pitchFamily="2" charset="2"/>
              </a:rPr>
              <a:t>Name, Roll Number/RegNo, Education background</a:t>
            </a:r>
          </a:p>
          <a:p>
            <a:pPr lvl="1">
              <a:spcBef>
                <a:spcPts val="100"/>
              </a:spcBef>
              <a:defRPr/>
            </a:pPr>
            <a:r>
              <a:rPr lang="en-US" sz="2000" dirty="0">
                <a:ea typeface="+mn-ea"/>
                <a:cs typeface="+mn-cs"/>
                <a:sym typeface="Wingdings" pitchFamily="2" charset="2"/>
              </a:rPr>
              <a:t>For HR Staff you are ______________</a:t>
            </a:r>
          </a:p>
          <a:p>
            <a:pPr lvl="2">
              <a:spcBef>
                <a:spcPts val="100"/>
              </a:spcBef>
              <a:defRPr/>
            </a:pPr>
            <a:r>
              <a:rPr lang="en-US" sz="2000" dirty="0">
                <a:ea typeface="+mn-ea"/>
                <a:cs typeface="+mn-cs"/>
                <a:sym typeface="Wingdings" pitchFamily="2" charset="2"/>
              </a:rPr>
              <a:t>___________,_____________,___________</a:t>
            </a:r>
          </a:p>
        </p:txBody>
      </p:sp>
      <p:sp>
        <p:nvSpPr>
          <p:cNvPr id="15367" name="Slide Number Placeholder 7"/>
          <p:cNvSpPr>
            <a:spLocks noGrp="1"/>
          </p:cNvSpPr>
          <p:nvPr>
            <p:ph type="sldNum" sz="quarter" idx="12"/>
          </p:nvPr>
        </p:nvSpPr>
        <p:spPr>
          <a:xfrm>
            <a:off x="3505200" y="6619875"/>
            <a:ext cx="2133600" cy="238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59EFB965-0715-4265-8270-8F543EF0C6EB}" type="slidenum">
              <a:rPr lang="en-US" smtClean="0">
                <a:solidFill>
                  <a:schemeClr val="bg2"/>
                </a:solidFill>
              </a:rPr>
              <a:pPr eaLnBrk="1" hangingPunct="1">
                <a:defRPr/>
              </a:pPr>
              <a:t>10</a:t>
            </a:fld>
            <a:endParaRPr lang="en-US">
              <a:solidFill>
                <a:schemeClr val="bg2"/>
              </a:solidFill>
            </a:endParaRPr>
          </a:p>
        </p:txBody>
      </p:sp>
      <p:pic>
        <p:nvPicPr>
          <p:cNvPr id="15364" name="Picture 2" descr="C:\Program Files\Microsoft Office\MEDIA\CAGCAT10\j0292020.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9400" y="3581400"/>
            <a:ext cx="1868488"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Box 5"/>
          <p:cNvSpPr txBox="1">
            <a:spLocks noChangeArrowheads="1"/>
          </p:cNvSpPr>
          <p:nvPr/>
        </p:nvSpPr>
        <p:spPr bwMode="auto">
          <a:xfrm>
            <a:off x="7315200" y="5410200"/>
            <a:ext cx="76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You</a:t>
            </a:r>
          </a:p>
        </p:txBody>
      </p:sp>
      <p:sp>
        <p:nvSpPr>
          <p:cNvPr id="7" name="Rectangle 6"/>
          <p:cNvSpPr/>
          <p:nvPr/>
        </p:nvSpPr>
        <p:spPr>
          <a:xfrm>
            <a:off x="533400" y="1053259"/>
            <a:ext cx="8534400" cy="1631950"/>
          </a:xfrm>
          <a:prstGeom prst="rect">
            <a:avLst/>
          </a:prstGeom>
          <a:ln>
            <a:solidFill>
              <a:schemeClr val="accent2"/>
            </a:solidFill>
          </a:ln>
        </p:spPr>
        <p:txBody>
          <a:bodyPr>
            <a:spAutoFit/>
          </a:bodyPr>
          <a:lstStyle/>
          <a:p>
            <a:pPr>
              <a:defRPr/>
            </a:pPr>
            <a:r>
              <a:rPr lang="en-US" sz="2000" b="1" i="1" dirty="0">
                <a:solidFill>
                  <a:srgbClr val="5F5F5F"/>
                </a:solidFill>
                <a:latin typeface="+mj-lt"/>
                <a:cs typeface="+mn-cs"/>
                <a:sym typeface="Wingdings" pitchFamily="2" charset="2"/>
              </a:rPr>
              <a:t>Abstraction </a:t>
            </a:r>
            <a:r>
              <a:rPr lang="en-US" sz="2000" b="1" i="1" dirty="0">
                <a:solidFill>
                  <a:srgbClr val="C00000"/>
                </a:solidFill>
                <a:latin typeface="+mj-lt"/>
                <a:cs typeface="+mn-cs"/>
                <a:sym typeface="Wingdings" pitchFamily="2" charset="2"/>
              </a:rPr>
              <a:t>denotes essential characteristics </a:t>
            </a:r>
            <a:r>
              <a:rPr lang="en-US" sz="2000" b="1" i="1" dirty="0">
                <a:solidFill>
                  <a:srgbClr val="5F5F5F"/>
                </a:solidFill>
                <a:latin typeface="+mj-lt"/>
                <a:cs typeface="+mn-cs"/>
                <a:sym typeface="Wingdings" pitchFamily="2" charset="2"/>
              </a:rPr>
              <a:t>of an object that distinguish it from all other kinds of objects and thus provide crisply defined conceptual boundaries</a:t>
            </a:r>
            <a:r>
              <a:rPr lang="en-US" sz="2000" b="1" i="1" dirty="0">
                <a:solidFill>
                  <a:srgbClr val="C00000"/>
                </a:solidFill>
                <a:latin typeface="+mj-lt"/>
                <a:cs typeface="+mn-cs"/>
                <a:sym typeface="Wingdings" pitchFamily="2" charset="2"/>
              </a:rPr>
              <a:t>, relative to the perspective of the viewer.</a:t>
            </a:r>
          </a:p>
          <a:p>
            <a:pPr>
              <a:defRPr/>
            </a:pPr>
            <a:r>
              <a:rPr lang="en-US" sz="2000" b="1" dirty="0">
                <a:solidFill>
                  <a:srgbClr val="5F5F5F"/>
                </a:solidFill>
                <a:latin typeface="+mj-lt"/>
                <a:cs typeface="+mn-cs"/>
                <a:sym typeface="Wingdings" pitchFamily="2" charset="2"/>
              </a:rPr>
              <a:t>-Grady </a:t>
            </a:r>
            <a:r>
              <a:rPr lang="en-US" sz="2000" b="1" dirty="0" err="1">
                <a:solidFill>
                  <a:srgbClr val="5F5F5F"/>
                </a:solidFill>
                <a:latin typeface="+mj-lt"/>
                <a:cs typeface="+mn-cs"/>
                <a:sym typeface="Wingdings" pitchFamily="2" charset="2"/>
              </a:rPr>
              <a:t>Booch</a:t>
            </a:r>
            <a:r>
              <a:rPr lang="en-US" sz="2000" b="1" dirty="0">
                <a:solidFill>
                  <a:srgbClr val="5F5F5F"/>
                </a:solidFill>
                <a:latin typeface="+mj-lt"/>
                <a:cs typeface="+mn-cs"/>
                <a:sym typeface="Wingdings" pitchFamily="2" charset="2"/>
              </a:rPr>
              <a:t> </a:t>
            </a: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17679" y="0"/>
            <a:ext cx="8229600" cy="838200"/>
          </a:xfrm>
        </p:spPr>
        <p:txBody>
          <a:bodyPr/>
          <a:lstStyle/>
          <a:p>
            <a:r>
              <a:rPr lang="en-US" dirty="0"/>
              <a:t>Encapsulation</a:t>
            </a:r>
          </a:p>
        </p:txBody>
      </p:sp>
      <p:sp>
        <p:nvSpPr>
          <p:cNvPr id="17413" name="Content Placeholder 2"/>
          <p:cNvSpPr>
            <a:spLocks noGrp="1"/>
          </p:cNvSpPr>
          <p:nvPr>
            <p:ph idx="1"/>
          </p:nvPr>
        </p:nvSpPr>
        <p:spPr>
          <a:xfrm>
            <a:off x="152400" y="4953000"/>
            <a:ext cx="8382000" cy="1752600"/>
          </a:xfrm>
        </p:spPr>
        <p:txBody>
          <a:bodyPr>
            <a:normAutofit/>
          </a:bodyPr>
          <a:lstStyle/>
          <a:p>
            <a:r>
              <a:rPr lang="en-US"/>
              <a:t>Encapsulation is binding data and operations that work on data together in a construct.</a:t>
            </a:r>
          </a:p>
          <a:p>
            <a:r>
              <a:rPr lang="en-US"/>
              <a:t>Encapsulation involves Data and Implementation Hiding.</a:t>
            </a:r>
          </a:p>
          <a:p>
            <a:endParaRPr lang="en-US"/>
          </a:p>
        </p:txBody>
      </p:sp>
      <p:sp>
        <p:nvSpPr>
          <p:cNvPr id="17415" name="Slide Number Placeholder 8"/>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0DA2C46E-F25A-4397-B3F3-457A5DC443FC}" type="slidenum">
              <a:rPr lang="en-US" smtClean="0">
                <a:solidFill>
                  <a:schemeClr val="bg2"/>
                </a:solidFill>
              </a:rPr>
              <a:pPr eaLnBrk="1" hangingPunct="1">
                <a:defRPr/>
              </a:pPr>
              <a:t>11</a:t>
            </a:fld>
            <a:endParaRPr lang="en-US">
              <a:solidFill>
                <a:schemeClr val="bg2"/>
              </a:solidFill>
            </a:endParaRP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81000"/>
            <a:ext cx="290353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Box 7"/>
          <p:cNvSpPr txBox="1">
            <a:spLocks noChangeArrowheads="1"/>
          </p:cNvSpPr>
          <p:nvPr/>
        </p:nvSpPr>
        <p:spPr bwMode="auto">
          <a:xfrm>
            <a:off x="304800" y="1143000"/>
            <a:ext cx="45720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i="1">
                <a:sym typeface="Wingdings" pitchFamily="2" charset="2"/>
              </a:rPr>
              <a:t>Would you like it if your CPU is given to you like this?</a:t>
            </a:r>
          </a:p>
          <a:p>
            <a:pPr eaLnBrk="1" hangingPunct="1"/>
            <a:endParaRPr lang="en-US" sz="2000" i="1">
              <a:sym typeface="Wingdings" pitchFamily="2" charset="2"/>
            </a:endParaRPr>
          </a:p>
          <a:p>
            <a:pPr eaLnBrk="1" hangingPunct="1"/>
            <a:r>
              <a:rPr lang="en-US" sz="2000" i="1">
                <a:sym typeface="Wingdings" pitchFamily="2" charset="2"/>
              </a:rPr>
              <a:t>What are the problems if it were given to you like this?</a:t>
            </a:r>
          </a:p>
        </p:txBody>
      </p:sp>
      <p:sp>
        <p:nvSpPr>
          <p:cNvPr id="11" name="Rectangle 10"/>
          <p:cNvSpPr/>
          <p:nvPr/>
        </p:nvSpPr>
        <p:spPr>
          <a:xfrm>
            <a:off x="152400" y="3274923"/>
            <a:ext cx="8534400" cy="1631950"/>
          </a:xfrm>
          <a:prstGeom prst="rect">
            <a:avLst/>
          </a:prstGeom>
          <a:ln>
            <a:solidFill>
              <a:schemeClr val="accent2"/>
            </a:solidFill>
          </a:ln>
        </p:spPr>
        <p:txBody>
          <a:bodyPr>
            <a:spAutoFit/>
          </a:bodyPr>
          <a:lstStyle/>
          <a:p>
            <a:pPr>
              <a:defRPr/>
            </a:pPr>
            <a:r>
              <a:rPr lang="en-US" sz="2000" b="1" i="1" dirty="0">
                <a:solidFill>
                  <a:srgbClr val="5F5F5F"/>
                </a:solidFill>
                <a:latin typeface="+mj-lt"/>
                <a:cs typeface="+mn-cs"/>
                <a:sym typeface="Wingdings" pitchFamily="2" charset="2"/>
              </a:rPr>
              <a:t>Encapsulation is the process of compartmentalizing the elements of abstraction that constitute its structure and behavior; encapsulation serves to separate the contractual interface of an abstraction and its implementation.</a:t>
            </a:r>
            <a:endParaRPr lang="en-US" sz="2000" b="1" i="1" dirty="0">
              <a:solidFill>
                <a:srgbClr val="C00000"/>
              </a:solidFill>
              <a:latin typeface="+mj-lt"/>
              <a:cs typeface="+mn-cs"/>
              <a:sym typeface="Wingdings" pitchFamily="2" charset="2"/>
            </a:endParaRPr>
          </a:p>
          <a:p>
            <a:pPr>
              <a:defRPr/>
            </a:pPr>
            <a:r>
              <a:rPr lang="en-US" sz="2000" b="1" dirty="0">
                <a:solidFill>
                  <a:srgbClr val="5F5F5F"/>
                </a:solidFill>
                <a:latin typeface="+mj-lt"/>
                <a:cs typeface="+mn-cs"/>
                <a:sym typeface="Wingdings" pitchFamily="2" charset="2"/>
              </a:rPr>
              <a:t>- Grady </a:t>
            </a:r>
            <a:r>
              <a:rPr lang="en-US" sz="2000" b="1" dirty="0" err="1">
                <a:solidFill>
                  <a:srgbClr val="5F5F5F"/>
                </a:solidFill>
                <a:latin typeface="+mj-lt"/>
                <a:cs typeface="+mn-cs"/>
                <a:sym typeface="Wingdings" pitchFamily="2" charset="2"/>
              </a:rPr>
              <a:t>Booch</a:t>
            </a:r>
            <a:r>
              <a:rPr lang="en-US" sz="2000" b="1" dirty="0">
                <a:solidFill>
                  <a:srgbClr val="5F5F5F"/>
                </a:solidFill>
                <a:latin typeface="+mj-lt"/>
                <a:cs typeface="+mn-cs"/>
                <a:sym typeface="Wingdings" pitchFamily="2" charset="2"/>
              </a:rPr>
              <a:t> </a:t>
            </a: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and Encapsulation </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12</a:t>
            </a:fld>
            <a:endParaRPr lang="en-US"/>
          </a:p>
        </p:txBody>
      </p:sp>
      <p:graphicFrame>
        <p:nvGraphicFramePr>
          <p:cNvPr id="10" name="Diagram 9"/>
          <p:cNvGraphicFramePr/>
          <p:nvPr>
            <p:extLst>
              <p:ext uri="{D42A27DB-BD31-4B8C-83A1-F6EECF244321}">
                <p14:modId xmlns:p14="http://schemas.microsoft.com/office/powerpoint/2010/main" val="2081788866"/>
              </p:ext>
            </p:extLst>
          </p:nvPr>
        </p:nvGraphicFramePr>
        <p:xfrm>
          <a:off x="228600" y="1143000"/>
          <a:ext cx="8534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4" name="Straight Connector 13"/>
          <p:cNvCxnSpPr/>
          <p:nvPr/>
        </p:nvCxnSpPr>
        <p:spPr>
          <a:xfrm>
            <a:off x="228600" y="3733800"/>
            <a:ext cx="25146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5" name="Straight Connector 14"/>
          <p:cNvCxnSpPr/>
          <p:nvPr/>
        </p:nvCxnSpPr>
        <p:spPr>
          <a:xfrm>
            <a:off x="3124200" y="3581400"/>
            <a:ext cx="25146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p:nvPr/>
        </p:nvCxnSpPr>
        <p:spPr>
          <a:xfrm>
            <a:off x="5943600" y="3276600"/>
            <a:ext cx="2819400" cy="0"/>
          </a:xfrm>
          <a:prstGeom prst="line">
            <a:avLst/>
          </a:prstGeom>
        </p:spPr>
        <p:style>
          <a:lnRef idx="3">
            <a:schemeClr val="accent6"/>
          </a:lnRef>
          <a:fillRef idx="0">
            <a:schemeClr val="accent6"/>
          </a:fillRef>
          <a:effectRef idx="2">
            <a:schemeClr val="accent6"/>
          </a:effectRef>
          <a:fontRef idx="minor">
            <a:schemeClr val="tx1"/>
          </a:fontRef>
        </p:style>
      </p:cxnSp>
      <p:sp>
        <p:nvSpPr>
          <p:cNvPr id="3" name="TextBox 2"/>
          <p:cNvSpPr txBox="1"/>
          <p:nvPr/>
        </p:nvSpPr>
        <p:spPr>
          <a:xfrm>
            <a:off x="685800" y="5257800"/>
            <a:ext cx="2438400" cy="707886"/>
          </a:xfrm>
          <a:prstGeom prst="rect">
            <a:avLst/>
          </a:prstGeom>
          <a:noFill/>
          <a:ln>
            <a:solidFill>
              <a:schemeClr val="accent2"/>
            </a:solidFill>
          </a:ln>
        </p:spPr>
        <p:txBody>
          <a:bodyPr wrap="square" rtlCol="0">
            <a:spAutoFit/>
          </a:bodyPr>
          <a:lstStyle/>
          <a:p>
            <a:pPr marL="285750" indent="-285750">
              <a:buFontTx/>
              <a:buChar char="-"/>
            </a:pPr>
            <a:r>
              <a:rPr lang="en-US" sz="2000" dirty="0"/>
              <a:t>: private</a:t>
            </a:r>
          </a:p>
          <a:p>
            <a:r>
              <a:rPr lang="en-US" sz="2000" dirty="0"/>
              <a:t>+  : public </a:t>
            </a:r>
          </a:p>
        </p:txBody>
      </p:sp>
    </p:spTree>
    <p:extLst>
      <p:ext uri="{BB962C8B-B14F-4D97-AF65-F5344CB8AC3E}">
        <p14:creationId xmlns:p14="http://schemas.microsoft.com/office/powerpoint/2010/main" val="392499473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Reuse in Object Oriented Language</a:t>
            </a:r>
          </a:p>
        </p:txBody>
      </p:sp>
      <p:sp>
        <p:nvSpPr>
          <p:cNvPr id="3" name="Content Placeholder 2"/>
          <p:cNvSpPr>
            <a:spLocks noGrp="1"/>
          </p:cNvSpPr>
          <p:nvPr>
            <p:ph idx="1"/>
          </p:nvPr>
        </p:nvSpPr>
        <p:spPr>
          <a:xfrm>
            <a:off x="457200" y="1143000"/>
            <a:ext cx="8305800" cy="5029200"/>
          </a:xfrm>
        </p:spPr>
        <p:txBody>
          <a:bodyPr>
            <a:normAutofit/>
          </a:bodyPr>
          <a:lstStyle/>
          <a:p>
            <a:pPr>
              <a:defRPr/>
            </a:pPr>
            <a:r>
              <a:rPr lang="en-US" dirty="0"/>
              <a:t>Object Oriented Languages also implements reuse in the same way that we do in real life.</a:t>
            </a:r>
          </a:p>
          <a:p>
            <a:pPr>
              <a:defRPr/>
            </a:pPr>
            <a:r>
              <a:rPr lang="en-US" dirty="0"/>
              <a:t>Using </a:t>
            </a:r>
          </a:p>
          <a:p>
            <a:pPr lvl="1">
              <a:defRPr/>
            </a:pPr>
            <a:r>
              <a:rPr lang="en-US" sz="2000" dirty="0">
                <a:ea typeface="+mn-ea"/>
                <a:cs typeface="+mn-cs"/>
              </a:rPr>
              <a:t>has-a</a:t>
            </a:r>
          </a:p>
          <a:p>
            <a:pPr lvl="1">
              <a:defRPr/>
            </a:pPr>
            <a:r>
              <a:rPr lang="en-US" sz="2000" dirty="0">
                <a:ea typeface="+mn-ea"/>
                <a:cs typeface="+mn-cs"/>
              </a:rPr>
              <a:t>is-a</a:t>
            </a:r>
          </a:p>
          <a:p>
            <a:pPr>
              <a:defRPr/>
            </a:pPr>
            <a:r>
              <a:rPr lang="en-US" dirty="0"/>
              <a:t>Has-a or composition relationship is implemented by having a class having another class as its member, or rather an object having another object as its member.</a:t>
            </a:r>
          </a:p>
          <a:p>
            <a:pPr lvl="1">
              <a:defRPr/>
            </a:pPr>
            <a:r>
              <a:rPr lang="en-US" sz="2000" dirty="0">
                <a:ea typeface="+mn-ea"/>
                <a:cs typeface="+mn-cs"/>
              </a:rPr>
              <a:t>Car has a Stereo</a:t>
            </a:r>
          </a:p>
          <a:p>
            <a:pPr lvl="1">
              <a:defRPr/>
            </a:pPr>
            <a:r>
              <a:rPr lang="en-US" sz="2000" dirty="0">
                <a:ea typeface="+mn-ea"/>
                <a:cs typeface="+mn-cs"/>
              </a:rPr>
              <a:t>College  has Teachers and Students</a:t>
            </a:r>
          </a:p>
          <a:p>
            <a:pPr>
              <a:defRPr/>
            </a:pPr>
            <a:r>
              <a:rPr lang="en-US" dirty="0"/>
              <a:t>Is-a is implemented through what we call </a:t>
            </a:r>
            <a:r>
              <a:rPr lang="en-US" b="1" i="1" dirty="0"/>
              <a:t>inheritance</a:t>
            </a:r>
            <a:r>
              <a:rPr lang="en-US" dirty="0"/>
              <a:t> relationship </a:t>
            </a:r>
          </a:p>
        </p:txBody>
      </p:sp>
      <p:sp>
        <p:nvSpPr>
          <p:cNvPr id="7172"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C304BAC-2A45-42C3-8AC6-9E54D37A2742}" type="slidenum">
              <a:rPr lang="en-US" smtClean="0">
                <a:solidFill>
                  <a:schemeClr val="bg2"/>
                </a:solidFill>
              </a:rPr>
              <a:pPr eaLnBrk="1" hangingPunct="1">
                <a:defRPr/>
              </a:pPr>
              <a:t>13</a:t>
            </a:fld>
            <a:endParaRPr lang="en-US">
              <a:solidFill>
                <a:schemeClr val="bg2"/>
              </a:solidFill>
            </a:endParaRPr>
          </a:p>
        </p:txBody>
      </p:sp>
    </p:spTree>
    <p:extLst>
      <p:ext uri="{BB962C8B-B14F-4D97-AF65-F5344CB8AC3E}">
        <p14:creationId xmlns:p14="http://schemas.microsoft.com/office/powerpoint/2010/main" val="39426841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356"/>
            <a:ext cx="7543800" cy="670561"/>
          </a:xfrm>
        </p:spPr>
        <p:txBody>
          <a:bodyPr>
            <a:normAutofit fontScale="90000"/>
          </a:bodyPr>
          <a:lstStyle/>
          <a:p>
            <a:r>
              <a:rPr lang="en-US" dirty="0"/>
              <a:t>Inheritance</a:t>
            </a:r>
          </a:p>
        </p:txBody>
      </p:sp>
      <p:sp>
        <p:nvSpPr>
          <p:cNvPr id="3" name="Content Placeholder 2"/>
          <p:cNvSpPr>
            <a:spLocks noGrp="1"/>
          </p:cNvSpPr>
          <p:nvPr>
            <p:ph idx="1"/>
          </p:nvPr>
        </p:nvSpPr>
        <p:spPr>
          <a:xfrm>
            <a:off x="304800" y="2895600"/>
            <a:ext cx="8229600" cy="3306763"/>
          </a:xfrm>
        </p:spPr>
        <p:txBody>
          <a:bodyPr/>
          <a:lstStyle/>
          <a:p>
            <a:r>
              <a:rPr lang="en-US" dirty="0"/>
              <a:t>Defines IS-A relationship between classes</a:t>
            </a:r>
          </a:p>
          <a:p>
            <a:r>
              <a:rPr lang="en-US" dirty="0"/>
              <a:t>Cat IS-A Animal</a:t>
            </a:r>
          </a:p>
          <a:p>
            <a:r>
              <a:rPr lang="en-US" dirty="0"/>
              <a:t>Car IS-A Vehicle</a:t>
            </a:r>
          </a:p>
          <a:p>
            <a:r>
              <a:rPr lang="en-US" dirty="0"/>
              <a:t>Rose IS-A Flower</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14</a:t>
            </a:fld>
            <a:endParaRPr lang="en-US"/>
          </a:p>
        </p:txBody>
      </p:sp>
      <p:sp>
        <p:nvSpPr>
          <p:cNvPr id="6" name="Rectangle 5"/>
          <p:cNvSpPr/>
          <p:nvPr/>
        </p:nvSpPr>
        <p:spPr>
          <a:xfrm>
            <a:off x="457200" y="1283207"/>
            <a:ext cx="8229600" cy="1344984"/>
          </a:xfrm>
          <a:prstGeom prst="rect">
            <a:avLst/>
          </a:prstGeom>
          <a:ln>
            <a:solidFill>
              <a:schemeClr val="accent2"/>
            </a:solidFill>
          </a:ln>
        </p:spPr>
        <p:txBody>
          <a:bodyPr wrap="square">
            <a:spAutoFit/>
          </a:bodyPr>
          <a:lstStyle/>
          <a:p>
            <a:pPr>
              <a:lnSpc>
                <a:spcPct val="140000"/>
              </a:lnSpc>
              <a:defRPr/>
            </a:pPr>
            <a:r>
              <a:rPr lang="en-US" sz="2000" b="1" i="1" dirty="0">
                <a:solidFill>
                  <a:srgbClr val="5F5F5F"/>
                </a:solidFill>
                <a:latin typeface="+mj-lt"/>
                <a:cs typeface="+mn-cs"/>
                <a:sym typeface="Wingdings" pitchFamily="2" charset="2"/>
              </a:rPr>
              <a:t>Inheritance defines relationship among classes, wherein one class share structure or behavior defined in one or more classes. </a:t>
            </a:r>
          </a:p>
          <a:p>
            <a:pPr>
              <a:lnSpc>
                <a:spcPct val="140000"/>
              </a:lnSpc>
              <a:defRPr/>
            </a:pPr>
            <a:r>
              <a:rPr lang="en-US" sz="2000" b="1" dirty="0">
                <a:solidFill>
                  <a:srgbClr val="5F5F5F"/>
                </a:solidFill>
                <a:latin typeface="+mj-lt"/>
                <a:cs typeface="+mn-cs"/>
                <a:sym typeface="Wingdings" pitchFamily="2" charset="2"/>
              </a:rPr>
              <a:t>- Grady </a:t>
            </a:r>
            <a:r>
              <a:rPr lang="en-US" sz="2000" b="1" dirty="0" err="1">
                <a:solidFill>
                  <a:srgbClr val="5F5F5F"/>
                </a:solidFill>
                <a:latin typeface="+mj-lt"/>
                <a:cs typeface="+mn-cs"/>
                <a:sym typeface="Wingdings" pitchFamily="2" charset="2"/>
              </a:rPr>
              <a:t>Booch</a:t>
            </a:r>
            <a:r>
              <a:rPr lang="en-US" sz="2000" b="1" dirty="0">
                <a:solidFill>
                  <a:srgbClr val="5F5F5F"/>
                </a:solidFill>
                <a:latin typeface="+mj-lt"/>
                <a:cs typeface="+mn-cs"/>
                <a:sym typeface="Wingdings" pitchFamily="2" charset="2"/>
              </a:rPr>
              <a:t> </a:t>
            </a:r>
          </a:p>
        </p:txBody>
      </p:sp>
    </p:spTree>
    <p:extLst>
      <p:ext uri="{BB962C8B-B14F-4D97-AF65-F5344CB8AC3E}">
        <p14:creationId xmlns:p14="http://schemas.microsoft.com/office/powerpoint/2010/main" val="368931459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822960" y="286605"/>
            <a:ext cx="7543800" cy="987216"/>
          </a:xfrm>
        </p:spPr>
        <p:txBody>
          <a:bodyPr/>
          <a:lstStyle/>
          <a:p>
            <a:r>
              <a:rPr lang="en-US" dirty="0"/>
              <a:t>Inheritance hierarchy</a:t>
            </a:r>
          </a:p>
        </p:txBody>
      </p:sp>
      <p:sp>
        <p:nvSpPr>
          <p:cNvPr id="19482" name="Slide Number Placeholder 26"/>
          <p:cNvSpPr>
            <a:spLocks noGrp="1"/>
          </p:cNvSpPr>
          <p:nvPr>
            <p:ph type="sldNum" sz="quarter" idx="12"/>
          </p:nvPr>
        </p:nvSpPr>
        <p:spPr>
          <a:xfrm>
            <a:off x="3429000" y="6615562"/>
            <a:ext cx="2133600" cy="238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06F96D0-2527-406F-9507-A7103B7DD8D7}" type="slidenum">
              <a:rPr lang="en-US" smtClean="0">
                <a:solidFill>
                  <a:schemeClr val="bg2"/>
                </a:solidFill>
              </a:rPr>
              <a:pPr eaLnBrk="1" hangingPunct="1">
                <a:defRPr/>
              </a:pPr>
              <a:t>15</a:t>
            </a:fld>
            <a:endParaRPr lang="en-US">
              <a:solidFill>
                <a:schemeClr val="bg2"/>
              </a:solidFill>
            </a:endParaRPr>
          </a:p>
        </p:txBody>
      </p:sp>
      <p:sp>
        <p:nvSpPr>
          <p:cNvPr id="7" name="TextBox 6"/>
          <p:cNvSpPr txBox="1"/>
          <p:nvPr/>
        </p:nvSpPr>
        <p:spPr>
          <a:xfrm>
            <a:off x="2362200" y="1447800"/>
            <a:ext cx="2590800" cy="147732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dirty="0"/>
              <a:t>Animal</a:t>
            </a:r>
          </a:p>
          <a:p>
            <a:pPr>
              <a:defRPr/>
            </a:pPr>
            <a:endParaRPr lang="en-US" dirty="0"/>
          </a:p>
          <a:p>
            <a:pPr>
              <a:defRPr/>
            </a:pPr>
            <a:r>
              <a:rPr lang="en-US" dirty="0"/>
              <a:t>legs</a:t>
            </a:r>
          </a:p>
          <a:p>
            <a:pPr>
              <a:defRPr/>
            </a:pPr>
            <a:r>
              <a:rPr lang="en-US" dirty="0"/>
              <a:t>tail</a:t>
            </a:r>
          </a:p>
          <a:p>
            <a:pPr>
              <a:defRPr/>
            </a:pPr>
            <a:r>
              <a:rPr lang="en-US" dirty="0"/>
              <a:t>run()</a:t>
            </a:r>
          </a:p>
        </p:txBody>
      </p:sp>
      <p:sp>
        <p:nvSpPr>
          <p:cNvPr id="10" name="TextBox 9"/>
          <p:cNvSpPr txBox="1"/>
          <p:nvPr/>
        </p:nvSpPr>
        <p:spPr>
          <a:xfrm>
            <a:off x="152400" y="4715470"/>
            <a:ext cx="213360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defRPr/>
            </a:pPr>
            <a:r>
              <a:rPr lang="en-US" dirty="0"/>
              <a:t>Dog</a:t>
            </a:r>
          </a:p>
          <a:p>
            <a:pPr>
              <a:defRPr/>
            </a:pPr>
            <a:endParaRPr lang="en-US" dirty="0"/>
          </a:p>
          <a:p>
            <a:pPr>
              <a:defRPr/>
            </a:pPr>
            <a:r>
              <a:rPr lang="en-US" dirty="0"/>
              <a:t>bark()</a:t>
            </a:r>
          </a:p>
        </p:txBody>
      </p:sp>
      <p:sp>
        <p:nvSpPr>
          <p:cNvPr id="11" name="TextBox 10"/>
          <p:cNvSpPr txBox="1"/>
          <p:nvPr/>
        </p:nvSpPr>
        <p:spPr>
          <a:xfrm>
            <a:off x="3238500" y="5402114"/>
            <a:ext cx="2590800" cy="92333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dirty="0"/>
              <a:t>Tiger</a:t>
            </a:r>
          </a:p>
          <a:p>
            <a:pPr>
              <a:defRPr/>
            </a:pPr>
            <a:endParaRPr lang="en-US" dirty="0"/>
          </a:p>
          <a:p>
            <a:pPr>
              <a:defRPr/>
            </a:pPr>
            <a:r>
              <a:rPr lang="en-US" dirty="0"/>
              <a:t>growl()</a:t>
            </a:r>
          </a:p>
        </p:txBody>
      </p:sp>
      <p:cxnSp>
        <p:nvCxnSpPr>
          <p:cNvPr id="13" name="Straight Connector 12"/>
          <p:cNvCxnSpPr/>
          <p:nvPr/>
        </p:nvCxnSpPr>
        <p:spPr>
          <a:xfrm>
            <a:off x="2362200" y="1857226"/>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0" idx="1"/>
            <a:endCxn id="10" idx="3"/>
          </p:cNvCxnSpPr>
          <p:nvPr/>
        </p:nvCxnSpPr>
        <p:spPr>
          <a:xfrm>
            <a:off x="152400" y="5177135"/>
            <a:ext cx="21336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238500" y="5743426"/>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Isosceles Triangle 15"/>
          <p:cNvSpPr/>
          <p:nvPr/>
        </p:nvSpPr>
        <p:spPr>
          <a:xfrm>
            <a:off x="3467100" y="2895600"/>
            <a:ext cx="457200" cy="30480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TextBox 18"/>
          <p:cNvSpPr txBox="1"/>
          <p:nvPr/>
        </p:nvSpPr>
        <p:spPr>
          <a:xfrm>
            <a:off x="4610100" y="3581400"/>
            <a:ext cx="2590800" cy="1200329"/>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dirty="0" err="1"/>
              <a:t>CatFamily</a:t>
            </a:r>
            <a:endParaRPr lang="en-US" dirty="0"/>
          </a:p>
          <a:p>
            <a:pPr algn="ctr">
              <a:defRPr/>
            </a:pPr>
            <a:endParaRPr lang="en-US" dirty="0"/>
          </a:p>
          <a:p>
            <a:pPr>
              <a:defRPr/>
            </a:pPr>
            <a:r>
              <a:rPr lang="en-US" dirty="0" err="1"/>
              <a:t>paddedClaws</a:t>
            </a:r>
            <a:endParaRPr lang="en-US" dirty="0"/>
          </a:p>
          <a:p>
            <a:pPr>
              <a:defRPr/>
            </a:pPr>
            <a:r>
              <a:rPr lang="en-US" dirty="0"/>
              <a:t>whiskers</a:t>
            </a:r>
          </a:p>
        </p:txBody>
      </p:sp>
      <p:cxnSp>
        <p:nvCxnSpPr>
          <p:cNvPr id="20" name="Straight Connector 19"/>
          <p:cNvCxnSpPr/>
          <p:nvPr/>
        </p:nvCxnSpPr>
        <p:spPr>
          <a:xfrm>
            <a:off x="4610100" y="3922712"/>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57900" y="5438626"/>
            <a:ext cx="2590800" cy="92333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dirty="0"/>
              <a:t>Cat</a:t>
            </a:r>
          </a:p>
          <a:p>
            <a:pPr>
              <a:defRPr/>
            </a:pPr>
            <a:endParaRPr lang="en-US" dirty="0"/>
          </a:p>
          <a:p>
            <a:pPr>
              <a:defRPr/>
            </a:pPr>
            <a:r>
              <a:rPr lang="en-US" dirty="0"/>
              <a:t>meow()</a:t>
            </a:r>
          </a:p>
        </p:txBody>
      </p:sp>
      <p:cxnSp>
        <p:nvCxnSpPr>
          <p:cNvPr id="22" name="Straight Connector 21"/>
          <p:cNvCxnSpPr/>
          <p:nvPr/>
        </p:nvCxnSpPr>
        <p:spPr>
          <a:xfrm>
            <a:off x="6057900" y="5743426"/>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6" idx="3"/>
          </p:cNvCxnSpPr>
          <p:nvPr/>
        </p:nvCxnSpPr>
        <p:spPr>
          <a:xfrm flipH="1">
            <a:off x="3691387" y="3200400"/>
            <a:ext cx="4313" cy="1062682"/>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p:nvCxnSpPr>
        <p:spPr>
          <a:xfrm flipH="1">
            <a:off x="1257300" y="4267200"/>
            <a:ext cx="2438400" cy="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p:nvCxnSpPr>
        <p:spPr>
          <a:xfrm>
            <a:off x="1257300" y="4267200"/>
            <a:ext cx="0" cy="420688"/>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p:nvCxnSpPr>
        <p:spPr>
          <a:xfrm>
            <a:off x="3695700" y="3352800"/>
            <a:ext cx="1676400" cy="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p:nvCxnSpPr>
        <p:spPr>
          <a:xfrm>
            <a:off x="5372100" y="3352800"/>
            <a:ext cx="0" cy="22860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40" name="Isosceles Triangle 39"/>
          <p:cNvSpPr/>
          <p:nvPr/>
        </p:nvSpPr>
        <p:spPr>
          <a:xfrm>
            <a:off x="5448300" y="4752826"/>
            <a:ext cx="457200" cy="30480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6" name="Straight Connector 45"/>
          <p:cNvCxnSpPr>
            <a:stCxn id="40" idx="3"/>
          </p:cNvCxnSpPr>
          <p:nvPr/>
        </p:nvCxnSpPr>
        <p:spPr>
          <a:xfrm>
            <a:off x="5676900" y="5057626"/>
            <a:ext cx="0" cy="15240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p:nvCxnSpPr>
        <p:spPr>
          <a:xfrm>
            <a:off x="4533900" y="5210026"/>
            <a:ext cx="2209800" cy="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a:stCxn id="11" idx="0"/>
          </p:cNvCxnSpPr>
          <p:nvPr/>
        </p:nvCxnSpPr>
        <p:spPr>
          <a:xfrm flipV="1">
            <a:off x="4533900" y="5210026"/>
            <a:ext cx="0" cy="192088"/>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p:nvCxnSpPr>
        <p:spPr>
          <a:xfrm flipV="1">
            <a:off x="6743700" y="5210026"/>
            <a:ext cx="0" cy="192088"/>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p:nvCxnSpPr>
        <p:spPr>
          <a:xfrm>
            <a:off x="2395987" y="1828800"/>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52400" y="5256956"/>
            <a:ext cx="21336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200400" y="5791200"/>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019800" y="5791200"/>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610100" y="3962400"/>
            <a:ext cx="25527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304800" y="1447800"/>
            <a:ext cx="1981200" cy="3029744"/>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8100" y="2345084"/>
            <a:ext cx="1584088" cy="400110"/>
          </a:xfrm>
          <a:prstGeom prst="rect">
            <a:avLst/>
          </a:prstGeom>
          <a:noFill/>
        </p:spPr>
        <p:txBody>
          <a:bodyPr wrap="none" rtlCol="0">
            <a:spAutoFit/>
          </a:bodyPr>
          <a:lstStyle/>
          <a:p>
            <a:r>
              <a:rPr lang="en-US" sz="2000" u="sng" dirty="0">
                <a:solidFill>
                  <a:srgbClr val="006600"/>
                </a:solidFill>
              </a:rPr>
              <a:t>Single -level</a:t>
            </a:r>
          </a:p>
        </p:txBody>
      </p:sp>
      <p:sp>
        <p:nvSpPr>
          <p:cNvPr id="75" name="Rectangle 74"/>
          <p:cNvSpPr/>
          <p:nvPr/>
        </p:nvSpPr>
        <p:spPr>
          <a:xfrm>
            <a:off x="6832632" y="2628662"/>
            <a:ext cx="1223412" cy="369332"/>
          </a:xfrm>
          <a:prstGeom prst="rect">
            <a:avLst/>
          </a:prstGeom>
        </p:spPr>
        <p:txBody>
          <a:bodyPr wrap="none">
            <a:spAutoFit/>
          </a:bodyPr>
          <a:lstStyle/>
          <a:p>
            <a:r>
              <a:rPr lang="en-US" u="sng" dirty="0">
                <a:solidFill>
                  <a:srgbClr val="006600"/>
                </a:solidFill>
              </a:rPr>
              <a:t>Multi-level</a:t>
            </a:r>
          </a:p>
        </p:txBody>
      </p:sp>
      <p:cxnSp>
        <p:nvCxnSpPr>
          <p:cNvPr id="77" name="Straight Arrow Connector 76"/>
          <p:cNvCxnSpPr/>
          <p:nvPr/>
        </p:nvCxnSpPr>
        <p:spPr>
          <a:xfrm>
            <a:off x="5372100" y="1408670"/>
            <a:ext cx="3695700" cy="4116859"/>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p:cNvSpPr>
            <a:spLocks noGrp="1"/>
          </p:cNvSpPr>
          <p:nvPr>
            <p:ph idx="1"/>
          </p:nvPr>
        </p:nvSpPr>
        <p:spPr>
          <a:xfrm>
            <a:off x="457200" y="3048000"/>
            <a:ext cx="8229600" cy="3306763"/>
          </a:xfrm>
        </p:spPr>
        <p:txBody>
          <a:bodyPr/>
          <a:lstStyle/>
          <a:p>
            <a:r>
              <a:rPr lang="en-US" dirty="0"/>
              <a:t>Many Object-orientated language does not support this type of inheritance.</a:t>
            </a:r>
          </a:p>
          <a:p>
            <a:r>
              <a:rPr lang="en-US" dirty="0"/>
              <a:t>Java, C# are the examples of object-oriented language that does not support  multiple inheritance through classes.</a:t>
            </a:r>
          </a:p>
          <a:p>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16</a:t>
            </a:fld>
            <a:endParaRPr lang="en-US"/>
          </a:p>
        </p:txBody>
      </p:sp>
      <p:sp>
        <p:nvSpPr>
          <p:cNvPr id="5" name="TextBox 4"/>
          <p:cNvSpPr txBox="1"/>
          <p:nvPr/>
        </p:nvSpPr>
        <p:spPr>
          <a:xfrm>
            <a:off x="2038350" y="1476373"/>
            <a:ext cx="1866900"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defRPr/>
            </a:pPr>
            <a:r>
              <a:rPr lang="en-US" dirty="0"/>
              <a:t>Mammal</a:t>
            </a:r>
          </a:p>
        </p:txBody>
      </p:sp>
      <p:sp>
        <p:nvSpPr>
          <p:cNvPr id="6" name="TextBox 5"/>
          <p:cNvSpPr txBox="1"/>
          <p:nvPr/>
        </p:nvSpPr>
        <p:spPr>
          <a:xfrm>
            <a:off x="4095750" y="1476373"/>
            <a:ext cx="1866900"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defRPr/>
            </a:pPr>
            <a:r>
              <a:rPr lang="en-US" dirty="0"/>
              <a:t>Bird</a:t>
            </a:r>
          </a:p>
        </p:txBody>
      </p:sp>
      <p:sp>
        <p:nvSpPr>
          <p:cNvPr id="7" name="TextBox 6"/>
          <p:cNvSpPr txBox="1"/>
          <p:nvPr/>
        </p:nvSpPr>
        <p:spPr>
          <a:xfrm>
            <a:off x="3086459" y="2660940"/>
            <a:ext cx="1866900"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defRPr/>
            </a:pPr>
            <a:r>
              <a:rPr lang="en-US" dirty="0"/>
              <a:t>Bat</a:t>
            </a:r>
          </a:p>
        </p:txBody>
      </p:sp>
      <p:sp>
        <p:nvSpPr>
          <p:cNvPr id="8" name="Isosceles Triangle 7"/>
          <p:cNvSpPr/>
          <p:nvPr/>
        </p:nvSpPr>
        <p:spPr>
          <a:xfrm>
            <a:off x="2762250" y="1836105"/>
            <a:ext cx="457200" cy="30480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Isosceles Triangle 8"/>
          <p:cNvSpPr/>
          <p:nvPr/>
        </p:nvSpPr>
        <p:spPr>
          <a:xfrm>
            <a:off x="4781550" y="1845705"/>
            <a:ext cx="457200" cy="30480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 name="Straight Connector 9"/>
          <p:cNvCxnSpPr>
            <a:stCxn id="8" idx="3"/>
          </p:cNvCxnSpPr>
          <p:nvPr/>
        </p:nvCxnSpPr>
        <p:spPr>
          <a:xfrm>
            <a:off x="2990850" y="2140905"/>
            <a:ext cx="0" cy="104626"/>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010150" y="2140905"/>
            <a:ext cx="0" cy="104626"/>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Connector 11"/>
          <p:cNvCxnSpPr/>
          <p:nvPr/>
        </p:nvCxnSpPr>
        <p:spPr>
          <a:xfrm>
            <a:off x="2990850" y="2245531"/>
            <a:ext cx="2038350" cy="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a:endCxn id="7" idx="0"/>
          </p:cNvCxnSpPr>
          <p:nvPr/>
        </p:nvCxnSpPr>
        <p:spPr>
          <a:xfrm>
            <a:off x="4010025" y="2245531"/>
            <a:ext cx="9884" cy="415409"/>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17" name="TextBox 16"/>
          <p:cNvSpPr txBox="1"/>
          <p:nvPr/>
        </p:nvSpPr>
        <p:spPr>
          <a:xfrm>
            <a:off x="849194" y="685800"/>
            <a:ext cx="2395207" cy="400110"/>
          </a:xfrm>
          <a:prstGeom prst="rect">
            <a:avLst/>
          </a:prstGeom>
          <a:noFill/>
        </p:spPr>
        <p:txBody>
          <a:bodyPr wrap="none" rtlCol="0">
            <a:spAutoFit/>
          </a:bodyPr>
          <a:lstStyle/>
          <a:p>
            <a:r>
              <a:rPr lang="en-US" sz="2000" u="sng" dirty="0">
                <a:solidFill>
                  <a:srgbClr val="006600"/>
                </a:solidFill>
              </a:rPr>
              <a:t>Multiple inheritance</a:t>
            </a:r>
          </a:p>
        </p:txBody>
      </p:sp>
    </p:spTree>
    <p:extLst>
      <p:ext uri="{BB962C8B-B14F-4D97-AF65-F5344CB8AC3E}">
        <p14:creationId xmlns:p14="http://schemas.microsoft.com/office/powerpoint/2010/main" val="399876086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800100" y="342747"/>
            <a:ext cx="7543800" cy="767577"/>
          </a:xfrm>
        </p:spPr>
        <p:txBody>
          <a:bodyPr>
            <a:normAutofit/>
          </a:bodyPr>
          <a:lstStyle/>
          <a:p>
            <a:r>
              <a:rPr lang="en-US" sz="4000" dirty="0"/>
              <a:t>Generalization and Specialization</a:t>
            </a:r>
          </a:p>
        </p:txBody>
      </p:sp>
      <p:sp>
        <p:nvSpPr>
          <p:cNvPr id="19482" name="Slide Number Placeholder 26"/>
          <p:cNvSpPr>
            <a:spLocks noGrp="1"/>
          </p:cNvSpPr>
          <p:nvPr>
            <p:ph type="sldNum" sz="quarter" idx="12"/>
          </p:nvPr>
        </p:nvSpPr>
        <p:spPr>
          <a:xfrm>
            <a:off x="3429000" y="6615562"/>
            <a:ext cx="2133600" cy="238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06F96D0-2527-406F-9507-A7103B7DD8D7}" type="slidenum">
              <a:rPr lang="en-US" smtClean="0">
                <a:solidFill>
                  <a:schemeClr val="bg2"/>
                </a:solidFill>
              </a:rPr>
              <a:pPr eaLnBrk="1" hangingPunct="1">
                <a:defRPr/>
              </a:pPr>
              <a:t>17</a:t>
            </a:fld>
            <a:endParaRPr lang="en-US">
              <a:solidFill>
                <a:schemeClr val="bg2"/>
              </a:solidFill>
            </a:endParaRPr>
          </a:p>
        </p:txBody>
      </p:sp>
      <p:sp>
        <p:nvSpPr>
          <p:cNvPr id="7" name="TextBox 6"/>
          <p:cNvSpPr txBox="1"/>
          <p:nvPr/>
        </p:nvSpPr>
        <p:spPr>
          <a:xfrm>
            <a:off x="3124200" y="1447800"/>
            <a:ext cx="2590800" cy="147732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dirty="0" err="1"/>
              <a:t>WildAnimal</a:t>
            </a:r>
            <a:endParaRPr lang="en-US" dirty="0"/>
          </a:p>
          <a:p>
            <a:pPr>
              <a:defRPr/>
            </a:pPr>
            <a:endParaRPr lang="en-US" dirty="0"/>
          </a:p>
          <a:p>
            <a:pPr>
              <a:defRPr/>
            </a:pPr>
            <a:r>
              <a:rPr lang="en-US" dirty="0"/>
              <a:t>legs</a:t>
            </a:r>
          </a:p>
          <a:p>
            <a:pPr>
              <a:defRPr/>
            </a:pPr>
            <a:r>
              <a:rPr lang="en-US" dirty="0"/>
              <a:t>tail</a:t>
            </a:r>
          </a:p>
          <a:p>
            <a:pPr>
              <a:defRPr/>
            </a:pPr>
            <a:r>
              <a:rPr lang="en-US" dirty="0"/>
              <a:t>run()</a:t>
            </a:r>
          </a:p>
        </p:txBody>
      </p:sp>
      <p:sp>
        <p:nvSpPr>
          <p:cNvPr id="11" name="TextBox 10"/>
          <p:cNvSpPr txBox="1"/>
          <p:nvPr/>
        </p:nvSpPr>
        <p:spPr>
          <a:xfrm>
            <a:off x="1752600" y="5402114"/>
            <a:ext cx="2590800" cy="92333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dirty="0"/>
              <a:t>Tiger</a:t>
            </a:r>
          </a:p>
          <a:p>
            <a:pPr>
              <a:defRPr/>
            </a:pPr>
            <a:endParaRPr lang="en-US" dirty="0"/>
          </a:p>
          <a:p>
            <a:pPr>
              <a:defRPr/>
            </a:pPr>
            <a:r>
              <a:rPr lang="en-US" dirty="0"/>
              <a:t>growl()</a:t>
            </a:r>
          </a:p>
        </p:txBody>
      </p:sp>
      <p:cxnSp>
        <p:nvCxnSpPr>
          <p:cNvPr id="15" name="Straight Connector 14"/>
          <p:cNvCxnSpPr/>
          <p:nvPr/>
        </p:nvCxnSpPr>
        <p:spPr>
          <a:xfrm>
            <a:off x="1752600" y="5743426"/>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Isosceles Triangle 15"/>
          <p:cNvSpPr/>
          <p:nvPr/>
        </p:nvSpPr>
        <p:spPr>
          <a:xfrm>
            <a:off x="4191000" y="2895600"/>
            <a:ext cx="457200" cy="30480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TextBox 18"/>
          <p:cNvSpPr txBox="1"/>
          <p:nvPr/>
        </p:nvSpPr>
        <p:spPr>
          <a:xfrm>
            <a:off x="3124200" y="3581400"/>
            <a:ext cx="2590800" cy="1200329"/>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dirty="0" err="1"/>
              <a:t>CatFamily</a:t>
            </a:r>
            <a:endParaRPr lang="en-US" dirty="0"/>
          </a:p>
          <a:p>
            <a:pPr algn="ctr">
              <a:defRPr/>
            </a:pPr>
            <a:endParaRPr lang="en-US" dirty="0"/>
          </a:p>
          <a:p>
            <a:pPr>
              <a:defRPr/>
            </a:pPr>
            <a:r>
              <a:rPr lang="en-US" dirty="0" err="1"/>
              <a:t>paddedClaws</a:t>
            </a:r>
            <a:endParaRPr lang="en-US" dirty="0"/>
          </a:p>
          <a:p>
            <a:pPr>
              <a:defRPr/>
            </a:pPr>
            <a:r>
              <a:rPr lang="en-US" dirty="0"/>
              <a:t>whiskers</a:t>
            </a:r>
          </a:p>
        </p:txBody>
      </p:sp>
      <p:cxnSp>
        <p:nvCxnSpPr>
          <p:cNvPr id="20" name="Straight Connector 19"/>
          <p:cNvCxnSpPr/>
          <p:nvPr/>
        </p:nvCxnSpPr>
        <p:spPr>
          <a:xfrm>
            <a:off x="3124200" y="3922712"/>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72000" y="5438626"/>
            <a:ext cx="2590800" cy="92333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dirty="0"/>
              <a:t>Cat</a:t>
            </a:r>
          </a:p>
          <a:p>
            <a:pPr>
              <a:defRPr/>
            </a:pPr>
            <a:endParaRPr lang="en-US" dirty="0"/>
          </a:p>
          <a:p>
            <a:pPr>
              <a:defRPr/>
            </a:pPr>
            <a:r>
              <a:rPr lang="en-US" dirty="0"/>
              <a:t>meow()</a:t>
            </a:r>
          </a:p>
        </p:txBody>
      </p:sp>
      <p:cxnSp>
        <p:nvCxnSpPr>
          <p:cNvPr id="22" name="Straight Connector 21"/>
          <p:cNvCxnSpPr/>
          <p:nvPr/>
        </p:nvCxnSpPr>
        <p:spPr>
          <a:xfrm>
            <a:off x="4572000" y="5743426"/>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Isosceles Triangle 39"/>
          <p:cNvSpPr/>
          <p:nvPr/>
        </p:nvSpPr>
        <p:spPr>
          <a:xfrm>
            <a:off x="3962400" y="4752826"/>
            <a:ext cx="457200" cy="30480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6" name="Straight Connector 45"/>
          <p:cNvCxnSpPr>
            <a:stCxn id="40" idx="3"/>
          </p:cNvCxnSpPr>
          <p:nvPr/>
        </p:nvCxnSpPr>
        <p:spPr>
          <a:xfrm>
            <a:off x="4191000" y="5057626"/>
            <a:ext cx="0" cy="15240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p:nvCxnSpPr>
        <p:spPr>
          <a:xfrm>
            <a:off x="3048000" y="5210026"/>
            <a:ext cx="2209800" cy="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a:stCxn id="11" idx="0"/>
          </p:cNvCxnSpPr>
          <p:nvPr/>
        </p:nvCxnSpPr>
        <p:spPr>
          <a:xfrm flipV="1">
            <a:off x="3048000" y="5210026"/>
            <a:ext cx="0" cy="192088"/>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p:nvCxnSpPr>
        <p:spPr>
          <a:xfrm flipV="1">
            <a:off x="5257800" y="5210026"/>
            <a:ext cx="0" cy="192088"/>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p:nvCxnSpPr>
        <p:spPr>
          <a:xfrm>
            <a:off x="3105150" y="1828800"/>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714500" y="5791200"/>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533900" y="5791200"/>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124200" y="3962400"/>
            <a:ext cx="25527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16" idx="3"/>
            <a:endCxn id="19" idx="0"/>
          </p:cNvCxnSpPr>
          <p:nvPr/>
        </p:nvCxnSpPr>
        <p:spPr>
          <a:xfrm>
            <a:off x="4419600" y="32004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124200" y="1981200"/>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7600" y="1474105"/>
            <a:ext cx="0" cy="4214589"/>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467600" y="3015734"/>
            <a:ext cx="1600200" cy="375166"/>
          </a:xfrm>
          <a:prstGeom prst="rect">
            <a:avLst/>
          </a:prstGeom>
          <a:noFill/>
        </p:spPr>
        <p:txBody>
          <a:bodyPr wrap="square" rtlCol="0">
            <a:spAutoFit/>
          </a:bodyPr>
          <a:lstStyle/>
          <a:p>
            <a:r>
              <a:rPr lang="en-US" dirty="0"/>
              <a:t>Specialization</a:t>
            </a:r>
          </a:p>
        </p:txBody>
      </p:sp>
      <p:cxnSp>
        <p:nvCxnSpPr>
          <p:cNvPr id="12" name="Straight Arrow Connector 11"/>
          <p:cNvCxnSpPr/>
          <p:nvPr/>
        </p:nvCxnSpPr>
        <p:spPr>
          <a:xfrm flipV="1">
            <a:off x="1676400" y="1474105"/>
            <a:ext cx="0" cy="4086076"/>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0" y="3048000"/>
            <a:ext cx="1905000" cy="369332"/>
          </a:xfrm>
          <a:prstGeom prst="rect">
            <a:avLst/>
          </a:prstGeom>
          <a:noFill/>
        </p:spPr>
        <p:txBody>
          <a:bodyPr wrap="square" rtlCol="0">
            <a:spAutoFit/>
          </a:bodyPr>
          <a:lstStyle/>
          <a:p>
            <a:r>
              <a:rPr lang="en-US" dirty="0"/>
              <a:t>Generalization</a:t>
            </a:r>
          </a:p>
        </p:txBody>
      </p:sp>
    </p:spTree>
    <p:extLst>
      <p:ext uri="{BB962C8B-B14F-4D97-AF65-F5344CB8AC3E}">
        <p14:creationId xmlns:p14="http://schemas.microsoft.com/office/powerpoint/2010/main" val="212161415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5253"/>
            <a:ext cx="8229600" cy="914400"/>
          </a:xfrm>
        </p:spPr>
        <p:txBody>
          <a:bodyPr/>
          <a:lstStyle/>
          <a:p>
            <a:r>
              <a:rPr lang="en-US" dirty="0"/>
              <a:t>Activity: match the following </a:t>
            </a:r>
          </a:p>
        </p:txBody>
      </p:sp>
      <p:sp>
        <p:nvSpPr>
          <p:cNvPr id="10243" name="Text Placeholder 4"/>
          <p:cNvSpPr>
            <a:spLocks noGrp="1"/>
          </p:cNvSpPr>
          <p:nvPr>
            <p:ph type="body" idx="1"/>
          </p:nvPr>
        </p:nvSpPr>
        <p:spPr>
          <a:xfrm>
            <a:off x="457200" y="1219200"/>
            <a:ext cx="4040188" cy="639763"/>
          </a:xfrm>
        </p:spPr>
        <p:txBody>
          <a:bodyPr/>
          <a:lstStyle/>
          <a:p>
            <a:r>
              <a:rPr lang="en-US"/>
              <a:t>Super class</a:t>
            </a:r>
          </a:p>
        </p:txBody>
      </p:sp>
      <p:sp>
        <p:nvSpPr>
          <p:cNvPr id="10244" name="Content Placeholder 5"/>
          <p:cNvSpPr>
            <a:spLocks noGrp="1"/>
          </p:cNvSpPr>
          <p:nvPr>
            <p:ph sz="half" idx="2"/>
          </p:nvPr>
        </p:nvSpPr>
        <p:spPr/>
        <p:txBody>
          <a:bodyPr/>
          <a:lstStyle/>
          <a:p>
            <a:r>
              <a:rPr lang="en-US" sz="2000"/>
              <a:t>Fruit</a:t>
            </a:r>
          </a:p>
          <a:p>
            <a:r>
              <a:rPr lang="en-US" sz="2000"/>
              <a:t>Library</a:t>
            </a:r>
          </a:p>
          <a:p>
            <a:r>
              <a:rPr lang="en-US" sz="2000"/>
              <a:t>Cat</a:t>
            </a:r>
          </a:p>
          <a:p>
            <a:r>
              <a:rPr lang="en-US" sz="2000"/>
              <a:t>Bird</a:t>
            </a:r>
          </a:p>
          <a:p>
            <a:pPr>
              <a:buFont typeface="Wingdings" pitchFamily="2" charset="2"/>
              <a:buNone/>
            </a:pPr>
            <a:endParaRPr lang="en-US"/>
          </a:p>
        </p:txBody>
      </p:sp>
      <p:sp>
        <p:nvSpPr>
          <p:cNvPr id="10245" name="Text Placeholder 6"/>
          <p:cNvSpPr>
            <a:spLocks noGrp="1"/>
          </p:cNvSpPr>
          <p:nvPr>
            <p:ph type="body" sz="quarter" idx="3"/>
          </p:nvPr>
        </p:nvSpPr>
        <p:spPr>
          <a:xfrm>
            <a:off x="4724400" y="1219200"/>
            <a:ext cx="4041775" cy="639763"/>
          </a:xfrm>
        </p:spPr>
        <p:txBody>
          <a:bodyPr/>
          <a:lstStyle/>
          <a:p>
            <a:r>
              <a:rPr lang="en-US"/>
              <a:t>Subclass</a:t>
            </a:r>
          </a:p>
        </p:txBody>
      </p:sp>
      <p:sp>
        <p:nvSpPr>
          <p:cNvPr id="10246" name="Content Placeholder 7"/>
          <p:cNvSpPr>
            <a:spLocks noGrp="1"/>
          </p:cNvSpPr>
          <p:nvPr>
            <p:ph sz="quarter" idx="4"/>
          </p:nvPr>
        </p:nvSpPr>
        <p:spPr/>
        <p:txBody>
          <a:bodyPr/>
          <a:lstStyle/>
          <a:p>
            <a:r>
              <a:rPr lang="en-US" sz="2000"/>
              <a:t>Parrot</a:t>
            </a:r>
          </a:p>
          <a:p>
            <a:r>
              <a:rPr lang="en-US" sz="2000"/>
              <a:t>Music</a:t>
            </a:r>
          </a:p>
          <a:p>
            <a:r>
              <a:rPr lang="en-US" sz="2000"/>
              <a:t>Tiger</a:t>
            </a:r>
          </a:p>
          <a:p>
            <a:r>
              <a:rPr lang="en-US" sz="2000"/>
              <a:t>Books</a:t>
            </a:r>
          </a:p>
          <a:p>
            <a:r>
              <a:rPr lang="en-US" sz="2000"/>
              <a:t>Apple</a:t>
            </a:r>
          </a:p>
          <a:p>
            <a:r>
              <a:rPr lang="en-US" sz="2000"/>
              <a:t>Mango</a:t>
            </a:r>
          </a:p>
          <a:p>
            <a:pPr>
              <a:buFont typeface="Wingdings" pitchFamily="2" charset="2"/>
              <a:buNone/>
            </a:pPr>
            <a:endParaRPr lang="en-US"/>
          </a:p>
        </p:txBody>
      </p:sp>
      <p:sp>
        <p:nvSpPr>
          <p:cNvPr id="10247" name="Slide Number Placeholder 8"/>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3063AAE-AA57-4815-99FC-AD6F2C9C8794}" type="slidenum">
              <a:rPr lang="en-US" smtClean="0">
                <a:solidFill>
                  <a:schemeClr val="bg2"/>
                </a:solidFill>
              </a:rPr>
              <a:pPr eaLnBrk="1" hangingPunct="1">
                <a:defRPr/>
              </a:pPr>
              <a:t>18</a:t>
            </a:fld>
            <a:endParaRPr lang="en-US">
              <a:solidFill>
                <a:schemeClr val="bg2"/>
              </a:solidFill>
            </a:endParaRPr>
          </a:p>
        </p:txBody>
      </p:sp>
    </p:spTree>
    <p:extLst>
      <p:ext uri="{BB962C8B-B14F-4D97-AF65-F5344CB8AC3E}">
        <p14:creationId xmlns:p14="http://schemas.microsoft.com/office/powerpoint/2010/main" val="290505808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3" name="Content Placeholder 2"/>
          <p:cNvSpPr>
            <a:spLocks noGrp="1"/>
          </p:cNvSpPr>
          <p:nvPr>
            <p:ph idx="1"/>
          </p:nvPr>
        </p:nvSpPr>
        <p:spPr>
          <a:xfrm>
            <a:off x="457200" y="1676400"/>
            <a:ext cx="8229600" cy="4525963"/>
          </a:xfrm>
        </p:spPr>
        <p:txBody>
          <a:bodyPr/>
          <a:lstStyle/>
          <a:p>
            <a:r>
              <a:rPr lang="en-US" dirty="0"/>
              <a:t>Given the following classes. Can you form inheritance hierarchy?</a:t>
            </a:r>
          </a:p>
          <a:p>
            <a:pPr lvl="1"/>
            <a:r>
              <a:rPr lang="en-US" sz="2000" dirty="0"/>
              <a:t>Person</a:t>
            </a:r>
          </a:p>
          <a:p>
            <a:pPr lvl="1"/>
            <a:r>
              <a:rPr lang="en-US" sz="2000" dirty="0"/>
              <a:t>Teacher</a:t>
            </a:r>
          </a:p>
          <a:p>
            <a:pPr lvl="1"/>
            <a:r>
              <a:rPr lang="en-US" sz="2000" dirty="0"/>
              <a:t>Student</a:t>
            </a:r>
          </a:p>
          <a:p>
            <a:pPr lvl="1"/>
            <a:r>
              <a:rPr lang="en-US" sz="2000" dirty="0"/>
              <a:t>HOD</a:t>
            </a:r>
          </a:p>
          <a:p>
            <a:pPr lvl="1"/>
            <a:r>
              <a:rPr lang="en-US" sz="2000" dirty="0"/>
              <a:t>Typist</a:t>
            </a:r>
          </a:p>
          <a:p>
            <a:pPr lvl="1"/>
            <a:r>
              <a:rPr lang="en-US" sz="2000" dirty="0"/>
              <a:t>Clerk</a:t>
            </a:r>
          </a:p>
          <a:p>
            <a:r>
              <a:rPr lang="en-US" dirty="0"/>
              <a:t>What are the common members shared ?</a:t>
            </a:r>
          </a:p>
          <a:p>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19</a:t>
            </a:fld>
            <a:endParaRPr lang="en-US"/>
          </a:p>
        </p:txBody>
      </p:sp>
    </p:spTree>
    <p:extLst>
      <p:ext uri="{BB962C8B-B14F-4D97-AF65-F5344CB8AC3E}">
        <p14:creationId xmlns:p14="http://schemas.microsoft.com/office/powerpoint/2010/main" val="421167411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286000"/>
            <a:ext cx="7772400" cy="1144588"/>
          </a:xfrm>
        </p:spPr>
        <p:txBody>
          <a:bodyPr/>
          <a:lstStyle/>
          <a:p>
            <a:pPr eaLnBrk="1" hangingPunct="1"/>
            <a:r>
              <a:rPr lang="en-US" dirty="0"/>
              <a:t>Object Orientation</a:t>
            </a:r>
            <a:endParaRPr lang="en-US" sz="4000"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932596"/>
          </a:xfrm>
        </p:spPr>
        <p:txBody>
          <a:bodyPr/>
          <a:lstStyle/>
          <a:p>
            <a:r>
              <a:rPr lang="en-US" dirty="0"/>
              <a:t>Polymorphism</a:t>
            </a:r>
          </a:p>
        </p:txBody>
      </p:sp>
      <p:sp>
        <p:nvSpPr>
          <p:cNvPr id="3" name="Content Placeholder 2"/>
          <p:cNvSpPr>
            <a:spLocks noGrp="1"/>
          </p:cNvSpPr>
          <p:nvPr>
            <p:ph idx="1"/>
          </p:nvPr>
        </p:nvSpPr>
        <p:spPr>
          <a:xfrm>
            <a:off x="381000" y="1737360"/>
            <a:ext cx="8458200" cy="2377439"/>
          </a:xfrm>
          <a:ln>
            <a:solidFill>
              <a:schemeClr val="accent2"/>
            </a:solidFill>
          </a:ln>
        </p:spPr>
        <p:txBody>
          <a:bodyPr>
            <a:normAutofit/>
          </a:bodyPr>
          <a:lstStyle/>
          <a:p>
            <a:pPr marL="0" indent="0">
              <a:buNone/>
            </a:pPr>
            <a:r>
              <a:rPr lang="en-US" b="1" i="1" kern="1200" dirty="0">
                <a:latin typeface="+mj-lt"/>
              </a:rPr>
              <a:t>A concept in type theory, according to which a name (such as a variable declaration) may denote objects of many different classes that are related by some common superclass; thus, any object denoted by this name is able to respond to some common set of operations in different ways.</a:t>
            </a:r>
          </a:p>
          <a:p>
            <a:pPr marL="0" indent="0">
              <a:buNone/>
            </a:pPr>
            <a:r>
              <a:rPr lang="en-US" b="1" dirty="0">
                <a:sym typeface="Wingdings" pitchFamily="2" charset="2"/>
              </a:rPr>
              <a:t>- Grady </a:t>
            </a:r>
            <a:r>
              <a:rPr lang="en-US" b="1" dirty="0" err="1">
                <a:sym typeface="Wingdings" pitchFamily="2" charset="2"/>
              </a:rPr>
              <a:t>Booch</a:t>
            </a:r>
            <a:r>
              <a:rPr lang="en-US" b="1" dirty="0">
                <a:sym typeface="Wingdings" pitchFamily="2" charset="2"/>
              </a:rPr>
              <a:t> </a:t>
            </a:r>
          </a:p>
          <a:p>
            <a:pPr marL="0" indent="0">
              <a:buNone/>
            </a:pPr>
            <a:br>
              <a:rPr lang="en-US" b="1" i="1" kern="1200" dirty="0">
                <a:latin typeface="+mj-lt"/>
              </a:rPr>
            </a:br>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20</a:t>
            </a:fld>
            <a:endParaRPr lang="en-US"/>
          </a:p>
        </p:txBody>
      </p:sp>
    </p:spTree>
    <p:extLst>
      <p:ext uri="{BB962C8B-B14F-4D97-AF65-F5344CB8AC3E}">
        <p14:creationId xmlns:p14="http://schemas.microsoft.com/office/powerpoint/2010/main" val="406002922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830635"/>
          </a:xfrm>
        </p:spPr>
        <p:txBody>
          <a:bodyPr/>
          <a:lstStyle/>
          <a:p>
            <a:r>
              <a:rPr lang="en-US" dirty="0"/>
              <a:t>Polymorphism example</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21</a:t>
            </a:fld>
            <a:endParaRPr lang="en-US"/>
          </a:p>
        </p:txBody>
      </p:sp>
      <p:grpSp>
        <p:nvGrpSpPr>
          <p:cNvPr id="3" name="Group 8"/>
          <p:cNvGrpSpPr/>
          <p:nvPr/>
        </p:nvGrpSpPr>
        <p:grpSpPr>
          <a:xfrm>
            <a:off x="838200" y="1250767"/>
            <a:ext cx="5105400" cy="3257729"/>
            <a:chOff x="4368013" y="1165761"/>
            <a:chExt cx="5105400" cy="3257729"/>
          </a:xfrm>
        </p:grpSpPr>
        <p:sp>
          <p:nvSpPr>
            <p:cNvPr id="40" name="TextBox 39"/>
            <p:cNvSpPr txBox="1"/>
            <p:nvPr/>
          </p:nvSpPr>
          <p:spPr>
            <a:xfrm>
              <a:off x="5618843" y="1165761"/>
              <a:ext cx="2209800" cy="1200329"/>
            </a:xfrm>
            <a:prstGeom prst="rect">
              <a:avLst/>
            </a:prstGeom>
            <a:ln>
              <a:solidFill>
                <a:srgbClr val="0020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Flower</a:t>
              </a:r>
            </a:p>
            <a:p>
              <a:endParaRPr lang="en-US" dirty="0"/>
            </a:p>
            <a:p>
              <a:endParaRPr lang="en-US" dirty="0"/>
            </a:p>
            <a:p>
              <a:r>
                <a:rPr lang="en-US" dirty="0"/>
                <a:t>fragrance()</a:t>
              </a:r>
            </a:p>
          </p:txBody>
        </p:sp>
        <p:cxnSp>
          <p:nvCxnSpPr>
            <p:cNvPr id="41" name="Straight Connector 40"/>
            <p:cNvCxnSpPr/>
            <p:nvPr/>
          </p:nvCxnSpPr>
          <p:spPr>
            <a:xfrm>
              <a:off x="5618843" y="1622961"/>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618843" y="1775361"/>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368013" y="3223161"/>
              <a:ext cx="2209800" cy="1200329"/>
            </a:xfrm>
            <a:prstGeom prst="rect">
              <a:avLst/>
            </a:prstGeom>
            <a:ln>
              <a:solidFill>
                <a:srgbClr val="0020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Rose</a:t>
              </a:r>
            </a:p>
            <a:p>
              <a:endParaRPr lang="en-US" dirty="0"/>
            </a:p>
            <a:p>
              <a:endParaRPr lang="en-US" dirty="0"/>
            </a:p>
            <a:p>
              <a:r>
                <a:rPr lang="en-US" dirty="0"/>
                <a:t>fragrance()</a:t>
              </a:r>
            </a:p>
          </p:txBody>
        </p:sp>
        <p:cxnSp>
          <p:nvCxnSpPr>
            <p:cNvPr id="45" name="Straight Connector 44"/>
            <p:cNvCxnSpPr/>
            <p:nvPr/>
          </p:nvCxnSpPr>
          <p:spPr>
            <a:xfrm>
              <a:off x="4368013" y="3680361"/>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368013" y="3832761"/>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263613" y="3213097"/>
              <a:ext cx="2209800" cy="1200329"/>
            </a:xfrm>
            <a:prstGeom prst="rect">
              <a:avLst/>
            </a:prstGeom>
            <a:ln>
              <a:solidFill>
                <a:srgbClr val="0020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Sunflower</a:t>
              </a:r>
            </a:p>
            <a:p>
              <a:endParaRPr lang="en-US" dirty="0"/>
            </a:p>
            <a:p>
              <a:endParaRPr lang="en-US" dirty="0"/>
            </a:p>
            <a:p>
              <a:r>
                <a:rPr lang="en-US" dirty="0"/>
                <a:t>fragrance()</a:t>
              </a:r>
            </a:p>
          </p:txBody>
        </p:sp>
        <p:cxnSp>
          <p:nvCxnSpPr>
            <p:cNvPr id="50" name="Straight Connector 49"/>
            <p:cNvCxnSpPr/>
            <p:nvPr/>
          </p:nvCxnSpPr>
          <p:spPr>
            <a:xfrm>
              <a:off x="7263613" y="3670297"/>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263613" y="3822697"/>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Isosceles Triangle 53"/>
            <p:cNvSpPr/>
            <p:nvPr/>
          </p:nvSpPr>
          <p:spPr>
            <a:xfrm>
              <a:off x="6623820" y="2366090"/>
              <a:ext cx="457200" cy="30480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6" name="Straight Connector 55"/>
            <p:cNvCxnSpPr>
              <a:stCxn id="54" idx="3"/>
            </p:cNvCxnSpPr>
            <p:nvPr/>
          </p:nvCxnSpPr>
          <p:spPr>
            <a:xfrm>
              <a:off x="6852420" y="2670890"/>
              <a:ext cx="0" cy="171271"/>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p:nvCxnSpPr>
          <p:spPr>
            <a:xfrm>
              <a:off x="5472913" y="2832097"/>
              <a:ext cx="2895600" cy="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a:endCxn id="43" idx="0"/>
            </p:cNvCxnSpPr>
            <p:nvPr/>
          </p:nvCxnSpPr>
          <p:spPr>
            <a:xfrm>
              <a:off x="5472913" y="2842161"/>
              <a:ext cx="0" cy="38100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a:endCxn id="48" idx="0"/>
            </p:cNvCxnSpPr>
            <p:nvPr/>
          </p:nvCxnSpPr>
          <p:spPr>
            <a:xfrm>
              <a:off x="8368513" y="2842161"/>
              <a:ext cx="0" cy="370936"/>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grpSp>
      <p:sp>
        <p:nvSpPr>
          <p:cNvPr id="63" name="TextBox 62"/>
          <p:cNvSpPr txBox="1"/>
          <p:nvPr/>
        </p:nvSpPr>
        <p:spPr>
          <a:xfrm>
            <a:off x="5669324" y="4780002"/>
            <a:ext cx="3200400" cy="1477328"/>
          </a:xfrm>
          <a:prstGeom prst="rect">
            <a:avLst/>
          </a:prstGeom>
          <a:ln>
            <a:solidFill>
              <a:srgbClr val="0020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err="1"/>
              <a:t>FlowerVase</a:t>
            </a:r>
            <a:endParaRPr lang="en-US" dirty="0"/>
          </a:p>
          <a:p>
            <a:endParaRPr lang="en-US" dirty="0"/>
          </a:p>
          <a:p>
            <a:r>
              <a:rPr lang="en-US" dirty="0"/>
              <a:t>Flower f[]</a:t>
            </a:r>
          </a:p>
          <a:p>
            <a:endParaRPr lang="en-US" dirty="0"/>
          </a:p>
          <a:p>
            <a:r>
              <a:rPr lang="en-US" dirty="0"/>
              <a:t>smell() </a:t>
            </a:r>
          </a:p>
        </p:txBody>
      </p:sp>
      <p:cxnSp>
        <p:nvCxnSpPr>
          <p:cNvPr id="64" name="Straight Connector 63"/>
          <p:cNvCxnSpPr/>
          <p:nvPr/>
        </p:nvCxnSpPr>
        <p:spPr>
          <a:xfrm>
            <a:off x="5669324" y="5694402"/>
            <a:ext cx="32004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669324" y="5237830"/>
            <a:ext cx="32004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047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72496"/>
            <a:ext cx="6019800" cy="1099104"/>
          </a:xfrm>
        </p:spPr>
        <p:txBody>
          <a:bodyPr>
            <a:normAutofit/>
          </a:bodyPr>
          <a:lstStyle/>
          <a:p>
            <a:r>
              <a:rPr lang="en-US" dirty="0"/>
              <a:t>You pick a rose from the vase and smell it?</a:t>
            </a:r>
          </a:p>
          <a:p>
            <a:r>
              <a:rPr lang="en-US" dirty="0"/>
              <a:t>What fragrance do you expect?</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22</a:t>
            </a:fld>
            <a:endParaRPr lang="en-US"/>
          </a:p>
        </p:txBody>
      </p:sp>
      <p:sp>
        <p:nvSpPr>
          <p:cNvPr id="8" name="TextBox 7"/>
          <p:cNvSpPr txBox="1"/>
          <p:nvPr/>
        </p:nvSpPr>
        <p:spPr>
          <a:xfrm>
            <a:off x="1567104" y="1601029"/>
            <a:ext cx="2209800" cy="1200329"/>
          </a:xfrm>
          <a:prstGeom prst="rect">
            <a:avLst/>
          </a:prstGeom>
          <a:ln>
            <a:solidFill>
              <a:srgbClr val="0020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Flower</a:t>
            </a:r>
          </a:p>
          <a:p>
            <a:endParaRPr lang="en-US" dirty="0"/>
          </a:p>
          <a:p>
            <a:endParaRPr lang="en-US" dirty="0"/>
          </a:p>
          <a:p>
            <a:r>
              <a:rPr lang="en-US" dirty="0"/>
              <a:t>fragrance()</a:t>
            </a:r>
          </a:p>
        </p:txBody>
      </p:sp>
      <p:cxnSp>
        <p:nvCxnSpPr>
          <p:cNvPr id="9" name="Straight Connector 8"/>
          <p:cNvCxnSpPr/>
          <p:nvPr/>
        </p:nvCxnSpPr>
        <p:spPr>
          <a:xfrm>
            <a:off x="1567104" y="2058229"/>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567104" y="2210629"/>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6274" y="3658429"/>
            <a:ext cx="2209800" cy="1200329"/>
          </a:xfrm>
          <a:prstGeom prst="rect">
            <a:avLst/>
          </a:prstGeom>
          <a:ln>
            <a:solidFill>
              <a:srgbClr val="0020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Rose</a:t>
            </a:r>
          </a:p>
          <a:p>
            <a:endParaRPr lang="en-US" dirty="0"/>
          </a:p>
          <a:p>
            <a:endParaRPr lang="en-US" dirty="0"/>
          </a:p>
          <a:p>
            <a:r>
              <a:rPr lang="en-US" dirty="0"/>
              <a:t>fragrance()</a:t>
            </a:r>
          </a:p>
        </p:txBody>
      </p:sp>
      <p:cxnSp>
        <p:nvCxnSpPr>
          <p:cNvPr id="12" name="Straight Connector 11"/>
          <p:cNvCxnSpPr/>
          <p:nvPr/>
        </p:nvCxnSpPr>
        <p:spPr>
          <a:xfrm>
            <a:off x="316274" y="4115629"/>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16274" y="4268029"/>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211874" y="3648365"/>
            <a:ext cx="2209800" cy="1200329"/>
          </a:xfrm>
          <a:prstGeom prst="rect">
            <a:avLst/>
          </a:prstGeom>
          <a:ln>
            <a:solidFill>
              <a:srgbClr val="0020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Sunflower</a:t>
            </a:r>
          </a:p>
          <a:p>
            <a:endParaRPr lang="en-US" dirty="0"/>
          </a:p>
          <a:p>
            <a:endParaRPr lang="en-US" dirty="0"/>
          </a:p>
          <a:p>
            <a:r>
              <a:rPr lang="en-US" dirty="0"/>
              <a:t>fragrance()</a:t>
            </a:r>
          </a:p>
        </p:txBody>
      </p:sp>
      <p:cxnSp>
        <p:nvCxnSpPr>
          <p:cNvPr id="15" name="Straight Connector 14"/>
          <p:cNvCxnSpPr/>
          <p:nvPr/>
        </p:nvCxnSpPr>
        <p:spPr>
          <a:xfrm>
            <a:off x="3211874" y="4105565"/>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211874" y="4257965"/>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a:xfrm>
            <a:off x="2572081" y="2801358"/>
            <a:ext cx="457200" cy="30480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8" name="Straight Connector 17"/>
          <p:cNvCxnSpPr>
            <a:stCxn id="17" idx="3"/>
          </p:cNvCxnSpPr>
          <p:nvPr/>
        </p:nvCxnSpPr>
        <p:spPr>
          <a:xfrm>
            <a:off x="2800681" y="3106158"/>
            <a:ext cx="0" cy="171271"/>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a:off x="1421174" y="3267365"/>
            <a:ext cx="2895600" cy="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Connector 19"/>
          <p:cNvCxnSpPr>
            <a:endCxn id="11" idx="0"/>
          </p:cNvCxnSpPr>
          <p:nvPr/>
        </p:nvCxnSpPr>
        <p:spPr>
          <a:xfrm>
            <a:off x="1421174" y="3277429"/>
            <a:ext cx="0" cy="38100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a:endCxn id="14" idx="0"/>
          </p:cNvCxnSpPr>
          <p:nvPr/>
        </p:nvCxnSpPr>
        <p:spPr>
          <a:xfrm>
            <a:off x="4316774" y="3277429"/>
            <a:ext cx="0" cy="370936"/>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22" name="TextBox 21"/>
          <p:cNvSpPr txBox="1"/>
          <p:nvPr/>
        </p:nvSpPr>
        <p:spPr>
          <a:xfrm>
            <a:off x="5650274" y="3106158"/>
            <a:ext cx="3200400" cy="1477328"/>
          </a:xfrm>
          <a:prstGeom prst="rect">
            <a:avLst/>
          </a:prstGeom>
          <a:ln>
            <a:solidFill>
              <a:srgbClr val="0020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err="1"/>
              <a:t>FlowerVase</a:t>
            </a:r>
            <a:endParaRPr lang="en-US" dirty="0"/>
          </a:p>
          <a:p>
            <a:endParaRPr lang="en-US" dirty="0"/>
          </a:p>
          <a:p>
            <a:r>
              <a:rPr lang="en-US" dirty="0"/>
              <a:t>Flower f[]</a:t>
            </a:r>
          </a:p>
          <a:p>
            <a:endParaRPr lang="en-US" dirty="0"/>
          </a:p>
          <a:p>
            <a:r>
              <a:rPr lang="en-US" dirty="0"/>
              <a:t>smell() </a:t>
            </a:r>
          </a:p>
        </p:txBody>
      </p:sp>
      <p:cxnSp>
        <p:nvCxnSpPr>
          <p:cNvPr id="23" name="Straight Connector 22"/>
          <p:cNvCxnSpPr/>
          <p:nvPr/>
        </p:nvCxnSpPr>
        <p:spPr>
          <a:xfrm>
            <a:off x="5650274" y="4020558"/>
            <a:ext cx="32004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650274" y="3563986"/>
            <a:ext cx="32004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Flowchart: Document 24"/>
          <p:cNvSpPr/>
          <p:nvPr/>
        </p:nvSpPr>
        <p:spPr>
          <a:xfrm>
            <a:off x="5216796" y="1373866"/>
            <a:ext cx="2695755" cy="1368725"/>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a:solidFill>
                  <a:schemeClr val="tx1"/>
                </a:solidFill>
                <a:latin typeface="Courier New" pitchFamily="49" charset="0"/>
                <a:cs typeface="Courier New" pitchFamily="49" charset="0"/>
              </a:rPr>
              <a:t>f[0]= rose;</a:t>
            </a:r>
          </a:p>
          <a:p>
            <a:r>
              <a:rPr lang="en-US" dirty="0">
                <a:solidFill>
                  <a:schemeClr val="tx1"/>
                </a:solidFill>
                <a:latin typeface="Courier New" pitchFamily="49" charset="0"/>
                <a:cs typeface="Courier New" pitchFamily="49" charset="0"/>
              </a:rPr>
              <a:t>f[1]= sunflower;</a:t>
            </a:r>
          </a:p>
          <a:p>
            <a:r>
              <a:rPr lang="en-US" dirty="0">
                <a:solidFill>
                  <a:schemeClr val="tx1"/>
                </a:solidFill>
                <a:latin typeface="Courier New" pitchFamily="49" charset="0"/>
                <a:cs typeface="Courier New" pitchFamily="49" charset="0"/>
              </a:rPr>
              <a:t>….</a:t>
            </a:r>
          </a:p>
        </p:txBody>
      </p:sp>
      <p:sp>
        <p:nvSpPr>
          <p:cNvPr id="26" name="Flowchart: Document 25"/>
          <p:cNvSpPr/>
          <p:nvPr/>
        </p:nvSpPr>
        <p:spPr>
          <a:xfrm>
            <a:off x="1649774" y="5400965"/>
            <a:ext cx="2998426" cy="1103531"/>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a:solidFill>
                  <a:schemeClr val="tx1"/>
                </a:solidFill>
                <a:latin typeface="Courier New" pitchFamily="49" charset="0"/>
                <a:cs typeface="Courier New" pitchFamily="49" charset="0"/>
              </a:rPr>
              <a:t>f[0].</a:t>
            </a:r>
            <a:r>
              <a:rPr lang="en-US" dirty="0"/>
              <a:t> </a:t>
            </a:r>
            <a:r>
              <a:rPr lang="en-US" dirty="0">
                <a:solidFill>
                  <a:schemeClr val="tx1"/>
                </a:solidFill>
                <a:latin typeface="Courier New" pitchFamily="49" charset="0"/>
                <a:cs typeface="Courier New" pitchFamily="49" charset="0"/>
              </a:rPr>
              <a:t>fragrance();</a:t>
            </a:r>
          </a:p>
          <a:p>
            <a:r>
              <a:rPr lang="en-US" dirty="0">
                <a:solidFill>
                  <a:schemeClr val="tx1"/>
                </a:solidFill>
                <a:latin typeface="Courier New" pitchFamily="49" charset="0"/>
                <a:cs typeface="Courier New" pitchFamily="49" charset="0"/>
              </a:rPr>
              <a:t>f[1]. fragrance();</a:t>
            </a:r>
          </a:p>
          <a:p>
            <a:r>
              <a:rPr lang="en-US" dirty="0">
                <a:solidFill>
                  <a:schemeClr val="tx1"/>
                </a:solidFill>
                <a:latin typeface="Courier New" pitchFamily="49" charset="0"/>
                <a:cs typeface="Courier New" pitchFamily="49" charset="0"/>
              </a:rPr>
              <a:t>…</a:t>
            </a:r>
          </a:p>
        </p:txBody>
      </p:sp>
      <p:cxnSp>
        <p:nvCxnSpPr>
          <p:cNvPr id="27" name="Straight Arrow Connector 26"/>
          <p:cNvCxnSpPr/>
          <p:nvPr/>
        </p:nvCxnSpPr>
        <p:spPr>
          <a:xfrm flipH="1" flipV="1">
            <a:off x="5421674" y="2742592"/>
            <a:ext cx="533400" cy="915837"/>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4088174" y="4583486"/>
            <a:ext cx="2095500" cy="969879"/>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1154474" y="4858759"/>
            <a:ext cx="609600" cy="694606"/>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30" name="Straight Arrow Connector 29"/>
          <p:cNvCxnSpPr/>
          <p:nvPr/>
        </p:nvCxnSpPr>
        <p:spPr>
          <a:xfrm flipV="1">
            <a:off x="3440474" y="4848697"/>
            <a:ext cx="647700" cy="9332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83898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Inheritance</a:t>
            </a:r>
          </a:p>
        </p:txBody>
      </p:sp>
      <p:sp>
        <p:nvSpPr>
          <p:cNvPr id="3" name="Content Placeholder 2"/>
          <p:cNvSpPr>
            <a:spLocks noGrp="1"/>
          </p:cNvSpPr>
          <p:nvPr>
            <p:ph idx="1"/>
          </p:nvPr>
        </p:nvSpPr>
        <p:spPr/>
        <p:txBody>
          <a:bodyPr/>
          <a:lstStyle/>
          <a:p>
            <a:r>
              <a:rPr lang="en-US" dirty="0"/>
              <a:t>Among the classes that you identified, are there any classes that you can relate via inheritance. </a:t>
            </a:r>
          </a:p>
          <a:p>
            <a:pPr marL="0" indent="0">
              <a:buNone/>
            </a:pPr>
            <a:r>
              <a:rPr lang="en-US" dirty="0"/>
              <a:t>(Hint: are there any classes which have common attributes/methods that can be moved up the hierarchy)</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23</a:t>
            </a:fld>
            <a:endParaRPr lang="en-US"/>
          </a:p>
        </p:txBody>
      </p:sp>
    </p:spTree>
    <p:extLst>
      <p:ext uri="{BB962C8B-B14F-4D97-AF65-F5344CB8AC3E}">
        <p14:creationId xmlns:p14="http://schemas.microsoft.com/office/powerpoint/2010/main" val="278808153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730775"/>
          </a:xfrm>
        </p:spPr>
        <p:txBody>
          <a:bodyPr/>
          <a:lstStyle/>
          <a:p>
            <a:r>
              <a:rPr lang="en-US" dirty="0"/>
              <a:t>Revisiting definition</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24</a:t>
            </a:fld>
            <a:endParaRPr lang="en-US"/>
          </a:p>
        </p:txBody>
      </p:sp>
      <p:sp>
        <p:nvSpPr>
          <p:cNvPr id="6" name="Rectangle 5"/>
          <p:cNvSpPr/>
          <p:nvPr/>
        </p:nvSpPr>
        <p:spPr>
          <a:xfrm>
            <a:off x="457200" y="877559"/>
            <a:ext cx="8553450" cy="1200329"/>
          </a:xfrm>
          <a:prstGeom prst="rect">
            <a:avLst/>
          </a:prstGeom>
        </p:spPr>
        <p:txBody>
          <a:bodyPr wrap="square">
            <a:spAutoFit/>
          </a:bodyPr>
          <a:lstStyle/>
          <a:p>
            <a:pPr>
              <a:defRPr/>
            </a:pPr>
            <a:r>
              <a:rPr lang="en-US" i="1" dirty="0">
                <a:solidFill>
                  <a:srgbClr val="5F5F5F"/>
                </a:solidFill>
                <a:sym typeface="Wingdings" pitchFamily="2" charset="2"/>
              </a:rPr>
              <a:t>Object-oriented programming is a method of implementation in which programs are organized as </a:t>
            </a:r>
            <a:r>
              <a:rPr lang="en-US" i="1" dirty="0">
                <a:solidFill>
                  <a:srgbClr val="FF0000"/>
                </a:solidFill>
                <a:sym typeface="Wingdings" pitchFamily="2" charset="2"/>
              </a:rPr>
              <a:t>cooperative collections of objects</a:t>
            </a:r>
            <a:r>
              <a:rPr lang="en-US" i="1" dirty="0">
                <a:solidFill>
                  <a:srgbClr val="5F5F5F"/>
                </a:solidFill>
                <a:sym typeface="Wingdings" pitchFamily="2" charset="2"/>
              </a:rPr>
              <a:t>, </a:t>
            </a:r>
            <a:r>
              <a:rPr lang="en-US" i="1" dirty="0">
                <a:solidFill>
                  <a:srgbClr val="006600"/>
                </a:solidFill>
                <a:sym typeface="Wingdings" pitchFamily="2" charset="2"/>
              </a:rPr>
              <a:t>each of which represents an instance of some class, </a:t>
            </a:r>
            <a:r>
              <a:rPr lang="en-US" i="1" dirty="0">
                <a:solidFill>
                  <a:srgbClr val="5F5F5F"/>
                </a:solidFill>
                <a:sym typeface="Wingdings" pitchFamily="2" charset="2"/>
              </a:rPr>
              <a:t>and </a:t>
            </a:r>
            <a:r>
              <a:rPr lang="en-US" i="1" dirty="0">
                <a:solidFill>
                  <a:srgbClr val="7030A0"/>
                </a:solidFill>
                <a:sym typeface="Wingdings" pitchFamily="2" charset="2"/>
              </a:rPr>
              <a:t>whose classes are all members of a hierarchy of classes united via inheritance relationships.</a:t>
            </a:r>
          </a:p>
        </p:txBody>
      </p:sp>
      <p:sp>
        <p:nvSpPr>
          <p:cNvPr id="3" name="Oval 2"/>
          <p:cNvSpPr/>
          <p:nvPr/>
        </p:nvSpPr>
        <p:spPr>
          <a:xfrm>
            <a:off x="3352800" y="2786164"/>
            <a:ext cx="1524000" cy="1295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Rama</a:t>
            </a:r>
          </a:p>
          <a:p>
            <a:pPr algn="ctr"/>
            <a:r>
              <a:rPr lang="en-US" dirty="0">
                <a:solidFill>
                  <a:srgbClr val="002060"/>
                </a:solidFill>
              </a:rPr>
              <a:t>123</a:t>
            </a:r>
          </a:p>
        </p:txBody>
      </p:sp>
      <p:grpSp>
        <p:nvGrpSpPr>
          <p:cNvPr id="5" name="Group 12"/>
          <p:cNvGrpSpPr/>
          <p:nvPr/>
        </p:nvGrpSpPr>
        <p:grpSpPr>
          <a:xfrm>
            <a:off x="266699" y="4918036"/>
            <a:ext cx="2516981" cy="1482764"/>
            <a:chOff x="4743450" y="3619501"/>
            <a:chExt cx="2516981" cy="2351121"/>
          </a:xfrm>
        </p:grpSpPr>
        <p:grpSp>
          <p:nvGrpSpPr>
            <p:cNvPr id="7" name="Group 6"/>
            <p:cNvGrpSpPr/>
            <p:nvPr/>
          </p:nvGrpSpPr>
          <p:grpSpPr>
            <a:xfrm>
              <a:off x="4743450" y="3619501"/>
              <a:ext cx="2516981" cy="1006792"/>
              <a:chOff x="3635" y="598613"/>
              <a:chExt cx="2516981" cy="1006792"/>
            </a:xfrm>
          </p:grpSpPr>
          <p:sp>
            <p:nvSpPr>
              <p:cNvPr id="11" name="Rectangle 10"/>
              <p:cNvSpPr/>
              <p:nvPr/>
            </p:nvSpPr>
            <p:spPr>
              <a:xfrm>
                <a:off x="3635" y="598613"/>
                <a:ext cx="2516981" cy="1006792"/>
              </a:xfrm>
              <a:prstGeom prst="rect">
                <a:avLst/>
              </a:prstGeom>
            </p:spPr>
            <p:style>
              <a:lnRef idx="2">
                <a:schemeClr val="accent2">
                  <a:shade val="80000"/>
                  <a:hueOff val="0"/>
                  <a:satOff val="0"/>
                  <a:lumOff val="0"/>
                  <a:alphaOff val="0"/>
                </a:schemeClr>
              </a:lnRef>
              <a:fillRef idx="1">
                <a:schemeClr val="accent2">
                  <a:shade val="80000"/>
                  <a:hueOff val="0"/>
                  <a:satOff val="0"/>
                  <a:lumOff val="0"/>
                  <a:alphaOff val="0"/>
                </a:schemeClr>
              </a:fillRef>
              <a:effectRef idx="1">
                <a:schemeClr val="accent2">
                  <a:shade val="80000"/>
                  <a:hueOff val="0"/>
                  <a:satOff val="0"/>
                  <a:lumOff val="0"/>
                  <a:alphaOff val="0"/>
                </a:schemeClr>
              </a:effectRef>
              <a:fontRef idx="minor">
                <a:schemeClr val="lt1"/>
              </a:fontRef>
            </p:style>
          </p:sp>
          <p:sp>
            <p:nvSpPr>
              <p:cNvPr id="12" name="Rectangle 11"/>
              <p:cNvSpPr/>
              <p:nvPr/>
            </p:nvSpPr>
            <p:spPr>
              <a:xfrm>
                <a:off x="3635" y="598613"/>
                <a:ext cx="2516981" cy="10067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8920" tIns="142240" rIns="248920" bIns="142240" numCol="1" spcCol="1270" anchor="ctr" anchorCtr="0">
                <a:noAutofit/>
              </a:bodyPr>
              <a:lstStyle/>
              <a:p>
                <a:pPr lvl="0" algn="ctr" defTabSz="1555750">
                  <a:lnSpc>
                    <a:spcPct val="90000"/>
                  </a:lnSpc>
                  <a:spcBef>
                    <a:spcPct val="0"/>
                  </a:spcBef>
                  <a:spcAft>
                    <a:spcPct val="35000"/>
                  </a:spcAft>
                </a:pPr>
                <a:r>
                  <a:rPr lang="en-US" sz="2400" dirty="0"/>
                  <a:t>Student</a:t>
                </a:r>
              </a:p>
            </p:txBody>
          </p:sp>
        </p:grpSp>
        <p:grpSp>
          <p:nvGrpSpPr>
            <p:cNvPr id="8" name="Group 7"/>
            <p:cNvGrpSpPr/>
            <p:nvPr/>
          </p:nvGrpSpPr>
          <p:grpSpPr>
            <a:xfrm>
              <a:off x="4743450" y="4626294"/>
              <a:ext cx="2516981" cy="1344328"/>
              <a:chOff x="3635" y="1605406"/>
              <a:chExt cx="2516981" cy="1344328"/>
            </a:xfrm>
          </p:grpSpPr>
          <p:sp>
            <p:nvSpPr>
              <p:cNvPr id="9" name="Rectangle 8"/>
              <p:cNvSpPr/>
              <p:nvPr/>
            </p:nvSpPr>
            <p:spPr>
              <a:xfrm>
                <a:off x="3635" y="1605408"/>
                <a:ext cx="2516981" cy="1344326"/>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10" name="Rectangle 9"/>
              <p:cNvSpPr/>
              <p:nvPr/>
            </p:nvSpPr>
            <p:spPr>
              <a:xfrm>
                <a:off x="3635" y="1605406"/>
                <a:ext cx="2516981" cy="95538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a:t>
                </a:r>
                <a:r>
                  <a:rPr lang="en-US" sz="2000" kern="1200" dirty="0"/>
                  <a:t>roll: long</a:t>
                </a:r>
              </a:p>
              <a:p>
                <a:pPr marL="228600" lvl="1" indent="-228600" algn="l" defTabSz="889000">
                  <a:lnSpc>
                    <a:spcPct val="90000"/>
                  </a:lnSpc>
                  <a:spcBef>
                    <a:spcPct val="0"/>
                  </a:spcBef>
                  <a:spcAft>
                    <a:spcPct val="15000"/>
                  </a:spcAft>
                  <a:buChar char="••"/>
                </a:pPr>
                <a:r>
                  <a:rPr lang="en-US" sz="2000" kern="1200" dirty="0"/>
                  <a:t>+ read(): </a:t>
                </a:r>
                <a:r>
                  <a:rPr lang="en-US" sz="2000" kern="1200" dirty="0" err="1"/>
                  <a:t>boolean</a:t>
                </a:r>
                <a:endParaRPr lang="en-US" sz="2000" kern="1200" dirty="0"/>
              </a:p>
            </p:txBody>
          </p:sp>
        </p:grpSp>
      </p:grpSp>
      <p:sp>
        <p:nvSpPr>
          <p:cNvPr id="14" name="Oval 13"/>
          <p:cNvSpPr/>
          <p:nvPr/>
        </p:nvSpPr>
        <p:spPr>
          <a:xfrm>
            <a:off x="3429000" y="4827191"/>
            <a:ext cx="1447800" cy="1393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002060"/>
                </a:solidFill>
              </a:rPr>
              <a:t>B.Tech</a:t>
            </a:r>
            <a:endParaRPr lang="en-US" dirty="0">
              <a:solidFill>
                <a:srgbClr val="002060"/>
              </a:solidFill>
            </a:endParaRPr>
          </a:p>
          <a:p>
            <a:pPr algn="ctr"/>
            <a:r>
              <a:rPr lang="en-US" dirty="0">
                <a:solidFill>
                  <a:srgbClr val="002060"/>
                </a:solidFill>
              </a:rPr>
              <a:t>2010</a:t>
            </a:r>
          </a:p>
        </p:txBody>
      </p:sp>
      <p:grpSp>
        <p:nvGrpSpPr>
          <p:cNvPr id="13" name="Group 14"/>
          <p:cNvGrpSpPr/>
          <p:nvPr/>
        </p:nvGrpSpPr>
        <p:grpSpPr>
          <a:xfrm>
            <a:off x="5124450" y="2671686"/>
            <a:ext cx="3552825" cy="3413411"/>
            <a:chOff x="4743450" y="3619501"/>
            <a:chExt cx="2516981" cy="2917572"/>
          </a:xfrm>
        </p:grpSpPr>
        <p:grpSp>
          <p:nvGrpSpPr>
            <p:cNvPr id="15" name="Group 15"/>
            <p:cNvGrpSpPr/>
            <p:nvPr/>
          </p:nvGrpSpPr>
          <p:grpSpPr>
            <a:xfrm>
              <a:off x="4743450" y="3619501"/>
              <a:ext cx="2516981" cy="1006792"/>
              <a:chOff x="3635" y="598613"/>
              <a:chExt cx="2516981" cy="1006792"/>
            </a:xfrm>
          </p:grpSpPr>
          <p:sp>
            <p:nvSpPr>
              <p:cNvPr id="20" name="Rectangle 19"/>
              <p:cNvSpPr/>
              <p:nvPr/>
            </p:nvSpPr>
            <p:spPr>
              <a:xfrm>
                <a:off x="3635" y="598613"/>
                <a:ext cx="2516981" cy="1006792"/>
              </a:xfrm>
              <a:prstGeom prst="rect">
                <a:avLst/>
              </a:prstGeom>
            </p:spPr>
            <p:style>
              <a:lnRef idx="2">
                <a:schemeClr val="accent2">
                  <a:shade val="80000"/>
                  <a:hueOff val="0"/>
                  <a:satOff val="0"/>
                  <a:lumOff val="0"/>
                  <a:alphaOff val="0"/>
                </a:schemeClr>
              </a:lnRef>
              <a:fillRef idx="1">
                <a:schemeClr val="accent2">
                  <a:shade val="80000"/>
                  <a:hueOff val="0"/>
                  <a:satOff val="0"/>
                  <a:lumOff val="0"/>
                  <a:alphaOff val="0"/>
                </a:schemeClr>
              </a:fillRef>
              <a:effectRef idx="1">
                <a:schemeClr val="accent2">
                  <a:shade val="80000"/>
                  <a:hueOff val="0"/>
                  <a:satOff val="0"/>
                  <a:lumOff val="0"/>
                  <a:alphaOff val="0"/>
                </a:schemeClr>
              </a:effectRef>
              <a:fontRef idx="minor">
                <a:schemeClr val="lt1"/>
              </a:fontRef>
            </p:style>
          </p:sp>
          <p:sp>
            <p:nvSpPr>
              <p:cNvPr id="21" name="Rectangle 20"/>
              <p:cNvSpPr/>
              <p:nvPr/>
            </p:nvSpPr>
            <p:spPr>
              <a:xfrm>
                <a:off x="3635" y="598613"/>
                <a:ext cx="2516981" cy="10067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8920" tIns="142240" rIns="248920" bIns="142240" numCol="1" spcCol="1270" anchor="ctr" anchorCtr="0">
                <a:noAutofit/>
              </a:bodyPr>
              <a:lstStyle/>
              <a:p>
                <a:pPr lvl="0" algn="ctr" defTabSz="1555750">
                  <a:lnSpc>
                    <a:spcPct val="90000"/>
                  </a:lnSpc>
                  <a:spcBef>
                    <a:spcPct val="0"/>
                  </a:spcBef>
                  <a:spcAft>
                    <a:spcPct val="35000"/>
                  </a:spcAft>
                </a:pPr>
                <a:r>
                  <a:rPr lang="en-US" sz="2400" dirty="0"/>
                  <a:t>Course</a:t>
                </a:r>
              </a:p>
            </p:txBody>
          </p:sp>
        </p:grpSp>
        <p:grpSp>
          <p:nvGrpSpPr>
            <p:cNvPr id="16" name="Group 16"/>
            <p:cNvGrpSpPr/>
            <p:nvPr/>
          </p:nvGrpSpPr>
          <p:grpSpPr>
            <a:xfrm>
              <a:off x="4743450" y="4626294"/>
              <a:ext cx="2516981" cy="1910779"/>
              <a:chOff x="3635" y="1605406"/>
              <a:chExt cx="2516981" cy="1910779"/>
            </a:xfrm>
          </p:grpSpPr>
          <p:sp>
            <p:nvSpPr>
              <p:cNvPr id="18" name="Rectangle 17"/>
              <p:cNvSpPr/>
              <p:nvPr/>
            </p:nvSpPr>
            <p:spPr>
              <a:xfrm>
                <a:off x="3635" y="1605406"/>
                <a:ext cx="2516981" cy="1910779"/>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19" name="Rectangle 18"/>
              <p:cNvSpPr/>
              <p:nvPr/>
            </p:nvSpPr>
            <p:spPr>
              <a:xfrm>
                <a:off x="3635" y="1605406"/>
                <a:ext cx="2516981" cy="191077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a:t>
                </a:r>
                <a:r>
                  <a:rPr lang="en-US" sz="2000" dirty="0"/>
                  <a:t>name</a:t>
                </a:r>
                <a:r>
                  <a:rPr lang="en-US" sz="2000" kern="1200" dirty="0"/>
                  <a:t>: String</a:t>
                </a:r>
              </a:p>
              <a:p>
                <a:pPr marL="228600" lvl="1" indent="-228600" algn="l" defTabSz="889000">
                  <a:lnSpc>
                    <a:spcPct val="90000"/>
                  </a:lnSpc>
                  <a:spcBef>
                    <a:spcPct val="0"/>
                  </a:spcBef>
                  <a:spcAft>
                    <a:spcPct val="15000"/>
                  </a:spcAft>
                  <a:buChar char="••"/>
                </a:pPr>
                <a:r>
                  <a:rPr lang="en-US" sz="2000" kern="1200" dirty="0"/>
                  <a:t>-</a:t>
                </a:r>
                <a:r>
                  <a:rPr lang="en-US" sz="2000" dirty="0"/>
                  <a:t>year</a:t>
                </a:r>
                <a:r>
                  <a:rPr lang="en-US" sz="2000" kern="1200" dirty="0"/>
                  <a:t>: Date</a:t>
                </a:r>
              </a:p>
              <a:p>
                <a:pPr marL="228600" lvl="1" indent="-228600" algn="l" defTabSz="889000">
                  <a:lnSpc>
                    <a:spcPct val="90000"/>
                  </a:lnSpc>
                  <a:spcBef>
                    <a:spcPct val="0"/>
                  </a:spcBef>
                  <a:spcAft>
                    <a:spcPct val="15000"/>
                  </a:spcAft>
                  <a:buChar char="••"/>
                </a:pPr>
                <a:endParaRPr lang="en-US" sz="2000" kern="1200" dirty="0"/>
              </a:p>
              <a:p>
                <a:pPr marL="228600" lvl="1" indent="-228600" algn="l" defTabSz="889000">
                  <a:lnSpc>
                    <a:spcPct val="90000"/>
                  </a:lnSpc>
                  <a:spcBef>
                    <a:spcPct val="0"/>
                  </a:spcBef>
                  <a:spcAft>
                    <a:spcPct val="15000"/>
                  </a:spcAft>
                  <a:buChar char="••"/>
                </a:pPr>
                <a:r>
                  <a:rPr lang="en-US" sz="2000" kern="1200" dirty="0"/>
                  <a:t>+ display(): void</a:t>
                </a:r>
              </a:p>
              <a:p>
                <a:pPr marL="228600" lvl="1" indent="-228600" algn="l" defTabSz="889000">
                  <a:lnSpc>
                    <a:spcPct val="90000"/>
                  </a:lnSpc>
                  <a:spcBef>
                    <a:spcPct val="0"/>
                  </a:spcBef>
                  <a:spcAft>
                    <a:spcPct val="15000"/>
                  </a:spcAft>
                  <a:buChar char="••"/>
                </a:pPr>
                <a:r>
                  <a:rPr lang="en-US" sz="2000" kern="1200" dirty="0"/>
                  <a:t>+ </a:t>
                </a:r>
                <a:r>
                  <a:rPr lang="en-US" sz="2000" dirty="0"/>
                  <a:t>enroll</a:t>
                </a:r>
                <a:r>
                  <a:rPr lang="en-US" sz="2000" kern="1200" dirty="0"/>
                  <a:t>(Student): </a:t>
                </a:r>
                <a:r>
                  <a:rPr lang="en-US" sz="2000" kern="1200" dirty="0" err="1"/>
                  <a:t>boolean</a:t>
                </a:r>
                <a:endParaRPr lang="en-US" sz="2000" kern="1200" dirty="0"/>
              </a:p>
            </p:txBody>
          </p:sp>
        </p:grpSp>
      </p:grpSp>
      <p:cxnSp>
        <p:nvCxnSpPr>
          <p:cNvPr id="24" name="Straight Arrow Connector 23"/>
          <p:cNvCxnSpPr>
            <a:stCxn id="3" idx="4"/>
            <a:endCxn id="14" idx="0"/>
          </p:cNvCxnSpPr>
          <p:nvPr/>
        </p:nvCxnSpPr>
        <p:spPr>
          <a:xfrm>
            <a:off x="4114800" y="4081563"/>
            <a:ext cx="38100" cy="745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227764" y="4161839"/>
            <a:ext cx="902811" cy="369332"/>
          </a:xfrm>
          <a:prstGeom prst="rect">
            <a:avLst/>
          </a:prstGeom>
          <a:noFill/>
        </p:spPr>
        <p:txBody>
          <a:bodyPr wrap="none" rtlCol="0">
            <a:spAutoFit/>
          </a:bodyPr>
          <a:lstStyle/>
          <a:p>
            <a:r>
              <a:rPr lang="en-US" dirty="0"/>
              <a:t>enroll()</a:t>
            </a:r>
          </a:p>
        </p:txBody>
      </p:sp>
      <p:grpSp>
        <p:nvGrpSpPr>
          <p:cNvPr id="17" name="Group 27"/>
          <p:cNvGrpSpPr/>
          <p:nvPr/>
        </p:nvGrpSpPr>
        <p:grpSpPr>
          <a:xfrm>
            <a:off x="285749" y="2382647"/>
            <a:ext cx="2516981" cy="1656078"/>
            <a:chOff x="4743450" y="3619501"/>
            <a:chExt cx="2516981" cy="2917572"/>
          </a:xfrm>
        </p:grpSpPr>
        <p:grpSp>
          <p:nvGrpSpPr>
            <p:cNvPr id="22" name="Group 28"/>
            <p:cNvGrpSpPr/>
            <p:nvPr/>
          </p:nvGrpSpPr>
          <p:grpSpPr>
            <a:xfrm>
              <a:off x="4743450" y="3619501"/>
              <a:ext cx="2516981" cy="1006792"/>
              <a:chOff x="3635" y="598613"/>
              <a:chExt cx="2516981" cy="1006792"/>
            </a:xfrm>
          </p:grpSpPr>
          <p:sp>
            <p:nvSpPr>
              <p:cNvPr id="33" name="Rectangle 32"/>
              <p:cNvSpPr/>
              <p:nvPr/>
            </p:nvSpPr>
            <p:spPr>
              <a:xfrm>
                <a:off x="3635" y="598613"/>
                <a:ext cx="2516981" cy="1006792"/>
              </a:xfrm>
              <a:prstGeom prst="rect">
                <a:avLst/>
              </a:prstGeom>
            </p:spPr>
            <p:style>
              <a:lnRef idx="2">
                <a:schemeClr val="accent2">
                  <a:shade val="80000"/>
                  <a:hueOff val="0"/>
                  <a:satOff val="0"/>
                  <a:lumOff val="0"/>
                  <a:alphaOff val="0"/>
                </a:schemeClr>
              </a:lnRef>
              <a:fillRef idx="1">
                <a:schemeClr val="accent2">
                  <a:shade val="80000"/>
                  <a:hueOff val="0"/>
                  <a:satOff val="0"/>
                  <a:lumOff val="0"/>
                  <a:alphaOff val="0"/>
                </a:schemeClr>
              </a:fillRef>
              <a:effectRef idx="1">
                <a:schemeClr val="accent2">
                  <a:shade val="80000"/>
                  <a:hueOff val="0"/>
                  <a:satOff val="0"/>
                  <a:lumOff val="0"/>
                  <a:alphaOff val="0"/>
                </a:schemeClr>
              </a:effectRef>
              <a:fontRef idx="minor">
                <a:schemeClr val="lt1"/>
              </a:fontRef>
            </p:style>
          </p:sp>
          <p:sp>
            <p:nvSpPr>
              <p:cNvPr id="34" name="Rectangle 33"/>
              <p:cNvSpPr/>
              <p:nvPr/>
            </p:nvSpPr>
            <p:spPr>
              <a:xfrm>
                <a:off x="3635" y="598613"/>
                <a:ext cx="2516981" cy="10067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8920" tIns="142240" rIns="248920" bIns="142240" numCol="1" spcCol="1270" anchor="ctr" anchorCtr="0">
                <a:noAutofit/>
              </a:bodyPr>
              <a:lstStyle/>
              <a:p>
                <a:pPr lvl="0" algn="ctr" defTabSz="1555750">
                  <a:lnSpc>
                    <a:spcPct val="90000"/>
                  </a:lnSpc>
                  <a:spcBef>
                    <a:spcPct val="0"/>
                  </a:spcBef>
                  <a:spcAft>
                    <a:spcPct val="35000"/>
                  </a:spcAft>
                </a:pPr>
                <a:r>
                  <a:rPr lang="en-US" sz="2400" kern="1200" dirty="0"/>
                  <a:t>Person</a:t>
                </a:r>
              </a:p>
            </p:txBody>
          </p:sp>
        </p:grpSp>
        <p:grpSp>
          <p:nvGrpSpPr>
            <p:cNvPr id="23" name="Group 29"/>
            <p:cNvGrpSpPr/>
            <p:nvPr/>
          </p:nvGrpSpPr>
          <p:grpSpPr>
            <a:xfrm>
              <a:off x="4743450" y="4626294"/>
              <a:ext cx="2516981" cy="1910779"/>
              <a:chOff x="3635" y="1605406"/>
              <a:chExt cx="2516981" cy="1910779"/>
            </a:xfrm>
          </p:grpSpPr>
          <p:sp>
            <p:nvSpPr>
              <p:cNvPr id="31" name="Rectangle 30"/>
              <p:cNvSpPr/>
              <p:nvPr/>
            </p:nvSpPr>
            <p:spPr>
              <a:xfrm>
                <a:off x="3635" y="1605406"/>
                <a:ext cx="2516981" cy="1910779"/>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32" name="Rectangle 31"/>
              <p:cNvSpPr/>
              <p:nvPr/>
            </p:nvSpPr>
            <p:spPr>
              <a:xfrm>
                <a:off x="3635" y="1605406"/>
                <a:ext cx="2516981" cy="113238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33350" tIns="133350" rIns="177800" bIns="200025" numCol="1" spcCol="1270" anchor="t" anchorCtr="0">
                <a:noAutofit/>
              </a:bodyPr>
              <a:lstStyle/>
              <a:p>
                <a:pPr marL="228600" lvl="1" indent="-228600" algn="l" defTabSz="889000">
                  <a:lnSpc>
                    <a:spcPct val="90000"/>
                  </a:lnSpc>
                  <a:spcBef>
                    <a:spcPct val="0"/>
                  </a:spcBef>
                  <a:spcAft>
                    <a:spcPct val="15000"/>
                  </a:spcAft>
                  <a:buChar char="••"/>
                </a:pPr>
                <a:r>
                  <a:rPr lang="en-US" sz="2000" kern="1200" dirty="0"/>
                  <a:t>-name: String</a:t>
                </a:r>
              </a:p>
              <a:p>
                <a:pPr marL="228600" lvl="1" indent="-228600" algn="l" defTabSz="889000">
                  <a:lnSpc>
                    <a:spcPct val="90000"/>
                  </a:lnSpc>
                  <a:spcBef>
                    <a:spcPct val="0"/>
                  </a:spcBef>
                  <a:spcAft>
                    <a:spcPct val="15000"/>
                  </a:spcAft>
                  <a:buChar char="••"/>
                </a:pPr>
                <a:r>
                  <a:rPr lang="en-US" sz="2000" kern="1200" dirty="0"/>
                  <a:t>+ display(): void</a:t>
                </a:r>
              </a:p>
            </p:txBody>
          </p:sp>
        </p:grpSp>
      </p:grpSp>
      <p:sp>
        <p:nvSpPr>
          <p:cNvPr id="35" name="Isosceles Triangle 34"/>
          <p:cNvSpPr/>
          <p:nvPr/>
        </p:nvSpPr>
        <p:spPr>
          <a:xfrm>
            <a:off x="1296589" y="4081563"/>
            <a:ext cx="457200" cy="30480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7" name="Straight Connector 36"/>
          <p:cNvCxnSpPr>
            <a:stCxn id="35" idx="3"/>
            <a:endCxn id="12" idx="0"/>
          </p:cNvCxnSpPr>
          <p:nvPr/>
        </p:nvCxnSpPr>
        <p:spPr>
          <a:xfrm>
            <a:off x="1525189" y="4386363"/>
            <a:ext cx="1" cy="531674"/>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79329187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8D0DE514-8876-4D18-A995-61A5C1F81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9DA791C-FFCF-422E-8775-BDA6C0E5E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E0DD83E-FB7E-4A55-8467-E31CA49C3C07}"/>
              </a:ext>
            </a:extLst>
          </p:cNvPr>
          <p:cNvSpPr>
            <a:spLocks noGrp="1"/>
          </p:cNvSpPr>
          <p:nvPr>
            <p:ph type="title"/>
          </p:nvPr>
        </p:nvSpPr>
        <p:spPr>
          <a:xfrm>
            <a:off x="798897" y="5120640"/>
            <a:ext cx="7543800" cy="822960"/>
          </a:xfrm>
        </p:spPr>
        <p:txBody>
          <a:bodyPr vert="horz" lIns="91440" tIns="45720" rIns="91440" bIns="45720" rtlCol="0" anchor="b">
            <a:normAutofit/>
          </a:bodyPr>
          <a:lstStyle/>
          <a:p>
            <a:r>
              <a:rPr lang="en-US" sz="3100">
                <a:solidFill>
                  <a:srgbClr val="FFFFFF"/>
                </a:solidFill>
              </a:rPr>
              <a:t>Object default Methods</a:t>
            </a:r>
          </a:p>
        </p:txBody>
      </p:sp>
      <p:sp>
        <p:nvSpPr>
          <p:cNvPr id="31" name="Rectangle 30">
            <a:extLst>
              <a:ext uri="{FF2B5EF4-FFF2-40B4-BE49-F238E27FC236}">
                <a16:creationId xmlns:a16="http://schemas.microsoft.com/office/drawing/2014/main" id="{0DCF8855-3530-4F46-A4CB-3B6686EEE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3">
            <a:extLst>
              <a:ext uri="{FF2B5EF4-FFF2-40B4-BE49-F238E27FC236}">
                <a16:creationId xmlns:a16="http://schemas.microsoft.com/office/drawing/2014/main" id="{FA0284AE-7109-401F-85E7-AF7AE41AB6C5}"/>
              </a:ext>
            </a:extLst>
          </p:cNvPr>
          <p:cNvGraphicFramePr>
            <a:graphicFrameLocks/>
          </p:cNvGraphicFramePr>
          <p:nvPr>
            <p:extLst>
              <p:ext uri="{D42A27DB-BD31-4B8C-83A1-F6EECF244321}">
                <p14:modId xmlns:p14="http://schemas.microsoft.com/office/powerpoint/2010/main" val="189066664"/>
              </p:ext>
            </p:extLst>
          </p:nvPr>
        </p:nvGraphicFramePr>
        <p:xfrm>
          <a:off x="893964" y="643538"/>
          <a:ext cx="7945236" cy="4018037"/>
        </p:xfrm>
        <a:graphic>
          <a:graphicData uri="http://schemas.openxmlformats.org/drawingml/2006/table">
            <a:tbl>
              <a:tblPr firstRow="1" bandRow="1">
                <a:noFill/>
              </a:tblPr>
              <a:tblGrid>
                <a:gridCol w="3972618">
                  <a:extLst>
                    <a:ext uri="{9D8B030D-6E8A-4147-A177-3AD203B41FA5}">
                      <a16:colId xmlns:a16="http://schemas.microsoft.com/office/drawing/2014/main" val="2146206947"/>
                    </a:ext>
                  </a:extLst>
                </a:gridCol>
                <a:gridCol w="3972618">
                  <a:extLst>
                    <a:ext uri="{9D8B030D-6E8A-4147-A177-3AD203B41FA5}">
                      <a16:colId xmlns:a16="http://schemas.microsoft.com/office/drawing/2014/main" val="2306368341"/>
                    </a:ext>
                  </a:extLst>
                </a:gridCol>
              </a:tblGrid>
              <a:tr h="299080">
                <a:tc>
                  <a:txBody>
                    <a:bodyPr/>
                    <a:lstStyle/>
                    <a:p>
                      <a:pPr algn="l" fontAlgn="t"/>
                      <a:r>
                        <a:rPr lang="en-IN" sz="1100" b="0" cap="none" spc="60" dirty="0">
                          <a:solidFill>
                            <a:schemeClr val="bg1"/>
                          </a:solidFill>
                          <a:effectLst/>
                          <a:latin typeface="times new roman" panose="02020603050405020304" pitchFamily="18" charset="0"/>
                        </a:rPr>
                        <a:t>Method</a:t>
                      </a:r>
                    </a:p>
                  </a:txBody>
                  <a:tcPr marL="48098" marR="48098" marT="54416" marB="48098" anchor="ctr">
                    <a:lnL w="12700" cmpd="sng">
                      <a:noFill/>
                      <a:prstDash val="solid"/>
                    </a:lnL>
                    <a:lnR w="12700" cmpd="sng">
                      <a:noFill/>
                      <a:prstDash val="solid"/>
                    </a:lnR>
                    <a:lnT w="19050" cap="flat" cmpd="sng" algn="ctr">
                      <a:noFill/>
                      <a:prstDash val="solid"/>
                    </a:lnT>
                    <a:lnB w="12700" cmpd="sng">
                      <a:noFill/>
                      <a:prstDash val="solid"/>
                    </a:lnB>
                    <a:solidFill>
                      <a:schemeClr val="accent1"/>
                    </a:solidFill>
                  </a:tcPr>
                </a:tc>
                <a:tc>
                  <a:txBody>
                    <a:bodyPr/>
                    <a:lstStyle/>
                    <a:p>
                      <a:pPr algn="l" fontAlgn="t"/>
                      <a:r>
                        <a:rPr lang="en-IN" sz="1100" b="0" cap="none" spc="60">
                          <a:solidFill>
                            <a:schemeClr val="bg1"/>
                          </a:solidFill>
                          <a:effectLst/>
                          <a:latin typeface="times new roman" panose="02020603050405020304" pitchFamily="18" charset="0"/>
                        </a:rPr>
                        <a:t>Description</a:t>
                      </a:r>
                    </a:p>
                  </a:txBody>
                  <a:tcPr marL="48098" marR="48098" marT="54416" marB="48098" anchor="ctr">
                    <a:lnL w="12700" cmpd="sng">
                      <a:noFill/>
                      <a:prstDash val="solid"/>
                    </a:lnL>
                    <a:lnR w="12700" cmpd="sng">
                      <a:noFill/>
                      <a:prstDash val="solid"/>
                    </a:lnR>
                    <a:lnT w="19050" cap="flat" cmpd="sng" algn="ctr">
                      <a:noFill/>
                      <a:prstDash val="solid"/>
                    </a:lnT>
                    <a:lnB w="12700" cmpd="sng">
                      <a:noFill/>
                      <a:prstDash val="solid"/>
                    </a:lnB>
                    <a:solidFill>
                      <a:schemeClr val="accent1"/>
                    </a:solidFill>
                  </a:tcPr>
                </a:tc>
                <a:extLst>
                  <a:ext uri="{0D108BD9-81ED-4DB2-BD59-A6C34878D82A}">
                    <a16:rowId xmlns:a16="http://schemas.microsoft.com/office/drawing/2014/main" val="2014686600"/>
                  </a:ext>
                </a:extLst>
              </a:tr>
              <a:tr h="402106">
                <a:tc>
                  <a:txBody>
                    <a:bodyPr/>
                    <a:lstStyle/>
                    <a:p>
                      <a:pPr algn="just" fontAlgn="t"/>
                      <a:r>
                        <a:rPr lang="en-IN" sz="1000" cap="none" spc="0">
                          <a:solidFill>
                            <a:schemeClr val="tx1"/>
                          </a:solidFill>
                          <a:effectLst/>
                          <a:latin typeface="inter-regular"/>
                        </a:rPr>
                        <a:t>public final Class getClass()</a:t>
                      </a:r>
                    </a:p>
                  </a:txBody>
                  <a:tcPr marL="7925" marR="7925" marT="54416" marB="32065">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just" fontAlgn="t"/>
                      <a:r>
                        <a:rPr lang="en-US" sz="1000" cap="none" spc="0">
                          <a:solidFill>
                            <a:schemeClr val="tx1"/>
                          </a:solidFill>
                          <a:effectLst/>
                          <a:latin typeface="inter-regular"/>
                        </a:rPr>
                        <a:t>returns the Class class object of this object. The Class class can further be used to get the metadata of this class.</a:t>
                      </a:r>
                    </a:p>
                  </a:txBody>
                  <a:tcPr marL="7925" marR="7925" marT="54416" marB="32065">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396220305"/>
                  </a:ext>
                </a:extLst>
              </a:tr>
              <a:tr h="261142">
                <a:tc>
                  <a:txBody>
                    <a:bodyPr/>
                    <a:lstStyle/>
                    <a:p>
                      <a:pPr algn="just" fontAlgn="t"/>
                      <a:r>
                        <a:rPr lang="en-IN" sz="1000" cap="none" spc="0">
                          <a:solidFill>
                            <a:schemeClr val="tx1"/>
                          </a:solidFill>
                          <a:effectLst/>
                          <a:latin typeface="inter-regular"/>
                        </a:rPr>
                        <a:t>public int hashCode()</a:t>
                      </a:r>
                    </a:p>
                  </a:txBody>
                  <a:tcPr marL="7925" marR="7925" marT="54416" marB="32065">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just" fontAlgn="t"/>
                      <a:r>
                        <a:rPr lang="en-US" sz="1000" cap="none" spc="0">
                          <a:solidFill>
                            <a:schemeClr val="tx1"/>
                          </a:solidFill>
                          <a:effectLst/>
                          <a:latin typeface="inter-regular"/>
                        </a:rPr>
                        <a:t>returns the hashcode number for this object.</a:t>
                      </a:r>
                    </a:p>
                  </a:txBody>
                  <a:tcPr marL="7925" marR="7925" marT="54416" marB="32065">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768857717"/>
                  </a:ext>
                </a:extLst>
              </a:tr>
              <a:tr h="261142">
                <a:tc>
                  <a:txBody>
                    <a:bodyPr/>
                    <a:lstStyle/>
                    <a:p>
                      <a:pPr algn="just" fontAlgn="t"/>
                      <a:r>
                        <a:rPr lang="en-US" sz="1000" cap="none" spc="0">
                          <a:solidFill>
                            <a:schemeClr val="tx1"/>
                          </a:solidFill>
                          <a:effectLst/>
                          <a:latin typeface="inter-regular"/>
                        </a:rPr>
                        <a:t>public boolean equals(Object obj)</a:t>
                      </a:r>
                    </a:p>
                  </a:txBody>
                  <a:tcPr marL="7925" marR="7925" marT="54416" marB="32065">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just" fontAlgn="t"/>
                      <a:r>
                        <a:rPr lang="en-US" sz="1000" cap="none" spc="0">
                          <a:solidFill>
                            <a:schemeClr val="tx1"/>
                          </a:solidFill>
                          <a:effectLst/>
                          <a:latin typeface="inter-regular"/>
                        </a:rPr>
                        <a:t>compares the given object to this object.</a:t>
                      </a:r>
                    </a:p>
                  </a:txBody>
                  <a:tcPr marL="7925" marR="7925" marT="54416" marB="32065">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444127526"/>
                  </a:ext>
                </a:extLst>
              </a:tr>
              <a:tr h="261142">
                <a:tc>
                  <a:txBody>
                    <a:bodyPr/>
                    <a:lstStyle/>
                    <a:p>
                      <a:pPr algn="just" fontAlgn="t"/>
                      <a:r>
                        <a:rPr lang="en-US" sz="1000" cap="none" spc="0">
                          <a:solidFill>
                            <a:schemeClr val="tx1"/>
                          </a:solidFill>
                          <a:effectLst/>
                          <a:latin typeface="inter-regular"/>
                        </a:rPr>
                        <a:t>protected Object clone() throws CloneNotSupportedException</a:t>
                      </a:r>
                    </a:p>
                  </a:txBody>
                  <a:tcPr marL="7925" marR="7925" marT="54416" marB="32065">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just" fontAlgn="t"/>
                      <a:r>
                        <a:rPr lang="en-US" sz="1000" cap="none" spc="0">
                          <a:solidFill>
                            <a:schemeClr val="tx1"/>
                          </a:solidFill>
                          <a:effectLst/>
                          <a:latin typeface="inter-regular"/>
                        </a:rPr>
                        <a:t>creates and returns the exact copy (clone) of this object.</a:t>
                      </a:r>
                    </a:p>
                  </a:txBody>
                  <a:tcPr marL="7925" marR="7925" marT="54416" marB="32065">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828636934"/>
                  </a:ext>
                </a:extLst>
              </a:tr>
              <a:tr h="261142">
                <a:tc>
                  <a:txBody>
                    <a:bodyPr/>
                    <a:lstStyle/>
                    <a:p>
                      <a:pPr algn="just" fontAlgn="t"/>
                      <a:r>
                        <a:rPr lang="en-IN" sz="1000" cap="none" spc="0">
                          <a:solidFill>
                            <a:schemeClr val="tx1"/>
                          </a:solidFill>
                          <a:effectLst/>
                          <a:latin typeface="inter-regular"/>
                        </a:rPr>
                        <a:t>public String toString()</a:t>
                      </a:r>
                    </a:p>
                  </a:txBody>
                  <a:tcPr marL="7925" marR="7925" marT="54416" marB="32065">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just" fontAlgn="t"/>
                      <a:r>
                        <a:rPr lang="en-US" sz="1000" cap="none" spc="0">
                          <a:solidFill>
                            <a:schemeClr val="tx1"/>
                          </a:solidFill>
                          <a:effectLst/>
                          <a:latin typeface="inter-regular"/>
                        </a:rPr>
                        <a:t>returns the string representation of this object.</a:t>
                      </a:r>
                    </a:p>
                  </a:txBody>
                  <a:tcPr marL="7925" marR="7925" marT="54416" marB="32065">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339094890"/>
                  </a:ext>
                </a:extLst>
              </a:tr>
              <a:tr h="261142">
                <a:tc>
                  <a:txBody>
                    <a:bodyPr/>
                    <a:lstStyle/>
                    <a:p>
                      <a:pPr algn="just" fontAlgn="t"/>
                      <a:r>
                        <a:rPr lang="en-IN" sz="1000" cap="none" spc="0">
                          <a:solidFill>
                            <a:schemeClr val="tx1"/>
                          </a:solidFill>
                          <a:effectLst/>
                          <a:latin typeface="inter-regular"/>
                        </a:rPr>
                        <a:t>public final void notify()</a:t>
                      </a:r>
                    </a:p>
                  </a:txBody>
                  <a:tcPr marL="7925" marR="7925" marT="54416" marB="32065">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just" fontAlgn="t"/>
                      <a:r>
                        <a:rPr lang="en-US" sz="1000" cap="none" spc="0">
                          <a:solidFill>
                            <a:schemeClr val="tx1"/>
                          </a:solidFill>
                          <a:effectLst/>
                          <a:latin typeface="inter-regular"/>
                        </a:rPr>
                        <a:t>wakes up single thread, waiting on this object's monitor.</a:t>
                      </a:r>
                    </a:p>
                  </a:txBody>
                  <a:tcPr marL="7925" marR="7925" marT="54416" marB="32065">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500318855"/>
                  </a:ext>
                </a:extLst>
              </a:tr>
              <a:tr h="261142">
                <a:tc>
                  <a:txBody>
                    <a:bodyPr/>
                    <a:lstStyle/>
                    <a:p>
                      <a:pPr algn="just" fontAlgn="t"/>
                      <a:r>
                        <a:rPr lang="en-IN" sz="1000" cap="none" spc="0">
                          <a:solidFill>
                            <a:schemeClr val="tx1"/>
                          </a:solidFill>
                          <a:effectLst/>
                          <a:latin typeface="inter-regular"/>
                        </a:rPr>
                        <a:t>public final void notifyAll()</a:t>
                      </a:r>
                    </a:p>
                  </a:txBody>
                  <a:tcPr marL="7925" marR="7925" marT="54416" marB="32065">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just" fontAlgn="t"/>
                      <a:r>
                        <a:rPr lang="en-US" sz="1000" cap="none" spc="0">
                          <a:solidFill>
                            <a:schemeClr val="tx1"/>
                          </a:solidFill>
                          <a:effectLst/>
                          <a:latin typeface="inter-regular"/>
                        </a:rPr>
                        <a:t>wakes up all the threads, waiting on this object's monitor.</a:t>
                      </a:r>
                    </a:p>
                  </a:txBody>
                  <a:tcPr marL="7925" marR="7925" marT="54416" marB="32065">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956132698"/>
                  </a:ext>
                </a:extLst>
              </a:tr>
              <a:tr h="402106">
                <a:tc>
                  <a:txBody>
                    <a:bodyPr/>
                    <a:lstStyle/>
                    <a:p>
                      <a:pPr algn="just" fontAlgn="t"/>
                      <a:r>
                        <a:rPr lang="en-US" sz="1000" cap="none" spc="0" dirty="0">
                          <a:solidFill>
                            <a:schemeClr val="tx1"/>
                          </a:solidFill>
                          <a:effectLst/>
                          <a:latin typeface="inter-regular"/>
                        </a:rPr>
                        <a:t>public final void wait(long timeout)throws </a:t>
                      </a:r>
                      <a:r>
                        <a:rPr lang="en-US" sz="1000" cap="none" spc="0" dirty="0" err="1">
                          <a:solidFill>
                            <a:schemeClr val="tx1"/>
                          </a:solidFill>
                          <a:effectLst/>
                          <a:latin typeface="inter-regular"/>
                        </a:rPr>
                        <a:t>InterruptedException</a:t>
                      </a:r>
                      <a:endParaRPr lang="en-US" sz="1000" cap="none" spc="0" dirty="0">
                        <a:solidFill>
                          <a:schemeClr val="tx1"/>
                        </a:solidFill>
                        <a:effectLst/>
                        <a:latin typeface="inter-regular"/>
                      </a:endParaRPr>
                    </a:p>
                  </a:txBody>
                  <a:tcPr marL="7925" marR="7925" marT="54416" marB="32065">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just" fontAlgn="t"/>
                      <a:r>
                        <a:rPr lang="en-US" sz="1000" cap="none" spc="0">
                          <a:solidFill>
                            <a:schemeClr val="tx1"/>
                          </a:solidFill>
                          <a:effectLst/>
                          <a:latin typeface="inter-regular"/>
                        </a:rPr>
                        <a:t>causes the current thread to wait for the specified milliseconds, until another thread notifies (invokes notify() or notifyAll() method).</a:t>
                      </a:r>
                    </a:p>
                  </a:txBody>
                  <a:tcPr marL="7925" marR="7925" marT="54416" marB="32065">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764910894"/>
                  </a:ext>
                </a:extLst>
              </a:tr>
              <a:tr h="543070">
                <a:tc>
                  <a:txBody>
                    <a:bodyPr/>
                    <a:lstStyle/>
                    <a:p>
                      <a:pPr algn="just" fontAlgn="t"/>
                      <a:r>
                        <a:rPr lang="en-US" sz="1000" cap="none" spc="0">
                          <a:solidFill>
                            <a:schemeClr val="tx1"/>
                          </a:solidFill>
                          <a:effectLst/>
                          <a:latin typeface="inter-regular"/>
                        </a:rPr>
                        <a:t>public final void wait(long timeout,int nanos)throws InterruptedException</a:t>
                      </a:r>
                    </a:p>
                  </a:txBody>
                  <a:tcPr marL="7925" marR="7925" marT="54416" marB="32065">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just" fontAlgn="t"/>
                      <a:r>
                        <a:rPr lang="en-US" sz="1000" cap="none" spc="0">
                          <a:solidFill>
                            <a:schemeClr val="tx1"/>
                          </a:solidFill>
                          <a:effectLst/>
                          <a:latin typeface="inter-regular"/>
                        </a:rPr>
                        <a:t>causes the current thread to wait for the specified milliseconds and nanoseconds, until another thread notifies (invokes notify() or notifyAll() method).</a:t>
                      </a:r>
                    </a:p>
                  </a:txBody>
                  <a:tcPr marL="7925" marR="7925" marT="54416" marB="32065">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573122083"/>
                  </a:ext>
                </a:extLst>
              </a:tr>
              <a:tr h="402106">
                <a:tc>
                  <a:txBody>
                    <a:bodyPr/>
                    <a:lstStyle/>
                    <a:p>
                      <a:pPr algn="just" fontAlgn="t"/>
                      <a:r>
                        <a:rPr lang="en-US" sz="1000" cap="none" spc="0">
                          <a:solidFill>
                            <a:schemeClr val="tx1"/>
                          </a:solidFill>
                          <a:effectLst/>
                          <a:latin typeface="inter-regular"/>
                        </a:rPr>
                        <a:t>public final void wait()throws InterruptedException</a:t>
                      </a:r>
                    </a:p>
                  </a:txBody>
                  <a:tcPr marL="7925" marR="7925" marT="54416" marB="32065">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just" fontAlgn="t"/>
                      <a:r>
                        <a:rPr lang="en-US" sz="1000" cap="none" spc="0">
                          <a:solidFill>
                            <a:schemeClr val="tx1"/>
                          </a:solidFill>
                          <a:effectLst/>
                          <a:latin typeface="inter-regular"/>
                        </a:rPr>
                        <a:t>causes the current thread to wait, until another thread notifies (invokes notify() or notifyAll() method).</a:t>
                      </a:r>
                    </a:p>
                  </a:txBody>
                  <a:tcPr marL="7925" marR="7925" marT="54416" marB="32065">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666888019"/>
                  </a:ext>
                </a:extLst>
              </a:tr>
              <a:tr h="402106">
                <a:tc>
                  <a:txBody>
                    <a:bodyPr/>
                    <a:lstStyle/>
                    <a:p>
                      <a:pPr algn="just" fontAlgn="t"/>
                      <a:r>
                        <a:rPr lang="en-US" sz="1000" cap="none" spc="0">
                          <a:solidFill>
                            <a:schemeClr val="tx1"/>
                          </a:solidFill>
                          <a:effectLst/>
                          <a:latin typeface="inter-regular"/>
                        </a:rPr>
                        <a:t>protected void finalize()throws Throwable</a:t>
                      </a:r>
                    </a:p>
                  </a:txBody>
                  <a:tcPr marL="7925" marR="7925" marT="54416" marB="32065">
                    <a:lnL w="12700" cmpd="sng">
                      <a:noFill/>
                      <a:prstDash val="solid"/>
                    </a:lnL>
                    <a:lnR w="12700" cmpd="sng">
                      <a:noFill/>
                      <a:prstDash val="solid"/>
                    </a:lnR>
                    <a:lnT w="12700" cmpd="sng">
                      <a:noFill/>
                      <a:prstDash val="solid"/>
                    </a:lnT>
                    <a:lnB w="12700" cmpd="sng">
                      <a:noFill/>
                      <a:prstDash val="solid"/>
                    </a:lnB>
                    <a:noFill/>
                  </a:tcPr>
                </a:tc>
                <a:tc>
                  <a:txBody>
                    <a:bodyPr/>
                    <a:lstStyle/>
                    <a:p>
                      <a:pPr algn="just" fontAlgn="t"/>
                      <a:r>
                        <a:rPr lang="en-US" sz="1000" cap="none" spc="0" dirty="0">
                          <a:solidFill>
                            <a:schemeClr val="tx1"/>
                          </a:solidFill>
                          <a:effectLst/>
                          <a:latin typeface="inter-regular"/>
                        </a:rPr>
                        <a:t>is invoked by the garbage collector before object is being garbage collected.</a:t>
                      </a:r>
                    </a:p>
                  </a:txBody>
                  <a:tcPr marL="7925" marR="7925" marT="54416" marB="3206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180511545"/>
                  </a:ext>
                </a:extLst>
              </a:tr>
            </a:tbl>
          </a:graphicData>
        </a:graphic>
      </p:graphicFrame>
    </p:spTree>
    <p:extLst>
      <p:ext uri="{BB962C8B-B14F-4D97-AF65-F5344CB8AC3E}">
        <p14:creationId xmlns:p14="http://schemas.microsoft.com/office/powerpoint/2010/main" val="38406250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D0A0-1EA3-4D31-9301-578FF2712EB1}"/>
              </a:ext>
            </a:extLst>
          </p:cNvPr>
          <p:cNvSpPr>
            <a:spLocks noGrp="1"/>
          </p:cNvSpPr>
          <p:nvPr>
            <p:ph type="title"/>
          </p:nvPr>
        </p:nvSpPr>
        <p:spPr/>
        <p:txBody>
          <a:bodyPr/>
          <a:lstStyle/>
          <a:p>
            <a:r>
              <a:rPr lang="en-IN" dirty="0"/>
              <a:t>Super Keyword	</a:t>
            </a:r>
          </a:p>
        </p:txBody>
      </p:sp>
      <p:sp>
        <p:nvSpPr>
          <p:cNvPr id="3" name="Content Placeholder 2">
            <a:extLst>
              <a:ext uri="{FF2B5EF4-FFF2-40B4-BE49-F238E27FC236}">
                <a16:creationId xmlns:a16="http://schemas.microsoft.com/office/drawing/2014/main" id="{4C8DA0A7-443B-405A-BE6B-757F04BD76A6}"/>
              </a:ext>
            </a:extLst>
          </p:cNvPr>
          <p:cNvSpPr>
            <a:spLocks noGrp="1"/>
          </p:cNvSpPr>
          <p:nvPr>
            <p:ph idx="1"/>
          </p:nvPr>
        </p:nvSpPr>
        <p:spPr/>
        <p:txBody>
          <a:bodyPr/>
          <a:lstStyle/>
          <a:p>
            <a:pPr fontAlgn="base"/>
            <a:r>
              <a:rPr lang="en-US" dirty="0"/>
              <a:t>The</a:t>
            </a:r>
            <a:r>
              <a:rPr lang="en-US" b="1" dirty="0"/>
              <a:t> super</a:t>
            </a:r>
            <a:r>
              <a:rPr lang="en-US" dirty="0"/>
              <a:t> keyword in java is a reference variable that is used to refer to parent class objects. An understanding of </a:t>
            </a:r>
            <a:r>
              <a:rPr lang="en-US" u="sng" dirty="0"/>
              <a:t>Inheritance </a:t>
            </a:r>
            <a:r>
              <a:rPr lang="en-US" dirty="0"/>
              <a:t>and </a:t>
            </a:r>
            <a:r>
              <a:rPr lang="en-US" u="sng" dirty="0"/>
              <a:t>Polymorphism </a:t>
            </a:r>
            <a:r>
              <a:rPr lang="en-US" dirty="0"/>
              <a:t>is needed in order to understand the super keyword. The keyword “super” came into the picture with the concept of Inheritance. It is majorly used in the following contexts:</a:t>
            </a:r>
          </a:p>
          <a:p>
            <a:pPr fontAlgn="base"/>
            <a:r>
              <a:rPr lang="en-US" dirty="0"/>
              <a:t>Use of super with variables</a:t>
            </a:r>
          </a:p>
          <a:p>
            <a:pPr fontAlgn="base"/>
            <a:r>
              <a:rPr lang="en-US" dirty="0"/>
              <a:t>Use of super with methods</a:t>
            </a:r>
          </a:p>
          <a:p>
            <a:pPr fontAlgn="base"/>
            <a:r>
              <a:rPr lang="en-US" dirty="0"/>
              <a:t>Use of super with constructors</a:t>
            </a:r>
          </a:p>
          <a:p>
            <a:pPr fontAlgn="base"/>
            <a:endParaRPr lang="en-US" dirty="0"/>
          </a:p>
          <a:p>
            <a:endParaRPr lang="en-IN" dirty="0"/>
          </a:p>
        </p:txBody>
      </p:sp>
    </p:spTree>
    <p:extLst>
      <p:ext uri="{BB962C8B-B14F-4D97-AF65-F5344CB8AC3E}">
        <p14:creationId xmlns:p14="http://schemas.microsoft.com/office/powerpoint/2010/main" val="41640437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6A11492-D6FF-4B4D-86AC-BA0859FAA64C}"/>
              </a:ext>
            </a:extLst>
          </p:cNvPr>
          <p:cNvSpPr>
            <a:spLocks noGrp="1"/>
          </p:cNvSpPr>
          <p:nvPr>
            <p:ph type="title"/>
          </p:nvPr>
        </p:nvSpPr>
        <p:spPr>
          <a:xfrm>
            <a:off x="369277" y="516835"/>
            <a:ext cx="2313633" cy="2103875"/>
          </a:xfrm>
        </p:spPr>
        <p:txBody>
          <a:bodyPr>
            <a:normAutofit/>
          </a:bodyPr>
          <a:lstStyle/>
          <a:p>
            <a:r>
              <a:rPr lang="en-US" sz="3100" b="1">
                <a:solidFill>
                  <a:srgbClr val="FFFFFF"/>
                </a:solidFill>
              </a:rPr>
              <a:t>1. Use of super with variables</a:t>
            </a:r>
            <a:endParaRPr lang="en-IN" sz="3100">
              <a:solidFill>
                <a:srgbClr val="FFFFFF"/>
              </a:solidFill>
            </a:endParaRPr>
          </a:p>
        </p:txBody>
      </p:sp>
      <p:sp>
        <p:nvSpPr>
          <p:cNvPr id="3" name="Content Placeholder 2">
            <a:extLst>
              <a:ext uri="{FF2B5EF4-FFF2-40B4-BE49-F238E27FC236}">
                <a16:creationId xmlns:a16="http://schemas.microsoft.com/office/drawing/2014/main" id="{CE843C5C-EBF6-44F6-8334-20B57F22B6BE}"/>
              </a:ext>
            </a:extLst>
          </p:cNvPr>
          <p:cNvSpPr>
            <a:spLocks noGrp="1"/>
          </p:cNvSpPr>
          <p:nvPr>
            <p:ph idx="1"/>
          </p:nvPr>
        </p:nvSpPr>
        <p:spPr>
          <a:xfrm>
            <a:off x="369278" y="2653800"/>
            <a:ext cx="2313633" cy="3335519"/>
          </a:xfrm>
        </p:spPr>
        <p:txBody>
          <a:bodyPr>
            <a:normAutofit/>
          </a:bodyPr>
          <a:lstStyle/>
          <a:p>
            <a:r>
              <a:rPr lang="en-US" sz="1300" dirty="0">
                <a:solidFill>
                  <a:srgbClr val="FFFFFF"/>
                </a:solidFill>
              </a:rPr>
              <a:t>This scenario occurs when a derived class and base class has the same data members. In that case, there is a possibility of ambiguity for the </a:t>
            </a:r>
            <a:r>
              <a:rPr lang="en-US" sz="1300" u="sng" dirty="0">
                <a:solidFill>
                  <a:srgbClr val="FFFFFF"/>
                </a:solidFill>
              </a:rPr>
              <a:t>JVM</a:t>
            </a:r>
            <a:r>
              <a:rPr lang="en-US" sz="1300" dirty="0">
                <a:solidFill>
                  <a:srgbClr val="FFFFFF"/>
                </a:solidFill>
              </a:rPr>
              <a:t>. We can understand it more clearly using this code snippet: </a:t>
            </a:r>
          </a:p>
          <a:p>
            <a:r>
              <a:rPr lang="en-US" sz="1300" dirty="0">
                <a:solidFill>
                  <a:srgbClr val="FFFFFF"/>
                </a:solidFill>
              </a:rPr>
              <a:t>both base class and subclass have a member </a:t>
            </a:r>
            <a:r>
              <a:rPr lang="en-US" sz="1300" dirty="0" err="1">
                <a:solidFill>
                  <a:srgbClr val="FFFFFF"/>
                </a:solidFill>
              </a:rPr>
              <a:t>maxSpeed</a:t>
            </a:r>
            <a:r>
              <a:rPr lang="en-US" sz="1300" dirty="0">
                <a:solidFill>
                  <a:srgbClr val="FFFFFF"/>
                </a:solidFill>
              </a:rPr>
              <a:t>. We could access </a:t>
            </a:r>
            <a:r>
              <a:rPr lang="en-US" sz="1300" dirty="0" err="1">
                <a:solidFill>
                  <a:srgbClr val="FFFFFF"/>
                </a:solidFill>
              </a:rPr>
              <a:t>maxSpeed</a:t>
            </a:r>
            <a:r>
              <a:rPr lang="en-US" sz="1300" dirty="0">
                <a:solidFill>
                  <a:srgbClr val="FFFFFF"/>
                </a:solidFill>
              </a:rPr>
              <a:t> of base class in subclass using super keyword.</a:t>
            </a:r>
          </a:p>
          <a:p>
            <a:endParaRPr lang="en-IN" sz="1300" dirty="0">
              <a:solidFill>
                <a:srgbClr val="FFFFFF"/>
              </a:solidFill>
            </a:endParaRPr>
          </a:p>
        </p:txBody>
      </p:sp>
      <p:sp>
        <p:nvSpPr>
          <p:cNvPr id="13" name="Rectangle 1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0EB042FF-2F7C-4D19-9F81-F2D081EB0DD5}"/>
              </a:ext>
            </a:extLst>
          </p:cNvPr>
          <p:cNvPicPr>
            <a:picLocks noChangeAspect="1"/>
          </p:cNvPicPr>
          <p:nvPr/>
        </p:nvPicPr>
        <p:blipFill>
          <a:blip r:embed="rId2"/>
          <a:stretch>
            <a:fillRect/>
          </a:stretch>
        </p:blipFill>
        <p:spPr>
          <a:xfrm>
            <a:off x="3556512" y="931745"/>
            <a:ext cx="5098562" cy="4994509"/>
          </a:xfrm>
          <a:prstGeom prst="rect">
            <a:avLst/>
          </a:prstGeom>
        </p:spPr>
      </p:pic>
    </p:spTree>
    <p:extLst>
      <p:ext uri="{BB962C8B-B14F-4D97-AF65-F5344CB8AC3E}">
        <p14:creationId xmlns:p14="http://schemas.microsoft.com/office/powerpoint/2010/main" val="322065391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6A11492-D6FF-4B4D-86AC-BA0859FAA64C}"/>
              </a:ext>
            </a:extLst>
          </p:cNvPr>
          <p:cNvSpPr>
            <a:spLocks noGrp="1"/>
          </p:cNvSpPr>
          <p:nvPr>
            <p:ph type="title"/>
          </p:nvPr>
        </p:nvSpPr>
        <p:spPr>
          <a:xfrm>
            <a:off x="369277" y="516835"/>
            <a:ext cx="2313633" cy="2103875"/>
          </a:xfrm>
        </p:spPr>
        <p:txBody>
          <a:bodyPr>
            <a:normAutofit/>
          </a:bodyPr>
          <a:lstStyle/>
          <a:p>
            <a:r>
              <a:rPr lang="en-US" sz="3100" b="1" dirty="0">
                <a:solidFill>
                  <a:srgbClr val="FFFFFF"/>
                </a:solidFill>
              </a:rPr>
              <a:t>2. Use of super with methods</a:t>
            </a:r>
            <a:endParaRPr lang="en-IN" sz="3100" dirty="0">
              <a:solidFill>
                <a:srgbClr val="FFFFFF"/>
              </a:solidFill>
            </a:endParaRPr>
          </a:p>
        </p:txBody>
      </p:sp>
      <p:sp>
        <p:nvSpPr>
          <p:cNvPr id="3" name="Content Placeholder 2">
            <a:extLst>
              <a:ext uri="{FF2B5EF4-FFF2-40B4-BE49-F238E27FC236}">
                <a16:creationId xmlns:a16="http://schemas.microsoft.com/office/drawing/2014/main" id="{CE843C5C-EBF6-44F6-8334-20B57F22B6BE}"/>
              </a:ext>
            </a:extLst>
          </p:cNvPr>
          <p:cNvSpPr>
            <a:spLocks noGrp="1"/>
          </p:cNvSpPr>
          <p:nvPr>
            <p:ph idx="1"/>
          </p:nvPr>
        </p:nvSpPr>
        <p:spPr>
          <a:xfrm>
            <a:off x="369278" y="2653800"/>
            <a:ext cx="2313633" cy="3335519"/>
          </a:xfrm>
        </p:spPr>
        <p:txBody>
          <a:bodyPr>
            <a:normAutofit/>
          </a:bodyPr>
          <a:lstStyle/>
          <a:p>
            <a:r>
              <a:rPr lang="en-US" sz="1200" dirty="0">
                <a:solidFill>
                  <a:srgbClr val="FFFFFF"/>
                </a:solidFill>
              </a:rPr>
              <a:t>This is used when we want to call the parent class method. So whenever a parent and child class have the same-named methods then to resolve ambiguity we use the super keyword. This code snippet helps to understand the said usage of the super keyword.</a:t>
            </a:r>
          </a:p>
          <a:p>
            <a:endParaRPr lang="en-US" sz="1200" dirty="0">
              <a:solidFill>
                <a:srgbClr val="FFFFFF"/>
              </a:solidFill>
            </a:endParaRPr>
          </a:p>
          <a:p>
            <a:r>
              <a:rPr lang="en-US" sz="1200" dirty="0">
                <a:solidFill>
                  <a:srgbClr val="FFFFFF"/>
                </a:solidFill>
              </a:rPr>
              <a:t>In the above example, we have seen that if we only call method message() then, the current class message() is invoked but with the use of the super keyword, message() of superclass could also be invoked</a:t>
            </a:r>
          </a:p>
          <a:p>
            <a:endParaRPr lang="en-IN" sz="1200" dirty="0">
              <a:solidFill>
                <a:srgbClr val="FFFFFF"/>
              </a:solidFill>
            </a:endParaRPr>
          </a:p>
        </p:txBody>
      </p:sp>
      <p:sp>
        <p:nvSpPr>
          <p:cNvPr id="22" name="Rectangle 21">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F4BE3142-0647-4520-BB88-4885067A9664}"/>
              </a:ext>
            </a:extLst>
          </p:cNvPr>
          <p:cNvPicPr>
            <a:picLocks noChangeAspect="1"/>
          </p:cNvPicPr>
          <p:nvPr/>
        </p:nvPicPr>
        <p:blipFill rotWithShape="1">
          <a:blip r:embed="rId2"/>
          <a:srcRect t="3356" r="1" b="17056"/>
          <a:stretch/>
        </p:blipFill>
        <p:spPr>
          <a:xfrm>
            <a:off x="3556512" y="640080"/>
            <a:ext cx="5098562" cy="5577840"/>
          </a:xfrm>
          <a:prstGeom prst="rect">
            <a:avLst/>
          </a:prstGeom>
        </p:spPr>
      </p:pic>
    </p:spTree>
    <p:extLst>
      <p:ext uri="{BB962C8B-B14F-4D97-AF65-F5344CB8AC3E}">
        <p14:creationId xmlns:p14="http://schemas.microsoft.com/office/powerpoint/2010/main" val="112578163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6A11492-D6FF-4B4D-86AC-BA0859FAA64C}"/>
              </a:ext>
            </a:extLst>
          </p:cNvPr>
          <p:cNvSpPr>
            <a:spLocks noGrp="1"/>
          </p:cNvSpPr>
          <p:nvPr>
            <p:ph type="title"/>
          </p:nvPr>
        </p:nvSpPr>
        <p:spPr>
          <a:xfrm>
            <a:off x="369277" y="516835"/>
            <a:ext cx="2313633" cy="2103875"/>
          </a:xfrm>
        </p:spPr>
        <p:txBody>
          <a:bodyPr>
            <a:normAutofit/>
          </a:bodyPr>
          <a:lstStyle/>
          <a:p>
            <a:r>
              <a:rPr lang="en-US" sz="3100" b="1">
                <a:solidFill>
                  <a:srgbClr val="FFFFFF"/>
                </a:solidFill>
              </a:rPr>
              <a:t>3. Use of super with constructors</a:t>
            </a:r>
            <a:br>
              <a:rPr lang="en-US" sz="3100" b="1">
                <a:solidFill>
                  <a:srgbClr val="FFFFFF"/>
                </a:solidFill>
              </a:rPr>
            </a:br>
            <a:endParaRPr lang="en-IN" sz="3100" dirty="0">
              <a:solidFill>
                <a:srgbClr val="FFFFFF"/>
              </a:solidFill>
            </a:endParaRPr>
          </a:p>
        </p:txBody>
      </p:sp>
      <p:sp>
        <p:nvSpPr>
          <p:cNvPr id="3" name="Content Placeholder 2">
            <a:extLst>
              <a:ext uri="{FF2B5EF4-FFF2-40B4-BE49-F238E27FC236}">
                <a16:creationId xmlns:a16="http://schemas.microsoft.com/office/drawing/2014/main" id="{CE843C5C-EBF6-44F6-8334-20B57F22B6BE}"/>
              </a:ext>
            </a:extLst>
          </p:cNvPr>
          <p:cNvSpPr>
            <a:spLocks noGrp="1"/>
          </p:cNvSpPr>
          <p:nvPr>
            <p:ph idx="1"/>
          </p:nvPr>
        </p:nvSpPr>
        <p:spPr>
          <a:xfrm>
            <a:off x="369278" y="2653800"/>
            <a:ext cx="2313633" cy="3335519"/>
          </a:xfrm>
        </p:spPr>
        <p:txBody>
          <a:bodyPr>
            <a:normAutofit/>
          </a:bodyPr>
          <a:lstStyle/>
          <a:p>
            <a:r>
              <a:rPr lang="en-US" sz="1200" dirty="0">
                <a:solidFill>
                  <a:srgbClr val="FFFFFF"/>
                </a:solidFill>
              </a:rPr>
              <a:t>The super keyword can also be used to access the parent class constructor. One more important thing is that ‘super’ can call both parametric as well as non-parametric constructors depending upon the situation. Following is the code snippet to explain the above concept: </a:t>
            </a:r>
          </a:p>
          <a:p>
            <a:endParaRPr lang="en-US" sz="1200" dirty="0">
              <a:solidFill>
                <a:srgbClr val="FFFFFF"/>
              </a:solidFill>
            </a:endParaRPr>
          </a:p>
          <a:p>
            <a:r>
              <a:rPr lang="en-US" sz="1200" dirty="0">
                <a:solidFill>
                  <a:srgbClr val="FFFFFF"/>
                </a:solidFill>
              </a:rPr>
              <a:t>we have called the superclass constructor using the keyword ‘super’ via subclass constructor.</a:t>
            </a:r>
            <a:endParaRPr lang="en-IN" sz="1200" dirty="0">
              <a:solidFill>
                <a:srgbClr val="FFFFFF"/>
              </a:solidFill>
            </a:endParaRPr>
          </a:p>
        </p:txBody>
      </p:sp>
      <p:sp>
        <p:nvSpPr>
          <p:cNvPr id="31" name="Rectangle 30">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C4DF9BD6-8315-48CE-9A22-20184406FB9C}"/>
              </a:ext>
            </a:extLst>
          </p:cNvPr>
          <p:cNvPicPr>
            <a:picLocks noChangeAspect="1"/>
          </p:cNvPicPr>
          <p:nvPr/>
        </p:nvPicPr>
        <p:blipFill>
          <a:blip r:embed="rId2"/>
          <a:stretch>
            <a:fillRect/>
          </a:stretch>
        </p:blipFill>
        <p:spPr>
          <a:xfrm>
            <a:off x="3647337" y="640080"/>
            <a:ext cx="4916911" cy="5577840"/>
          </a:xfrm>
          <a:prstGeom prst="rect">
            <a:avLst/>
          </a:prstGeom>
        </p:spPr>
      </p:pic>
    </p:spTree>
    <p:extLst>
      <p:ext uri="{BB962C8B-B14F-4D97-AF65-F5344CB8AC3E}">
        <p14:creationId xmlns:p14="http://schemas.microsoft.com/office/powerpoint/2010/main" val="130196780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a:t>Appreciate </a:t>
            </a:r>
            <a:r>
              <a:rPr lang="en-US" dirty="0"/>
              <a:t>OOPs concepts</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3</a:t>
            </a:fld>
            <a:endParaRPr lang="en-US"/>
          </a:p>
        </p:txBody>
      </p:sp>
    </p:spTree>
    <p:extLst>
      <p:ext uri="{BB962C8B-B14F-4D97-AF65-F5344CB8AC3E}">
        <p14:creationId xmlns:p14="http://schemas.microsoft.com/office/powerpoint/2010/main" val="416302405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7804-FA56-4CB4-B092-0951328884CC}"/>
              </a:ext>
            </a:extLst>
          </p:cNvPr>
          <p:cNvSpPr>
            <a:spLocks noGrp="1"/>
          </p:cNvSpPr>
          <p:nvPr>
            <p:ph type="title"/>
          </p:nvPr>
        </p:nvSpPr>
        <p:spPr/>
        <p:txBody>
          <a:bodyPr>
            <a:normAutofit/>
          </a:bodyPr>
          <a:lstStyle/>
          <a:p>
            <a:r>
              <a:rPr lang="en-US" b="1" dirty="0"/>
              <a:t>Important Points to Remember while using Super Keyword</a:t>
            </a:r>
            <a:endParaRPr lang="en-IN" dirty="0"/>
          </a:p>
        </p:txBody>
      </p:sp>
      <p:sp>
        <p:nvSpPr>
          <p:cNvPr id="3" name="Content Placeholder 2">
            <a:extLst>
              <a:ext uri="{FF2B5EF4-FFF2-40B4-BE49-F238E27FC236}">
                <a16:creationId xmlns:a16="http://schemas.microsoft.com/office/drawing/2014/main" id="{8450CD1A-253E-48B5-9AB9-3A2E3CAB7CC5}"/>
              </a:ext>
            </a:extLst>
          </p:cNvPr>
          <p:cNvSpPr>
            <a:spLocks noGrp="1"/>
          </p:cNvSpPr>
          <p:nvPr>
            <p:ph idx="1"/>
          </p:nvPr>
        </p:nvSpPr>
        <p:spPr/>
        <p:txBody>
          <a:bodyPr>
            <a:normAutofit fontScale="92500" lnSpcReduction="20000"/>
          </a:bodyPr>
          <a:lstStyle/>
          <a:p>
            <a:pPr marL="457200" indent="-457200" fontAlgn="base">
              <a:buFont typeface="+mj-lt"/>
              <a:buAutoNum type="arabicPeriod"/>
            </a:pPr>
            <a:r>
              <a:rPr lang="en-US" dirty="0"/>
              <a:t>Call to super() must be the first statement in the Derived(Student) Class constructor because if you think about it, it makes sense that the superclass has no knowledge of any subclass, so any initialization it needs to perform is separate from and possibly prerequisite to any initialization performed by the subclass. Therefore, it needs to complete its execution first.</a:t>
            </a:r>
          </a:p>
          <a:p>
            <a:pPr marL="457200" indent="-457200" fontAlgn="base">
              <a:buFont typeface="+mj-lt"/>
              <a:buAutoNum type="arabicPeriod"/>
            </a:pPr>
            <a:r>
              <a:rPr lang="en-US" dirty="0"/>
              <a:t>If a constructor does not explicitly invoke a superclass constructor, the Java compiler automatically inserts a call to the no-argument constructor of the superclass. If the superclass does not have a no-argument constructor, you will get a compile-time error. The object </a:t>
            </a:r>
            <a:r>
              <a:rPr lang="en-US" i="1" dirty="0"/>
              <a:t>does</a:t>
            </a:r>
            <a:r>
              <a:rPr lang="en-US" dirty="0"/>
              <a:t> have such a constructor, so if the Object is the only superclass, there is no problem.</a:t>
            </a:r>
          </a:p>
          <a:p>
            <a:pPr marL="457200" indent="-457200" fontAlgn="base">
              <a:buFont typeface="+mj-lt"/>
              <a:buAutoNum type="arabicPeriod"/>
            </a:pPr>
            <a:r>
              <a:rPr lang="en-US" dirty="0"/>
              <a:t>If a subclass constructor invokes a constructor of its superclass, either explicitly or implicitly, you might think that a whole chain of constructors is called, all the way back to the constructor of Object. This, in fact, is the case. It is called </a:t>
            </a:r>
            <a:r>
              <a:rPr lang="en-US" i="1" u="sng" dirty="0"/>
              <a:t>constructor chaining</a:t>
            </a:r>
            <a:r>
              <a:rPr lang="en-US" i="1" dirty="0"/>
              <a:t>.</a:t>
            </a:r>
            <a:endParaRPr lang="en-US" dirty="0"/>
          </a:p>
          <a:p>
            <a:pPr marL="457200" indent="-457200" fontAlgn="base">
              <a:buFont typeface="+mj-lt"/>
              <a:buAutoNum type="arabicPeriod"/>
            </a:pPr>
            <a:endParaRPr lang="en-US" dirty="0"/>
          </a:p>
          <a:p>
            <a:endParaRPr lang="en-IN" dirty="0"/>
          </a:p>
        </p:txBody>
      </p:sp>
    </p:spTree>
    <p:extLst>
      <p:ext uri="{BB962C8B-B14F-4D97-AF65-F5344CB8AC3E}">
        <p14:creationId xmlns:p14="http://schemas.microsoft.com/office/powerpoint/2010/main" val="178125904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457200"/>
            <a:ext cx="7543800" cy="822961"/>
          </a:xfrm>
        </p:spPr>
        <p:txBody>
          <a:bodyPr/>
          <a:lstStyle/>
          <a:p>
            <a:r>
              <a:rPr lang="en-US" dirty="0"/>
              <a:t>Summary</a:t>
            </a:r>
          </a:p>
        </p:txBody>
      </p:sp>
      <p:sp>
        <p:nvSpPr>
          <p:cNvPr id="3" name="Content Placeholder 2"/>
          <p:cNvSpPr>
            <a:spLocks noGrp="1"/>
          </p:cNvSpPr>
          <p:nvPr>
            <p:ph idx="1"/>
          </p:nvPr>
        </p:nvSpPr>
        <p:spPr>
          <a:xfrm>
            <a:off x="609600" y="1912344"/>
            <a:ext cx="8229600" cy="4876800"/>
          </a:xfrm>
        </p:spPr>
        <p:txBody>
          <a:bodyPr>
            <a:normAutofit/>
          </a:bodyPr>
          <a:lstStyle/>
          <a:p>
            <a:r>
              <a:rPr lang="en-US" dirty="0"/>
              <a:t>Object-oriented programming is a method of implementation in which programs are organized as cooperative collections of objects. </a:t>
            </a:r>
          </a:p>
          <a:p>
            <a:pPr lvl="0"/>
            <a:r>
              <a:rPr lang="en-US" dirty="0"/>
              <a:t>The object’s state is determined by the value of its properties and its behavior is determined by the operations that it provides.</a:t>
            </a:r>
          </a:p>
          <a:p>
            <a:pPr lvl="0"/>
            <a:r>
              <a:rPr lang="en-US" dirty="0"/>
              <a:t>Abstraction is the process of taking only a set of essential characteristics from something.</a:t>
            </a:r>
          </a:p>
          <a:p>
            <a:pPr lvl="0"/>
            <a:r>
              <a:rPr lang="en-US" dirty="0"/>
              <a:t>Encapsulation is binding data and operations that work on data together in a construct.</a:t>
            </a:r>
          </a:p>
          <a:p>
            <a:pPr lvl="0"/>
            <a:r>
              <a:rPr lang="en-US" dirty="0"/>
              <a:t>Inheritance defines relationship among classes, wherein one class share structure or behavior defined in one or more classes. </a:t>
            </a:r>
          </a:p>
          <a:p>
            <a:r>
              <a:rPr lang="en-US" dirty="0"/>
              <a:t>Polymorphism is using a function in many forms. Poly means ‘many’, </a:t>
            </a:r>
            <a:r>
              <a:rPr lang="en-US" dirty="0" err="1"/>
              <a:t>Morphism</a:t>
            </a:r>
            <a:r>
              <a:rPr lang="en-US" dirty="0"/>
              <a:t> means ‘forms’.</a:t>
            </a:r>
          </a:p>
          <a:p>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31</a:t>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a:t>
            </a:r>
            <a:r>
              <a:rPr lang="en-US"/>
              <a:t>of Content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32017157"/>
              </p:ext>
            </p:extLst>
          </p:nvPr>
        </p:nvGraphicFramePr>
        <p:xfrm>
          <a:off x="533400" y="1737361"/>
          <a:ext cx="8229600" cy="4358640"/>
        </p:xfrm>
        <a:graphic>
          <a:graphicData uri="http://schemas.openxmlformats.org/drawingml/2006/table">
            <a:tbl>
              <a:tblPr>
                <a:tableStyleId>{5C22544A-7EE6-4342-B048-85BDC9FD1C3A}</a:tableStyleId>
              </a:tblPr>
              <a:tblGrid>
                <a:gridCol w="3663863">
                  <a:extLst>
                    <a:ext uri="{9D8B030D-6E8A-4147-A177-3AD203B41FA5}">
                      <a16:colId xmlns:a16="http://schemas.microsoft.com/office/drawing/2014/main" val="20000"/>
                    </a:ext>
                  </a:extLst>
                </a:gridCol>
                <a:gridCol w="4565737">
                  <a:extLst>
                    <a:ext uri="{9D8B030D-6E8A-4147-A177-3AD203B41FA5}">
                      <a16:colId xmlns:a16="http://schemas.microsoft.com/office/drawing/2014/main" val="20001"/>
                    </a:ext>
                  </a:extLst>
                </a:gridCol>
              </a:tblGrid>
              <a:tr h="726440">
                <a:tc>
                  <a:txBody>
                    <a:bodyPr/>
                    <a:lstStyle/>
                    <a:p>
                      <a:pPr algn="l" fontAlgn="ctr"/>
                      <a:r>
                        <a:rPr lang="en-US" sz="2000" u="none" strike="noStrike">
                          <a:effectLst/>
                        </a:rPr>
                        <a:t>Object oriented programming</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a:effectLst/>
                        </a:rPr>
                        <a:t>Class and Encapsulation</a:t>
                      </a:r>
                      <a:endParaRPr lang="en-US" sz="20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0"/>
                  </a:ext>
                </a:extLst>
              </a:tr>
              <a:tr h="726440">
                <a:tc>
                  <a:txBody>
                    <a:bodyPr/>
                    <a:lstStyle/>
                    <a:p>
                      <a:pPr algn="l" fontAlgn="ctr"/>
                      <a:r>
                        <a:rPr lang="en-US" sz="2000" u="none" strike="noStrike">
                          <a:effectLst/>
                        </a:rPr>
                        <a:t>Object</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a:effectLst/>
                        </a:rPr>
                        <a:t>Reuse in Object Oriented Language</a:t>
                      </a:r>
                      <a:endParaRPr lang="en-US" sz="20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1"/>
                  </a:ext>
                </a:extLst>
              </a:tr>
              <a:tr h="726440">
                <a:tc>
                  <a:txBody>
                    <a:bodyPr/>
                    <a:lstStyle/>
                    <a:p>
                      <a:pPr algn="l" fontAlgn="ctr"/>
                      <a:r>
                        <a:rPr lang="en-US" sz="2000" u="none" strike="noStrike">
                          <a:effectLst/>
                        </a:rPr>
                        <a:t>Attributes and Operations</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a:effectLst/>
                        </a:rPr>
                        <a:t>Inheritance</a:t>
                      </a:r>
                      <a:endParaRPr lang="en-US" sz="20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2"/>
                  </a:ext>
                </a:extLst>
              </a:tr>
              <a:tr h="726440">
                <a:tc>
                  <a:txBody>
                    <a:bodyPr/>
                    <a:lstStyle/>
                    <a:p>
                      <a:pPr algn="l" fontAlgn="ctr"/>
                      <a:r>
                        <a:rPr lang="en-US" sz="2000" u="none" strike="noStrike">
                          <a:effectLst/>
                        </a:rPr>
                        <a:t>Class</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a:effectLst/>
                        </a:rPr>
                        <a:t>Inheritance hierarchy</a:t>
                      </a:r>
                      <a:endParaRPr lang="en-US" sz="20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3"/>
                  </a:ext>
                </a:extLst>
              </a:tr>
              <a:tr h="726440">
                <a:tc>
                  <a:txBody>
                    <a:bodyPr/>
                    <a:lstStyle/>
                    <a:p>
                      <a:pPr algn="l" fontAlgn="ctr"/>
                      <a:r>
                        <a:rPr lang="en-US" sz="2000" u="none" strike="noStrike">
                          <a:effectLst/>
                        </a:rPr>
                        <a:t>Abstraction</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a:effectLst/>
                        </a:rPr>
                        <a:t>Generalization and Specialization</a:t>
                      </a:r>
                      <a:endParaRPr lang="en-US" sz="20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4"/>
                  </a:ext>
                </a:extLst>
              </a:tr>
              <a:tr h="726440">
                <a:tc>
                  <a:txBody>
                    <a:bodyPr/>
                    <a:lstStyle/>
                    <a:p>
                      <a:pPr algn="l" fontAlgn="ctr"/>
                      <a:r>
                        <a:rPr lang="en-US" sz="2000" u="none" strike="noStrike" dirty="0">
                          <a:effectLst/>
                        </a:rPr>
                        <a:t>Encapsulation</a:t>
                      </a:r>
                      <a:endParaRPr lang="en-US" sz="2000" b="0" i="0" u="none" strike="noStrike" dirty="0">
                        <a:solidFill>
                          <a:srgbClr val="000000"/>
                        </a:solidFill>
                        <a:effectLst/>
                        <a:latin typeface="Calibri"/>
                      </a:endParaRPr>
                    </a:p>
                  </a:txBody>
                  <a:tcPr marL="171450" marR="9525" marT="9525" marB="0" anchor="ctr"/>
                </a:tc>
                <a:tc>
                  <a:txBody>
                    <a:bodyPr/>
                    <a:lstStyle/>
                    <a:p>
                      <a:pPr algn="l" fontAlgn="ctr"/>
                      <a:r>
                        <a:rPr lang="en-US" sz="2000" u="none" strike="noStrike" dirty="0">
                          <a:effectLst/>
                        </a:rPr>
                        <a:t>Polymorphism</a:t>
                      </a:r>
                      <a:endParaRPr lang="en-US" sz="2000" b="0" i="0" u="none" strike="noStrike" dirty="0">
                        <a:solidFill>
                          <a:srgbClr val="000000"/>
                        </a:solidFill>
                        <a:effectLst/>
                        <a:latin typeface="Calibri"/>
                      </a:endParaRPr>
                    </a:p>
                  </a:txBody>
                  <a:tcPr marL="171450" marR="9525" marT="9525" marB="0" anchor="ct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4</a:t>
            </a:fld>
            <a:endParaRPr lang="en-US"/>
          </a:p>
        </p:txBody>
      </p:sp>
    </p:spTree>
    <p:extLst>
      <p:ext uri="{BB962C8B-B14F-4D97-AF65-F5344CB8AC3E}">
        <p14:creationId xmlns:p14="http://schemas.microsoft.com/office/powerpoint/2010/main" val="308137977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04800" y="152401"/>
            <a:ext cx="8648700" cy="914400"/>
          </a:xfrm>
        </p:spPr>
        <p:txBody>
          <a:bodyPr>
            <a:normAutofit/>
          </a:bodyPr>
          <a:lstStyle/>
          <a:p>
            <a:r>
              <a:rPr lang="en-US" sz="2400" b="1" dirty="0">
                <a:sym typeface="Wingdings" pitchFamily="2" charset="2"/>
              </a:rPr>
              <a:t>Feature: Object oriented</a:t>
            </a:r>
            <a:r>
              <a:rPr lang="en-US" b="1" dirty="0">
                <a:sym typeface="Wingdings" pitchFamily="2" charset="2"/>
              </a:rPr>
              <a:t> </a:t>
            </a:r>
            <a:r>
              <a:rPr lang="en-US" sz="2400" b="1" dirty="0">
                <a:sym typeface="Wingdings" pitchFamily="2" charset="2"/>
              </a:rPr>
              <a:t>programming</a:t>
            </a:r>
            <a:endParaRPr lang="en-US" sz="2400" b="1" dirty="0"/>
          </a:p>
        </p:txBody>
      </p:sp>
      <p:sp>
        <p:nvSpPr>
          <p:cNvPr id="6" name="Content Placeholder 2"/>
          <p:cNvSpPr>
            <a:spLocks noGrp="1"/>
          </p:cNvSpPr>
          <p:nvPr>
            <p:ph idx="1"/>
          </p:nvPr>
        </p:nvSpPr>
        <p:spPr>
          <a:xfrm>
            <a:off x="381000" y="3581400"/>
            <a:ext cx="8229600" cy="2514600"/>
          </a:xfrm>
        </p:spPr>
        <p:txBody>
          <a:bodyPr>
            <a:normAutofit fontScale="92500" lnSpcReduction="10000"/>
          </a:bodyPr>
          <a:lstStyle/>
          <a:p>
            <a:pPr marL="0" indent="0">
              <a:buNone/>
            </a:pPr>
            <a:r>
              <a:rPr lang="en-US" dirty="0"/>
              <a:t>Terms</a:t>
            </a:r>
          </a:p>
          <a:p>
            <a:r>
              <a:rPr lang="en-US" dirty="0"/>
              <a:t>Object</a:t>
            </a:r>
          </a:p>
          <a:p>
            <a:r>
              <a:rPr lang="en-US" dirty="0"/>
              <a:t>Class</a:t>
            </a:r>
          </a:p>
          <a:p>
            <a:r>
              <a:rPr lang="en-US" dirty="0"/>
              <a:t>Abstraction</a:t>
            </a:r>
          </a:p>
          <a:p>
            <a:r>
              <a:rPr lang="en-US" dirty="0"/>
              <a:t>Encapsulation</a:t>
            </a:r>
          </a:p>
          <a:p>
            <a:r>
              <a:rPr lang="en-US" dirty="0"/>
              <a:t>Inheritance</a:t>
            </a:r>
          </a:p>
          <a:p>
            <a:endParaRPr lang="en-US" dirty="0"/>
          </a:p>
          <a:p>
            <a:endParaRPr lang="en-US" dirty="0"/>
          </a:p>
          <a:p>
            <a:endParaRPr lang="en-US" dirty="0"/>
          </a:p>
        </p:txBody>
      </p:sp>
      <p:sp>
        <p:nvSpPr>
          <p:cNvPr id="8196"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F6C46A7D-F0E5-47E4-A27B-F45FF4AD7E3D}" type="slidenum">
              <a:rPr lang="en-US" smtClean="0">
                <a:solidFill>
                  <a:schemeClr val="bg2"/>
                </a:solidFill>
              </a:rPr>
              <a:pPr eaLnBrk="1" hangingPunct="1">
                <a:defRPr/>
              </a:pPr>
              <a:t>5</a:t>
            </a:fld>
            <a:endParaRPr lang="en-US">
              <a:solidFill>
                <a:schemeClr val="bg2"/>
              </a:solidFill>
            </a:endParaRPr>
          </a:p>
        </p:txBody>
      </p:sp>
      <p:sp>
        <p:nvSpPr>
          <p:cNvPr id="5" name="Rectangle 4"/>
          <p:cNvSpPr/>
          <p:nvPr/>
        </p:nvSpPr>
        <p:spPr>
          <a:xfrm>
            <a:off x="190500" y="1066800"/>
            <a:ext cx="8915400"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sz="2400" i="1" dirty="0">
                <a:solidFill>
                  <a:srgbClr val="5F5F5F"/>
                </a:solidFill>
                <a:sym typeface="Wingdings" pitchFamily="2" charset="2"/>
              </a:rPr>
              <a:t>Object-oriented programming is a method of implementation in which programs are organized as cooperative collections of </a:t>
            </a:r>
            <a:r>
              <a:rPr lang="en-US" sz="2400" i="1" dirty="0">
                <a:solidFill>
                  <a:srgbClr val="C00000"/>
                </a:solidFill>
                <a:sym typeface="Wingdings" pitchFamily="2" charset="2"/>
              </a:rPr>
              <a:t>objects</a:t>
            </a:r>
            <a:r>
              <a:rPr lang="en-US" sz="2400" i="1" dirty="0">
                <a:solidFill>
                  <a:srgbClr val="5F5F5F"/>
                </a:solidFill>
                <a:sym typeface="Wingdings" pitchFamily="2" charset="2"/>
              </a:rPr>
              <a:t>, each of which represents an </a:t>
            </a:r>
            <a:r>
              <a:rPr lang="en-US" sz="2400" i="1" dirty="0">
                <a:solidFill>
                  <a:srgbClr val="C00000"/>
                </a:solidFill>
                <a:sym typeface="Wingdings" pitchFamily="2" charset="2"/>
              </a:rPr>
              <a:t>instance</a:t>
            </a:r>
            <a:r>
              <a:rPr lang="en-US" sz="2400" i="1" dirty="0">
                <a:solidFill>
                  <a:srgbClr val="5F5F5F"/>
                </a:solidFill>
                <a:sym typeface="Wingdings" pitchFamily="2" charset="2"/>
              </a:rPr>
              <a:t> of some </a:t>
            </a:r>
            <a:r>
              <a:rPr lang="en-US" sz="2400" i="1" dirty="0">
                <a:solidFill>
                  <a:srgbClr val="C00000"/>
                </a:solidFill>
                <a:sym typeface="Wingdings" pitchFamily="2" charset="2"/>
              </a:rPr>
              <a:t>class</a:t>
            </a:r>
            <a:r>
              <a:rPr lang="en-US" sz="2400" i="1" dirty="0">
                <a:solidFill>
                  <a:srgbClr val="5F5F5F"/>
                </a:solidFill>
                <a:sym typeface="Wingdings" pitchFamily="2" charset="2"/>
              </a:rPr>
              <a:t>, and whose classes are all </a:t>
            </a:r>
            <a:r>
              <a:rPr lang="en-US" sz="2400" i="1" dirty="0">
                <a:solidFill>
                  <a:srgbClr val="C00000"/>
                </a:solidFill>
                <a:sym typeface="Wingdings" pitchFamily="2" charset="2"/>
              </a:rPr>
              <a:t>members</a:t>
            </a:r>
            <a:r>
              <a:rPr lang="en-US" sz="2400" i="1" dirty="0">
                <a:solidFill>
                  <a:srgbClr val="5F5F5F"/>
                </a:solidFill>
                <a:sym typeface="Wingdings" pitchFamily="2" charset="2"/>
              </a:rPr>
              <a:t> of a </a:t>
            </a:r>
            <a:r>
              <a:rPr lang="en-US" sz="2400" i="1" dirty="0">
                <a:solidFill>
                  <a:srgbClr val="C00000"/>
                </a:solidFill>
                <a:sym typeface="Wingdings" pitchFamily="2" charset="2"/>
              </a:rPr>
              <a:t>hierarchy of classes </a:t>
            </a:r>
            <a:r>
              <a:rPr lang="en-US" sz="2400" i="1" dirty="0">
                <a:solidFill>
                  <a:srgbClr val="5F5F5F"/>
                </a:solidFill>
                <a:sym typeface="Wingdings" pitchFamily="2" charset="2"/>
              </a:rPr>
              <a:t>united via </a:t>
            </a:r>
            <a:r>
              <a:rPr lang="en-US" sz="2400" i="1" dirty="0">
                <a:solidFill>
                  <a:srgbClr val="C00000"/>
                </a:solidFill>
                <a:sym typeface="Wingdings" pitchFamily="2" charset="2"/>
              </a:rPr>
              <a:t>inheritance</a:t>
            </a:r>
            <a:r>
              <a:rPr lang="en-US" sz="2400" i="1" dirty="0">
                <a:solidFill>
                  <a:srgbClr val="5F5F5F"/>
                </a:solidFill>
                <a:sym typeface="Wingdings" pitchFamily="2" charset="2"/>
              </a:rPr>
              <a:t> relationships.</a:t>
            </a:r>
          </a:p>
          <a:p>
            <a:pPr>
              <a:buFontTx/>
              <a:buChar char="-"/>
              <a:defRPr/>
            </a:pPr>
            <a:r>
              <a:rPr lang="en-US" sz="2400" dirty="0"/>
              <a:t> Grady </a:t>
            </a:r>
            <a:r>
              <a:rPr lang="en-US" sz="2400" dirty="0" err="1"/>
              <a:t>Booch</a:t>
            </a:r>
            <a:r>
              <a:rPr lang="en-US" sz="2400" dirty="0"/>
              <a:t> </a:t>
            </a: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73553" y="408992"/>
            <a:ext cx="7543800" cy="822961"/>
          </a:xfrm>
        </p:spPr>
        <p:txBody>
          <a:bodyPr/>
          <a:lstStyle/>
          <a:p>
            <a:pPr eaLnBrk="1" hangingPunct="1"/>
            <a:r>
              <a:rPr lang="en-US" dirty="0"/>
              <a:t>Object</a:t>
            </a:r>
          </a:p>
        </p:txBody>
      </p:sp>
      <p:sp>
        <p:nvSpPr>
          <p:cNvPr id="11267" name="Rectangle 3"/>
          <p:cNvSpPr>
            <a:spLocks noGrp="1" noChangeArrowheads="1"/>
          </p:cNvSpPr>
          <p:nvPr>
            <p:ph idx="1"/>
          </p:nvPr>
        </p:nvSpPr>
        <p:spPr>
          <a:xfrm>
            <a:off x="457200" y="1737360"/>
            <a:ext cx="8229600" cy="4739639"/>
          </a:xfrm>
        </p:spPr>
        <p:txBody>
          <a:bodyPr>
            <a:normAutofit/>
          </a:bodyPr>
          <a:lstStyle/>
          <a:p>
            <a:pPr eaLnBrk="1" hangingPunct="1">
              <a:spcBef>
                <a:spcPct val="50000"/>
              </a:spcBef>
            </a:pPr>
            <a:r>
              <a:rPr lang="en-US" dirty="0">
                <a:sym typeface="Wingdings" pitchFamily="2" charset="2"/>
              </a:rPr>
              <a:t>A thing in a real world that can be either physical or conceptual. An object in object oriented programming can be physical or conceptual. </a:t>
            </a:r>
          </a:p>
          <a:p>
            <a:pPr eaLnBrk="1" hangingPunct="1">
              <a:spcBef>
                <a:spcPct val="50000"/>
              </a:spcBef>
            </a:pPr>
            <a:r>
              <a:rPr lang="en-US" dirty="0">
                <a:sym typeface="Wingdings" pitchFamily="2" charset="2"/>
              </a:rPr>
              <a:t>Conceptual objects are entities that are not tangible in the way real-world physical objects are.</a:t>
            </a:r>
          </a:p>
          <a:p>
            <a:pPr eaLnBrk="1" hangingPunct="1">
              <a:spcBef>
                <a:spcPct val="50000"/>
              </a:spcBef>
            </a:pPr>
            <a:r>
              <a:rPr lang="en-US" dirty="0">
                <a:sym typeface="Wingdings" pitchFamily="2" charset="2"/>
              </a:rPr>
              <a:t>Bulb is a physical object. While college is a conceptual object.</a:t>
            </a:r>
          </a:p>
          <a:p>
            <a:pPr eaLnBrk="1" hangingPunct="1">
              <a:spcBef>
                <a:spcPct val="50000"/>
              </a:spcBef>
            </a:pPr>
            <a:r>
              <a:rPr lang="en-US" dirty="0">
                <a:sym typeface="Wingdings" pitchFamily="2" charset="2"/>
              </a:rPr>
              <a:t>Conceptual objects may not have a real world equivalent. For instance, a Stack object in a program.</a:t>
            </a:r>
          </a:p>
          <a:p>
            <a:pPr eaLnBrk="1" hangingPunct="1">
              <a:spcBef>
                <a:spcPct val="50000"/>
              </a:spcBef>
            </a:pPr>
            <a:r>
              <a:rPr lang="en-US" dirty="0">
                <a:sym typeface="Wingdings" pitchFamily="2" charset="2"/>
              </a:rPr>
              <a:t>Object has state and behavior.</a:t>
            </a:r>
          </a:p>
        </p:txBody>
      </p:sp>
      <p:sp>
        <p:nvSpPr>
          <p:cNvPr id="11270" name="Slide Number Placeholder 6"/>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82ADFE0-9A48-4336-AB11-D588CAE26B55}" type="slidenum">
              <a:rPr lang="en-US" smtClean="0">
                <a:solidFill>
                  <a:schemeClr val="bg2"/>
                </a:solidFill>
              </a:rPr>
              <a:pPr eaLnBrk="1" hangingPunct="1">
                <a:defRPr/>
              </a:pPr>
              <a:t>6</a:t>
            </a:fld>
            <a:endParaRPr lang="en-US">
              <a:solidFill>
                <a:schemeClr val="bg2"/>
              </a:solidFill>
            </a:endParaRPr>
          </a:p>
        </p:txBody>
      </p:sp>
      <p:pic>
        <p:nvPicPr>
          <p:cNvPr id="11268" name="Picture 1027" descr="bd0492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5334000"/>
            <a:ext cx="8493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5"/>
          <p:cNvSpPr>
            <a:spLocks noChangeArrowheads="1"/>
          </p:cNvSpPr>
          <p:nvPr/>
        </p:nvSpPr>
        <p:spPr bwMode="auto">
          <a:xfrm>
            <a:off x="2286000" y="5791200"/>
            <a:ext cx="5095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i="1">
                <a:sym typeface="Wingdings" pitchFamily="2" charset="2"/>
              </a:rPr>
              <a:t>What is the state and behavior of this bulb?</a:t>
            </a:r>
            <a:endParaRPr lang="en-US" sz="2000" i="1"/>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Attributes and Operations</a:t>
            </a:r>
          </a:p>
        </p:txBody>
      </p:sp>
      <p:sp>
        <p:nvSpPr>
          <p:cNvPr id="12291" name="Content Placeholder 2"/>
          <p:cNvSpPr>
            <a:spLocks noGrp="1"/>
          </p:cNvSpPr>
          <p:nvPr>
            <p:ph idx="1"/>
          </p:nvPr>
        </p:nvSpPr>
        <p:spPr/>
        <p:txBody>
          <a:bodyPr/>
          <a:lstStyle/>
          <a:p>
            <a:r>
              <a:rPr lang="en-US"/>
              <a:t>The object’s state is determined by the value of its properties or attributes. </a:t>
            </a:r>
          </a:p>
          <a:p>
            <a:r>
              <a:rPr lang="en-US"/>
              <a:t>Properties or attributes </a:t>
            </a:r>
            <a:r>
              <a:rPr lang="en-US">
                <a:sym typeface="Wingdings" pitchFamily="2" charset="2"/>
              </a:rPr>
              <a:t> member </a:t>
            </a:r>
            <a:r>
              <a:rPr lang="en-US">
                <a:solidFill>
                  <a:srgbClr val="C00000"/>
                </a:solidFill>
                <a:sym typeface="Wingdings" pitchFamily="2" charset="2"/>
              </a:rPr>
              <a:t>variables</a:t>
            </a:r>
            <a:r>
              <a:rPr lang="en-US">
                <a:sym typeface="Wingdings" pitchFamily="2" charset="2"/>
              </a:rPr>
              <a:t> or data members</a:t>
            </a:r>
            <a:endParaRPr lang="en-US"/>
          </a:p>
          <a:p>
            <a:r>
              <a:rPr lang="en-US"/>
              <a:t>The object’s behaviour is determined by the operations that it provides.</a:t>
            </a:r>
          </a:p>
          <a:p>
            <a:r>
              <a:rPr lang="en-US"/>
              <a:t>Operations </a:t>
            </a:r>
            <a:r>
              <a:rPr lang="en-US">
                <a:sym typeface="Wingdings" pitchFamily="2" charset="2"/>
              </a:rPr>
              <a:t> member functions or </a:t>
            </a:r>
            <a:r>
              <a:rPr lang="en-US">
                <a:solidFill>
                  <a:srgbClr val="C00000"/>
                </a:solidFill>
                <a:sym typeface="Wingdings" pitchFamily="2" charset="2"/>
              </a:rPr>
              <a:t>methods</a:t>
            </a:r>
            <a:endParaRPr lang="en-US">
              <a:solidFill>
                <a:srgbClr val="C00000"/>
              </a:solidFill>
            </a:endParaRPr>
          </a:p>
          <a:p>
            <a:endParaRPr lang="en-US"/>
          </a:p>
          <a:p>
            <a:pPr>
              <a:buFont typeface="Wingdings" pitchFamily="2" charset="2"/>
              <a:buNone/>
            </a:pPr>
            <a:endParaRPr lang="en-US"/>
          </a:p>
          <a:p>
            <a:endParaRPr lang="en-US"/>
          </a:p>
          <a:p>
            <a:endParaRPr lang="en-US"/>
          </a:p>
        </p:txBody>
      </p:sp>
      <p:sp>
        <p:nvSpPr>
          <p:cNvPr id="12292"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65B346F-AB4C-44B2-8DCD-1157DC73CE7F}" type="slidenum">
              <a:rPr lang="en-US" smtClean="0">
                <a:solidFill>
                  <a:schemeClr val="bg2"/>
                </a:solidFill>
              </a:rPr>
              <a:pPr eaLnBrk="1" hangingPunct="1">
                <a:defRPr/>
              </a:pPr>
              <a:t>7</a:t>
            </a:fld>
            <a:endParaRPr lang="en-US">
              <a:solidFill>
                <a:schemeClr val="bg2"/>
              </a:solidFill>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1026"/>
          <p:cNvSpPr txBox="1">
            <a:spLocks noChangeArrowheads="1"/>
          </p:cNvSpPr>
          <p:nvPr/>
        </p:nvSpPr>
        <p:spPr bwMode="auto">
          <a:xfrm>
            <a:off x="304800" y="1828800"/>
            <a:ext cx="8534400" cy="4032250"/>
          </a:xfrm>
          <a:prstGeom prst="rect">
            <a:avLst/>
          </a:prstGeom>
          <a:noFill/>
          <a:ln w="9525">
            <a:noFill/>
            <a:miter lim="800000"/>
            <a:headEnd/>
            <a:tailEnd/>
          </a:ln>
        </p:spPr>
        <p:txBody>
          <a:bodyPr>
            <a:spAutoFit/>
          </a:bodyPr>
          <a:lstStyle/>
          <a:p>
            <a:pPr marL="457200" indent="-457200">
              <a:spcBef>
                <a:spcPct val="50000"/>
              </a:spcBef>
              <a:defRPr/>
            </a:pPr>
            <a:r>
              <a:rPr lang="en-US" sz="2000" dirty="0">
                <a:solidFill>
                  <a:srgbClr val="5F5F5F"/>
                </a:solidFill>
                <a:latin typeface="+mn-lt"/>
                <a:cs typeface="+mn-cs"/>
              </a:rPr>
              <a:t>A bulb:</a:t>
            </a:r>
          </a:p>
          <a:p>
            <a:pPr marL="457200" indent="-457200">
              <a:spcBef>
                <a:spcPct val="50000"/>
              </a:spcBef>
              <a:buClr>
                <a:schemeClr val="accent2"/>
              </a:buClr>
              <a:buFontTx/>
              <a:buAutoNum type="arabicPeriod"/>
              <a:defRPr/>
            </a:pPr>
            <a:r>
              <a:rPr lang="en-US" sz="2000" dirty="0">
                <a:solidFill>
                  <a:srgbClr val="5F5F5F"/>
                </a:solidFill>
                <a:latin typeface="+mn-lt"/>
                <a:cs typeface="+mn-cs"/>
              </a:rPr>
              <a:t>It’s a real-world thing. </a:t>
            </a:r>
          </a:p>
          <a:p>
            <a:pPr marL="457200" indent="-457200">
              <a:spcBef>
                <a:spcPct val="50000"/>
              </a:spcBef>
              <a:buClr>
                <a:schemeClr val="accent2"/>
              </a:buClr>
              <a:buFontTx/>
              <a:buAutoNum type="arabicPeriod"/>
              <a:defRPr/>
            </a:pPr>
            <a:r>
              <a:rPr lang="en-US" sz="2000" dirty="0">
                <a:solidFill>
                  <a:srgbClr val="5F5F5F"/>
                </a:solidFill>
                <a:latin typeface="+mn-lt"/>
                <a:cs typeface="+mn-cs"/>
              </a:rPr>
              <a:t>Can be switched on to generate light and switched off.</a:t>
            </a:r>
          </a:p>
          <a:p>
            <a:pPr marL="457200" indent="-457200">
              <a:spcBef>
                <a:spcPct val="50000"/>
              </a:spcBef>
              <a:buClr>
                <a:schemeClr val="accent2"/>
              </a:buClr>
              <a:buFontTx/>
              <a:buAutoNum type="arabicPeriod"/>
              <a:defRPr/>
            </a:pPr>
            <a:r>
              <a:rPr lang="en-US" sz="2000" dirty="0">
                <a:solidFill>
                  <a:srgbClr val="5F5F5F"/>
                </a:solidFill>
                <a:latin typeface="+mn-lt"/>
                <a:cs typeface="+mn-cs"/>
              </a:rPr>
              <a:t>It has real features like the glass covering, filament and holder. </a:t>
            </a:r>
          </a:p>
          <a:p>
            <a:pPr marL="457200" indent="-457200">
              <a:spcBef>
                <a:spcPct val="50000"/>
              </a:spcBef>
              <a:buClr>
                <a:schemeClr val="accent2"/>
              </a:buClr>
              <a:buFontTx/>
              <a:buAutoNum type="arabicPeriod"/>
              <a:defRPr/>
            </a:pPr>
            <a:r>
              <a:rPr lang="en-US" sz="2000" dirty="0">
                <a:solidFill>
                  <a:srgbClr val="5F5F5F"/>
                </a:solidFill>
                <a:latin typeface="+mn-lt"/>
                <a:cs typeface="+mn-cs"/>
              </a:rPr>
              <a:t>It also has conceptual features like power. </a:t>
            </a:r>
          </a:p>
          <a:p>
            <a:pPr marL="457200" indent="-457200">
              <a:spcBef>
                <a:spcPct val="50000"/>
              </a:spcBef>
              <a:buClr>
                <a:schemeClr val="accent2"/>
              </a:buClr>
              <a:buFontTx/>
              <a:buAutoNum type="arabicPeriod"/>
              <a:defRPr/>
            </a:pPr>
            <a:endParaRPr lang="en-US" sz="2000" dirty="0">
              <a:solidFill>
                <a:srgbClr val="5F5F5F"/>
              </a:solidFill>
              <a:latin typeface="+mn-lt"/>
              <a:cs typeface="+mn-cs"/>
            </a:endParaRPr>
          </a:p>
          <a:p>
            <a:pPr marL="457200" indent="-457200">
              <a:spcBef>
                <a:spcPct val="50000"/>
              </a:spcBef>
              <a:buClr>
                <a:schemeClr val="accent2"/>
              </a:buClr>
              <a:buFontTx/>
              <a:buAutoNum type="arabicPeriod"/>
              <a:defRPr/>
            </a:pPr>
            <a:r>
              <a:rPr lang="en-US" sz="2000" dirty="0">
                <a:solidFill>
                  <a:srgbClr val="5F5F5F"/>
                </a:solidFill>
                <a:latin typeface="+mn-lt"/>
                <a:cs typeface="+mn-cs"/>
              </a:rPr>
              <a:t>A bulb manufacturing factory produces many bulbs based on a basic description / pattern of what a bulb is.</a:t>
            </a:r>
          </a:p>
          <a:p>
            <a:pPr marL="457200" indent="-457200">
              <a:spcBef>
                <a:spcPct val="50000"/>
              </a:spcBef>
              <a:buFontTx/>
              <a:buAutoNum type="arabicPeriod"/>
              <a:defRPr/>
            </a:pPr>
            <a:endParaRPr lang="en-US" sz="2400" dirty="0">
              <a:solidFill>
                <a:srgbClr val="FF9900"/>
              </a:solidFill>
              <a:latin typeface="Times New Roman" pitchFamily="18" charset="0"/>
              <a:cs typeface="+mn-cs"/>
            </a:endParaRPr>
          </a:p>
        </p:txBody>
      </p:sp>
      <p:pic>
        <p:nvPicPr>
          <p:cNvPr id="13315" name="Picture 1027" descr="bd0492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838200"/>
            <a:ext cx="8493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Line 1028"/>
          <p:cNvSpPr>
            <a:spLocks noChangeShapeType="1"/>
          </p:cNvSpPr>
          <p:nvPr/>
        </p:nvSpPr>
        <p:spPr bwMode="auto">
          <a:xfrm flipV="1">
            <a:off x="2819400" y="1828800"/>
            <a:ext cx="762000" cy="533400"/>
          </a:xfrm>
          <a:prstGeom prst="line">
            <a:avLst/>
          </a:prstGeom>
          <a:noFill/>
          <a:ln w="9525">
            <a:solidFill>
              <a:srgbClr val="C81E1E"/>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17" name="Text Box 1029"/>
          <p:cNvSpPr txBox="1">
            <a:spLocks noChangeArrowheads="1"/>
          </p:cNvSpPr>
          <p:nvPr/>
        </p:nvSpPr>
        <p:spPr bwMode="auto">
          <a:xfrm>
            <a:off x="3581400" y="16764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solidFill>
                  <a:schemeClr val="accent2"/>
                </a:solidFill>
                <a:latin typeface="Times New Roman" pitchFamily="18" charset="0"/>
              </a:rPr>
              <a:t>object</a:t>
            </a:r>
          </a:p>
        </p:txBody>
      </p:sp>
      <p:sp>
        <p:nvSpPr>
          <p:cNvPr id="13318" name="Text Box 1031"/>
          <p:cNvSpPr txBox="1">
            <a:spLocks noChangeArrowheads="1"/>
          </p:cNvSpPr>
          <p:nvPr/>
        </p:nvSpPr>
        <p:spPr bwMode="auto">
          <a:xfrm>
            <a:off x="5867400" y="2133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solidFill>
                  <a:schemeClr val="accent2"/>
                </a:solidFill>
                <a:latin typeface="Times New Roman" pitchFamily="18" charset="0"/>
              </a:rPr>
              <a:t>methods</a:t>
            </a:r>
          </a:p>
        </p:txBody>
      </p:sp>
      <p:sp>
        <p:nvSpPr>
          <p:cNvPr id="13319" name="Line 1032"/>
          <p:cNvSpPr>
            <a:spLocks noChangeShapeType="1"/>
          </p:cNvSpPr>
          <p:nvPr/>
        </p:nvSpPr>
        <p:spPr bwMode="auto">
          <a:xfrm flipV="1">
            <a:off x="5562600" y="2362200"/>
            <a:ext cx="304800" cy="457200"/>
          </a:xfrm>
          <a:prstGeom prst="line">
            <a:avLst/>
          </a:prstGeom>
          <a:noFill/>
          <a:ln w="9525">
            <a:solidFill>
              <a:srgbClr val="C81E1E"/>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0" name="Text Box 1034"/>
          <p:cNvSpPr txBox="1">
            <a:spLocks noChangeArrowheads="1"/>
          </p:cNvSpPr>
          <p:nvPr/>
        </p:nvSpPr>
        <p:spPr bwMode="auto">
          <a:xfrm>
            <a:off x="6477000" y="3733800"/>
            <a:ext cx="2667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solidFill>
                  <a:schemeClr val="accent2"/>
                </a:solidFill>
                <a:latin typeface="Times New Roman" pitchFamily="18" charset="0"/>
              </a:rPr>
              <a:t>member variables</a:t>
            </a:r>
          </a:p>
        </p:txBody>
      </p:sp>
      <p:sp>
        <p:nvSpPr>
          <p:cNvPr id="13321" name="Line 1038"/>
          <p:cNvSpPr>
            <a:spLocks noChangeShapeType="1"/>
          </p:cNvSpPr>
          <p:nvPr/>
        </p:nvSpPr>
        <p:spPr bwMode="auto">
          <a:xfrm>
            <a:off x="6400800" y="3581400"/>
            <a:ext cx="301625" cy="228600"/>
          </a:xfrm>
          <a:prstGeom prst="line">
            <a:avLst/>
          </a:prstGeom>
          <a:noFill/>
          <a:ln w="9525">
            <a:solidFill>
              <a:srgbClr val="C81E1E"/>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2" name="Text Box 1039"/>
          <p:cNvSpPr txBox="1">
            <a:spLocks noChangeArrowheads="1"/>
          </p:cNvSpPr>
          <p:nvPr/>
        </p:nvSpPr>
        <p:spPr bwMode="auto">
          <a:xfrm>
            <a:off x="4343400" y="56388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solidFill>
                  <a:srgbClr val="C81E1E"/>
                </a:solidFill>
                <a:latin typeface="Times New Roman" pitchFamily="18" charset="0"/>
              </a:rPr>
              <a:t>class</a:t>
            </a:r>
          </a:p>
        </p:txBody>
      </p:sp>
      <p:sp>
        <p:nvSpPr>
          <p:cNvPr id="13323" name="Line 1040"/>
          <p:cNvSpPr>
            <a:spLocks noChangeShapeType="1"/>
          </p:cNvSpPr>
          <p:nvPr/>
        </p:nvSpPr>
        <p:spPr bwMode="auto">
          <a:xfrm>
            <a:off x="3810000" y="5181600"/>
            <a:ext cx="533400" cy="533400"/>
          </a:xfrm>
          <a:prstGeom prst="line">
            <a:avLst/>
          </a:prstGeom>
          <a:noFill/>
          <a:ln w="9525">
            <a:solidFill>
              <a:srgbClr val="C81E1E"/>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5" name="Text Box 2"/>
          <p:cNvSpPr txBox="1">
            <a:spLocks noChangeArrowheads="1"/>
          </p:cNvSpPr>
          <p:nvPr/>
        </p:nvSpPr>
        <p:spPr bwMode="auto">
          <a:xfrm>
            <a:off x="111304" y="152400"/>
            <a:ext cx="3711575" cy="584200"/>
          </a:xfrm>
          <a:prstGeom prst="rect">
            <a:avLst/>
          </a:prstGeom>
          <a:noFill/>
          <a:ln w="9525">
            <a:noFill/>
            <a:miter lim="800000"/>
            <a:headEnd/>
            <a:tailEnd/>
          </a:ln>
        </p:spPr>
        <p:txBody>
          <a:bodyPr wrap="none">
            <a:spAutoFit/>
          </a:bodyPr>
          <a:lstStyle/>
          <a:p>
            <a:pPr>
              <a:defRPr/>
            </a:pPr>
            <a:r>
              <a:rPr lang="en-US" sz="3200" b="1" dirty="0">
                <a:solidFill>
                  <a:schemeClr val="bg1"/>
                </a:solidFill>
                <a:latin typeface="+mj-lt"/>
                <a:ea typeface="+mj-ea"/>
                <a:cs typeface="+mj-cs"/>
              </a:rPr>
              <a:t>Putting it together</a:t>
            </a:r>
          </a:p>
        </p:txBody>
      </p:sp>
      <p:sp>
        <p:nvSpPr>
          <p:cNvPr id="13325" name="Slide Number Placeholder 1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F8EEDC6-6434-4756-926D-0CB4EA891026}" type="slidenum">
              <a:rPr lang="en-US" smtClean="0">
                <a:solidFill>
                  <a:schemeClr val="bg2"/>
                </a:solidFill>
              </a:rPr>
              <a:pPr eaLnBrk="1" hangingPunct="1">
                <a:defRPr/>
              </a:pPr>
              <a:t>8</a:t>
            </a:fld>
            <a:endParaRPr lang="en-US">
              <a:solidFill>
                <a:schemeClr val="bg2"/>
              </a:solidFill>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t>Class</a:t>
            </a:r>
          </a:p>
        </p:txBody>
      </p:sp>
      <p:sp>
        <p:nvSpPr>
          <p:cNvPr id="14339" name="Content Placeholder 2"/>
          <p:cNvSpPr>
            <a:spLocks noGrp="1"/>
          </p:cNvSpPr>
          <p:nvPr>
            <p:ph idx="1"/>
          </p:nvPr>
        </p:nvSpPr>
        <p:spPr/>
        <p:txBody>
          <a:bodyPr/>
          <a:lstStyle/>
          <a:p>
            <a:r>
              <a:rPr lang="en-US" dirty="0"/>
              <a:t>A class is a construct created in object-oriented programming languages that enables creation of objects.</a:t>
            </a:r>
          </a:p>
          <a:p>
            <a:r>
              <a:rPr lang="en-US" dirty="0"/>
              <a:t>Also sometimes called blueprint or template or prototype from which objects are created.</a:t>
            </a:r>
          </a:p>
          <a:p>
            <a:r>
              <a:rPr lang="en-US" dirty="0"/>
              <a:t>It defines members (variables and methods).</a:t>
            </a:r>
          </a:p>
          <a:p>
            <a:r>
              <a:rPr lang="en-US" dirty="0"/>
              <a:t>A class is an </a:t>
            </a:r>
            <a:r>
              <a:rPr lang="en-US" b="1" dirty="0"/>
              <a:t>abstraction.</a:t>
            </a:r>
          </a:p>
          <a:p>
            <a:pPr>
              <a:buFont typeface="Wingdings" pitchFamily="2" charset="2"/>
              <a:buNone/>
            </a:pPr>
            <a:endParaRPr lang="en-US" dirty="0"/>
          </a:p>
          <a:p>
            <a:endParaRPr lang="en-US" dirty="0"/>
          </a:p>
        </p:txBody>
      </p:sp>
      <p:sp>
        <p:nvSpPr>
          <p:cNvPr id="14340"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BD5288B-0DC1-4222-844B-17AF490632FD}" type="slidenum">
              <a:rPr lang="en-US" smtClean="0">
                <a:solidFill>
                  <a:schemeClr val="bg2"/>
                </a:solidFill>
              </a:rPr>
              <a:pPr eaLnBrk="1" hangingPunct="1">
                <a:defRPr/>
              </a:pPr>
              <a:t>9</a:t>
            </a:fld>
            <a:endParaRPr lang="en-US">
              <a:solidFill>
                <a:schemeClr val="bg2"/>
              </a:solidFill>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774</TotalTime>
  <Words>2036</Words>
  <Application>Microsoft Office PowerPoint</Application>
  <PresentationFormat>On-screen Show (4:3)</PresentationFormat>
  <Paragraphs>352</Paragraphs>
  <Slides>31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Calibri Light</vt:lpstr>
      <vt:lpstr>Courier New</vt:lpstr>
      <vt:lpstr>inter-regular</vt:lpstr>
      <vt:lpstr>Times New Roman</vt:lpstr>
      <vt:lpstr>Times New Roman</vt:lpstr>
      <vt:lpstr>Wingdings</vt:lpstr>
      <vt:lpstr>Retrospect</vt:lpstr>
      <vt:lpstr>OOPS Concepts</vt:lpstr>
      <vt:lpstr>Object Orientation</vt:lpstr>
      <vt:lpstr>Objectives</vt:lpstr>
      <vt:lpstr>Table of Content</vt:lpstr>
      <vt:lpstr>Feature: Object oriented programming</vt:lpstr>
      <vt:lpstr>Object</vt:lpstr>
      <vt:lpstr>Attributes and Operations</vt:lpstr>
      <vt:lpstr>PowerPoint Presentation</vt:lpstr>
      <vt:lpstr>Class</vt:lpstr>
      <vt:lpstr>Abstraction</vt:lpstr>
      <vt:lpstr>Encapsulation</vt:lpstr>
      <vt:lpstr>Class and Encapsulation </vt:lpstr>
      <vt:lpstr>Reuse in Object Oriented Language</vt:lpstr>
      <vt:lpstr>Inheritance</vt:lpstr>
      <vt:lpstr>Inheritance hierarchy</vt:lpstr>
      <vt:lpstr>PowerPoint Presentation</vt:lpstr>
      <vt:lpstr>Generalization and Specialization</vt:lpstr>
      <vt:lpstr>Activity: match the following </vt:lpstr>
      <vt:lpstr>Activity</vt:lpstr>
      <vt:lpstr>Polymorphism</vt:lpstr>
      <vt:lpstr>Polymorphism example</vt:lpstr>
      <vt:lpstr>PowerPoint Presentation</vt:lpstr>
      <vt:lpstr>Exercise: Inheritance</vt:lpstr>
      <vt:lpstr>Revisiting definition</vt:lpstr>
      <vt:lpstr>Object default Methods</vt:lpstr>
      <vt:lpstr>Super Keyword </vt:lpstr>
      <vt:lpstr>1. Use of super with variables</vt:lpstr>
      <vt:lpstr>2. Use of super with methods</vt:lpstr>
      <vt:lpstr>3. Use of super with constructors </vt:lpstr>
      <vt:lpstr>Important Points to Remember while using Super Keyword</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Concepts</dc:title>
  <dc:creator>Vijay Kumbhar</dc:creator>
  <cp:lastModifiedBy>Vijay Kumbhar</cp:lastModifiedBy>
  <cp:revision>4</cp:revision>
  <dcterms:created xsi:type="dcterms:W3CDTF">2022-11-30T13:32:00Z</dcterms:created>
  <dcterms:modified xsi:type="dcterms:W3CDTF">2022-12-01T02:26:59Z</dcterms:modified>
</cp:coreProperties>
</file>