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99" r:id="rId6"/>
    <p:sldId id="300" r:id="rId7"/>
    <p:sldId id="301" r:id="rId8"/>
    <p:sldId id="302" r:id="rId9"/>
    <p:sldId id="303" r:id="rId10"/>
    <p:sldId id="305" r:id="rId11"/>
    <p:sldId id="304" r:id="rId12"/>
    <p:sldId id="306" r:id="rId13"/>
    <p:sldId id="307" r:id="rId14"/>
    <p:sldId id="308" r:id="rId15"/>
    <p:sldId id="309" r:id="rId16"/>
    <p:sldId id="310" r:id="rId17"/>
    <p:sldId id="311" r:id="rId18"/>
    <p:sldId id="312" r:id="rId19"/>
    <p:sldId id="313" r:id="rId20"/>
    <p:sldId id="314" r:id="rId21"/>
    <p:sldId id="315"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US" sz="4800" b="0" dirty="0"/>
              <a:t>Core Java (Arrays)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C296-5F76-413B-B685-752C1CF4212D}"/>
              </a:ext>
            </a:extLst>
          </p:cNvPr>
          <p:cNvSpPr>
            <a:spLocks noGrp="1"/>
          </p:cNvSpPr>
          <p:nvPr>
            <p:ph type="title"/>
          </p:nvPr>
        </p:nvSpPr>
        <p:spPr>
          <a:xfrm>
            <a:off x="1167493" y="384235"/>
            <a:ext cx="9779183" cy="661164"/>
          </a:xfrm>
        </p:spPr>
        <p:txBody>
          <a:bodyPr/>
          <a:lstStyle/>
          <a:p>
            <a:r>
              <a:rPr lang="en-US" sz="3600" b="0" dirty="0"/>
              <a:t>Method Overloading: changing no. of arguments</a:t>
            </a:r>
            <a:endParaRPr lang="en-IN" sz="3600" dirty="0"/>
          </a:p>
        </p:txBody>
      </p:sp>
      <p:sp>
        <p:nvSpPr>
          <p:cNvPr id="3" name="Content Placeholder 2">
            <a:extLst>
              <a:ext uri="{FF2B5EF4-FFF2-40B4-BE49-F238E27FC236}">
                <a16:creationId xmlns:a16="http://schemas.microsoft.com/office/drawing/2014/main" id="{EC32F2F2-FB06-4D4C-91B4-5024DE4D00A7}"/>
              </a:ext>
            </a:extLst>
          </p:cNvPr>
          <p:cNvSpPr>
            <a:spLocks noGrp="1"/>
          </p:cNvSpPr>
          <p:nvPr>
            <p:ph idx="1"/>
          </p:nvPr>
        </p:nvSpPr>
        <p:spPr>
          <a:xfrm>
            <a:off x="1167493" y="1459523"/>
            <a:ext cx="9779182" cy="5014242"/>
          </a:xfrm>
        </p:spPr>
        <p:txBody>
          <a:bodyPr/>
          <a:lstStyle/>
          <a:p>
            <a:r>
              <a:rPr lang="en-IN" sz="2000" dirty="0"/>
              <a:t>class Adder{  </a:t>
            </a:r>
          </a:p>
          <a:p>
            <a:r>
              <a:rPr lang="en-IN" sz="2000" dirty="0"/>
              <a:t>static int add(int </a:t>
            </a:r>
            <a:r>
              <a:rPr lang="en-IN" sz="2000" dirty="0" err="1"/>
              <a:t>a,int</a:t>
            </a:r>
            <a:r>
              <a:rPr lang="en-IN" sz="2000" dirty="0"/>
              <a:t> b){return </a:t>
            </a:r>
            <a:r>
              <a:rPr lang="en-IN" sz="2000" dirty="0" err="1"/>
              <a:t>a+b</a:t>
            </a:r>
            <a:r>
              <a:rPr lang="en-IN" sz="2000" dirty="0"/>
              <a:t>;}  </a:t>
            </a:r>
          </a:p>
          <a:p>
            <a:r>
              <a:rPr lang="en-IN" sz="2000" dirty="0"/>
              <a:t>static int add(int </a:t>
            </a:r>
            <a:r>
              <a:rPr lang="en-IN" sz="2000" dirty="0" err="1"/>
              <a:t>a,int</a:t>
            </a:r>
            <a:r>
              <a:rPr lang="en-IN" sz="2000" dirty="0"/>
              <a:t> </a:t>
            </a:r>
            <a:r>
              <a:rPr lang="en-IN" sz="2000" dirty="0" err="1"/>
              <a:t>b,int</a:t>
            </a:r>
            <a:r>
              <a:rPr lang="en-IN" sz="2000" dirty="0"/>
              <a:t> c){return </a:t>
            </a:r>
            <a:r>
              <a:rPr lang="en-IN" sz="2000" dirty="0" err="1"/>
              <a:t>a+b+c</a:t>
            </a:r>
            <a:r>
              <a:rPr lang="en-IN" sz="2000" dirty="0"/>
              <a:t>;}  </a:t>
            </a:r>
          </a:p>
          <a:p>
            <a:r>
              <a:rPr lang="en-IN" sz="2000" dirty="0"/>
              <a:t>}  </a:t>
            </a:r>
          </a:p>
          <a:p>
            <a:r>
              <a:rPr lang="en-IN" sz="2000" dirty="0"/>
              <a:t>class TestOverloading1{  </a:t>
            </a:r>
          </a:p>
          <a:p>
            <a:r>
              <a:rPr lang="en-IN" sz="2000" dirty="0"/>
              <a:t>public static void main(String[] </a:t>
            </a:r>
            <a:r>
              <a:rPr lang="en-IN" sz="2000" dirty="0" err="1"/>
              <a:t>args</a:t>
            </a:r>
            <a:r>
              <a:rPr lang="en-IN" sz="2000" dirty="0"/>
              <a:t>){  </a:t>
            </a:r>
          </a:p>
          <a:p>
            <a:r>
              <a:rPr lang="en-IN" sz="2000" dirty="0" err="1"/>
              <a:t>System.out.println</a:t>
            </a:r>
            <a:r>
              <a:rPr lang="en-IN" sz="2000" dirty="0"/>
              <a:t>(</a:t>
            </a:r>
            <a:r>
              <a:rPr lang="en-IN" sz="2000" dirty="0" err="1"/>
              <a:t>Adder.add</a:t>
            </a:r>
            <a:r>
              <a:rPr lang="en-IN" sz="2000" dirty="0"/>
              <a:t>(11,11));  </a:t>
            </a:r>
          </a:p>
          <a:p>
            <a:r>
              <a:rPr lang="en-IN" sz="2000" dirty="0" err="1"/>
              <a:t>System.out.println</a:t>
            </a:r>
            <a:r>
              <a:rPr lang="en-IN" sz="2000" dirty="0"/>
              <a:t>(</a:t>
            </a:r>
            <a:r>
              <a:rPr lang="en-IN" sz="2000" dirty="0" err="1"/>
              <a:t>Adder.add</a:t>
            </a:r>
            <a:r>
              <a:rPr lang="en-IN" sz="2000" dirty="0"/>
              <a:t>(11,11,11));  </a:t>
            </a:r>
          </a:p>
          <a:p>
            <a:r>
              <a:rPr lang="en-IN" sz="2000" dirty="0"/>
              <a:t>}}</a:t>
            </a:r>
          </a:p>
          <a:p>
            <a:endParaRPr lang="en-IN" sz="2000" dirty="0"/>
          </a:p>
          <a:p>
            <a:r>
              <a:rPr lang="en-US" sz="1800" dirty="0"/>
              <a:t>we have created two methods, first add() method performs addition of two numbers and second add method performs addition of three numbers.</a:t>
            </a:r>
          </a:p>
          <a:p>
            <a:r>
              <a:rPr lang="en-US" sz="1800" dirty="0"/>
              <a:t>In this example, we are creating </a:t>
            </a:r>
            <a:r>
              <a:rPr lang="en-US" sz="1800" dirty="0">
                <a:hlinkClick r:id="rId2"/>
              </a:rPr>
              <a:t>static methods</a:t>
            </a:r>
            <a:r>
              <a:rPr lang="en-US" sz="1800" dirty="0"/>
              <a:t> so that we don't need to create instance for calling methods.</a:t>
            </a:r>
          </a:p>
          <a:p>
            <a:endParaRPr lang="en-IN" sz="2000" dirty="0"/>
          </a:p>
        </p:txBody>
      </p:sp>
      <p:sp>
        <p:nvSpPr>
          <p:cNvPr id="4" name="Date Placeholder 3">
            <a:extLst>
              <a:ext uri="{FF2B5EF4-FFF2-40B4-BE49-F238E27FC236}">
                <a16:creationId xmlns:a16="http://schemas.microsoft.com/office/drawing/2014/main" id="{D665EAA3-CB45-4E2E-9385-5BD6BD864334}"/>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33395BD5-07A1-4BE4-A8EB-71CB90B9E0B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B72ADED-0524-4960-A216-DFC5E07331EB}"/>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071462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8914-695A-44FB-AA48-C3024ABB8D21}"/>
              </a:ext>
            </a:extLst>
          </p:cNvPr>
          <p:cNvSpPr>
            <a:spLocks noGrp="1"/>
          </p:cNvSpPr>
          <p:nvPr>
            <p:ph type="title"/>
          </p:nvPr>
        </p:nvSpPr>
        <p:spPr/>
        <p:txBody>
          <a:bodyPr/>
          <a:lstStyle/>
          <a:p>
            <a:r>
              <a:rPr lang="en-US" sz="3200" b="0" dirty="0"/>
              <a:t>Method Overloading: changing data type of arguments</a:t>
            </a:r>
            <a:endParaRPr lang="en-IN" sz="3200" dirty="0"/>
          </a:p>
        </p:txBody>
      </p:sp>
      <p:sp>
        <p:nvSpPr>
          <p:cNvPr id="3" name="Content Placeholder 2">
            <a:extLst>
              <a:ext uri="{FF2B5EF4-FFF2-40B4-BE49-F238E27FC236}">
                <a16:creationId xmlns:a16="http://schemas.microsoft.com/office/drawing/2014/main" id="{CDC7FFE7-262A-457A-B870-75EDBD767389}"/>
              </a:ext>
            </a:extLst>
          </p:cNvPr>
          <p:cNvSpPr>
            <a:spLocks noGrp="1"/>
          </p:cNvSpPr>
          <p:nvPr>
            <p:ph idx="1"/>
          </p:nvPr>
        </p:nvSpPr>
        <p:spPr/>
        <p:txBody>
          <a:bodyPr/>
          <a:lstStyle/>
          <a:p>
            <a:r>
              <a:rPr lang="en-IN" sz="1800" dirty="0"/>
              <a:t>class Adder{  </a:t>
            </a:r>
          </a:p>
          <a:p>
            <a:r>
              <a:rPr lang="en-IN" sz="1800" dirty="0"/>
              <a:t>static int add(int a, int b){return </a:t>
            </a:r>
            <a:r>
              <a:rPr lang="en-IN" sz="1800" dirty="0" err="1"/>
              <a:t>a+b</a:t>
            </a:r>
            <a:r>
              <a:rPr lang="en-IN" sz="1800" dirty="0"/>
              <a:t>;}  </a:t>
            </a:r>
          </a:p>
          <a:p>
            <a:r>
              <a:rPr lang="en-IN" sz="1800" dirty="0"/>
              <a:t>static double add(double a, double b){return </a:t>
            </a:r>
            <a:r>
              <a:rPr lang="en-IN" sz="1800" dirty="0" err="1"/>
              <a:t>a+b</a:t>
            </a:r>
            <a:r>
              <a:rPr lang="en-IN" sz="1800" dirty="0"/>
              <a:t>;}  </a:t>
            </a:r>
          </a:p>
          <a:p>
            <a:r>
              <a:rPr lang="en-IN" sz="1800" dirty="0"/>
              <a:t>}  </a:t>
            </a:r>
          </a:p>
          <a:p>
            <a:r>
              <a:rPr lang="en-IN" sz="1800" dirty="0"/>
              <a:t>class TestOverloading2{  </a:t>
            </a:r>
          </a:p>
          <a:p>
            <a:r>
              <a:rPr lang="en-IN" sz="1800" dirty="0"/>
              <a:t>public static void main(String[] </a:t>
            </a:r>
            <a:r>
              <a:rPr lang="en-IN" sz="1800" dirty="0" err="1"/>
              <a:t>args</a:t>
            </a:r>
            <a:r>
              <a:rPr lang="en-IN" sz="1800" dirty="0"/>
              <a:t>){  </a:t>
            </a:r>
          </a:p>
          <a:p>
            <a:r>
              <a:rPr lang="en-IN" sz="1800" dirty="0" err="1"/>
              <a:t>System.out.println</a:t>
            </a:r>
            <a:r>
              <a:rPr lang="en-IN" sz="1800" dirty="0"/>
              <a:t>(</a:t>
            </a:r>
            <a:r>
              <a:rPr lang="en-IN" sz="1800" dirty="0" err="1"/>
              <a:t>Adder.add</a:t>
            </a:r>
            <a:r>
              <a:rPr lang="en-IN" sz="1800" dirty="0"/>
              <a:t>(11,11));  </a:t>
            </a:r>
          </a:p>
          <a:p>
            <a:r>
              <a:rPr lang="en-IN" sz="1800" dirty="0" err="1"/>
              <a:t>System.out.println</a:t>
            </a:r>
            <a:r>
              <a:rPr lang="en-IN" sz="1800" dirty="0"/>
              <a:t>(</a:t>
            </a:r>
            <a:r>
              <a:rPr lang="en-IN" sz="1800" dirty="0" err="1"/>
              <a:t>Adder.add</a:t>
            </a:r>
            <a:r>
              <a:rPr lang="en-IN" sz="1800" dirty="0"/>
              <a:t>(12.3,12.6));  </a:t>
            </a:r>
          </a:p>
          <a:p>
            <a:r>
              <a:rPr lang="en-IN" sz="1800" dirty="0"/>
              <a:t>}}</a:t>
            </a:r>
          </a:p>
          <a:p>
            <a:r>
              <a:rPr lang="en-US" sz="1800" dirty="0"/>
              <a:t>we have created two methods that differs in data type. The first add method receives two integer arguments and second add method receives two double arguments.</a:t>
            </a:r>
            <a:endParaRPr lang="en-IN" sz="1200" dirty="0"/>
          </a:p>
        </p:txBody>
      </p:sp>
      <p:sp>
        <p:nvSpPr>
          <p:cNvPr id="4" name="Date Placeholder 3">
            <a:extLst>
              <a:ext uri="{FF2B5EF4-FFF2-40B4-BE49-F238E27FC236}">
                <a16:creationId xmlns:a16="http://schemas.microsoft.com/office/drawing/2014/main" id="{D5EF1F69-1906-434B-B564-8634ACADA7DF}"/>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FAA3F6FB-2F22-4057-BCCA-783F523F0F8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4523C26-99DA-4822-9FA0-07850C92826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141264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79548-CE68-4A37-9218-7E96A557044C}"/>
              </a:ext>
            </a:extLst>
          </p:cNvPr>
          <p:cNvSpPr>
            <a:spLocks noGrp="1"/>
          </p:cNvSpPr>
          <p:nvPr>
            <p:ph idx="1"/>
          </p:nvPr>
        </p:nvSpPr>
        <p:spPr>
          <a:xfrm>
            <a:off x="1167493" y="501163"/>
            <a:ext cx="9779182" cy="4883120"/>
          </a:xfrm>
        </p:spPr>
        <p:txBody>
          <a:bodyPr/>
          <a:lstStyle/>
          <a:p>
            <a:r>
              <a:rPr lang="en-US" dirty="0"/>
              <a:t>Interview Que:</a:t>
            </a:r>
          </a:p>
          <a:p>
            <a:r>
              <a:rPr lang="en-US" sz="1800" dirty="0"/>
              <a:t>Can we overload java main() method?</a:t>
            </a:r>
          </a:p>
          <a:p>
            <a:r>
              <a:rPr lang="en-US" sz="1800" dirty="0"/>
              <a:t>Ans: Yes, by method overloading. You can have any number of main methods in a class by method overloading. But JVM calls main() method which receives string array as arguments only</a:t>
            </a:r>
          </a:p>
          <a:p>
            <a:endParaRPr lang="en-IN" sz="1600" dirty="0"/>
          </a:p>
          <a:p>
            <a:endParaRPr lang="en-IN" sz="1600" dirty="0"/>
          </a:p>
          <a:p>
            <a:r>
              <a:rPr lang="en-IN" sz="1600" dirty="0"/>
              <a:t>class </a:t>
            </a:r>
            <a:r>
              <a:rPr lang="en-IN" sz="1600" dirty="0" err="1"/>
              <a:t>MainExample</a:t>
            </a:r>
            <a:r>
              <a:rPr lang="en-IN" sz="1600" dirty="0"/>
              <a:t>{  </a:t>
            </a:r>
          </a:p>
          <a:p>
            <a:r>
              <a:rPr lang="en-IN" sz="1600" dirty="0"/>
              <a:t>public static void main(String[] </a:t>
            </a:r>
            <a:r>
              <a:rPr lang="en-IN" sz="1600" dirty="0" err="1"/>
              <a:t>args</a:t>
            </a:r>
            <a:r>
              <a:rPr lang="en-IN" sz="1600" dirty="0"/>
              <a:t>){</a:t>
            </a:r>
            <a:r>
              <a:rPr lang="en-IN" sz="1600" dirty="0" err="1"/>
              <a:t>System.out.println</a:t>
            </a:r>
            <a:r>
              <a:rPr lang="en-IN" sz="1600" dirty="0"/>
              <a:t>("main with String[]");}  </a:t>
            </a:r>
          </a:p>
          <a:p>
            <a:r>
              <a:rPr lang="en-IN" sz="1600" dirty="0"/>
              <a:t>public static void main(String </a:t>
            </a:r>
            <a:r>
              <a:rPr lang="en-IN" sz="1600" dirty="0" err="1"/>
              <a:t>args</a:t>
            </a:r>
            <a:r>
              <a:rPr lang="en-IN" sz="1600" dirty="0"/>
              <a:t>){</a:t>
            </a:r>
            <a:r>
              <a:rPr lang="en-IN" sz="1600" dirty="0" err="1"/>
              <a:t>System.out.println</a:t>
            </a:r>
            <a:r>
              <a:rPr lang="en-IN" sz="1600" dirty="0"/>
              <a:t>("main with String");}  </a:t>
            </a:r>
          </a:p>
          <a:p>
            <a:r>
              <a:rPr lang="en-IN" sz="1600" dirty="0"/>
              <a:t>public static void main(){</a:t>
            </a:r>
            <a:r>
              <a:rPr lang="en-IN" sz="1600" dirty="0" err="1"/>
              <a:t>System.out.println</a:t>
            </a:r>
            <a:r>
              <a:rPr lang="en-IN" sz="1600" dirty="0"/>
              <a:t>("main without </a:t>
            </a:r>
            <a:r>
              <a:rPr lang="en-IN" sz="1600" dirty="0" err="1"/>
              <a:t>args</a:t>
            </a:r>
            <a:r>
              <a:rPr lang="en-IN" sz="1600" dirty="0"/>
              <a:t>");}  </a:t>
            </a:r>
          </a:p>
          <a:p>
            <a:r>
              <a:rPr lang="en-IN" sz="1600" dirty="0"/>
              <a:t>}</a:t>
            </a:r>
          </a:p>
        </p:txBody>
      </p:sp>
      <p:sp>
        <p:nvSpPr>
          <p:cNvPr id="4" name="Date Placeholder 3">
            <a:extLst>
              <a:ext uri="{FF2B5EF4-FFF2-40B4-BE49-F238E27FC236}">
                <a16:creationId xmlns:a16="http://schemas.microsoft.com/office/drawing/2014/main" id="{47893FA9-FA17-44A3-BBDB-91736FD8A2CA}"/>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6816C904-92E9-4185-BFC1-0004CD553D9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59C62D1-1A00-422A-84F8-7D29130FAB16}"/>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168851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06C6-CD98-4FA6-9104-9D8185089C04}"/>
              </a:ext>
            </a:extLst>
          </p:cNvPr>
          <p:cNvSpPr>
            <a:spLocks noGrp="1"/>
          </p:cNvSpPr>
          <p:nvPr>
            <p:ph type="title"/>
          </p:nvPr>
        </p:nvSpPr>
        <p:spPr>
          <a:xfrm>
            <a:off x="1167492" y="324430"/>
            <a:ext cx="9779183" cy="661164"/>
          </a:xfrm>
        </p:spPr>
        <p:txBody>
          <a:bodyPr/>
          <a:lstStyle/>
          <a:p>
            <a:r>
              <a:rPr lang="en-IN" sz="3600" b="0" dirty="0"/>
              <a:t>Method Overriding in Java</a:t>
            </a:r>
            <a:endParaRPr lang="en-IN" sz="3600" dirty="0"/>
          </a:p>
        </p:txBody>
      </p:sp>
      <p:sp>
        <p:nvSpPr>
          <p:cNvPr id="3" name="Content Placeholder 2">
            <a:extLst>
              <a:ext uri="{FF2B5EF4-FFF2-40B4-BE49-F238E27FC236}">
                <a16:creationId xmlns:a16="http://schemas.microsoft.com/office/drawing/2014/main" id="{B6376BCE-A0A0-4A04-A463-D25FBDC54559}"/>
              </a:ext>
            </a:extLst>
          </p:cNvPr>
          <p:cNvSpPr>
            <a:spLocks noGrp="1"/>
          </p:cNvSpPr>
          <p:nvPr>
            <p:ph idx="1"/>
          </p:nvPr>
        </p:nvSpPr>
        <p:spPr>
          <a:xfrm>
            <a:off x="1167493" y="1248509"/>
            <a:ext cx="9779182" cy="4135774"/>
          </a:xfrm>
        </p:spPr>
        <p:txBody>
          <a:bodyPr/>
          <a:lstStyle/>
          <a:p>
            <a:r>
              <a:rPr lang="en-US" sz="1800" dirty="0"/>
              <a:t>If subclass (child class) has the same method as declared in the parent class, it is known as </a:t>
            </a:r>
            <a:r>
              <a:rPr lang="en-US" sz="1800" b="1" dirty="0"/>
              <a:t>method overriding in Java</a:t>
            </a:r>
            <a:r>
              <a:rPr lang="en-US" sz="1800" dirty="0"/>
              <a:t>.</a:t>
            </a:r>
          </a:p>
          <a:p>
            <a:r>
              <a:rPr lang="en-US" sz="1800" dirty="0"/>
              <a:t>In other words, If a subclass provides the specific implementation of the method that has been declared by one of its parent class, it is known as method overriding.</a:t>
            </a:r>
          </a:p>
          <a:p>
            <a:endParaRPr lang="en-IN" dirty="0"/>
          </a:p>
        </p:txBody>
      </p:sp>
      <p:sp>
        <p:nvSpPr>
          <p:cNvPr id="4" name="Date Placeholder 3">
            <a:extLst>
              <a:ext uri="{FF2B5EF4-FFF2-40B4-BE49-F238E27FC236}">
                <a16:creationId xmlns:a16="http://schemas.microsoft.com/office/drawing/2014/main" id="{A8A56F7F-61D5-484A-AFBF-AF2914D5FC65}"/>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87328812-AAB5-4A51-A1A3-F654A60D19E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312FD96-A2A0-45CD-A994-15121F17E33B}"/>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551063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5B1D-4D28-4B9A-84D7-A7BF4184728B}"/>
              </a:ext>
            </a:extLst>
          </p:cNvPr>
          <p:cNvSpPr>
            <a:spLocks noGrp="1"/>
          </p:cNvSpPr>
          <p:nvPr>
            <p:ph type="title"/>
          </p:nvPr>
        </p:nvSpPr>
        <p:spPr/>
        <p:txBody>
          <a:bodyPr/>
          <a:lstStyle/>
          <a:p>
            <a:r>
              <a:rPr lang="en-IN" dirty="0"/>
              <a:t>Usage:</a:t>
            </a:r>
          </a:p>
        </p:txBody>
      </p:sp>
      <p:sp>
        <p:nvSpPr>
          <p:cNvPr id="3" name="Content Placeholder 2">
            <a:extLst>
              <a:ext uri="{FF2B5EF4-FFF2-40B4-BE49-F238E27FC236}">
                <a16:creationId xmlns:a16="http://schemas.microsoft.com/office/drawing/2014/main" id="{30F272E1-5916-4E61-9AB0-5A2C924B70F3}"/>
              </a:ext>
            </a:extLst>
          </p:cNvPr>
          <p:cNvSpPr>
            <a:spLocks noGrp="1"/>
          </p:cNvSpPr>
          <p:nvPr>
            <p:ph idx="1"/>
          </p:nvPr>
        </p:nvSpPr>
        <p:spPr/>
        <p:txBody>
          <a:bodyPr/>
          <a:lstStyle/>
          <a:p>
            <a:r>
              <a:rPr lang="en-IN" sz="1800" dirty="0"/>
              <a:t>Usage of Java Method Overriding</a:t>
            </a:r>
          </a:p>
          <a:p>
            <a:pPr marL="285750" indent="-285750">
              <a:buFont typeface="Arial" panose="020B0604020202020204" pitchFamily="34" charset="0"/>
              <a:buChar char="•"/>
            </a:pPr>
            <a:r>
              <a:rPr lang="en-US" sz="1800" dirty="0"/>
              <a:t>Method overriding is used to provide the specific implementation of a method which is already provided by its superclass.</a:t>
            </a:r>
          </a:p>
          <a:p>
            <a:pPr marL="285750" indent="-285750">
              <a:buFont typeface="Arial" panose="020B0604020202020204" pitchFamily="34" charset="0"/>
              <a:buChar char="•"/>
            </a:pPr>
            <a:r>
              <a:rPr lang="en-US" sz="1800" dirty="0"/>
              <a:t>Method overriding is used for runtime polymorphism</a:t>
            </a:r>
          </a:p>
          <a:p>
            <a:pPr marL="285750" indent="-285750">
              <a:buFont typeface="Arial" panose="020B0604020202020204" pitchFamily="34" charset="0"/>
              <a:buChar char="•"/>
            </a:pPr>
            <a:endParaRPr lang="en-US" sz="1400" dirty="0"/>
          </a:p>
          <a:p>
            <a:pPr marL="457200" indent="-457200">
              <a:buFont typeface="Arial" panose="020B0604020202020204" pitchFamily="34" charset="0"/>
              <a:buChar char="•"/>
            </a:pPr>
            <a:r>
              <a:rPr lang="en-US" sz="2000" dirty="0"/>
              <a:t>The method must have the same name as in the parent class</a:t>
            </a:r>
          </a:p>
          <a:p>
            <a:pPr marL="457200" indent="-457200">
              <a:buFont typeface="Arial" panose="020B0604020202020204" pitchFamily="34" charset="0"/>
              <a:buChar char="•"/>
            </a:pPr>
            <a:r>
              <a:rPr lang="en-US" sz="2000" dirty="0"/>
              <a:t>The method must have the same parameter as in the parent class.</a:t>
            </a:r>
          </a:p>
          <a:p>
            <a:pPr marL="457200" indent="-457200">
              <a:buFont typeface="Arial" panose="020B0604020202020204" pitchFamily="34" charset="0"/>
              <a:buChar char="•"/>
            </a:pPr>
            <a:r>
              <a:rPr lang="en-US" sz="2000" dirty="0"/>
              <a:t>There must be an IS-A relationship (inheritance).</a:t>
            </a:r>
          </a:p>
          <a:p>
            <a:br>
              <a:rPr lang="en-US" sz="1800" dirty="0"/>
            </a:br>
            <a:endParaRPr lang="en-US" sz="1800" dirty="0"/>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9E5094F6-9F86-4A0D-871C-CDF89FBD406F}"/>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AF9F500C-D31A-48A9-949E-B9DCFF755A0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F3D2B1-CBA7-4FA7-91B9-65E8B9B42C9B}"/>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277680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5FE3-49B0-4684-9A81-A2F95A91E0F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1D0AE47-B56F-47DA-A52C-04172E5CC606}"/>
              </a:ext>
            </a:extLst>
          </p:cNvPr>
          <p:cNvSpPr>
            <a:spLocks noGrp="1"/>
          </p:cNvSpPr>
          <p:nvPr>
            <p:ph idx="1"/>
          </p:nvPr>
        </p:nvSpPr>
        <p:spPr/>
        <p:txBody>
          <a:bodyPr/>
          <a:lstStyle/>
          <a:p>
            <a:r>
              <a:rPr lang="en-IN" sz="1800" dirty="0"/>
              <a:t>class Vehicle{</a:t>
            </a:r>
          </a:p>
          <a:p>
            <a:r>
              <a:rPr lang="en-IN" sz="1800" dirty="0"/>
              <a:t>  void run(){</a:t>
            </a:r>
            <a:r>
              <a:rPr lang="en-IN" sz="1800" dirty="0" err="1"/>
              <a:t>System.out.println</a:t>
            </a:r>
            <a:r>
              <a:rPr lang="en-IN" sz="1800" dirty="0"/>
              <a:t>("Vehicle is running");}</a:t>
            </a:r>
          </a:p>
          <a:p>
            <a:r>
              <a:rPr lang="en-IN" sz="1800" dirty="0"/>
              <a:t>  }</a:t>
            </a:r>
          </a:p>
          <a:p>
            <a:r>
              <a:rPr lang="en-IN" sz="1800" dirty="0"/>
              <a:t>  class Car extends Vehicle{</a:t>
            </a:r>
          </a:p>
          <a:p>
            <a:r>
              <a:rPr lang="en-IN" sz="1800" dirty="0"/>
              <a:t>  </a:t>
            </a:r>
          </a:p>
          <a:p>
            <a:r>
              <a:rPr lang="en-IN" sz="1800" dirty="0"/>
              <a:t>  public static void main(String </a:t>
            </a:r>
            <a:r>
              <a:rPr lang="en-IN" sz="1800" dirty="0" err="1"/>
              <a:t>args</a:t>
            </a:r>
            <a:r>
              <a:rPr lang="en-IN" sz="1800" dirty="0"/>
              <a:t>[]){</a:t>
            </a:r>
          </a:p>
          <a:p>
            <a:r>
              <a:rPr lang="en-IN" sz="1800" dirty="0"/>
              <a:t>  Car </a:t>
            </a:r>
            <a:r>
              <a:rPr lang="en-IN" sz="1800" dirty="0" err="1"/>
              <a:t>car</a:t>
            </a:r>
            <a:r>
              <a:rPr lang="en-IN" sz="1800" dirty="0"/>
              <a:t> = new Car();</a:t>
            </a:r>
          </a:p>
          <a:p>
            <a:r>
              <a:rPr lang="en-IN" sz="1800" dirty="0"/>
              <a:t>  </a:t>
            </a:r>
            <a:r>
              <a:rPr lang="en-IN" sz="1800" dirty="0" err="1"/>
              <a:t>car.run</a:t>
            </a:r>
            <a:r>
              <a:rPr lang="en-IN" sz="1800" dirty="0"/>
              <a:t>();</a:t>
            </a:r>
          </a:p>
          <a:p>
            <a:r>
              <a:rPr lang="en-IN" sz="1800" dirty="0"/>
              <a:t>  }</a:t>
            </a:r>
          </a:p>
          <a:p>
            <a:r>
              <a:rPr lang="en-IN" sz="1800" dirty="0"/>
              <a:t>}</a:t>
            </a:r>
          </a:p>
          <a:p>
            <a:endParaRPr lang="en-IN" dirty="0"/>
          </a:p>
        </p:txBody>
      </p:sp>
      <p:sp>
        <p:nvSpPr>
          <p:cNvPr id="4" name="Date Placeholder 3">
            <a:extLst>
              <a:ext uri="{FF2B5EF4-FFF2-40B4-BE49-F238E27FC236}">
                <a16:creationId xmlns:a16="http://schemas.microsoft.com/office/drawing/2014/main" id="{2FE33793-84A4-477B-80FA-B1E0D12A2FAD}"/>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9243E090-F2DC-41C3-B929-75B0A0E3459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67AB32-DE00-4B8B-95D4-7DB98E9043FB}"/>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373199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66F6-F77C-4C44-9AFF-0152921C3051}"/>
              </a:ext>
            </a:extLst>
          </p:cNvPr>
          <p:cNvSpPr>
            <a:spLocks noGrp="1"/>
          </p:cNvSpPr>
          <p:nvPr>
            <p:ph type="title"/>
          </p:nvPr>
        </p:nvSpPr>
        <p:spPr/>
        <p:txBody>
          <a:bodyPr/>
          <a:lstStyle/>
          <a:p>
            <a:r>
              <a:rPr lang="en-IN" b="0" dirty="0"/>
              <a:t>Java String</a:t>
            </a:r>
            <a:endParaRPr lang="en-IN" dirty="0"/>
          </a:p>
        </p:txBody>
      </p:sp>
      <p:sp>
        <p:nvSpPr>
          <p:cNvPr id="3" name="Content Placeholder 2">
            <a:extLst>
              <a:ext uri="{FF2B5EF4-FFF2-40B4-BE49-F238E27FC236}">
                <a16:creationId xmlns:a16="http://schemas.microsoft.com/office/drawing/2014/main" id="{CE04D431-F2EF-43F0-B7C6-324E0B5A08E8}"/>
              </a:ext>
            </a:extLst>
          </p:cNvPr>
          <p:cNvSpPr>
            <a:spLocks noGrp="1"/>
          </p:cNvSpPr>
          <p:nvPr>
            <p:ph idx="1"/>
          </p:nvPr>
        </p:nvSpPr>
        <p:spPr/>
        <p:txBody>
          <a:bodyPr/>
          <a:lstStyle/>
          <a:p>
            <a:r>
              <a:rPr lang="en-US" dirty="0"/>
              <a:t>In Java, string is basically an object that represents sequence of char values. An array of characters works same as Java string. For example:</a:t>
            </a:r>
          </a:p>
          <a:p>
            <a:r>
              <a:rPr lang="en-IN" b="1" dirty="0"/>
              <a:t>char</a:t>
            </a:r>
            <a:r>
              <a:rPr lang="en-IN" dirty="0"/>
              <a:t>[] ch={'</a:t>
            </a:r>
            <a:r>
              <a:rPr lang="en-IN" dirty="0" err="1"/>
              <a:t>j','a','v','a</a:t>
            </a:r>
            <a:r>
              <a:rPr lang="en-IN" dirty="0"/>
              <a:t>'};  </a:t>
            </a:r>
          </a:p>
          <a:p>
            <a:r>
              <a:rPr lang="en-IN" dirty="0"/>
              <a:t>String s=</a:t>
            </a:r>
            <a:r>
              <a:rPr lang="en-IN" b="1" dirty="0"/>
              <a:t>new</a:t>
            </a:r>
            <a:r>
              <a:rPr lang="en-IN" dirty="0"/>
              <a:t> String(ch);  </a:t>
            </a:r>
          </a:p>
          <a:p>
            <a:endParaRPr lang="en-IN" dirty="0"/>
          </a:p>
          <a:p>
            <a:r>
              <a:rPr lang="en-IN" dirty="0"/>
              <a:t>String s="java";  </a:t>
            </a:r>
          </a:p>
          <a:p>
            <a:endParaRPr lang="en-IN" dirty="0"/>
          </a:p>
          <a:p>
            <a:r>
              <a:rPr lang="en-IN" dirty="0"/>
              <a:t>Both Are same</a:t>
            </a:r>
          </a:p>
        </p:txBody>
      </p:sp>
      <p:sp>
        <p:nvSpPr>
          <p:cNvPr id="4" name="Date Placeholder 3">
            <a:extLst>
              <a:ext uri="{FF2B5EF4-FFF2-40B4-BE49-F238E27FC236}">
                <a16:creationId xmlns:a16="http://schemas.microsoft.com/office/drawing/2014/main" id="{21C70378-E6D6-45C5-A2A8-23B612C9C281}"/>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C6E4F7EE-7CB1-4807-927E-E2EDD0BB744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CA32054-BA23-4DD5-8A3E-017147122E6D}"/>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899481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D455-0B24-485C-A5D0-53CDB15D7494}"/>
              </a:ext>
            </a:extLst>
          </p:cNvPr>
          <p:cNvSpPr>
            <a:spLocks noGrp="1"/>
          </p:cNvSpPr>
          <p:nvPr>
            <p:ph type="title"/>
          </p:nvPr>
        </p:nvSpPr>
        <p:spPr/>
        <p:txBody>
          <a:bodyPr/>
          <a:lstStyle/>
          <a:p>
            <a:r>
              <a:rPr lang="en-IN" dirty="0"/>
              <a:t>String function implements interfaces</a:t>
            </a:r>
          </a:p>
        </p:txBody>
      </p:sp>
      <p:pic>
        <p:nvPicPr>
          <p:cNvPr id="7" name="Content Placeholder 6">
            <a:extLst>
              <a:ext uri="{FF2B5EF4-FFF2-40B4-BE49-F238E27FC236}">
                <a16:creationId xmlns:a16="http://schemas.microsoft.com/office/drawing/2014/main" id="{F2E2E00D-D33D-42F1-BDBF-8A39A9212213}"/>
              </a:ext>
            </a:extLst>
          </p:cNvPr>
          <p:cNvPicPr>
            <a:picLocks noGrp="1" noChangeAspect="1"/>
          </p:cNvPicPr>
          <p:nvPr>
            <p:ph idx="1"/>
          </p:nvPr>
        </p:nvPicPr>
        <p:blipFill>
          <a:blip r:embed="rId2"/>
          <a:stretch>
            <a:fillRect/>
          </a:stretch>
        </p:blipFill>
        <p:spPr>
          <a:xfrm>
            <a:off x="3651708" y="2281833"/>
            <a:ext cx="4810796" cy="2838846"/>
          </a:xfrm>
          <a:prstGeom prst="rect">
            <a:avLst/>
          </a:prstGeom>
        </p:spPr>
      </p:pic>
      <p:sp>
        <p:nvSpPr>
          <p:cNvPr id="4" name="Date Placeholder 3">
            <a:extLst>
              <a:ext uri="{FF2B5EF4-FFF2-40B4-BE49-F238E27FC236}">
                <a16:creationId xmlns:a16="http://schemas.microsoft.com/office/drawing/2014/main" id="{71583E8D-DA94-44E9-A49B-5D11FB62741B}"/>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A5FB3139-D730-4EAD-AE7D-CD18AAA7D92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0148CE8-35B6-42E6-BD33-1D8273CB7E9C}"/>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694780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82CD-5790-46C9-872D-9E27ED73B692}"/>
              </a:ext>
            </a:extLst>
          </p:cNvPr>
          <p:cNvSpPr>
            <a:spLocks noGrp="1"/>
          </p:cNvSpPr>
          <p:nvPr>
            <p:ph type="title"/>
          </p:nvPr>
        </p:nvSpPr>
        <p:spPr/>
        <p:txBody>
          <a:bodyPr/>
          <a:lstStyle/>
          <a:p>
            <a:r>
              <a:rPr lang="en-IN" b="0" dirty="0" err="1"/>
              <a:t>CharSequence</a:t>
            </a:r>
            <a:r>
              <a:rPr lang="en-IN" b="0" dirty="0"/>
              <a:t> Interface</a:t>
            </a:r>
            <a:endParaRPr lang="en-IN" dirty="0"/>
          </a:p>
        </p:txBody>
      </p:sp>
      <p:sp>
        <p:nvSpPr>
          <p:cNvPr id="4" name="Date Placeholder 3">
            <a:extLst>
              <a:ext uri="{FF2B5EF4-FFF2-40B4-BE49-F238E27FC236}">
                <a16:creationId xmlns:a16="http://schemas.microsoft.com/office/drawing/2014/main" id="{00480235-5F14-4B7B-ADBE-65669C402510}"/>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E0555882-199D-4B3F-B32A-803FBD04567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8BC973-3114-4C21-A192-B6B8A6EEF680}"/>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9" name="Content Placeholder 8">
            <a:extLst>
              <a:ext uri="{FF2B5EF4-FFF2-40B4-BE49-F238E27FC236}">
                <a16:creationId xmlns:a16="http://schemas.microsoft.com/office/drawing/2014/main" id="{62F4A144-951C-4340-B0B5-4ACCA020B394}"/>
              </a:ext>
            </a:extLst>
          </p:cNvPr>
          <p:cNvSpPr>
            <a:spLocks noGrp="1"/>
          </p:cNvSpPr>
          <p:nvPr>
            <p:ph idx="1"/>
          </p:nvPr>
        </p:nvSpPr>
        <p:spPr/>
        <p:txBody>
          <a:bodyPr/>
          <a:lstStyle/>
          <a:p>
            <a:r>
              <a:rPr lang="en-US" dirty="0"/>
              <a:t>The </a:t>
            </a:r>
            <a:r>
              <a:rPr lang="en-US" dirty="0" err="1"/>
              <a:t>CharSequence</a:t>
            </a:r>
            <a:r>
              <a:rPr lang="en-US" dirty="0"/>
              <a:t> interface is used to represent the sequence of characters. </a:t>
            </a:r>
            <a:r>
              <a:rPr lang="en-US" dirty="0" err="1"/>
              <a:t>String,StringBuffer</a:t>
            </a:r>
            <a:r>
              <a:rPr lang="en-US" dirty="0"/>
              <a:t> and StringBuilder classes implement it. It means, we can create strings in Java by using these three classes.</a:t>
            </a:r>
          </a:p>
          <a:p>
            <a:endParaRPr lang="en-IN" dirty="0"/>
          </a:p>
        </p:txBody>
      </p:sp>
      <p:pic>
        <p:nvPicPr>
          <p:cNvPr id="10" name="Picture 9">
            <a:extLst>
              <a:ext uri="{FF2B5EF4-FFF2-40B4-BE49-F238E27FC236}">
                <a16:creationId xmlns:a16="http://schemas.microsoft.com/office/drawing/2014/main" id="{E52D5D74-BE93-4FA0-9A4E-A743D7C06299}"/>
              </a:ext>
            </a:extLst>
          </p:cNvPr>
          <p:cNvPicPr>
            <a:picLocks noChangeAspect="1"/>
          </p:cNvPicPr>
          <p:nvPr/>
        </p:nvPicPr>
        <p:blipFill>
          <a:blip r:embed="rId2"/>
          <a:stretch>
            <a:fillRect/>
          </a:stretch>
        </p:blipFill>
        <p:spPr>
          <a:xfrm>
            <a:off x="3416979" y="3930260"/>
            <a:ext cx="4267796" cy="2791215"/>
          </a:xfrm>
          <a:prstGeom prst="rect">
            <a:avLst/>
          </a:prstGeom>
        </p:spPr>
      </p:pic>
    </p:spTree>
    <p:extLst>
      <p:ext uri="{BB962C8B-B14F-4D97-AF65-F5344CB8AC3E}">
        <p14:creationId xmlns:p14="http://schemas.microsoft.com/office/powerpoint/2010/main" val="36536626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101A-74BA-4C76-BD78-814CFBB6D03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FA49FA3-D8E4-43E4-9836-08F24C31537F}"/>
              </a:ext>
            </a:extLst>
          </p:cNvPr>
          <p:cNvSpPr>
            <a:spLocks noGrp="1"/>
          </p:cNvSpPr>
          <p:nvPr>
            <p:ph idx="1"/>
          </p:nvPr>
        </p:nvSpPr>
        <p:spPr/>
        <p:txBody>
          <a:bodyPr/>
          <a:lstStyle/>
          <a:p>
            <a:r>
              <a:rPr lang="en-US" sz="1800" dirty="0"/>
              <a:t>The Java String is immutable which means it cannot be changed. Whenever we change any string, a new instance is created. For mutable strings, you can use </a:t>
            </a:r>
            <a:r>
              <a:rPr lang="en-US" sz="1800" dirty="0" err="1"/>
              <a:t>StringBuffer</a:t>
            </a:r>
            <a:r>
              <a:rPr lang="en-US" sz="1800" dirty="0"/>
              <a:t> and StringBuilder classes.</a:t>
            </a:r>
          </a:p>
          <a:p>
            <a:r>
              <a:rPr lang="en-US" sz="1800" dirty="0"/>
              <a:t>We will discuss immutable string later. Let's first understand what String in Java is and how to create the String object.</a:t>
            </a:r>
          </a:p>
          <a:p>
            <a:endParaRPr lang="en-US" sz="1800" dirty="0"/>
          </a:p>
          <a:p>
            <a:r>
              <a:rPr lang="en-US" sz="1800" dirty="0"/>
              <a:t>Objects created for String are stored Heap Memory Block</a:t>
            </a:r>
          </a:p>
          <a:p>
            <a:endParaRPr lang="en-IN" dirty="0"/>
          </a:p>
        </p:txBody>
      </p:sp>
      <p:sp>
        <p:nvSpPr>
          <p:cNvPr id="4" name="Date Placeholder 3">
            <a:extLst>
              <a:ext uri="{FF2B5EF4-FFF2-40B4-BE49-F238E27FC236}">
                <a16:creationId xmlns:a16="http://schemas.microsoft.com/office/drawing/2014/main" id="{B44719AB-5593-41FA-B6F1-6A688380F047}"/>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EF2B4009-2B95-49A7-9582-7B6995152EC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989D39-76C2-4B86-9C5D-7C078502B248}"/>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487197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IN" sz="2400" dirty="0"/>
              <a:t>Array</a:t>
            </a:r>
          </a:p>
          <a:p>
            <a:r>
              <a:rPr lang="en-US" b="1" dirty="0"/>
              <a:t>Java array</a:t>
            </a:r>
            <a:r>
              <a:rPr lang="en-US" dirty="0"/>
              <a:t> is an object which contains elements of a similar data type. Additionally, The elements of an array are stored in a contiguous memory location. It is a data structure where we store similar elements. We can store only a fixed set of elements in a Java array.</a:t>
            </a:r>
          </a:p>
          <a:p>
            <a:r>
              <a:rPr lang="en-US" dirty="0"/>
              <a:t>Array in Java is index-based, the first element of the array is stored at the 0th index, 2nd element is stored on 1st index and so on.</a:t>
            </a:r>
          </a:p>
          <a:p>
            <a:r>
              <a:rPr lang="en-US" dirty="0"/>
              <a:t>Unlike C/C++, we can get the length of the array using the length member. In C/C++, we need to use the </a:t>
            </a:r>
            <a:r>
              <a:rPr lang="en-US" dirty="0" err="1"/>
              <a:t>sizeof</a:t>
            </a:r>
            <a:r>
              <a:rPr lang="en-US" dirty="0"/>
              <a:t> operator.</a:t>
            </a:r>
          </a:p>
          <a:p>
            <a:pPr lvl="1"/>
            <a:endParaRPr lang="en-US" sz="2000" dirty="0"/>
          </a:p>
          <a:p>
            <a:pPr lvl="1"/>
            <a:endParaRPr lang="en-IN" dirty="0"/>
          </a:p>
          <a:p>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D9DA6AAE-E7F2-415E-B6BE-25F58C3D1D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9AFD-D7F0-40EF-8EA0-A92E55F473BF}"/>
              </a:ext>
            </a:extLst>
          </p:cNvPr>
          <p:cNvSpPr>
            <a:spLocks noGrp="1"/>
          </p:cNvSpPr>
          <p:nvPr>
            <p:ph type="title"/>
          </p:nvPr>
        </p:nvSpPr>
        <p:spPr>
          <a:xfrm>
            <a:off x="1167492" y="381000"/>
            <a:ext cx="9779183" cy="1325563"/>
          </a:xfrm>
        </p:spPr>
        <p:txBody>
          <a:bodyPr anchor="b">
            <a:normAutofit/>
          </a:bodyPr>
          <a:lstStyle/>
          <a:p>
            <a:r>
              <a:rPr lang="en-US" sz="1600"/>
              <a:t>In Java, array is an object of a dynamically generated class. Java array inherits the Object class, and implements the Serializable as well as Cloneable interfaces. We can store primitive values or objects in an array in Java. Like C/C++, we can also create single </a:t>
            </a:r>
            <a:r>
              <a:rPr lang="en-US" sz="1600" err="1"/>
              <a:t>dimentional</a:t>
            </a:r>
            <a:r>
              <a:rPr lang="en-US" sz="1600"/>
              <a:t> or </a:t>
            </a:r>
            <a:r>
              <a:rPr lang="en-US" sz="1600" err="1"/>
              <a:t>multidimentional</a:t>
            </a:r>
            <a:r>
              <a:rPr lang="en-US" sz="1600"/>
              <a:t> arrays in Java.</a:t>
            </a:r>
          </a:p>
          <a:p>
            <a:r>
              <a:rPr lang="en-US" sz="1600"/>
              <a:t>Moreover, Java provides the feature of anonymous arrays which is not available in C/C++.</a:t>
            </a:r>
          </a:p>
          <a:p>
            <a:endParaRPr lang="en-IN" sz="1600"/>
          </a:p>
        </p:txBody>
      </p:sp>
      <p:pic>
        <p:nvPicPr>
          <p:cNvPr id="2" name="Picture 1">
            <a:extLst>
              <a:ext uri="{FF2B5EF4-FFF2-40B4-BE49-F238E27FC236}">
                <a16:creationId xmlns:a16="http://schemas.microsoft.com/office/drawing/2014/main" id="{897CC525-AD23-430F-A688-2FD49EBD333E}"/>
              </a:ext>
            </a:extLst>
          </p:cNvPr>
          <p:cNvPicPr>
            <a:picLocks noChangeAspect="1"/>
          </p:cNvPicPr>
          <p:nvPr/>
        </p:nvPicPr>
        <p:blipFill>
          <a:blip r:embed="rId2"/>
          <a:stretch>
            <a:fillRect/>
          </a:stretch>
        </p:blipFill>
        <p:spPr>
          <a:xfrm>
            <a:off x="2123034" y="2017467"/>
            <a:ext cx="7868099" cy="3366815"/>
          </a:xfrm>
          <a:prstGeom prst="rect">
            <a:avLst/>
          </a:prstGeom>
          <a:noFill/>
        </p:spPr>
      </p:pic>
      <p:sp>
        <p:nvSpPr>
          <p:cNvPr id="4" name="Date Placeholder 3">
            <a:extLst>
              <a:ext uri="{FF2B5EF4-FFF2-40B4-BE49-F238E27FC236}">
                <a16:creationId xmlns:a16="http://schemas.microsoft.com/office/drawing/2014/main" id="{762DDF4B-9AE5-4AEF-BB77-66BA6F4C76D5}"/>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5/23/2023</a:t>
            </a:fld>
            <a:endParaRPr lang="en-US"/>
          </a:p>
        </p:txBody>
      </p:sp>
      <p:sp>
        <p:nvSpPr>
          <p:cNvPr id="5" name="Footer Placeholder 4">
            <a:extLst>
              <a:ext uri="{FF2B5EF4-FFF2-40B4-BE49-F238E27FC236}">
                <a16:creationId xmlns:a16="http://schemas.microsoft.com/office/drawing/2014/main" id="{CA2CD078-18FA-46EC-AC72-88C32CC1E46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2CC3F74-AD94-4940-B5F0-29A95E5CCD6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59483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p:txBody>
          <a:bodyPr/>
          <a:lstStyle/>
          <a:p>
            <a:r>
              <a:rPr lang="en-IN" b="0" dirty="0"/>
              <a:t>Advantages &amp; Disadvantages:</a:t>
            </a:r>
            <a:endParaRPr lang="en-IN" dirty="0"/>
          </a:p>
        </p:txBody>
      </p:sp>
      <p:sp>
        <p:nvSpPr>
          <p:cNvPr id="3" name="Content Placeholder 2">
            <a:extLst>
              <a:ext uri="{FF2B5EF4-FFF2-40B4-BE49-F238E27FC236}">
                <a16:creationId xmlns:a16="http://schemas.microsoft.com/office/drawing/2014/main" id="{FFE72C75-0561-491E-A8AA-63EB3C701959}"/>
              </a:ext>
            </a:extLst>
          </p:cNvPr>
          <p:cNvSpPr>
            <a:spLocks noGrp="1"/>
          </p:cNvSpPr>
          <p:nvPr>
            <p:ph idx="1"/>
          </p:nvPr>
        </p:nvSpPr>
        <p:spPr/>
        <p:txBody>
          <a:bodyPr/>
          <a:lstStyle/>
          <a:p>
            <a:r>
              <a:rPr lang="en-US" b="1" dirty="0"/>
              <a:t>Adv:</a:t>
            </a:r>
          </a:p>
          <a:p>
            <a:r>
              <a:rPr lang="en-US" sz="2000" b="1" dirty="0"/>
              <a:t>Code Optimization:</a:t>
            </a:r>
            <a:r>
              <a:rPr lang="en-US" sz="2000" dirty="0"/>
              <a:t> It makes the code optimized, we can retrieve or sort the data efficiently.</a:t>
            </a:r>
          </a:p>
          <a:p>
            <a:r>
              <a:rPr lang="en-US" sz="2000" b="1" dirty="0"/>
              <a:t>Random access:</a:t>
            </a:r>
            <a:r>
              <a:rPr lang="en-US" sz="2000" dirty="0"/>
              <a:t> We can get any data located at an index position</a:t>
            </a:r>
          </a:p>
          <a:p>
            <a:r>
              <a:rPr lang="en-IN" sz="2000" b="1" dirty="0"/>
              <a:t>Dis Adv:</a:t>
            </a:r>
          </a:p>
          <a:p>
            <a:r>
              <a:rPr lang="en-US" sz="2000" b="1" dirty="0"/>
              <a:t>Size Limit:</a:t>
            </a:r>
            <a:r>
              <a:rPr lang="en-US" sz="2000" dirty="0"/>
              <a:t> We can store only the fixed size of elements in the array. It doesn't grow its size at runtime. To solve this problem, collection framework is used in Java which grows automatically.</a:t>
            </a:r>
          </a:p>
          <a:p>
            <a:endParaRPr lang="en-IN" sz="1600" b="1" dirty="0"/>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4390-F56A-4C0C-BA0D-9418151839F1}"/>
              </a:ext>
            </a:extLst>
          </p:cNvPr>
          <p:cNvSpPr>
            <a:spLocks noGrp="1"/>
          </p:cNvSpPr>
          <p:nvPr>
            <p:ph type="title"/>
          </p:nvPr>
        </p:nvSpPr>
        <p:spPr/>
        <p:txBody>
          <a:bodyPr/>
          <a:lstStyle/>
          <a:p>
            <a:r>
              <a:rPr lang="en-US" b="0" dirty="0"/>
              <a:t>Types of Array in java</a:t>
            </a:r>
            <a:endParaRPr lang="en-IN" dirty="0"/>
          </a:p>
        </p:txBody>
      </p:sp>
      <p:sp>
        <p:nvSpPr>
          <p:cNvPr id="3" name="Content Placeholder 2">
            <a:extLst>
              <a:ext uri="{FF2B5EF4-FFF2-40B4-BE49-F238E27FC236}">
                <a16:creationId xmlns:a16="http://schemas.microsoft.com/office/drawing/2014/main" id="{3E40A4CF-3B0C-4F17-98E4-0C534E3CEFB7}"/>
              </a:ext>
            </a:extLst>
          </p:cNvPr>
          <p:cNvSpPr>
            <a:spLocks noGrp="1"/>
          </p:cNvSpPr>
          <p:nvPr>
            <p:ph idx="1"/>
          </p:nvPr>
        </p:nvSpPr>
        <p:spPr/>
        <p:txBody>
          <a:bodyPr/>
          <a:lstStyle/>
          <a:p>
            <a:pPr marL="457200" indent="-457200">
              <a:buFont typeface="Arial" panose="020B0604020202020204" pitchFamily="34" charset="0"/>
              <a:buChar char="•"/>
            </a:pPr>
            <a:r>
              <a:rPr lang="en-IN" dirty="0"/>
              <a:t>Single Dimensional Array</a:t>
            </a:r>
          </a:p>
          <a:p>
            <a:pPr marL="457200" indent="-457200">
              <a:buFont typeface="Arial" panose="020B0604020202020204" pitchFamily="34" charset="0"/>
              <a:buChar char="•"/>
            </a:pPr>
            <a:r>
              <a:rPr lang="en-IN"/>
              <a:t>Multidimensional Array</a:t>
            </a:r>
            <a:endParaRPr lang="en-IN" dirty="0"/>
          </a:p>
          <a:p>
            <a:r>
              <a:rPr lang="en-US" b="1" dirty="0"/>
              <a:t>Single  Array : int</a:t>
            </a:r>
            <a:r>
              <a:rPr lang="en-US" dirty="0"/>
              <a:t> a[]={33,3,4,5};//declaration, instantiation and initialization  </a:t>
            </a:r>
          </a:p>
          <a:p>
            <a:r>
              <a:rPr lang="en-IN" b="1" dirty="0"/>
              <a:t>Multi Multidimensional Array</a:t>
            </a:r>
          </a:p>
          <a:p>
            <a:r>
              <a:rPr lang="en-US" b="1" dirty="0"/>
              <a:t>int</a:t>
            </a:r>
            <a:r>
              <a:rPr lang="en-US" dirty="0"/>
              <a:t>[][] </a:t>
            </a:r>
            <a:r>
              <a:rPr lang="en-US" dirty="0" err="1"/>
              <a:t>arr</a:t>
            </a:r>
            <a:r>
              <a:rPr lang="en-US" dirty="0"/>
              <a:t>=</a:t>
            </a:r>
            <a:r>
              <a:rPr lang="en-US" b="1" dirty="0"/>
              <a:t>new</a:t>
            </a:r>
            <a:r>
              <a:rPr lang="en-US" dirty="0"/>
              <a:t> </a:t>
            </a:r>
            <a:r>
              <a:rPr lang="en-US" b="1" dirty="0"/>
              <a:t>int</a:t>
            </a:r>
            <a:r>
              <a:rPr lang="en-US" dirty="0"/>
              <a:t>[3][3];//3 row and 3 column  </a:t>
            </a:r>
          </a:p>
          <a:p>
            <a:endParaRPr lang="en-IN" dirty="0"/>
          </a:p>
        </p:txBody>
      </p:sp>
      <p:sp>
        <p:nvSpPr>
          <p:cNvPr id="4" name="Date Placeholder 3">
            <a:extLst>
              <a:ext uri="{FF2B5EF4-FFF2-40B4-BE49-F238E27FC236}">
                <a16:creationId xmlns:a16="http://schemas.microsoft.com/office/drawing/2014/main" id="{228EA962-E97E-4B99-8EF7-9FFD202E5D48}"/>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1E379DD9-52E0-4236-9AF1-3BE3E970BCB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9D8CE78-0AD8-4ED5-928D-E69D1E649551}"/>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757040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47B918-2A60-4FD0-808F-48522239642B}"/>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CD488256-CC7C-4954-9A0B-C304D7D3846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6E92859-E0C3-4876-9202-33F799F8D7DA}"/>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Rectangle 6">
            <a:extLst>
              <a:ext uri="{FF2B5EF4-FFF2-40B4-BE49-F238E27FC236}">
                <a16:creationId xmlns:a16="http://schemas.microsoft.com/office/drawing/2014/main" id="{DAA77537-0590-4312-B536-BA4F6F4E05AB}"/>
              </a:ext>
            </a:extLst>
          </p:cNvPr>
          <p:cNvSpPr/>
          <p:nvPr/>
        </p:nvSpPr>
        <p:spPr>
          <a:xfrm>
            <a:off x="1160585" y="1305342"/>
            <a:ext cx="8493369" cy="4247317"/>
          </a:xfrm>
          <a:prstGeom prst="rect">
            <a:avLst/>
          </a:prstGeom>
        </p:spPr>
        <p:txBody>
          <a:bodyPr wrap="square">
            <a:spAutoFit/>
          </a:bodyPr>
          <a:lstStyle/>
          <a:p>
            <a:r>
              <a:rPr lang="en-IN" dirty="0"/>
              <a:t>class </a:t>
            </a:r>
            <a:r>
              <a:rPr lang="en-IN" dirty="0" err="1"/>
              <a:t>intArrayExample</a:t>
            </a:r>
            <a:r>
              <a:rPr lang="en-IN" dirty="0"/>
              <a:t>{</a:t>
            </a:r>
          </a:p>
          <a:p>
            <a:r>
              <a:rPr lang="en-IN" dirty="0"/>
              <a:t>public static void main(String </a:t>
            </a:r>
            <a:r>
              <a:rPr lang="en-IN" dirty="0" err="1"/>
              <a:t>args</a:t>
            </a:r>
            <a:r>
              <a:rPr lang="en-IN" dirty="0"/>
              <a:t>[]){</a:t>
            </a:r>
          </a:p>
          <a:p>
            <a:endParaRPr lang="en-IN" dirty="0"/>
          </a:p>
          <a:p>
            <a:r>
              <a:rPr lang="en-IN" dirty="0"/>
              <a:t>int a[]=new int[5];//declaration and instantiation</a:t>
            </a:r>
          </a:p>
          <a:p>
            <a:r>
              <a:rPr lang="en-IN" dirty="0"/>
              <a:t>a[0]=10;//initialization</a:t>
            </a:r>
          </a:p>
          <a:p>
            <a:r>
              <a:rPr lang="en-IN" dirty="0"/>
              <a:t>a[1]=20;</a:t>
            </a:r>
          </a:p>
          <a:p>
            <a:r>
              <a:rPr lang="en-IN" dirty="0"/>
              <a:t>a[2]=70;</a:t>
            </a:r>
          </a:p>
          <a:p>
            <a:r>
              <a:rPr lang="en-IN" dirty="0"/>
              <a:t>a[3]=40;</a:t>
            </a:r>
          </a:p>
          <a:p>
            <a:r>
              <a:rPr lang="en-IN" dirty="0"/>
              <a:t>a[4]=50;</a:t>
            </a:r>
          </a:p>
          <a:p>
            <a:endParaRPr lang="en-IN" dirty="0"/>
          </a:p>
          <a:p>
            <a:r>
              <a:rPr lang="en-IN" dirty="0"/>
              <a:t>//printing array</a:t>
            </a:r>
          </a:p>
          <a:p>
            <a:r>
              <a:rPr lang="en-IN" dirty="0"/>
              <a:t>for(int </a:t>
            </a:r>
            <a:r>
              <a:rPr lang="en-IN" dirty="0" err="1"/>
              <a:t>i</a:t>
            </a:r>
            <a:r>
              <a:rPr lang="en-IN" dirty="0"/>
              <a:t>=0;i&lt;</a:t>
            </a:r>
            <a:r>
              <a:rPr lang="en-IN" dirty="0" err="1"/>
              <a:t>a.length;i</a:t>
            </a:r>
            <a:r>
              <a:rPr lang="en-IN" dirty="0"/>
              <a:t>++)//length is the property of array</a:t>
            </a:r>
          </a:p>
          <a:p>
            <a:r>
              <a:rPr lang="en-IN" dirty="0" err="1"/>
              <a:t>System.out.println</a:t>
            </a:r>
            <a:r>
              <a:rPr lang="en-IN" dirty="0"/>
              <a:t>(a[</a:t>
            </a:r>
            <a:r>
              <a:rPr lang="en-IN" dirty="0" err="1"/>
              <a:t>i</a:t>
            </a:r>
            <a:r>
              <a:rPr lang="en-IN" dirty="0"/>
              <a:t>]);</a:t>
            </a:r>
          </a:p>
          <a:p>
            <a:endParaRPr lang="en-IN" dirty="0"/>
          </a:p>
          <a:p>
            <a:r>
              <a:rPr lang="en-IN" dirty="0"/>
              <a:t>}}</a:t>
            </a:r>
          </a:p>
        </p:txBody>
      </p:sp>
    </p:spTree>
    <p:extLst>
      <p:ext uri="{BB962C8B-B14F-4D97-AF65-F5344CB8AC3E}">
        <p14:creationId xmlns:p14="http://schemas.microsoft.com/office/powerpoint/2010/main" val="29011395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C6E6-CFA6-4AF6-9F5E-D81123B409E8}"/>
              </a:ext>
            </a:extLst>
          </p:cNvPr>
          <p:cNvSpPr>
            <a:spLocks noGrp="1"/>
          </p:cNvSpPr>
          <p:nvPr>
            <p:ph type="title"/>
          </p:nvPr>
        </p:nvSpPr>
        <p:spPr/>
        <p:txBody>
          <a:bodyPr/>
          <a:lstStyle/>
          <a:p>
            <a:r>
              <a:rPr lang="en-IN" dirty="0"/>
              <a:t>Example</a:t>
            </a:r>
          </a:p>
        </p:txBody>
      </p:sp>
      <p:sp>
        <p:nvSpPr>
          <p:cNvPr id="4" name="Date Placeholder 3">
            <a:extLst>
              <a:ext uri="{FF2B5EF4-FFF2-40B4-BE49-F238E27FC236}">
                <a16:creationId xmlns:a16="http://schemas.microsoft.com/office/drawing/2014/main" id="{D3CCE48E-8373-4CB9-8518-3D166FBB5D22}"/>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1A250275-5606-497B-9C39-371DA72C416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78A8531-D27A-40D6-B3A1-A1723A8EEDA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Rectangle 6">
            <a:extLst>
              <a:ext uri="{FF2B5EF4-FFF2-40B4-BE49-F238E27FC236}">
                <a16:creationId xmlns:a16="http://schemas.microsoft.com/office/drawing/2014/main" id="{BA513EE7-1629-459E-9A91-5E07F054791F}"/>
              </a:ext>
            </a:extLst>
          </p:cNvPr>
          <p:cNvSpPr/>
          <p:nvPr/>
        </p:nvSpPr>
        <p:spPr>
          <a:xfrm>
            <a:off x="1406769" y="1907798"/>
            <a:ext cx="7684477" cy="4247317"/>
          </a:xfrm>
          <a:prstGeom prst="rect">
            <a:avLst/>
          </a:prstGeom>
        </p:spPr>
        <p:txBody>
          <a:bodyPr wrap="square">
            <a:spAutoFit/>
          </a:bodyPr>
          <a:lstStyle/>
          <a:p>
            <a:r>
              <a:rPr lang="en-IN" dirty="0"/>
              <a:t>class </a:t>
            </a:r>
            <a:r>
              <a:rPr lang="en-IN" dirty="0" err="1"/>
              <a:t>MultiArray</a:t>
            </a:r>
            <a:r>
              <a:rPr lang="en-IN" dirty="0"/>
              <a:t>{</a:t>
            </a:r>
          </a:p>
          <a:p>
            <a:r>
              <a:rPr lang="en-IN" dirty="0"/>
              <a:t>public static void main(String </a:t>
            </a:r>
            <a:r>
              <a:rPr lang="en-IN" dirty="0" err="1"/>
              <a:t>args</a:t>
            </a:r>
            <a:r>
              <a:rPr lang="en-IN" dirty="0"/>
              <a:t>[]){</a:t>
            </a:r>
          </a:p>
          <a:p>
            <a:endParaRPr lang="en-IN" dirty="0"/>
          </a:p>
          <a:p>
            <a:r>
              <a:rPr lang="en-IN" dirty="0"/>
              <a:t>//declaring and initializing 2D array</a:t>
            </a:r>
          </a:p>
          <a:p>
            <a:r>
              <a:rPr lang="en-IN" dirty="0"/>
              <a:t>int </a:t>
            </a:r>
            <a:r>
              <a:rPr lang="en-IN" dirty="0" err="1"/>
              <a:t>arr</a:t>
            </a:r>
            <a:r>
              <a:rPr lang="en-IN" dirty="0"/>
              <a:t>[][]={{1,2,3},{2,4,5},{4,4,5}};</a:t>
            </a:r>
          </a:p>
          <a:p>
            <a:endParaRPr lang="en-IN" dirty="0"/>
          </a:p>
          <a:p>
            <a:r>
              <a:rPr lang="en-IN" dirty="0"/>
              <a:t>//printing 2D array</a:t>
            </a:r>
          </a:p>
          <a:p>
            <a:r>
              <a:rPr lang="en-IN" dirty="0"/>
              <a:t>for(int </a:t>
            </a:r>
            <a:r>
              <a:rPr lang="en-IN" dirty="0" err="1"/>
              <a:t>i</a:t>
            </a:r>
            <a:r>
              <a:rPr lang="en-IN" dirty="0"/>
              <a:t>=0;i&lt;3;i++){</a:t>
            </a:r>
          </a:p>
          <a:p>
            <a:r>
              <a:rPr lang="en-IN" dirty="0"/>
              <a:t> for(int j=0;j&lt;3;j++){</a:t>
            </a:r>
          </a:p>
          <a:p>
            <a:r>
              <a:rPr lang="en-IN" dirty="0"/>
              <a:t>   </a:t>
            </a:r>
            <a:r>
              <a:rPr lang="en-IN" dirty="0" err="1"/>
              <a:t>System.out.print</a:t>
            </a:r>
            <a:r>
              <a:rPr lang="en-IN" dirty="0"/>
              <a:t>(</a:t>
            </a:r>
            <a:r>
              <a:rPr lang="en-IN" dirty="0" err="1"/>
              <a:t>arr</a:t>
            </a:r>
            <a:r>
              <a:rPr lang="en-IN" dirty="0"/>
              <a:t>[</a:t>
            </a:r>
            <a:r>
              <a:rPr lang="en-IN" dirty="0" err="1"/>
              <a:t>i</a:t>
            </a:r>
            <a:r>
              <a:rPr lang="en-IN" dirty="0"/>
              <a:t>][j]+" ");</a:t>
            </a:r>
          </a:p>
          <a:p>
            <a:r>
              <a:rPr lang="en-IN" dirty="0"/>
              <a:t> }</a:t>
            </a:r>
          </a:p>
          <a:p>
            <a:r>
              <a:rPr lang="en-IN" dirty="0"/>
              <a:t> </a:t>
            </a:r>
            <a:r>
              <a:rPr lang="en-IN" dirty="0" err="1"/>
              <a:t>System.out.println</a:t>
            </a:r>
            <a:r>
              <a:rPr lang="en-IN" dirty="0"/>
              <a:t>();</a:t>
            </a:r>
          </a:p>
          <a:p>
            <a:r>
              <a:rPr lang="en-IN" dirty="0"/>
              <a:t>}</a:t>
            </a:r>
          </a:p>
          <a:p>
            <a:endParaRPr lang="en-IN" dirty="0"/>
          </a:p>
          <a:p>
            <a:r>
              <a:rPr lang="en-IN" dirty="0"/>
              <a:t>}}</a:t>
            </a:r>
          </a:p>
        </p:txBody>
      </p:sp>
    </p:spTree>
    <p:extLst>
      <p:ext uri="{BB962C8B-B14F-4D97-AF65-F5344CB8AC3E}">
        <p14:creationId xmlns:p14="http://schemas.microsoft.com/office/powerpoint/2010/main" val="1160903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BBB0-FC07-48E9-B493-E7D58DAA3A10}"/>
              </a:ext>
            </a:extLst>
          </p:cNvPr>
          <p:cNvSpPr>
            <a:spLocks noGrp="1"/>
          </p:cNvSpPr>
          <p:nvPr>
            <p:ph type="title"/>
          </p:nvPr>
        </p:nvSpPr>
        <p:spPr/>
        <p:txBody>
          <a:bodyPr/>
          <a:lstStyle/>
          <a:p>
            <a:r>
              <a:rPr lang="en-IN" b="0" dirty="0"/>
              <a:t>Method Overloading</a:t>
            </a:r>
            <a:endParaRPr lang="en-IN" dirty="0"/>
          </a:p>
        </p:txBody>
      </p:sp>
      <p:sp>
        <p:nvSpPr>
          <p:cNvPr id="3" name="Content Placeholder 2">
            <a:extLst>
              <a:ext uri="{FF2B5EF4-FFF2-40B4-BE49-F238E27FC236}">
                <a16:creationId xmlns:a16="http://schemas.microsoft.com/office/drawing/2014/main" id="{3A466301-90F0-4ED4-B7C8-C8D5797F3AC7}"/>
              </a:ext>
            </a:extLst>
          </p:cNvPr>
          <p:cNvSpPr>
            <a:spLocks noGrp="1"/>
          </p:cNvSpPr>
          <p:nvPr>
            <p:ph idx="1"/>
          </p:nvPr>
        </p:nvSpPr>
        <p:spPr/>
        <p:txBody>
          <a:bodyPr/>
          <a:lstStyle/>
          <a:p>
            <a:r>
              <a:rPr lang="en-US" sz="1800" dirty="0"/>
              <a:t>I</a:t>
            </a:r>
            <a:r>
              <a:rPr lang="en-US" sz="2000" dirty="0"/>
              <a:t>f a class has multiple methods having same name but different in parameters, it is known as </a:t>
            </a:r>
            <a:r>
              <a:rPr lang="en-US" sz="2000" b="1" dirty="0"/>
              <a:t>Method Overloading</a:t>
            </a:r>
            <a:r>
              <a:rPr lang="en-US" sz="2000" dirty="0"/>
              <a:t>.</a:t>
            </a:r>
          </a:p>
          <a:p>
            <a:r>
              <a:rPr lang="en-US" sz="2000" dirty="0"/>
              <a:t>If we have to perform only one operation, having same name of the methods increases the readability of the program.</a:t>
            </a:r>
          </a:p>
          <a:p>
            <a:r>
              <a:rPr lang="en-US" sz="2000" dirty="0"/>
              <a:t>Suppose you have to perform addition of the given numbers but there can be any number of arguments, if you write the method such as a(</a:t>
            </a:r>
            <a:r>
              <a:rPr lang="en-US" sz="2000" err="1"/>
              <a:t>int</a:t>
            </a:r>
            <a:r>
              <a:rPr lang="en-US" sz="2000"/>
              <a:t>, int</a:t>
            </a:r>
            <a:r>
              <a:rPr lang="en-US" sz="2000" dirty="0"/>
              <a:t>) for two parameters, and b(int, int, int) for three parameters then it may be difficult for you as well as other programmers to understand the behavior of the method because its name differs.</a:t>
            </a:r>
          </a:p>
          <a:p>
            <a:r>
              <a:rPr lang="en-US" sz="2000" dirty="0"/>
              <a:t>So, we perform method overloading to figure out the program quickly.</a:t>
            </a:r>
          </a:p>
          <a:p>
            <a:endParaRPr lang="en-IN" sz="2000" dirty="0"/>
          </a:p>
        </p:txBody>
      </p:sp>
      <p:sp>
        <p:nvSpPr>
          <p:cNvPr id="4" name="Date Placeholder 3">
            <a:extLst>
              <a:ext uri="{FF2B5EF4-FFF2-40B4-BE49-F238E27FC236}">
                <a16:creationId xmlns:a16="http://schemas.microsoft.com/office/drawing/2014/main" id="{BB8AF7B2-B470-4409-937E-7E19FF6390F9}"/>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08572A32-3C93-4C50-AEBB-0E5A4A75001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B5AD8E4-306B-499E-8960-3F8DB0C4FE6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172482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5EFC-CB4B-4C93-9073-53A9DA32BD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9BB2C5-A0E3-4398-8880-175CEEBAA2C9}"/>
              </a:ext>
            </a:extLst>
          </p:cNvPr>
          <p:cNvSpPr>
            <a:spLocks noGrp="1"/>
          </p:cNvSpPr>
          <p:nvPr>
            <p:ph idx="1"/>
          </p:nvPr>
        </p:nvSpPr>
        <p:spPr/>
        <p:txBody>
          <a:bodyPr/>
          <a:lstStyle/>
          <a:p>
            <a:r>
              <a:rPr lang="en-US" dirty="0"/>
              <a:t>Advantage of method overloading</a:t>
            </a:r>
          </a:p>
          <a:p>
            <a:r>
              <a:rPr lang="en-US" sz="2000" dirty="0"/>
              <a:t>Method overloading </a:t>
            </a:r>
            <a:r>
              <a:rPr lang="en-US" sz="2000" i="1" dirty="0"/>
              <a:t>increases the readability of the program</a:t>
            </a:r>
            <a:r>
              <a:rPr lang="en-US" sz="2000" dirty="0"/>
              <a:t>.</a:t>
            </a:r>
          </a:p>
          <a:p>
            <a:r>
              <a:rPr lang="en-US" sz="2000" dirty="0"/>
              <a:t>Different ways to overload the method</a:t>
            </a:r>
          </a:p>
          <a:p>
            <a:r>
              <a:rPr lang="en-US" sz="2000" dirty="0"/>
              <a:t>There are two ways to overload the method in java</a:t>
            </a:r>
          </a:p>
          <a:p>
            <a:pPr marL="457200" indent="-457200">
              <a:buFont typeface="Arial" panose="020B0604020202020204" pitchFamily="34" charset="0"/>
              <a:buChar char="•"/>
            </a:pPr>
            <a:r>
              <a:rPr lang="en-US" sz="2000" dirty="0"/>
              <a:t>By changing number of arguments</a:t>
            </a:r>
          </a:p>
          <a:p>
            <a:pPr marL="457200" indent="-457200">
              <a:buFont typeface="Arial" panose="020B0604020202020204" pitchFamily="34" charset="0"/>
              <a:buChar char="•"/>
            </a:pPr>
            <a:r>
              <a:rPr lang="en-US" sz="2000" dirty="0"/>
              <a:t>By changing the data type</a:t>
            </a:r>
          </a:p>
          <a:p>
            <a:endParaRPr lang="en-IN" dirty="0"/>
          </a:p>
        </p:txBody>
      </p:sp>
      <p:sp>
        <p:nvSpPr>
          <p:cNvPr id="4" name="Date Placeholder 3">
            <a:extLst>
              <a:ext uri="{FF2B5EF4-FFF2-40B4-BE49-F238E27FC236}">
                <a16:creationId xmlns:a16="http://schemas.microsoft.com/office/drawing/2014/main" id="{70ED40A4-7CC0-424D-B5DA-69305D465786}"/>
              </a:ext>
            </a:extLst>
          </p:cNvPr>
          <p:cNvSpPr>
            <a:spLocks noGrp="1"/>
          </p:cNvSpPr>
          <p:nvPr>
            <p:ph type="dt" sz="half" idx="2"/>
          </p:nvPr>
        </p:nvSpPr>
        <p:spPr/>
        <p:txBody>
          <a:bodyPr/>
          <a:lstStyle/>
          <a:p>
            <a:fld id="{DD9C8446-696E-6942-B6C8-CC9CAD0B34E0}" type="datetime1">
              <a:rPr lang="en-US" smtClean="0"/>
              <a:pPr/>
              <a:t>5/23/2023</a:t>
            </a:fld>
            <a:endParaRPr lang="en-US" dirty="0"/>
          </a:p>
        </p:txBody>
      </p:sp>
      <p:sp>
        <p:nvSpPr>
          <p:cNvPr id="5" name="Footer Placeholder 4">
            <a:extLst>
              <a:ext uri="{FF2B5EF4-FFF2-40B4-BE49-F238E27FC236}">
                <a16:creationId xmlns:a16="http://schemas.microsoft.com/office/drawing/2014/main" id="{FE2736B7-2AFD-4025-80D6-CB72C97A937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2F1E1CC-30A3-47A0-A973-6CED03FE3C80}"/>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152757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308</TotalTime>
  <Words>1425</Words>
  <Application>Microsoft Office PowerPoint</Application>
  <PresentationFormat>Widescreen</PresentationFormat>
  <Paragraphs>189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Core Java (Arrays)</vt:lpstr>
      <vt:lpstr>PowerPoint Presentation</vt:lpstr>
      <vt:lpstr>In Java, array is an object of a dynamically generated class. Java array inherits the Object class, and implements the Serializable as well as Cloneable interfaces. We can store primitive values or objects in an array in Java. Like C/C++, we can also create single dimentional or multidimentional arrays in Java. Moreover, Java provides the feature of anonymous arrays which is not available in C/C++. </vt:lpstr>
      <vt:lpstr>Advantages &amp; Disadvantages:</vt:lpstr>
      <vt:lpstr>Types of Array in java</vt:lpstr>
      <vt:lpstr>PowerPoint Presentation</vt:lpstr>
      <vt:lpstr>Example</vt:lpstr>
      <vt:lpstr>Method Overloading</vt:lpstr>
      <vt:lpstr>PowerPoint Presentation</vt:lpstr>
      <vt:lpstr>Method Overloading: changing no. of arguments</vt:lpstr>
      <vt:lpstr>Method Overloading: changing data type of arguments</vt:lpstr>
      <vt:lpstr>PowerPoint Presentation</vt:lpstr>
      <vt:lpstr>Method Overriding in Java</vt:lpstr>
      <vt:lpstr>Usage:</vt:lpstr>
      <vt:lpstr>Example</vt:lpstr>
      <vt:lpstr>Java String</vt:lpstr>
      <vt:lpstr>String function implements interfaces</vt:lpstr>
      <vt:lpstr>CharSequence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(Arrays)</dc:title>
  <dc:creator>Vijay Kumbhar</dc:creator>
  <cp:lastModifiedBy>Vijay Kumbhar</cp:lastModifiedBy>
  <cp:revision>28</cp:revision>
  <dcterms:created xsi:type="dcterms:W3CDTF">2022-12-06T13:19:11Z</dcterms:created>
  <dcterms:modified xsi:type="dcterms:W3CDTF">2023-05-23T15:12:15Z</dcterms:modified>
</cp:coreProperties>
</file>