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4"/>
  </p:notesMasterIdLst>
  <p:sldIdLst>
    <p:sldId id="361" r:id="rId2"/>
    <p:sldId id="257" r:id="rId3"/>
    <p:sldId id="360" r:id="rId4"/>
    <p:sldId id="258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443" r:id="rId30"/>
    <p:sldId id="387" r:id="rId31"/>
    <p:sldId id="388" r:id="rId32"/>
    <p:sldId id="389" r:id="rId33"/>
    <p:sldId id="390" r:id="rId34"/>
    <p:sldId id="395" r:id="rId35"/>
    <p:sldId id="396" r:id="rId36"/>
    <p:sldId id="397" r:id="rId37"/>
    <p:sldId id="433" r:id="rId38"/>
    <p:sldId id="435" r:id="rId39"/>
    <p:sldId id="434" r:id="rId40"/>
    <p:sldId id="436" r:id="rId41"/>
    <p:sldId id="442" r:id="rId42"/>
    <p:sldId id="439" r:id="rId43"/>
    <p:sldId id="437" r:id="rId44"/>
    <p:sldId id="438" r:id="rId45"/>
    <p:sldId id="440" r:id="rId46"/>
    <p:sldId id="441" r:id="rId47"/>
    <p:sldId id="444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24" r:id="rId65"/>
    <p:sldId id="425" r:id="rId66"/>
    <p:sldId id="426" r:id="rId67"/>
    <p:sldId id="427" r:id="rId68"/>
    <p:sldId id="428" r:id="rId69"/>
    <p:sldId id="429" r:id="rId70"/>
    <p:sldId id="430" r:id="rId71"/>
    <p:sldId id="431" r:id="rId72"/>
    <p:sldId id="432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1D88B-23AB-4190-B595-9C1EF1852D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CF556A-CCA4-4662-B1E0-D9399056DD75}">
      <dgm:prSet/>
      <dgm:spPr/>
      <dgm:t>
        <a:bodyPr/>
        <a:lstStyle/>
        <a:p>
          <a:r>
            <a:rPr lang="en-US"/>
            <a:t>become familiar with the concept of an I/O stream</a:t>
          </a:r>
        </a:p>
      </dgm:t>
    </dgm:pt>
    <dgm:pt modelId="{862BB7BB-B394-48D7-AB47-4F70EEADAA8A}" type="parTrans" cxnId="{80E86458-51AA-4272-BA21-2552D9CDCFA8}">
      <dgm:prSet/>
      <dgm:spPr/>
      <dgm:t>
        <a:bodyPr/>
        <a:lstStyle/>
        <a:p>
          <a:endParaRPr lang="en-US"/>
        </a:p>
      </dgm:t>
    </dgm:pt>
    <dgm:pt modelId="{75B5C602-8717-4FB6-99F8-3C5CE4DAC396}" type="sibTrans" cxnId="{80E86458-51AA-4272-BA21-2552D9CDCFA8}">
      <dgm:prSet/>
      <dgm:spPr/>
      <dgm:t>
        <a:bodyPr/>
        <a:lstStyle/>
        <a:p>
          <a:endParaRPr lang="en-US"/>
        </a:p>
      </dgm:t>
    </dgm:pt>
    <dgm:pt modelId="{C14B8150-E5DC-4914-862F-B8409DDB2BA4}">
      <dgm:prSet/>
      <dgm:spPr/>
      <dgm:t>
        <a:bodyPr/>
        <a:lstStyle/>
        <a:p>
          <a:r>
            <a:rPr lang="en-US"/>
            <a:t>understand the difference between binary files and text files</a:t>
          </a:r>
        </a:p>
      </dgm:t>
    </dgm:pt>
    <dgm:pt modelId="{8303772A-0C8E-4E22-9706-FDFC20ACB526}" type="parTrans" cxnId="{5633DDDD-0FDF-4954-AB0E-4B13D899257A}">
      <dgm:prSet/>
      <dgm:spPr/>
      <dgm:t>
        <a:bodyPr/>
        <a:lstStyle/>
        <a:p>
          <a:endParaRPr lang="en-US"/>
        </a:p>
      </dgm:t>
    </dgm:pt>
    <dgm:pt modelId="{6C91339D-4493-4092-B6A1-B216FB269DA6}" type="sibTrans" cxnId="{5633DDDD-0FDF-4954-AB0E-4B13D899257A}">
      <dgm:prSet/>
      <dgm:spPr/>
      <dgm:t>
        <a:bodyPr/>
        <a:lstStyle/>
        <a:p>
          <a:endParaRPr lang="en-US"/>
        </a:p>
      </dgm:t>
    </dgm:pt>
    <dgm:pt modelId="{D37A33C1-A7D1-4760-B999-4EA159CC0964}">
      <dgm:prSet/>
      <dgm:spPr/>
      <dgm:t>
        <a:bodyPr/>
        <a:lstStyle/>
        <a:p>
          <a:r>
            <a:rPr lang="en-US"/>
            <a:t>learn how to save data in a file</a:t>
          </a:r>
        </a:p>
      </dgm:t>
    </dgm:pt>
    <dgm:pt modelId="{7012185A-0FA7-4480-97C1-A19256E12434}" type="parTrans" cxnId="{7AC9DB69-F9AF-4038-BCDD-1D678483C61C}">
      <dgm:prSet/>
      <dgm:spPr/>
      <dgm:t>
        <a:bodyPr/>
        <a:lstStyle/>
        <a:p>
          <a:endParaRPr lang="en-US"/>
        </a:p>
      </dgm:t>
    </dgm:pt>
    <dgm:pt modelId="{FCC66F73-49D6-4FA4-896C-BBD51860ED7D}" type="sibTrans" cxnId="{7AC9DB69-F9AF-4038-BCDD-1D678483C61C}">
      <dgm:prSet/>
      <dgm:spPr/>
      <dgm:t>
        <a:bodyPr/>
        <a:lstStyle/>
        <a:p>
          <a:endParaRPr lang="en-US"/>
        </a:p>
      </dgm:t>
    </dgm:pt>
    <dgm:pt modelId="{B2957798-2770-4F24-A487-4B68040A76EB}">
      <dgm:prSet/>
      <dgm:spPr/>
      <dgm:t>
        <a:bodyPr/>
        <a:lstStyle/>
        <a:p>
          <a:r>
            <a:rPr lang="en-US"/>
            <a:t>learn how to read data from a file</a:t>
          </a:r>
        </a:p>
      </dgm:t>
    </dgm:pt>
    <dgm:pt modelId="{344398C3-DB4D-4B66-8516-7DB92A5B8C55}" type="parTrans" cxnId="{83570DE1-0F0B-4FA8-9B26-B2F30E1892B2}">
      <dgm:prSet/>
      <dgm:spPr/>
      <dgm:t>
        <a:bodyPr/>
        <a:lstStyle/>
        <a:p>
          <a:endParaRPr lang="en-US"/>
        </a:p>
      </dgm:t>
    </dgm:pt>
    <dgm:pt modelId="{B11BD125-CE8B-4F87-AFFA-BB519F92C42E}" type="sibTrans" cxnId="{83570DE1-0F0B-4FA8-9B26-B2F30E1892B2}">
      <dgm:prSet/>
      <dgm:spPr/>
      <dgm:t>
        <a:bodyPr/>
        <a:lstStyle/>
        <a:p>
          <a:endParaRPr lang="en-US"/>
        </a:p>
      </dgm:t>
    </dgm:pt>
    <dgm:pt modelId="{211B2E57-B404-48C4-BACC-0A6DD31A6E68}" type="pres">
      <dgm:prSet presAssocID="{3671D88B-23AB-4190-B595-9C1EF1852DED}" presName="root" presStyleCnt="0">
        <dgm:presLayoutVars>
          <dgm:dir/>
          <dgm:resizeHandles val="exact"/>
        </dgm:presLayoutVars>
      </dgm:prSet>
      <dgm:spPr/>
    </dgm:pt>
    <dgm:pt modelId="{868FC466-94C9-4545-AA39-773C480FA50E}" type="pres">
      <dgm:prSet presAssocID="{34CF556A-CCA4-4662-B1E0-D9399056DD75}" presName="compNode" presStyleCnt="0"/>
      <dgm:spPr/>
    </dgm:pt>
    <dgm:pt modelId="{2D40789F-ABDD-4F41-A925-98D7FF35ADFC}" type="pres">
      <dgm:prSet presAssocID="{34CF556A-CCA4-4662-B1E0-D9399056DD75}" presName="bgRect" presStyleLbl="bgShp" presStyleIdx="0" presStyleCnt="4"/>
      <dgm:spPr/>
    </dgm:pt>
    <dgm:pt modelId="{A2EB6118-9B57-4B2F-A540-65090A3776D8}" type="pres">
      <dgm:prSet presAssocID="{34CF556A-CCA4-4662-B1E0-D9399056DD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FCD5E337-4406-4E4D-96F6-70E3185A2F2E}" type="pres">
      <dgm:prSet presAssocID="{34CF556A-CCA4-4662-B1E0-D9399056DD75}" presName="spaceRect" presStyleCnt="0"/>
      <dgm:spPr/>
    </dgm:pt>
    <dgm:pt modelId="{D979DF59-6F80-4394-B09C-7847AC02FCEE}" type="pres">
      <dgm:prSet presAssocID="{34CF556A-CCA4-4662-B1E0-D9399056DD75}" presName="parTx" presStyleLbl="revTx" presStyleIdx="0" presStyleCnt="4">
        <dgm:presLayoutVars>
          <dgm:chMax val="0"/>
          <dgm:chPref val="0"/>
        </dgm:presLayoutVars>
      </dgm:prSet>
      <dgm:spPr/>
    </dgm:pt>
    <dgm:pt modelId="{EB275531-281A-4F06-9AC5-A5B27B141756}" type="pres">
      <dgm:prSet presAssocID="{75B5C602-8717-4FB6-99F8-3C5CE4DAC396}" presName="sibTrans" presStyleCnt="0"/>
      <dgm:spPr/>
    </dgm:pt>
    <dgm:pt modelId="{80325CBE-2C07-46AA-A9C4-B4B3545751D1}" type="pres">
      <dgm:prSet presAssocID="{C14B8150-E5DC-4914-862F-B8409DDB2BA4}" presName="compNode" presStyleCnt="0"/>
      <dgm:spPr/>
    </dgm:pt>
    <dgm:pt modelId="{39054BF6-A7FA-4023-816D-9C4D618F56AF}" type="pres">
      <dgm:prSet presAssocID="{C14B8150-E5DC-4914-862F-B8409DDB2BA4}" presName="bgRect" presStyleLbl="bgShp" presStyleIdx="1" presStyleCnt="4"/>
      <dgm:spPr/>
    </dgm:pt>
    <dgm:pt modelId="{E599C146-EE04-4944-8A42-EC917E72D2C9}" type="pres">
      <dgm:prSet presAssocID="{C14B8150-E5DC-4914-862F-B8409DDB2B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EC34C87-5A8C-40EA-A92A-D0E7FF5A1986}" type="pres">
      <dgm:prSet presAssocID="{C14B8150-E5DC-4914-862F-B8409DDB2BA4}" presName="spaceRect" presStyleCnt="0"/>
      <dgm:spPr/>
    </dgm:pt>
    <dgm:pt modelId="{9929FDD9-7EAE-48F0-A90A-33625A611830}" type="pres">
      <dgm:prSet presAssocID="{C14B8150-E5DC-4914-862F-B8409DDB2BA4}" presName="parTx" presStyleLbl="revTx" presStyleIdx="1" presStyleCnt="4">
        <dgm:presLayoutVars>
          <dgm:chMax val="0"/>
          <dgm:chPref val="0"/>
        </dgm:presLayoutVars>
      </dgm:prSet>
      <dgm:spPr/>
    </dgm:pt>
    <dgm:pt modelId="{BB5CB7E7-1AA0-4B68-91EE-5F0A1487F4E3}" type="pres">
      <dgm:prSet presAssocID="{6C91339D-4493-4092-B6A1-B216FB269DA6}" presName="sibTrans" presStyleCnt="0"/>
      <dgm:spPr/>
    </dgm:pt>
    <dgm:pt modelId="{370CFAFD-6FD1-4DD7-862D-34C9D2D9DC9D}" type="pres">
      <dgm:prSet presAssocID="{D37A33C1-A7D1-4760-B999-4EA159CC0964}" presName="compNode" presStyleCnt="0"/>
      <dgm:spPr/>
    </dgm:pt>
    <dgm:pt modelId="{63E2F90C-0786-427D-BF8D-E13F6C62D0B9}" type="pres">
      <dgm:prSet presAssocID="{D37A33C1-A7D1-4760-B999-4EA159CC0964}" presName="bgRect" presStyleLbl="bgShp" presStyleIdx="2" presStyleCnt="4"/>
      <dgm:spPr/>
    </dgm:pt>
    <dgm:pt modelId="{E222EF7F-2CE9-46F7-B43F-C1A9C80A327F}" type="pres">
      <dgm:prSet presAssocID="{D37A33C1-A7D1-4760-B999-4EA159CC09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5F7FA93-B203-44B3-A965-738E54A000A0}" type="pres">
      <dgm:prSet presAssocID="{D37A33C1-A7D1-4760-B999-4EA159CC0964}" presName="spaceRect" presStyleCnt="0"/>
      <dgm:spPr/>
    </dgm:pt>
    <dgm:pt modelId="{61D96991-1539-45E1-974B-1FF95E9AB521}" type="pres">
      <dgm:prSet presAssocID="{D37A33C1-A7D1-4760-B999-4EA159CC0964}" presName="parTx" presStyleLbl="revTx" presStyleIdx="2" presStyleCnt="4">
        <dgm:presLayoutVars>
          <dgm:chMax val="0"/>
          <dgm:chPref val="0"/>
        </dgm:presLayoutVars>
      </dgm:prSet>
      <dgm:spPr/>
    </dgm:pt>
    <dgm:pt modelId="{901ECE59-3312-49EB-8973-F9520FF82235}" type="pres">
      <dgm:prSet presAssocID="{FCC66F73-49D6-4FA4-896C-BBD51860ED7D}" presName="sibTrans" presStyleCnt="0"/>
      <dgm:spPr/>
    </dgm:pt>
    <dgm:pt modelId="{845FFE68-DD11-41AA-9858-8E2FB8772B0C}" type="pres">
      <dgm:prSet presAssocID="{B2957798-2770-4F24-A487-4B68040A76EB}" presName="compNode" presStyleCnt="0"/>
      <dgm:spPr/>
    </dgm:pt>
    <dgm:pt modelId="{061EC2E7-6796-4A2B-BF27-8DDBD9F381FA}" type="pres">
      <dgm:prSet presAssocID="{B2957798-2770-4F24-A487-4B68040A76EB}" presName="bgRect" presStyleLbl="bgShp" presStyleIdx="3" presStyleCnt="4"/>
      <dgm:spPr/>
    </dgm:pt>
    <dgm:pt modelId="{A0B3FF7D-46DB-4CB1-ACA0-FB310ACAE172}" type="pres">
      <dgm:prSet presAssocID="{B2957798-2770-4F24-A487-4B68040A76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4999EA7-E4A9-4C11-A8B2-22C7E7C37B8A}" type="pres">
      <dgm:prSet presAssocID="{B2957798-2770-4F24-A487-4B68040A76EB}" presName="spaceRect" presStyleCnt="0"/>
      <dgm:spPr/>
    </dgm:pt>
    <dgm:pt modelId="{77E91832-6045-4D89-A2E6-FE7B3974EB9A}" type="pres">
      <dgm:prSet presAssocID="{B2957798-2770-4F24-A487-4B68040A76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98BAC19-E5CF-488E-A5BF-0F3810F6866F}" type="presOf" srcId="{3671D88B-23AB-4190-B595-9C1EF1852DED}" destId="{211B2E57-B404-48C4-BACC-0A6DD31A6E68}" srcOrd="0" destOrd="0" presId="urn:microsoft.com/office/officeart/2018/2/layout/IconVerticalSolidList"/>
    <dgm:cxn modelId="{6C68531B-FC5E-4CB1-AF7C-65506F7D31E4}" type="presOf" srcId="{34CF556A-CCA4-4662-B1E0-D9399056DD75}" destId="{D979DF59-6F80-4394-B09C-7847AC02FCEE}" srcOrd="0" destOrd="0" presId="urn:microsoft.com/office/officeart/2018/2/layout/IconVerticalSolidList"/>
    <dgm:cxn modelId="{F97CC73F-2C1B-4643-B54F-6214F2944959}" type="presOf" srcId="{B2957798-2770-4F24-A487-4B68040A76EB}" destId="{77E91832-6045-4D89-A2E6-FE7B3974EB9A}" srcOrd="0" destOrd="0" presId="urn:microsoft.com/office/officeart/2018/2/layout/IconVerticalSolidList"/>
    <dgm:cxn modelId="{7AC9DB69-F9AF-4038-BCDD-1D678483C61C}" srcId="{3671D88B-23AB-4190-B595-9C1EF1852DED}" destId="{D37A33C1-A7D1-4760-B999-4EA159CC0964}" srcOrd="2" destOrd="0" parTransId="{7012185A-0FA7-4480-97C1-A19256E12434}" sibTransId="{FCC66F73-49D6-4FA4-896C-BBD51860ED7D}"/>
    <dgm:cxn modelId="{80E86458-51AA-4272-BA21-2552D9CDCFA8}" srcId="{3671D88B-23AB-4190-B595-9C1EF1852DED}" destId="{34CF556A-CCA4-4662-B1E0-D9399056DD75}" srcOrd="0" destOrd="0" parTransId="{862BB7BB-B394-48D7-AB47-4F70EEADAA8A}" sibTransId="{75B5C602-8717-4FB6-99F8-3C5CE4DAC396}"/>
    <dgm:cxn modelId="{6963E984-DA9B-466D-B2C0-DDA575992208}" type="presOf" srcId="{C14B8150-E5DC-4914-862F-B8409DDB2BA4}" destId="{9929FDD9-7EAE-48F0-A90A-33625A611830}" srcOrd="0" destOrd="0" presId="urn:microsoft.com/office/officeart/2018/2/layout/IconVerticalSolidList"/>
    <dgm:cxn modelId="{A3151ED9-5CC4-46D1-94F2-FDC137987DF6}" type="presOf" srcId="{D37A33C1-A7D1-4760-B999-4EA159CC0964}" destId="{61D96991-1539-45E1-974B-1FF95E9AB521}" srcOrd="0" destOrd="0" presId="urn:microsoft.com/office/officeart/2018/2/layout/IconVerticalSolidList"/>
    <dgm:cxn modelId="{5633DDDD-0FDF-4954-AB0E-4B13D899257A}" srcId="{3671D88B-23AB-4190-B595-9C1EF1852DED}" destId="{C14B8150-E5DC-4914-862F-B8409DDB2BA4}" srcOrd="1" destOrd="0" parTransId="{8303772A-0C8E-4E22-9706-FDFC20ACB526}" sibTransId="{6C91339D-4493-4092-B6A1-B216FB269DA6}"/>
    <dgm:cxn modelId="{83570DE1-0F0B-4FA8-9B26-B2F30E1892B2}" srcId="{3671D88B-23AB-4190-B595-9C1EF1852DED}" destId="{B2957798-2770-4F24-A487-4B68040A76EB}" srcOrd="3" destOrd="0" parTransId="{344398C3-DB4D-4B66-8516-7DB92A5B8C55}" sibTransId="{B11BD125-CE8B-4F87-AFFA-BB519F92C42E}"/>
    <dgm:cxn modelId="{5467FD83-FC06-4B72-BC4F-8ABF5736C76E}" type="presParOf" srcId="{211B2E57-B404-48C4-BACC-0A6DD31A6E68}" destId="{868FC466-94C9-4545-AA39-773C480FA50E}" srcOrd="0" destOrd="0" presId="urn:microsoft.com/office/officeart/2018/2/layout/IconVerticalSolidList"/>
    <dgm:cxn modelId="{2E372996-8269-44BD-A6E8-FA60C7B5E457}" type="presParOf" srcId="{868FC466-94C9-4545-AA39-773C480FA50E}" destId="{2D40789F-ABDD-4F41-A925-98D7FF35ADFC}" srcOrd="0" destOrd="0" presId="urn:microsoft.com/office/officeart/2018/2/layout/IconVerticalSolidList"/>
    <dgm:cxn modelId="{D2C98C7A-2FCC-42E4-8C34-D98A8DC63F01}" type="presParOf" srcId="{868FC466-94C9-4545-AA39-773C480FA50E}" destId="{A2EB6118-9B57-4B2F-A540-65090A3776D8}" srcOrd="1" destOrd="0" presId="urn:microsoft.com/office/officeart/2018/2/layout/IconVerticalSolidList"/>
    <dgm:cxn modelId="{C1C2EE1E-4A29-4040-8F2F-DE33CCDE3CEF}" type="presParOf" srcId="{868FC466-94C9-4545-AA39-773C480FA50E}" destId="{FCD5E337-4406-4E4D-96F6-70E3185A2F2E}" srcOrd="2" destOrd="0" presId="urn:microsoft.com/office/officeart/2018/2/layout/IconVerticalSolidList"/>
    <dgm:cxn modelId="{B1DACE60-6D64-43A8-A4A8-E0D2B237075F}" type="presParOf" srcId="{868FC466-94C9-4545-AA39-773C480FA50E}" destId="{D979DF59-6F80-4394-B09C-7847AC02FCEE}" srcOrd="3" destOrd="0" presId="urn:microsoft.com/office/officeart/2018/2/layout/IconVerticalSolidList"/>
    <dgm:cxn modelId="{CBDE2443-3450-45D0-B811-06FDB32D3D3D}" type="presParOf" srcId="{211B2E57-B404-48C4-BACC-0A6DD31A6E68}" destId="{EB275531-281A-4F06-9AC5-A5B27B141756}" srcOrd="1" destOrd="0" presId="urn:microsoft.com/office/officeart/2018/2/layout/IconVerticalSolidList"/>
    <dgm:cxn modelId="{44AA4575-0C31-41F5-9FC5-832CD567BA66}" type="presParOf" srcId="{211B2E57-B404-48C4-BACC-0A6DD31A6E68}" destId="{80325CBE-2C07-46AA-A9C4-B4B3545751D1}" srcOrd="2" destOrd="0" presId="urn:microsoft.com/office/officeart/2018/2/layout/IconVerticalSolidList"/>
    <dgm:cxn modelId="{CD3F9CBA-F8FD-4818-87B6-920919690B69}" type="presParOf" srcId="{80325CBE-2C07-46AA-A9C4-B4B3545751D1}" destId="{39054BF6-A7FA-4023-816D-9C4D618F56AF}" srcOrd="0" destOrd="0" presId="urn:microsoft.com/office/officeart/2018/2/layout/IconVerticalSolidList"/>
    <dgm:cxn modelId="{B62078F2-6D46-40C1-B21A-E471522A37F7}" type="presParOf" srcId="{80325CBE-2C07-46AA-A9C4-B4B3545751D1}" destId="{E599C146-EE04-4944-8A42-EC917E72D2C9}" srcOrd="1" destOrd="0" presId="urn:microsoft.com/office/officeart/2018/2/layout/IconVerticalSolidList"/>
    <dgm:cxn modelId="{BE94EEF5-8AA7-44BC-8A21-994D9DA2E8E1}" type="presParOf" srcId="{80325CBE-2C07-46AA-A9C4-B4B3545751D1}" destId="{4EC34C87-5A8C-40EA-A92A-D0E7FF5A1986}" srcOrd="2" destOrd="0" presId="urn:microsoft.com/office/officeart/2018/2/layout/IconVerticalSolidList"/>
    <dgm:cxn modelId="{02F33C40-93A2-4F0C-A413-B35088C7EA6B}" type="presParOf" srcId="{80325CBE-2C07-46AA-A9C4-B4B3545751D1}" destId="{9929FDD9-7EAE-48F0-A90A-33625A611830}" srcOrd="3" destOrd="0" presId="urn:microsoft.com/office/officeart/2018/2/layout/IconVerticalSolidList"/>
    <dgm:cxn modelId="{8830C50D-BBA6-4AFC-92E4-658F2BD0FD2D}" type="presParOf" srcId="{211B2E57-B404-48C4-BACC-0A6DD31A6E68}" destId="{BB5CB7E7-1AA0-4B68-91EE-5F0A1487F4E3}" srcOrd="3" destOrd="0" presId="urn:microsoft.com/office/officeart/2018/2/layout/IconVerticalSolidList"/>
    <dgm:cxn modelId="{C6673C45-3277-4F94-A510-5DCBC4ABD426}" type="presParOf" srcId="{211B2E57-B404-48C4-BACC-0A6DD31A6E68}" destId="{370CFAFD-6FD1-4DD7-862D-34C9D2D9DC9D}" srcOrd="4" destOrd="0" presId="urn:microsoft.com/office/officeart/2018/2/layout/IconVerticalSolidList"/>
    <dgm:cxn modelId="{EB08D4FF-C870-46E9-8B31-402C135FBE9A}" type="presParOf" srcId="{370CFAFD-6FD1-4DD7-862D-34C9D2D9DC9D}" destId="{63E2F90C-0786-427D-BF8D-E13F6C62D0B9}" srcOrd="0" destOrd="0" presId="urn:microsoft.com/office/officeart/2018/2/layout/IconVerticalSolidList"/>
    <dgm:cxn modelId="{C8102E63-65BA-40F1-B71B-DFE67B51C7DF}" type="presParOf" srcId="{370CFAFD-6FD1-4DD7-862D-34C9D2D9DC9D}" destId="{E222EF7F-2CE9-46F7-B43F-C1A9C80A327F}" srcOrd="1" destOrd="0" presId="urn:microsoft.com/office/officeart/2018/2/layout/IconVerticalSolidList"/>
    <dgm:cxn modelId="{F7882FF3-1624-4DAD-8F81-844D49106997}" type="presParOf" srcId="{370CFAFD-6FD1-4DD7-862D-34C9D2D9DC9D}" destId="{85F7FA93-B203-44B3-A965-738E54A000A0}" srcOrd="2" destOrd="0" presId="urn:microsoft.com/office/officeart/2018/2/layout/IconVerticalSolidList"/>
    <dgm:cxn modelId="{1C018D8A-84F9-46E0-B5C9-300449ADE224}" type="presParOf" srcId="{370CFAFD-6FD1-4DD7-862D-34C9D2D9DC9D}" destId="{61D96991-1539-45E1-974B-1FF95E9AB521}" srcOrd="3" destOrd="0" presId="urn:microsoft.com/office/officeart/2018/2/layout/IconVerticalSolidList"/>
    <dgm:cxn modelId="{62133BEA-F177-4BD3-97A2-6FA9A6694239}" type="presParOf" srcId="{211B2E57-B404-48C4-BACC-0A6DD31A6E68}" destId="{901ECE59-3312-49EB-8973-F9520FF82235}" srcOrd="5" destOrd="0" presId="urn:microsoft.com/office/officeart/2018/2/layout/IconVerticalSolidList"/>
    <dgm:cxn modelId="{B03CE501-666F-4FB5-97F5-704E08F19268}" type="presParOf" srcId="{211B2E57-B404-48C4-BACC-0A6DD31A6E68}" destId="{845FFE68-DD11-41AA-9858-8E2FB8772B0C}" srcOrd="6" destOrd="0" presId="urn:microsoft.com/office/officeart/2018/2/layout/IconVerticalSolidList"/>
    <dgm:cxn modelId="{6FB43E65-B285-4254-9415-6BB1827E0827}" type="presParOf" srcId="{845FFE68-DD11-41AA-9858-8E2FB8772B0C}" destId="{061EC2E7-6796-4A2B-BF27-8DDBD9F381FA}" srcOrd="0" destOrd="0" presId="urn:microsoft.com/office/officeart/2018/2/layout/IconVerticalSolidList"/>
    <dgm:cxn modelId="{A1E66525-C7C6-4572-96AB-9F82D47A75C8}" type="presParOf" srcId="{845FFE68-DD11-41AA-9858-8E2FB8772B0C}" destId="{A0B3FF7D-46DB-4CB1-ACA0-FB310ACAE172}" srcOrd="1" destOrd="0" presId="urn:microsoft.com/office/officeart/2018/2/layout/IconVerticalSolidList"/>
    <dgm:cxn modelId="{9391D1BF-60BC-4119-9804-3AD00F481624}" type="presParOf" srcId="{845FFE68-DD11-41AA-9858-8E2FB8772B0C}" destId="{B4999EA7-E4A9-4C11-A8B2-22C7E7C37B8A}" srcOrd="2" destOrd="0" presId="urn:microsoft.com/office/officeart/2018/2/layout/IconVerticalSolidList"/>
    <dgm:cxn modelId="{F67B062E-A3DE-467F-8CAD-37ECBF557C31}" type="presParOf" srcId="{845FFE68-DD11-41AA-9858-8E2FB8772B0C}" destId="{77E91832-6045-4D89-A2E6-FE7B3974EB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BEE35E-803B-4ABB-8CA9-98A52D4E65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3F01CE-19DB-4134-B3A0-F22F9FE1D8BD}">
      <dgm:prSet/>
      <dgm:spPr/>
      <dgm:t>
        <a:bodyPr/>
        <a:lstStyle/>
        <a:p>
          <a:r>
            <a:rPr lang="en-US"/>
            <a:t>Overview of Streams and File I/O</a:t>
          </a:r>
        </a:p>
      </dgm:t>
    </dgm:pt>
    <dgm:pt modelId="{93BD14E9-545E-4BB5-9418-0DF353E824E5}" type="parTrans" cxnId="{98993BFA-2C97-4B9D-9D7F-50673C850EDF}">
      <dgm:prSet/>
      <dgm:spPr/>
      <dgm:t>
        <a:bodyPr/>
        <a:lstStyle/>
        <a:p>
          <a:endParaRPr lang="en-US"/>
        </a:p>
      </dgm:t>
    </dgm:pt>
    <dgm:pt modelId="{0518713E-CE6F-4801-B4D3-9605255DF672}" type="sibTrans" cxnId="{98993BFA-2C97-4B9D-9D7F-50673C850EDF}">
      <dgm:prSet/>
      <dgm:spPr/>
      <dgm:t>
        <a:bodyPr/>
        <a:lstStyle/>
        <a:p>
          <a:endParaRPr lang="en-US"/>
        </a:p>
      </dgm:t>
    </dgm:pt>
    <dgm:pt modelId="{36361EBD-3E01-427B-B472-79F9FBF397B8}">
      <dgm:prSet/>
      <dgm:spPr/>
      <dgm:t>
        <a:bodyPr/>
        <a:lstStyle/>
        <a:p>
          <a:r>
            <a:rPr lang="en-US"/>
            <a:t>Text-File I/O</a:t>
          </a:r>
        </a:p>
      </dgm:t>
    </dgm:pt>
    <dgm:pt modelId="{F99F71A2-B360-4902-9267-5F014EDB127A}" type="parTrans" cxnId="{A9ABFF28-5D7E-4518-9CCD-8B16F8D18C30}">
      <dgm:prSet/>
      <dgm:spPr/>
      <dgm:t>
        <a:bodyPr/>
        <a:lstStyle/>
        <a:p>
          <a:endParaRPr lang="en-US"/>
        </a:p>
      </dgm:t>
    </dgm:pt>
    <dgm:pt modelId="{9428EA72-4B88-4E0F-AFA0-B827CD5E9126}" type="sibTrans" cxnId="{A9ABFF28-5D7E-4518-9CCD-8B16F8D18C30}">
      <dgm:prSet/>
      <dgm:spPr/>
      <dgm:t>
        <a:bodyPr/>
        <a:lstStyle/>
        <a:p>
          <a:endParaRPr lang="en-US"/>
        </a:p>
      </dgm:t>
    </dgm:pt>
    <dgm:pt modelId="{38252B22-07B8-4ED6-A052-2683274CD174}">
      <dgm:prSet/>
      <dgm:spPr/>
      <dgm:t>
        <a:bodyPr/>
        <a:lstStyle/>
        <a:p>
          <a:r>
            <a:rPr lang="en-US"/>
            <a:t>Using the File Class</a:t>
          </a:r>
        </a:p>
      </dgm:t>
    </dgm:pt>
    <dgm:pt modelId="{1BD2880F-7F21-4136-AEA6-3939559D190B}" type="parTrans" cxnId="{23EE36CF-172C-45DA-B708-89D1F60EB4D1}">
      <dgm:prSet/>
      <dgm:spPr/>
      <dgm:t>
        <a:bodyPr/>
        <a:lstStyle/>
        <a:p>
          <a:endParaRPr lang="en-US"/>
        </a:p>
      </dgm:t>
    </dgm:pt>
    <dgm:pt modelId="{1530A98C-C766-4F3A-ACCA-2319078B330F}" type="sibTrans" cxnId="{23EE36CF-172C-45DA-B708-89D1F60EB4D1}">
      <dgm:prSet/>
      <dgm:spPr/>
      <dgm:t>
        <a:bodyPr/>
        <a:lstStyle/>
        <a:p>
          <a:endParaRPr lang="en-US"/>
        </a:p>
      </dgm:t>
    </dgm:pt>
    <dgm:pt modelId="{436E1A78-DA5D-4016-B2A6-6B740E9D1CDC}">
      <dgm:prSet/>
      <dgm:spPr/>
      <dgm:t>
        <a:bodyPr/>
        <a:lstStyle/>
        <a:p>
          <a:r>
            <a:rPr lang="en-US"/>
            <a:t>Basic Binary-File I/O</a:t>
          </a:r>
        </a:p>
      </dgm:t>
    </dgm:pt>
    <dgm:pt modelId="{0D5A4103-CEDC-4036-BAB9-477F5B89C168}" type="parTrans" cxnId="{16C366A6-CC6A-46C0-909F-38B046A755D1}">
      <dgm:prSet/>
      <dgm:spPr/>
      <dgm:t>
        <a:bodyPr/>
        <a:lstStyle/>
        <a:p>
          <a:endParaRPr lang="en-US"/>
        </a:p>
      </dgm:t>
    </dgm:pt>
    <dgm:pt modelId="{76A92C85-5F4F-43AE-B111-CA42386FA25E}" type="sibTrans" cxnId="{16C366A6-CC6A-46C0-909F-38B046A755D1}">
      <dgm:prSet/>
      <dgm:spPr/>
      <dgm:t>
        <a:bodyPr/>
        <a:lstStyle/>
        <a:p>
          <a:endParaRPr lang="en-US"/>
        </a:p>
      </dgm:t>
    </dgm:pt>
    <dgm:pt modelId="{D164FDDD-BF0E-4DFD-BFDE-CE619F543481}">
      <dgm:prSet/>
      <dgm:spPr/>
      <dgm:t>
        <a:bodyPr/>
        <a:lstStyle/>
        <a:p>
          <a:r>
            <a:rPr lang="en-US"/>
            <a:t>Object I/O with Object Streams</a:t>
          </a:r>
        </a:p>
      </dgm:t>
    </dgm:pt>
    <dgm:pt modelId="{324387F5-66EE-49CD-83E7-08753A7D949F}" type="parTrans" cxnId="{ABCCADC5-02B1-43FA-9657-C2AB5FC05965}">
      <dgm:prSet/>
      <dgm:spPr/>
      <dgm:t>
        <a:bodyPr/>
        <a:lstStyle/>
        <a:p>
          <a:endParaRPr lang="en-US"/>
        </a:p>
      </dgm:t>
    </dgm:pt>
    <dgm:pt modelId="{D82A7B93-3A68-40CC-871D-0D890B13BCD6}" type="sibTrans" cxnId="{ABCCADC5-02B1-43FA-9657-C2AB5FC05965}">
      <dgm:prSet/>
      <dgm:spPr/>
      <dgm:t>
        <a:bodyPr/>
        <a:lstStyle/>
        <a:p>
          <a:endParaRPr lang="en-US"/>
        </a:p>
      </dgm:t>
    </dgm:pt>
    <dgm:pt modelId="{1AD39390-AAB8-4289-88A5-BB098734C36E}">
      <dgm:prSet/>
      <dgm:spPr/>
      <dgm:t>
        <a:bodyPr/>
        <a:lstStyle/>
        <a:p>
          <a:r>
            <a:rPr lang="en-US"/>
            <a:t>(optional) Graphics Supplement</a:t>
          </a:r>
        </a:p>
      </dgm:t>
    </dgm:pt>
    <dgm:pt modelId="{B3DC4B8D-8802-4675-8F41-D4D11E3ADD9B}" type="parTrans" cxnId="{140A8C69-27E3-4E53-BAF7-D235EAD750CF}">
      <dgm:prSet/>
      <dgm:spPr/>
      <dgm:t>
        <a:bodyPr/>
        <a:lstStyle/>
        <a:p>
          <a:endParaRPr lang="en-US"/>
        </a:p>
      </dgm:t>
    </dgm:pt>
    <dgm:pt modelId="{73DF90BC-383A-4DF9-8AC0-FD5E2D6AEDA6}" type="sibTrans" cxnId="{140A8C69-27E3-4E53-BAF7-D235EAD750CF}">
      <dgm:prSet/>
      <dgm:spPr/>
      <dgm:t>
        <a:bodyPr/>
        <a:lstStyle/>
        <a:p>
          <a:endParaRPr lang="en-US"/>
        </a:p>
      </dgm:t>
    </dgm:pt>
    <dgm:pt modelId="{117C0A66-B3C9-4CBB-B6D7-87E66233AD0C}" type="pres">
      <dgm:prSet presAssocID="{7DBEE35E-803B-4ABB-8CA9-98A52D4E65B6}" presName="vert0" presStyleCnt="0">
        <dgm:presLayoutVars>
          <dgm:dir/>
          <dgm:animOne val="branch"/>
          <dgm:animLvl val="lvl"/>
        </dgm:presLayoutVars>
      </dgm:prSet>
      <dgm:spPr/>
    </dgm:pt>
    <dgm:pt modelId="{51C68020-6F8B-4D63-B9DA-37A6A11AFC2C}" type="pres">
      <dgm:prSet presAssocID="{803F01CE-19DB-4134-B3A0-F22F9FE1D8BD}" presName="thickLine" presStyleLbl="alignNode1" presStyleIdx="0" presStyleCnt="6"/>
      <dgm:spPr/>
    </dgm:pt>
    <dgm:pt modelId="{E4D8202D-A726-4BA2-AC9E-231851B20F0E}" type="pres">
      <dgm:prSet presAssocID="{803F01CE-19DB-4134-B3A0-F22F9FE1D8BD}" presName="horz1" presStyleCnt="0"/>
      <dgm:spPr/>
    </dgm:pt>
    <dgm:pt modelId="{823F762F-AD48-42FB-A158-4902DFE01376}" type="pres">
      <dgm:prSet presAssocID="{803F01CE-19DB-4134-B3A0-F22F9FE1D8BD}" presName="tx1" presStyleLbl="revTx" presStyleIdx="0" presStyleCnt="6"/>
      <dgm:spPr/>
    </dgm:pt>
    <dgm:pt modelId="{47467FDE-5567-41E6-9116-A62D63859FF5}" type="pres">
      <dgm:prSet presAssocID="{803F01CE-19DB-4134-B3A0-F22F9FE1D8BD}" presName="vert1" presStyleCnt="0"/>
      <dgm:spPr/>
    </dgm:pt>
    <dgm:pt modelId="{3AC9B158-14E9-4C2C-88F1-A3B2B6498CD6}" type="pres">
      <dgm:prSet presAssocID="{36361EBD-3E01-427B-B472-79F9FBF397B8}" presName="thickLine" presStyleLbl="alignNode1" presStyleIdx="1" presStyleCnt="6"/>
      <dgm:spPr/>
    </dgm:pt>
    <dgm:pt modelId="{9CBC52AB-55DA-4E86-99FC-15BF33F34E6E}" type="pres">
      <dgm:prSet presAssocID="{36361EBD-3E01-427B-B472-79F9FBF397B8}" presName="horz1" presStyleCnt="0"/>
      <dgm:spPr/>
    </dgm:pt>
    <dgm:pt modelId="{51A72B0E-4972-4EAC-BCA3-13A081F961E5}" type="pres">
      <dgm:prSet presAssocID="{36361EBD-3E01-427B-B472-79F9FBF397B8}" presName="tx1" presStyleLbl="revTx" presStyleIdx="1" presStyleCnt="6"/>
      <dgm:spPr/>
    </dgm:pt>
    <dgm:pt modelId="{AF473830-1818-49D8-9755-82F7FF2BA449}" type="pres">
      <dgm:prSet presAssocID="{36361EBD-3E01-427B-B472-79F9FBF397B8}" presName="vert1" presStyleCnt="0"/>
      <dgm:spPr/>
    </dgm:pt>
    <dgm:pt modelId="{0AEA2476-7B20-4787-9BB3-AF9F69446700}" type="pres">
      <dgm:prSet presAssocID="{38252B22-07B8-4ED6-A052-2683274CD174}" presName="thickLine" presStyleLbl="alignNode1" presStyleIdx="2" presStyleCnt="6"/>
      <dgm:spPr/>
    </dgm:pt>
    <dgm:pt modelId="{A71CAD3B-812D-401E-A39D-F14CB9AF0EDB}" type="pres">
      <dgm:prSet presAssocID="{38252B22-07B8-4ED6-A052-2683274CD174}" presName="horz1" presStyleCnt="0"/>
      <dgm:spPr/>
    </dgm:pt>
    <dgm:pt modelId="{08A6C063-ADBB-487A-9F6A-D68903B4FD40}" type="pres">
      <dgm:prSet presAssocID="{38252B22-07B8-4ED6-A052-2683274CD174}" presName="tx1" presStyleLbl="revTx" presStyleIdx="2" presStyleCnt="6"/>
      <dgm:spPr/>
    </dgm:pt>
    <dgm:pt modelId="{10342113-0A14-4127-A0A3-1EF6B39D7D23}" type="pres">
      <dgm:prSet presAssocID="{38252B22-07B8-4ED6-A052-2683274CD174}" presName="vert1" presStyleCnt="0"/>
      <dgm:spPr/>
    </dgm:pt>
    <dgm:pt modelId="{9815791C-666D-476E-AEDE-2CFE966D4E02}" type="pres">
      <dgm:prSet presAssocID="{436E1A78-DA5D-4016-B2A6-6B740E9D1CDC}" presName="thickLine" presStyleLbl="alignNode1" presStyleIdx="3" presStyleCnt="6"/>
      <dgm:spPr/>
    </dgm:pt>
    <dgm:pt modelId="{425754CF-C2B6-4428-B3E7-0433113606A0}" type="pres">
      <dgm:prSet presAssocID="{436E1A78-DA5D-4016-B2A6-6B740E9D1CDC}" presName="horz1" presStyleCnt="0"/>
      <dgm:spPr/>
    </dgm:pt>
    <dgm:pt modelId="{7A9CBB48-5B45-4718-9AC7-CEB11D4368CD}" type="pres">
      <dgm:prSet presAssocID="{436E1A78-DA5D-4016-B2A6-6B740E9D1CDC}" presName="tx1" presStyleLbl="revTx" presStyleIdx="3" presStyleCnt="6"/>
      <dgm:spPr/>
    </dgm:pt>
    <dgm:pt modelId="{D4DBA778-1AFE-46E7-8A61-D25DAC964E3D}" type="pres">
      <dgm:prSet presAssocID="{436E1A78-DA5D-4016-B2A6-6B740E9D1CDC}" presName="vert1" presStyleCnt="0"/>
      <dgm:spPr/>
    </dgm:pt>
    <dgm:pt modelId="{C1092AA8-278D-4CDD-9CE6-657F701EDFC7}" type="pres">
      <dgm:prSet presAssocID="{D164FDDD-BF0E-4DFD-BFDE-CE619F543481}" presName="thickLine" presStyleLbl="alignNode1" presStyleIdx="4" presStyleCnt="6"/>
      <dgm:spPr/>
    </dgm:pt>
    <dgm:pt modelId="{368ED801-6347-4FDC-BAD2-9809DBFC13C3}" type="pres">
      <dgm:prSet presAssocID="{D164FDDD-BF0E-4DFD-BFDE-CE619F543481}" presName="horz1" presStyleCnt="0"/>
      <dgm:spPr/>
    </dgm:pt>
    <dgm:pt modelId="{996DCC26-CD8D-4564-A5C1-02ED541FEC31}" type="pres">
      <dgm:prSet presAssocID="{D164FDDD-BF0E-4DFD-BFDE-CE619F543481}" presName="tx1" presStyleLbl="revTx" presStyleIdx="4" presStyleCnt="6"/>
      <dgm:spPr/>
    </dgm:pt>
    <dgm:pt modelId="{ED968E86-5F93-4925-A1AA-F54AFC5E5B39}" type="pres">
      <dgm:prSet presAssocID="{D164FDDD-BF0E-4DFD-BFDE-CE619F543481}" presName="vert1" presStyleCnt="0"/>
      <dgm:spPr/>
    </dgm:pt>
    <dgm:pt modelId="{1959C28D-AACF-4013-8548-C864B4811B0C}" type="pres">
      <dgm:prSet presAssocID="{1AD39390-AAB8-4289-88A5-BB098734C36E}" presName="thickLine" presStyleLbl="alignNode1" presStyleIdx="5" presStyleCnt="6"/>
      <dgm:spPr/>
    </dgm:pt>
    <dgm:pt modelId="{F1464318-E58D-4BC7-8B07-25948687F024}" type="pres">
      <dgm:prSet presAssocID="{1AD39390-AAB8-4289-88A5-BB098734C36E}" presName="horz1" presStyleCnt="0"/>
      <dgm:spPr/>
    </dgm:pt>
    <dgm:pt modelId="{CC6AB35B-44D6-4EA4-8ED9-474EA49BE504}" type="pres">
      <dgm:prSet presAssocID="{1AD39390-AAB8-4289-88A5-BB098734C36E}" presName="tx1" presStyleLbl="revTx" presStyleIdx="5" presStyleCnt="6"/>
      <dgm:spPr/>
    </dgm:pt>
    <dgm:pt modelId="{AF8CEA88-DFEC-403C-AE71-0C15D8DA3E7B}" type="pres">
      <dgm:prSet presAssocID="{1AD39390-AAB8-4289-88A5-BB098734C36E}" presName="vert1" presStyleCnt="0"/>
      <dgm:spPr/>
    </dgm:pt>
  </dgm:ptLst>
  <dgm:cxnLst>
    <dgm:cxn modelId="{AE5E2E1E-F235-48AA-81FA-D7B20A54E68E}" type="presOf" srcId="{803F01CE-19DB-4134-B3A0-F22F9FE1D8BD}" destId="{823F762F-AD48-42FB-A158-4902DFE01376}" srcOrd="0" destOrd="0" presId="urn:microsoft.com/office/officeart/2008/layout/LinedList"/>
    <dgm:cxn modelId="{A9ABFF28-5D7E-4518-9CCD-8B16F8D18C30}" srcId="{7DBEE35E-803B-4ABB-8CA9-98A52D4E65B6}" destId="{36361EBD-3E01-427B-B472-79F9FBF397B8}" srcOrd="1" destOrd="0" parTransId="{F99F71A2-B360-4902-9267-5F014EDB127A}" sibTransId="{9428EA72-4B88-4E0F-AFA0-B827CD5E9126}"/>
    <dgm:cxn modelId="{27D34669-5C0B-4660-9677-ABA12CCE8DD2}" type="presOf" srcId="{D164FDDD-BF0E-4DFD-BFDE-CE619F543481}" destId="{996DCC26-CD8D-4564-A5C1-02ED541FEC31}" srcOrd="0" destOrd="0" presId="urn:microsoft.com/office/officeart/2008/layout/LinedList"/>
    <dgm:cxn modelId="{140A8C69-27E3-4E53-BAF7-D235EAD750CF}" srcId="{7DBEE35E-803B-4ABB-8CA9-98A52D4E65B6}" destId="{1AD39390-AAB8-4289-88A5-BB098734C36E}" srcOrd="5" destOrd="0" parTransId="{B3DC4B8D-8802-4675-8F41-D4D11E3ADD9B}" sibTransId="{73DF90BC-383A-4DF9-8AC0-FD5E2D6AEDA6}"/>
    <dgm:cxn modelId="{B002C569-93FF-445E-8648-9552C974EDF6}" type="presOf" srcId="{436E1A78-DA5D-4016-B2A6-6B740E9D1CDC}" destId="{7A9CBB48-5B45-4718-9AC7-CEB11D4368CD}" srcOrd="0" destOrd="0" presId="urn:microsoft.com/office/officeart/2008/layout/LinedList"/>
    <dgm:cxn modelId="{0A56AF5A-0030-4B87-A63A-914EB473CB81}" type="presOf" srcId="{1AD39390-AAB8-4289-88A5-BB098734C36E}" destId="{CC6AB35B-44D6-4EA4-8ED9-474EA49BE504}" srcOrd="0" destOrd="0" presId="urn:microsoft.com/office/officeart/2008/layout/LinedList"/>
    <dgm:cxn modelId="{4BF56595-F6EE-4FDF-8D60-5C5C517F602F}" type="presOf" srcId="{36361EBD-3E01-427B-B472-79F9FBF397B8}" destId="{51A72B0E-4972-4EAC-BCA3-13A081F961E5}" srcOrd="0" destOrd="0" presId="urn:microsoft.com/office/officeart/2008/layout/LinedList"/>
    <dgm:cxn modelId="{AE8B3098-AFAD-4EB9-8675-05E44FF29485}" type="presOf" srcId="{38252B22-07B8-4ED6-A052-2683274CD174}" destId="{08A6C063-ADBB-487A-9F6A-D68903B4FD40}" srcOrd="0" destOrd="0" presId="urn:microsoft.com/office/officeart/2008/layout/LinedList"/>
    <dgm:cxn modelId="{16C366A6-CC6A-46C0-909F-38B046A755D1}" srcId="{7DBEE35E-803B-4ABB-8CA9-98A52D4E65B6}" destId="{436E1A78-DA5D-4016-B2A6-6B740E9D1CDC}" srcOrd="3" destOrd="0" parTransId="{0D5A4103-CEDC-4036-BAB9-477F5B89C168}" sibTransId="{76A92C85-5F4F-43AE-B111-CA42386FA25E}"/>
    <dgm:cxn modelId="{E3ED60B0-F52C-45B1-9AD6-C84038242F69}" type="presOf" srcId="{7DBEE35E-803B-4ABB-8CA9-98A52D4E65B6}" destId="{117C0A66-B3C9-4CBB-B6D7-87E66233AD0C}" srcOrd="0" destOrd="0" presId="urn:microsoft.com/office/officeart/2008/layout/LinedList"/>
    <dgm:cxn modelId="{ABCCADC5-02B1-43FA-9657-C2AB5FC05965}" srcId="{7DBEE35E-803B-4ABB-8CA9-98A52D4E65B6}" destId="{D164FDDD-BF0E-4DFD-BFDE-CE619F543481}" srcOrd="4" destOrd="0" parTransId="{324387F5-66EE-49CD-83E7-08753A7D949F}" sibTransId="{D82A7B93-3A68-40CC-871D-0D890B13BCD6}"/>
    <dgm:cxn modelId="{23EE36CF-172C-45DA-B708-89D1F60EB4D1}" srcId="{7DBEE35E-803B-4ABB-8CA9-98A52D4E65B6}" destId="{38252B22-07B8-4ED6-A052-2683274CD174}" srcOrd="2" destOrd="0" parTransId="{1BD2880F-7F21-4136-AEA6-3939559D190B}" sibTransId="{1530A98C-C766-4F3A-ACCA-2319078B330F}"/>
    <dgm:cxn modelId="{98993BFA-2C97-4B9D-9D7F-50673C850EDF}" srcId="{7DBEE35E-803B-4ABB-8CA9-98A52D4E65B6}" destId="{803F01CE-19DB-4134-B3A0-F22F9FE1D8BD}" srcOrd="0" destOrd="0" parTransId="{93BD14E9-545E-4BB5-9418-0DF353E824E5}" sibTransId="{0518713E-CE6F-4801-B4D3-9605255DF672}"/>
    <dgm:cxn modelId="{773D0E9C-331E-4136-98B1-B0258A9C8504}" type="presParOf" srcId="{117C0A66-B3C9-4CBB-B6D7-87E66233AD0C}" destId="{51C68020-6F8B-4D63-B9DA-37A6A11AFC2C}" srcOrd="0" destOrd="0" presId="urn:microsoft.com/office/officeart/2008/layout/LinedList"/>
    <dgm:cxn modelId="{E2DA89BB-4825-4E45-A73B-8D27B554C3A3}" type="presParOf" srcId="{117C0A66-B3C9-4CBB-B6D7-87E66233AD0C}" destId="{E4D8202D-A726-4BA2-AC9E-231851B20F0E}" srcOrd="1" destOrd="0" presId="urn:microsoft.com/office/officeart/2008/layout/LinedList"/>
    <dgm:cxn modelId="{F7FA949E-A2EF-41A4-82B9-8E8A50F6CE3E}" type="presParOf" srcId="{E4D8202D-A726-4BA2-AC9E-231851B20F0E}" destId="{823F762F-AD48-42FB-A158-4902DFE01376}" srcOrd="0" destOrd="0" presId="urn:microsoft.com/office/officeart/2008/layout/LinedList"/>
    <dgm:cxn modelId="{1AC6584D-9DC8-4838-80EF-F957E9C3CDF0}" type="presParOf" srcId="{E4D8202D-A726-4BA2-AC9E-231851B20F0E}" destId="{47467FDE-5567-41E6-9116-A62D63859FF5}" srcOrd="1" destOrd="0" presId="urn:microsoft.com/office/officeart/2008/layout/LinedList"/>
    <dgm:cxn modelId="{341E02F3-9A61-4013-8569-8FE52F2DEFF5}" type="presParOf" srcId="{117C0A66-B3C9-4CBB-B6D7-87E66233AD0C}" destId="{3AC9B158-14E9-4C2C-88F1-A3B2B6498CD6}" srcOrd="2" destOrd="0" presId="urn:microsoft.com/office/officeart/2008/layout/LinedList"/>
    <dgm:cxn modelId="{EBB7C62D-2877-4DED-B470-D3B6E6566C62}" type="presParOf" srcId="{117C0A66-B3C9-4CBB-B6D7-87E66233AD0C}" destId="{9CBC52AB-55DA-4E86-99FC-15BF33F34E6E}" srcOrd="3" destOrd="0" presId="urn:microsoft.com/office/officeart/2008/layout/LinedList"/>
    <dgm:cxn modelId="{0E48090C-4EC9-4C18-B35C-F9558167F324}" type="presParOf" srcId="{9CBC52AB-55DA-4E86-99FC-15BF33F34E6E}" destId="{51A72B0E-4972-4EAC-BCA3-13A081F961E5}" srcOrd="0" destOrd="0" presId="urn:microsoft.com/office/officeart/2008/layout/LinedList"/>
    <dgm:cxn modelId="{621747DE-C6E7-41A5-AEF2-9B92CC4ECE10}" type="presParOf" srcId="{9CBC52AB-55DA-4E86-99FC-15BF33F34E6E}" destId="{AF473830-1818-49D8-9755-82F7FF2BA449}" srcOrd="1" destOrd="0" presId="urn:microsoft.com/office/officeart/2008/layout/LinedList"/>
    <dgm:cxn modelId="{DE1F68AB-445D-4D37-A7E1-DE42E28FBDFC}" type="presParOf" srcId="{117C0A66-B3C9-4CBB-B6D7-87E66233AD0C}" destId="{0AEA2476-7B20-4787-9BB3-AF9F69446700}" srcOrd="4" destOrd="0" presId="urn:microsoft.com/office/officeart/2008/layout/LinedList"/>
    <dgm:cxn modelId="{527BAE4B-0BC0-4DA8-8AC8-65F65A24DF5B}" type="presParOf" srcId="{117C0A66-B3C9-4CBB-B6D7-87E66233AD0C}" destId="{A71CAD3B-812D-401E-A39D-F14CB9AF0EDB}" srcOrd="5" destOrd="0" presId="urn:microsoft.com/office/officeart/2008/layout/LinedList"/>
    <dgm:cxn modelId="{80757BB6-AA83-4294-88AB-8A3C3A6C0621}" type="presParOf" srcId="{A71CAD3B-812D-401E-A39D-F14CB9AF0EDB}" destId="{08A6C063-ADBB-487A-9F6A-D68903B4FD40}" srcOrd="0" destOrd="0" presId="urn:microsoft.com/office/officeart/2008/layout/LinedList"/>
    <dgm:cxn modelId="{84E70619-FE81-4A6F-8A60-D1F72E7789B1}" type="presParOf" srcId="{A71CAD3B-812D-401E-A39D-F14CB9AF0EDB}" destId="{10342113-0A14-4127-A0A3-1EF6B39D7D23}" srcOrd="1" destOrd="0" presId="urn:microsoft.com/office/officeart/2008/layout/LinedList"/>
    <dgm:cxn modelId="{7AD5F810-CC84-46A2-BC73-8D8909417366}" type="presParOf" srcId="{117C0A66-B3C9-4CBB-B6D7-87E66233AD0C}" destId="{9815791C-666D-476E-AEDE-2CFE966D4E02}" srcOrd="6" destOrd="0" presId="urn:microsoft.com/office/officeart/2008/layout/LinedList"/>
    <dgm:cxn modelId="{EFAFBB4C-2F8B-4F09-86D5-A90915CB4C63}" type="presParOf" srcId="{117C0A66-B3C9-4CBB-B6D7-87E66233AD0C}" destId="{425754CF-C2B6-4428-B3E7-0433113606A0}" srcOrd="7" destOrd="0" presId="urn:microsoft.com/office/officeart/2008/layout/LinedList"/>
    <dgm:cxn modelId="{46D6FA17-3C8A-48F3-BE94-FE16CC86F99A}" type="presParOf" srcId="{425754CF-C2B6-4428-B3E7-0433113606A0}" destId="{7A9CBB48-5B45-4718-9AC7-CEB11D4368CD}" srcOrd="0" destOrd="0" presId="urn:microsoft.com/office/officeart/2008/layout/LinedList"/>
    <dgm:cxn modelId="{F97E1209-D46C-49FC-B8FD-D9CEDE8AFD41}" type="presParOf" srcId="{425754CF-C2B6-4428-B3E7-0433113606A0}" destId="{D4DBA778-1AFE-46E7-8A61-D25DAC964E3D}" srcOrd="1" destOrd="0" presId="urn:microsoft.com/office/officeart/2008/layout/LinedList"/>
    <dgm:cxn modelId="{43F9CA4F-6128-4199-8346-407E7DE8B525}" type="presParOf" srcId="{117C0A66-B3C9-4CBB-B6D7-87E66233AD0C}" destId="{C1092AA8-278D-4CDD-9CE6-657F701EDFC7}" srcOrd="8" destOrd="0" presId="urn:microsoft.com/office/officeart/2008/layout/LinedList"/>
    <dgm:cxn modelId="{75136928-D310-471B-87A9-7501F1FF2414}" type="presParOf" srcId="{117C0A66-B3C9-4CBB-B6D7-87E66233AD0C}" destId="{368ED801-6347-4FDC-BAD2-9809DBFC13C3}" srcOrd="9" destOrd="0" presId="urn:microsoft.com/office/officeart/2008/layout/LinedList"/>
    <dgm:cxn modelId="{4FDAC7BC-C140-41DB-A223-BC8C5D563145}" type="presParOf" srcId="{368ED801-6347-4FDC-BAD2-9809DBFC13C3}" destId="{996DCC26-CD8D-4564-A5C1-02ED541FEC31}" srcOrd="0" destOrd="0" presId="urn:microsoft.com/office/officeart/2008/layout/LinedList"/>
    <dgm:cxn modelId="{99EC9AEE-AFF9-42F5-8483-682BD9B9DF39}" type="presParOf" srcId="{368ED801-6347-4FDC-BAD2-9809DBFC13C3}" destId="{ED968E86-5F93-4925-A1AA-F54AFC5E5B39}" srcOrd="1" destOrd="0" presId="urn:microsoft.com/office/officeart/2008/layout/LinedList"/>
    <dgm:cxn modelId="{D5A8350E-7BB0-405F-AD31-41DA8F791B96}" type="presParOf" srcId="{117C0A66-B3C9-4CBB-B6D7-87E66233AD0C}" destId="{1959C28D-AACF-4013-8548-C864B4811B0C}" srcOrd="10" destOrd="0" presId="urn:microsoft.com/office/officeart/2008/layout/LinedList"/>
    <dgm:cxn modelId="{5EFC8A82-3450-4605-B38A-BA72C06EA4FC}" type="presParOf" srcId="{117C0A66-B3C9-4CBB-B6D7-87E66233AD0C}" destId="{F1464318-E58D-4BC7-8B07-25948687F024}" srcOrd="11" destOrd="0" presId="urn:microsoft.com/office/officeart/2008/layout/LinedList"/>
    <dgm:cxn modelId="{F1CBCD28-305E-44E6-8104-86EFF100C641}" type="presParOf" srcId="{F1464318-E58D-4BC7-8B07-25948687F024}" destId="{CC6AB35B-44D6-4EA4-8ED9-474EA49BE504}" srcOrd="0" destOrd="0" presId="urn:microsoft.com/office/officeart/2008/layout/LinedList"/>
    <dgm:cxn modelId="{3BE6443D-846A-4901-9BA3-837453A1AC0D}" type="presParOf" srcId="{F1464318-E58D-4BC7-8B07-25948687F024}" destId="{AF8CEA88-DFEC-403C-AE71-0C15D8DA3E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53949E-AC9F-44CC-835D-862D63B40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FE7B66-CB32-4EB6-9ED4-B6CDC80E4D85}">
      <dgm:prSet/>
      <dgm:spPr/>
      <dgm:t>
        <a:bodyPr/>
        <a:lstStyle/>
        <a:p>
          <a:r>
            <a:rPr lang="en-US" b="1" i="1"/>
            <a:t>Stream</a:t>
          </a:r>
          <a:r>
            <a:rPr lang="en-US"/>
            <a:t>: an object that either delivers data to its destination (screen, file, etc.) or that takes data from a source (keyboard, file, etc.)</a:t>
          </a:r>
        </a:p>
      </dgm:t>
    </dgm:pt>
    <dgm:pt modelId="{35350A69-E03E-4185-BBBC-8589CA4D7F03}" type="parTrans" cxnId="{95B2F2A3-39B0-47B6-AC0F-69E9D83E5221}">
      <dgm:prSet/>
      <dgm:spPr/>
      <dgm:t>
        <a:bodyPr/>
        <a:lstStyle/>
        <a:p>
          <a:endParaRPr lang="en-US"/>
        </a:p>
      </dgm:t>
    </dgm:pt>
    <dgm:pt modelId="{7E641698-A364-44A5-A51C-4347A84C1F99}" type="sibTrans" cxnId="{95B2F2A3-39B0-47B6-AC0F-69E9D83E5221}">
      <dgm:prSet/>
      <dgm:spPr/>
      <dgm:t>
        <a:bodyPr/>
        <a:lstStyle/>
        <a:p>
          <a:endParaRPr lang="en-US"/>
        </a:p>
      </dgm:t>
    </dgm:pt>
    <dgm:pt modelId="{9B2D187D-ABA7-477E-B898-38A2D919EEEE}">
      <dgm:prSet/>
      <dgm:spPr/>
      <dgm:t>
        <a:bodyPr/>
        <a:lstStyle/>
        <a:p>
          <a:r>
            <a:rPr lang="en-US"/>
            <a:t>it acts as a buffer between the data source and destination</a:t>
          </a:r>
        </a:p>
      </dgm:t>
    </dgm:pt>
    <dgm:pt modelId="{39779B72-0644-4498-AE71-C2275493954F}" type="parTrans" cxnId="{B58C88F9-1006-4457-9A91-612CC7A80879}">
      <dgm:prSet/>
      <dgm:spPr/>
      <dgm:t>
        <a:bodyPr/>
        <a:lstStyle/>
        <a:p>
          <a:endParaRPr lang="en-US"/>
        </a:p>
      </dgm:t>
    </dgm:pt>
    <dgm:pt modelId="{8663B6E1-5507-4F08-BD58-0FC376529159}" type="sibTrans" cxnId="{B58C88F9-1006-4457-9A91-612CC7A80879}">
      <dgm:prSet/>
      <dgm:spPr/>
      <dgm:t>
        <a:bodyPr/>
        <a:lstStyle/>
        <a:p>
          <a:endParaRPr lang="en-US"/>
        </a:p>
      </dgm:t>
    </dgm:pt>
    <dgm:pt modelId="{148814AE-6419-4C78-8E09-20A1A6822E3B}">
      <dgm:prSet/>
      <dgm:spPr/>
      <dgm:t>
        <a:bodyPr/>
        <a:lstStyle/>
        <a:p>
          <a:r>
            <a:rPr lang="en-US" b="1" i="1"/>
            <a:t>Input stream</a:t>
          </a:r>
          <a:r>
            <a:rPr lang="en-US"/>
            <a:t>: a stream that provides input to a program</a:t>
          </a:r>
        </a:p>
      </dgm:t>
    </dgm:pt>
    <dgm:pt modelId="{936FE4FB-B85C-4403-B678-C593718EAA5D}" type="parTrans" cxnId="{36420099-6F6A-45C9-9EAA-37DC3C6CBC06}">
      <dgm:prSet/>
      <dgm:spPr/>
      <dgm:t>
        <a:bodyPr/>
        <a:lstStyle/>
        <a:p>
          <a:endParaRPr lang="en-US"/>
        </a:p>
      </dgm:t>
    </dgm:pt>
    <dgm:pt modelId="{DDB0F480-45D6-42AD-ADE4-6CBE7674BD70}" type="sibTrans" cxnId="{36420099-6F6A-45C9-9EAA-37DC3C6CBC06}">
      <dgm:prSet/>
      <dgm:spPr/>
      <dgm:t>
        <a:bodyPr/>
        <a:lstStyle/>
        <a:p>
          <a:endParaRPr lang="en-US"/>
        </a:p>
      </dgm:t>
    </dgm:pt>
    <dgm:pt modelId="{631CA43F-E8D8-4360-872E-8F927CFAC3E4}">
      <dgm:prSet/>
      <dgm:spPr/>
      <dgm:t>
        <a:bodyPr/>
        <a:lstStyle/>
        <a:p>
          <a:r>
            <a:rPr lang="en-US"/>
            <a:t>System.in is an input stream</a:t>
          </a:r>
        </a:p>
      </dgm:t>
    </dgm:pt>
    <dgm:pt modelId="{E1DFB765-C71B-4764-87AC-E49EE00C6893}" type="parTrans" cxnId="{8AF6A94F-A2FC-4C8B-BE16-4F364894C223}">
      <dgm:prSet/>
      <dgm:spPr/>
      <dgm:t>
        <a:bodyPr/>
        <a:lstStyle/>
        <a:p>
          <a:endParaRPr lang="en-US"/>
        </a:p>
      </dgm:t>
    </dgm:pt>
    <dgm:pt modelId="{1BD6B342-EDB8-4611-A262-F1C0586CD34F}" type="sibTrans" cxnId="{8AF6A94F-A2FC-4C8B-BE16-4F364894C223}">
      <dgm:prSet/>
      <dgm:spPr/>
      <dgm:t>
        <a:bodyPr/>
        <a:lstStyle/>
        <a:p>
          <a:endParaRPr lang="en-US"/>
        </a:p>
      </dgm:t>
    </dgm:pt>
    <dgm:pt modelId="{870B1826-0E96-448E-AE34-24B542E4388A}">
      <dgm:prSet/>
      <dgm:spPr/>
      <dgm:t>
        <a:bodyPr/>
        <a:lstStyle/>
        <a:p>
          <a:r>
            <a:rPr lang="en-US" b="1" i="1"/>
            <a:t>Output stream</a:t>
          </a:r>
          <a:r>
            <a:rPr lang="en-US"/>
            <a:t>: a stream that accepts output from a program</a:t>
          </a:r>
        </a:p>
      </dgm:t>
    </dgm:pt>
    <dgm:pt modelId="{88B11451-B35D-43EF-9E57-A1B08CBDFB4B}" type="parTrans" cxnId="{8F4482B5-F250-4E13-AAA7-CEB958EBF7AD}">
      <dgm:prSet/>
      <dgm:spPr/>
      <dgm:t>
        <a:bodyPr/>
        <a:lstStyle/>
        <a:p>
          <a:endParaRPr lang="en-US"/>
        </a:p>
      </dgm:t>
    </dgm:pt>
    <dgm:pt modelId="{4E29BB7C-69F1-48BA-94A2-90F0294322C3}" type="sibTrans" cxnId="{8F4482B5-F250-4E13-AAA7-CEB958EBF7AD}">
      <dgm:prSet/>
      <dgm:spPr/>
      <dgm:t>
        <a:bodyPr/>
        <a:lstStyle/>
        <a:p>
          <a:endParaRPr lang="en-US"/>
        </a:p>
      </dgm:t>
    </dgm:pt>
    <dgm:pt modelId="{4DB7E8C1-4F92-4D3F-A133-2A550FA81B6C}">
      <dgm:prSet/>
      <dgm:spPr/>
      <dgm:t>
        <a:bodyPr/>
        <a:lstStyle/>
        <a:p>
          <a:r>
            <a:rPr lang="en-US"/>
            <a:t>System.out is an output stream</a:t>
          </a:r>
        </a:p>
      </dgm:t>
    </dgm:pt>
    <dgm:pt modelId="{B2C48309-5B4A-4756-BA6A-5EA2232AD835}" type="parTrans" cxnId="{B986C5B5-0F8E-4BB7-9EB0-90F5AE49E949}">
      <dgm:prSet/>
      <dgm:spPr/>
      <dgm:t>
        <a:bodyPr/>
        <a:lstStyle/>
        <a:p>
          <a:endParaRPr lang="en-US"/>
        </a:p>
      </dgm:t>
    </dgm:pt>
    <dgm:pt modelId="{95F39F10-A603-4F8E-84CA-1C1F593ACD57}" type="sibTrans" cxnId="{B986C5B5-0F8E-4BB7-9EB0-90F5AE49E949}">
      <dgm:prSet/>
      <dgm:spPr/>
      <dgm:t>
        <a:bodyPr/>
        <a:lstStyle/>
        <a:p>
          <a:endParaRPr lang="en-US"/>
        </a:p>
      </dgm:t>
    </dgm:pt>
    <dgm:pt modelId="{0866B73F-D0C6-4C74-8924-179AA4C763BF}">
      <dgm:prSet/>
      <dgm:spPr/>
      <dgm:t>
        <a:bodyPr/>
        <a:lstStyle/>
        <a:p>
          <a:r>
            <a:rPr lang="en-US"/>
            <a:t>A stream connects a program to an I/O object</a:t>
          </a:r>
        </a:p>
      </dgm:t>
    </dgm:pt>
    <dgm:pt modelId="{A8E4D4F5-E32D-471B-A9A9-E07417FD3D97}" type="parTrans" cxnId="{CAAD1C64-F252-477B-A4CA-46FA38A8DD04}">
      <dgm:prSet/>
      <dgm:spPr/>
      <dgm:t>
        <a:bodyPr/>
        <a:lstStyle/>
        <a:p>
          <a:endParaRPr lang="en-US"/>
        </a:p>
      </dgm:t>
    </dgm:pt>
    <dgm:pt modelId="{7E1D4BA0-DCD0-4406-8013-5BD567DDF139}" type="sibTrans" cxnId="{CAAD1C64-F252-477B-A4CA-46FA38A8DD04}">
      <dgm:prSet/>
      <dgm:spPr/>
      <dgm:t>
        <a:bodyPr/>
        <a:lstStyle/>
        <a:p>
          <a:endParaRPr lang="en-US"/>
        </a:p>
      </dgm:t>
    </dgm:pt>
    <dgm:pt modelId="{5BEF272D-0239-44EA-866E-F11017ED3F69}">
      <dgm:prSet/>
      <dgm:spPr/>
      <dgm:t>
        <a:bodyPr/>
        <a:lstStyle/>
        <a:p>
          <a:r>
            <a:rPr lang="en-US"/>
            <a:t>System.out connects a program to the screen</a:t>
          </a:r>
        </a:p>
      </dgm:t>
    </dgm:pt>
    <dgm:pt modelId="{0D973583-13D2-45C3-BA58-29F6F291E2CD}" type="parTrans" cxnId="{6C1A57A1-05D7-4B0C-B891-3D7E8B509FE3}">
      <dgm:prSet/>
      <dgm:spPr/>
      <dgm:t>
        <a:bodyPr/>
        <a:lstStyle/>
        <a:p>
          <a:endParaRPr lang="en-US"/>
        </a:p>
      </dgm:t>
    </dgm:pt>
    <dgm:pt modelId="{D5B3E184-B3BC-4D6E-B363-9256BC380A0E}" type="sibTrans" cxnId="{6C1A57A1-05D7-4B0C-B891-3D7E8B509FE3}">
      <dgm:prSet/>
      <dgm:spPr/>
      <dgm:t>
        <a:bodyPr/>
        <a:lstStyle/>
        <a:p>
          <a:endParaRPr lang="en-US"/>
        </a:p>
      </dgm:t>
    </dgm:pt>
    <dgm:pt modelId="{C328FD76-27B9-4094-B0BD-DA102C7333B7}">
      <dgm:prSet/>
      <dgm:spPr/>
      <dgm:t>
        <a:bodyPr/>
        <a:lstStyle/>
        <a:p>
          <a:r>
            <a:rPr lang="en-US"/>
            <a:t>System.in connects a program to the keyboard</a:t>
          </a:r>
        </a:p>
      </dgm:t>
    </dgm:pt>
    <dgm:pt modelId="{7D659527-CA9F-493C-8370-46AC83538B69}" type="parTrans" cxnId="{8652F7E1-23EA-4566-97EF-4462FFB5DEEF}">
      <dgm:prSet/>
      <dgm:spPr/>
      <dgm:t>
        <a:bodyPr/>
        <a:lstStyle/>
        <a:p>
          <a:endParaRPr lang="en-US"/>
        </a:p>
      </dgm:t>
    </dgm:pt>
    <dgm:pt modelId="{9439870D-D01C-42FD-893A-B91042004BEE}" type="sibTrans" cxnId="{8652F7E1-23EA-4566-97EF-4462FFB5DEEF}">
      <dgm:prSet/>
      <dgm:spPr/>
      <dgm:t>
        <a:bodyPr/>
        <a:lstStyle/>
        <a:p>
          <a:endParaRPr lang="en-US"/>
        </a:p>
      </dgm:t>
    </dgm:pt>
    <dgm:pt modelId="{D0D771B9-B971-4C16-B86B-766B586E9D7C}" type="pres">
      <dgm:prSet presAssocID="{3F53949E-AC9F-44CC-835D-862D63B401C8}" presName="Name0" presStyleCnt="0">
        <dgm:presLayoutVars>
          <dgm:dir/>
          <dgm:animLvl val="lvl"/>
          <dgm:resizeHandles val="exact"/>
        </dgm:presLayoutVars>
      </dgm:prSet>
      <dgm:spPr/>
    </dgm:pt>
    <dgm:pt modelId="{372EC4D3-881B-444A-B3A9-D96F4FA5C682}" type="pres">
      <dgm:prSet presAssocID="{D1FE7B66-CB32-4EB6-9ED4-B6CDC80E4D85}" presName="linNode" presStyleCnt="0"/>
      <dgm:spPr/>
    </dgm:pt>
    <dgm:pt modelId="{9D4E1621-6BEF-40DE-91CB-ECFD13249D6C}" type="pres">
      <dgm:prSet presAssocID="{D1FE7B66-CB32-4EB6-9ED4-B6CDC80E4D8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4475190-4A73-4DDA-8BA9-F17F241542C7}" type="pres">
      <dgm:prSet presAssocID="{D1FE7B66-CB32-4EB6-9ED4-B6CDC80E4D85}" presName="descendantText" presStyleLbl="alignAccFollowNode1" presStyleIdx="0" presStyleCnt="4">
        <dgm:presLayoutVars>
          <dgm:bulletEnabled val="1"/>
        </dgm:presLayoutVars>
      </dgm:prSet>
      <dgm:spPr/>
    </dgm:pt>
    <dgm:pt modelId="{76CBE85E-2513-4990-8774-6756B3CA75FE}" type="pres">
      <dgm:prSet presAssocID="{7E641698-A364-44A5-A51C-4347A84C1F99}" presName="sp" presStyleCnt="0"/>
      <dgm:spPr/>
    </dgm:pt>
    <dgm:pt modelId="{08E492E3-3B51-4439-BBBC-85630A79E92A}" type="pres">
      <dgm:prSet presAssocID="{148814AE-6419-4C78-8E09-20A1A6822E3B}" presName="linNode" presStyleCnt="0"/>
      <dgm:spPr/>
    </dgm:pt>
    <dgm:pt modelId="{8A903CF6-9955-46F8-9604-56D418C45C43}" type="pres">
      <dgm:prSet presAssocID="{148814AE-6419-4C78-8E09-20A1A6822E3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1BB54E9-0EFA-477B-9506-369E4EDD2A94}" type="pres">
      <dgm:prSet presAssocID="{148814AE-6419-4C78-8E09-20A1A6822E3B}" presName="descendantText" presStyleLbl="alignAccFollowNode1" presStyleIdx="1" presStyleCnt="4">
        <dgm:presLayoutVars>
          <dgm:bulletEnabled val="1"/>
        </dgm:presLayoutVars>
      </dgm:prSet>
      <dgm:spPr/>
    </dgm:pt>
    <dgm:pt modelId="{A4C71469-A110-4834-80E4-A6E2AB8650B0}" type="pres">
      <dgm:prSet presAssocID="{DDB0F480-45D6-42AD-ADE4-6CBE7674BD70}" presName="sp" presStyleCnt="0"/>
      <dgm:spPr/>
    </dgm:pt>
    <dgm:pt modelId="{748547D4-E0EE-4A37-8A97-5B7140EF70A9}" type="pres">
      <dgm:prSet presAssocID="{870B1826-0E96-448E-AE34-24B542E4388A}" presName="linNode" presStyleCnt="0"/>
      <dgm:spPr/>
    </dgm:pt>
    <dgm:pt modelId="{AA6D08EF-27B4-43D4-A5C5-FDC3819EAB55}" type="pres">
      <dgm:prSet presAssocID="{870B1826-0E96-448E-AE34-24B542E4388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46EE480-0A45-480D-AD37-9D4F1E026FA0}" type="pres">
      <dgm:prSet presAssocID="{870B1826-0E96-448E-AE34-24B542E4388A}" presName="descendantText" presStyleLbl="alignAccFollowNode1" presStyleIdx="2" presStyleCnt="4">
        <dgm:presLayoutVars>
          <dgm:bulletEnabled val="1"/>
        </dgm:presLayoutVars>
      </dgm:prSet>
      <dgm:spPr/>
    </dgm:pt>
    <dgm:pt modelId="{4D133519-C592-49AC-834B-ADA18D48A1EA}" type="pres">
      <dgm:prSet presAssocID="{4E29BB7C-69F1-48BA-94A2-90F0294322C3}" presName="sp" presStyleCnt="0"/>
      <dgm:spPr/>
    </dgm:pt>
    <dgm:pt modelId="{D6A281CC-7C13-4D7F-9637-5E4E967475C6}" type="pres">
      <dgm:prSet presAssocID="{0866B73F-D0C6-4C74-8924-179AA4C763BF}" presName="linNode" presStyleCnt="0"/>
      <dgm:spPr/>
    </dgm:pt>
    <dgm:pt modelId="{78D94E54-9F85-4111-9E19-D821610D694D}" type="pres">
      <dgm:prSet presAssocID="{0866B73F-D0C6-4C74-8924-179AA4C763B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CBD51B6-8163-4585-863D-A7B7333A6779}" type="pres">
      <dgm:prSet presAssocID="{0866B73F-D0C6-4C74-8924-179AA4C763B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2F0BF0E-77DE-4D65-8E5D-AECE9F0D8F9B}" type="presOf" srcId="{870B1826-0E96-448E-AE34-24B542E4388A}" destId="{AA6D08EF-27B4-43D4-A5C5-FDC3819EAB55}" srcOrd="0" destOrd="0" presId="urn:microsoft.com/office/officeart/2005/8/layout/vList5"/>
    <dgm:cxn modelId="{2224EF29-8A83-491A-BCFA-32B975E3EA03}" type="presOf" srcId="{0866B73F-D0C6-4C74-8924-179AA4C763BF}" destId="{78D94E54-9F85-4111-9E19-D821610D694D}" srcOrd="0" destOrd="0" presId="urn:microsoft.com/office/officeart/2005/8/layout/vList5"/>
    <dgm:cxn modelId="{F01BCA2D-8E67-4C1F-88BC-F75524D309E0}" type="presOf" srcId="{4DB7E8C1-4F92-4D3F-A133-2A550FA81B6C}" destId="{A46EE480-0A45-480D-AD37-9D4F1E026FA0}" srcOrd="0" destOrd="0" presId="urn:microsoft.com/office/officeart/2005/8/layout/vList5"/>
    <dgm:cxn modelId="{F418EF5E-5ABD-4F1F-8544-97D099D54C65}" type="presOf" srcId="{631CA43F-E8D8-4360-872E-8F927CFAC3E4}" destId="{E1BB54E9-0EFA-477B-9506-369E4EDD2A94}" srcOrd="0" destOrd="0" presId="urn:microsoft.com/office/officeart/2005/8/layout/vList5"/>
    <dgm:cxn modelId="{CAAD1C64-F252-477B-A4CA-46FA38A8DD04}" srcId="{3F53949E-AC9F-44CC-835D-862D63B401C8}" destId="{0866B73F-D0C6-4C74-8924-179AA4C763BF}" srcOrd="3" destOrd="0" parTransId="{A8E4D4F5-E32D-471B-A9A9-E07417FD3D97}" sibTransId="{7E1D4BA0-DCD0-4406-8013-5BD567DDF139}"/>
    <dgm:cxn modelId="{DEE2EE67-1D3B-4A6C-AC2E-6E2B6DE74A2E}" type="presOf" srcId="{D1FE7B66-CB32-4EB6-9ED4-B6CDC80E4D85}" destId="{9D4E1621-6BEF-40DE-91CB-ECFD13249D6C}" srcOrd="0" destOrd="0" presId="urn:microsoft.com/office/officeart/2005/8/layout/vList5"/>
    <dgm:cxn modelId="{8AF6A94F-A2FC-4C8B-BE16-4F364894C223}" srcId="{148814AE-6419-4C78-8E09-20A1A6822E3B}" destId="{631CA43F-E8D8-4360-872E-8F927CFAC3E4}" srcOrd="0" destOrd="0" parTransId="{E1DFB765-C71B-4764-87AC-E49EE00C6893}" sibTransId="{1BD6B342-EDB8-4611-A262-F1C0586CD34F}"/>
    <dgm:cxn modelId="{36420099-6F6A-45C9-9EAA-37DC3C6CBC06}" srcId="{3F53949E-AC9F-44CC-835D-862D63B401C8}" destId="{148814AE-6419-4C78-8E09-20A1A6822E3B}" srcOrd="1" destOrd="0" parTransId="{936FE4FB-B85C-4403-B678-C593718EAA5D}" sibTransId="{DDB0F480-45D6-42AD-ADE4-6CBE7674BD70}"/>
    <dgm:cxn modelId="{6C1A57A1-05D7-4B0C-B891-3D7E8B509FE3}" srcId="{0866B73F-D0C6-4C74-8924-179AA4C763BF}" destId="{5BEF272D-0239-44EA-866E-F11017ED3F69}" srcOrd="0" destOrd="0" parTransId="{0D973583-13D2-45C3-BA58-29F6F291E2CD}" sibTransId="{D5B3E184-B3BC-4D6E-B363-9256BC380A0E}"/>
    <dgm:cxn modelId="{95B2F2A3-39B0-47B6-AC0F-69E9D83E5221}" srcId="{3F53949E-AC9F-44CC-835D-862D63B401C8}" destId="{D1FE7B66-CB32-4EB6-9ED4-B6CDC80E4D85}" srcOrd="0" destOrd="0" parTransId="{35350A69-E03E-4185-BBBC-8589CA4D7F03}" sibTransId="{7E641698-A364-44A5-A51C-4347A84C1F99}"/>
    <dgm:cxn modelId="{8F4482B5-F250-4E13-AAA7-CEB958EBF7AD}" srcId="{3F53949E-AC9F-44CC-835D-862D63B401C8}" destId="{870B1826-0E96-448E-AE34-24B542E4388A}" srcOrd="2" destOrd="0" parTransId="{88B11451-B35D-43EF-9E57-A1B08CBDFB4B}" sibTransId="{4E29BB7C-69F1-48BA-94A2-90F0294322C3}"/>
    <dgm:cxn modelId="{B986C5B5-0F8E-4BB7-9EB0-90F5AE49E949}" srcId="{870B1826-0E96-448E-AE34-24B542E4388A}" destId="{4DB7E8C1-4F92-4D3F-A133-2A550FA81B6C}" srcOrd="0" destOrd="0" parTransId="{B2C48309-5B4A-4756-BA6A-5EA2232AD835}" sibTransId="{95F39F10-A603-4F8E-84CA-1C1F593ACD57}"/>
    <dgm:cxn modelId="{10486EC2-655C-492B-8882-1750C27B5BF0}" type="presOf" srcId="{C328FD76-27B9-4094-B0BD-DA102C7333B7}" destId="{BCBD51B6-8163-4585-863D-A7B7333A6779}" srcOrd="0" destOrd="1" presId="urn:microsoft.com/office/officeart/2005/8/layout/vList5"/>
    <dgm:cxn modelId="{93B18CD1-BAB2-417A-AACB-EC98406A4404}" type="presOf" srcId="{5BEF272D-0239-44EA-866E-F11017ED3F69}" destId="{BCBD51B6-8163-4585-863D-A7B7333A6779}" srcOrd="0" destOrd="0" presId="urn:microsoft.com/office/officeart/2005/8/layout/vList5"/>
    <dgm:cxn modelId="{114CECDF-713B-4E4C-91A1-F1161C08BD1E}" type="presOf" srcId="{3F53949E-AC9F-44CC-835D-862D63B401C8}" destId="{D0D771B9-B971-4C16-B86B-766B586E9D7C}" srcOrd="0" destOrd="0" presId="urn:microsoft.com/office/officeart/2005/8/layout/vList5"/>
    <dgm:cxn modelId="{8652F7E1-23EA-4566-97EF-4462FFB5DEEF}" srcId="{0866B73F-D0C6-4C74-8924-179AA4C763BF}" destId="{C328FD76-27B9-4094-B0BD-DA102C7333B7}" srcOrd="1" destOrd="0" parTransId="{7D659527-CA9F-493C-8370-46AC83538B69}" sibTransId="{9439870D-D01C-42FD-893A-B91042004BEE}"/>
    <dgm:cxn modelId="{0EBAFDE8-75FB-42EA-B68E-57B739ACA1FF}" type="presOf" srcId="{9B2D187D-ABA7-477E-B898-38A2D919EEEE}" destId="{44475190-4A73-4DDA-8BA9-F17F241542C7}" srcOrd="0" destOrd="0" presId="urn:microsoft.com/office/officeart/2005/8/layout/vList5"/>
    <dgm:cxn modelId="{0CFE38F6-44D1-47CB-A6FF-D309F11A5E01}" type="presOf" srcId="{148814AE-6419-4C78-8E09-20A1A6822E3B}" destId="{8A903CF6-9955-46F8-9604-56D418C45C43}" srcOrd="0" destOrd="0" presId="urn:microsoft.com/office/officeart/2005/8/layout/vList5"/>
    <dgm:cxn modelId="{B58C88F9-1006-4457-9A91-612CC7A80879}" srcId="{D1FE7B66-CB32-4EB6-9ED4-B6CDC80E4D85}" destId="{9B2D187D-ABA7-477E-B898-38A2D919EEEE}" srcOrd="0" destOrd="0" parTransId="{39779B72-0644-4498-AE71-C2275493954F}" sibTransId="{8663B6E1-5507-4F08-BD58-0FC376529159}"/>
    <dgm:cxn modelId="{21534AFD-6773-4500-9380-251667977757}" type="presParOf" srcId="{D0D771B9-B971-4C16-B86B-766B586E9D7C}" destId="{372EC4D3-881B-444A-B3A9-D96F4FA5C682}" srcOrd="0" destOrd="0" presId="urn:microsoft.com/office/officeart/2005/8/layout/vList5"/>
    <dgm:cxn modelId="{B23E44BE-7ABC-4A54-A260-791E2F414CC3}" type="presParOf" srcId="{372EC4D3-881B-444A-B3A9-D96F4FA5C682}" destId="{9D4E1621-6BEF-40DE-91CB-ECFD13249D6C}" srcOrd="0" destOrd="0" presId="urn:microsoft.com/office/officeart/2005/8/layout/vList5"/>
    <dgm:cxn modelId="{2506424A-7164-477D-BC41-64DAEDB37303}" type="presParOf" srcId="{372EC4D3-881B-444A-B3A9-D96F4FA5C682}" destId="{44475190-4A73-4DDA-8BA9-F17F241542C7}" srcOrd="1" destOrd="0" presId="urn:microsoft.com/office/officeart/2005/8/layout/vList5"/>
    <dgm:cxn modelId="{F2BBF665-612F-4E6E-8F39-BBE6399152E5}" type="presParOf" srcId="{D0D771B9-B971-4C16-B86B-766B586E9D7C}" destId="{76CBE85E-2513-4990-8774-6756B3CA75FE}" srcOrd="1" destOrd="0" presId="urn:microsoft.com/office/officeart/2005/8/layout/vList5"/>
    <dgm:cxn modelId="{489A3D09-CD4A-4A89-91E5-A82A7A01F0D1}" type="presParOf" srcId="{D0D771B9-B971-4C16-B86B-766B586E9D7C}" destId="{08E492E3-3B51-4439-BBBC-85630A79E92A}" srcOrd="2" destOrd="0" presId="urn:microsoft.com/office/officeart/2005/8/layout/vList5"/>
    <dgm:cxn modelId="{A3B93D42-E111-4657-9A56-134AFB2BF474}" type="presParOf" srcId="{08E492E3-3B51-4439-BBBC-85630A79E92A}" destId="{8A903CF6-9955-46F8-9604-56D418C45C43}" srcOrd="0" destOrd="0" presId="urn:microsoft.com/office/officeart/2005/8/layout/vList5"/>
    <dgm:cxn modelId="{3B73C32A-2E06-4100-A963-1D59D25CE566}" type="presParOf" srcId="{08E492E3-3B51-4439-BBBC-85630A79E92A}" destId="{E1BB54E9-0EFA-477B-9506-369E4EDD2A94}" srcOrd="1" destOrd="0" presId="urn:microsoft.com/office/officeart/2005/8/layout/vList5"/>
    <dgm:cxn modelId="{18CA39C7-3DFF-4567-A5E6-36392B0685DA}" type="presParOf" srcId="{D0D771B9-B971-4C16-B86B-766B586E9D7C}" destId="{A4C71469-A110-4834-80E4-A6E2AB8650B0}" srcOrd="3" destOrd="0" presId="urn:microsoft.com/office/officeart/2005/8/layout/vList5"/>
    <dgm:cxn modelId="{C1285199-5B44-4E04-B14F-CC2D2AEB14EA}" type="presParOf" srcId="{D0D771B9-B971-4C16-B86B-766B586E9D7C}" destId="{748547D4-E0EE-4A37-8A97-5B7140EF70A9}" srcOrd="4" destOrd="0" presId="urn:microsoft.com/office/officeart/2005/8/layout/vList5"/>
    <dgm:cxn modelId="{F95510E7-E837-477A-8271-E39ADA8BAFFD}" type="presParOf" srcId="{748547D4-E0EE-4A37-8A97-5B7140EF70A9}" destId="{AA6D08EF-27B4-43D4-A5C5-FDC3819EAB55}" srcOrd="0" destOrd="0" presId="urn:microsoft.com/office/officeart/2005/8/layout/vList5"/>
    <dgm:cxn modelId="{CD7FB71C-6A9E-49C5-94EF-792844EB526D}" type="presParOf" srcId="{748547D4-E0EE-4A37-8A97-5B7140EF70A9}" destId="{A46EE480-0A45-480D-AD37-9D4F1E026FA0}" srcOrd="1" destOrd="0" presId="urn:microsoft.com/office/officeart/2005/8/layout/vList5"/>
    <dgm:cxn modelId="{3BDABE2B-3D4D-4AF3-B74B-9A3E87CDD67E}" type="presParOf" srcId="{D0D771B9-B971-4C16-B86B-766B586E9D7C}" destId="{4D133519-C592-49AC-834B-ADA18D48A1EA}" srcOrd="5" destOrd="0" presId="urn:microsoft.com/office/officeart/2005/8/layout/vList5"/>
    <dgm:cxn modelId="{98F99BEB-2219-4691-B091-5F7E96556D43}" type="presParOf" srcId="{D0D771B9-B971-4C16-B86B-766B586E9D7C}" destId="{D6A281CC-7C13-4D7F-9637-5E4E967475C6}" srcOrd="6" destOrd="0" presId="urn:microsoft.com/office/officeart/2005/8/layout/vList5"/>
    <dgm:cxn modelId="{39DD6FAA-101E-48CC-BF5E-E5ED9D96DB66}" type="presParOf" srcId="{D6A281CC-7C13-4D7F-9637-5E4E967475C6}" destId="{78D94E54-9F85-4111-9E19-D821610D694D}" srcOrd="0" destOrd="0" presId="urn:microsoft.com/office/officeart/2005/8/layout/vList5"/>
    <dgm:cxn modelId="{17BEAF36-0900-4909-BBFC-5965A9B87C14}" type="presParOf" srcId="{D6A281CC-7C13-4D7F-9637-5E4E967475C6}" destId="{BCBD51B6-8163-4585-863D-A7B7333A67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1AA79-B4CF-4420-946A-AD90A89C029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C18C49-AF5A-4D34-A243-689D38B8CA0E}">
      <dgm:prSet/>
      <dgm:spPr/>
      <dgm:t>
        <a:bodyPr/>
        <a:lstStyle/>
        <a:p>
          <a:pPr>
            <a:defRPr b="1"/>
          </a:pPr>
          <a:r>
            <a:rPr lang="en-US" i="1"/>
            <a:t>All</a:t>
          </a:r>
          <a:r>
            <a:rPr lang="en-US"/>
            <a:t> data and programs are ultimately just zeros and ones</a:t>
          </a:r>
        </a:p>
      </dgm:t>
    </dgm:pt>
    <dgm:pt modelId="{00CA0191-F94C-465B-B51F-8A74550C34DA}" type="parTrans" cxnId="{A679D081-14B9-4857-B69A-71926217264C}">
      <dgm:prSet/>
      <dgm:spPr/>
      <dgm:t>
        <a:bodyPr/>
        <a:lstStyle/>
        <a:p>
          <a:endParaRPr lang="en-US"/>
        </a:p>
      </dgm:t>
    </dgm:pt>
    <dgm:pt modelId="{44F96046-62EF-432F-9768-84E7289DC09A}" type="sibTrans" cxnId="{A679D081-14B9-4857-B69A-71926217264C}">
      <dgm:prSet/>
      <dgm:spPr/>
      <dgm:t>
        <a:bodyPr/>
        <a:lstStyle/>
        <a:p>
          <a:endParaRPr lang="en-US"/>
        </a:p>
      </dgm:t>
    </dgm:pt>
    <dgm:pt modelId="{855B7DFD-3251-40D4-84CA-9F31D3FB4147}">
      <dgm:prSet/>
      <dgm:spPr/>
      <dgm:t>
        <a:bodyPr/>
        <a:lstStyle/>
        <a:p>
          <a:r>
            <a:rPr lang="en-US"/>
            <a:t>each digit can have one of two values, hence </a:t>
          </a:r>
          <a:r>
            <a:rPr lang="en-US" i="1"/>
            <a:t>binary</a:t>
          </a:r>
          <a:endParaRPr lang="en-US"/>
        </a:p>
      </dgm:t>
    </dgm:pt>
    <dgm:pt modelId="{BE3A534B-958A-40A7-BA13-9A63CBBCFE70}" type="parTrans" cxnId="{D22A7C79-A448-48D7-9D7E-EC9A89B5E317}">
      <dgm:prSet/>
      <dgm:spPr/>
      <dgm:t>
        <a:bodyPr/>
        <a:lstStyle/>
        <a:p>
          <a:endParaRPr lang="en-US"/>
        </a:p>
      </dgm:t>
    </dgm:pt>
    <dgm:pt modelId="{821E291C-4431-4DB6-9902-4F9919D84594}" type="sibTrans" cxnId="{D22A7C79-A448-48D7-9D7E-EC9A89B5E317}">
      <dgm:prSet/>
      <dgm:spPr/>
      <dgm:t>
        <a:bodyPr/>
        <a:lstStyle/>
        <a:p>
          <a:endParaRPr lang="en-US"/>
        </a:p>
      </dgm:t>
    </dgm:pt>
    <dgm:pt modelId="{A66A471E-65AC-499C-9552-4A288E7CB540}">
      <dgm:prSet/>
      <dgm:spPr/>
      <dgm:t>
        <a:bodyPr/>
        <a:lstStyle/>
        <a:p>
          <a:r>
            <a:rPr lang="en-US" i="1"/>
            <a:t>bit</a:t>
          </a:r>
          <a:r>
            <a:rPr lang="en-US"/>
            <a:t> is one binary digit</a:t>
          </a:r>
        </a:p>
      </dgm:t>
    </dgm:pt>
    <dgm:pt modelId="{03DC21B2-2B36-436E-A791-CECF977EE6D9}" type="parTrans" cxnId="{08662B1E-102F-49C2-AA42-04CE1820D74C}">
      <dgm:prSet/>
      <dgm:spPr/>
      <dgm:t>
        <a:bodyPr/>
        <a:lstStyle/>
        <a:p>
          <a:endParaRPr lang="en-US"/>
        </a:p>
      </dgm:t>
    </dgm:pt>
    <dgm:pt modelId="{AFB51C81-DEC2-44BE-BB34-2DA0663AB0DA}" type="sibTrans" cxnId="{08662B1E-102F-49C2-AA42-04CE1820D74C}">
      <dgm:prSet/>
      <dgm:spPr/>
      <dgm:t>
        <a:bodyPr/>
        <a:lstStyle/>
        <a:p>
          <a:endParaRPr lang="en-US"/>
        </a:p>
      </dgm:t>
    </dgm:pt>
    <dgm:pt modelId="{63ACB80C-5EA1-437F-8323-2E6698BD5AE0}">
      <dgm:prSet/>
      <dgm:spPr/>
      <dgm:t>
        <a:bodyPr/>
        <a:lstStyle/>
        <a:p>
          <a:r>
            <a:rPr lang="en-US" i="1"/>
            <a:t>byte</a:t>
          </a:r>
          <a:r>
            <a:rPr lang="en-US"/>
            <a:t> is a group of eight bits</a:t>
          </a:r>
        </a:p>
      </dgm:t>
    </dgm:pt>
    <dgm:pt modelId="{3C35091B-CDD2-4356-B063-4BFD35AA1E04}" type="parTrans" cxnId="{01CFFFD7-5FB1-4B88-BE5E-EA0391C9EA2E}">
      <dgm:prSet/>
      <dgm:spPr/>
      <dgm:t>
        <a:bodyPr/>
        <a:lstStyle/>
        <a:p>
          <a:endParaRPr lang="en-US"/>
        </a:p>
      </dgm:t>
    </dgm:pt>
    <dgm:pt modelId="{B3B0BD73-5222-4A51-8451-7D4CC1CFEB69}" type="sibTrans" cxnId="{01CFFFD7-5FB1-4B88-BE5E-EA0391C9EA2E}">
      <dgm:prSet/>
      <dgm:spPr/>
      <dgm:t>
        <a:bodyPr/>
        <a:lstStyle/>
        <a:p>
          <a:endParaRPr lang="en-US"/>
        </a:p>
      </dgm:t>
    </dgm:pt>
    <dgm:pt modelId="{A0A883F1-59E2-4343-9D8E-364734E13BEA}">
      <dgm:prSet/>
      <dgm:spPr/>
      <dgm:t>
        <a:bodyPr/>
        <a:lstStyle/>
        <a:p>
          <a:pPr>
            <a:defRPr b="1"/>
          </a:pPr>
          <a:r>
            <a:rPr lang="en-US" i="1"/>
            <a:t>Text files</a:t>
          </a:r>
          <a:r>
            <a:rPr lang="en-US"/>
            <a:t>: the bits represent printable characters</a:t>
          </a:r>
        </a:p>
      </dgm:t>
    </dgm:pt>
    <dgm:pt modelId="{74CB185E-A6AB-490D-8683-E4E86B13EE88}" type="parTrans" cxnId="{A0759DA6-5FD7-44B1-9014-A669388787B0}">
      <dgm:prSet/>
      <dgm:spPr/>
      <dgm:t>
        <a:bodyPr/>
        <a:lstStyle/>
        <a:p>
          <a:endParaRPr lang="en-US"/>
        </a:p>
      </dgm:t>
    </dgm:pt>
    <dgm:pt modelId="{9148CF9E-5225-4175-A429-78A61441D087}" type="sibTrans" cxnId="{A0759DA6-5FD7-44B1-9014-A669388787B0}">
      <dgm:prSet/>
      <dgm:spPr/>
      <dgm:t>
        <a:bodyPr/>
        <a:lstStyle/>
        <a:p>
          <a:endParaRPr lang="en-US"/>
        </a:p>
      </dgm:t>
    </dgm:pt>
    <dgm:pt modelId="{86859C7D-7DEB-4C17-9B6B-DF4FF9CDD563}">
      <dgm:prSet/>
      <dgm:spPr/>
      <dgm:t>
        <a:bodyPr/>
        <a:lstStyle/>
        <a:p>
          <a:r>
            <a:rPr lang="en-US"/>
            <a:t>one byte per character for ASCII, the most common code</a:t>
          </a:r>
        </a:p>
      </dgm:t>
    </dgm:pt>
    <dgm:pt modelId="{BC4EC223-6A3B-43DB-9D0A-572E4D8974AF}" type="parTrans" cxnId="{BDC22FDC-EF97-4B59-A015-79C459925730}">
      <dgm:prSet/>
      <dgm:spPr/>
      <dgm:t>
        <a:bodyPr/>
        <a:lstStyle/>
        <a:p>
          <a:endParaRPr lang="en-US"/>
        </a:p>
      </dgm:t>
    </dgm:pt>
    <dgm:pt modelId="{8D2839AA-EE09-4667-8B32-44113AB1F5EE}" type="sibTrans" cxnId="{BDC22FDC-EF97-4B59-A015-79C459925730}">
      <dgm:prSet/>
      <dgm:spPr/>
      <dgm:t>
        <a:bodyPr/>
        <a:lstStyle/>
        <a:p>
          <a:endParaRPr lang="en-US"/>
        </a:p>
      </dgm:t>
    </dgm:pt>
    <dgm:pt modelId="{74951FC3-6C83-4659-8D13-B2B839B9C46B}">
      <dgm:prSet/>
      <dgm:spPr/>
      <dgm:t>
        <a:bodyPr/>
        <a:lstStyle/>
        <a:p>
          <a:r>
            <a:rPr lang="en-US"/>
            <a:t>for example, Java source files are text files</a:t>
          </a:r>
        </a:p>
      </dgm:t>
    </dgm:pt>
    <dgm:pt modelId="{26C456BF-45A5-4AD9-9006-044C1835ED45}" type="parTrans" cxnId="{E13DFE70-DDAE-49BC-ACE4-F6B24D8D17CC}">
      <dgm:prSet/>
      <dgm:spPr/>
      <dgm:t>
        <a:bodyPr/>
        <a:lstStyle/>
        <a:p>
          <a:endParaRPr lang="en-US"/>
        </a:p>
      </dgm:t>
    </dgm:pt>
    <dgm:pt modelId="{9B8B6DE8-448D-4269-9E14-F5A57E578224}" type="sibTrans" cxnId="{E13DFE70-DDAE-49BC-ACE4-F6B24D8D17CC}">
      <dgm:prSet/>
      <dgm:spPr/>
      <dgm:t>
        <a:bodyPr/>
        <a:lstStyle/>
        <a:p>
          <a:endParaRPr lang="en-US"/>
        </a:p>
      </dgm:t>
    </dgm:pt>
    <dgm:pt modelId="{82AE5184-E3A1-40B0-ADB0-78C95CB84011}">
      <dgm:prSet/>
      <dgm:spPr/>
      <dgm:t>
        <a:bodyPr/>
        <a:lstStyle/>
        <a:p>
          <a:r>
            <a:rPr lang="en-US"/>
            <a:t>so is any file created with a "text editor"</a:t>
          </a:r>
        </a:p>
      </dgm:t>
    </dgm:pt>
    <dgm:pt modelId="{12A31D7D-C4C2-4B52-ACF5-774A742B3895}" type="parTrans" cxnId="{C6A2DA95-CEA0-46D6-826A-EBC9DD17AD5D}">
      <dgm:prSet/>
      <dgm:spPr/>
      <dgm:t>
        <a:bodyPr/>
        <a:lstStyle/>
        <a:p>
          <a:endParaRPr lang="en-US"/>
        </a:p>
      </dgm:t>
    </dgm:pt>
    <dgm:pt modelId="{085C7AE5-3064-4D5F-A00D-3976992720CA}" type="sibTrans" cxnId="{C6A2DA95-CEA0-46D6-826A-EBC9DD17AD5D}">
      <dgm:prSet/>
      <dgm:spPr/>
      <dgm:t>
        <a:bodyPr/>
        <a:lstStyle/>
        <a:p>
          <a:endParaRPr lang="en-US"/>
        </a:p>
      </dgm:t>
    </dgm:pt>
    <dgm:pt modelId="{5134524F-5517-42AC-B802-1B84039DBFAE}">
      <dgm:prSet/>
      <dgm:spPr/>
      <dgm:t>
        <a:bodyPr/>
        <a:lstStyle/>
        <a:p>
          <a:pPr>
            <a:defRPr b="1"/>
          </a:pPr>
          <a:r>
            <a:rPr lang="en-US" i="1"/>
            <a:t>Binary files</a:t>
          </a:r>
          <a:r>
            <a:rPr lang="en-US"/>
            <a:t>: the bits represent other types of encoded information, such as executable instructions or numeric data</a:t>
          </a:r>
        </a:p>
      </dgm:t>
    </dgm:pt>
    <dgm:pt modelId="{48969F04-D2FB-44DA-A55F-AADF6194C9FC}" type="parTrans" cxnId="{34F69AE4-CFB6-49CC-A483-FB3ADC61C4B7}">
      <dgm:prSet/>
      <dgm:spPr/>
      <dgm:t>
        <a:bodyPr/>
        <a:lstStyle/>
        <a:p>
          <a:endParaRPr lang="en-US"/>
        </a:p>
      </dgm:t>
    </dgm:pt>
    <dgm:pt modelId="{AA709BCE-D9D5-4748-AB14-D5168A7FB328}" type="sibTrans" cxnId="{34F69AE4-CFB6-49CC-A483-FB3ADC61C4B7}">
      <dgm:prSet/>
      <dgm:spPr/>
      <dgm:t>
        <a:bodyPr/>
        <a:lstStyle/>
        <a:p>
          <a:endParaRPr lang="en-US"/>
        </a:p>
      </dgm:t>
    </dgm:pt>
    <dgm:pt modelId="{678FE0F7-09DE-429B-A276-5E341D243561}">
      <dgm:prSet/>
      <dgm:spPr/>
      <dgm:t>
        <a:bodyPr/>
        <a:lstStyle/>
        <a:p>
          <a:r>
            <a:rPr lang="en-US"/>
            <a:t>these files are easily read by the computer but not humans</a:t>
          </a:r>
        </a:p>
      </dgm:t>
    </dgm:pt>
    <dgm:pt modelId="{988614FA-62A1-4E08-8E25-E74C4FABBB31}" type="parTrans" cxnId="{8D01D4A2-4ED1-4133-A55C-F78730308733}">
      <dgm:prSet/>
      <dgm:spPr/>
      <dgm:t>
        <a:bodyPr/>
        <a:lstStyle/>
        <a:p>
          <a:endParaRPr lang="en-US"/>
        </a:p>
      </dgm:t>
    </dgm:pt>
    <dgm:pt modelId="{1FE48393-57F0-47B7-85CC-20F753BA39AF}" type="sibTrans" cxnId="{8D01D4A2-4ED1-4133-A55C-F78730308733}">
      <dgm:prSet/>
      <dgm:spPr/>
      <dgm:t>
        <a:bodyPr/>
        <a:lstStyle/>
        <a:p>
          <a:endParaRPr lang="en-US"/>
        </a:p>
      </dgm:t>
    </dgm:pt>
    <dgm:pt modelId="{B5A1DD60-E0E6-4CAE-9EF1-DCDE7A903F79}">
      <dgm:prSet/>
      <dgm:spPr/>
      <dgm:t>
        <a:bodyPr/>
        <a:lstStyle/>
        <a:p>
          <a:r>
            <a:rPr lang="en-US"/>
            <a:t>they are </a:t>
          </a:r>
          <a:r>
            <a:rPr lang="en-US" i="1"/>
            <a:t>not</a:t>
          </a:r>
          <a:r>
            <a:rPr lang="en-US"/>
            <a:t> "printable" files</a:t>
          </a:r>
        </a:p>
      </dgm:t>
    </dgm:pt>
    <dgm:pt modelId="{A95C4B58-DDC4-458B-82E9-F0106024C34F}" type="parTrans" cxnId="{D6B01A92-DC99-4E1C-B194-16897FA21933}">
      <dgm:prSet/>
      <dgm:spPr/>
      <dgm:t>
        <a:bodyPr/>
        <a:lstStyle/>
        <a:p>
          <a:endParaRPr lang="en-US"/>
        </a:p>
      </dgm:t>
    </dgm:pt>
    <dgm:pt modelId="{0C240C92-44DA-4FF5-967E-3531C83461AA}" type="sibTrans" cxnId="{D6B01A92-DC99-4E1C-B194-16897FA21933}">
      <dgm:prSet/>
      <dgm:spPr/>
      <dgm:t>
        <a:bodyPr/>
        <a:lstStyle/>
        <a:p>
          <a:endParaRPr lang="en-US"/>
        </a:p>
      </dgm:t>
    </dgm:pt>
    <dgm:pt modelId="{986A756C-40D8-47F4-8C61-9722080CB81D}">
      <dgm:prSet/>
      <dgm:spPr/>
      <dgm:t>
        <a:bodyPr/>
        <a:lstStyle/>
        <a:p>
          <a:r>
            <a:rPr lang="en-US"/>
            <a:t>actually, you </a:t>
          </a:r>
          <a:r>
            <a:rPr lang="en-US" i="1"/>
            <a:t>can</a:t>
          </a:r>
          <a:r>
            <a:rPr lang="en-US"/>
            <a:t> print them, but they will be unintelligible</a:t>
          </a:r>
        </a:p>
      </dgm:t>
    </dgm:pt>
    <dgm:pt modelId="{C485D738-D216-459D-8BE3-BF7BDA3BCBE5}" type="parTrans" cxnId="{7D3566A5-84F7-4ADE-8885-7157D7C96EBA}">
      <dgm:prSet/>
      <dgm:spPr/>
      <dgm:t>
        <a:bodyPr/>
        <a:lstStyle/>
        <a:p>
          <a:endParaRPr lang="en-US"/>
        </a:p>
      </dgm:t>
    </dgm:pt>
    <dgm:pt modelId="{4BF32D8A-CE81-494F-B23C-25F6761BF23D}" type="sibTrans" cxnId="{7D3566A5-84F7-4ADE-8885-7157D7C96EBA}">
      <dgm:prSet/>
      <dgm:spPr/>
      <dgm:t>
        <a:bodyPr/>
        <a:lstStyle/>
        <a:p>
          <a:endParaRPr lang="en-US"/>
        </a:p>
      </dgm:t>
    </dgm:pt>
    <dgm:pt modelId="{DD1E810C-0F9A-4AB3-B6DB-4D3ADD2359F5}">
      <dgm:prSet/>
      <dgm:spPr/>
      <dgm:t>
        <a:bodyPr/>
        <a:lstStyle/>
        <a:p>
          <a:r>
            <a:rPr lang="en-US"/>
            <a:t>"printable" means "easily readable by humans when printed"</a:t>
          </a:r>
        </a:p>
      </dgm:t>
    </dgm:pt>
    <dgm:pt modelId="{A8F92CFC-6012-4687-A9CD-BFA56DE611C1}" type="parTrans" cxnId="{A865C315-FDFA-43FA-8CB7-D685B7781366}">
      <dgm:prSet/>
      <dgm:spPr/>
      <dgm:t>
        <a:bodyPr/>
        <a:lstStyle/>
        <a:p>
          <a:endParaRPr lang="en-US"/>
        </a:p>
      </dgm:t>
    </dgm:pt>
    <dgm:pt modelId="{E814EAA9-2AB9-4E16-9FC4-2A5AC5DBECF0}" type="sibTrans" cxnId="{A865C315-FDFA-43FA-8CB7-D685B7781366}">
      <dgm:prSet/>
      <dgm:spPr/>
      <dgm:t>
        <a:bodyPr/>
        <a:lstStyle/>
        <a:p>
          <a:endParaRPr lang="en-US"/>
        </a:p>
      </dgm:t>
    </dgm:pt>
    <dgm:pt modelId="{704B26DC-CEAE-4C37-A157-06A23DBBC423}" type="pres">
      <dgm:prSet presAssocID="{AF81AA79-B4CF-4420-946A-AD90A89C0296}" presName="root" presStyleCnt="0">
        <dgm:presLayoutVars>
          <dgm:dir/>
          <dgm:resizeHandles val="exact"/>
        </dgm:presLayoutVars>
      </dgm:prSet>
      <dgm:spPr/>
    </dgm:pt>
    <dgm:pt modelId="{E4B39775-344F-49F8-984E-93EEB5B89A98}" type="pres">
      <dgm:prSet presAssocID="{F6C18C49-AF5A-4D34-A243-689D38B8CA0E}" presName="compNode" presStyleCnt="0"/>
      <dgm:spPr/>
    </dgm:pt>
    <dgm:pt modelId="{1A349F9F-1493-4B9C-8175-D0E043E02FC5}" type="pres">
      <dgm:prSet presAssocID="{F6C18C49-AF5A-4D34-A243-689D38B8CA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BD6FAF-F386-4466-B847-68E02393040C}" type="pres">
      <dgm:prSet presAssocID="{F6C18C49-AF5A-4D34-A243-689D38B8CA0E}" presName="iconSpace" presStyleCnt="0"/>
      <dgm:spPr/>
    </dgm:pt>
    <dgm:pt modelId="{1FEBCA57-33FC-4248-B52F-155C2CBAEEE0}" type="pres">
      <dgm:prSet presAssocID="{F6C18C49-AF5A-4D34-A243-689D38B8CA0E}" presName="parTx" presStyleLbl="revTx" presStyleIdx="0" presStyleCnt="6">
        <dgm:presLayoutVars>
          <dgm:chMax val="0"/>
          <dgm:chPref val="0"/>
        </dgm:presLayoutVars>
      </dgm:prSet>
      <dgm:spPr/>
    </dgm:pt>
    <dgm:pt modelId="{D926795F-7C82-4B29-A7C7-8F63EB789E9C}" type="pres">
      <dgm:prSet presAssocID="{F6C18C49-AF5A-4D34-A243-689D38B8CA0E}" presName="txSpace" presStyleCnt="0"/>
      <dgm:spPr/>
    </dgm:pt>
    <dgm:pt modelId="{E783A459-900E-4D4E-B07A-B21A30359F8E}" type="pres">
      <dgm:prSet presAssocID="{F6C18C49-AF5A-4D34-A243-689D38B8CA0E}" presName="desTx" presStyleLbl="revTx" presStyleIdx="1" presStyleCnt="6">
        <dgm:presLayoutVars/>
      </dgm:prSet>
      <dgm:spPr/>
    </dgm:pt>
    <dgm:pt modelId="{975D3780-30AC-42BF-89F8-1E1E91196D4D}" type="pres">
      <dgm:prSet presAssocID="{44F96046-62EF-432F-9768-84E7289DC09A}" presName="sibTrans" presStyleCnt="0"/>
      <dgm:spPr/>
    </dgm:pt>
    <dgm:pt modelId="{EE7CF8E4-1FB9-4B01-94FC-C6611572166F}" type="pres">
      <dgm:prSet presAssocID="{A0A883F1-59E2-4343-9D8E-364734E13BEA}" presName="compNode" presStyleCnt="0"/>
      <dgm:spPr/>
    </dgm:pt>
    <dgm:pt modelId="{F642DC75-E3E4-4A48-85D6-7FE735A204A6}" type="pres">
      <dgm:prSet presAssocID="{A0A883F1-59E2-4343-9D8E-364734E13B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E6E277A-E2AE-44F1-8C2F-29561E819154}" type="pres">
      <dgm:prSet presAssocID="{A0A883F1-59E2-4343-9D8E-364734E13BEA}" presName="iconSpace" presStyleCnt="0"/>
      <dgm:spPr/>
    </dgm:pt>
    <dgm:pt modelId="{6A591712-493C-48B0-B99D-48DB99ACC21A}" type="pres">
      <dgm:prSet presAssocID="{A0A883F1-59E2-4343-9D8E-364734E13BEA}" presName="parTx" presStyleLbl="revTx" presStyleIdx="2" presStyleCnt="6">
        <dgm:presLayoutVars>
          <dgm:chMax val="0"/>
          <dgm:chPref val="0"/>
        </dgm:presLayoutVars>
      </dgm:prSet>
      <dgm:spPr/>
    </dgm:pt>
    <dgm:pt modelId="{B15BA1A5-1C49-40A3-97DC-3D4362011F5C}" type="pres">
      <dgm:prSet presAssocID="{A0A883F1-59E2-4343-9D8E-364734E13BEA}" presName="txSpace" presStyleCnt="0"/>
      <dgm:spPr/>
    </dgm:pt>
    <dgm:pt modelId="{FE2C5D83-B33C-461F-B31D-938B42D75532}" type="pres">
      <dgm:prSet presAssocID="{A0A883F1-59E2-4343-9D8E-364734E13BEA}" presName="desTx" presStyleLbl="revTx" presStyleIdx="3" presStyleCnt="6">
        <dgm:presLayoutVars/>
      </dgm:prSet>
      <dgm:spPr/>
    </dgm:pt>
    <dgm:pt modelId="{46D336C0-1EFD-4A20-BF9C-9C1CDBF12843}" type="pres">
      <dgm:prSet presAssocID="{9148CF9E-5225-4175-A429-78A61441D087}" presName="sibTrans" presStyleCnt="0"/>
      <dgm:spPr/>
    </dgm:pt>
    <dgm:pt modelId="{E53130D0-DC26-42AA-AC39-D965C623BA55}" type="pres">
      <dgm:prSet presAssocID="{5134524F-5517-42AC-B802-1B84039DBFAE}" presName="compNode" presStyleCnt="0"/>
      <dgm:spPr/>
    </dgm:pt>
    <dgm:pt modelId="{55408CF0-2225-4BFA-9098-195EDFEFB195}" type="pres">
      <dgm:prSet presAssocID="{5134524F-5517-42AC-B802-1B84039DBF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15DAC65-443A-43E3-BC8C-4DA79FE8492D}" type="pres">
      <dgm:prSet presAssocID="{5134524F-5517-42AC-B802-1B84039DBFAE}" presName="iconSpace" presStyleCnt="0"/>
      <dgm:spPr/>
    </dgm:pt>
    <dgm:pt modelId="{2E4111B2-CE72-4C92-AA98-5A796B90A3BC}" type="pres">
      <dgm:prSet presAssocID="{5134524F-5517-42AC-B802-1B84039DBFAE}" presName="parTx" presStyleLbl="revTx" presStyleIdx="4" presStyleCnt="6">
        <dgm:presLayoutVars>
          <dgm:chMax val="0"/>
          <dgm:chPref val="0"/>
        </dgm:presLayoutVars>
      </dgm:prSet>
      <dgm:spPr/>
    </dgm:pt>
    <dgm:pt modelId="{7BFD0518-A587-41EA-9CFD-30464A1C6628}" type="pres">
      <dgm:prSet presAssocID="{5134524F-5517-42AC-B802-1B84039DBFAE}" presName="txSpace" presStyleCnt="0"/>
      <dgm:spPr/>
    </dgm:pt>
    <dgm:pt modelId="{52505355-5BBF-4F81-AAB0-B1716943F614}" type="pres">
      <dgm:prSet presAssocID="{5134524F-5517-42AC-B802-1B84039DBFAE}" presName="desTx" presStyleLbl="revTx" presStyleIdx="5" presStyleCnt="6">
        <dgm:presLayoutVars/>
      </dgm:prSet>
      <dgm:spPr/>
    </dgm:pt>
  </dgm:ptLst>
  <dgm:cxnLst>
    <dgm:cxn modelId="{5FFA4006-AE29-40DC-9D18-EA6877A325F1}" type="presOf" srcId="{82AE5184-E3A1-40B0-ADB0-78C95CB84011}" destId="{FE2C5D83-B33C-461F-B31D-938B42D75532}" srcOrd="0" destOrd="2" presId="urn:microsoft.com/office/officeart/2018/5/layout/CenteredIconLabelDescriptionList"/>
    <dgm:cxn modelId="{9532C10E-3B4F-4D1C-BC49-90E2CF3F151B}" type="presOf" srcId="{86859C7D-7DEB-4C17-9B6B-DF4FF9CDD563}" destId="{FE2C5D83-B33C-461F-B31D-938B42D75532}" srcOrd="0" destOrd="0" presId="urn:microsoft.com/office/officeart/2018/5/layout/CenteredIconLabelDescriptionList"/>
    <dgm:cxn modelId="{A865C315-FDFA-43FA-8CB7-D685B7781366}" srcId="{B5A1DD60-E0E6-4CAE-9EF1-DCDE7A903F79}" destId="{DD1E810C-0F9A-4AB3-B6DB-4D3ADD2359F5}" srcOrd="1" destOrd="0" parTransId="{A8F92CFC-6012-4687-A9CD-BFA56DE611C1}" sibTransId="{E814EAA9-2AB9-4E16-9FC4-2A5AC5DBECF0}"/>
    <dgm:cxn modelId="{08662B1E-102F-49C2-AA42-04CE1820D74C}" srcId="{F6C18C49-AF5A-4D34-A243-689D38B8CA0E}" destId="{A66A471E-65AC-499C-9552-4A288E7CB540}" srcOrd="1" destOrd="0" parTransId="{03DC21B2-2B36-436E-A791-CECF977EE6D9}" sibTransId="{AFB51C81-DEC2-44BE-BB34-2DA0663AB0DA}"/>
    <dgm:cxn modelId="{9E06985D-316F-4593-857C-D8E834D334B7}" type="presOf" srcId="{B5A1DD60-E0E6-4CAE-9EF1-DCDE7A903F79}" destId="{52505355-5BBF-4F81-AAB0-B1716943F614}" srcOrd="0" destOrd="1" presId="urn:microsoft.com/office/officeart/2018/5/layout/CenteredIconLabelDescriptionList"/>
    <dgm:cxn modelId="{07E5095E-33E0-4B05-A6AD-990A19D7C67A}" type="presOf" srcId="{63ACB80C-5EA1-437F-8323-2E6698BD5AE0}" destId="{E783A459-900E-4D4E-B07A-B21A30359F8E}" srcOrd="0" destOrd="2" presId="urn:microsoft.com/office/officeart/2018/5/layout/CenteredIconLabelDescriptionList"/>
    <dgm:cxn modelId="{E2DFD544-761D-41D4-82A8-EE4B7F061270}" type="presOf" srcId="{A0A883F1-59E2-4343-9D8E-364734E13BEA}" destId="{6A591712-493C-48B0-B99D-48DB99ACC21A}" srcOrd="0" destOrd="0" presId="urn:microsoft.com/office/officeart/2018/5/layout/CenteredIconLabelDescriptionList"/>
    <dgm:cxn modelId="{F503496B-3382-4927-A46A-1B25EF7D5DEF}" type="presOf" srcId="{74951FC3-6C83-4659-8D13-B2B839B9C46B}" destId="{FE2C5D83-B33C-461F-B31D-938B42D75532}" srcOrd="0" destOrd="1" presId="urn:microsoft.com/office/officeart/2018/5/layout/CenteredIconLabelDescriptionList"/>
    <dgm:cxn modelId="{E13DFE70-DDAE-49BC-ACE4-F6B24D8D17CC}" srcId="{A0A883F1-59E2-4343-9D8E-364734E13BEA}" destId="{74951FC3-6C83-4659-8D13-B2B839B9C46B}" srcOrd="1" destOrd="0" parTransId="{26C456BF-45A5-4AD9-9006-044C1835ED45}" sibTransId="{9B8B6DE8-448D-4269-9E14-F5A57E578224}"/>
    <dgm:cxn modelId="{2E259971-2A28-469B-9E96-705ADA8B6E90}" type="presOf" srcId="{678FE0F7-09DE-429B-A276-5E341D243561}" destId="{52505355-5BBF-4F81-AAB0-B1716943F614}" srcOrd="0" destOrd="0" presId="urn:microsoft.com/office/officeart/2018/5/layout/CenteredIconLabelDescriptionList"/>
    <dgm:cxn modelId="{5589D457-0DE2-4BA0-B57B-3F0BD192AEC1}" type="presOf" srcId="{986A756C-40D8-47F4-8C61-9722080CB81D}" destId="{52505355-5BBF-4F81-AAB0-B1716943F614}" srcOrd="0" destOrd="2" presId="urn:microsoft.com/office/officeart/2018/5/layout/CenteredIconLabelDescriptionList"/>
    <dgm:cxn modelId="{D22A7C79-A448-48D7-9D7E-EC9A89B5E317}" srcId="{F6C18C49-AF5A-4D34-A243-689D38B8CA0E}" destId="{855B7DFD-3251-40D4-84CA-9F31D3FB4147}" srcOrd="0" destOrd="0" parTransId="{BE3A534B-958A-40A7-BA13-9A63CBBCFE70}" sibTransId="{821E291C-4431-4DB6-9902-4F9919D84594}"/>
    <dgm:cxn modelId="{A679D081-14B9-4857-B69A-71926217264C}" srcId="{AF81AA79-B4CF-4420-946A-AD90A89C0296}" destId="{F6C18C49-AF5A-4D34-A243-689D38B8CA0E}" srcOrd="0" destOrd="0" parTransId="{00CA0191-F94C-465B-B51F-8A74550C34DA}" sibTransId="{44F96046-62EF-432F-9768-84E7289DC09A}"/>
    <dgm:cxn modelId="{D6B01A92-DC99-4E1C-B194-16897FA21933}" srcId="{5134524F-5517-42AC-B802-1B84039DBFAE}" destId="{B5A1DD60-E0E6-4CAE-9EF1-DCDE7A903F79}" srcOrd="1" destOrd="0" parTransId="{A95C4B58-DDC4-458B-82E9-F0106024C34F}" sibTransId="{0C240C92-44DA-4FF5-967E-3531C83461AA}"/>
    <dgm:cxn modelId="{BAF16392-4B2A-4A73-AE82-2467D42436D1}" type="presOf" srcId="{AF81AA79-B4CF-4420-946A-AD90A89C0296}" destId="{704B26DC-CEAE-4C37-A157-06A23DBBC423}" srcOrd="0" destOrd="0" presId="urn:microsoft.com/office/officeart/2018/5/layout/CenteredIconLabelDescriptionList"/>
    <dgm:cxn modelId="{C6A2DA95-CEA0-46D6-826A-EBC9DD17AD5D}" srcId="{A0A883F1-59E2-4343-9D8E-364734E13BEA}" destId="{82AE5184-E3A1-40B0-ADB0-78C95CB84011}" srcOrd="2" destOrd="0" parTransId="{12A31D7D-C4C2-4B52-ACF5-774A742B3895}" sibTransId="{085C7AE5-3064-4D5F-A00D-3976992720CA}"/>
    <dgm:cxn modelId="{BD535796-78F6-49B0-B340-A448C9A7127A}" type="presOf" srcId="{855B7DFD-3251-40D4-84CA-9F31D3FB4147}" destId="{E783A459-900E-4D4E-B07A-B21A30359F8E}" srcOrd="0" destOrd="0" presId="urn:microsoft.com/office/officeart/2018/5/layout/CenteredIconLabelDescriptionList"/>
    <dgm:cxn modelId="{8D01D4A2-4ED1-4133-A55C-F78730308733}" srcId="{5134524F-5517-42AC-B802-1B84039DBFAE}" destId="{678FE0F7-09DE-429B-A276-5E341D243561}" srcOrd="0" destOrd="0" parTransId="{988614FA-62A1-4E08-8E25-E74C4FABBB31}" sibTransId="{1FE48393-57F0-47B7-85CC-20F753BA39AF}"/>
    <dgm:cxn modelId="{7D3566A5-84F7-4ADE-8885-7157D7C96EBA}" srcId="{B5A1DD60-E0E6-4CAE-9EF1-DCDE7A903F79}" destId="{986A756C-40D8-47F4-8C61-9722080CB81D}" srcOrd="0" destOrd="0" parTransId="{C485D738-D216-459D-8BE3-BF7BDA3BCBE5}" sibTransId="{4BF32D8A-CE81-494F-B23C-25F6761BF23D}"/>
    <dgm:cxn modelId="{A0759DA6-5FD7-44B1-9014-A669388787B0}" srcId="{AF81AA79-B4CF-4420-946A-AD90A89C0296}" destId="{A0A883F1-59E2-4343-9D8E-364734E13BEA}" srcOrd="1" destOrd="0" parTransId="{74CB185E-A6AB-490D-8683-E4E86B13EE88}" sibTransId="{9148CF9E-5225-4175-A429-78A61441D087}"/>
    <dgm:cxn modelId="{9114BABC-D487-48DA-8934-2D44E345E621}" type="presOf" srcId="{A66A471E-65AC-499C-9552-4A288E7CB540}" destId="{E783A459-900E-4D4E-B07A-B21A30359F8E}" srcOrd="0" destOrd="1" presId="urn:microsoft.com/office/officeart/2018/5/layout/CenteredIconLabelDescriptionList"/>
    <dgm:cxn modelId="{567C79D4-D1CC-4E21-B601-0C3DA6EA16E7}" type="presOf" srcId="{5134524F-5517-42AC-B802-1B84039DBFAE}" destId="{2E4111B2-CE72-4C92-AA98-5A796B90A3BC}" srcOrd="0" destOrd="0" presId="urn:microsoft.com/office/officeart/2018/5/layout/CenteredIconLabelDescriptionList"/>
    <dgm:cxn modelId="{01CFFFD7-5FB1-4B88-BE5E-EA0391C9EA2E}" srcId="{F6C18C49-AF5A-4D34-A243-689D38B8CA0E}" destId="{63ACB80C-5EA1-437F-8323-2E6698BD5AE0}" srcOrd="2" destOrd="0" parTransId="{3C35091B-CDD2-4356-B063-4BFD35AA1E04}" sibTransId="{B3B0BD73-5222-4A51-8451-7D4CC1CFEB69}"/>
    <dgm:cxn modelId="{BDC22FDC-EF97-4B59-A015-79C459925730}" srcId="{A0A883F1-59E2-4343-9D8E-364734E13BEA}" destId="{86859C7D-7DEB-4C17-9B6B-DF4FF9CDD563}" srcOrd="0" destOrd="0" parTransId="{BC4EC223-6A3B-43DB-9D0A-572E4D8974AF}" sibTransId="{8D2839AA-EE09-4667-8B32-44113AB1F5EE}"/>
    <dgm:cxn modelId="{34F69AE4-CFB6-49CC-A483-FB3ADC61C4B7}" srcId="{AF81AA79-B4CF-4420-946A-AD90A89C0296}" destId="{5134524F-5517-42AC-B802-1B84039DBFAE}" srcOrd="2" destOrd="0" parTransId="{48969F04-D2FB-44DA-A55F-AADF6194C9FC}" sibTransId="{AA709BCE-D9D5-4748-AB14-D5168A7FB328}"/>
    <dgm:cxn modelId="{5BBCD6F1-8B92-4FB7-90A4-985B42AC208A}" type="presOf" srcId="{F6C18C49-AF5A-4D34-A243-689D38B8CA0E}" destId="{1FEBCA57-33FC-4248-B52F-155C2CBAEEE0}" srcOrd="0" destOrd="0" presId="urn:microsoft.com/office/officeart/2018/5/layout/CenteredIconLabelDescriptionList"/>
    <dgm:cxn modelId="{FD161CF6-445A-453F-B3C7-92623F501D52}" type="presOf" srcId="{DD1E810C-0F9A-4AB3-B6DB-4D3ADD2359F5}" destId="{52505355-5BBF-4F81-AAB0-B1716943F614}" srcOrd="0" destOrd="3" presId="urn:microsoft.com/office/officeart/2018/5/layout/CenteredIconLabelDescriptionList"/>
    <dgm:cxn modelId="{629F9B9B-D6C3-4C14-88CC-E3776E003379}" type="presParOf" srcId="{704B26DC-CEAE-4C37-A157-06A23DBBC423}" destId="{E4B39775-344F-49F8-984E-93EEB5B89A98}" srcOrd="0" destOrd="0" presId="urn:microsoft.com/office/officeart/2018/5/layout/CenteredIconLabelDescriptionList"/>
    <dgm:cxn modelId="{802AABAA-3809-47F2-8A4E-82C2D319A88A}" type="presParOf" srcId="{E4B39775-344F-49F8-984E-93EEB5B89A98}" destId="{1A349F9F-1493-4B9C-8175-D0E043E02FC5}" srcOrd="0" destOrd="0" presId="urn:microsoft.com/office/officeart/2018/5/layout/CenteredIconLabelDescriptionList"/>
    <dgm:cxn modelId="{6FA2F16B-947B-480B-9B36-0FFB0F35947E}" type="presParOf" srcId="{E4B39775-344F-49F8-984E-93EEB5B89A98}" destId="{56BD6FAF-F386-4466-B847-68E02393040C}" srcOrd="1" destOrd="0" presId="urn:microsoft.com/office/officeart/2018/5/layout/CenteredIconLabelDescriptionList"/>
    <dgm:cxn modelId="{DCB52CBF-DA3A-4CE0-BF4D-76CE150D7C5B}" type="presParOf" srcId="{E4B39775-344F-49F8-984E-93EEB5B89A98}" destId="{1FEBCA57-33FC-4248-B52F-155C2CBAEEE0}" srcOrd="2" destOrd="0" presId="urn:microsoft.com/office/officeart/2018/5/layout/CenteredIconLabelDescriptionList"/>
    <dgm:cxn modelId="{C79D7786-7460-4BDE-85EC-16613782121F}" type="presParOf" srcId="{E4B39775-344F-49F8-984E-93EEB5B89A98}" destId="{D926795F-7C82-4B29-A7C7-8F63EB789E9C}" srcOrd="3" destOrd="0" presId="urn:microsoft.com/office/officeart/2018/5/layout/CenteredIconLabelDescriptionList"/>
    <dgm:cxn modelId="{C151343E-9E00-45E2-9DF6-01D480F70533}" type="presParOf" srcId="{E4B39775-344F-49F8-984E-93EEB5B89A98}" destId="{E783A459-900E-4D4E-B07A-B21A30359F8E}" srcOrd="4" destOrd="0" presId="urn:microsoft.com/office/officeart/2018/5/layout/CenteredIconLabelDescriptionList"/>
    <dgm:cxn modelId="{7EDD76F7-230D-4A50-ADD7-3AA546CF366A}" type="presParOf" srcId="{704B26DC-CEAE-4C37-A157-06A23DBBC423}" destId="{975D3780-30AC-42BF-89F8-1E1E91196D4D}" srcOrd="1" destOrd="0" presId="urn:microsoft.com/office/officeart/2018/5/layout/CenteredIconLabelDescriptionList"/>
    <dgm:cxn modelId="{13E7DCD3-70D4-461F-B23F-CAC62DA6C5C1}" type="presParOf" srcId="{704B26DC-CEAE-4C37-A157-06A23DBBC423}" destId="{EE7CF8E4-1FB9-4B01-94FC-C6611572166F}" srcOrd="2" destOrd="0" presId="urn:microsoft.com/office/officeart/2018/5/layout/CenteredIconLabelDescriptionList"/>
    <dgm:cxn modelId="{6EC652A3-9445-4102-884A-AEBAD7FFD708}" type="presParOf" srcId="{EE7CF8E4-1FB9-4B01-94FC-C6611572166F}" destId="{F642DC75-E3E4-4A48-85D6-7FE735A204A6}" srcOrd="0" destOrd="0" presId="urn:microsoft.com/office/officeart/2018/5/layout/CenteredIconLabelDescriptionList"/>
    <dgm:cxn modelId="{1F71B92F-04A8-43DE-842E-5F0FFBAEE4B9}" type="presParOf" srcId="{EE7CF8E4-1FB9-4B01-94FC-C6611572166F}" destId="{0E6E277A-E2AE-44F1-8C2F-29561E819154}" srcOrd="1" destOrd="0" presId="urn:microsoft.com/office/officeart/2018/5/layout/CenteredIconLabelDescriptionList"/>
    <dgm:cxn modelId="{D4640898-3FB3-4EEE-8ECF-96E65F3B7A8C}" type="presParOf" srcId="{EE7CF8E4-1FB9-4B01-94FC-C6611572166F}" destId="{6A591712-493C-48B0-B99D-48DB99ACC21A}" srcOrd="2" destOrd="0" presId="urn:microsoft.com/office/officeart/2018/5/layout/CenteredIconLabelDescriptionList"/>
    <dgm:cxn modelId="{9A354B43-D0CF-4D32-AD95-4E95432FB278}" type="presParOf" srcId="{EE7CF8E4-1FB9-4B01-94FC-C6611572166F}" destId="{B15BA1A5-1C49-40A3-97DC-3D4362011F5C}" srcOrd="3" destOrd="0" presId="urn:microsoft.com/office/officeart/2018/5/layout/CenteredIconLabelDescriptionList"/>
    <dgm:cxn modelId="{F0B44202-527B-4210-951E-F45DE74718D9}" type="presParOf" srcId="{EE7CF8E4-1FB9-4B01-94FC-C6611572166F}" destId="{FE2C5D83-B33C-461F-B31D-938B42D75532}" srcOrd="4" destOrd="0" presId="urn:microsoft.com/office/officeart/2018/5/layout/CenteredIconLabelDescriptionList"/>
    <dgm:cxn modelId="{68C51F30-8995-477F-AC6D-510B33235454}" type="presParOf" srcId="{704B26DC-CEAE-4C37-A157-06A23DBBC423}" destId="{46D336C0-1EFD-4A20-BF9C-9C1CDBF12843}" srcOrd="3" destOrd="0" presId="urn:microsoft.com/office/officeart/2018/5/layout/CenteredIconLabelDescriptionList"/>
    <dgm:cxn modelId="{BA5DC338-0595-449A-94F0-777E76A0D885}" type="presParOf" srcId="{704B26DC-CEAE-4C37-A157-06A23DBBC423}" destId="{E53130D0-DC26-42AA-AC39-D965C623BA55}" srcOrd="4" destOrd="0" presId="urn:microsoft.com/office/officeart/2018/5/layout/CenteredIconLabelDescriptionList"/>
    <dgm:cxn modelId="{C8F80A27-196B-4BB3-A9A0-1F5BBB153D9F}" type="presParOf" srcId="{E53130D0-DC26-42AA-AC39-D965C623BA55}" destId="{55408CF0-2225-4BFA-9098-195EDFEFB195}" srcOrd="0" destOrd="0" presId="urn:microsoft.com/office/officeart/2018/5/layout/CenteredIconLabelDescriptionList"/>
    <dgm:cxn modelId="{552FDDFB-C0EA-413A-81C6-4A60747B0A72}" type="presParOf" srcId="{E53130D0-DC26-42AA-AC39-D965C623BA55}" destId="{415DAC65-443A-43E3-BC8C-4DA79FE8492D}" srcOrd="1" destOrd="0" presId="urn:microsoft.com/office/officeart/2018/5/layout/CenteredIconLabelDescriptionList"/>
    <dgm:cxn modelId="{D8911A60-71D7-4F40-9B62-99EB385CA1A5}" type="presParOf" srcId="{E53130D0-DC26-42AA-AC39-D965C623BA55}" destId="{2E4111B2-CE72-4C92-AA98-5A796B90A3BC}" srcOrd="2" destOrd="0" presId="urn:microsoft.com/office/officeart/2018/5/layout/CenteredIconLabelDescriptionList"/>
    <dgm:cxn modelId="{E2EF20D5-0FF8-4BF8-A184-C66CE11670DD}" type="presParOf" srcId="{E53130D0-DC26-42AA-AC39-D965C623BA55}" destId="{7BFD0518-A587-41EA-9CFD-30464A1C6628}" srcOrd="3" destOrd="0" presId="urn:microsoft.com/office/officeart/2018/5/layout/CenteredIconLabelDescriptionList"/>
    <dgm:cxn modelId="{71D404EE-82FB-4D84-805D-370468AA2B06}" type="presParOf" srcId="{E53130D0-DC26-42AA-AC39-D965C623BA55}" destId="{52505355-5BBF-4F81-AAB0-B1716943F6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7E1B1E-3130-4E12-B582-5F77ECE8185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598426-BD3B-4A16-AC3B-F540D0348092}">
      <dgm:prSet/>
      <dgm:spPr/>
      <dgm:t>
        <a:bodyPr/>
        <a:lstStyle/>
        <a:p>
          <a:pPr>
            <a:defRPr cap="all"/>
          </a:pPr>
          <a:r>
            <a:rPr lang="en-US"/>
            <a:t>readLine: read a line into a String</a:t>
          </a:r>
        </a:p>
      </dgm:t>
    </dgm:pt>
    <dgm:pt modelId="{F74CA86E-B802-4395-9094-9BD9B8B5BCB6}" type="parTrans" cxnId="{9416FD5E-C643-4924-B8AE-0C36FB671A70}">
      <dgm:prSet/>
      <dgm:spPr/>
      <dgm:t>
        <a:bodyPr/>
        <a:lstStyle/>
        <a:p>
          <a:endParaRPr lang="en-US"/>
        </a:p>
      </dgm:t>
    </dgm:pt>
    <dgm:pt modelId="{0945D99D-E363-42E3-98EA-04C15C7F3577}" type="sibTrans" cxnId="{9416FD5E-C643-4924-B8AE-0C36FB671A70}">
      <dgm:prSet/>
      <dgm:spPr/>
      <dgm:t>
        <a:bodyPr/>
        <a:lstStyle/>
        <a:p>
          <a:endParaRPr lang="en-US"/>
        </a:p>
      </dgm:t>
    </dgm:pt>
    <dgm:pt modelId="{258198F6-700A-4144-AD26-6DB3991E4B5F}">
      <dgm:prSet/>
      <dgm:spPr/>
      <dgm:t>
        <a:bodyPr/>
        <a:lstStyle/>
        <a:p>
          <a:pPr>
            <a:defRPr cap="all"/>
          </a:pPr>
          <a:r>
            <a:rPr lang="en-US"/>
            <a:t>no methods to read numbers directly, so read numbers as Strings and then convert them (StringTokenizer later)</a:t>
          </a:r>
        </a:p>
      </dgm:t>
    </dgm:pt>
    <dgm:pt modelId="{52CA5309-2901-4944-A610-68E1268EB2C3}" type="parTrans" cxnId="{DD6750F9-FDB6-4A55-A229-13F2B1175EC9}">
      <dgm:prSet/>
      <dgm:spPr/>
      <dgm:t>
        <a:bodyPr/>
        <a:lstStyle/>
        <a:p>
          <a:endParaRPr lang="en-US"/>
        </a:p>
      </dgm:t>
    </dgm:pt>
    <dgm:pt modelId="{B720141C-2E0F-4958-BF4E-046CCED5FC74}" type="sibTrans" cxnId="{DD6750F9-FDB6-4A55-A229-13F2B1175EC9}">
      <dgm:prSet/>
      <dgm:spPr/>
      <dgm:t>
        <a:bodyPr/>
        <a:lstStyle/>
        <a:p>
          <a:endParaRPr lang="en-US"/>
        </a:p>
      </dgm:t>
    </dgm:pt>
    <dgm:pt modelId="{67894EBF-8C67-4F18-9B47-6EE2C81DB6AF}">
      <dgm:prSet/>
      <dgm:spPr/>
      <dgm:t>
        <a:bodyPr/>
        <a:lstStyle/>
        <a:p>
          <a:pPr>
            <a:defRPr cap="all"/>
          </a:pPr>
          <a:r>
            <a:rPr lang="en-US"/>
            <a:t>read: read a char at a time</a:t>
          </a:r>
        </a:p>
      </dgm:t>
    </dgm:pt>
    <dgm:pt modelId="{9F46D042-4536-4F17-B0F9-D9E1958E1E02}" type="parTrans" cxnId="{2E612D05-4574-4875-B228-A4A1A3AABAC2}">
      <dgm:prSet/>
      <dgm:spPr/>
      <dgm:t>
        <a:bodyPr/>
        <a:lstStyle/>
        <a:p>
          <a:endParaRPr lang="en-US"/>
        </a:p>
      </dgm:t>
    </dgm:pt>
    <dgm:pt modelId="{A2D13F0C-7555-41B3-93B7-EF92E57B1F1E}" type="sibTrans" cxnId="{2E612D05-4574-4875-B228-A4A1A3AABAC2}">
      <dgm:prSet/>
      <dgm:spPr/>
      <dgm:t>
        <a:bodyPr/>
        <a:lstStyle/>
        <a:p>
          <a:endParaRPr lang="en-US"/>
        </a:p>
      </dgm:t>
    </dgm:pt>
    <dgm:pt modelId="{8A83EBEB-CE38-4D18-A5FE-3B746F02E472}">
      <dgm:prSet/>
      <dgm:spPr/>
      <dgm:t>
        <a:bodyPr/>
        <a:lstStyle/>
        <a:p>
          <a:pPr>
            <a:defRPr cap="all"/>
          </a:pPr>
          <a:r>
            <a:rPr lang="en-US"/>
            <a:t>close: close BufferedReader stream</a:t>
          </a:r>
        </a:p>
      </dgm:t>
    </dgm:pt>
    <dgm:pt modelId="{0AB73ADD-0EF4-4F3C-AB8E-AC8DED598202}" type="parTrans" cxnId="{2A989399-3856-45C2-A4F8-139EDFA9348B}">
      <dgm:prSet/>
      <dgm:spPr/>
      <dgm:t>
        <a:bodyPr/>
        <a:lstStyle/>
        <a:p>
          <a:endParaRPr lang="en-US"/>
        </a:p>
      </dgm:t>
    </dgm:pt>
    <dgm:pt modelId="{8605CF19-7913-4DAE-AF8B-DD1C4ECA2D09}" type="sibTrans" cxnId="{2A989399-3856-45C2-A4F8-139EDFA9348B}">
      <dgm:prSet/>
      <dgm:spPr/>
      <dgm:t>
        <a:bodyPr/>
        <a:lstStyle/>
        <a:p>
          <a:endParaRPr lang="en-US"/>
        </a:p>
      </dgm:t>
    </dgm:pt>
    <dgm:pt modelId="{47F978F3-CACB-4060-A2E2-F5380DD910FB}" type="pres">
      <dgm:prSet presAssocID="{2B7E1B1E-3130-4E12-B582-5F77ECE81853}" presName="root" presStyleCnt="0">
        <dgm:presLayoutVars>
          <dgm:dir/>
          <dgm:resizeHandles val="exact"/>
        </dgm:presLayoutVars>
      </dgm:prSet>
      <dgm:spPr/>
    </dgm:pt>
    <dgm:pt modelId="{FB6686E5-010B-4DB3-8BB5-609A63978914}" type="pres">
      <dgm:prSet presAssocID="{08598426-BD3B-4A16-AC3B-F540D0348092}" presName="compNode" presStyleCnt="0"/>
      <dgm:spPr/>
    </dgm:pt>
    <dgm:pt modelId="{03420583-EF97-4978-8F35-EB0748A67035}" type="pres">
      <dgm:prSet presAssocID="{08598426-BD3B-4A16-AC3B-F540D034809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E6ACA0E-2860-44D5-883C-EED551F51A7A}" type="pres">
      <dgm:prSet presAssocID="{08598426-BD3B-4A16-AC3B-F540D03480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5EC8FD0-3468-49D4-B65C-6D07F5B6D5F1}" type="pres">
      <dgm:prSet presAssocID="{08598426-BD3B-4A16-AC3B-F540D0348092}" presName="spaceRect" presStyleCnt="0"/>
      <dgm:spPr/>
    </dgm:pt>
    <dgm:pt modelId="{9EC5B285-C56D-41B2-9631-E55C7EEEF33B}" type="pres">
      <dgm:prSet presAssocID="{08598426-BD3B-4A16-AC3B-F540D0348092}" presName="textRect" presStyleLbl="revTx" presStyleIdx="0" presStyleCnt="4">
        <dgm:presLayoutVars>
          <dgm:chMax val="1"/>
          <dgm:chPref val="1"/>
        </dgm:presLayoutVars>
      </dgm:prSet>
      <dgm:spPr/>
    </dgm:pt>
    <dgm:pt modelId="{9DE4F212-84B4-4758-8236-303B42B86418}" type="pres">
      <dgm:prSet presAssocID="{0945D99D-E363-42E3-98EA-04C15C7F3577}" presName="sibTrans" presStyleCnt="0"/>
      <dgm:spPr/>
    </dgm:pt>
    <dgm:pt modelId="{93575550-9D04-452F-B1E7-59A803171913}" type="pres">
      <dgm:prSet presAssocID="{258198F6-700A-4144-AD26-6DB3991E4B5F}" presName="compNode" presStyleCnt="0"/>
      <dgm:spPr/>
    </dgm:pt>
    <dgm:pt modelId="{060B7071-D5A0-43D2-8064-8C7E86D1340E}" type="pres">
      <dgm:prSet presAssocID="{258198F6-700A-4144-AD26-6DB3991E4B5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CB1AEA9-67D4-4555-9ED4-47DD784A6877}" type="pres">
      <dgm:prSet presAssocID="{258198F6-700A-4144-AD26-6DB3991E4B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B3B8A938-4B12-411D-AB84-D4B1A32A9574}" type="pres">
      <dgm:prSet presAssocID="{258198F6-700A-4144-AD26-6DB3991E4B5F}" presName="spaceRect" presStyleCnt="0"/>
      <dgm:spPr/>
    </dgm:pt>
    <dgm:pt modelId="{6A60A275-587C-4776-9C18-B482150B6A50}" type="pres">
      <dgm:prSet presAssocID="{258198F6-700A-4144-AD26-6DB3991E4B5F}" presName="textRect" presStyleLbl="revTx" presStyleIdx="1" presStyleCnt="4">
        <dgm:presLayoutVars>
          <dgm:chMax val="1"/>
          <dgm:chPref val="1"/>
        </dgm:presLayoutVars>
      </dgm:prSet>
      <dgm:spPr/>
    </dgm:pt>
    <dgm:pt modelId="{23F0C966-806E-4A65-B285-34A51F7235FD}" type="pres">
      <dgm:prSet presAssocID="{B720141C-2E0F-4958-BF4E-046CCED5FC74}" presName="sibTrans" presStyleCnt="0"/>
      <dgm:spPr/>
    </dgm:pt>
    <dgm:pt modelId="{8D9463F6-A00B-40DE-8596-E5C9583C4896}" type="pres">
      <dgm:prSet presAssocID="{67894EBF-8C67-4F18-9B47-6EE2C81DB6AF}" presName="compNode" presStyleCnt="0"/>
      <dgm:spPr/>
    </dgm:pt>
    <dgm:pt modelId="{1C7CEE49-0E26-4174-901F-0A0AC24E1CEF}" type="pres">
      <dgm:prSet presAssocID="{67894EBF-8C67-4F18-9B47-6EE2C81DB6A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350B1CB-FE05-464C-A826-B8AFE9183A94}" type="pres">
      <dgm:prSet presAssocID="{67894EBF-8C67-4F18-9B47-6EE2C81DB6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37F6BA3-8ED4-4192-910A-6F05284C1829}" type="pres">
      <dgm:prSet presAssocID="{67894EBF-8C67-4F18-9B47-6EE2C81DB6AF}" presName="spaceRect" presStyleCnt="0"/>
      <dgm:spPr/>
    </dgm:pt>
    <dgm:pt modelId="{3A04A083-85E6-4069-B787-FBEC08C10B73}" type="pres">
      <dgm:prSet presAssocID="{67894EBF-8C67-4F18-9B47-6EE2C81DB6AF}" presName="textRect" presStyleLbl="revTx" presStyleIdx="2" presStyleCnt="4">
        <dgm:presLayoutVars>
          <dgm:chMax val="1"/>
          <dgm:chPref val="1"/>
        </dgm:presLayoutVars>
      </dgm:prSet>
      <dgm:spPr/>
    </dgm:pt>
    <dgm:pt modelId="{155B17CA-3C3A-4C36-A104-9A66998A81A8}" type="pres">
      <dgm:prSet presAssocID="{A2D13F0C-7555-41B3-93B7-EF92E57B1F1E}" presName="sibTrans" presStyleCnt="0"/>
      <dgm:spPr/>
    </dgm:pt>
    <dgm:pt modelId="{06FFEEA2-CDED-441A-A216-9963DCF3071A}" type="pres">
      <dgm:prSet presAssocID="{8A83EBEB-CE38-4D18-A5FE-3B746F02E472}" presName="compNode" presStyleCnt="0"/>
      <dgm:spPr/>
    </dgm:pt>
    <dgm:pt modelId="{D012C8CF-3BD2-46FE-984A-D451A1F37CB3}" type="pres">
      <dgm:prSet presAssocID="{8A83EBEB-CE38-4D18-A5FE-3B746F02E47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F4B5CA6-C4C1-4763-9D6C-31CBEC2CAD91}" type="pres">
      <dgm:prSet presAssocID="{8A83EBEB-CE38-4D18-A5FE-3B746F02E4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39F656F7-5D00-4702-98B9-DA0B5478B4D6}" type="pres">
      <dgm:prSet presAssocID="{8A83EBEB-CE38-4D18-A5FE-3B746F02E472}" presName="spaceRect" presStyleCnt="0"/>
      <dgm:spPr/>
    </dgm:pt>
    <dgm:pt modelId="{CB3F16E8-F1A8-4EE3-9BF3-8A2F1E50A320}" type="pres">
      <dgm:prSet presAssocID="{8A83EBEB-CE38-4D18-A5FE-3B746F02E4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612D05-4574-4875-B228-A4A1A3AABAC2}" srcId="{2B7E1B1E-3130-4E12-B582-5F77ECE81853}" destId="{67894EBF-8C67-4F18-9B47-6EE2C81DB6AF}" srcOrd="2" destOrd="0" parTransId="{9F46D042-4536-4F17-B0F9-D9E1958E1E02}" sibTransId="{A2D13F0C-7555-41B3-93B7-EF92E57B1F1E}"/>
    <dgm:cxn modelId="{854B0225-7FF5-4C79-8FF8-B59A4E99381E}" type="presOf" srcId="{08598426-BD3B-4A16-AC3B-F540D0348092}" destId="{9EC5B285-C56D-41B2-9631-E55C7EEEF33B}" srcOrd="0" destOrd="0" presId="urn:microsoft.com/office/officeart/2018/5/layout/IconLeafLabelList"/>
    <dgm:cxn modelId="{9416FD5E-C643-4924-B8AE-0C36FB671A70}" srcId="{2B7E1B1E-3130-4E12-B582-5F77ECE81853}" destId="{08598426-BD3B-4A16-AC3B-F540D0348092}" srcOrd="0" destOrd="0" parTransId="{F74CA86E-B802-4395-9094-9BD9B8B5BCB6}" sibTransId="{0945D99D-E363-42E3-98EA-04C15C7F3577}"/>
    <dgm:cxn modelId="{2A989399-3856-45C2-A4F8-139EDFA9348B}" srcId="{2B7E1B1E-3130-4E12-B582-5F77ECE81853}" destId="{8A83EBEB-CE38-4D18-A5FE-3B746F02E472}" srcOrd="3" destOrd="0" parTransId="{0AB73ADD-0EF4-4F3C-AB8E-AC8DED598202}" sibTransId="{8605CF19-7913-4DAE-AF8B-DD1C4ECA2D09}"/>
    <dgm:cxn modelId="{F5AC39B0-D63C-466B-A6EA-CD2F5ACA9E42}" type="presOf" srcId="{2B7E1B1E-3130-4E12-B582-5F77ECE81853}" destId="{47F978F3-CACB-4060-A2E2-F5380DD910FB}" srcOrd="0" destOrd="0" presId="urn:microsoft.com/office/officeart/2018/5/layout/IconLeafLabelList"/>
    <dgm:cxn modelId="{FCED97D4-5954-4737-928C-B1AB297A0AB3}" type="presOf" srcId="{8A83EBEB-CE38-4D18-A5FE-3B746F02E472}" destId="{CB3F16E8-F1A8-4EE3-9BF3-8A2F1E50A320}" srcOrd="0" destOrd="0" presId="urn:microsoft.com/office/officeart/2018/5/layout/IconLeafLabelList"/>
    <dgm:cxn modelId="{48C122D9-D885-47D6-A61A-8643AB028013}" type="presOf" srcId="{67894EBF-8C67-4F18-9B47-6EE2C81DB6AF}" destId="{3A04A083-85E6-4069-B787-FBEC08C10B73}" srcOrd="0" destOrd="0" presId="urn:microsoft.com/office/officeart/2018/5/layout/IconLeafLabelList"/>
    <dgm:cxn modelId="{DD6750F9-FDB6-4A55-A229-13F2B1175EC9}" srcId="{2B7E1B1E-3130-4E12-B582-5F77ECE81853}" destId="{258198F6-700A-4144-AD26-6DB3991E4B5F}" srcOrd="1" destOrd="0" parTransId="{52CA5309-2901-4944-A610-68E1268EB2C3}" sibTransId="{B720141C-2E0F-4958-BF4E-046CCED5FC74}"/>
    <dgm:cxn modelId="{3ACFFAFD-80F2-4E9D-9E0F-46D1097C6C3C}" type="presOf" srcId="{258198F6-700A-4144-AD26-6DB3991E4B5F}" destId="{6A60A275-587C-4776-9C18-B482150B6A50}" srcOrd="0" destOrd="0" presId="urn:microsoft.com/office/officeart/2018/5/layout/IconLeafLabelList"/>
    <dgm:cxn modelId="{E7119CCF-918A-4BA5-835C-0472745395AC}" type="presParOf" srcId="{47F978F3-CACB-4060-A2E2-F5380DD910FB}" destId="{FB6686E5-010B-4DB3-8BB5-609A63978914}" srcOrd="0" destOrd="0" presId="urn:microsoft.com/office/officeart/2018/5/layout/IconLeafLabelList"/>
    <dgm:cxn modelId="{F177D88E-544A-4787-AD8F-E2E0CC8335AF}" type="presParOf" srcId="{FB6686E5-010B-4DB3-8BB5-609A63978914}" destId="{03420583-EF97-4978-8F35-EB0748A67035}" srcOrd="0" destOrd="0" presId="urn:microsoft.com/office/officeart/2018/5/layout/IconLeafLabelList"/>
    <dgm:cxn modelId="{7782B581-C13C-427B-B6D2-7A9756A34F4C}" type="presParOf" srcId="{FB6686E5-010B-4DB3-8BB5-609A63978914}" destId="{2E6ACA0E-2860-44D5-883C-EED551F51A7A}" srcOrd="1" destOrd="0" presId="urn:microsoft.com/office/officeart/2018/5/layout/IconLeafLabelList"/>
    <dgm:cxn modelId="{368E5C7C-E614-477D-A4AF-64AB7BC4F0F2}" type="presParOf" srcId="{FB6686E5-010B-4DB3-8BB5-609A63978914}" destId="{75EC8FD0-3468-49D4-B65C-6D07F5B6D5F1}" srcOrd="2" destOrd="0" presId="urn:microsoft.com/office/officeart/2018/5/layout/IconLeafLabelList"/>
    <dgm:cxn modelId="{B5CB8081-DFA4-4897-A842-439F2D1F1938}" type="presParOf" srcId="{FB6686E5-010B-4DB3-8BB5-609A63978914}" destId="{9EC5B285-C56D-41B2-9631-E55C7EEEF33B}" srcOrd="3" destOrd="0" presId="urn:microsoft.com/office/officeart/2018/5/layout/IconLeafLabelList"/>
    <dgm:cxn modelId="{1F5B0E8F-B629-4727-8706-747DFB89A29E}" type="presParOf" srcId="{47F978F3-CACB-4060-A2E2-F5380DD910FB}" destId="{9DE4F212-84B4-4758-8236-303B42B86418}" srcOrd="1" destOrd="0" presId="urn:microsoft.com/office/officeart/2018/5/layout/IconLeafLabelList"/>
    <dgm:cxn modelId="{DF6501CE-F0A5-477C-A0E5-2C4F4CA111E7}" type="presParOf" srcId="{47F978F3-CACB-4060-A2E2-F5380DD910FB}" destId="{93575550-9D04-452F-B1E7-59A803171913}" srcOrd="2" destOrd="0" presId="urn:microsoft.com/office/officeart/2018/5/layout/IconLeafLabelList"/>
    <dgm:cxn modelId="{20601377-F87A-40D7-ADC5-012B6538E9CE}" type="presParOf" srcId="{93575550-9D04-452F-B1E7-59A803171913}" destId="{060B7071-D5A0-43D2-8064-8C7E86D1340E}" srcOrd="0" destOrd="0" presId="urn:microsoft.com/office/officeart/2018/5/layout/IconLeafLabelList"/>
    <dgm:cxn modelId="{265A1E64-C0E3-47B9-899C-11918AA01129}" type="presParOf" srcId="{93575550-9D04-452F-B1E7-59A803171913}" destId="{ACB1AEA9-67D4-4555-9ED4-47DD784A6877}" srcOrd="1" destOrd="0" presId="urn:microsoft.com/office/officeart/2018/5/layout/IconLeafLabelList"/>
    <dgm:cxn modelId="{BCAB9F3E-70B5-4250-87AC-0B5E113BA386}" type="presParOf" srcId="{93575550-9D04-452F-B1E7-59A803171913}" destId="{B3B8A938-4B12-411D-AB84-D4B1A32A9574}" srcOrd="2" destOrd="0" presId="urn:microsoft.com/office/officeart/2018/5/layout/IconLeafLabelList"/>
    <dgm:cxn modelId="{4A7E65B4-E08E-4DC5-A824-FC80628D4EBB}" type="presParOf" srcId="{93575550-9D04-452F-B1E7-59A803171913}" destId="{6A60A275-587C-4776-9C18-B482150B6A50}" srcOrd="3" destOrd="0" presId="urn:microsoft.com/office/officeart/2018/5/layout/IconLeafLabelList"/>
    <dgm:cxn modelId="{50B0EE38-F5F9-4840-9214-B244C82466FB}" type="presParOf" srcId="{47F978F3-CACB-4060-A2E2-F5380DD910FB}" destId="{23F0C966-806E-4A65-B285-34A51F7235FD}" srcOrd="3" destOrd="0" presId="urn:microsoft.com/office/officeart/2018/5/layout/IconLeafLabelList"/>
    <dgm:cxn modelId="{59F9007D-FA9B-4963-84E4-A7789222A438}" type="presParOf" srcId="{47F978F3-CACB-4060-A2E2-F5380DD910FB}" destId="{8D9463F6-A00B-40DE-8596-E5C9583C4896}" srcOrd="4" destOrd="0" presId="urn:microsoft.com/office/officeart/2018/5/layout/IconLeafLabelList"/>
    <dgm:cxn modelId="{04B4CC5E-0B28-4984-89BC-9EF826C92D7A}" type="presParOf" srcId="{8D9463F6-A00B-40DE-8596-E5C9583C4896}" destId="{1C7CEE49-0E26-4174-901F-0A0AC24E1CEF}" srcOrd="0" destOrd="0" presId="urn:microsoft.com/office/officeart/2018/5/layout/IconLeafLabelList"/>
    <dgm:cxn modelId="{4647435D-D448-43FB-89CB-C58E96E90459}" type="presParOf" srcId="{8D9463F6-A00B-40DE-8596-E5C9583C4896}" destId="{8350B1CB-FE05-464C-A826-B8AFE9183A94}" srcOrd="1" destOrd="0" presId="urn:microsoft.com/office/officeart/2018/5/layout/IconLeafLabelList"/>
    <dgm:cxn modelId="{D22230AD-F271-4D6D-9857-0EE0BB486FFA}" type="presParOf" srcId="{8D9463F6-A00B-40DE-8596-E5C9583C4896}" destId="{B37F6BA3-8ED4-4192-910A-6F05284C1829}" srcOrd="2" destOrd="0" presId="urn:microsoft.com/office/officeart/2018/5/layout/IconLeafLabelList"/>
    <dgm:cxn modelId="{8B4BE8AF-D74B-4AD3-BE0C-5A63AA32B463}" type="presParOf" srcId="{8D9463F6-A00B-40DE-8596-E5C9583C4896}" destId="{3A04A083-85E6-4069-B787-FBEC08C10B73}" srcOrd="3" destOrd="0" presId="urn:microsoft.com/office/officeart/2018/5/layout/IconLeafLabelList"/>
    <dgm:cxn modelId="{DA2A31DA-650A-415A-8067-3307884DD2A3}" type="presParOf" srcId="{47F978F3-CACB-4060-A2E2-F5380DD910FB}" destId="{155B17CA-3C3A-4C36-A104-9A66998A81A8}" srcOrd="5" destOrd="0" presId="urn:microsoft.com/office/officeart/2018/5/layout/IconLeafLabelList"/>
    <dgm:cxn modelId="{46CE94EA-05B7-4456-8B53-22949DD43D63}" type="presParOf" srcId="{47F978F3-CACB-4060-A2E2-F5380DD910FB}" destId="{06FFEEA2-CDED-441A-A216-9963DCF3071A}" srcOrd="6" destOrd="0" presId="urn:microsoft.com/office/officeart/2018/5/layout/IconLeafLabelList"/>
    <dgm:cxn modelId="{3B16F2F0-C83D-4452-84E8-3C442EB06CF4}" type="presParOf" srcId="{06FFEEA2-CDED-441A-A216-9963DCF3071A}" destId="{D012C8CF-3BD2-46FE-984A-D451A1F37CB3}" srcOrd="0" destOrd="0" presId="urn:microsoft.com/office/officeart/2018/5/layout/IconLeafLabelList"/>
    <dgm:cxn modelId="{655AD6A0-6C73-44CF-9E99-19C70E141C32}" type="presParOf" srcId="{06FFEEA2-CDED-441A-A216-9963DCF3071A}" destId="{2F4B5CA6-C4C1-4763-9D6C-31CBEC2CAD91}" srcOrd="1" destOrd="0" presId="urn:microsoft.com/office/officeart/2018/5/layout/IconLeafLabelList"/>
    <dgm:cxn modelId="{B797309C-9C3E-4551-A6CB-B7AC0D802121}" type="presParOf" srcId="{06FFEEA2-CDED-441A-A216-9963DCF3071A}" destId="{39F656F7-5D00-4702-98B9-DA0B5478B4D6}" srcOrd="2" destOrd="0" presId="urn:microsoft.com/office/officeart/2018/5/layout/IconLeafLabelList"/>
    <dgm:cxn modelId="{07317331-D146-4553-9456-7F025D490999}" type="presParOf" srcId="{06FFEEA2-CDED-441A-A216-9963DCF3071A}" destId="{CB3F16E8-F1A8-4EE3-9BF3-8A2F1E50A32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0789F-ABDD-4F41-A925-98D7FF35ADFC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B6118-9B57-4B2F-A540-65090A3776D8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9DF59-6F80-4394-B09C-7847AC02FCEE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become familiar with the concept of an I/O stream</a:t>
          </a:r>
        </a:p>
      </dsp:txBody>
      <dsp:txXfrm>
        <a:off x="1372680" y="2344"/>
        <a:ext cx="5424994" cy="1188467"/>
      </dsp:txXfrm>
    </dsp:sp>
    <dsp:sp modelId="{39054BF6-A7FA-4023-816D-9C4D618F56AF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9C146-EE04-4944-8A42-EC917E72D2C9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9FDD9-7EAE-48F0-A90A-33625A611830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 the difference between binary files and text files</a:t>
          </a:r>
        </a:p>
      </dsp:txBody>
      <dsp:txXfrm>
        <a:off x="1372680" y="1487929"/>
        <a:ext cx="5424994" cy="1188467"/>
      </dsp:txXfrm>
    </dsp:sp>
    <dsp:sp modelId="{63E2F90C-0786-427D-BF8D-E13F6C62D0B9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2EF7F-2CE9-46F7-B43F-C1A9C80A327F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96991-1539-45E1-974B-1FF95E9AB521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 how to save data in a file</a:t>
          </a:r>
        </a:p>
      </dsp:txBody>
      <dsp:txXfrm>
        <a:off x="1372680" y="2973514"/>
        <a:ext cx="5424994" cy="1188467"/>
      </dsp:txXfrm>
    </dsp:sp>
    <dsp:sp modelId="{061EC2E7-6796-4A2B-BF27-8DDBD9F381FA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3FF7D-46DB-4CB1-ACA0-FB310ACAE172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91832-6045-4D89-A2E6-FE7B3974EB9A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 how to read data from a file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68020-6F8B-4D63-B9DA-37A6A11AFC2C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F762F-AD48-42FB-A158-4902DFE01376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Overview of Streams and File I/O</a:t>
          </a:r>
        </a:p>
      </dsp:txBody>
      <dsp:txXfrm>
        <a:off x="0" y="2758"/>
        <a:ext cx="6797675" cy="940732"/>
      </dsp:txXfrm>
    </dsp:sp>
    <dsp:sp modelId="{3AC9B158-14E9-4C2C-88F1-A3B2B6498CD6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2B0E-4972-4EAC-BCA3-13A081F961E5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Text-File I/O</a:t>
          </a:r>
        </a:p>
      </dsp:txBody>
      <dsp:txXfrm>
        <a:off x="0" y="943491"/>
        <a:ext cx="6797675" cy="940732"/>
      </dsp:txXfrm>
    </dsp:sp>
    <dsp:sp modelId="{0AEA2476-7B20-4787-9BB3-AF9F6944670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6C063-ADBB-487A-9F6A-D68903B4FD40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Using the File Class</a:t>
          </a:r>
        </a:p>
      </dsp:txBody>
      <dsp:txXfrm>
        <a:off x="0" y="1884223"/>
        <a:ext cx="6797675" cy="940732"/>
      </dsp:txXfrm>
    </dsp:sp>
    <dsp:sp modelId="{9815791C-666D-476E-AEDE-2CFE966D4E02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CBB48-5B45-4718-9AC7-CEB11D4368CD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Basic Binary-File I/O</a:t>
          </a:r>
        </a:p>
      </dsp:txBody>
      <dsp:txXfrm>
        <a:off x="0" y="2824956"/>
        <a:ext cx="6797675" cy="940732"/>
      </dsp:txXfrm>
    </dsp:sp>
    <dsp:sp modelId="{C1092AA8-278D-4CDD-9CE6-657F701EDFC7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DCC26-CD8D-4564-A5C1-02ED541FEC31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Object I/O with Object Streams</a:t>
          </a:r>
        </a:p>
      </dsp:txBody>
      <dsp:txXfrm>
        <a:off x="0" y="3765688"/>
        <a:ext cx="6797675" cy="940732"/>
      </dsp:txXfrm>
    </dsp:sp>
    <dsp:sp modelId="{1959C28D-AACF-4013-8548-C864B4811B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AB35B-44D6-4EA4-8ED9-474EA49BE504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(optional) Graphics Supplement</a:t>
          </a:r>
        </a:p>
      </dsp:txBody>
      <dsp:txXfrm>
        <a:off x="0" y="4706420"/>
        <a:ext cx="6797675" cy="940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75190-4A73-4DDA-8BA9-F17F241542C7}">
      <dsp:nvSpPr>
        <dsp:cNvPr id="0" name=""/>
        <dsp:cNvSpPr/>
      </dsp:nvSpPr>
      <dsp:spPr>
        <a:xfrm rot="5400000">
          <a:off x="4078394" y="-1492397"/>
          <a:ext cx="1088049" cy="4350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it acts as a buffer between the data source and destination</a:t>
          </a:r>
        </a:p>
      </dsp:txBody>
      <dsp:txXfrm rot="-5400000">
        <a:off x="2447163" y="191948"/>
        <a:ext cx="4297398" cy="981821"/>
      </dsp:txXfrm>
    </dsp:sp>
    <dsp:sp modelId="{9D4E1621-6BEF-40DE-91CB-ECFD13249D6C}">
      <dsp:nvSpPr>
        <dsp:cNvPr id="0" name=""/>
        <dsp:cNvSpPr/>
      </dsp:nvSpPr>
      <dsp:spPr>
        <a:xfrm>
          <a:off x="0" y="2827"/>
          <a:ext cx="2447163" cy="1360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Stream</a:t>
          </a:r>
          <a:r>
            <a:rPr lang="en-US" sz="1400" kern="1200"/>
            <a:t>: an object that either delivers data to its destination (screen, file, etc.) or that takes data from a source (keyboard, file, etc.)</a:t>
          </a:r>
        </a:p>
      </dsp:txBody>
      <dsp:txXfrm>
        <a:off x="66393" y="69220"/>
        <a:ext cx="2314377" cy="1227275"/>
      </dsp:txXfrm>
    </dsp:sp>
    <dsp:sp modelId="{E1BB54E9-0EFA-477B-9506-369E4EDD2A94}">
      <dsp:nvSpPr>
        <dsp:cNvPr id="0" name=""/>
        <dsp:cNvSpPr/>
      </dsp:nvSpPr>
      <dsp:spPr>
        <a:xfrm rot="5400000">
          <a:off x="4078394" y="-64332"/>
          <a:ext cx="1088049" cy="4350512"/>
        </a:xfrm>
        <a:prstGeom prst="round2Same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System.in is an input stream</a:t>
          </a:r>
        </a:p>
      </dsp:txBody>
      <dsp:txXfrm rot="-5400000">
        <a:off x="2447163" y="1620013"/>
        <a:ext cx="4297398" cy="981821"/>
      </dsp:txXfrm>
    </dsp:sp>
    <dsp:sp modelId="{8A903CF6-9955-46F8-9604-56D418C45C43}">
      <dsp:nvSpPr>
        <dsp:cNvPr id="0" name=""/>
        <dsp:cNvSpPr/>
      </dsp:nvSpPr>
      <dsp:spPr>
        <a:xfrm>
          <a:off x="0" y="1430892"/>
          <a:ext cx="2447163" cy="1360061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Input stream</a:t>
          </a:r>
          <a:r>
            <a:rPr lang="en-US" sz="1400" kern="1200"/>
            <a:t>: a stream that provides input to a program</a:t>
          </a:r>
        </a:p>
      </dsp:txBody>
      <dsp:txXfrm>
        <a:off x="66393" y="1497285"/>
        <a:ext cx="2314377" cy="1227275"/>
      </dsp:txXfrm>
    </dsp:sp>
    <dsp:sp modelId="{A46EE480-0A45-480D-AD37-9D4F1E026FA0}">
      <dsp:nvSpPr>
        <dsp:cNvPr id="0" name=""/>
        <dsp:cNvSpPr/>
      </dsp:nvSpPr>
      <dsp:spPr>
        <a:xfrm rot="5400000">
          <a:off x="4078394" y="1363732"/>
          <a:ext cx="1088049" cy="4350512"/>
        </a:xfrm>
        <a:prstGeom prst="round2Same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System.out is an output stream</a:t>
          </a:r>
        </a:p>
      </dsp:txBody>
      <dsp:txXfrm rot="-5400000">
        <a:off x="2447163" y="3048077"/>
        <a:ext cx="4297398" cy="981821"/>
      </dsp:txXfrm>
    </dsp:sp>
    <dsp:sp modelId="{AA6D08EF-27B4-43D4-A5C5-FDC3819EAB55}">
      <dsp:nvSpPr>
        <dsp:cNvPr id="0" name=""/>
        <dsp:cNvSpPr/>
      </dsp:nvSpPr>
      <dsp:spPr>
        <a:xfrm>
          <a:off x="0" y="2858957"/>
          <a:ext cx="2447163" cy="1360061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Output stream</a:t>
          </a:r>
          <a:r>
            <a:rPr lang="en-US" sz="1400" kern="1200"/>
            <a:t>: a stream that accepts output from a program</a:t>
          </a:r>
        </a:p>
      </dsp:txBody>
      <dsp:txXfrm>
        <a:off x="66393" y="2925350"/>
        <a:ext cx="2314377" cy="1227275"/>
      </dsp:txXfrm>
    </dsp:sp>
    <dsp:sp modelId="{BCBD51B6-8163-4585-863D-A7B7333A6779}">
      <dsp:nvSpPr>
        <dsp:cNvPr id="0" name=""/>
        <dsp:cNvSpPr/>
      </dsp:nvSpPr>
      <dsp:spPr>
        <a:xfrm rot="5400000">
          <a:off x="4078394" y="2791797"/>
          <a:ext cx="1088049" cy="4350512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System.out connects a program to the screen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System.in connects a program to the keyboard</a:t>
          </a:r>
        </a:p>
      </dsp:txBody>
      <dsp:txXfrm rot="-5400000">
        <a:off x="2447163" y="4476142"/>
        <a:ext cx="4297398" cy="981821"/>
      </dsp:txXfrm>
    </dsp:sp>
    <dsp:sp modelId="{78D94E54-9F85-4111-9E19-D821610D694D}">
      <dsp:nvSpPr>
        <dsp:cNvPr id="0" name=""/>
        <dsp:cNvSpPr/>
      </dsp:nvSpPr>
      <dsp:spPr>
        <a:xfrm>
          <a:off x="0" y="4287022"/>
          <a:ext cx="2447163" cy="1360061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stream connects a program to an I/O object</a:t>
          </a:r>
        </a:p>
      </dsp:txBody>
      <dsp:txXfrm>
        <a:off x="66393" y="4353415"/>
        <a:ext cx="2314377" cy="1227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49F9F-1493-4B9C-8175-D0E043E02FC5}">
      <dsp:nvSpPr>
        <dsp:cNvPr id="0" name=""/>
        <dsp:cNvSpPr/>
      </dsp:nvSpPr>
      <dsp:spPr>
        <a:xfrm>
          <a:off x="1059152" y="225247"/>
          <a:ext cx="1138429" cy="1138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BCA57-33FC-4248-B52F-155C2CBAEEE0}">
      <dsp:nvSpPr>
        <dsp:cNvPr id="0" name=""/>
        <dsp:cNvSpPr/>
      </dsp:nvSpPr>
      <dsp:spPr>
        <a:xfrm>
          <a:off x="2039" y="1499933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All</a:t>
          </a:r>
          <a:r>
            <a:rPr lang="en-US" sz="1400" kern="1200"/>
            <a:t> data and programs are ultimately just zeros and ones</a:t>
          </a:r>
        </a:p>
      </dsp:txBody>
      <dsp:txXfrm>
        <a:off x="2039" y="1499933"/>
        <a:ext cx="3252656" cy="594626"/>
      </dsp:txXfrm>
    </dsp:sp>
    <dsp:sp modelId="{E783A459-900E-4D4E-B07A-B21A30359F8E}">
      <dsp:nvSpPr>
        <dsp:cNvPr id="0" name=""/>
        <dsp:cNvSpPr/>
      </dsp:nvSpPr>
      <dsp:spPr>
        <a:xfrm>
          <a:off x="2039" y="2157934"/>
          <a:ext cx="3252656" cy="123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digit can have one of two values, hence </a:t>
          </a:r>
          <a:r>
            <a:rPr lang="en-US" sz="1100" i="1" kern="1200"/>
            <a:t>binary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bit</a:t>
          </a:r>
          <a:r>
            <a:rPr lang="en-US" sz="1100" kern="1200"/>
            <a:t> is one binary digit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byte</a:t>
          </a:r>
          <a:r>
            <a:rPr lang="en-US" sz="1100" kern="1200"/>
            <a:t> is a group of eight bits</a:t>
          </a:r>
        </a:p>
      </dsp:txBody>
      <dsp:txXfrm>
        <a:off x="2039" y="2157934"/>
        <a:ext cx="3252656" cy="1236060"/>
      </dsp:txXfrm>
    </dsp:sp>
    <dsp:sp modelId="{F642DC75-E3E4-4A48-85D6-7FE735A204A6}">
      <dsp:nvSpPr>
        <dsp:cNvPr id="0" name=""/>
        <dsp:cNvSpPr/>
      </dsp:nvSpPr>
      <dsp:spPr>
        <a:xfrm>
          <a:off x="4881023" y="225247"/>
          <a:ext cx="1138429" cy="1138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91712-493C-48B0-B99D-48DB99ACC21A}">
      <dsp:nvSpPr>
        <dsp:cNvPr id="0" name=""/>
        <dsp:cNvSpPr/>
      </dsp:nvSpPr>
      <dsp:spPr>
        <a:xfrm>
          <a:off x="3823910" y="1499933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Text files</a:t>
          </a:r>
          <a:r>
            <a:rPr lang="en-US" sz="1400" kern="1200"/>
            <a:t>: the bits represent printable characters</a:t>
          </a:r>
        </a:p>
      </dsp:txBody>
      <dsp:txXfrm>
        <a:off x="3823910" y="1499933"/>
        <a:ext cx="3252656" cy="594626"/>
      </dsp:txXfrm>
    </dsp:sp>
    <dsp:sp modelId="{FE2C5D83-B33C-461F-B31D-938B42D75532}">
      <dsp:nvSpPr>
        <dsp:cNvPr id="0" name=""/>
        <dsp:cNvSpPr/>
      </dsp:nvSpPr>
      <dsp:spPr>
        <a:xfrm>
          <a:off x="3823910" y="2157934"/>
          <a:ext cx="3252656" cy="123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 byte per character for ASCII, the most common code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example, Java source files are text files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 is any file created with a "text editor"</a:t>
          </a:r>
        </a:p>
      </dsp:txBody>
      <dsp:txXfrm>
        <a:off x="3823910" y="2157934"/>
        <a:ext cx="3252656" cy="1236060"/>
      </dsp:txXfrm>
    </dsp:sp>
    <dsp:sp modelId="{55408CF0-2225-4BFA-9098-195EDFEFB195}">
      <dsp:nvSpPr>
        <dsp:cNvPr id="0" name=""/>
        <dsp:cNvSpPr/>
      </dsp:nvSpPr>
      <dsp:spPr>
        <a:xfrm>
          <a:off x="8702894" y="225247"/>
          <a:ext cx="1138429" cy="1138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111B2-CE72-4C92-AA98-5A796B90A3BC}">
      <dsp:nvSpPr>
        <dsp:cNvPr id="0" name=""/>
        <dsp:cNvSpPr/>
      </dsp:nvSpPr>
      <dsp:spPr>
        <a:xfrm>
          <a:off x="7645781" y="1499933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Binary files</a:t>
          </a:r>
          <a:r>
            <a:rPr lang="en-US" sz="1400" kern="1200"/>
            <a:t>: the bits represent other types of encoded information, such as executable instructions or numeric data</a:t>
          </a:r>
        </a:p>
      </dsp:txBody>
      <dsp:txXfrm>
        <a:off x="7645781" y="1499933"/>
        <a:ext cx="3252656" cy="594626"/>
      </dsp:txXfrm>
    </dsp:sp>
    <dsp:sp modelId="{52505355-5BBF-4F81-AAB0-B1716943F614}">
      <dsp:nvSpPr>
        <dsp:cNvPr id="0" name=""/>
        <dsp:cNvSpPr/>
      </dsp:nvSpPr>
      <dsp:spPr>
        <a:xfrm>
          <a:off x="7645781" y="2157934"/>
          <a:ext cx="3252656" cy="123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these files are easily read by the computer but not humans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they are </a:t>
          </a:r>
          <a:r>
            <a:rPr lang="en-US" sz="1100" i="1" kern="1200"/>
            <a:t>not</a:t>
          </a:r>
          <a:r>
            <a:rPr lang="en-US" sz="1100" kern="1200"/>
            <a:t> "printable" files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actually, you </a:t>
          </a:r>
          <a:r>
            <a:rPr lang="en-US" sz="1100" i="1" kern="1200"/>
            <a:t>can</a:t>
          </a:r>
          <a:r>
            <a:rPr lang="en-US" sz="1100" kern="1200"/>
            <a:t> print them, but they will be unintelligible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"printable" means "easily readable by humans when printed"</a:t>
          </a:r>
        </a:p>
      </dsp:txBody>
      <dsp:txXfrm>
        <a:off x="7645781" y="2157934"/>
        <a:ext cx="3252656" cy="1236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20583-EF97-4978-8F35-EB0748A67035}">
      <dsp:nvSpPr>
        <dsp:cNvPr id="0" name=""/>
        <dsp:cNvSpPr/>
      </dsp:nvSpPr>
      <dsp:spPr>
        <a:xfrm>
          <a:off x="552786" y="502109"/>
          <a:ext cx="1444955" cy="1444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ACA0E-2860-44D5-883C-EED551F51A7A}">
      <dsp:nvSpPr>
        <dsp:cNvPr id="0" name=""/>
        <dsp:cNvSpPr/>
      </dsp:nvSpPr>
      <dsp:spPr>
        <a:xfrm>
          <a:off x="860727" y="810050"/>
          <a:ext cx="829072" cy="8290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B285-C56D-41B2-9631-E55C7EEEF33B}">
      <dsp:nvSpPr>
        <dsp:cNvPr id="0" name=""/>
        <dsp:cNvSpPr/>
      </dsp:nvSpPr>
      <dsp:spPr>
        <a:xfrm>
          <a:off x="90874" y="2397132"/>
          <a:ext cx="2368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readLine: read a line into a String</a:t>
          </a:r>
        </a:p>
      </dsp:txBody>
      <dsp:txXfrm>
        <a:off x="90874" y="2397132"/>
        <a:ext cx="2368779" cy="720000"/>
      </dsp:txXfrm>
    </dsp:sp>
    <dsp:sp modelId="{060B7071-D5A0-43D2-8064-8C7E86D1340E}">
      <dsp:nvSpPr>
        <dsp:cNvPr id="0" name=""/>
        <dsp:cNvSpPr/>
      </dsp:nvSpPr>
      <dsp:spPr>
        <a:xfrm>
          <a:off x="3336102" y="502109"/>
          <a:ext cx="1444955" cy="1444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1AEA9-67D4-4555-9ED4-47DD784A6877}">
      <dsp:nvSpPr>
        <dsp:cNvPr id="0" name=""/>
        <dsp:cNvSpPr/>
      </dsp:nvSpPr>
      <dsp:spPr>
        <a:xfrm>
          <a:off x="3644043" y="810050"/>
          <a:ext cx="829072" cy="8290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0A275-587C-4776-9C18-B482150B6A50}">
      <dsp:nvSpPr>
        <dsp:cNvPr id="0" name=""/>
        <dsp:cNvSpPr/>
      </dsp:nvSpPr>
      <dsp:spPr>
        <a:xfrm>
          <a:off x="2874190" y="2397132"/>
          <a:ext cx="2368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no methods to read numbers directly, so read numbers as Strings and then convert them (StringTokenizer later)</a:t>
          </a:r>
        </a:p>
      </dsp:txBody>
      <dsp:txXfrm>
        <a:off x="2874190" y="2397132"/>
        <a:ext cx="2368779" cy="720000"/>
      </dsp:txXfrm>
    </dsp:sp>
    <dsp:sp modelId="{1C7CEE49-0E26-4174-901F-0A0AC24E1CEF}">
      <dsp:nvSpPr>
        <dsp:cNvPr id="0" name=""/>
        <dsp:cNvSpPr/>
      </dsp:nvSpPr>
      <dsp:spPr>
        <a:xfrm>
          <a:off x="6119418" y="502109"/>
          <a:ext cx="1444955" cy="1444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0B1CB-FE05-464C-A826-B8AFE9183A94}">
      <dsp:nvSpPr>
        <dsp:cNvPr id="0" name=""/>
        <dsp:cNvSpPr/>
      </dsp:nvSpPr>
      <dsp:spPr>
        <a:xfrm>
          <a:off x="6427360" y="810050"/>
          <a:ext cx="829072" cy="8290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A083-85E6-4069-B787-FBEC08C10B73}">
      <dsp:nvSpPr>
        <dsp:cNvPr id="0" name=""/>
        <dsp:cNvSpPr/>
      </dsp:nvSpPr>
      <dsp:spPr>
        <a:xfrm>
          <a:off x="5657506" y="2397132"/>
          <a:ext cx="2368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read: read a char at a time</a:t>
          </a:r>
        </a:p>
      </dsp:txBody>
      <dsp:txXfrm>
        <a:off x="5657506" y="2397132"/>
        <a:ext cx="2368779" cy="720000"/>
      </dsp:txXfrm>
    </dsp:sp>
    <dsp:sp modelId="{D012C8CF-3BD2-46FE-984A-D451A1F37CB3}">
      <dsp:nvSpPr>
        <dsp:cNvPr id="0" name=""/>
        <dsp:cNvSpPr/>
      </dsp:nvSpPr>
      <dsp:spPr>
        <a:xfrm>
          <a:off x="8902735" y="502109"/>
          <a:ext cx="1444955" cy="14449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B5CA6-C4C1-4763-9D6C-31CBEC2CAD91}">
      <dsp:nvSpPr>
        <dsp:cNvPr id="0" name=""/>
        <dsp:cNvSpPr/>
      </dsp:nvSpPr>
      <dsp:spPr>
        <a:xfrm>
          <a:off x="9210676" y="810050"/>
          <a:ext cx="829072" cy="8290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F16E8-F1A8-4EE3-9BF3-8A2F1E50A320}">
      <dsp:nvSpPr>
        <dsp:cNvPr id="0" name=""/>
        <dsp:cNvSpPr/>
      </dsp:nvSpPr>
      <dsp:spPr>
        <a:xfrm>
          <a:off x="8440823" y="2397132"/>
          <a:ext cx="2368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close: close BufferedReader stream</a:t>
          </a:r>
        </a:p>
      </dsp:txBody>
      <dsp:txXfrm>
        <a:off x="8440823" y="2397132"/>
        <a:ext cx="236877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02D2-8897-40D9-80D8-604BEED9E5A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3023-20E7-4140-95CB-FE1DE933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8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C97854D-E0F9-E732-5A53-8C718FC55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9FED5-E0F9-48B0-A52F-8258EEA83CB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E3475A94-6243-F18E-D608-3C67A4703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192E3357-840A-B199-83FB-4E77E67D4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402576-D925-68D3-0B87-EE4D37DC4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A3F51-FCC6-4468-AF85-932B99D48A1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76208EB3-3885-92EB-6B2B-AA3F99DB5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20AF51EE-DE09-8A51-06AE-DCD893E7E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B25FB7-D9AF-BFA5-FBCE-68BF906B8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2FB99-59FF-4F65-8ED0-9C5437755EA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B74656BF-0C32-3EE7-7E15-A7A022079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A3F1B85F-83C4-2B88-6E15-ECD7AA99A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B132FE-CF8B-E8FB-4A7F-E85438480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5E294-84BF-49C3-9F75-C953BDB332C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458D333E-3383-2B15-624E-A32F410CA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15770058-CA09-D73C-7A84-53B2F206F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1C5683-0EEC-211E-D0E9-E95517EC2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05D2C-9763-4CDD-AB80-85C95990206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F7C2CFC4-E9B7-550F-AEA9-32A1FCD65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6B811916-DC83-83F0-D4CD-E2C9EBA0B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7456DEA-F2F2-2AB8-5F86-2F235372D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C3955-43A2-4479-9F39-54BEA4F37A2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AA13D39A-BDE3-F200-6FE8-F4EDC9B8C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4A3EADC3-FFC9-4448-C113-C59F6C1B0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A5FAA7-209A-5418-8C19-F4ADC83D4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18678-037D-48DC-A948-490D022F7D7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6302D571-E3CA-ABDB-C881-D3DDF037F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C03BFBAB-C03B-A935-8831-651585A34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6C4A74-C387-7E48-B9A4-708F09497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3D0C-2DDB-487F-8A63-F5C7ABC457B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A68F5935-3EA2-2D07-BDD3-DB987DAA9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0874D0C5-CDF0-8925-14DC-6859C0BA2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8B267E-E6CA-ECE9-0AE2-F8E86C904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85369-1288-4F43-B793-B02F651CB98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04D3596E-E897-E453-5CD3-52F601948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5C76ACA9-99A7-8EBC-FA39-D8D53355D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FB3FB65-3413-EBE5-2AD5-8A043D49D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DA33C-08AF-484C-9152-7354E294404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F4112249-7271-3586-E02B-325F7978D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96DB79DA-6DB4-7358-5EBE-1CD82591C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C84E40-794D-6AC8-9690-1BB155E67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B66BB-6102-4887-8AD9-52E41E1F574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0327EECB-16A7-C147-E45C-7EA3241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82278991-9C8C-3595-7BCB-69393C6D8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E4FBBF-F056-97E8-FE6B-F78A43E8B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56B1D-19C2-4031-A1C2-D29D344C9E6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B93AC136-0432-FC05-7C8C-96BA2CE56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1AA1DEBD-AACF-ABEB-1AF4-3E3EF670E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B7CF38-A669-9F9C-7934-4821D9509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7B25C-89CE-4116-BE81-E85EBC1DC4D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8EEC1A63-AA83-D5EF-E085-8150A988D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328F8A5F-7BE1-64C0-F6CA-3895FF131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3FCE745-437C-DBF0-9320-8FC9E702F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E1A25-1E68-4FE9-ADBD-272565113AE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9A9A6F1C-06D5-EB2C-B062-C3EC4E64F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0C57D44F-3B36-6F52-5BD5-925FA428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8430AB-6CE0-DE0B-5EAD-208B3ADBC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019B2-B0E4-4A32-81CB-7D4DDC13B31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6CAC882B-9C37-D881-12C9-07B5E1821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A9F6444A-95D9-D573-91DA-CCFD57397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0EE1DB-710B-A358-9776-C352CA097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8CA8A-10D8-42F2-8C16-5C7ADCAD0BD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4EFC6F1E-026F-845C-538F-EA7BEC8034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055EB068-12C7-A0D4-3759-A89EE1E46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39B00C-4806-6C01-9B55-1C3C65F5F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19501-EA21-4B58-AC0A-46148801C9F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3D86CE48-B28D-AEBF-1A33-B6645A95A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07E19D67-C46B-C742-DCC1-86B9F26A7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0D459E-E2FC-51F5-294D-6BAF5FA74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4D1A5-1A63-42DD-83CB-FE6B1062850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6F3AE9C7-0DCA-FFBE-8AEF-46E0484401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D8038D52-DC62-1282-57D8-BB45F75C3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82BA6D-0BA9-DBFE-0C84-CCA4C71A1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4EEE6-7CCC-4029-AF0C-C3536576FC5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92DD8C7D-641B-03C7-3787-8A054BD69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9E8A40F2-DEE0-077B-E302-ACCF34BD2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9257603-AFBC-32C5-847D-CB97EB824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425B4-4DD8-45FA-A7F1-A43A517EA9D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6CB42E6B-8464-ABCB-208D-96FB8BE85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BBB889A1-E907-CFF5-41A8-FB704E9BE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2CB109-B040-EA53-A87B-FA2E637F3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B12AB-25FE-4E92-98F0-5BB2FD0754F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9B949BD1-E48C-40BF-CE7A-069B1F0DA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1B1F4E3-2162-66AB-070D-E24A4DFD2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36959D-97D8-2AE4-B54C-BE12BB8EC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4CD75-4722-4C0F-A20B-239211AF9C9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B34D251D-0A95-1970-B032-0CC985100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5D03F049-8247-FB2D-4BC7-123AE71D3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27B64E-70D3-AE02-7EF6-BA21CE0E0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B9C54-55C9-4BE1-8729-DC0DD8001BC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745634C5-2FCC-11C3-5D87-15ACDFFF3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C807FAA7-59DE-EA6E-B7CA-6A3E42652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389673C-8C75-EA29-DE19-FE5A64BC8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3520B-9731-48ED-8F83-1E2E5D70CBE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C7292A57-CDA3-8FC7-98E4-08390504B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C534174E-2892-1AF4-052D-1DBEF7C5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16F3CC-85B7-19F8-FB08-0F7F0AABE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1AB77-9BA0-4EEA-873A-73BAD9030D3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718720CA-46CD-DF6F-15B1-69A748CA9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28460C3B-9A42-BE9E-3CED-F7D93249F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72CD19-AE76-9F20-2EA4-1B1F2F249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02934-5897-4992-BE65-B7FBCEDDE13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6846CFDF-C439-7AD1-365D-32BFA8E68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DD6606FE-4CDE-26AC-1081-056F570F8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88FAE4-3010-48CA-8401-609B27915D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99DE0-4BDF-478C-97DE-9D5902095A4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B50675FB-02B6-876F-9401-5A20F8FBF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44F8EE2C-70C8-BBDE-1DC7-FB88D8058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26B693-ACFE-0E54-5A24-1BDB32D88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FB54-727D-4E25-BE04-7B77A2B3ED1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1D6325A3-AB45-13B9-8F08-70B467AF2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9FCB6E1B-39C3-52C1-BECE-9CC9AC641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7790ECC-E330-BD6F-8D96-BACC31EF9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6164-17E5-4746-A6D3-8257773E5F3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1F27E906-6910-9EE7-BDF4-FA6859422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A21CA555-10F8-0D98-A07E-6EFF34BD7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B6AC9D-D153-3EAF-2A32-6D7929FBB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677F9-BA0C-4BFF-8942-33EB5048917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BFA09BC5-ED1C-FC91-A46F-D348DF908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82126D8B-B863-C5D1-B7D1-FC39EB7F9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DCFE53-E099-0BDD-7EA9-D9EA3978D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0C44C-062F-4A16-A101-665CDC13916F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88F4F67E-D1B7-3242-FBCA-D068E946D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69DC4335-3463-3CDB-96F3-62C47E59D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6E52DF-D88A-09D3-36EA-B9DEAC561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EA48B-CC3F-4D07-ADB3-C6B217CD9F9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0FC14D27-6E8E-CDCC-E07F-BB3E84B31B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EED83AC3-EC49-6A79-D251-8B5B44AE4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E63634-62DE-247E-C3F5-1E268E280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8C8A5-891C-4520-A285-F4B8CB862E1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440B4389-A170-0834-096E-00AE2944F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A069C158-302D-C2DE-44BE-5709C3494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DD2C99-147D-2704-063F-2F95141D0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915A2-42EE-4997-9C46-E5339DC376D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315CC0B8-7226-65ED-4433-A9387AF9E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2C356EAA-7958-484C-1A29-303D716CA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4CB55B-F63A-671E-A7EC-95459506E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03231-E93E-4A99-8E94-F0C23E83308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48C36531-8549-9F64-2E71-7D6D9933B7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8B5BFA05-1BED-FD53-A7D5-9948F24C7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5E52F1-CA2A-07B2-A5A4-78442EB98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5494F-9D04-47D1-AC16-8136459A1EA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44B327F7-2146-1C74-CC23-276AA952F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2B248DF5-A161-4E5C-FDA7-637A69C43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BA4F70-BA93-727E-F9CE-06E95585E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D6C48-5BE9-4231-9C9A-06E7813761F0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173173CB-8E36-50C0-B940-FE280FBB3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CAE2F7E6-9E1B-3592-5739-0E94CE8FC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D45C27-B02B-AA73-1E3A-578D6EBC2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84C0D-9713-4C9D-A701-EEA122058CB9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960CB759-A5B5-5189-52ED-B1996302F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DCC5874D-70DA-C507-1A03-13BC8C415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FCA51F-2DB1-7815-7795-CBC83E40B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B2C22-9EBF-41E5-90C2-BF1413BC228F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CD2C5922-AE33-72AF-70AC-6A4D1ABA7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D8591015-0A92-383F-7B44-51952B319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E00590-B5CE-D4E5-0745-413C3ED21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E392D-8394-4D9F-9701-3A06F74955CC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C1F140FA-502E-B46A-03C6-6A6D22FE9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20C20223-BA9F-0D1F-2AC0-1843484AB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E81DBD-43C7-67E0-F230-0D67534FB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0687-9C25-4701-B434-6EB87225EC0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59A79C4A-EF74-AF65-A080-97C8F5D2D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8801EBD0-8B28-4396-78EB-C28BF700F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2A2A045-49B8-480D-F770-70F09D5B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CD380-1759-4E06-BCC9-3C64B0D000BF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11C106D5-A989-E1BD-340E-6832724F6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737D70D9-20E3-84CC-1EB4-897C5E094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17C3BE-C30E-DDD5-5168-922E5E54F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8EE4C-0DE1-446E-8473-ED290061DE12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7FD8DEC5-B34E-83B1-B665-440D1CD24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B0459177-57A5-087C-1B8A-1FE3E8F93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BA4E36-55B5-1A1B-DA20-2F9E1ED61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8B054-127E-4DE2-8A09-1AAF8156EC51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73E678D0-D188-8DE1-6426-55CA838CC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77157A94-ACD2-728C-9A4E-7BEC15C1B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897695-8364-5B91-A529-32B478821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A3D7A-EDFE-4838-B1D1-39E66D70C65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6D371A7D-609D-FF85-64A8-E7D0A0006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0CDE2858-A9E3-33D0-8664-D868D82A1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0FD9D9-9B03-5F50-0792-9776D07E6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86F4E-55E9-497D-9A55-F66DA20746F5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11912FD5-EE4F-51D0-DE01-C3FDB40CF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54335E01-928D-3846-2281-68ABF83FF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B7D1F5-3517-8284-B517-2A79473D9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02B02-4DC8-4EA7-A4F1-C31B63540B21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EBEE63AD-0AF9-E783-C84F-7F5211AE3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AC4600DA-0FB3-3AF0-D3BC-32A16D324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33EA86-BB8C-BFDE-779C-63E701865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951BD-259A-4604-A5F0-BC3582C707A7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CB48CEEB-B9AA-66AD-93AD-D79328D2D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DFA61E1A-DDDA-44F3-988C-33CC81AFD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C28F9B-AB8D-9009-3297-3BF3E2F24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C4C80-C6E8-4127-9BD5-548E82099B1C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942006DC-4420-2A01-43DF-3FDC545635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FFD598CB-7394-6762-E006-CF7774190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BE6E0C-6DF8-48B2-8E7B-A0EF8F567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4B4EC-35CB-467D-A109-2D60FE6CCD82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B7802A54-0824-9244-9CC6-07571B589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595ED727-FC01-85E8-3B2D-7C7ACB6D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026A23-A502-880F-9C5D-8430A4261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77D5F-9F5D-477D-9E4C-FB062E2D6673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4B79A1E1-3308-A18E-5D8F-00C98DBC4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B7B1CB3A-D145-C25A-7D74-8713D0837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D0A7666-2578-E952-CE1C-1D188B205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0D4BF-AC09-4D7A-8252-5F9B8C5BEAF6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441346" name="Rectangle 2">
            <a:extLst>
              <a:ext uri="{FF2B5EF4-FFF2-40B4-BE49-F238E27FC236}">
                <a16:creationId xmlns:a16="http://schemas.microsoft.com/office/drawing/2014/main" id="{484A1D61-B70E-4520-F06C-1CDA1AAFA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DC8E2E78-5F43-FD41-3D1A-142940118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DC53411-E8FF-2176-88CC-812F69345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3FF9B-F600-48C5-AA9F-3D4E5518DB2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AEB9A7EB-FD8A-0D8E-CD88-DDEF593FD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04E2ED9F-643E-7E9E-9F13-2D4F207A7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B80F4E-A00A-A122-E51F-4BF9BBC8A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35B09-9C8C-4822-A29C-4793CD14F31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646BB417-0A7E-DB93-2DAB-D0BF4B142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03090255-3504-3DA8-D368-AD45CD3EC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6E8F36-8631-F427-7531-AE9AEFEC6D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96A3F-C42E-45D5-ABAA-F3EC77693D8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40F1FF07-8DE8-7B63-A1A1-165AF8011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E2FEE6E3-12E0-D1D6-E9FF-8391D0C5D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891DB0-DF58-3D0C-224A-6FAF749BC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7E4AB-EB42-409B-8EA3-65CCF71BCDC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95562D4C-70F1-4271-49F9-8ABB36A79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9DAFCF06-A5FB-E724-8165-6AF6F335A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0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9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3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47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2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2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9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8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3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6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0B436B-AEFB-4257-BCC4-1E7877920A5E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3F6DD4-2154-40B1-B5FE-1D369CD3851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8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9D1C7B8-D742-7A6E-3A72-50EB0185BB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Streams and File I/O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2ED36E3-3AA2-C1B3-5919-C04613799E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3D2165F6-4427-0AD3-913B-D91F71F09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2300">
                <a:solidFill>
                  <a:srgbClr val="FFFFFF"/>
                </a:solidFill>
              </a:rPr>
              <a:t>Text file: an example  </a:t>
            </a:r>
            <a:br>
              <a:rPr lang="en-US" altLang="en-US" sz="2300">
                <a:solidFill>
                  <a:srgbClr val="FFFFFF"/>
                </a:solidFill>
              </a:rPr>
            </a:br>
            <a:r>
              <a:rPr lang="en-US" altLang="en-US" sz="2300">
                <a:solidFill>
                  <a:srgbClr val="FFFFFF"/>
                </a:solidFill>
              </a:rPr>
              <a:t>[unix: od –w8 –bc &lt;file&gt;]</a:t>
            </a:r>
            <a:br>
              <a:rPr lang="en-US" altLang="en-US" sz="2300">
                <a:solidFill>
                  <a:srgbClr val="FFFFFF"/>
                </a:solidFill>
              </a:rPr>
            </a:br>
            <a:r>
              <a:rPr lang="en-US" altLang="en-US" sz="2300">
                <a:solidFill>
                  <a:srgbClr val="FFFFFF"/>
                </a:solidFill>
              </a:rPr>
              <a:t>[http://www.muquit.com/muquit/software/hod/hod.html for a Windows tool]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B8AA3CD2-4D67-1ED4-F60E-29C6F79E7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1100">
                <a:latin typeface="Courier New" panose="02070309020205020404" pitchFamily="49" charset="0"/>
              </a:rPr>
              <a:t>127     smiley</a:t>
            </a:r>
          </a:p>
          <a:p>
            <a:pPr>
              <a:buFontTx/>
              <a:buNone/>
            </a:pPr>
            <a:r>
              <a:rPr lang="en-US" altLang="en-US" sz="1100">
                <a:latin typeface="Courier New" panose="02070309020205020404" pitchFamily="49" charset="0"/>
              </a:rPr>
              <a:t>faces</a:t>
            </a:r>
          </a:p>
          <a:p>
            <a:pPr>
              <a:buFontTx/>
              <a:buNone/>
            </a:pPr>
            <a:endParaRPr lang="en-US" altLang="en-US" sz="11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1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100">
                <a:latin typeface="Courier New" panose="02070309020205020404" pitchFamily="49" charset="0"/>
              </a:rPr>
              <a:t>0000000 061 062 067 011 163 155 151 154</a:t>
            </a:r>
          </a:p>
          <a:p>
            <a:pPr>
              <a:buFontTx/>
              <a:buNone/>
            </a:pPr>
            <a:r>
              <a:rPr lang="en-US" altLang="en-US" sz="1100">
                <a:latin typeface="Courier New" panose="02070309020205020404" pitchFamily="49" charset="0"/>
              </a:rPr>
              <a:t>          1   2   7  \t   s   m   i   l</a:t>
            </a:r>
          </a:p>
          <a:p>
            <a:pPr>
              <a:buFontTx/>
              <a:buNone/>
            </a:pPr>
            <a:r>
              <a:rPr lang="en-US" altLang="en-US" sz="1100">
                <a:latin typeface="Courier New" panose="02070309020205020404" pitchFamily="49" charset="0"/>
              </a:rPr>
              <a:t>0000010 145 171 012 146 141 143 145 163</a:t>
            </a:r>
          </a:p>
          <a:p>
            <a:pPr>
              <a:buFontTx/>
              <a:buNone/>
            </a:pPr>
            <a:r>
              <a:rPr lang="en-US" altLang="en-US" sz="1100">
                <a:latin typeface="Courier New" panose="02070309020205020404" pitchFamily="49" charset="0"/>
              </a:rPr>
              <a:t>          e   y  \n   f   a   c   e   s</a:t>
            </a:r>
          </a:p>
          <a:p>
            <a:pPr>
              <a:buFontTx/>
              <a:buNone/>
            </a:pPr>
            <a:r>
              <a:rPr lang="en-US" altLang="en-US" sz="1100">
                <a:latin typeface="Courier New" panose="02070309020205020404" pitchFamily="49" charset="0"/>
              </a:rPr>
              <a:t>0000020 012</a:t>
            </a:r>
          </a:p>
          <a:p>
            <a:pPr>
              <a:buFontTx/>
              <a:buNone/>
            </a:pPr>
            <a:r>
              <a:rPr lang="en-US" altLang="en-US" sz="1100">
                <a:latin typeface="Courier New" panose="02070309020205020404" pitchFamily="49" charset="0"/>
              </a:rPr>
              <a:t>         \n</a:t>
            </a:r>
          </a:p>
          <a:p>
            <a:pPr>
              <a:buFontTx/>
              <a:buNone/>
            </a:pPr>
            <a:endParaRPr lang="en-US" altLang="en-US" sz="11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53EEADF2-C145-3375-7CCE-53129218D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file: an example </a:t>
            </a:r>
            <a:r>
              <a:rPr lang="en-US" altLang="en-US" sz="2400"/>
              <a:t>[a .class file]</a:t>
            </a:r>
            <a:endParaRPr lang="en-US" altLang="en-US"/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A38583EC-ACC2-0B0F-6BA3-7A047A62E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5900" y="1828800"/>
            <a:ext cx="8496300" cy="41148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0000000 312 376 272 276 000 000 000 061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312 376 272 276  \0  \0  \0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0000010 000 164 012 000 051 000 062 007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 \0   t  \n  \0   )  \0   2  \a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0000020 000 063 007 000 064 010 000 065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 \0   3  \a  \0   4  \b  \0  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0000030 012 000 003 000 066 012 000 002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 \n  \0 003  \0   6  \n  \0 002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0000630 000 145 000 146 001 000 027 152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 \0   e  \0   f 001  \0 027   j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0000640 141 166 141 057 154 141 156 147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  a   v   a   /   l   a   n   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0000650 057 123 164 162 151 156 147 102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  /   S   t   r   i   n   g  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0000660 165 151 154 144 145 162 014 000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  u   i   l   d   e   r  \f  \0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6D5FDB05-BAF7-91B1-4D12-B7BDB3B0A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 I/O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7E918A36-BF4A-41CA-1E56-FC727A2EE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305800" cy="47244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Important classes for text file </a:t>
            </a:r>
            <a:r>
              <a:rPr lang="en-US" altLang="en-US" sz="2000" b="1" dirty="0"/>
              <a:t>output</a:t>
            </a:r>
            <a:r>
              <a:rPr lang="en-US" altLang="en-US" sz="2000" dirty="0"/>
              <a:t> (to the file)</a:t>
            </a:r>
          </a:p>
          <a:p>
            <a:pPr lvl="1"/>
            <a:r>
              <a:rPr lang="en-US" altLang="en-US" sz="2000" b="1" dirty="0" err="1">
                <a:latin typeface="Courier New" panose="02070309020205020404" pitchFamily="49" charset="0"/>
              </a:rPr>
              <a:t>PrintWriter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b="1" dirty="0" err="1">
                <a:latin typeface="Courier New" panose="02070309020205020404" pitchFamily="49" charset="0"/>
              </a:rPr>
              <a:t>FileOutputStream</a:t>
            </a:r>
            <a:r>
              <a:rPr lang="en-US" altLang="en-US" sz="2000" b="1" dirty="0">
                <a:latin typeface="Courier New" panose="02070309020205020404" pitchFamily="49" charset="0"/>
              </a:rPr>
              <a:t>      [</a:t>
            </a:r>
            <a:r>
              <a:rPr lang="en-US" altLang="en-US" sz="2000" dirty="0"/>
              <a:t>or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FileWriter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Important classes for text file </a:t>
            </a:r>
            <a:r>
              <a:rPr lang="en-US" altLang="en-US" sz="2000" b="1" dirty="0"/>
              <a:t>input</a:t>
            </a:r>
            <a:r>
              <a:rPr lang="en-US" altLang="en-US" sz="2000" dirty="0"/>
              <a:t> (from the file):</a:t>
            </a:r>
          </a:p>
          <a:p>
            <a:pPr lvl="1"/>
            <a:r>
              <a:rPr lang="en-US" altLang="en-US" sz="2000" b="1" dirty="0" err="1">
                <a:latin typeface="Courier New" panose="02070309020205020404" pitchFamily="49" charset="0"/>
              </a:rPr>
              <a:t>BufferedReader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b="1" dirty="0" err="1">
                <a:latin typeface="Courier New" panose="02070309020205020404" pitchFamily="49" charset="0"/>
              </a:rPr>
              <a:t>FileReader</a:t>
            </a:r>
            <a:endParaRPr lang="en-US" altLang="en-US" sz="2000" dirty="0"/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FileOutputStream</a:t>
            </a:r>
            <a:r>
              <a:rPr lang="en-US" altLang="en-US" sz="2000" dirty="0"/>
              <a:t> and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/>
              <a:t> take </a:t>
            </a:r>
            <a:r>
              <a:rPr lang="en-US" altLang="en-US" sz="2000" dirty="0">
                <a:solidFill>
                  <a:srgbClr val="5347EB"/>
                </a:solidFill>
              </a:rPr>
              <a:t>file names</a:t>
            </a:r>
            <a:r>
              <a:rPr lang="en-US" altLang="en-US" sz="2000" dirty="0"/>
              <a:t> as arguments.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PrintWriter</a:t>
            </a:r>
            <a:r>
              <a:rPr lang="en-US" altLang="en-US" sz="2000" dirty="0"/>
              <a:t> and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/>
              <a:t> provide </a:t>
            </a:r>
            <a:r>
              <a:rPr lang="en-US" altLang="en-US" sz="2000" dirty="0">
                <a:solidFill>
                  <a:srgbClr val="5347EB"/>
                </a:solidFill>
              </a:rPr>
              <a:t>useful methods</a:t>
            </a:r>
            <a:r>
              <a:rPr lang="en-US" altLang="en-US" sz="2000" dirty="0"/>
              <a:t> for easier writing and reading.</a:t>
            </a:r>
          </a:p>
          <a:p>
            <a:r>
              <a:rPr lang="en-US" altLang="en-US" sz="2000" dirty="0"/>
              <a:t>Usually need a </a:t>
            </a:r>
            <a:r>
              <a:rPr lang="en-US" altLang="en-US" sz="2000" dirty="0">
                <a:solidFill>
                  <a:srgbClr val="5347EB"/>
                </a:solidFill>
              </a:rPr>
              <a:t>combination of two classes</a:t>
            </a:r>
          </a:p>
          <a:p>
            <a:r>
              <a:rPr lang="en-US" altLang="en-US" sz="2000" dirty="0"/>
              <a:t>To use these classes your program needs a line like the following: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import java.io.*;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27B37B31-CF67-64F4-39E2-3B6197534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Buffering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BB8C86E1-2DD0-67A8-8408-DD61A30D1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Not buffered</a:t>
            </a:r>
            <a:r>
              <a:rPr lang="en-US" altLang="en-US" sz="2000"/>
              <a:t>: 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“little” delay for each byte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disk operation per byte---higher overhead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Buffered</a:t>
            </a:r>
            <a:r>
              <a:rPr lang="en-US" altLang="en-US" sz="2000"/>
              <a:t>: reading/writing in “chunks”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 delay for some bytes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disk operation per a buffer of bytes---lower overhead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BDA0CC53-231A-99F3-9DC7-B8F746EEA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Every File Has Two Names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DB21A7B-8BB4-2BE4-485D-024AB9445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altLang="en-US" sz="3600"/>
              <a:t>the stream name used by Java</a:t>
            </a:r>
          </a:p>
          <a:p>
            <a:pPr marL="838200" lvl="1" indent="-381000"/>
            <a:r>
              <a:rPr lang="en-US" altLang="en-US" sz="3200">
                <a:latin typeface="Courier New" panose="02070309020205020404" pitchFamily="49" charset="0"/>
              </a:rPr>
              <a:t>outputStream</a:t>
            </a:r>
            <a:r>
              <a:rPr lang="en-US" altLang="en-US" sz="3200"/>
              <a:t> in the example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3600"/>
              <a:t>the name used by the operating system</a:t>
            </a:r>
          </a:p>
          <a:p>
            <a:pPr marL="838200" lvl="1" indent="-381000"/>
            <a:r>
              <a:rPr lang="en-US" altLang="en-US" sz="3200">
                <a:latin typeface="Courier New" panose="02070309020205020404" pitchFamily="49" charset="0"/>
              </a:rPr>
              <a:t>out.txt</a:t>
            </a:r>
            <a:r>
              <a:rPr lang="en-US" altLang="en-US" sz="3200"/>
              <a:t> in the example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C94871A2-6EE7-C5A4-A6F6-FD81F83B4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File Output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85FF1F18-158F-ECEC-ECD8-C14DC2F01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724400"/>
          </a:xfrm>
        </p:spPr>
        <p:txBody>
          <a:bodyPr>
            <a:normAutofit/>
          </a:bodyPr>
          <a:lstStyle/>
          <a:p>
            <a:r>
              <a:rPr lang="en-US" altLang="en-US" sz="2000"/>
              <a:t>To open a text file for output: connect a text file to a stream for writing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PrintWriter outputStream =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new PrintWriter(new FileOutputStream("out.txt"));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/>
              <a:t>Similar to the long way: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FileOutputStream s = new FileOutputStream("out.txt");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PrintWriter outputStream = new PrintWriter(s);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/>
              <a:t>Goal: create a </a:t>
            </a:r>
            <a:r>
              <a:rPr lang="en-US" altLang="en-US" sz="2000">
                <a:latin typeface="Courier New" panose="02070309020205020404" pitchFamily="49" charset="0"/>
              </a:rPr>
              <a:t>PrintWriter</a:t>
            </a:r>
            <a:r>
              <a:rPr lang="en-US" altLang="en-US" sz="2000"/>
              <a:t> object</a:t>
            </a:r>
          </a:p>
          <a:p>
            <a:pPr lvl="1"/>
            <a:r>
              <a:rPr lang="en-US" altLang="en-US" sz="2000"/>
              <a:t> which uses </a:t>
            </a:r>
            <a:r>
              <a:rPr lang="en-US" altLang="en-US" sz="2000">
                <a:latin typeface="Courier New" panose="02070309020205020404" pitchFamily="49" charset="0"/>
              </a:rPr>
              <a:t>FileOutputStream</a:t>
            </a:r>
            <a:r>
              <a:rPr lang="en-US" altLang="en-US" sz="2000"/>
              <a:t> to open a text file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FileOutputStream “</a:t>
            </a:r>
            <a:r>
              <a:rPr lang="en-US" altLang="en-US" sz="2000"/>
              <a:t>connects”</a:t>
            </a:r>
            <a:r>
              <a:rPr lang="en-US" altLang="en-US" sz="2000">
                <a:latin typeface="Courier New" panose="02070309020205020404" pitchFamily="49" charset="0"/>
              </a:rPr>
              <a:t> PrintWriter </a:t>
            </a:r>
            <a:r>
              <a:rPr lang="en-US" altLang="en-US" sz="2000"/>
              <a:t>to a text file.</a:t>
            </a:r>
          </a:p>
          <a:p>
            <a:endParaRPr lang="en-US" altLang="en-US" sz="2000"/>
          </a:p>
        </p:txBody>
      </p:sp>
      <p:sp>
        <p:nvSpPr>
          <p:cNvPr id="319492" name="Rectangle 4">
            <a:extLst>
              <a:ext uri="{FF2B5EF4-FFF2-40B4-BE49-F238E27FC236}">
                <a16:creationId xmlns:a16="http://schemas.microsoft.com/office/drawing/2014/main" id="{E69E6D4B-C55C-E443-6A6C-B479353E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2200275"/>
            <a:ext cx="80772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CE901E44-1A82-061F-8A14-6EB5BCD0A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File Streams</a:t>
            </a:r>
          </a:p>
        </p:txBody>
      </p:sp>
      <p:sp>
        <p:nvSpPr>
          <p:cNvPr id="321539" name="AutoShape 3">
            <a:extLst>
              <a:ext uri="{FF2B5EF4-FFF2-40B4-BE49-F238E27FC236}">
                <a16:creationId xmlns:a16="http://schemas.microsoft.com/office/drawing/2014/main" id="{DC24A76C-3954-543E-A9EE-7784698A36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44208" y="2769395"/>
            <a:ext cx="547687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1540" name="AutoShape 4">
            <a:extLst>
              <a:ext uri="{FF2B5EF4-FFF2-40B4-BE49-F238E27FC236}">
                <a16:creationId xmlns:a16="http://schemas.microsoft.com/office/drawing/2014/main" id="{4E961843-E4C4-998E-8580-69B2D5A82A4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23944" y="2786857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1541" name="AutoShape 5">
            <a:extLst>
              <a:ext uri="{FF2B5EF4-FFF2-40B4-BE49-F238E27FC236}">
                <a16:creationId xmlns:a16="http://schemas.microsoft.com/office/drawing/2014/main" id="{71D2A824-A135-8193-1CFF-570C66DFF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4" y="2951164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2" name="AutoShape 6">
            <a:extLst>
              <a:ext uri="{FF2B5EF4-FFF2-40B4-BE49-F238E27FC236}">
                <a16:creationId xmlns:a16="http://schemas.microsoft.com/office/drawing/2014/main" id="{52D5E6F8-20EF-1F6F-ACED-B4076EF3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5729289"/>
            <a:ext cx="317500" cy="644525"/>
          </a:xfrm>
          <a:prstGeom prst="rightArrow">
            <a:avLst>
              <a:gd name="adj1" fmla="val 50000"/>
              <a:gd name="adj2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3" name="AutoShape 7">
            <a:extLst>
              <a:ext uri="{FF2B5EF4-FFF2-40B4-BE49-F238E27FC236}">
                <a16:creationId xmlns:a16="http://schemas.microsoft.com/office/drawing/2014/main" id="{C72CAC17-BB9F-4E2D-0997-21FF1B0A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6" y="3546475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4" name="AutoShape 8">
            <a:extLst>
              <a:ext uri="{FF2B5EF4-FFF2-40B4-BE49-F238E27FC236}">
                <a16:creationId xmlns:a16="http://schemas.microsoft.com/office/drawing/2014/main" id="{AC4619A9-B784-D660-3196-25BCF3A3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6" y="3543300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5" name="AutoShape 9">
            <a:extLst>
              <a:ext uri="{FF2B5EF4-FFF2-40B4-BE49-F238E27FC236}">
                <a16:creationId xmlns:a16="http://schemas.microsoft.com/office/drawing/2014/main" id="{A579086C-09BD-2434-6853-0AE1F79D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4" y="3535364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21546" name="Text Box 10">
            <a:extLst>
              <a:ext uri="{FF2B5EF4-FFF2-40B4-BE49-F238E27FC236}">
                <a16:creationId xmlns:a16="http://schemas.microsoft.com/office/drawing/2014/main" id="{D9C0BCF7-306B-B153-28CD-CC5A8CE5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4" y="3170239"/>
            <a:ext cx="2084387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PrintWriter</a:t>
            </a:r>
          </a:p>
        </p:txBody>
      </p:sp>
      <p:sp>
        <p:nvSpPr>
          <p:cNvPr id="321547" name="Text Box 11">
            <a:extLst>
              <a:ext uri="{FF2B5EF4-FFF2-40B4-BE49-F238E27FC236}">
                <a16:creationId xmlns:a16="http://schemas.microsoft.com/office/drawing/2014/main" id="{29AD94E8-75B4-D310-4BF3-6081DCE1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4" y="3173414"/>
            <a:ext cx="2619375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FileOutputStream</a:t>
            </a:r>
          </a:p>
        </p:txBody>
      </p:sp>
      <p:sp>
        <p:nvSpPr>
          <p:cNvPr id="321548" name="Rectangle 12">
            <a:extLst>
              <a:ext uri="{FF2B5EF4-FFF2-40B4-BE49-F238E27FC236}">
                <a16:creationId xmlns:a16="http://schemas.microsoft.com/office/drawing/2014/main" id="{3BEB4C2A-C38F-8E43-4406-8F0BAA98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88" y="3598863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321549" name="Rectangle 13">
            <a:extLst>
              <a:ext uri="{FF2B5EF4-FFF2-40B4-BE49-F238E27FC236}">
                <a16:creationId xmlns:a16="http://schemas.microsoft.com/office/drawing/2014/main" id="{16872765-117E-8B15-1CD8-6EB5E19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3603625"/>
            <a:ext cx="97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321550" name="Text Box 14">
            <a:extLst>
              <a:ext uri="{FF2B5EF4-FFF2-40B4-BE49-F238E27FC236}">
                <a16:creationId xmlns:a16="http://schemas.microsoft.com/office/drawing/2014/main" id="{73C5F173-2826-1A78-FC5E-322DB3F5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1" y="4549776"/>
            <a:ext cx="1556517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>
                <a:latin typeface="Arial" panose="020B0604020202020204" pitchFamily="34" charset="0"/>
              </a:rPr>
              <a:t>smileyOutStream</a:t>
            </a:r>
          </a:p>
        </p:txBody>
      </p:sp>
      <p:sp>
        <p:nvSpPr>
          <p:cNvPr id="321551" name="Text Box 15">
            <a:extLst>
              <a:ext uri="{FF2B5EF4-FFF2-40B4-BE49-F238E27FC236}">
                <a16:creationId xmlns:a16="http://schemas.microsoft.com/office/drawing/2014/main" id="{DFCD549B-FEBC-18EC-7406-2D5FECEB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8963" y="4537076"/>
            <a:ext cx="916406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>
                <a:latin typeface="Arial" panose="020B0604020202020204" pitchFamily="34" charset="0"/>
              </a:rPr>
              <a:t>smiley.txt</a:t>
            </a:r>
          </a:p>
        </p:txBody>
      </p:sp>
      <p:sp>
        <p:nvSpPr>
          <p:cNvPr id="321552" name="Text Box 16">
            <a:extLst>
              <a:ext uri="{FF2B5EF4-FFF2-40B4-BE49-F238E27FC236}">
                <a16:creationId xmlns:a16="http://schemas.microsoft.com/office/drawing/2014/main" id="{E0F97436-5B47-DC48-F483-1FCCFFD55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5451476"/>
            <a:ext cx="6893876" cy="2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1400">
                <a:latin typeface="Arial" panose="020B0604020202020204" pitchFamily="34" charset="0"/>
              </a:rPr>
              <a:t>PrintWriter smileyOutStream = new PrintWriter( new FileOutputStream(“smiley.txt”) 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95A3586E-7450-D05E-A472-3CA1695D0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for </a:t>
            </a:r>
            <a:r>
              <a:rPr lang="en-US" altLang="en-US">
                <a:latin typeface="Courier New" panose="02070309020205020404" pitchFamily="49" charset="0"/>
              </a:rPr>
              <a:t>PrintWriter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3D99203D-611F-3DA8-71B6-A137EA456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/>
              <a:t>Similar to methods for</a:t>
            </a:r>
            <a:r>
              <a:rPr lang="en-US" altLang="en-US" sz="2000">
                <a:latin typeface="Courier New" panose="02070309020205020404" pitchFamily="49" charset="0"/>
              </a:rPr>
              <a:t> System.out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println</a:t>
            </a:r>
            <a:endParaRPr lang="en-US" altLang="en-US" sz="2000"/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outputStream.println(count + " " + line);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print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format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flush</a:t>
            </a:r>
            <a:r>
              <a:rPr lang="en-US" altLang="en-US" sz="2000"/>
              <a:t>: write buffered output to disk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close</a:t>
            </a:r>
            <a:r>
              <a:rPr lang="en-US" altLang="en-US" sz="2000"/>
              <a:t>: close the </a:t>
            </a:r>
            <a:r>
              <a:rPr lang="en-US" altLang="en-US" sz="2000">
                <a:latin typeface="Courier New" panose="02070309020205020404" pitchFamily="49" charset="0"/>
              </a:rPr>
              <a:t>PrintWriter</a:t>
            </a:r>
            <a:r>
              <a:rPr lang="en-US" altLang="en-US" sz="2000"/>
              <a:t> stream (and file)</a:t>
            </a:r>
            <a:r>
              <a:rPr lang="en-US" altLang="en-US" sz="2000">
                <a:latin typeface="Courier New" panose="02070309020205020404" pitchFamily="49" charset="0"/>
              </a:rPr>
              <a:t>	</a:t>
            </a:r>
          </a:p>
          <a:p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9473D844-68AC-6701-3EA4-D185AF5CB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Courier New" panose="02070309020205020404" pitchFamily="49" charset="0"/>
              </a:rPr>
              <a:t>TextFileOutputDemo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sz="3600" dirty="0"/>
              <a:t>Part 1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5D772F3F-F6D1-730A-1814-BD31E05032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534400" cy="4419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void main(String[] args)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PrintWriter outputStream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outputStream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new PrintWriter(new FileOutputStream("out.txt"));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catch(FileNotFoundException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System.out.println("Error opening the file out.txt. “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      + e.getMessage());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System.exit(0);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325636" name="AutoShape 4">
            <a:extLst>
              <a:ext uri="{FF2B5EF4-FFF2-40B4-BE49-F238E27FC236}">
                <a16:creationId xmlns:a16="http://schemas.microsoft.com/office/drawing/2014/main" id="{033B6E6B-46E6-EB55-01BB-CF0E82F8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319" y="1295400"/>
            <a:ext cx="3124200" cy="1905000"/>
          </a:xfrm>
          <a:prstGeom prst="wedgeRectCallout">
            <a:avLst>
              <a:gd name="adj1" fmla="val -67685"/>
              <a:gd name="adj2" fmla="val 1475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b="1" u="sng" dirty="0">
                <a:latin typeface="Arial" panose="020B0604020202020204" pitchFamily="34" charset="0"/>
              </a:rPr>
              <a:t>A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try</a:t>
            </a:r>
            <a:r>
              <a:rPr lang="en-US" altLang="en-US" sz="2000" b="1" u="sng" dirty="0">
                <a:latin typeface="Arial" panose="020B0604020202020204" pitchFamily="34" charset="0"/>
              </a:rPr>
              <a:t>-block is a block:</a:t>
            </a:r>
          </a:p>
          <a:p>
            <a:r>
              <a:rPr lang="en-US" altLang="en-US" sz="2000" dirty="0" err="1">
                <a:latin typeface="Courier New" panose="02070309020205020404" pitchFamily="49" charset="0"/>
              </a:rPr>
              <a:t>outputStream</a:t>
            </a:r>
            <a:r>
              <a:rPr lang="en-US" altLang="en-US" sz="2000" dirty="0">
                <a:latin typeface="Arial" panose="020B0604020202020204" pitchFamily="34" charset="0"/>
              </a:rPr>
              <a:t> would not be accessible to the rest of the method if it were declared inside the </a:t>
            </a:r>
            <a:r>
              <a:rPr lang="en-US" altLang="en-US" sz="2000" dirty="0">
                <a:latin typeface="Courier New" panose="02070309020205020404" pitchFamily="49" charset="0"/>
              </a:rPr>
              <a:t>try</a:t>
            </a:r>
            <a:r>
              <a:rPr lang="en-US" altLang="en-US" sz="2000" dirty="0">
                <a:latin typeface="Arial" panose="020B0604020202020204" pitchFamily="34" charset="0"/>
              </a:rPr>
              <a:t>-block</a:t>
            </a:r>
          </a:p>
        </p:txBody>
      </p:sp>
      <p:sp>
        <p:nvSpPr>
          <p:cNvPr id="325637" name="AutoShape 5">
            <a:extLst>
              <a:ext uri="{FF2B5EF4-FFF2-40B4-BE49-F238E27FC236}">
                <a16:creationId xmlns:a16="http://schemas.microsoft.com/office/drawing/2014/main" id="{D9B2F11E-521F-E685-AD1B-C0292C40F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53070"/>
            <a:ext cx="3913187" cy="857250"/>
          </a:xfrm>
          <a:prstGeom prst="wedgeRectCallout">
            <a:avLst>
              <a:gd name="adj1" fmla="val -56412"/>
              <a:gd name="adj2" fmla="val 5129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>
                <a:latin typeface="Arial" panose="020B0604020202020204" pitchFamily="34" charset="0"/>
              </a:rPr>
              <a:t>Creating a file can cause the </a:t>
            </a:r>
            <a:r>
              <a:rPr lang="en-US" altLang="en-US" sz="2000" dirty="0" err="1">
                <a:latin typeface="Courier New" panose="02070309020205020404" pitchFamily="49" charset="0"/>
              </a:rPr>
              <a:t>FileNotFound</a:t>
            </a:r>
            <a:r>
              <a:rPr lang="en-US" altLang="en-US" sz="2000" dirty="0">
                <a:latin typeface="Courier New" panose="02070309020205020404" pitchFamily="49" charset="0"/>
              </a:rPr>
              <a:t>-Exception</a:t>
            </a:r>
            <a:r>
              <a:rPr lang="en-US" altLang="en-US" sz="2000" dirty="0">
                <a:latin typeface="Arial" panose="020B0604020202020204" pitchFamily="34" charset="0"/>
              </a:rPr>
              <a:t> if the new file cannot be made.</a:t>
            </a:r>
          </a:p>
        </p:txBody>
      </p:sp>
      <p:sp>
        <p:nvSpPr>
          <p:cNvPr id="325638" name="AutoShape 6">
            <a:extLst>
              <a:ext uri="{FF2B5EF4-FFF2-40B4-BE49-F238E27FC236}">
                <a16:creationId xmlns:a16="http://schemas.microsoft.com/office/drawing/2014/main" id="{31C3AB22-1EF2-4F4D-A767-3E755574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981200" cy="457200"/>
          </a:xfrm>
          <a:prstGeom prst="wedgeRectCallout">
            <a:avLst>
              <a:gd name="adj1" fmla="val -3528"/>
              <a:gd name="adj2" fmla="val 11006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Arial" panose="020B0604020202020204" pitchFamily="34" charset="0"/>
              </a:rPr>
              <a:t>Opening the 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D083403-088B-372F-20A4-F0DF846A2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TextFileOutputDemo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 sz="3600"/>
              <a:t>Part 2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0C23134A-F084-7282-8D34-385E913A7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System.out.println("Enter three lines of text:");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String line = null;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count;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for (count = 1; count &lt;= 3; count++)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line = keyboard.nextLine();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</a:t>
            </a:r>
            <a:r>
              <a:rPr lang="en-US" altLang="en-US" sz="2000" b="1">
                <a:latin typeface="Courier New" panose="02070309020205020404" pitchFamily="49" charset="0"/>
              </a:rPr>
              <a:t>outputStream.println</a:t>
            </a:r>
            <a:r>
              <a:rPr lang="en-US" altLang="en-US" sz="2000">
                <a:latin typeface="Courier New" panose="02070309020205020404" pitchFamily="49" charset="0"/>
              </a:rPr>
              <a:t>(count + " " + line);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outputStream.close();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System.out.println</a:t>
            </a:r>
            <a:r>
              <a:rPr lang="en-US" altLang="en-US" sz="2000">
                <a:latin typeface="Courier New" panose="02070309020205020404" pitchFamily="49" charset="0"/>
              </a:rPr>
              <a:t>("... written to out.txt.");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/>
          </a:p>
        </p:txBody>
      </p:sp>
      <p:sp>
        <p:nvSpPr>
          <p:cNvPr id="327684" name="Text Box 4">
            <a:extLst>
              <a:ext uri="{FF2B5EF4-FFF2-40B4-BE49-F238E27FC236}">
                <a16:creationId xmlns:a16="http://schemas.microsoft.com/office/drawing/2014/main" id="{44A2182B-C507-514D-5A40-A86A42D69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15001"/>
            <a:ext cx="56388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println</a:t>
            </a:r>
            <a:r>
              <a:rPr lang="en-US" altLang="en-US" sz="2000">
                <a:latin typeface="Arial" panose="020B0604020202020204" pitchFamily="34" charset="0"/>
              </a:rPr>
              <a:t> method is used with two different streams: </a:t>
            </a:r>
            <a:r>
              <a:rPr lang="en-US" altLang="en-US" sz="2000">
                <a:latin typeface="Courier New" panose="02070309020205020404" pitchFamily="49" charset="0"/>
              </a:rPr>
              <a:t>outputStream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System.out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327685" name="AutoShape 5">
            <a:extLst>
              <a:ext uri="{FF2B5EF4-FFF2-40B4-BE49-F238E27FC236}">
                <a16:creationId xmlns:a16="http://schemas.microsoft.com/office/drawing/2014/main" id="{ADC53F26-EF2D-935B-8E93-38AF7751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980" y="4817706"/>
            <a:ext cx="1981200" cy="457200"/>
          </a:xfrm>
          <a:prstGeom prst="wedgeRectCallout">
            <a:avLst>
              <a:gd name="adj1" fmla="val -84616"/>
              <a:gd name="adj2" fmla="val 392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 dirty="0">
                <a:latin typeface="Arial" panose="020B0604020202020204" pitchFamily="34" charset="0"/>
              </a:rPr>
              <a:t>Closing the file</a:t>
            </a:r>
          </a:p>
        </p:txBody>
      </p:sp>
      <p:sp>
        <p:nvSpPr>
          <p:cNvPr id="327686" name="AutoShape 6">
            <a:extLst>
              <a:ext uri="{FF2B5EF4-FFF2-40B4-BE49-F238E27FC236}">
                <a16:creationId xmlns:a16="http://schemas.microsoft.com/office/drawing/2014/main" id="{5577C436-38F4-457B-F7D3-AF9569EA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580" y="3429000"/>
            <a:ext cx="2209800" cy="457200"/>
          </a:xfrm>
          <a:prstGeom prst="wedgeRectCallout">
            <a:avLst>
              <a:gd name="adj1" fmla="val -128449"/>
              <a:gd name="adj2" fmla="val 9756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Arial" panose="020B0604020202020204" pitchFamily="34" charset="0"/>
              </a:rPr>
              <a:t>Writing to the 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A4FB94C-04B3-0225-E459-F03B24CBB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  <a:latin typeface="Arial" panose="020B0604020202020204" pitchFamily="34" charset="0"/>
              </a:rPr>
              <a:t>Objectives</a:t>
            </a:r>
          </a:p>
        </p:txBody>
      </p:sp>
      <p:graphicFrame>
        <p:nvGraphicFramePr>
          <p:cNvPr id="3077" name="Rectangle 3">
            <a:extLst>
              <a:ext uri="{FF2B5EF4-FFF2-40B4-BE49-F238E27FC236}">
                <a16:creationId xmlns:a16="http://schemas.microsoft.com/office/drawing/2014/main" id="{464EA312-75A7-00D8-7C0D-3AEBA0CC2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442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6D3B03A0-2248-BEB4-4CFE-5C131778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Gotcha</a:t>
            </a:r>
            <a:r>
              <a:rPr lang="en-US" altLang="en-US"/>
              <a:t>: Overwriting a File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81846AA4-AEE8-881A-F89C-5DC758E55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/>
              <a:t>Opening an output file creates an empty file</a:t>
            </a:r>
          </a:p>
          <a:p>
            <a:endParaRPr lang="en-US" altLang="en-US" sz="2000"/>
          </a:p>
          <a:p>
            <a:r>
              <a:rPr lang="en-US" altLang="en-US" sz="2000"/>
              <a:t>Opening an output file creates a new file if it does not already exist</a:t>
            </a:r>
          </a:p>
          <a:p>
            <a:endParaRPr lang="en-US" altLang="en-US" sz="2000"/>
          </a:p>
          <a:p>
            <a:r>
              <a:rPr lang="en-US" altLang="en-US" sz="2000"/>
              <a:t>Opening an output file that already exists eliminates the old file and creates a new, empty one</a:t>
            </a:r>
          </a:p>
          <a:p>
            <a:pPr lvl="1"/>
            <a:r>
              <a:rPr lang="en-US" altLang="en-US" sz="2000"/>
              <a:t>data in the original file is lost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To see how to check for existence of a file, see the section of the text that discusses the </a:t>
            </a:r>
            <a:r>
              <a:rPr lang="en-US" altLang="en-US" sz="2000">
                <a:latin typeface="Courier New" panose="02070309020205020404" pitchFamily="49" charset="0"/>
              </a:rPr>
              <a:t>File</a:t>
            </a:r>
            <a:r>
              <a:rPr lang="en-US" altLang="en-US" sz="2000"/>
              <a:t> class (later slides).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DBEC9D1D-3336-7907-5F31-0020B401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5178425"/>
            <a:ext cx="5259388" cy="274638"/>
          </a:xfrm>
          <a:prstGeom prst="rect">
            <a:avLst/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B59418D8-14A7-1095-EA0A-AC246EE8A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5794375"/>
            <a:ext cx="995362" cy="274638"/>
          </a:xfrm>
          <a:prstGeom prst="rect">
            <a:avLst/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8AD474BA-7381-AF0D-59DB-66D690C0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1" y="2743200"/>
            <a:ext cx="638175" cy="217488"/>
          </a:xfrm>
          <a:prstGeom prst="rect">
            <a:avLst/>
          </a:prstGeom>
          <a:solidFill>
            <a:srgbClr val="C2D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781" name="Rectangle 5">
            <a:extLst>
              <a:ext uri="{FF2B5EF4-FFF2-40B4-BE49-F238E27FC236}">
                <a16:creationId xmlns:a16="http://schemas.microsoft.com/office/drawing/2014/main" id="{F943C033-A2FF-A5C7-F897-F9D398537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i="1"/>
              <a:t>Java Tip</a:t>
            </a:r>
            <a:r>
              <a:rPr lang="en-US" altLang="en-US" sz="4000"/>
              <a:t>: Appending to a Text File</a:t>
            </a:r>
          </a:p>
        </p:txBody>
      </p:sp>
      <p:sp>
        <p:nvSpPr>
          <p:cNvPr id="331782" name="Rectangle 6">
            <a:extLst>
              <a:ext uri="{FF2B5EF4-FFF2-40B4-BE49-F238E27FC236}">
                <a16:creationId xmlns:a16="http://schemas.microsoft.com/office/drawing/2014/main" id="{AF6FE8B6-EE44-7F94-3C23-87487A465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8229600" cy="2971800"/>
          </a:xfrm>
        </p:spPr>
        <p:txBody>
          <a:bodyPr/>
          <a:lstStyle/>
          <a:p>
            <a:r>
              <a:rPr lang="en-US" altLang="en-US" sz="2000"/>
              <a:t>To </a:t>
            </a:r>
            <a:r>
              <a:rPr lang="en-US" altLang="en-US" sz="2000">
                <a:solidFill>
                  <a:srgbClr val="5347EB"/>
                </a:solidFill>
              </a:rPr>
              <a:t>add/append</a:t>
            </a:r>
            <a:r>
              <a:rPr lang="en-US" altLang="en-US" sz="2000"/>
              <a:t> to a file instead of replacing it, use a different constructor for </a:t>
            </a:r>
            <a:r>
              <a:rPr lang="en-US" altLang="en-US" sz="2000" b="1">
                <a:latin typeface="Courier New" panose="02070309020205020404" pitchFamily="49" charset="0"/>
              </a:rPr>
              <a:t>FileOutputStream</a:t>
            </a:r>
            <a:r>
              <a:rPr lang="en-US" altLang="en-US" sz="2000"/>
              <a:t>: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outputStream =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new PrintWriter(new FileOutputStream("out.txt", true));</a:t>
            </a:r>
          </a:p>
          <a:p>
            <a:pPr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/>
              <a:t>Second parameter: append to the end of the file if it exists?</a:t>
            </a:r>
          </a:p>
          <a:p>
            <a:r>
              <a:rPr lang="en-US" altLang="en-US" sz="2000"/>
              <a:t>Sample code for letting user tell whether to replace or append:</a:t>
            </a:r>
          </a:p>
        </p:txBody>
      </p:sp>
      <p:sp>
        <p:nvSpPr>
          <p:cNvPr id="331783" name="Rectangle 7">
            <a:extLst>
              <a:ext uri="{FF2B5EF4-FFF2-40B4-BE49-F238E27FC236}">
                <a16:creationId xmlns:a16="http://schemas.microsoft.com/office/drawing/2014/main" id="{645A44DA-9481-DC45-BD46-3D4B76379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8153400" cy="8382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1784" name="Text Box 8">
            <a:extLst>
              <a:ext uri="{FF2B5EF4-FFF2-40B4-BE49-F238E27FC236}">
                <a16:creationId xmlns:a16="http://schemas.microsoft.com/office/drawing/2014/main" id="{63386C76-0B37-B026-DD31-1B5E8B6B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1"/>
            <a:ext cx="8426450" cy="1628775"/>
          </a:xfrm>
          <a:prstGeom prst="rect">
            <a:avLst/>
          </a:prstGeom>
          <a:noFill/>
          <a:ln w="12700">
            <a:solidFill>
              <a:srgbClr val="5347E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System.out.println("A for append or N for new file:");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char ans = keyboard.next().charAt(0);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boolean append = (ans == 'A' || ans == 'a');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outputStream = new PrintWriter(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	new FileOutputStream("out.txt", append));</a:t>
            </a:r>
          </a:p>
        </p:txBody>
      </p:sp>
      <p:sp>
        <p:nvSpPr>
          <p:cNvPr id="331785" name="AutoShape 9">
            <a:extLst>
              <a:ext uri="{FF2B5EF4-FFF2-40B4-BE49-F238E27FC236}">
                <a16:creationId xmlns:a16="http://schemas.microsoft.com/office/drawing/2014/main" id="{6240717A-BBC9-9A9C-6339-B42FE497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5011738"/>
            <a:ext cx="1447800" cy="646112"/>
          </a:xfrm>
          <a:prstGeom prst="wedgeRectCallout">
            <a:avLst>
              <a:gd name="adj1" fmla="val -81250"/>
              <a:gd name="adj2" fmla="val 67444"/>
            </a:avLst>
          </a:prstGeom>
          <a:solidFill>
            <a:schemeClr val="bg1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</a:rPr>
              <a:t>true if user enters 'A'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79BF094D-0DE8-3317-C214-B71F5F215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a File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8233646F-B6B0-A5E0-BA12-0FE7FD0EB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An output file should be closed when you are done writing to it (and an input file should be closed when you are done reading from it).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</a:rPr>
              <a:t>close</a:t>
            </a:r>
            <a:r>
              <a:rPr lang="en-US" altLang="en-US" sz="2400"/>
              <a:t> method of the class </a:t>
            </a:r>
            <a:r>
              <a:rPr lang="en-US" altLang="en-US" sz="2400">
                <a:latin typeface="Courier New" panose="02070309020205020404" pitchFamily="49" charset="0"/>
              </a:rPr>
              <a:t>PrintWriter (BufferedReader </a:t>
            </a:r>
            <a:r>
              <a:rPr lang="en-US" altLang="en-US" sz="2400"/>
              <a:t>also has a</a:t>
            </a:r>
            <a:r>
              <a:rPr lang="en-US" altLang="en-US" sz="2400">
                <a:latin typeface="Courier New" panose="02070309020205020404" pitchFamily="49" charset="0"/>
              </a:rPr>
              <a:t> close </a:t>
            </a:r>
            <a:r>
              <a:rPr lang="en-US" altLang="en-US" sz="2400"/>
              <a:t>method</a:t>
            </a:r>
            <a:r>
              <a:rPr lang="en-US" altLang="en-US" sz="2400">
                <a:latin typeface="Courier New" panose="020703090202050204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For example, to close the file opened in the previous example: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outputStream.close();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If a program ends normally it will close any files that are open.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0C1880B2-268D-A92C-AE9F-462E0D507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 dirty="0"/>
              <a:t>FAQ</a:t>
            </a:r>
            <a:r>
              <a:rPr lang="en-US" altLang="en-US" sz="4000" dirty="0"/>
              <a:t>: Why Bother to Close a File?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790091F2-832E-27E0-D9C7-873FA393C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9633" y="1905000"/>
            <a:ext cx="8722567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If a program automatically closes files when it ends normally, why close them with explicit calls to </a:t>
            </a:r>
            <a:r>
              <a:rPr lang="en-US" altLang="en-US" sz="2000" dirty="0">
                <a:latin typeface="Courier New" panose="02070309020205020404" pitchFamily="49" charset="0"/>
              </a:rPr>
              <a:t>close</a:t>
            </a:r>
            <a:r>
              <a:rPr lang="en-US" altLang="en-US" sz="2000" dirty="0"/>
              <a:t>?</a:t>
            </a:r>
          </a:p>
          <a:p>
            <a:pPr>
              <a:buFontTx/>
              <a:buNone/>
            </a:pPr>
            <a:r>
              <a:rPr lang="en-US" altLang="en-US" sz="2000" u="sng" dirty="0"/>
              <a:t>Two reasons: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1.  To make sure it is closed if a program ends abnormally (it could get damaged if it is left open).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2.  A file opened for writing must be closed before it can be opened for reading.</a:t>
            </a:r>
          </a:p>
          <a:p>
            <a:pPr lvl="2"/>
            <a:r>
              <a:rPr lang="en-US" altLang="en-US" dirty="0"/>
              <a:t>Although Java does have a class that opens a file for both reading and writing, it is not used in this text.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253F2110-7D07-37D0-3429-F575255E2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Text File Input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5234C379-7A98-97E3-9215-47B2ED416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5658" y="1968759"/>
            <a:ext cx="9980022" cy="428334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To open a text file for input: connect a text file to a stream for reading</a:t>
            </a:r>
          </a:p>
          <a:p>
            <a:pPr lvl="1"/>
            <a:r>
              <a:rPr lang="en-US" altLang="en-US" dirty="0"/>
              <a:t>Goal: a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/>
              <a:t> object, </a:t>
            </a:r>
          </a:p>
          <a:p>
            <a:pPr lvl="2"/>
            <a:r>
              <a:rPr lang="en-US" altLang="en-US" dirty="0"/>
              <a:t>which uses </a:t>
            </a:r>
            <a:r>
              <a:rPr lang="en-US" altLang="en-US" dirty="0" err="1">
                <a:latin typeface="Courier New" panose="02070309020205020404" pitchFamily="49" charset="0"/>
              </a:rPr>
              <a:t>FileReader</a:t>
            </a:r>
            <a:r>
              <a:rPr lang="en-US" altLang="en-US" dirty="0"/>
              <a:t> to open a text file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latin typeface="Courier New" panose="02070309020205020404" pitchFamily="49" charset="0"/>
              </a:rPr>
              <a:t> “</a:t>
            </a:r>
            <a:r>
              <a:rPr lang="en-US" altLang="en-US" dirty="0"/>
              <a:t>connects”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to the text file</a:t>
            </a:r>
          </a:p>
          <a:p>
            <a:r>
              <a:rPr lang="en-US" altLang="en-US" dirty="0"/>
              <a:t>For example:</a:t>
            </a:r>
          </a:p>
          <a:p>
            <a:pPr lvl="1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smileyInStream</a:t>
            </a:r>
            <a:r>
              <a:rPr lang="en-US" altLang="en-US" dirty="0">
                <a:latin typeface="Courier New" panose="02070309020205020404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new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</a:rPr>
              <a:t>(new </a:t>
            </a:r>
            <a:r>
              <a:rPr lang="en-US" altLang="en-US" dirty="0" err="1"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latin typeface="Courier New" panose="02070309020205020404" pitchFamily="49" charset="0"/>
              </a:rPr>
              <a:t>(“smiley.txt"));</a:t>
            </a:r>
          </a:p>
          <a:p>
            <a:r>
              <a:rPr lang="en-US" altLang="en-US" dirty="0"/>
              <a:t>Similarly, the long way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latin typeface="Courier New" panose="02070309020205020404" pitchFamily="49" charset="0"/>
              </a:rPr>
              <a:t> s = new </a:t>
            </a:r>
            <a:r>
              <a:rPr lang="en-US" altLang="en-US" dirty="0" err="1"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latin typeface="Courier New" panose="02070309020205020404" pitchFamily="49" charset="0"/>
              </a:rPr>
              <a:t>(“smiley.txt");</a:t>
            </a:r>
          </a:p>
          <a:p>
            <a:pPr lvl="1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smileyInStream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</a:rPr>
              <a:t>(s);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B783A382-B1BB-FB1A-1BE6-0F97A587D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Input File Streams</a:t>
            </a:r>
          </a:p>
        </p:txBody>
      </p:sp>
      <p:sp>
        <p:nvSpPr>
          <p:cNvPr id="339973" name="AutoShape 5">
            <a:extLst>
              <a:ext uri="{FF2B5EF4-FFF2-40B4-BE49-F238E27FC236}">
                <a16:creationId xmlns:a16="http://schemas.microsoft.com/office/drawing/2014/main" id="{B9FB12AC-F93F-8EFB-1F7F-6CF576C8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975" y="4276111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4" name="AutoShape 6">
            <a:extLst>
              <a:ext uri="{FF2B5EF4-FFF2-40B4-BE49-F238E27FC236}">
                <a16:creationId xmlns:a16="http://schemas.microsoft.com/office/drawing/2014/main" id="{DE6E0433-A5FB-C54E-AABA-F9F198AC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5729289"/>
            <a:ext cx="317500" cy="644525"/>
          </a:xfrm>
          <a:prstGeom prst="rightArrow">
            <a:avLst>
              <a:gd name="adj1" fmla="val 50000"/>
              <a:gd name="adj2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1" name="AutoShape 3">
            <a:extLst>
              <a:ext uri="{FF2B5EF4-FFF2-40B4-BE49-F238E27FC236}">
                <a16:creationId xmlns:a16="http://schemas.microsoft.com/office/drawing/2014/main" id="{802363DC-45D4-C5C2-C13F-DC8255CDB8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13543" y="1693623"/>
            <a:ext cx="703945" cy="2697439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9972" name="AutoShape 4">
            <a:extLst>
              <a:ext uri="{FF2B5EF4-FFF2-40B4-BE49-F238E27FC236}">
                <a16:creationId xmlns:a16="http://schemas.microsoft.com/office/drawing/2014/main" id="{0E08D831-F55E-974E-79AE-D6605FFF815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43415" y="1716067"/>
            <a:ext cx="703947" cy="2697439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9975" name="AutoShape 7">
            <a:extLst>
              <a:ext uri="{FF2B5EF4-FFF2-40B4-BE49-F238E27FC236}">
                <a16:creationId xmlns:a16="http://schemas.microsoft.com/office/drawing/2014/main" id="{9D1E1698-A3C2-7D15-56B1-D32B3EFCD6D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92484" y="2692409"/>
            <a:ext cx="820250" cy="6631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6" name="AutoShape 8">
            <a:extLst>
              <a:ext uri="{FF2B5EF4-FFF2-40B4-BE49-F238E27FC236}">
                <a16:creationId xmlns:a16="http://schemas.microsoft.com/office/drawing/2014/main" id="{65AB36DB-6705-4C70-28BC-36A5722A8E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46862" y="2688328"/>
            <a:ext cx="820250" cy="6631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7" name="AutoShape 9">
            <a:extLst>
              <a:ext uri="{FF2B5EF4-FFF2-40B4-BE49-F238E27FC236}">
                <a16:creationId xmlns:a16="http://schemas.microsoft.com/office/drawing/2014/main" id="{0E47BEC6-AF11-B2F2-EA51-45BEBA5CF8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76736" y="2678128"/>
            <a:ext cx="820250" cy="6631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339978" name="Text Box 10">
            <a:extLst>
              <a:ext uri="{FF2B5EF4-FFF2-40B4-BE49-F238E27FC236}">
                <a16:creationId xmlns:a16="http://schemas.microsoft.com/office/drawing/2014/main" id="{6E2FD45E-3E3E-73A7-8CD0-301C1773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078" y="2125172"/>
            <a:ext cx="2917805" cy="39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38912" indent="-438912" defTabSz="585216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altLang="en-US" sz="2304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rPr>
              <a:t>BufferedReader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339979" name="Text Box 11">
            <a:extLst>
              <a:ext uri="{FF2B5EF4-FFF2-40B4-BE49-F238E27FC236}">
                <a16:creationId xmlns:a16="http://schemas.microsoft.com/office/drawing/2014/main" id="{0AA81F4E-D0BE-06CE-22A3-BC451340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145" y="2110890"/>
            <a:ext cx="3366698" cy="39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38912" indent="-438912" defTabSz="585216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altLang="en-US" sz="2304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rPr>
              <a:t>FileReader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339980" name="Rectangle 12">
            <a:extLst>
              <a:ext uri="{FF2B5EF4-FFF2-40B4-BE49-F238E27FC236}">
                <a16:creationId xmlns:a16="http://schemas.microsoft.com/office/drawing/2014/main" id="{44F6FFC9-399B-B0E3-733A-07E16BB6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044" y="2759743"/>
            <a:ext cx="1256900" cy="5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38912" indent="-438912" algn="ctr" defTabSz="585216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en-US" sz="2304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Disk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981" name="Rectangle 13">
            <a:extLst>
              <a:ext uri="{FF2B5EF4-FFF2-40B4-BE49-F238E27FC236}">
                <a16:creationId xmlns:a16="http://schemas.microsoft.com/office/drawing/2014/main" id="{6CD28F33-24E0-F949-3626-1B5FB7D5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27" y="2765864"/>
            <a:ext cx="1256900" cy="5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38912" indent="-438912" algn="ctr" defTabSz="585216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en-US" sz="2304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Memory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9982" name="Text Box 14">
            <a:extLst>
              <a:ext uri="{FF2B5EF4-FFF2-40B4-BE49-F238E27FC236}">
                <a16:creationId xmlns:a16="http://schemas.microsoft.com/office/drawing/2014/main" id="{1C6053E4-7AF2-3C35-2C0A-9C71701A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081" y="3981957"/>
            <a:ext cx="1769716" cy="31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38912" indent="-438912" defTabSz="585216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en-US" sz="179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smileyInStream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39983" name="Text Box 15">
            <a:extLst>
              <a:ext uri="{FF2B5EF4-FFF2-40B4-BE49-F238E27FC236}">
                <a16:creationId xmlns:a16="http://schemas.microsoft.com/office/drawing/2014/main" id="{481D66D7-1791-62B1-0C3A-5E53C73E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4742" y="3965634"/>
            <a:ext cx="1125887" cy="31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38912" indent="-438912" defTabSz="585216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en-US" sz="179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smiley.txt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39984" name="Text Box 16">
            <a:extLst>
              <a:ext uri="{FF2B5EF4-FFF2-40B4-BE49-F238E27FC236}">
                <a16:creationId xmlns:a16="http://schemas.microsoft.com/office/drawing/2014/main" id="{8ACC02C3-A6F9-C764-1568-70B39ACEA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005" y="5108271"/>
            <a:ext cx="9046004" cy="31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38912" indent="-438912" defTabSz="585216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en-US" sz="179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BufferedReader smileyInStream = new BufferedReader( new FileReader(“smiley.txt”) );</a:t>
            </a:r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2E1E870A-5E7E-6809-C237-BDF763085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Methods for</a:t>
            </a:r>
            <a:r>
              <a:rPr lang="en-US" altLang="en-US">
                <a:solidFill>
                  <a:srgbClr val="FFFFFF"/>
                </a:solidFill>
                <a:latin typeface="Courier New" panose="02070309020205020404" pitchFamily="49" charset="0"/>
              </a:rPr>
              <a:t> BufferedReader</a:t>
            </a:r>
          </a:p>
        </p:txBody>
      </p:sp>
      <p:graphicFrame>
        <p:nvGraphicFramePr>
          <p:cNvPr id="342021" name="Rectangle 3">
            <a:extLst>
              <a:ext uri="{FF2B5EF4-FFF2-40B4-BE49-F238E27FC236}">
                <a16:creationId xmlns:a16="http://schemas.microsoft.com/office/drawing/2014/main" id="{9C63592B-8317-6BA5-12CC-3D8A7BB19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28816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BF0E2625-5A5B-595E-1BD5-3BDB613A7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Handling with File I/O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77629030-1811-AF30-EDB9-7BE8486D5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752600"/>
            <a:ext cx="8382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u="sng"/>
              <a:t>Catching IOExceptions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IOException</a:t>
            </a:r>
            <a:r>
              <a:rPr lang="en-US" altLang="en-US" sz="2000"/>
              <a:t> is a predefined class</a:t>
            </a:r>
          </a:p>
          <a:p>
            <a:r>
              <a:rPr lang="en-US" altLang="en-US" sz="2000"/>
              <a:t>File I/O might throw an </a:t>
            </a:r>
            <a:r>
              <a:rPr lang="en-US" altLang="en-US" sz="2000">
                <a:latin typeface="Courier New" panose="02070309020205020404" pitchFamily="49" charset="0"/>
              </a:rPr>
              <a:t>IOException</a:t>
            </a:r>
            <a:endParaRPr lang="en-US" altLang="en-US" sz="2000"/>
          </a:p>
          <a:p>
            <a:r>
              <a:rPr lang="en-US" altLang="en-US" sz="2000"/>
              <a:t>catch the exception in a catch block that at least prints an error message and ends the program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FileNotFoundException</a:t>
            </a:r>
            <a:r>
              <a:rPr lang="en-US" altLang="en-US" sz="2000"/>
              <a:t> is derived from </a:t>
            </a:r>
            <a:r>
              <a:rPr lang="en-US" altLang="en-US" sz="2000">
                <a:latin typeface="Courier New" panose="02070309020205020404" pitchFamily="49" charset="0"/>
              </a:rPr>
              <a:t>IOException</a:t>
            </a:r>
          </a:p>
          <a:p>
            <a:pPr lvl="1"/>
            <a:r>
              <a:rPr lang="en-US" altLang="en-US" sz="2000"/>
              <a:t>therefor any catch block that catches </a:t>
            </a:r>
            <a:r>
              <a:rPr lang="en-US" altLang="en-US" sz="2000">
                <a:latin typeface="Courier New" panose="02070309020205020404" pitchFamily="49" charset="0"/>
              </a:rPr>
              <a:t>IOException</a:t>
            </a:r>
            <a:r>
              <a:rPr lang="en-US" altLang="en-US" sz="2000"/>
              <a:t>s also catches </a:t>
            </a:r>
            <a:r>
              <a:rPr lang="en-US" altLang="en-US" sz="2000">
                <a:latin typeface="Courier New" panose="02070309020205020404" pitchFamily="49" charset="0"/>
              </a:rPr>
              <a:t>FileNotFoundException</a:t>
            </a:r>
            <a:r>
              <a:rPr lang="en-US" altLang="en-US" sz="2000"/>
              <a:t>s</a:t>
            </a:r>
          </a:p>
          <a:p>
            <a:pPr lvl="1"/>
            <a:r>
              <a:rPr lang="en-US" altLang="en-US" sz="2000"/>
              <a:t>put the more specific one first (the derived one) so it catches specifically file-not-found exceptions</a:t>
            </a:r>
          </a:p>
          <a:p>
            <a:pPr lvl="1"/>
            <a:r>
              <a:rPr lang="en-US" altLang="en-US" sz="2000"/>
              <a:t>then you will know that an I/O error is something other than file-not-found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71FE3579-AB66-562F-5CFE-56BB18E61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2895600" cy="1981200"/>
          </a:xfrm>
        </p:spPr>
        <p:txBody>
          <a:bodyPr>
            <a:normAutofit/>
          </a:bodyPr>
          <a:lstStyle/>
          <a:p>
            <a:r>
              <a:rPr lang="en-US" altLang="en-US" sz="3200"/>
              <a:t>Example:</a:t>
            </a:r>
            <a:br>
              <a:rPr lang="en-US" altLang="en-US" sz="3200"/>
            </a:br>
            <a:r>
              <a:rPr lang="en-US" altLang="en-US" sz="3200"/>
              <a:t>Reading a File Name from the Keyboard</a:t>
            </a:r>
          </a:p>
        </p:txBody>
      </p:sp>
      <p:graphicFrame>
        <p:nvGraphicFramePr>
          <p:cNvPr id="346115" name="Object 3">
            <a:extLst>
              <a:ext uri="{FF2B5EF4-FFF2-40B4-BE49-F238E27FC236}">
                <a16:creationId xmlns:a16="http://schemas.microsoft.com/office/drawing/2014/main" id="{12B22255-F6DE-13F7-DF97-39F9565BF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4550" y="500064"/>
          <a:ext cx="5638800" cy="603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73064" imgH="5839563" progId="Word.Document.8">
                  <p:embed/>
                </p:oleObj>
              </mc:Choice>
              <mc:Fallback>
                <p:oleObj name="Document" r:id="rId3" imgW="5673064" imgH="5839563" progId="Word.Document.8">
                  <p:embed/>
                  <p:pic>
                    <p:nvPicPr>
                      <p:cNvPr id="346115" name="Object 3">
                        <a:extLst>
                          <a:ext uri="{FF2B5EF4-FFF2-40B4-BE49-F238E27FC236}">
                            <a16:creationId xmlns:a16="http://schemas.microsoft.com/office/drawing/2014/main" id="{12B22255-F6DE-13F7-DF97-39F9565BF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00064"/>
                        <a:ext cx="5638800" cy="603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Rectangle 4">
            <a:extLst>
              <a:ext uri="{FF2B5EF4-FFF2-40B4-BE49-F238E27FC236}">
                <a16:creationId xmlns:a16="http://schemas.microsoft.com/office/drawing/2014/main" id="{254DB025-24F6-A5AD-4297-15CDC46E3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6513922"/>
            <a:ext cx="81272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000">
                <a:latin typeface="Arial" panose="020B0604020202020204" pitchFamily="34" charset="0"/>
              </a:rPr>
              <a:t>Chapter 10</a:t>
            </a:r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AE071BC2-601D-C7B5-B52B-72EF7903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012" y="6513922"/>
            <a:ext cx="445154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 sz="1000">
                <a:latin typeface="Arial" panose="020B0604020202020204" pitchFamily="34" charset="0"/>
              </a:rPr>
              <a:t>Java: an Introduction to Computer Science &amp; Programming - Walter Savitch</a:t>
            </a:r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FF036493-DCC1-806E-DC40-D56DC8D4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409" y="6484732"/>
            <a:ext cx="38151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ADBC982C-9A83-4220-8E7A-80DC6AF46558}" type="slidenum">
              <a:rPr lang="en-US" altLang="en-US" sz="1400">
                <a:latin typeface="Arial" panose="020B0604020202020204" pitchFamily="34" charset="0"/>
              </a:rPr>
              <a:pPr algn="r"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6120" name="AutoShape 8">
            <a:extLst>
              <a:ext uri="{FF2B5EF4-FFF2-40B4-BE49-F238E27FC236}">
                <a16:creationId xmlns:a16="http://schemas.microsoft.com/office/drawing/2014/main" id="{1C93512A-7223-173D-3773-02A5088B3DA6}"/>
              </a:ext>
            </a:extLst>
          </p:cNvPr>
          <p:cNvSpPr>
            <a:spLocks/>
          </p:cNvSpPr>
          <p:nvPr/>
        </p:nvSpPr>
        <p:spPr bwMode="auto">
          <a:xfrm>
            <a:off x="1752600" y="2332039"/>
            <a:ext cx="2362200" cy="714375"/>
          </a:xfrm>
          <a:prstGeom prst="borderCallout1">
            <a:avLst>
              <a:gd name="adj1" fmla="val 16000"/>
              <a:gd name="adj2" fmla="val 103227"/>
              <a:gd name="adj3" fmla="val -34889"/>
              <a:gd name="adj4" fmla="val 1411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reading a file name from the keyboard</a:t>
            </a:r>
          </a:p>
        </p:txBody>
      </p:sp>
      <p:sp>
        <p:nvSpPr>
          <p:cNvPr id="346121" name="AutoShape 9">
            <a:extLst>
              <a:ext uri="{FF2B5EF4-FFF2-40B4-BE49-F238E27FC236}">
                <a16:creationId xmlns:a16="http://schemas.microsoft.com/office/drawing/2014/main" id="{7FD4773E-BD5D-509E-42D5-7B68080967F9}"/>
              </a:ext>
            </a:extLst>
          </p:cNvPr>
          <p:cNvSpPr>
            <a:spLocks/>
          </p:cNvSpPr>
          <p:nvPr/>
        </p:nvSpPr>
        <p:spPr bwMode="auto">
          <a:xfrm>
            <a:off x="8077201" y="4038601"/>
            <a:ext cx="1806575" cy="409575"/>
          </a:xfrm>
          <a:prstGeom prst="borderCallout1">
            <a:avLst>
              <a:gd name="adj1" fmla="val 27907"/>
              <a:gd name="adj2" fmla="val -4218"/>
              <a:gd name="adj3" fmla="val 2713"/>
              <a:gd name="adj4" fmla="val -740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closing the file</a:t>
            </a:r>
          </a:p>
        </p:txBody>
      </p:sp>
      <p:sp>
        <p:nvSpPr>
          <p:cNvPr id="346122" name="AutoShape 10">
            <a:extLst>
              <a:ext uri="{FF2B5EF4-FFF2-40B4-BE49-F238E27FC236}">
                <a16:creationId xmlns:a16="http://schemas.microsoft.com/office/drawing/2014/main" id="{C15E63E4-F019-861D-D967-6B7208236720}"/>
              </a:ext>
            </a:extLst>
          </p:cNvPr>
          <p:cNvSpPr>
            <a:spLocks/>
          </p:cNvSpPr>
          <p:nvPr/>
        </p:nvSpPr>
        <p:spPr bwMode="auto">
          <a:xfrm>
            <a:off x="1828800" y="3276601"/>
            <a:ext cx="2362200" cy="1019175"/>
          </a:xfrm>
          <a:prstGeom prst="borderCallout1">
            <a:avLst>
              <a:gd name="adj1" fmla="val 11213"/>
              <a:gd name="adj2" fmla="val 103227"/>
              <a:gd name="adj3" fmla="val -84111"/>
              <a:gd name="adj4" fmla="val 13488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using the file name read from the keyboard</a:t>
            </a:r>
          </a:p>
        </p:txBody>
      </p:sp>
      <p:sp>
        <p:nvSpPr>
          <p:cNvPr id="346123" name="AutoShape 11">
            <a:extLst>
              <a:ext uri="{FF2B5EF4-FFF2-40B4-BE49-F238E27FC236}">
                <a16:creationId xmlns:a16="http://schemas.microsoft.com/office/drawing/2014/main" id="{2F76C2C8-395C-6045-229A-25623487414A}"/>
              </a:ext>
            </a:extLst>
          </p:cNvPr>
          <p:cNvSpPr>
            <a:spLocks/>
          </p:cNvSpPr>
          <p:nvPr/>
        </p:nvSpPr>
        <p:spPr bwMode="auto">
          <a:xfrm>
            <a:off x="5029200" y="2209800"/>
            <a:ext cx="76200" cy="381000"/>
          </a:xfrm>
          <a:prstGeom prst="leftBracket">
            <a:avLst>
              <a:gd name="adj" fmla="val 4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24" name="AutoShape 12">
            <a:extLst>
              <a:ext uri="{FF2B5EF4-FFF2-40B4-BE49-F238E27FC236}">
                <a16:creationId xmlns:a16="http://schemas.microsoft.com/office/drawing/2014/main" id="{10FE393D-9A1D-4CD8-94DC-AD0BDA9E2681}"/>
              </a:ext>
            </a:extLst>
          </p:cNvPr>
          <p:cNvSpPr>
            <a:spLocks/>
          </p:cNvSpPr>
          <p:nvPr/>
        </p:nvSpPr>
        <p:spPr bwMode="auto">
          <a:xfrm>
            <a:off x="2286000" y="4572001"/>
            <a:ext cx="1752600" cy="714375"/>
          </a:xfrm>
          <a:prstGeom prst="borderCallout1">
            <a:avLst>
              <a:gd name="adj1" fmla="val 16000"/>
              <a:gd name="adj2" fmla="val 104347"/>
              <a:gd name="adj3" fmla="val -216444"/>
              <a:gd name="adj4" fmla="val 15932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reading data from the file</a:t>
            </a:r>
          </a:p>
        </p:txBody>
      </p:sp>
      <p:sp>
        <p:nvSpPr>
          <p:cNvPr id="346125" name="Rectangle 13">
            <a:extLst>
              <a:ext uri="{FF2B5EF4-FFF2-40B4-BE49-F238E27FC236}">
                <a16:creationId xmlns:a16="http://schemas.microsoft.com/office/drawing/2014/main" id="{128A6219-DFC2-8D20-08C7-5B6B0E5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4800"/>
            <a:ext cx="5754688" cy="61849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4B849EE8-B4E4-446B-5C3E-4A5D674B8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Exception.getMessage()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A04C92F9-D500-2F4A-A6A4-A7C45BC46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catch (FileNotFoundException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System.out.println(filename + “ not found”);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System.out.println(“Exception: “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   e.getMessage());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System.exit(-1);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5E3521BD-4E3A-900F-CBF9-8C850EEF5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  <a:latin typeface="Arial" panose="020B0604020202020204" pitchFamily="34" charset="0"/>
              </a:rPr>
              <a:t>Outline</a:t>
            </a:r>
          </a:p>
        </p:txBody>
      </p:sp>
      <p:graphicFrame>
        <p:nvGraphicFramePr>
          <p:cNvPr id="110597" name="Rectangle 3">
            <a:extLst>
              <a:ext uri="{FF2B5EF4-FFF2-40B4-BE49-F238E27FC236}">
                <a16:creationId xmlns:a16="http://schemas.microsoft.com/office/drawing/2014/main" id="{397DCF34-D15A-015F-348D-7C1285250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3962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3A3FFA43-DD22-BF36-C182-84F581EA3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Reading Words in a String:</a:t>
            </a:r>
            <a:br>
              <a:rPr lang="en-US" altLang="en-US" sz="4000"/>
            </a:br>
            <a:r>
              <a:rPr lang="en-US" altLang="en-US" sz="4000"/>
              <a:t>Using </a:t>
            </a:r>
            <a:r>
              <a:rPr lang="en-US" altLang="en-US" sz="4000" b="1">
                <a:latin typeface="Courier New" panose="02070309020205020404" pitchFamily="49" charset="0"/>
              </a:rPr>
              <a:t>StringTokenizer</a:t>
            </a:r>
            <a:r>
              <a:rPr lang="en-US" altLang="en-US" sz="4000"/>
              <a:t> Class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576C4FF5-8C7E-82A9-934C-F5FDF9687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There are </a:t>
            </a:r>
            <a:r>
              <a:rPr lang="en-US" altLang="en-US" sz="2000">
                <a:latin typeface="Courier New" panose="02070309020205020404" pitchFamily="49" charset="0"/>
              </a:rPr>
              <a:t>BufferedReader</a:t>
            </a:r>
            <a:r>
              <a:rPr lang="en-US" altLang="en-US" sz="2000"/>
              <a:t> methods to read a line and a character, but not just a single word</a:t>
            </a:r>
          </a:p>
          <a:p>
            <a:endParaRPr lang="en-US" altLang="en-US" sz="2000"/>
          </a:p>
          <a:p>
            <a:r>
              <a:rPr lang="en-US" altLang="en-US" sz="2000">
                <a:latin typeface="Courier New" panose="02070309020205020404" pitchFamily="49" charset="0"/>
              </a:rPr>
              <a:t>StringTokenizer</a:t>
            </a:r>
            <a:r>
              <a:rPr lang="en-US" altLang="en-US" sz="2000"/>
              <a:t> can be used to parse a line into words</a:t>
            </a:r>
          </a:p>
          <a:p>
            <a:pPr lvl="1"/>
            <a:r>
              <a:rPr lang="en-US" altLang="en-US" sz="2000"/>
              <a:t>import </a:t>
            </a:r>
            <a:r>
              <a:rPr lang="en-US" altLang="en-US" sz="2000">
                <a:latin typeface="Courier New" panose="02070309020205020404" pitchFamily="49" charset="0"/>
              </a:rPr>
              <a:t>java.util.*</a:t>
            </a:r>
          </a:p>
          <a:p>
            <a:pPr lvl="1"/>
            <a:r>
              <a:rPr lang="en-US" altLang="en-US" sz="2000"/>
              <a:t>some of its useful methods are shown in the text</a:t>
            </a:r>
          </a:p>
          <a:p>
            <a:pPr lvl="2"/>
            <a:r>
              <a:rPr lang="en-US" altLang="en-US"/>
              <a:t>e.g. test if there are more tokens</a:t>
            </a:r>
          </a:p>
          <a:p>
            <a:pPr lvl="1"/>
            <a:r>
              <a:rPr lang="en-US" altLang="en-US" sz="2000"/>
              <a:t>you can specify </a:t>
            </a:r>
            <a:r>
              <a:rPr lang="en-US" altLang="en-US" sz="2000" i="1"/>
              <a:t>delimiters</a:t>
            </a:r>
            <a:r>
              <a:rPr lang="en-US" altLang="en-US" sz="2000"/>
              <a:t> (the character or characters that separate words)</a:t>
            </a:r>
          </a:p>
          <a:p>
            <a:pPr lvl="2"/>
            <a:r>
              <a:rPr lang="en-US" altLang="en-US"/>
              <a:t>the default delimiters are "white space" (space, tab, and newline)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DA059D24-8F4D-95C1-A248-522F7DE7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b="1">
                <a:latin typeface="Courier New" panose="02070309020205020404" pitchFamily="49" charset="0"/>
              </a:rPr>
              <a:t>StringTokenizer</a:t>
            </a:r>
            <a:endParaRPr lang="en-US" altLang="en-US" b="1"/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19BF2368-36FA-F5C3-38E7-12F7C433B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648200"/>
          </a:xfrm>
        </p:spPr>
        <p:txBody>
          <a:bodyPr/>
          <a:lstStyle/>
          <a:p>
            <a:r>
              <a:rPr lang="en-US" altLang="en-US" sz="2000"/>
              <a:t>Display the words separated by any of the following characters: space, new line (\n), period (.) or comma (,).</a:t>
            </a:r>
          </a:p>
          <a:p>
            <a:pPr>
              <a:buFontTx/>
              <a:buNone/>
            </a:pPr>
            <a:endParaRPr lang="en-US" altLang="en-US" sz="2000"/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/>
          </a:p>
        </p:txBody>
      </p:sp>
      <p:sp>
        <p:nvSpPr>
          <p:cNvPr id="350212" name="Text Box 4">
            <a:extLst>
              <a:ext uri="{FF2B5EF4-FFF2-40B4-BE49-F238E27FC236}">
                <a16:creationId xmlns:a16="http://schemas.microsoft.com/office/drawing/2014/main" id="{04469EB4-1AF4-1844-27CD-75D1C3F5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8534400" cy="272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anose="02070309020205020404" pitchFamily="49" charset="0"/>
              </a:rPr>
              <a:t>String inputLine = keyboard.nextLine();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anose="02070309020205020404" pitchFamily="49" charset="0"/>
              </a:rPr>
              <a:t>StringTokenizer wordFinder =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anose="02070309020205020404" pitchFamily="49" charset="0"/>
              </a:rPr>
              <a:t>            new StringTokenizer(inputLine, " \n.,");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//the second argument is a string of the 4 delimiters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anose="02070309020205020404" pitchFamily="49" charset="0"/>
              </a:rPr>
              <a:t>while(wordFinder.hasMoreTokens())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anose="02070309020205020404" pitchFamily="49" charset="0"/>
              </a:rPr>
              <a:t>   System.out.println(wordFinder.nextToken());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0213" name="Text Box 5">
            <a:extLst>
              <a:ext uri="{FF2B5EF4-FFF2-40B4-BE49-F238E27FC236}">
                <a16:creationId xmlns:a16="http://schemas.microsoft.com/office/drawing/2014/main" id="{CF66F0A3-2867-648C-0EBC-C02EF09A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876801"/>
            <a:ext cx="2286000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Question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2b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or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!tooBee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50214" name="AutoShape 6">
            <a:extLst>
              <a:ext uri="{FF2B5EF4-FFF2-40B4-BE49-F238E27FC236}">
                <a16:creationId xmlns:a16="http://schemas.microsoft.com/office/drawing/2014/main" id="{7EE40E1D-2D1C-7B42-FAE4-AC85AC38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257800" cy="762000"/>
          </a:xfrm>
          <a:prstGeom prst="wedgeRectCallout">
            <a:avLst>
              <a:gd name="adj1" fmla="val 60417"/>
              <a:gd name="adj2" fmla="val -4604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ct val="10000"/>
              </a:spcAft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Entering "</a:t>
            </a:r>
            <a:r>
              <a:rPr lang="en-US" altLang="en-US" sz="2000">
                <a:latin typeface="Courier New" panose="02070309020205020404" pitchFamily="49" charset="0"/>
              </a:rPr>
              <a:t>Question,2b.or !tooBee.</a:t>
            </a:r>
            <a:r>
              <a:rPr lang="en-US" altLang="en-US" sz="2000">
                <a:latin typeface="Arial" panose="020B0604020202020204" pitchFamily="34" charset="0"/>
              </a:rPr>
              <a:t>" gives this output: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88F564D4-FEC9-BD86-DCD3-735EC1DCB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Testing for End of File in a Text File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D99EC43-BF68-3E59-93ED-0EE7DF042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r>
              <a:rPr lang="en-US" altLang="en-US" sz="2000"/>
              <a:t>When </a:t>
            </a:r>
            <a:r>
              <a:rPr lang="en-US" altLang="en-US" sz="2000">
                <a:latin typeface="Courier New" panose="02070309020205020404" pitchFamily="49" charset="0"/>
              </a:rPr>
              <a:t>readLine</a:t>
            </a:r>
            <a:r>
              <a:rPr lang="en-US" altLang="en-US" sz="2000"/>
              <a:t> tries to read beyond the end of a text file it returns the special value </a:t>
            </a:r>
            <a:r>
              <a:rPr lang="en-US" altLang="en-US" sz="2000" i="1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z="2000"/>
              <a:t>so you can test for </a:t>
            </a:r>
            <a:r>
              <a:rPr lang="en-US" altLang="en-US" sz="2000">
                <a:latin typeface="Courier New" panose="02070309020205020404" pitchFamily="49" charset="0"/>
              </a:rPr>
              <a:t>null</a:t>
            </a:r>
            <a:r>
              <a:rPr lang="en-US" altLang="en-US" sz="2000"/>
              <a:t> to stop processing a text file</a:t>
            </a:r>
          </a:p>
          <a:p>
            <a:pPr lvl="1"/>
            <a:endParaRPr lang="en-US" altLang="en-US" sz="2000"/>
          </a:p>
          <a:p>
            <a:r>
              <a:rPr lang="en-US" altLang="en-US" sz="2000">
                <a:latin typeface="Courier New" panose="02070309020205020404" pitchFamily="49" charset="0"/>
              </a:rPr>
              <a:t>read</a:t>
            </a:r>
            <a:r>
              <a:rPr lang="en-US" altLang="en-US" sz="2000"/>
              <a:t> returns -1 when it tries to read beyond the end of a text file</a:t>
            </a:r>
          </a:p>
          <a:p>
            <a:pPr lvl="1"/>
            <a:r>
              <a:rPr lang="en-US" altLang="en-US" sz="20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int</a:t>
            </a:r>
            <a:r>
              <a:rPr lang="en-US" altLang="en-US" sz="2000"/>
              <a:t> value of all ordinary characters is nonnegative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Neither of these two methods (</a:t>
            </a:r>
            <a:r>
              <a:rPr lang="en-US" altLang="en-US" sz="2000">
                <a:latin typeface="Courier New" panose="02070309020205020404" pitchFamily="49" charset="0"/>
              </a:rPr>
              <a:t>read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readLine</a:t>
            </a:r>
            <a:r>
              <a:rPr lang="en-US" altLang="en-US" sz="2000"/>
              <a:t>) will throw an </a:t>
            </a:r>
            <a:r>
              <a:rPr lang="en-US" altLang="en-US" sz="2000">
                <a:latin typeface="Courier New" panose="02070309020205020404" pitchFamily="49" charset="0"/>
              </a:rPr>
              <a:t>EOFException</a:t>
            </a:r>
            <a:r>
              <a:rPr lang="en-US" altLang="en-US" sz="2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>
            <a:extLst>
              <a:ext uri="{FF2B5EF4-FFF2-40B4-BE49-F238E27FC236}">
                <a16:creationId xmlns:a16="http://schemas.microsoft.com/office/drawing/2014/main" id="{97B85AB2-4E00-E27B-3F7A-9FC9E010F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2590800"/>
          <a:ext cx="5181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194440" imgH="2819520" progId="Word.Document.8">
                  <p:embed/>
                </p:oleObj>
              </mc:Choice>
              <mc:Fallback>
                <p:oleObj name="Document" r:id="rId3" imgW="5194440" imgH="2819520" progId="Word.Document.8">
                  <p:embed/>
                  <p:pic>
                    <p:nvPicPr>
                      <p:cNvPr id="354306" name="Object 2">
                        <a:extLst>
                          <a:ext uri="{FF2B5EF4-FFF2-40B4-BE49-F238E27FC236}">
                            <a16:creationId xmlns:a16="http://schemas.microsoft.com/office/drawing/2014/main" id="{97B85AB2-4E00-E27B-3F7A-9FC9E010F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2590800"/>
                        <a:ext cx="5181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3">
            <a:extLst>
              <a:ext uri="{FF2B5EF4-FFF2-40B4-BE49-F238E27FC236}">
                <a16:creationId xmlns:a16="http://schemas.microsoft.com/office/drawing/2014/main" id="{9269B534-1B43-1185-C47D-45A06CE1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6513922"/>
            <a:ext cx="74219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000">
                <a:latin typeface="Arial" panose="020B0604020202020204" pitchFamily="34" charset="0"/>
              </a:rPr>
              <a:t>Chapter 9</a:t>
            </a:r>
          </a:p>
        </p:txBody>
      </p:sp>
      <p:sp>
        <p:nvSpPr>
          <p:cNvPr id="354308" name="Rectangle 4">
            <a:extLst>
              <a:ext uri="{FF2B5EF4-FFF2-40B4-BE49-F238E27FC236}">
                <a16:creationId xmlns:a16="http://schemas.microsoft.com/office/drawing/2014/main" id="{8E7AB908-F0C3-6134-FBBA-BCC455A4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012" y="6513922"/>
            <a:ext cx="445154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 sz="1000">
                <a:latin typeface="Arial" panose="020B0604020202020204" pitchFamily="34" charset="0"/>
              </a:rPr>
              <a:t>Java: an Introduction to Computer Science &amp; Programming - Walter Savitch</a:t>
            </a:r>
          </a:p>
        </p:txBody>
      </p:sp>
      <p:sp>
        <p:nvSpPr>
          <p:cNvPr id="354309" name="Rectangle 5">
            <a:extLst>
              <a:ext uri="{FF2B5EF4-FFF2-40B4-BE49-F238E27FC236}">
                <a16:creationId xmlns:a16="http://schemas.microsoft.com/office/drawing/2014/main" id="{39021155-810F-421B-A09C-65394D68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409" y="6484732"/>
            <a:ext cx="38151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5438D7F8-E270-4913-9023-400B55149634}" type="slidenum">
              <a:rPr lang="en-US" altLang="en-US" sz="1400">
                <a:latin typeface="Arial" panose="020B0604020202020204" pitchFamily="34" charset="0"/>
              </a:rPr>
              <a:pPr algn="r"/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4310" name="Text Box 6">
            <a:extLst>
              <a:ext uri="{FF2B5EF4-FFF2-40B4-BE49-F238E27FC236}">
                <a16:creationId xmlns:a16="http://schemas.microsoft.com/office/drawing/2014/main" id="{52DF4C44-BC0C-6442-5B63-7C1F1C162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1890713"/>
            <a:ext cx="304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Excerpt from </a:t>
            </a:r>
            <a:r>
              <a:rPr lang="en-US" altLang="en-US">
                <a:latin typeface="Courier New" panose="02070309020205020404" pitchFamily="49" charset="0"/>
              </a:rPr>
              <a:t>TextEOFDemo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54311" name="Rectangle 7">
            <a:extLst>
              <a:ext uri="{FF2B5EF4-FFF2-40B4-BE49-F238E27FC236}">
                <a16:creationId xmlns:a16="http://schemas.microsoft.com/office/drawing/2014/main" id="{1A1614E7-AF31-CA0C-4FA2-A5F12CD7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2514600"/>
            <a:ext cx="55626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2" name="Rectangle 8">
            <a:extLst>
              <a:ext uri="{FF2B5EF4-FFF2-40B4-BE49-F238E27FC236}">
                <a16:creationId xmlns:a16="http://schemas.microsoft.com/office/drawing/2014/main" id="{1ED22030-166D-5AA9-1473-528F8212C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Example: Using Null to</a:t>
            </a:r>
            <a:br>
              <a:rPr lang="en-US" altLang="en-US" sz="4000"/>
            </a:br>
            <a:r>
              <a:rPr lang="en-US" altLang="en-US" sz="4000"/>
              <a:t>Test for End-of-File in a Text File</a:t>
            </a:r>
          </a:p>
        </p:txBody>
      </p:sp>
      <p:sp>
        <p:nvSpPr>
          <p:cNvPr id="354313" name="AutoShape 9">
            <a:extLst>
              <a:ext uri="{FF2B5EF4-FFF2-40B4-BE49-F238E27FC236}">
                <a16:creationId xmlns:a16="http://schemas.microsoft.com/office/drawing/2014/main" id="{734DF426-E464-DA0A-A34C-1D705C49EBFF}"/>
              </a:ext>
            </a:extLst>
          </p:cNvPr>
          <p:cNvSpPr>
            <a:spLocks/>
          </p:cNvSpPr>
          <p:nvPr/>
        </p:nvSpPr>
        <p:spPr bwMode="auto">
          <a:xfrm>
            <a:off x="1752600" y="2021185"/>
            <a:ext cx="1981200" cy="923330"/>
          </a:xfrm>
          <a:prstGeom prst="borderCallout1">
            <a:avLst>
              <a:gd name="adj1" fmla="val 9523"/>
              <a:gd name="adj2" fmla="val 103847"/>
              <a:gd name="adj3" fmla="val 119708"/>
              <a:gd name="adj4" fmla="val 16194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When using </a:t>
            </a:r>
            <a:r>
              <a:rPr lang="en-US" altLang="en-US" b="1">
                <a:latin typeface="Courier New" panose="02070309020205020404" pitchFamily="49" charset="0"/>
              </a:rPr>
              <a:t>readLine</a:t>
            </a:r>
            <a:endParaRPr lang="en-US" altLang="en-US" b="1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test for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4314" name="AutoShape 10">
            <a:extLst>
              <a:ext uri="{FF2B5EF4-FFF2-40B4-BE49-F238E27FC236}">
                <a16:creationId xmlns:a16="http://schemas.microsoft.com/office/drawing/2014/main" id="{B866B4C3-0DD6-63B9-C562-95666B3D48B7}"/>
              </a:ext>
            </a:extLst>
          </p:cNvPr>
          <p:cNvSpPr>
            <a:spLocks/>
          </p:cNvSpPr>
          <p:nvPr/>
        </p:nvSpPr>
        <p:spPr bwMode="auto">
          <a:xfrm>
            <a:off x="4953000" y="2971800"/>
            <a:ext cx="152400" cy="685800"/>
          </a:xfrm>
          <a:prstGeom prst="leftBracket">
            <a:avLst>
              <a:gd name="adj" fmla="val 37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5" name="Line 11">
            <a:extLst>
              <a:ext uri="{FF2B5EF4-FFF2-40B4-BE49-F238E27FC236}">
                <a16:creationId xmlns:a16="http://schemas.microsoft.com/office/drawing/2014/main" id="{FB6A49FA-182D-831A-2471-2E032371B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057400"/>
            <a:ext cx="1524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4316" name="Text Box 12">
            <a:extLst>
              <a:ext uri="{FF2B5EF4-FFF2-40B4-BE49-F238E27FC236}">
                <a16:creationId xmlns:a16="http://schemas.microsoft.com/office/drawing/2014/main" id="{1C7D30D3-5773-03DF-1BF3-F07101B43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887522"/>
            <a:ext cx="3057247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When using </a:t>
            </a:r>
            <a:r>
              <a:rPr lang="en-US" altLang="en-US" b="1">
                <a:latin typeface="Courier New" panose="02070309020205020404" pitchFamily="49" charset="0"/>
              </a:rPr>
              <a:t>read</a:t>
            </a:r>
            <a:r>
              <a:rPr lang="en-US" altLang="en-US">
                <a:latin typeface="Arial" panose="020B0604020202020204" pitchFamily="34" charset="0"/>
              </a:rPr>
              <a:t> test for -1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06E3B8C5-97BE-9119-D4A3-4260CE4ED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Using Path Names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AD6F4AAC-A3EE-3221-A4B8-B45FCF7BE1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7280" y="1086678"/>
            <a:ext cx="10027920" cy="4959559"/>
          </a:xfrm>
        </p:spPr>
        <p:txBody>
          <a:bodyPr>
            <a:normAutofit/>
          </a:bodyPr>
          <a:lstStyle/>
          <a:p>
            <a:endParaRPr lang="en-US" altLang="en-US" sz="1400" b="1" i="1" dirty="0"/>
          </a:p>
          <a:p>
            <a:endParaRPr lang="en-US" altLang="en-US" sz="1400" b="1" i="1" dirty="0"/>
          </a:p>
          <a:p>
            <a:endParaRPr lang="en-US" altLang="en-US" sz="1400" b="1" i="1" dirty="0"/>
          </a:p>
          <a:p>
            <a:r>
              <a:rPr lang="en-US" altLang="en-US" sz="1400" b="1" i="1" dirty="0"/>
              <a:t>Path name</a:t>
            </a:r>
            <a:r>
              <a:rPr lang="en-US" altLang="en-US" sz="1400" dirty="0"/>
              <a:t>—gives name of file and tells which directory the file is in</a:t>
            </a:r>
          </a:p>
          <a:p>
            <a:r>
              <a:rPr lang="en-US" altLang="en-US" sz="1400" b="1" i="1" dirty="0"/>
              <a:t>Relative path name</a:t>
            </a:r>
            <a:r>
              <a:rPr lang="en-US" altLang="en-US" sz="1400" dirty="0"/>
              <a:t>—gives the path starting with the directory that the program is in</a:t>
            </a:r>
          </a:p>
          <a:p>
            <a:r>
              <a:rPr lang="en-US" altLang="en-US" sz="1400" dirty="0"/>
              <a:t>Typical UNIX path name: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/user/smith/</a:t>
            </a:r>
            <a:r>
              <a:rPr lang="en-US" altLang="en-US" sz="1400" dirty="0" err="1">
                <a:latin typeface="Courier New" panose="02070309020205020404" pitchFamily="49" charset="0"/>
              </a:rPr>
              <a:t>home.work</a:t>
            </a:r>
            <a:r>
              <a:rPr lang="en-US" altLang="en-US" sz="1400" dirty="0">
                <a:latin typeface="Courier New" panose="02070309020205020404" pitchFamily="49" charset="0"/>
              </a:rPr>
              <a:t>/java/FileClassDemo.java</a:t>
            </a:r>
          </a:p>
          <a:p>
            <a:r>
              <a:rPr lang="en-US" altLang="en-US" sz="1400" dirty="0"/>
              <a:t>Typical Windows path name: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D:\Work\Java\Programs\FileClassDemo.java</a:t>
            </a:r>
          </a:p>
          <a:p>
            <a:r>
              <a:rPr lang="en-US" altLang="en-US" sz="1400" dirty="0"/>
              <a:t>When a backslash is used in a quoted string it must be written as two backslashes since backslash is the escape character: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"D:\\Work\\Java\\Programs\\FileClassDemo.java"</a:t>
            </a:r>
          </a:p>
          <a:p>
            <a:r>
              <a:rPr lang="en-US" altLang="en-US" sz="1400" dirty="0"/>
              <a:t>Java will accept path names in UNIX or Windows format, regardless of which operating system it is actually running 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4549B46C-7D9E-B346-268D-3F6179D87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altLang="en-US" sz="3600" b="1">
                <a:solidFill>
                  <a:srgbClr val="FFFFFF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3600">
                <a:solidFill>
                  <a:srgbClr val="FFFFFF"/>
                </a:solidFill>
              </a:rPr>
              <a:t> Class </a:t>
            </a:r>
            <a:r>
              <a:rPr lang="en-US" altLang="en-US" sz="3600">
                <a:solidFill>
                  <a:srgbClr val="FFFFFF"/>
                </a:solidFill>
                <a:latin typeface="Courier New" panose="02070309020205020404" pitchFamily="49" charset="0"/>
              </a:rPr>
              <a:t>[java.io]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9A2CBE3A-C5C4-85F5-5F98-4804EA876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2736" y="605896"/>
            <a:ext cx="9102944" cy="5646208"/>
          </a:xfrm>
        </p:spPr>
        <p:txBody>
          <a:bodyPr anchor="ctr">
            <a:normAutofit/>
          </a:bodyPr>
          <a:lstStyle/>
          <a:p>
            <a:endParaRPr lang="en-US" altLang="en-US" sz="1700" dirty="0"/>
          </a:p>
          <a:p>
            <a:r>
              <a:rPr lang="en-US" altLang="en-US" sz="1700" dirty="0"/>
              <a:t>Acts like a wrapper class for file names</a:t>
            </a:r>
          </a:p>
          <a:p>
            <a:r>
              <a:rPr lang="en-US" altLang="en-US" sz="1700" dirty="0"/>
              <a:t>A file name like "</a:t>
            </a:r>
            <a:r>
              <a:rPr lang="en-US" altLang="en-US" sz="1700" dirty="0">
                <a:latin typeface="Courier New" panose="02070309020205020404" pitchFamily="49" charset="0"/>
              </a:rPr>
              <a:t>numbers.txt</a:t>
            </a:r>
            <a:r>
              <a:rPr lang="en-US" altLang="en-US" sz="1700" dirty="0"/>
              <a:t>" has only </a:t>
            </a:r>
            <a:r>
              <a:rPr lang="en-US" altLang="en-US" sz="1700" dirty="0">
                <a:latin typeface="Courier New" panose="02070309020205020404" pitchFamily="49" charset="0"/>
              </a:rPr>
              <a:t>String</a:t>
            </a:r>
            <a:r>
              <a:rPr lang="en-US" altLang="en-US" sz="1700" dirty="0"/>
              <a:t> properties</a:t>
            </a:r>
            <a:endParaRPr lang="en-US" altLang="en-US" sz="1700" dirty="0">
              <a:latin typeface="Courier New" panose="02070309020205020404" pitchFamily="49" charset="0"/>
            </a:endParaRPr>
          </a:p>
          <a:p>
            <a:r>
              <a:rPr lang="en-US" altLang="en-US" sz="1700" dirty="0">
                <a:latin typeface="Courier New" panose="02070309020205020404" pitchFamily="49" charset="0"/>
              </a:rPr>
              <a:t>File</a:t>
            </a:r>
            <a:r>
              <a:rPr lang="en-US" altLang="en-US" sz="1700" dirty="0"/>
              <a:t> has some very useful methods</a:t>
            </a:r>
          </a:p>
          <a:p>
            <a:pPr lvl="1"/>
            <a:r>
              <a:rPr lang="en-US" altLang="en-US" sz="1700" dirty="0">
                <a:latin typeface="Courier New" panose="02070309020205020404" pitchFamily="49" charset="0"/>
              </a:rPr>
              <a:t>exists</a:t>
            </a:r>
            <a:r>
              <a:rPr lang="en-US" altLang="en-US" sz="1700" dirty="0"/>
              <a:t>: tests if a file already exists</a:t>
            </a:r>
          </a:p>
          <a:p>
            <a:pPr lvl="1"/>
            <a:r>
              <a:rPr lang="en-US" altLang="en-US" sz="1700" dirty="0" err="1">
                <a:latin typeface="Courier New" panose="02070309020205020404" pitchFamily="49" charset="0"/>
              </a:rPr>
              <a:t>canRead</a:t>
            </a:r>
            <a:r>
              <a:rPr lang="en-US" altLang="en-US" sz="1700" dirty="0"/>
              <a:t>: tests if the OS will let you read a file</a:t>
            </a:r>
          </a:p>
          <a:p>
            <a:pPr lvl="1"/>
            <a:r>
              <a:rPr lang="en-US" altLang="en-US" sz="1700" dirty="0" err="1">
                <a:latin typeface="Courier New" panose="02070309020205020404" pitchFamily="49" charset="0"/>
              </a:rPr>
              <a:t>canWrite</a:t>
            </a:r>
            <a:r>
              <a:rPr lang="en-US" altLang="en-US" sz="1700" dirty="0"/>
              <a:t>: tests if the OS will let you write to a file</a:t>
            </a:r>
          </a:p>
          <a:p>
            <a:pPr lvl="1"/>
            <a:r>
              <a:rPr lang="en-US" altLang="en-US" sz="1700" dirty="0">
                <a:latin typeface="Courier New" panose="02070309020205020404" pitchFamily="49" charset="0"/>
              </a:rPr>
              <a:t>delete</a:t>
            </a:r>
            <a:r>
              <a:rPr lang="en-US" altLang="en-US" sz="1700" dirty="0"/>
              <a:t>: deletes the file, returns true if successful</a:t>
            </a:r>
          </a:p>
          <a:p>
            <a:pPr lvl="1"/>
            <a:r>
              <a:rPr lang="en-US" altLang="en-US" sz="1700" dirty="0">
                <a:latin typeface="Courier New" panose="02070309020205020404" pitchFamily="49" charset="0"/>
              </a:rPr>
              <a:t>length</a:t>
            </a:r>
            <a:r>
              <a:rPr lang="en-US" altLang="en-US" sz="1700" dirty="0"/>
              <a:t>: returns the number of bytes in the file</a:t>
            </a:r>
          </a:p>
          <a:p>
            <a:pPr lvl="1"/>
            <a:r>
              <a:rPr lang="en-US" altLang="en-US" sz="1700" dirty="0" err="1">
                <a:latin typeface="Courier New" panose="02070309020205020404" pitchFamily="49" charset="0"/>
              </a:rPr>
              <a:t>getName</a:t>
            </a:r>
            <a:r>
              <a:rPr lang="en-US" altLang="en-US" sz="1700" dirty="0"/>
              <a:t>: returns file name, excluding the preceding path</a:t>
            </a:r>
          </a:p>
          <a:p>
            <a:pPr lvl="1"/>
            <a:r>
              <a:rPr lang="en-US" altLang="en-US" sz="1700" dirty="0" err="1">
                <a:latin typeface="Courier New" panose="02070309020205020404" pitchFamily="49" charset="0"/>
              </a:rPr>
              <a:t>getPath</a:t>
            </a:r>
            <a:r>
              <a:rPr lang="en-US" altLang="en-US" sz="1700" dirty="0"/>
              <a:t>: returns the path name—the full name</a:t>
            </a:r>
          </a:p>
          <a:p>
            <a:pPr>
              <a:buFontTx/>
              <a:buNone/>
            </a:pPr>
            <a:endParaRPr lang="en-US" altLang="en-US" sz="1700" dirty="0"/>
          </a:p>
          <a:p>
            <a:pPr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File </a:t>
            </a:r>
            <a:r>
              <a:rPr lang="en-US" altLang="en-US" sz="1700" dirty="0" err="1">
                <a:latin typeface="Courier New" panose="02070309020205020404" pitchFamily="49" charset="0"/>
              </a:rPr>
              <a:t>numFile</a:t>
            </a:r>
            <a:r>
              <a:rPr lang="en-US" altLang="en-US" sz="1700" dirty="0">
                <a:latin typeface="Courier New" panose="02070309020205020404" pitchFamily="49" charset="0"/>
              </a:rPr>
              <a:t> = new File(“numbers.txt”);</a:t>
            </a:r>
            <a:endParaRPr lang="en-US" altLang="en-US" sz="1700" dirty="0"/>
          </a:p>
          <a:p>
            <a:pPr>
              <a:buFontTx/>
              <a:buNone/>
            </a:pPr>
            <a:r>
              <a:rPr lang="en-US" altLang="en-US" sz="1700" dirty="0"/>
              <a:t>  </a:t>
            </a:r>
            <a:r>
              <a:rPr lang="en-US" altLang="en-US" sz="1700" dirty="0">
                <a:latin typeface="Courier New" panose="02070309020205020404" pitchFamily="49" charset="0"/>
              </a:rPr>
              <a:t>if (</a:t>
            </a:r>
            <a:r>
              <a:rPr lang="en-US" altLang="en-US" sz="1700" dirty="0" err="1">
                <a:latin typeface="Courier New" panose="02070309020205020404" pitchFamily="49" charset="0"/>
              </a:rPr>
              <a:t>numFile.exists</a:t>
            </a:r>
            <a:r>
              <a:rPr lang="en-US" altLang="en-US" sz="1700" dirty="0">
                <a:latin typeface="Courier New" panose="02070309020205020404" pitchFamily="49" charset="0"/>
              </a:rPr>
              <a:t>())</a:t>
            </a:r>
          </a:p>
          <a:p>
            <a:pPr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</a:t>
            </a:r>
            <a:r>
              <a:rPr lang="en-US" altLang="en-US" sz="1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700" dirty="0"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latin typeface="Courier New" panose="02070309020205020404" pitchFamily="49" charset="0"/>
              </a:rPr>
              <a:t>numfile.length</a:t>
            </a:r>
            <a:r>
              <a:rPr lang="en-US" altLang="en-US" sz="1700" dirty="0">
                <a:latin typeface="Courier New" panose="02070309020205020404" pitchFamily="49" charset="0"/>
              </a:rPr>
              <a:t>());</a:t>
            </a:r>
          </a:p>
          <a:p>
            <a:pPr>
              <a:buFontTx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172B0335-1826-D669-B8B0-4C1E4F9A7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File</a:t>
            </a:r>
            <a:r>
              <a:rPr lang="en-US" altLang="en-US"/>
              <a:t> Objects and Filenames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8FBFD881-98CF-542F-C21E-EE7752E225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FileInputStream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FileOutputStream</a:t>
            </a:r>
            <a:r>
              <a:rPr lang="en-US" altLang="en-US" sz="2000"/>
              <a:t> have constructors that take a </a:t>
            </a:r>
            <a:r>
              <a:rPr lang="en-US" altLang="en-US" sz="2000">
                <a:latin typeface="Courier New" panose="02070309020205020404" pitchFamily="49" charset="0"/>
              </a:rPr>
              <a:t>File</a:t>
            </a:r>
            <a:r>
              <a:rPr lang="en-US" altLang="en-US" sz="2000"/>
              <a:t> argument as well as constructors that take a </a:t>
            </a:r>
            <a:r>
              <a:rPr lang="en-US" altLang="en-US" sz="2000">
                <a:latin typeface="Courier New" panose="02070309020205020404" pitchFamily="49" charset="0"/>
              </a:rPr>
              <a:t>String</a:t>
            </a:r>
            <a:r>
              <a:rPr lang="en-US" altLang="en-US" sz="2000"/>
              <a:t> argument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PrintWriter smileyOutStream = new PrintWriter(new FileOutputStream(“smiley.txt”));</a:t>
            </a: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File smileyFile = new File(“smiley.txt”);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(smileyFile.canWrite())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PrintWriter smileyOutStream = new PrintWriter(new FileOutputStream(smileyFile));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E658B19F-E9DF-B45A-96D3-4BE71BF65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with Scanner</a:t>
            </a: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8B57A27E-21B4-5A99-BFA0-964874039B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Instead of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dirty="0" err="1"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then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StringTokenizer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dirty="0">
                <a:latin typeface="Courier New" panose="02070309020205020404" pitchFamily="49" charset="0"/>
              </a:rPr>
              <a:t>File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Scanner </a:t>
            </a:r>
            <a:r>
              <a:rPr lang="en-US" altLang="en-US" dirty="0" err="1">
                <a:latin typeface="Courier New" panose="02070309020205020404" pitchFamily="49" charset="0"/>
              </a:rPr>
              <a:t>inFile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new Scanner(new File(“in.txt”));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Similar to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dirty="0"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Scanner keyboard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new Scanner(System.in);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1215436D-0276-52C1-C5B4-BCB78B015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in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’s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B6922A76-5B45-9CC3-8E98-AF30E9B86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Scanner inFile = new Scanner(new File(“in.txt"));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number;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while (inFile.hasInt())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number = inFile.nextInt();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//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5874A2A0-5200-1ECE-A1C3-68EC5CA41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in lines of characters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C6C99D2D-6E61-E856-EAA8-C05EDC321E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Scanner inFile = new Scanner(new File(“in.txt"));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String line;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while (inFile.hasNextLine())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line = inFile.nextLine();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//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E76F92-4674-B3D2-816B-9BE140B9A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  <a:latin typeface="Arial" panose="020B0604020202020204" pitchFamily="34" charset="0"/>
              </a:rPr>
              <a:t>Objectives, cont.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591832-FF2B-530B-B833-F220BC1D1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learn how use the classes </a:t>
            </a:r>
            <a:r>
              <a:rPr lang="en-US" altLang="en-US">
                <a:latin typeface="Courier New" panose="02070309020205020404" pitchFamily="49" charset="0"/>
              </a:rPr>
              <a:t>ObjectOutputStream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</a:rPr>
              <a:t>ObjectInputStream</a:t>
            </a:r>
            <a:r>
              <a:rPr lang="en-US" altLang="en-US">
                <a:latin typeface="Arial" panose="020B0604020202020204" pitchFamily="34" charset="0"/>
              </a:rPr>
              <a:t> to read and write class objects with binary files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C2E4D68B-5349-F3F9-F3CA-573C27D2A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types on one line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0E95BAFE-81A8-F6F5-6FE5-6594F09AF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848600" cy="4648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Name, id, balance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Scanner inFile = new Scanner(new File(“in.txt"));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while (inFile.hasNext())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name = inFile.next();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id = inFile.nextInt();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balance = inFile.nextFloat();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// …  new Account(name, id, balance);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String line;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Scanner parseLine = new Scanner(line) // Scanner again!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name = parseLine.next();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id = parseLine.nextInt();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balance = parseLine.nextFloat();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// …  new Account(name, id, balance);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8231E307-39B1-50E2-F9A3-56CCB8971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types on one line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66298F25-6995-103E-160A-B780977A9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// Name, id, balance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Scanner inFile = new Scanner(new File(“in.txt"));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String line;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Account account = new Account(line);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Account(String line) 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Scanner accountLine = new Scanner(line);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_name = accountLine.next();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_id = accountLine.nextInt();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_balance = accountLine.nextFloat();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B6CCD927-CF94-7B0B-9DEA-C100E0256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Courier New" panose="02070309020205020404" pitchFamily="49" charset="0"/>
              </a:rPr>
              <a:t>BufferedReader</a:t>
            </a:r>
            <a:r>
              <a:rPr lang="en-US" altLang="en-US" sz="4000"/>
              <a:t> vs </a:t>
            </a:r>
            <a:r>
              <a:rPr lang="en-US" altLang="en-US" sz="4000">
                <a:latin typeface="Courier New" panose="02070309020205020404" pitchFamily="49" charset="0"/>
              </a:rPr>
              <a:t>Scanner</a:t>
            </a:r>
            <a:br>
              <a:rPr lang="en-US" altLang="en-US" sz="4000">
                <a:latin typeface="Courier New" panose="02070309020205020404" pitchFamily="49" charset="0"/>
              </a:rPr>
            </a:br>
            <a:r>
              <a:rPr lang="en-US" altLang="en-US" sz="4000">
                <a:latin typeface="Arial" panose="020B0604020202020204" pitchFamily="34" charset="0"/>
              </a:rPr>
              <a:t>(parsing primitive types)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8864E3AA-D4D5-F14F-2B38-4CABBC009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Scanner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nextInt(), nextFloat(),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… for parsing types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BufferedReader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read(), readLine(), … </a:t>
            </a:r>
            <a:r>
              <a:rPr lang="en-US" altLang="en-US">
                <a:latin typeface="Arial" panose="020B0604020202020204" pitchFamily="34" charset="0"/>
              </a:rPr>
              <a:t>none for parsing types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needs </a:t>
            </a:r>
            <a:r>
              <a:rPr lang="en-US" altLang="en-US">
                <a:latin typeface="Courier New" panose="02070309020205020404" pitchFamily="49" charset="0"/>
              </a:rPr>
              <a:t>StringTokenizer</a:t>
            </a:r>
            <a:r>
              <a:rPr lang="en-US" altLang="en-US">
                <a:latin typeface="Arial" panose="020B0604020202020204" pitchFamily="34" charset="0"/>
              </a:rPr>
              <a:t> then wrapper class methods like </a:t>
            </a:r>
            <a:r>
              <a:rPr lang="en-US" altLang="en-US">
                <a:latin typeface="Courier New" panose="02070309020205020404" pitchFamily="49" charset="0"/>
              </a:rPr>
              <a:t>Integer.parseInt(token</a:t>
            </a:r>
            <a:r>
              <a:rPr lang="en-US" altLang="en-US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05F7F9C9-D099-1ECD-5A92-5D49F9541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latin typeface="Courier New" panose="02070309020205020404" pitchFamily="49" charset="0"/>
              </a:rPr>
              <a:t>BufferedReader</a:t>
            </a:r>
            <a:r>
              <a:rPr lang="en-US" altLang="en-US" sz="3200"/>
              <a:t> vs </a:t>
            </a:r>
            <a:r>
              <a:rPr lang="en-US" altLang="en-US" sz="3200">
                <a:latin typeface="Courier New" panose="02070309020205020404" pitchFamily="49" charset="0"/>
              </a:rPr>
              <a:t>Scanner</a:t>
            </a:r>
            <a:br>
              <a:rPr lang="en-US" altLang="en-US" sz="3200">
                <a:latin typeface="Courier New" panose="02070309020205020404" pitchFamily="49" charset="0"/>
              </a:rPr>
            </a:br>
            <a:r>
              <a:rPr lang="en-US" altLang="en-US" sz="3200">
                <a:latin typeface="Arial" panose="020B0604020202020204" pitchFamily="34" charset="0"/>
              </a:rPr>
              <a:t>(Checking End of File/Stream (EOF))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CE86A8F6-0C1F-A3A9-2191-1BC322AA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BufferedReader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readLine()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returns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read()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returns</a:t>
            </a:r>
            <a:r>
              <a:rPr lang="en-US" altLang="en-US"/>
              <a:t> -1 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Scanner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nextLine() </a:t>
            </a:r>
            <a:r>
              <a:rPr lang="en-US" altLang="en-US">
                <a:latin typeface="Arial" panose="020B0604020202020204" pitchFamily="34" charset="0"/>
              </a:rPr>
              <a:t>throws exception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needs</a:t>
            </a:r>
            <a:r>
              <a:rPr lang="en-US" altLang="en-US">
                <a:latin typeface="Courier New" panose="02070309020205020404" pitchFamily="49" charset="0"/>
              </a:rPr>
              <a:t> hasNextLine() </a:t>
            </a:r>
            <a:r>
              <a:rPr lang="en-US" altLang="en-US">
                <a:latin typeface="Arial" panose="020B0604020202020204" pitchFamily="34" charset="0"/>
              </a:rPr>
              <a:t>to check first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nextInt(), hasNextInt(),</a:t>
            </a:r>
            <a:r>
              <a:rPr lang="en-US" altLang="en-US">
                <a:latin typeface="Arial" panose="020B0604020202020204" pitchFamily="34" charset="0"/>
              </a:rPr>
              <a:t>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>
            <a:extLst>
              <a:ext uri="{FF2B5EF4-FFF2-40B4-BE49-F238E27FC236}">
                <a16:creationId xmlns:a16="http://schemas.microsoft.com/office/drawing/2014/main" id="{0033FDAD-72E1-61D5-0DE8-EB53B9CC6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609600"/>
            <a:ext cx="80010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while (line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-------------------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Scanner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while (inFile.hasNextLine())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line = infile.nextLine();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51AE28F1-9F60-4EE8-5888-0C50B52DA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609600"/>
            <a:ext cx="8001000" cy="5562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while (line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line = inFile.readline();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-------------------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BufferedReader inFile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while ((line = inFile.readline())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//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3B167B82-3452-23C6-8BB8-95EB9FFC6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 suggestion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7A610F7A-DF5F-4CB0-897A-E4A896E55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Use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</a:rPr>
              <a:t>with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new Scanner(new File(“in.txt”))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Use</a:t>
            </a:r>
            <a:r>
              <a:rPr lang="en-US" altLang="en-US">
                <a:latin typeface="Courier New" panose="02070309020205020404" pitchFamily="49" charset="0"/>
              </a:rPr>
              <a:t> hasNext…() </a:t>
            </a:r>
            <a:r>
              <a:rPr lang="en-US" altLang="en-US">
                <a:latin typeface="Arial" panose="020B0604020202020204" pitchFamily="34" charset="0"/>
              </a:rPr>
              <a:t>to check for EOF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while (inFile.hasNext…())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Use </a:t>
            </a:r>
            <a:r>
              <a:rPr lang="en-US" altLang="en-US">
                <a:latin typeface="Courier New" panose="02070309020205020404" pitchFamily="49" charset="0"/>
              </a:rPr>
              <a:t>next…()</a:t>
            </a:r>
            <a:r>
              <a:rPr lang="en-US" altLang="en-US">
                <a:latin typeface="Arial" panose="020B0604020202020204" pitchFamily="34" charset="0"/>
              </a:rPr>
              <a:t> to read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inFile.next…()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Simpler and you are familiar with methods for</a:t>
            </a:r>
            <a:r>
              <a:rPr lang="en-US" altLang="en-US">
                <a:latin typeface="Courier New" panose="02070309020205020404" pitchFamily="49" charset="0"/>
              </a:rPr>
              <a:t> Scanner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3F7CB0B6-2558-72B3-2452-0C38DF68D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 suggestion cont…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1DA44839-3CA1-73C8-84FA-F2550BD2A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05800" cy="45720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File input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Scanner </a:t>
            </a:r>
            <a:r>
              <a:rPr lang="en-US" altLang="en-US" dirty="0" err="1">
                <a:latin typeface="Courier New" panose="02070309020205020404" pitchFamily="49" charset="0"/>
              </a:rPr>
              <a:t>inFile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new Scanner(new File(“in.txt”));</a:t>
            </a:r>
          </a:p>
          <a:p>
            <a:r>
              <a:rPr lang="en-US" altLang="en-US" dirty="0"/>
              <a:t>File output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outFile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new </a:t>
            </a:r>
            <a:r>
              <a:rPr lang="en-US" altLang="en-US" dirty="0" err="1"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latin typeface="Courier New" panose="02070309020205020404" pitchFamily="49" charset="0"/>
              </a:rPr>
              <a:t>(new File(“out.txt”));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outFile.print</a:t>
            </a:r>
            <a:r>
              <a:rPr lang="en-US" altLang="en-US" dirty="0">
                <a:latin typeface="Courier New" panose="02070309020205020404" pitchFamily="49" charset="0"/>
              </a:rPr>
              <a:t>(), </a:t>
            </a:r>
            <a:r>
              <a:rPr lang="en-US" altLang="en-US" dirty="0" err="1">
                <a:latin typeface="Courier New" panose="02070309020205020404" pitchFamily="49" charset="0"/>
              </a:rPr>
              <a:t>println</a:t>
            </a:r>
            <a:r>
              <a:rPr lang="en-US" altLang="en-US" dirty="0">
                <a:latin typeface="Courier New" panose="02070309020205020404" pitchFamily="49" charset="0"/>
              </a:rPr>
              <a:t>(), format(), flush(), close(),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8E0DACD7-EC71-A5CF-CB4B-B0BAC4CEC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Binary File I/O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3F1E68A3-700A-DF81-B53C-14AA398B4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305800" cy="4724400"/>
          </a:xfrm>
        </p:spPr>
        <p:txBody>
          <a:bodyPr>
            <a:normAutofit/>
          </a:bodyPr>
          <a:lstStyle/>
          <a:p>
            <a:r>
              <a:rPr lang="en-US" altLang="en-US" sz="2000"/>
              <a:t>Important classes for binary file </a:t>
            </a:r>
            <a:r>
              <a:rPr lang="en-US" altLang="en-US" sz="2000" b="1"/>
              <a:t>output</a:t>
            </a:r>
            <a:r>
              <a:rPr lang="en-US" altLang="en-US" sz="2000"/>
              <a:t> (to the file)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ObjectOutputStream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FileOutputStream</a:t>
            </a:r>
            <a:endParaRPr lang="en-US" altLang="en-US" sz="2000"/>
          </a:p>
          <a:p>
            <a:r>
              <a:rPr lang="en-US" altLang="en-US" sz="2000"/>
              <a:t>Important classes for binary file </a:t>
            </a:r>
            <a:r>
              <a:rPr lang="en-US" altLang="en-US" sz="2000" b="1"/>
              <a:t>input</a:t>
            </a:r>
            <a:r>
              <a:rPr lang="en-US" altLang="en-US" sz="2000"/>
              <a:t> (from the file):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ObjectInputStream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FileInputStream</a:t>
            </a:r>
            <a:endParaRPr lang="en-US" altLang="en-US" sz="2000"/>
          </a:p>
          <a:p>
            <a:r>
              <a:rPr lang="en-US" altLang="en-US" sz="2000"/>
              <a:t>Note that </a:t>
            </a:r>
            <a:r>
              <a:rPr lang="en-US" altLang="en-US" sz="2000" b="1">
                <a:latin typeface="Courier New" panose="02070309020205020404" pitchFamily="49" charset="0"/>
              </a:rPr>
              <a:t>FileOutputStream</a:t>
            </a:r>
            <a:r>
              <a:rPr lang="en-US" altLang="en-US" sz="2000"/>
              <a:t> and </a:t>
            </a:r>
            <a:r>
              <a:rPr lang="en-US" altLang="en-US" sz="2000" b="1">
                <a:latin typeface="Courier New" panose="02070309020205020404" pitchFamily="49" charset="0"/>
              </a:rPr>
              <a:t>FileInputStream</a:t>
            </a:r>
            <a:r>
              <a:rPr lang="en-US" altLang="en-US" sz="2000"/>
              <a:t> are used only for their constructors, which can take file names as arguments.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ObjectOutputStream</a:t>
            </a:r>
            <a:r>
              <a:rPr lang="en-US" altLang="en-US" sz="2000"/>
              <a:t> and </a:t>
            </a:r>
            <a:r>
              <a:rPr lang="en-US" altLang="en-US" sz="2000" b="1">
                <a:latin typeface="Courier New" panose="02070309020205020404" pitchFamily="49" charset="0"/>
              </a:rPr>
              <a:t>ObjectInputStream</a:t>
            </a:r>
            <a:r>
              <a:rPr lang="en-US" altLang="en-US" sz="2000"/>
              <a:t> cannot take file names as arguments for their constructors.</a:t>
            </a:r>
          </a:p>
          <a:p>
            <a:r>
              <a:rPr lang="en-US" altLang="en-US" sz="2000"/>
              <a:t>To use these classes your program needs a line like the following: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import java.io.*;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57CD1FBF-C2D5-74A0-2BFB-BF6016873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File I/O: Stream Classes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36A0132B-A5C6-12FF-5AEA-C1C8FE3DD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648200"/>
          </a:xfrm>
        </p:spPr>
        <p:txBody>
          <a:bodyPr/>
          <a:lstStyle/>
          <a:p>
            <a:r>
              <a:rPr lang="en-US" altLang="en-US" sz="2000">
                <a:latin typeface="Courier New" panose="02070309020205020404" pitchFamily="49" charset="0"/>
              </a:rPr>
              <a:t>ObjectInputStream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ObjectOutputStream</a:t>
            </a:r>
            <a:r>
              <a:rPr lang="en-US" altLang="en-US" sz="2000"/>
              <a:t>:</a:t>
            </a:r>
          </a:p>
          <a:p>
            <a:pPr lvl="1"/>
            <a:r>
              <a:rPr lang="en-US" altLang="en-US" sz="2000"/>
              <a:t>have methods to either read or write data one byte at a time</a:t>
            </a:r>
          </a:p>
          <a:p>
            <a:pPr lvl="1"/>
            <a:r>
              <a:rPr lang="en-US" altLang="en-US" sz="2000"/>
              <a:t>automatically convert numbers and characters into binary</a:t>
            </a:r>
          </a:p>
          <a:p>
            <a:pPr lvl="2"/>
            <a:r>
              <a:rPr lang="en-US" altLang="en-US"/>
              <a:t>binary-encoded numeric files (files with numbers) are not readable by a text editor, but store data more efficiently</a:t>
            </a:r>
          </a:p>
          <a:p>
            <a:r>
              <a:rPr lang="en-US" altLang="en-US" sz="2000"/>
              <a:t>Remember:</a:t>
            </a:r>
          </a:p>
          <a:p>
            <a:pPr lvl="1"/>
            <a:r>
              <a:rPr lang="en-US" altLang="en-US" sz="2000" i="1"/>
              <a:t>input</a:t>
            </a:r>
            <a:r>
              <a:rPr lang="en-US" altLang="en-US" sz="2000"/>
              <a:t> means data into a </a:t>
            </a:r>
            <a:r>
              <a:rPr lang="en-US" altLang="en-US" sz="2000" u="sng"/>
              <a:t>program</a:t>
            </a:r>
            <a:r>
              <a:rPr lang="en-US" altLang="en-US" sz="2000"/>
              <a:t>, not the file</a:t>
            </a:r>
          </a:p>
          <a:p>
            <a:pPr lvl="1"/>
            <a:r>
              <a:rPr lang="en-US" altLang="en-US" sz="2000"/>
              <a:t>similarly, </a:t>
            </a:r>
            <a:r>
              <a:rPr lang="en-US" altLang="en-US" sz="2000" i="1"/>
              <a:t>output</a:t>
            </a:r>
            <a:r>
              <a:rPr lang="en-US" altLang="en-US" sz="2000"/>
              <a:t> means data out of a program, not the 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B1A5218E-3B6D-C6A7-00A9-39DBBF6A0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I/O Overview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BADF5DB9-D956-5698-E39E-F62C09894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6204" y="1690034"/>
            <a:ext cx="9953334" cy="3549369"/>
          </a:xfrm>
        </p:spPr>
        <p:txBody>
          <a:bodyPr/>
          <a:lstStyle/>
          <a:p>
            <a:pPr marL="75895" indent="-75895" defTabSz="758952">
              <a:spcBef>
                <a:spcPts val="996"/>
              </a:spcBef>
              <a:spcAft>
                <a:spcPts val="166"/>
              </a:spcAft>
            </a:pPr>
            <a:endParaRPr lang="en-US" altLang="en-US" sz="1660" i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75895" indent="-75895" defTabSz="758952">
              <a:spcBef>
                <a:spcPts val="996"/>
              </a:spcBef>
              <a:spcAft>
                <a:spcPts val="166"/>
              </a:spcAft>
            </a:pPr>
            <a:r>
              <a:rPr lang="en-US" altLang="en-US" sz="1660" i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I/O</a:t>
            </a:r>
            <a:r>
              <a:rPr lang="en-US" altLang="en-US" sz="16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 = Input/Output</a:t>
            </a:r>
          </a:p>
          <a:p>
            <a:pPr marL="75895" indent="-75895" defTabSz="758952">
              <a:spcBef>
                <a:spcPts val="996"/>
              </a:spcBef>
              <a:spcAft>
                <a:spcPts val="166"/>
              </a:spcAft>
            </a:pPr>
            <a:r>
              <a:rPr lang="en-US" altLang="en-US" sz="16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In this context it is input to and output from programs</a:t>
            </a:r>
          </a:p>
          <a:p>
            <a:pPr marL="75895" indent="-75895" defTabSz="758952">
              <a:spcBef>
                <a:spcPts val="996"/>
              </a:spcBef>
              <a:spcAft>
                <a:spcPts val="166"/>
              </a:spcAft>
            </a:pPr>
            <a:r>
              <a:rPr lang="en-US" altLang="en-US" sz="16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Input can be from keyboard or a file</a:t>
            </a:r>
          </a:p>
          <a:p>
            <a:pPr marL="75895" indent="-75895" defTabSz="758952">
              <a:spcBef>
                <a:spcPts val="996"/>
              </a:spcBef>
              <a:spcAft>
                <a:spcPts val="166"/>
              </a:spcAft>
            </a:pPr>
            <a:r>
              <a:rPr lang="en-US" altLang="en-US" sz="16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Output can be to display (screen) or a file</a:t>
            </a:r>
          </a:p>
          <a:p>
            <a:pPr marL="75895" indent="-75895" defTabSz="758952">
              <a:spcBef>
                <a:spcPts val="996"/>
              </a:spcBef>
              <a:spcAft>
                <a:spcPts val="166"/>
              </a:spcAft>
            </a:pPr>
            <a:r>
              <a:rPr lang="en-US" altLang="en-US" sz="16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Advantages of file I/O</a:t>
            </a:r>
          </a:p>
          <a:p>
            <a:pPr marL="318760" lvl="1" indent="-151790" defTabSz="758952">
              <a:spcBef>
                <a:spcPts val="166"/>
              </a:spcBef>
              <a:spcAft>
                <a:spcPts val="332"/>
              </a:spcAft>
            </a:pPr>
            <a:r>
              <a:rPr lang="en-US" altLang="en-US" sz="16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permanent copy</a:t>
            </a:r>
          </a:p>
          <a:p>
            <a:pPr marL="318760" lvl="1" indent="-151790" defTabSz="758952">
              <a:spcBef>
                <a:spcPts val="166"/>
              </a:spcBef>
              <a:spcAft>
                <a:spcPts val="332"/>
              </a:spcAft>
            </a:pPr>
            <a:r>
              <a:rPr lang="en-US" altLang="en-US" sz="16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output from one program can be input to another</a:t>
            </a:r>
          </a:p>
          <a:p>
            <a:pPr marL="318760" lvl="1" indent="-151790" defTabSz="758952">
              <a:spcBef>
                <a:spcPts val="166"/>
              </a:spcBef>
              <a:spcAft>
                <a:spcPts val="332"/>
              </a:spcAft>
            </a:pPr>
            <a:r>
              <a:rPr lang="en-US" altLang="en-US" sz="166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input can be automated (rather than entered  manually)</a:t>
            </a:r>
          </a:p>
          <a:p>
            <a:pPr lvl="1"/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99012" name="Text Box 4">
            <a:extLst>
              <a:ext uri="{FF2B5EF4-FFF2-40B4-BE49-F238E27FC236}">
                <a16:creationId xmlns:a16="http://schemas.microsoft.com/office/drawing/2014/main" id="{5C4148F3-11F4-179B-B99D-D8F353221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459" y="5239403"/>
            <a:ext cx="5926178" cy="460126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379476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en-US" sz="132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Note: Since the sections on text file I/O and binary file I/O have some similar information, some duplicate (or nearly duplicate) slides are included.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7A841D37-C65D-CD86-8AE0-8D1763235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When Using </a:t>
            </a:r>
            <a:r>
              <a:rPr lang="en-US" altLang="en-US" sz="3600" b="1">
                <a:latin typeface="Courier New" panose="02070309020205020404" pitchFamily="49" charset="0"/>
              </a:rPr>
              <a:t>ObjectOutputStream</a:t>
            </a:r>
            <a:br>
              <a:rPr lang="en-US" altLang="en-US" sz="3600"/>
            </a:br>
            <a:r>
              <a:rPr lang="en-US" altLang="en-US" sz="3600"/>
              <a:t>to Output Data to Files: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75026182-1B9A-BE89-4C95-AE9AA3B5E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sz="2000"/>
              <a:t>The output files are binary and can store any of the primitive data types (</a:t>
            </a:r>
            <a:r>
              <a:rPr lang="en-US" altLang="en-US" sz="2000">
                <a:latin typeface="Courier New" panose="02070309020205020404" pitchFamily="49" charset="0"/>
              </a:rPr>
              <a:t>int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char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double</a:t>
            </a:r>
            <a:r>
              <a:rPr lang="en-US" altLang="en-US" sz="2000"/>
              <a:t>, etc.) and the </a:t>
            </a:r>
            <a:r>
              <a:rPr lang="en-US" altLang="en-US" sz="2000">
                <a:latin typeface="Courier New" panose="02070309020205020404" pitchFamily="49" charset="0"/>
              </a:rPr>
              <a:t>String</a:t>
            </a:r>
            <a:r>
              <a:rPr lang="en-US" altLang="en-US" sz="2000"/>
              <a:t> type</a:t>
            </a:r>
          </a:p>
          <a:p>
            <a:endParaRPr lang="en-US" altLang="en-US" sz="2000"/>
          </a:p>
          <a:p>
            <a:r>
              <a:rPr lang="en-US" altLang="en-US" sz="2000"/>
              <a:t>The files created can be read by other Java programs but are not printable</a:t>
            </a:r>
          </a:p>
          <a:p>
            <a:endParaRPr lang="en-US" altLang="en-US" sz="2000"/>
          </a:p>
          <a:p>
            <a:r>
              <a:rPr lang="en-US" altLang="en-US" sz="2000"/>
              <a:t>The Java I/O library must be imported by including the line:</a:t>
            </a:r>
            <a:br>
              <a:rPr lang="en-US" altLang="en-US" sz="2000"/>
            </a:br>
            <a:r>
              <a:rPr lang="en-US" altLang="en-US" sz="2000">
                <a:latin typeface="Courier New" panose="02070309020205020404" pitchFamily="49" charset="0"/>
              </a:rPr>
              <a:t>import java.io.*;</a:t>
            </a:r>
          </a:p>
          <a:p>
            <a:pPr lvl="1"/>
            <a:r>
              <a:rPr lang="en-US" altLang="en-US" sz="2000"/>
              <a:t>it contains </a:t>
            </a:r>
            <a:r>
              <a:rPr lang="en-US" altLang="en-US" sz="2000">
                <a:latin typeface="Courier New" panose="02070309020205020404" pitchFamily="49" charset="0"/>
              </a:rPr>
              <a:t>ObjectOutputStream</a:t>
            </a:r>
            <a:r>
              <a:rPr lang="en-US" altLang="en-US" sz="2000"/>
              <a:t> and other useful class definitions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An </a:t>
            </a:r>
            <a:r>
              <a:rPr lang="en-US" altLang="en-US" sz="2000">
                <a:latin typeface="Courier New" panose="02070309020205020404" pitchFamily="49" charset="0"/>
              </a:rPr>
              <a:t>IOException</a:t>
            </a:r>
            <a:r>
              <a:rPr lang="en-US" altLang="en-US" sz="2000"/>
              <a:t> might be thrown</a:t>
            </a:r>
          </a:p>
          <a:p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71211178-185F-2DFA-2130-6EA8CC05C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</a:t>
            </a:r>
            <a:r>
              <a:rPr lang="en-US" altLang="en-US" b="1">
                <a:latin typeface="Courier New" panose="02070309020205020404" pitchFamily="49" charset="0"/>
              </a:rPr>
              <a:t>IOException</a:t>
            </a:r>
            <a:endParaRPr lang="en-US" altLang="en-US" b="1"/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9C91D502-5C4E-0F48-AD67-119F76C05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IOException</a:t>
            </a:r>
            <a:r>
              <a:rPr lang="en-US" altLang="en-US" sz="2000"/>
              <a:t> cannot be ignored</a:t>
            </a:r>
          </a:p>
          <a:p>
            <a:pPr lvl="1"/>
            <a:r>
              <a:rPr lang="en-US" altLang="en-US" sz="2000"/>
              <a:t>either handle it with a catch block</a:t>
            </a:r>
          </a:p>
          <a:p>
            <a:pPr lvl="1"/>
            <a:r>
              <a:rPr lang="en-US" altLang="en-US" sz="2000"/>
              <a:t>or defer it with a </a:t>
            </a:r>
            <a:r>
              <a:rPr lang="en-US" altLang="en-US" sz="2000">
                <a:latin typeface="Courier New" panose="02070309020205020404" pitchFamily="49" charset="0"/>
              </a:rPr>
              <a:t>throws</a:t>
            </a:r>
            <a:r>
              <a:rPr lang="en-US" altLang="en-US" sz="2000"/>
              <a:t>-clause</a:t>
            </a:r>
          </a:p>
          <a:p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We will put code to open the file and write to it in a </a:t>
            </a:r>
            <a:r>
              <a:rPr lang="en-US" altLang="en-US" sz="2000">
                <a:latin typeface="Courier New" panose="02070309020205020404" pitchFamily="49" charset="0"/>
              </a:rPr>
              <a:t>try</a:t>
            </a:r>
            <a:r>
              <a:rPr lang="en-US" altLang="en-US" sz="2000"/>
              <a:t>-block and write a </a:t>
            </a:r>
            <a:r>
              <a:rPr lang="en-US" altLang="en-US" sz="2000">
                <a:latin typeface="Courier New" panose="02070309020205020404" pitchFamily="49" charset="0"/>
              </a:rPr>
              <a:t>catch</a:t>
            </a:r>
            <a:r>
              <a:rPr lang="en-US" altLang="en-US" sz="2000"/>
              <a:t>-block for this exception 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catch(IOException e)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System.out.println("Problem with output...";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292699D9-2375-801F-A226-820B6474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 a New Output File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EEA2A789-D27A-78DA-11B6-4B8511082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382000" cy="4114800"/>
          </a:xfrm>
        </p:spPr>
        <p:txBody>
          <a:bodyPr/>
          <a:lstStyle/>
          <a:p>
            <a:pPr marL="381000" indent="-381000"/>
            <a:r>
              <a:rPr lang="en-US" altLang="en-US" sz="2000"/>
              <a:t>The file name is given as a </a:t>
            </a:r>
            <a:r>
              <a:rPr lang="en-US" altLang="en-US" sz="2000">
                <a:latin typeface="Courier New" panose="02070309020205020404" pitchFamily="49" charset="0"/>
              </a:rPr>
              <a:t>String</a:t>
            </a:r>
          </a:p>
          <a:p>
            <a:pPr marL="838200" lvl="1" indent="-381000"/>
            <a:r>
              <a:rPr lang="en-US" altLang="en-US" sz="2000"/>
              <a:t>file name rules are determined by your operating system</a:t>
            </a:r>
          </a:p>
          <a:p>
            <a:pPr marL="838200" lvl="1" indent="-381000"/>
            <a:endParaRPr lang="en-US" altLang="en-US" sz="2000"/>
          </a:p>
          <a:p>
            <a:pPr marL="381000" indent="-381000"/>
            <a:r>
              <a:rPr lang="en-US" altLang="en-US" sz="2000"/>
              <a:t>Opening an output file takes two steps</a:t>
            </a:r>
          </a:p>
          <a:p>
            <a:pPr marL="838200" lvl="1" indent="-381000">
              <a:buNone/>
            </a:pPr>
            <a:r>
              <a:rPr lang="en-US" altLang="en-US" sz="2000"/>
              <a:t>1.  Create a </a:t>
            </a:r>
            <a:r>
              <a:rPr lang="en-US" altLang="en-US" sz="2000">
                <a:latin typeface="Courier New" panose="02070309020205020404" pitchFamily="49" charset="0"/>
              </a:rPr>
              <a:t>FileOutputStream</a:t>
            </a:r>
            <a:r>
              <a:rPr lang="en-US" altLang="en-US" sz="2000"/>
              <a:t> object associated with the file name </a:t>
            </a:r>
            <a:r>
              <a:rPr lang="en-US" altLang="en-US" sz="2000">
                <a:latin typeface="Courier New" panose="02070309020205020404" pitchFamily="49" charset="0"/>
              </a:rPr>
              <a:t>String</a:t>
            </a:r>
            <a:endParaRPr lang="en-US" altLang="en-US" sz="2000"/>
          </a:p>
          <a:p>
            <a:pPr marL="838200" lvl="1" indent="-381000">
              <a:buFontTx/>
              <a:buAutoNum type="arabicPeriod" startAt="2"/>
            </a:pPr>
            <a:r>
              <a:rPr lang="en-US" altLang="en-US" sz="2000"/>
              <a:t>Connect the </a:t>
            </a:r>
            <a:r>
              <a:rPr lang="en-US" altLang="en-US" sz="2000">
                <a:latin typeface="Courier New" panose="02070309020205020404" pitchFamily="49" charset="0"/>
              </a:rPr>
              <a:t>FileOutputStream</a:t>
            </a:r>
            <a:r>
              <a:rPr lang="en-US" altLang="en-US" sz="2000"/>
              <a:t> to an </a:t>
            </a:r>
            <a:r>
              <a:rPr lang="en-US" altLang="en-US" sz="2000">
                <a:latin typeface="Courier New" panose="02070309020205020404" pitchFamily="49" charset="0"/>
              </a:rPr>
              <a:t>ObjectOutputStream</a:t>
            </a:r>
            <a:r>
              <a:rPr lang="en-US" altLang="en-US" sz="2000"/>
              <a:t> object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marL="838200" lvl="1" indent="-381000">
              <a:buNone/>
            </a:pPr>
            <a:r>
              <a:rPr lang="en-US" altLang="en-US" sz="2000"/>
              <a:t>This can be done in one line of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E3472B23-FEBD-9607-271B-142924E67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Opening an Output File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A0A6C9CD-2C2B-F97D-57F5-76CFCC34F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6868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To open a file named </a:t>
            </a:r>
            <a:r>
              <a:rPr lang="en-US" altLang="en-US" sz="2000" dirty="0">
                <a:latin typeface="Courier New" panose="02070309020205020404" pitchFamily="49" charset="0"/>
              </a:rPr>
              <a:t>numbers.dat</a:t>
            </a:r>
            <a:r>
              <a:rPr lang="en-US" altLang="en-US" sz="20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ObjectOutputStream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outputStream</a:t>
            </a:r>
            <a:r>
              <a:rPr lang="en-US" altLang="en-US" sz="2000" dirty="0">
                <a:latin typeface="Courier New" panose="02070309020205020404" pitchFamily="49" charset="0"/>
              </a:rPr>
              <a:t> 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new </a:t>
            </a:r>
            <a:r>
              <a:rPr lang="en-US" altLang="en-US" sz="2000" dirty="0" err="1">
                <a:latin typeface="Courier New" panose="02070309020205020404" pitchFamily="49" charset="0"/>
              </a:rPr>
              <a:t>ObjectOutputStream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new </a:t>
            </a:r>
            <a:r>
              <a:rPr lang="en-US" altLang="en-US" sz="2000" dirty="0" err="1">
                <a:latin typeface="Courier New" panose="02070309020205020404" pitchFamily="49" charset="0"/>
              </a:rPr>
              <a:t>FileOutputStream</a:t>
            </a:r>
            <a:r>
              <a:rPr lang="en-US" altLang="en-US" sz="2000" dirty="0">
                <a:latin typeface="Courier New" panose="02070309020205020404" pitchFamily="49" charset="0"/>
              </a:rPr>
              <a:t>("numbers.dat"));</a:t>
            </a:r>
            <a:endParaRPr lang="en-US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The constructor for </a:t>
            </a:r>
            <a:r>
              <a:rPr lang="en-US" altLang="en-US" sz="2000" dirty="0" err="1">
                <a:latin typeface="Courier New" panose="02070309020205020404" pitchFamily="49" charset="0"/>
              </a:rPr>
              <a:t>ObjectOutputStream</a:t>
            </a:r>
            <a:r>
              <a:rPr lang="en-US" altLang="en-US" sz="2000" dirty="0"/>
              <a:t> requires a </a:t>
            </a:r>
            <a:r>
              <a:rPr lang="en-US" altLang="en-US" sz="2000" dirty="0" err="1">
                <a:latin typeface="Courier New" panose="02070309020205020404" pitchFamily="49" charset="0"/>
              </a:rPr>
              <a:t>FileOutputStream</a:t>
            </a:r>
            <a:r>
              <a:rPr lang="en-US" altLang="en-US" sz="2000" dirty="0"/>
              <a:t> argument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constructor for </a:t>
            </a:r>
            <a:r>
              <a:rPr lang="en-US" altLang="en-US" sz="2000" dirty="0" err="1">
                <a:latin typeface="Courier New" panose="02070309020205020404" pitchFamily="49" charset="0"/>
              </a:rPr>
              <a:t>FileOutputStream</a:t>
            </a:r>
            <a:r>
              <a:rPr lang="en-US" altLang="en-US" sz="2000" dirty="0"/>
              <a:t> requires a </a:t>
            </a:r>
            <a:r>
              <a:rPr lang="en-US" altLang="en-US" sz="2000" dirty="0">
                <a:latin typeface="Courier New" panose="02070309020205020404" pitchFamily="49" charset="0"/>
              </a:rPr>
              <a:t>String</a:t>
            </a:r>
            <a:r>
              <a:rPr lang="en-US" altLang="en-US" sz="2000" dirty="0"/>
              <a:t> argument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String</a:t>
            </a:r>
            <a:r>
              <a:rPr lang="en-US" altLang="en-US" sz="2000" dirty="0"/>
              <a:t> argument is the output file name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following two statements are equivalent to the single statement above: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FileOutputStream</a:t>
            </a:r>
            <a:r>
              <a:rPr lang="en-US" altLang="en-US" sz="2000" dirty="0">
                <a:latin typeface="Courier New" panose="02070309020205020404" pitchFamily="49" charset="0"/>
              </a:rPr>
              <a:t> middleman =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new </a:t>
            </a:r>
            <a:r>
              <a:rPr lang="en-US" altLang="en-US" sz="2000" dirty="0" err="1">
                <a:latin typeface="Courier New" panose="02070309020205020404" pitchFamily="49" charset="0"/>
              </a:rPr>
              <a:t>FileOutputStream</a:t>
            </a:r>
            <a:r>
              <a:rPr lang="en-US" altLang="en-US" sz="2000" dirty="0">
                <a:latin typeface="Courier New" panose="02070309020205020404" pitchFamily="49" charset="0"/>
              </a:rPr>
              <a:t>("numbers.dat");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ObjectOutputStream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outputStream</a:t>
            </a:r>
            <a:r>
              <a:rPr lang="en-US" altLang="en-US" sz="2000" dirty="0">
                <a:latin typeface="Courier New" panose="02070309020205020404" pitchFamily="49" charset="0"/>
              </a:rPr>
              <a:t> =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new </a:t>
            </a:r>
            <a:r>
              <a:rPr lang="en-US" altLang="en-US" sz="2000" dirty="0" err="1">
                <a:latin typeface="Courier New" panose="02070309020205020404" pitchFamily="49" charset="0"/>
              </a:rPr>
              <a:t>ObjectOutputSteam</a:t>
            </a:r>
            <a:r>
              <a:rPr lang="en-US" altLang="en-US" sz="2000" dirty="0">
                <a:latin typeface="Courier New" panose="02070309020205020404" pitchFamily="49" charset="0"/>
              </a:rPr>
              <a:t>(middleman);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A959FDA1-D66A-C92C-E3FB-CFC7284BF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Some </a:t>
            </a:r>
            <a:r>
              <a:rPr lang="en-US" altLang="en-US" sz="4000" b="1" dirty="0" err="1">
                <a:latin typeface="Courier New" panose="02070309020205020404" pitchFamily="49" charset="0"/>
              </a:rPr>
              <a:t>ObjectOutputStream</a:t>
            </a:r>
            <a:r>
              <a:rPr lang="en-US" altLang="en-US" sz="4000" dirty="0"/>
              <a:t> Methods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7AFB5D05-F1C4-4009-A7D4-F92248B505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81534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You can write data to an output file after it is connected to a stream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methods defined in </a:t>
            </a:r>
            <a:r>
              <a:rPr lang="en-US" altLang="en-US" sz="2000" dirty="0" err="1">
                <a:latin typeface="Courier New" panose="02070309020205020404" pitchFamily="49" charset="0"/>
              </a:rPr>
              <a:t>ObjectOutputStream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writeInt</a:t>
            </a:r>
            <a:r>
              <a:rPr lang="en-US" altLang="en-US" dirty="0">
                <a:latin typeface="Courier New" panose="02070309020205020404" pitchFamily="49" charset="0"/>
              </a:rPr>
              <a:t>(int n)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writeDouble</a:t>
            </a:r>
            <a:r>
              <a:rPr lang="en-US" altLang="en-US" dirty="0">
                <a:latin typeface="Courier New" panose="02070309020205020404" pitchFamily="49" charset="0"/>
              </a:rPr>
              <a:t>(double x)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writeBoolean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 b)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etc.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See the text for more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Note that each write method throws </a:t>
            </a:r>
            <a:r>
              <a:rPr lang="en-US" altLang="en-US" sz="2000" dirty="0" err="1">
                <a:latin typeface="Courier New" panose="02070309020205020404" pitchFamily="49" charset="0"/>
              </a:rPr>
              <a:t>IOException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eventually we will have to write a catch block for it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Also note that each write method includes the modifier </a:t>
            </a:r>
            <a:r>
              <a:rPr lang="en-US" altLang="en-US" sz="2000" dirty="0">
                <a:latin typeface="Courier New" panose="02070309020205020404" pitchFamily="49" charset="0"/>
              </a:rPr>
              <a:t>final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final</a:t>
            </a:r>
            <a:r>
              <a:rPr lang="en-US" altLang="en-US" sz="2000" dirty="0"/>
              <a:t> methods cannot be redefined in derived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55DF26A4-E82B-7B8A-FE44-19378B341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a File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FFCD9FF8-6A68-C123-3A9E-9DEB9D2DE5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Output file should be closed when you are done writing to it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Use the </a:t>
            </a:r>
            <a:r>
              <a:rPr lang="en-US" altLang="en-US" sz="2400" dirty="0">
                <a:latin typeface="Courier New" panose="02070309020205020404" pitchFamily="49" charset="0"/>
              </a:rPr>
              <a:t>close</a:t>
            </a:r>
            <a:r>
              <a:rPr lang="en-US" altLang="en-US" sz="2400" dirty="0"/>
              <a:t> method of the 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ObjectOutputStream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For example, to close the file opened in the previous example: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outputStream.close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a program ends normally it will close any files that are open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E66BC459-BEC8-3B63-3440-1C2133A9D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Character to a File:</a:t>
            </a:r>
            <a:br>
              <a:rPr lang="en-US" altLang="en-US"/>
            </a:br>
            <a:r>
              <a:rPr lang="en-US" altLang="en-US"/>
              <a:t>an Unexpected Little Complexity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5169DF67-A749-332C-A4D2-8AB8ECE01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419600"/>
          </a:xfrm>
        </p:spPr>
        <p:txBody>
          <a:bodyPr>
            <a:normAutofit/>
          </a:bodyPr>
          <a:lstStyle/>
          <a:p>
            <a:r>
              <a:rPr lang="en-US" altLang="en-US" sz="2000"/>
              <a:t>The method </a:t>
            </a:r>
            <a:r>
              <a:rPr lang="en-US" altLang="en-US" sz="2000">
                <a:latin typeface="Courier New" panose="02070309020205020404" pitchFamily="49" charset="0"/>
              </a:rPr>
              <a:t>writeChar</a:t>
            </a:r>
            <a:r>
              <a:rPr lang="en-US" altLang="en-US" sz="2000"/>
              <a:t> has an annoying property:</a:t>
            </a:r>
          </a:p>
          <a:p>
            <a:pPr lvl="1"/>
            <a:r>
              <a:rPr lang="en-US" altLang="en-US" sz="2000"/>
              <a:t>it takes an </a:t>
            </a:r>
            <a:r>
              <a:rPr lang="en-US" altLang="en-US" sz="2000">
                <a:latin typeface="Courier New" panose="02070309020205020404" pitchFamily="49" charset="0"/>
              </a:rPr>
              <a:t>int</a:t>
            </a:r>
            <a:r>
              <a:rPr lang="en-US" altLang="en-US" sz="2000"/>
              <a:t>, not a </a:t>
            </a:r>
            <a:r>
              <a:rPr lang="en-US" altLang="en-US" sz="2000">
                <a:latin typeface="Courier New" panose="02070309020205020404" pitchFamily="49" charset="0"/>
              </a:rPr>
              <a:t>char</a:t>
            </a:r>
            <a:r>
              <a:rPr lang="en-US" altLang="en-US" sz="2000"/>
              <a:t>, argument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But it is easy to fix:</a:t>
            </a:r>
          </a:p>
          <a:p>
            <a:pPr lvl="1"/>
            <a:r>
              <a:rPr lang="en-US" altLang="en-US" sz="2000"/>
              <a:t>just cast the character to an int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For example, to write the character 'A' to the file opened previously: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outputStream.writeChar((int) 'A');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/>
              <a:t>Or, just use the automatic conversion from </a:t>
            </a:r>
            <a:r>
              <a:rPr lang="en-US" altLang="en-US" sz="2000">
                <a:latin typeface="Courier New" panose="02070309020205020404" pitchFamily="49" charset="0"/>
              </a:rPr>
              <a:t>char</a:t>
            </a:r>
            <a:r>
              <a:rPr lang="en-US" altLang="en-US" sz="2000"/>
              <a:t> to </a:t>
            </a:r>
            <a:r>
              <a:rPr lang="en-US" altLang="en-US" sz="2000">
                <a:latin typeface="Courier New" panose="02070309020205020404" pitchFamily="49" charset="0"/>
              </a:rPr>
              <a:t>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AE218908-8E7D-DE90-9B4A-1480BD043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</a:t>
            </a:r>
            <a:r>
              <a:rPr lang="en-US" altLang="en-US" b="1">
                <a:latin typeface="Courier New" panose="02070309020205020404" pitchFamily="49" charset="0"/>
              </a:rPr>
              <a:t>boolean</a:t>
            </a:r>
            <a:r>
              <a:rPr lang="en-US" altLang="en-US"/>
              <a:t> Value to a File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DE3CE35D-5DFA-A2AA-080F-C4F2D8773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>
                <a:latin typeface="Courier New" panose="02070309020205020404" pitchFamily="49" charset="0"/>
              </a:rPr>
              <a:t>boolean</a:t>
            </a:r>
            <a:r>
              <a:rPr lang="en-US" altLang="en-US" sz="2400"/>
              <a:t> values can be either of two values, </a:t>
            </a:r>
            <a:r>
              <a:rPr lang="en-US" altLang="en-US" sz="2400">
                <a:latin typeface="Courier New" panose="02070309020205020404" pitchFamily="49" charset="0"/>
              </a:rPr>
              <a:t>true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</a:rPr>
              <a:t>false</a:t>
            </a:r>
          </a:p>
          <a:p>
            <a:endParaRPr lang="en-US" altLang="en-US" sz="2400">
              <a:latin typeface="Courier New" panose="02070309020205020404" pitchFamily="49" charset="0"/>
            </a:endParaRPr>
          </a:p>
          <a:p>
            <a:r>
              <a:rPr lang="en-US" altLang="en-US" sz="2400">
                <a:latin typeface="Courier New" panose="02070309020205020404" pitchFamily="49" charset="0"/>
              </a:rPr>
              <a:t>true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false</a:t>
            </a:r>
            <a:r>
              <a:rPr lang="en-US" altLang="en-US" sz="2400"/>
              <a:t> are not just names for the values, they actually are of type </a:t>
            </a:r>
            <a:r>
              <a:rPr lang="en-US" altLang="en-US" sz="2400">
                <a:latin typeface="Courier New" panose="02070309020205020404" pitchFamily="49" charset="0"/>
              </a:rPr>
              <a:t>boolean</a:t>
            </a:r>
            <a:r>
              <a:rPr lang="en-US" altLang="en-US" sz="2400"/>
              <a:t> </a:t>
            </a:r>
          </a:p>
          <a:p>
            <a:endParaRPr lang="en-US" altLang="en-US" sz="2400"/>
          </a:p>
          <a:p>
            <a:r>
              <a:rPr lang="en-US" altLang="en-US" sz="2400"/>
              <a:t>For example, to write the </a:t>
            </a:r>
            <a:r>
              <a:rPr lang="en-US" altLang="en-US" sz="2400">
                <a:latin typeface="Courier New" panose="02070309020205020404" pitchFamily="49" charset="0"/>
              </a:rPr>
              <a:t>boolean</a:t>
            </a:r>
            <a:r>
              <a:rPr lang="en-US" altLang="en-US" sz="2400"/>
              <a:t> value </a:t>
            </a:r>
            <a:r>
              <a:rPr lang="en-US" altLang="en-US" sz="2400">
                <a:latin typeface="Courier New" panose="02070309020205020404" pitchFamily="49" charset="0"/>
              </a:rPr>
              <a:t>false</a:t>
            </a:r>
            <a:r>
              <a:rPr lang="en-US" altLang="en-US" sz="2400"/>
              <a:t> to the output file:</a:t>
            </a:r>
          </a:p>
          <a:p>
            <a:pPr lvl="1" algn="ctr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outputStream.writeBoolean(false);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C53E4AC6-619D-D43B-1F06-ADC0043BB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altLang="en-US" sz="3600"/>
              <a:t>Writing Strings to a File:</a:t>
            </a:r>
            <a:br>
              <a:rPr lang="en-US" altLang="en-US" sz="3600"/>
            </a:br>
            <a:r>
              <a:rPr lang="en-US" altLang="en-US" sz="3600"/>
              <a:t>Another Little Unexpected Complexity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D040923C-D5D2-9E2C-905B-296B498B6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828800"/>
            <a:ext cx="83820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Use the </a:t>
            </a:r>
            <a:r>
              <a:rPr lang="en-US" altLang="en-US" sz="2000">
                <a:latin typeface="Courier New" panose="02070309020205020404" pitchFamily="49" charset="0"/>
              </a:rPr>
              <a:t>writeUTF</a:t>
            </a:r>
            <a:r>
              <a:rPr lang="en-US" altLang="en-US" sz="2000"/>
              <a:t> method to output a value of type </a:t>
            </a:r>
            <a:r>
              <a:rPr lang="en-US" altLang="en-US" sz="2000">
                <a:latin typeface="Courier New" panose="02070309020205020404" pitchFamily="49" charset="0"/>
              </a:rPr>
              <a:t>String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there is no </a:t>
            </a:r>
            <a:r>
              <a:rPr lang="en-US" altLang="en-US" sz="2000">
                <a:latin typeface="Courier New" panose="02070309020205020404" pitchFamily="49" charset="0"/>
              </a:rPr>
              <a:t>writeString</a:t>
            </a:r>
            <a:r>
              <a:rPr lang="en-US" altLang="en-US" sz="2000"/>
              <a:t> method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/>
              <a:t>UTF stands for Unicode Text Format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special version of Unicode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Unicode: a text (printable) code that uses 2 bytes per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designed to accommodate languages with a different alphabet or no alphabet (such as Chinese and Japanese)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ASCII: also a text (printable) code, but it uses just 1 byte per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most common code for English and languages with a similar alphabet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UTF is a modification of Unicode that uses just one byte for ASCII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allows other languages without sacrificing efficiency for ASCII files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430F9B62-BA98-B6B4-4762-CC2FCC05F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When Using </a:t>
            </a:r>
            <a:r>
              <a:rPr lang="en-US" altLang="en-US" sz="3600">
                <a:latin typeface="Courier New" panose="02070309020205020404" pitchFamily="49" charset="0"/>
              </a:rPr>
              <a:t>ObjectInputStream</a:t>
            </a:r>
            <a:r>
              <a:rPr lang="en-US" altLang="en-US" sz="3600"/>
              <a:t> </a:t>
            </a:r>
            <a:br>
              <a:rPr lang="en-US" altLang="en-US" sz="3600"/>
            </a:br>
            <a:r>
              <a:rPr lang="en-US" altLang="en-US" sz="3600"/>
              <a:t>to Read Data from Files: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33AB52B3-7413-8122-F7F4-542596E75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/>
              <a:t>Input files are binary and contain any of the primitive data types (</a:t>
            </a:r>
            <a:r>
              <a:rPr lang="en-US" altLang="en-US" sz="2000">
                <a:latin typeface="Courier New" panose="02070309020205020404" pitchFamily="49" charset="0"/>
              </a:rPr>
              <a:t>int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char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double</a:t>
            </a:r>
            <a:r>
              <a:rPr lang="en-US" altLang="en-US" sz="2000"/>
              <a:t>, etc.) and the </a:t>
            </a:r>
            <a:r>
              <a:rPr lang="en-US" altLang="en-US" sz="2000">
                <a:latin typeface="Courier New" panose="02070309020205020404" pitchFamily="49" charset="0"/>
              </a:rPr>
              <a:t>String</a:t>
            </a:r>
            <a:r>
              <a:rPr lang="en-US" altLang="en-US" sz="2000"/>
              <a:t> type</a:t>
            </a:r>
          </a:p>
          <a:p>
            <a:endParaRPr lang="en-US" altLang="en-US" sz="2000"/>
          </a:p>
          <a:p>
            <a:r>
              <a:rPr lang="en-US" altLang="en-US" sz="2000"/>
              <a:t>The files can be read by Java programs but are not printable</a:t>
            </a:r>
          </a:p>
          <a:p>
            <a:endParaRPr lang="en-US" altLang="en-US" sz="2000"/>
          </a:p>
          <a:p>
            <a:r>
              <a:rPr lang="en-US" altLang="en-US" sz="2000"/>
              <a:t>The Java I/O library must be imported including the line:</a:t>
            </a:r>
            <a:br>
              <a:rPr lang="en-US" altLang="en-US" sz="2000"/>
            </a:br>
            <a:r>
              <a:rPr lang="en-US" altLang="en-US" sz="2000">
                <a:latin typeface="Courier New" panose="02070309020205020404" pitchFamily="49" charset="0"/>
              </a:rPr>
              <a:t>import java.io.*;</a:t>
            </a:r>
          </a:p>
          <a:p>
            <a:pPr lvl="1"/>
            <a:r>
              <a:rPr lang="en-US" altLang="en-US" sz="2000"/>
              <a:t>it contains </a:t>
            </a:r>
            <a:r>
              <a:rPr lang="en-US" altLang="en-US" sz="2000">
                <a:latin typeface="Courier New" panose="02070309020205020404" pitchFamily="49" charset="0"/>
              </a:rPr>
              <a:t>ObjectInputStream</a:t>
            </a:r>
            <a:r>
              <a:rPr lang="en-US" altLang="en-US" sz="2000"/>
              <a:t> and other useful class definitions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An </a:t>
            </a:r>
            <a:r>
              <a:rPr lang="en-US" altLang="en-US" sz="2000">
                <a:latin typeface="Courier New" panose="02070309020205020404" pitchFamily="49" charset="0"/>
              </a:rPr>
              <a:t>IOException</a:t>
            </a:r>
            <a:r>
              <a:rPr lang="en-US" altLang="en-US" sz="2000"/>
              <a:t> might be thrown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654BBABD-CC0D-E48C-F035-FB60AA033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Streams</a:t>
            </a:r>
          </a:p>
        </p:txBody>
      </p:sp>
      <p:graphicFrame>
        <p:nvGraphicFramePr>
          <p:cNvPr id="301061" name="Rectangle 3">
            <a:extLst>
              <a:ext uri="{FF2B5EF4-FFF2-40B4-BE49-F238E27FC236}">
                <a16:creationId xmlns:a16="http://schemas.microsoft.com/office/drawing/2014/main" id="{CAB54A33-B5A3-6599-6E9B-429ED7AAE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6265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519F4EA1-E5F2-D46C-176B-3A6384CDA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 a New Input File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621DDD93-1F3E-A17D-6642-1DABD1B597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828800"/>
            <a:ext cx="8382000" cy="4495800"/>
          </a:xfrm>
        </p:spPr>
        <p:txBody>
          <a:bodyPr>
            <a:normAutofit/>
          </a:bodyPr>
          <a:lstStyle/>
          <a:p>
            <a:r>
              <a:rPr lang="en-US" altLang="en-US" sz="2000"/>
              <a:t>Similar to opening an output file, but replace "output" with "input"</a:t>
            </a:r>
          </a:p>
          <a:p>
            <a:endParaRPr lang="en-US" altLang="en-US" sz="2000"/>
          </a:p>
          <a:p>
            <a:r>
              <a:rPr lang="en-US" altLang="en-US" sz="2000"/>
              <a:t>The file name is given as a </a:t>
            </a:r>
            <a:r>
              <a:rPr lang="en-US" altLang="en-US" sz="2000">
                <a:latin typeface="Courier New" panose="02070309020205020404" pitchFamily="49" charset="0"/>
              </a:rPr>
              <a:t>String</a:t>
            </a:r>
          </a:p>
          <a:p>
            <a:pPr lvl="1"/>
            <a:r>
              <a:rPr lang="en-US" altLang="en-US" sz="2000"/>
              <a:t>file name rules are determined by your operating system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Opening a file takes two steps</a:t>
            </a:r>
          </a:p>
          <a:p>
            <a:pPr lvl="1">
              <a:buFontTx/>
              <a:buNone/>
            </a:pPr>
            <a:r>
              <a:rPr lang="en-US" altLang="en-US" sz="2000"/>
              <a:t>1.  Creating a </a:t>
            </a:r>
            <a:r>
              <a:rPr lang="en-US" altLang="en-US" sz="2000">
                <a:latin typeface="Courier New" panose="02070309020205020404" pitchFamily="49" charset="0"/>
              </a:rPr>
              <a:t>FileInputStream</a:t>
            </a:r>
            <a:r>
              <a:rPr lang="en-US" altLang="en-US" sz="2000"/>
              <a:t> object associated with the file name </a:t>
            </a:r>
            <a:r>
              <a:rPr lang="en-US" altLang="en-US" sz="2000">
                <a:latin typeface="Courier New" panose="02070309020205020404" pitchFamily="49" charset="0"/>
              </a:rPr>
              <a:t>String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2.  Connecting the </a:t>
            </a:r>
            <a:r>
              <a:rPr lang="en-US" altLang="en-US" sz="2000">
                <a:latin typeface="Courier New" panose="02070309020205020404" pitchFamily="49" charset="0"/>
              </a:rPr>
              <a:t>FileInputStream</a:t>
            </a:r>
            <a:r>
              <a:rPr lang="en-US" altLang="en-US" sz="2000"/>
              <a:t> to an </a:t>
            </a:r>
            <a:r>
              <a:rPr lang="en-US" altLang="en-US" sz="2000">
                <a:latin typeface="Courier New" panose="02070309020205020404" pitchFamily="49" charset="0"/>
              </a:rPr>
              <a:t>ObjectInputStream</a:t>
            </a:r>
            <a:r>
              <a:rPr lang="en-US" altLang="en-US" sz="2000"/>
              <a:t> object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/>
              <a:t>This can be done in one line of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760A6FA9-0A88-C5D5-1AB8-8B4216428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Opening an Input File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CAE9C738-903E-FFCB-7798-DC1B7B278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547814"/>
            <a:ext cx="8458200" cy="4910137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To open a file named </a:t>
            </a:r>
            <a:r>
              <a:rPr lang="en-US" altLang="en-US" sz="2000" dirty="0">
                <a:latin typeface="Courier New" panose="02070309020205020404" pitchFamily="49" charset="0"/>
              </a:rPr>
              <a:t>numbers.dat</a:t>
            </a:r>
            <a:r>
              <a:rPr lang="en-US" altLang="en-US" sz="2000" dirty="0"/>
              <a:t>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ObjectInputStream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inStream</a:t>
            </a:r>
            <a:r>
              <a:rPr lang="en-US" altLang="en-US" sz="2000" dirty="0">
                <a:latin typeface="Courier New" panose="02070309020205020404" pitchFamily="49" charset="0"/>
              </a:rPr>
              <a:t> =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new </a:t>
            </a:r>
            <a:r>
              <a:rPr lang="en-US" altLang="en-US" sz="2000" dirty="0" err="1">
                <a:latin typeface="Courier New" panose="02070309020205020404" pitchFamily="49" charset="0"/>
              </a:rPr>
              <a:t>ObjectInputStream</a:t>
            </a:r>
            <a:r>
              <a:rPr lang="en-US" altLang="en-US" sz="2000" dirty="0">
                <a:latin typeface="Courier New" panose="02070309020205020404" pitchFamily="49" charset="0"/>
              </a:rPr>
              <a:t> (new </a:t>
            </a:r>
            <a:r>
              <a:rPr lang="en-US" altLang="en-US" sz="2000" dirty="0" err="1">
                <a:latin typeface="Courier New" panose="02070309020205020404" pitchFamily="49" charset="0"/>
              </a:rPr>
              <a:t>FileInputStream</a:t>
            </a:r>
            <a:r>
              <a:rPr lang="en-US" altLang="en-US" sz="2000" dirty="0">
                <a:latin typeface="Courier New" panose="02070309020205020404" pitchFamily="49" charset="0"/>
              </a:rPr>
              <a:t>("numbers.dat"));</a:t>
            </a:r>
            <a:endParaRPr lang="en-US" altLang="en-US" sz="2000" dirty="0"/>
          </a:p>
          <a:p>
            <a:r>
              <a:rPr lang="en-US" altLang="en-US" sz="2000" dirty="0"/>
              <a:t>The constructor for </a:t>
            </a:r>
            <a:r>
              <a:rPr lang="en-US" altLang="en-US" sz="2000" dirty="0" err="1">
                <a:latin typeface="Courier New" panose="02070309020205020404" pitchFamily="49" charset="0"/>
              </a:rPr>
              <a:t>ObjectInputStream</a:t>
            </a:r>
            <a:r>
              <a:rPr lang="en-US" altLang="en-US" sz="2000" dirty="0"/>
              <a:t> requires a </a:t>
            </a:r>
            <a:r>
              <a:rPr lang="en-US" altLang="en-US" sz="2000" dirty="0" err="1">
                <a:latin typeface="Courier New" panose="02070309020205020404" pitchFamily="49" charset="0"/>
              </a:rPr>
              <a:t>FileInputStream</a:t>
            </a:r>
            <a:r>
              <a:rPr lang="en-US" altLang="en-US" sz="2000" dirty="0"/>
              <a:t> argument</a:t>
            </a:r>
          </a:p>
          <a:p>
            <a:r>
              <a:rPr lang="en-US" altLang="en-US" sz="2000" dirty="0"/>
              <a:t>The constructor for </a:t>
            </a:r>
            <a:r>
              <a:rPr lang="en-US" altLang="en-US" sz="2000" dirty="0" err="1">
                <a:latin typeface="Courier New" panose="02070309020205020404" pitchFamily="49" charset="0"/>
              </a:rPr>
              <a:t>FileInputStream</a:t>
            </a:r>
            <a:r>
              <a:rPr lang="en-US" altLang="en-US" sz="2000" dirty="0"/>
              <a:t> requires a </a:t>
            </a:r>
            <a:r>
              <a:rPr lang="en-US" altLang="en-US" sz="2000" dirty="0">
                <a:latin typeface="Courier New" panose="02070309020205020404" pitchFamily="49" charset="0"/>
              </a:rPr>
              <a:t>String</a:t>
            </a:r>
            <a:r>
              <a:rPr lang="en-US" altLang="en-US" sz="2000" dirty="0"/>
              <a:t> argument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String</a:t>
            </a:r>
            <a:r>
              <a:rPr lang="en-US" altLang="en-US" sz="2000" dirty="0"/>
              <a:t> argument is the input file name</a:t>
            </a:r>
          </a:p>
          <a:p>
            <a:r>
              <a:rPr lang="en-US" altLang="en-US" sz="2000" dirty="0"/>
              <a:t>The following two statements are equivalent to the statement at the top of this slide:</a:t>
            </a:r>
          </a:p>
          <a:p>
            <a:pPr lvl="1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FileInputStream</a:t>
            </a:r>
            <a:r>
              <a:rPr lang="en-US" altLang="en-US" sz="2000" dirty="0">
                <a:latin typeface="Courier New" panose="02070309020205020404" pitchFamily="49" charset="0"/>
              </a:rPr>
              <a:t> middleman =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new </a:t>
            </a:r>
            <a:r>
              <a:rPr lang="en-US" altLang="en-US" sz="2000" dirty="0" err="1">
                <a:latin typeface="Courier New" panose="02070309020205020404" pitchFamily="49" charset="0"/>
              </a:rPr>
              <a:t>FileInputStream</a:t>
            </a:r>
            <a:r>
              <a:rPr lang="en-US" altLang="en-US" sz="2000" dirty="0">
                <a:latin typeface="Courier New" panose="02070309020205020404" pitchFamily="49" charset="0"/>
              </a:rPr>
              <a:t>("numbers.dat");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ObjectInputStream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inputStream</a:t>
            </a:r>
            <a:r>
              <a:rPr lang="en-US" altLang="en-US" sz="2000" dirty="0">
                <a:latin typeface="Courier New" panose="02070309020205020404" pitchFamily="49" charset="0"/>
              </a:rPr>
              <a:t> =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new </a:t>
            </a:r>
            <a:r>
              <a:rPr lang="en-US" altLang="en-US" sz="2000" dirty="0" err="1">
                <a:latin typeface="Courier New" panose="02070309020205020404" pitchFamily="49" charset="0"/>
              </a:rPr>
              <a:t>ObjectInputStream</a:t>
            </a:r>
            <a:r>
              <a:rPr lang="en-US" altLang="en-US" sz="2000" dirty="0">
                <a:latin typeface="Courier New" panose="02070309020205020404" pitchFamily="49" charset="0"/>
              </a:rPr>
              <a:t> (middleman);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16E16195-FC6E-A290-FEB9-0D10BFD66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en-US" sz="4000"/>
              <a:t>Some </a:t>
            </a:r>
            <a:r>
              <a:rPr lang="en-US" altLang="en-US" sz="4000" b="1">
                <a:latin typeface="Courier New" panose="02070309020205020404" pitchFamily="49" charset="0"/>
              </a:rPr>
              <a:t>ObjectInputStream</a:t>
            </a:r>
            <a:r>
              <a:rPr lang="en-US" altLang="en-US" sz="4000"/>
              <a:t> Methods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DF0EEFC9-5298-2042-F340-F4A12C342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8153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For every output file method there is a corresponding input file method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You can read data from an input file after it is connected to a stream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methods defined in </a:t>
            </a:r>
            <a:r>
              <a:rPr lang="en-US" altLang="en-US" sz="2000">
                <a:latin typeface="Courier New" panose="02070309020205020404" pitchFamily="49" charset="0"/>
              </a:rPr>
              <a:t>ObjectInputStream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readInt()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readDouble()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readBoolean()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etc.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See the text for more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000"/>
              <a:t>Note that each write method throws </a:t>
            </a:r>
            <a:r>
              <a:rPr lang="en-US" altLang="en-US" sz="2000">
                <a:latin typeface="Courier New" panose="02070309020205020404" pitchFamily="49" charset="0"/>
              </a:rPr>
              <a:t>IOException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Also note that each write method includes the modifier </a:t>
            </a:r>
            <a:r>
              <a:rPr lang="en-US" altLang="en-US" sz="2000">
                <a:latin typeface="Courier New" panose="02070309020205020404" pitchFamily="49" charset="0"/>
              </a:rPr>
              <a:t>final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09FA180E-FE91-C2DF-1CAD-A90925587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File Exceptions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112C28DB-ED3D-E48E-95EE-74689CBED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981200"/>
            <a:ext cx="8458200" cy="4267200"/>
          </a:xfrm>
        </p:spPr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>
                <a:latin typeface="Courier New" panose="02070309020205020404" pitchFamily="49" charset="0"/>
              </a:rPr>
              <a:t>FileNotFoundException</a:t>
            </a:r>
            <a:r>
              <a:rPr lang="en-US" altLang="en-US" sz="2400"/>
              <a:t> is thrown if the file is not found when an attempt is made to open a file</a:t>
            </a:r>
          </a:p>
          <a:p>
            <a:endParaRPr lang="en-US" altLang="en-US" sz="2400"/>
          </a:p>
          <a:p>
            <a:r>
              <a:rPr lang="en-US" altLang="en-US" sz="2400"/>
              <a:t>Each read method throws </a:t>
            </a:r>
            <a:r>
              <a:rPr lang="en-US" altLang="en-US" sz="2400">
                <a:latin typeface="Courier New" panose="02070309020205020404" pitchFamily="49" charset="0"/>
              </a:rPr>
              <a:t>IOException</a:t>
            </a:r>
          </a:p>
          <a:p>
            <a:pPr lvl="1"/>
            <a:r>
              <a:rPr lang="en-US" altLang="en-US"/>
              <a:t>we still have to write a catch block for it</a:t>
            </a:r>
          </a:p>
          <a:p>
            <a:pPr lvl="1"/>
            <a:endParaRPr lang="en-US" altLang="en-US"/>
          </a:p>
          <a:p>
            <a:r>
              <a:rPr lang="en-US" altLang="en-US" sz="2400"/>
              <a:t>If a read goes beyond the end of the file an </a:t>
            </a:r>
            <a:r>
              <a:rPr lang="en-US" altLang="en-US" sz="2400">
                <a:latin typeface="Courier New" panose="02070309020205020404" pitchFamily="49" charset="0"/>
              </a:rPr>
              <a:t>EOFException</a:t>
            </a:r>
            <a:r>
              <a:rPr lang="en-US" altLang="en-US" sz="2400"/>
              <a:t> is thrown</a:t>
            </a:r>
          </a:p>
          <a:p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859D207F-427D-35EF-C398-30CCCB883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Avoiding Common </a:t>
            </a:r>
            <a:r>
              <a:rPr lang="en-US" altLang="en-US" sz="3200" b="1">
                <a:latin typeface="Courier New" panose="02070309020205020404" pitchFamily="49" charset="0"/>
              </a:rPr>
              <a:t>ObjectInputStream</a:t>
            </a:r>
            <a:r>
              <a:rPr lang="en-US" altLang="en-US" sz="3200"/>
              <a:t> File Errors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39A38480-5914-D487-F506-2F65F0E15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77200" cy="41148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en-US" sz="2400"/>
              <a:t>There is no error message (or exception)</a:t>
            </a:r>
          </a:p>
          <a:p>
            <a:pPr algn="ctr">
              <a:buFontTx/>
              <a:buNone/>
            </a:pPr>
            <a:r>
              <a:rPr lang="en-US" altLang="en-US" sz="2400"/>
              <a:t>if you read the wrong data type!</a:t>
            </a:r>
          </a:p>
          <a:p>
            <a:endParaRPr lang="en-US" altLang="en-US" sz="2400" i="1"/>
          </a:p>
          <a:p>
            <a:r>
              <a:rPr lang="en-US" altLang="en-US" sz="2400"/>
              <a:t>Input files can contain a mix of data types</a:t>
            </a:r>
          </a:p>
          <a:p>
            <a:pPr lvl="1"/>
            <a:r>
              <a:rPr lang="en-US" altLang="en-US"/>
              <a:t>it is up to the programmer to know their order and use the correct read method</a:t>
            </a:r>
            <a:endParaRPr lang="en-US" altLang="en-US" sz="2000"/>
          </a:p>
          <a:p>
            <a:r>
              <a:rPr lang="en-US" altLang="en-US" sz="2400">
                <a:latin typeface="Courier New" panose="02070309020205020404" pitchFamily="49" charset="0"/>
              </a:rPr>
              <a:t>ObjectInputStream</a:t>
            </a:r>
            <a:r>
              <a:rPr lang="en-US" altLang="en-US" sz="2400"/>
              <a:t> works with binary, not text files</a:t>
            </a:r>
          </a:p>
          <a:p>
            <a:r>
              <a:rPr lang="en-US" altLang="en-US" sz="2400"/>
              <a:t>As with an output file, close the input file when you are done with it</a:t>
            </a:r>
          </a:p>
        </p:txBody>
      </p:sp>
      <p:sp>
        <p:nvSpPr>
          <p:cNvPr id="423940" name="Rectangle 4">
            <a:extLst>
              <a:ext uri="{FF2B5EF4-FFF2-40B4-BE49-F238E27FC236}">
                <a16:creationId xmlns:a16="http://schemas.microsoft.com/office/drawing/2014/main" id="{CD5862CD-A62E-DB03-382C-6110C695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05000"/>
            <a:ext cx="51816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22B47A19-59B8-FDC7-E4A1-94D236EAF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Common Methods</a:t>
            </a:r>
            <a:br>
              <a:rPr lang="en-US" altLang="en-US" sz="3200"/>
            </a:br>
            <a:r>
              <a:rPr lang="en-US" altLang="en-US" sz="3200"/>
              <a:t>to Test for the End of an Input File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43D3B167-1B5E-B555-241D-B9E0E7C91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/>
              <a:t>A common programming situation is to read data from an input file but not know how much data the file contains</a:t>
            </a:r>
          </a:p>
          <a:p>
            <a:endParaRPr lang="en-US" altLang="en-US" sz="2400"/>
          </a:p>
          <a:p>
            <a:r>
              <a:rPr lang="en-US" altLang="en-US" sz="2400"/>
              <a:t>In these situations you need to check for the end of the file</a:t>
            </a:r>
          </a:p>
          <a:p>
            <a:endParaRPr lang="en-US" altLang="en-US" sz="2400"/>
          </a:p>
          <a:p>
            <a:r>
              <a:rPr lang="en-US" altLang="en-US" sz="2400"/>
              <a:t>There are three common ways to test for the end of a file:</a:t>
            </a:r>
          </a:p>
          <a:p>
            <a:pPr lvl="1">
              <a:buFontTx/>
              <a:buNone/>
            </a:pPr>
            <a:r>
              <a:rPr lang="en-US" altLang="en-US"/>
              <a:t>1.  Put a sentinel value at the end of the file and test for it.</a:t>
            </a:r>
          </a:p>
          <a:p>
            <a:pPr lvl="1">
              <a:buFontTx/>
              <a:buNone/>
            </a:pPr>
            <a:r>
              <a:rPr lang="en-US" altLang="en-US"/>
              <a:t>2.  Throw and catch an end-of-file exception.</a:t>
            </a:r>
          </a:p>
          <a:p>
            <a:pPr lvl="1">
              <a:buFontTx/>
              <a:buNone/>
            </a:pPr>
            <a:r>
              <a:rPr lang="en-US" altLang="en-US"/>
              <a:t>3.  Test for a special character that signals the end of the file (text files often have such a character).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B0414072-422E-BC28-A825-FF3E159BC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EOFException</a:t>
            </a:r>
            <a:r>
              <a:rPr lang="en-US" altLang="en-US"/>
              <a:t> Class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1D107DD6-8CA4-FB31-D50C-D514C15AE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114800"/>
          </a:xfrm>
        </p:spPr>
        <p:txBody>
          <a:bodyPr>
            <a:normAutofit/>
          </a:bodyPr>
          <a:lstStyle/>
          <a:p>
            <a:r>
              <a:rPr lang="en-US" altLang="en-US" sz="2000"/>
              <a:t>Many (but not all) methods that read from a file throw an end-of-file exception (</a:t>
            </a:r>
            <a:r>
              <a:rPr lang="en-US" altLang="en-US" sz="2000">
                <a:latin typeface="Courier New" panose="02070309020205020404" pitchFamily="49" charset="0"/>
              </a:rPr>
              <a:t>EOFException</a:t>
            </a:r>
            <a:r>
              <a:rPr lang="en-US" altLang="en-US" sz="2000"/>
              <a:t>) when they try to read beyond the file</a:t>
            </a:r>
          </a:p>
          <a:p>
            <a:pPr lvl="1"/>
            <a:r>
              <a:rPr lang="en-US" altLang="en-US" sz="2000"/>
              <a:t>all the </a:t>
            </a:r>
            <a:r>
              <a:rPr lang="en-US" altLang="en-US" sz="2000">
                <a:latin typeface="Courier New" panose="02070309020205020404" pitchFamily="49" charset="0"/>
              </a:rPr>
              <a:t>ObjectInputStream</a:t>
            </a:r>
            <a:r>
              <a:rPr lang="en-US" altLang="en-US" sz="2000"/>
              <a:t> methods in Display 9.3 do throw it</a:t>
            </a:r>
          </a:p>
          <a:p>
            <a:pPr lvl="1"/>
            <a:endParaRPr lang="en-US" altLang="en-US" sz="2000"/>
          </a:p>
          <a:p>
            <a:r>
              <a:rPr lang="en-US" altLang="en-US" sz="2000"/>
              <a:t>The end-of-file exception can be used in an "infinite" (</a:t>
            </a:r>
            <a:r>
              <a:rPr lang="en-US" altLang="en-US" sz="2000">
                <a:latin typeface="Courier New" panose="02070309020205020404" pitchFamily="49" charset="0"/>
              </a:rPr>
              <a:t>while(true)</a:t>
            </a:r>
            <a:r>
              <a:rPr lang="en-US" altLang="en-US" sz="2000"/>
              <a:t>) loop that reads and processes data from the file</a:t>
            </a:r>
          </a:p>
          <a:p>
            <a:pPr lvl="1"/>
            <a:r>
              <a:rPr lang="en-US" altLang="en-US" sz="2000"/>
              <a:t>the loop terminates when an </a:t>
            </a:r>
            <a:r>
              <a:rPr lang="en-US" altLang="en-US" sz="2000">
                <a:latin typeface="Courier New" panose="02070309020205020404" pitchFamily="49" charset="0"/>
              </a:rPr>
              <a:t>EOFException</a:t>
            </a:r>
            <a:r>
              <a:rPr lang="en-US" altLang="en-US" sz="2000"/>
              <a:t> is thrown</a:t>
            </a:r>
          </a:p>
          <a:p>
            <a:endParaRPr lang="en-US" altLang="en-US" sz="2000"/>
          </a:p>
          <a:p>
            <a:r>
              <a:rPr lang="en-US" altLang="en-US" sz="2000"/>
              <a:t>The program is written to continue normally after the </a:t>
            </a:r>
            <a:r>
              <a:rPr lang="en-US" altLang="en-US" sz="2000">
                <a:latin typeface="Courier New" panose="02070309020205020404" pitchFamily="49" charset="0"/>
              </a:rPr>
              <a:t>EOFException</a:t>
            </a:r>
            <a:r>
              <a:rPr lang="en-US" altLang="en-US" sz="2000"/>
              <a:t> has been caught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18923960-34B8-F306-A42B-D48D4E75E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4038600" cy="1143000"/>
          </a:xfrm>
        </p:spPr>
        <p:txBody>
          <a:bodyPr/>
          <a:lstStyle/>
          <a:p>
            <a:r>
              <a:rPr lang="en-US" altLang="en-US" sz="3200"/>
              <a:t>Using </a:t>
            </a:r>
            <a:r>
              <a:rPr lang="en-US" altLang="en-US" sz="3200" b="1">
                <a:latin typeface="Courier New" panose="02070309020205020404" pitchFamily="49" charset="0"/>
              </a:rPr>
              <a:t>EOFException</a:t>
            </a:r>
          </a:p>
        </p:txBody>
      </p:sp>
      <p:graphicFrame>
        <p:nvGraphicFramePr>
          <p:cNvPr id="430083" name="Object 3">
            <a:extLst>
              <a:ext uri="{FF2B5EF4-FFF2-40B4-BE49-F238E27FC236}">
                <a16:creationId xmlns:a16="http://schemas.microsoft.com/office/drawing/2014/main" id="{654E4B19-7D53-0C7B-AFDE-531EAB4C1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6239" y="307975"/>
          <a:ext cx="5203825" cy="631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219377" imgH="6360431" progId="Word.Document.8">
                  <p:embed/>
                </p:oleObj>
              </mc:Choice>
              <mc:Fallback>
                <p:oleObj name="Document" r:id="rId3" imgW="5219377" imgH="6360431" progId="Word.Document.8">
                  <p:embed/>
                  <p:pic>
                    <p:nvPicPr>
                      <p:cNvPr id="430083" name="Object 3">
                        <a:extLst>
                          <a:ext uri="{FF2B5EF4-FFF2-40B4-BE49-F238E27FC236}">
                            <a16:creationId xmlns:a16="http://schemas.microsoft.com/office/drawing/2014/main" id="{654E4B19-7D53-0C7B-AFDE-531EAB4C1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9" y="307975"/>
                        <a:ext cx="5203825" cy="631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Rectangle 4">
            <a:extLst>
              <a:ext uri="{FF2B5EF4-FFF2-40B4-BE49-F238E27FC236}">
                <a16:creationId xmlns:a16="http://schemas.microsoft.com/office/drawing/2014/main" id="{C2C08C24-A4EA-CA8B-F2A3-4437EF61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6513922"/>
            <a:ext cx="742192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altLang="en-US" sz="1000">
                <a:latin typeface="Arial" panose="020B0604020202020204" pitchFamily="34" charset="0"/>
              </a:rPr>
              <a:t>Chapter 9</a:t>
            </a:r>
          </a:p>
        </p:txBody>
      </p:sp>
      <p:sp>
        <p:nvSpPr>
          <p:cNvPr id="430085" name="Rectangle 5">
            <a:extLst>
              <a:ext uri="{FF2B5EF4-FFF2-40B4-BE49-F238E27FC236}">
                <a16:creationId xmlns:a16="http://schemas.microsoft.com/office/drawing/2014/main" id="{23D98B06-FA9D-A37D-9B0E-97A1E60C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012" y="6513922"/>
            <a:ext cx="445154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 sz="1000">
                <a:latin typeface="Arial" panose="020B0604020202020204" pitchFamily="34" charset="0"/>
              </a:rPr>
              <a:t>Java: an Introduction to Computer Science &amp; Programming - Walter Savitch</a:t>
            </a:r>
          </a:p>
        </p:txBody>
      </p:sp>
      <p:sp>
        <p:nvSpPr>
          <p:cNvPr id="430086" name="Rectangle 6">
            <a:extLst>
              <a:ext uri="{FF2B5EF4-FFF2-40B4-BE49-F238E27FC236}">
                <a16:creationId xmlns:a16="http://schemas.microsoft.com/office/drawing/2014/main" id="{BF72C41E-9155-387A-9060-3E05BCA7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409" y="6484732"/>
            <a:ext cx="38151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93341F2-2D1B-433D-89B3-6A5F05148A91}" type="slidenum">
              <a:rPr lang="en-US" altLang="en-US" sz="1400">
                <a:latin typeface="Arial" panose="020B0604020202020204" pitchFamily="34" charset="0"/>
              </a:rPr>
              <a:pPr algn="r"/>
              <a:t>67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30087" name="Text Box 7">
            <a:extLst>
              <a:ext uri="{FF2B5EF4-FFF2-40B4-BE49-F238E27FC236}">
                <a16:creationId xmlns:a16="http://schemas.microsoft.com/office/drawing/2014/main" id="{4258375F-D0AB-40A7-45EE-140C4F64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002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>
                <a:latin typeface="Arial" panose="020B0604020202020204" pitchFamily="34" charset="0"/>
              </a:rPr>
              <a:t> method from</a:t>
            </a:r>
          </a:p>
          <a:p>
            <a:r>
              <a:rPr lang="en-US" altLang="en-US">
                <a:latin typeface="Courier New" panose="02070309020205020404" pitchFamily="49" charset="0"/>
              </a:rPr>
              <a:t>EOFExceptionDemo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088" name="AutoShape 8">
            <a:extLst>
              <a:ext uri="{FF2B5EF4-FFF2-40B4-BE49-F238E27FC236}">
                <a16:creationId xmlns:a16="http://schemas.microsoft.com/office/drawing/2014/main" id="{80A4C19A-C71E-3CAA-0892-CBF0C97D7DE1}"/>
              </a:ext>
            </a:extLst>
          </p:cNvPr>
          <p:cNvSpPr>
            <a:spLocks/>
          </p:cNvSpPr>
          <p:nvPr/>
        </p:nvSpPr>
        <p:spPr bwMode="auto">
          <a:xfrm>
            <a:off x="2133600" y="2438400"/>
            <a:ext cx="3048000" cy="654050"/>
          </a:xfrm>
          <a:prstGeom prst="borderCallout1">
            <a:avLst>
              <a:gd name="adj1" fmla="val 17477"/>
              <a:gd name="adj2" fmla="val 102500"/>
              <a:gd name="adj3" fmla="val 58009"/>
              <a:gd name="adj4" fmla="val 1223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Intentional "infinite" loop to process data from input file</a:t>
            </a:r>
          </a:p>
        </p:txBody>
      </p:sp>
      <p:sp>
        <p:nvSpPr>
          <p:cNvPr id="430089" name="AutoShape 9">
            <a:extLst>
              <a:ext uri="{FF2B5EF4-FFF2-40B4-BE49-F238E27FC236}">
                <a16:creationId xmlns:a16="http://schemas.microsoft.com/office/drawing/2014/main" id="{FA600279-B564-137C-F539-84DDC3DA39E7}"/>
              </a:ext>
            </a:extLst>
          </p:cNvPr>
          <p:cNvSpPr>
            <a:spLocks/>
          </p:cNvSpPr>
          <p:nvPr/>
        </p:nvSpPr>
        <p:spPr bwMode="auto">
          <a:xfrm>
            <a:off x="1752600" y="5289550"/>
            <a:ext cx="3429000" cy="928688"/>
          </a:xfrm>
          <a:prstGeom prst="borderCallout1">
            <a:avLst>
              <a:gd name="adj1" fmla="val 12306"/>
              <a:gd name="adj2" fmla="val 102222"/>
              <a:gd name="adj3" fmla="val 13333"/>
              <a:gd name="adj4" fmla="val 1134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Note order of catch blocks: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the most specific is first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and the most general last</a:t>
            </a:r>
          </a:p>
        </p:txBody>
      </p:sp>
      <p:sp>
        <p:nvSpPr>
          <p:cNvPr id="430090" name="AutoShape 10">
            <a:extLst>
              <a:ext uri="{FF2B5EF4-FFF2-40B4-BE49-F238E27FC236}">
                <a16:creationId xmlns:a16="http://schemas.microsoft.com/office/drawing/2014/main" id="{A75AC4B3-8FB0-0B39-154C-F52F8DEB1444}"/>
              </a:ext>
            </a:extLst>
          </p:cNvPr>
          <p:cNvSpPr>
            <a:spLocks/>
          </p:cNvSpPr>
          <p:nvPr/>
        </p:nvSpPr>
        <p:spPr bwMode="auto">
          <a:xfrm>
            <a:off x="2286001" y="3200400"/>
            <a:ext cx="2792413" cy="654050"/>
          </a:xfrm>
          <a:prstGeom prst="borderCallout1">
            <a:avLst>
              <a:gd name="adj1" fmla="val 17477"/>
              <a:gd name="adj2" fmla="val 102727"/>
              <a:gd name="adj3" fmla="val -59708"/>
              <a:gd name="adj4" fmla="val 12819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Loop exits when end-of-file exception is thrown</a:t>
            </a:r>
          </a:p>
        </p:txBody>
      </p:sp>
      <p:sp>
        <p:nvSpPr>
          <p:cNvPr id="430091" name="AutoShape 11">
            <a:extLst>
              <a:ext uri="{FF2B5EF4-FFF2-40B4-BE49-F238E27FC236}">
                <a16:creationId xmlns:a16="http://schemas.microsoft.com/office/drawing/2014/main" id="{3931FC83-E5B5-7752-86D1-AE684F75D76B}"/>
              </a:ext>
            </a:extLst>
          </p:cNvPr>
          <p:cNvSpPr>
            <a:spLocks/>
          </p:cNvSpPr>
          <p:nvPr/>
        </p:nvSpPr>
        <p:spPr bwMode="auto">
          <a:xfrm>
            <a:off x="2286000" y="3962400"/>
            <a:ext cx="2743200" cy="928688"/>
          </a:xfrm>
          <a:prstGeom prst="borderCallout1">
            <a:avLst>
              <a:gd name="adj1" fmla="val 12306"/>
              <a:gd name="adj2" fmla="val 102778"/>
              <a:gd name="adj3" fmla="val 52306"/>
              <a:gd name="adj4" fmla="val 13501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Processing continues after </a:t>
            </a:r>
            <a:r>
              <a:rPr lang="en-US" altLang="en-US">
                <a:latin typeface="Courier New" panose="02070309020205020404" pitchFamily="49" charset="0"/>
              </a:rPr>
              <a:t>EOFException</a:t>
            </a:r>
            <a:r>
              <a:rPr lang="en-US" altLang="en-US">
                <a:latin typeface="Arial" panose="020B0604020202020204" pitchFamily="34" charset="0"/>
              </a:rPr>
              <a:t>: the input file is closed</a:t>
            </a:r>
          </a:p>
        </p:txBody>
      </p:sp>
      <p:sp>
        <p:nvSpPr>
          <p:cNvPr id="430092" name="AutoShape 12">
            <a:extLst>
              <a:ext uri="{FF2B5EF4-FFF2-40B4-BE49-F238E27FC236}">
                <a16:creationId xmlns:a16="http://schemas.microsoft.com/office/drawing/2014/main" id="{9FD57AFD-D5B8-F5FF-629C-3DEE9C8B9149}"/>
              </a:ext>
            </a:extLst>
          </p:cNvPr>
          <p:cNvSpPr>
            <a:spLocks/>
          </p:cNvSpPr>
          <p:nvPr/>
        </p:nvSpPr>
        <p:spPr bwMode="auto">
          <a:xfrm>
            <a:off x="5867400" y="2438400"/>
            <a:ext cx="76200" cy="685800"/>
          </a:xfrm>
          <a:prstGeom prst="leftBracket">
            <a:avLst>
              <a:gd name="adj" fmla="val 7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093" name="Line 13">
            <a:extLst>
              <a:ext uri="{FF2B5EF4-FFF2-40B4-BE49-F238E27FC236}">
                <a16:creationId xmlns:a16="http://schemas.microsoft.com/office/drawing/2014/main" id="{504A0937-A876-6C68-D625-473F29A41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429000"/>
            <a:ext cx="762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094" name="AutoShape 14">
            <a:extLst>
              <a:ext uri="{FF2B5EF4-FFF2-40B4-BE49-F238E27FC236}">
                <a16:creationId xmlns:a16="http://schemas.microsoft.com/office/drawing/2014/main" id="{55533A90-A9D0-29C4-13BF-59A0B4959707}"/>
              </a:ext>
            </a:extLst>
          </p:cNvPr>
          <p:cNvSpPr>
            <a:spLocks/>
          </p:cNvSpPr>
          <p:nvPr/>
        </p:nvSpPr>
        <p:spPr bwMode="auto">
          <a:xfrm>
            <a:off x="5638800" y="4876800"/>
            <a:ext cx="76200" cy="1295400"/>
          </a:xfrm>
          <a:prstGeom prst="leftBracket">
            <a:avLst>
              <a:gd name="adj" fmla="val 14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2DC37D9B-FBCF-2F13-9417-84D3F0E93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I/O of Class Objects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929E75E2-E2F0-3767-77B6-4386DA96E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382000" cy="4114800"/>
          </a:xfrm>
        </p:spPr>
        <p:txBody>
          <a:bodyPr/>
          <a:lstStyle/>
          <a:p>
            <a:r>
              <a:rPr lang="en-US" altLang="en-US" sz="2000"/>
              <a:t>read and write class objects in binary file</a:t>
            </a:r>
          </a:p>
          <a:p>
            <a:endParaRPr lang="en-US" altLang="en-US" sz="2000"/>
          </a:p>
          <a:p>
            <a:r>
              <a:rPr lang="en-US" altLang="en-US" sz="2000"/>
              <a:t>class must be </a:t>
            </a:r>
            <a:r>
              <a:rPr lang="en-US" altLang="en-US" sz="2000" b="1" i="1"/>
              <a:t>serializable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</a:rPr>
              <a:t>import java.io.*</a:t>
            </a:r>
          </a:p>
          <a:p>
            <a:pPr lvl="1"/>
            <a:r>
              <a:rPr lang="en-US" altLang="en-US" sz="2000"/>
              <a:t>implement </a:t>
            </a:r>
            <a:r>
              <a:rPr lang="en-US" altLang="en-US" sz="2000" b="1">
                <a:latin typeface="Courier New" panose="02070309020205020404" pitchFamily="49" charset="0"/>
              </a:rPr>
              <a:t>Serializable</a:t>
            </a:r>
            <a:r>
              <a:rPr lang="en-US" altLang="en-US" sz="2000"/>
              <a:t> interface</a:t>
            </a:r>
          </a:p>
          <a:p>
            <a:pPr lvl="1"/>
            <a:r>
              <a:rPr lang="en-US" altLang="en-US" sz="2000"/>
              <a:t>add </a:t>
            </a:r>
            <a:r>
              <a:rPr lang="en-US" altLang="en-US" sz="2000" b="1">
                <a:latin typeface="Courier New" panose="02070309020205020404" pitchFamily="49" charset="0"/>
              </a:rPr>
              <a:t>implements Serializable</a:t>
            </a:r>
            <a:r>
              <a:rPr lang="en-US" altLang="en-US" sz="2000"/>
              <a:t> to heading of class definition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methods used:</a:t>
            </a:r>
          </a:p>
        </p:txBody>
      </p:sp>
      <p:sp>
        <p:nvSpPr>
          <p:cNvPr id="432132" name="Text Box 4">
            <a:extLst>
              <a:ext uri="{FF2B5EF4-FFF2-40B4-BE49-F238E27FC236}">
                <a16:creationId xmlns:a16="http://schemas.microsoft.com/office/drawing/2014/main" id="{B966AEB4-C08E-4058-142B-C1CE9A997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87962"/>
            <a:ext cx="312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to </a:t>
            </a:r>
            <a:r>
              <a:rPr lang="en-US" altLang="en-US" sz="2000" b="1" dirty="0">
                <a:solidFill>
                  <a:srgbClr val="0000CC"/>
                </a:solidFill>
                <a:latin typeface="Arial" panose="020B0604020202020204" pitchFamily="34" charset="0"/>
              </a:rPr>
              <a:t>write</a:t>
            </a:r>
            <a:r>
              <a:rPr lang="en-US" altLang="en-US" sz="2000" dirty="0">
                <a:latin typeface="Arial" panose="020B0604020202020204" pitchFamily="34" charset="0"/>
              </a:rPr>
              <a:t> object to file: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writeObject</a:t>
            </a:r>
            <a:r>
              <a:rPr lang="en-US" altLang="en-US" sz="2000" dirty="0">
                <a:latin typeface="Arial" panose="020B0604020202020204" pitchFamily="34" charset="0"/>
              </a:rPr>
              <a:t> method in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ObjectOutputStream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432133" name="Text Box 5">
            <a:extLst>
              <a:ext uri="{FF2B5EF4-FFF2-40B4-BE49-F238E27FC236}">
                <a16:creationId xmlns:a16="http://schemas.microsoft.com/office/drawing/2014/main" id="{944BC015-962C-ADB7-F64D-73DF5B1B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5204618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to </a:t>
            </a:r>
            <a:r>
              <a:rPr lang="en-US" altLang="en-US" sz="2000" b="1" dirty="0">
                <a:solidFill>
                  <a:srgbClr val="0000CC"/>
                </a:solidFill>
                <a:latin typeface="Arial" panose="020B0604020202020204" pitchFamily="34" charset="0"/>
              </a:rPr>
              <a:t>read</a:t>
            </a:r>
            <a:r>
              <a:rPr lang="en-US" altLang="en-US" sz="2000" dirty="0">
                <a:latin typeface="Arial" panose="020B0604020202020204" pitchFamily="34" charset="0"/>
              </a:rPr>
              <a:t> object from file: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readObject</a:t>
            </a:r>
            <a:r>
              <a:rPr lang="en-US" altLang="en-US" sz="2000" dirty="0">
                <a:latin typeface="Arial" panose="020B0604020202020204" pitchFamily="34" charset="0"/>
              </a:rPr>
              <a:t> method in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ObjectInputStream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432134" name="Text Box 6">
            <a:extLst>
              <a:ext uri="{FF2B5EF4-FFF2-40B4-BE49-F238E27FC236}">
                <a16:creationId xmlns:a16="http://schemas.microsoft.com/office/drawing/2014/main" id="{8E66DEEA-9144-299F-5474-68E4750F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38601"/>
            <a:ext cx="6902450" cy="40957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public class Species implements Serializable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6B5504C-CFAD-B758-D32B-0C1977D1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83820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2B79E345-F9EC-C9E4-E76C-84635EDE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1295400" cy="304800"/>
          </a:xfrm>
          <a:prstGeom prst="rect">
            <a:avLst/>
          </a:prstGeom>
          <a:solidFill>
            <a:srgbClr val="C2D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4180" name="Rectangle 4">
            <a:extLst>
              <a:ext uri="{FF2B5EF4-FFF2-40B4-BE49-F238E27FC236}">
                <a16:creationId xmlns:a16="http://schemas.microsoft.com/office/drawing/2014/main" id="{DEBD22D0-1C8B-93ED-183B-D39E22A29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228600"/>
            <a:ext cx="8382000" cy="2667000"/>
          </a:xfrm>
          <a:solidFill>
            <a:schemeClr val="bg1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outputStream = new ObjectOutputStream(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new FileOutputStream("species.records"));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Species oneRecord =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new Species("Calif. Condor, 27, 0.02);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outputStream.writeObject(oneRecord);</a:t>
            </a:r>
          </a:p>
        </p:txBody>
      </p:sp>
      <p:sp>
        <p:nvSpPr>
          <p:cNvPr id="434181" name="Rectangle 5">
            <a:extLst>
              <a:ext uri="{FF2B5EF4-FFF2-40B4-BE49-F238E27FC236}">
                <a16:creationId xmlns:a16="http://schemas.microsoft.com/office/drawing/2014/main" id="{BD2E4521-D9EC-FE2E-539E-FA4AD2767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0"/>
            <a:ext cx="8382000" cy="23622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inputStream = new ObjectInputStream(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new FileInputStream("species.records"));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Species readOne = null;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readOne = (Species)inputStream.readObject(oneRecord);</a:t>
            </a:r>
          </a:p>
        </p:txBody>
      </p:sp>
      <p:sp>
        <p:nvSpPr>
          <p:cNvPr id="434182" name="AutoShape 6">
            <a:extLst>
              <a:ext uri="{FF2B5EF4-FFF2-40B4-BE49-F238E27FC236}">
                <a16:creationId xmlns:a16="http://schemas.microsoft.com/office/drawing/2014/main" id="{FF615A25-F362-090B-57BC-2D38AD13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4648200" cy="1066800"/>
          </a:xfrm>
          <a:prstGeom prst="wedgeRectCallout">
            <a:avLst>
              <a:gd name="adj1" fmla="val -70491"/>
              <a:gd name="adj2" fmla="val 56398"/>
            </a:avLst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Courier New" panose="02070309020205020404" pitchFamily="49" charset="0"/>
              </a:rPr>
              <a:t>readObject</a:t>
            </a:r>
            <a:r>
              <a:rPr lang="en-US" altLang="en-US" sz="2000">
                <a:latin typeface="Arial" panose="020B0604020202020204" pitchFamily="34" charset="0"/>
              </a:rPr>
              <a:t> returns a reference to type </a:t>
            </a:r>
            <a:r>
              <a:rPr lang="en-US" altLang="en-US" sz="2000">
                <a:latin typeface="Courier New" panose="02070309020205020404" pitchFamily="49" charset="0"/>
              </a:rPr>
              <a:t>Object</a:t>
            </a:r>
            <a:r>
              <a:rPr lang="en-US" altLang="en-US" sz="2000">
                <a:latin typeface="Arial" panose="020B0604020202020204" pitchFamily="34" charset="0"/>
              </a:rPr>
              <a:t> so it must be cast to </a:t>
            </a:r>
            <a:r>
              <a:rPr lang="en-US" altLang="en-US" sz="2000">
                <a:latin typeface="Courier New" panose="02070309020205020404" pitchFamily="49" charset="0"/>
              </a:rPr>
              <a:t>Species</a:t>
            </a:r>
            <a:r>
              <a:rPr lang="en-US" altLang="en-US" sz="2000">
                <a:latin typeface="Arial" panose="020B0604020202020204" pitchFamily="34" charset="0"/>
              </a:rPr>
              <a:t> before assigning to readOne</a:t>
            </a:r>
          </a:p>
        </p:txBody>
      </p:sp>
      <p:sp>
        <p:nvSpPr>
          <p:cNvPr id="434183" name="Text Box 7">
            <a:extLst>
              <a:ext uri="{FF2B5EF4-FFF2-40B4-BE49-F238E27FC236}">
                <a16:creationId xmlns:a16="http://schemas.microsoft.com/office/drawing/2014/main" id="{8EA0419A-DF30-4708-4BC6-EF1358A8C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1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>
                <a:latin typeface="Courier New" panose="02070309020205020404" pitchFamily="49" charset="0"/>
              </a:rPr>
              <a:t>ClassIODemo</a:t>
            </a:r>
            <a:r>
              <a:rPr lang="en-US" altLang="en-US" sz="4000">
                <a:latin typeface="Book Antiqua" panose="02040602050305030304" pitchFamily="18" charset="0"/>
              </a:rPr>
              <a:t> Excerpts</a:t>
            </a:r>
          </a:p>
        </p:txBody>
      </p:sp>
      <p:sp>
        <p:nvSpPr>
          <p:cNvPr id="434184" name="Rectangle 8">
            <a:extLst>
              <a:ext uri="{FF2B5EF4-FFF2-40B4-BE49-F238E27FC236}">
                <a16:creationId xmlns:a16="http://schemas.microsoft.com/office/drawing/2014/main" id="{800D994D-1AFE-1E9B-EAD7-BB533D4C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83820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ED8CFAC1-0366-5616-148D-879636A97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Binary Versus Text Files</a:t>
            </a:r>
          </a:p>
        </p:txBody>
      </p:sp>
      <p:graphicFrame>
        <p:nvGraphicFramePr>
          <p:cNvPr id="303109" name="Rectangle 3">
            <a:extLst>
              <a:ext uri="{FF2B5EF4-FFF2-40B4-BE49-F238E27FC236}">
                <a16:creationId xmlns:a16="http://schemas.microsoft.com/office/drawing/2014/main" id="{C71F0EA8-A57D-FC33-818F-C3F0C043C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492386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9059DD15-10DD-BB9A-79C9-3E0533BC5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Serializable</a:t>
            </a:r>
            <a:r>
              <a:rPr lang="en-US" altLang="en-US"/>
              <a:t> Interface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F7829036-15CD-2438-4BCC-650B5B409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/>
              <a:t>Java assigns a serial number to each object written out.</a:t>
            </a:r>
          </a:p>
          <a:p>
            <a:pPr lvl="1"/>
            <a:r>
              <a:rPr lang="en-US" altLang="en-US" sz="2000"/>
              <a:t>If the same object is written out more than once, after the first write only the serial number will be written.</a:t>
            </a:r>
          </a:p>
          <a:p>
            <a:pPr lvl="1"/>
            <a:r>
              <a:rPr lang="en-US" altLang="en-US" sz="2000"/>
              <a:t>When an object is read in more than once, then there will be more than one reference to the same object.</a:t>
            </a:r>
          </a:p>
          <a:p>
            <a:r>
              <a:rPr lang="en-US" altLang="en-US" sz="2000"/>
              <a:t>If a serializable class has class instance variables then they should also be serializable.</a:t>
            </a:r>
          </a:p>
          <a:p>
            <a:r>
              <a:rPr lang="en-US" altLang="en-US" sz="2000"/>
              <a:t>Why aren't all classes made serializable?</a:t>
            </a:r>
          </a:p>
          <a:p>
            <a:pPr lvl="1"/>
            <a:r>
              <a:rPr lang="en-US" altLang="en-US" sz="2000"/>
              <a:t>security issues: serial number system can make it easier for programmers to get access to object data</a:t>
            </a:r>
          </a:p>
          <a:p>
            <a:pPr lvl="1"/>
            <a:r>
              <a:rPr lang="en-US" altLang="en-US" sz="2000"/>
              <a:t>doesn't make sense in all cases, e.g., system-dependent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FF0B6AA7-5200-72B2-A237-59D9C58FA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br>
              <a:rPr lang="en-US" altLang="en-US"/>
            </a:br>
            <a:r>
              <a:rPr lang="en-US" altLang="en-US" sz="3600"/>
              <a:t>Part 1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D62CA09B-5DC7-A5A9-7E0C-CA7BAECBC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</p:spPr>
        <p:txBody>
          <a:bodyPr/>
          <a:lstStyle/>
          <a:p>
            <a:r>
              <a:rPr lang="en-US" altLang="en-US" sz="2400" i="1"/>
              <a:t>Text files</a:t>
            </a:r>
            <a:r>
              <a:rPr lang="en-US" altLang="en-US" sz="2400"/>
              <a:t> contain strings of printable characters; they look intelligible to humans when opened in a text editor.</a:t>
            </a:r>
            <a:endParaRPr lang="en-US" altLang="en-US" sz="2400" i="1"/>
          </a:p>
          <a:p>
            <a:r>
              <a:rPr lang="en-US" altLang="en-US" sz="2400" i="1"/>
              <a:t>Binary files</a:t>
            </a:r>
            <a:r>
              <a:rPr lang="en-US" altLang="en-US" sz="2400"/>
              <a:t> contain numbers or data in non-printable codes; they look </a:t>
            </a:r>
            <a:r>
              <a:rPr lang="en-US" altLang="en-US" sz="2400" i="1"/>
              <a:t>un</a:t>
            </a:r>
            <a:r>
              <a:rPr lang="en-US" altLang="en-US" sz="2400"/>
              <a:t>intelligible to humans when opened in a text editor</a:t>
            </a:r>
            <a:r>
              <a:rPr lang="en-US" altLang="en-US" sz="2400" i="1"/>
              <a:t>.</a:t>
            </a:r>
          </a:p>
          <a:p>
            <a:r>
              <a:rPr lang="en-US" altLang="en-US" sz="2400"/>
              <a:t>Java can process both binary and text files, but binary files are more common when doing file I/O.</a:t>
            </a:r>
          </a:p>
          <a:p>
            <a:r>
              <a:rPr lang="en-US" altLang="en-US" sz="2400"/>
              <a:t>The class </a:t>
            </a:r>
            <a:r>
              <a:rPr lang="en-US" altLang="en-US" sz="2400">
                <a:latin typeface="Courier New" panose="02070309020205020404" pitchFamily="49" charset="0"/>
              </a:rPr>
              <a:t>ObjectOutputStream</a:t>
            </a:r>
            <a:r>
              <a:rPr lang="en-US" altLang="en-US" sz="2400"/>
              <a:t> is used to write output to a </a:t>
            </a:r>
            <a:r>
              <a:rPr lang="en-US" altLang="en-US" sz="2400" u="sng"/>
              <a:t>binary</a:t>
            </a:r>
            <a:r>
              <a:rPr lang="en-US" altLang="en-US" sz="2400"/>
              <a:t> file.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FAB35D71-BB76-D499-DFFF-2746D86DA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br>
              <a:rPr lang="en-US" altLang="en-US"/>
            </a:br>
            <a:r>
              <a:rPr lang="en-US" altLang="en-US" sz="3600"/>
              <a:t>Part 2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C2CBBCE8-3D33-6DDD-3426-E0E68A84F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578350"/>
          </a:xfrm>
        </p:spPr>
        <p:txBody>
          <a:bodyPr>
            <a:normAutofit/>
          </a:bodyPr>
          <a:lstStyle/>
          <a:p>
            <a:r>
              <a:rPr lang="en-US" altLang="en-US" sz="2400"/>
              <a:t>The class </a:t>
            </a:r>
            <a:r>
              <a:rPr lang="en-US" altLang="en-US" sz="2400">
                <a:latin typeface="Courier New" panose="02070309020205020404" pitchFamily="49" charset="0"/>
              </a:rPr>
              <a:t>ObjectInputStream</a:t>
            </a:r>
            <a:r>
              <a:rPr lang="en-US" altLang="en-US" sz="2400"/>
              <a:t> is used to read input from a </a:t>
            </a:r>
            <a:r>
              <a:rPr lang="en-US" altLang="en-US" sz="2400" u="sng"/>
              <a:t>binary</a:t>
            </a:r>
            <a:r>
              <a:rPr lang="en-US" altLang="en-US" sz="2400"/>
              <a:t> file.</a:t>
            </a:r>
          </a:p>
          <a:p>
            <a:r>
              <a:rPr lang="en-US" altLang="en-US" sz="2400"/>
              <a:t>Always check for the end of the file when reading from a file. The way you check for end-of-file depends on the method you use to read from the file.</a:t>
            </a:r>
          </a:p>
          <a:p>
            <a:r>
              <a:rPr lang="en-US" altLang="en-US" sz="2400"/>
              <a:t>A file name can be read from the keyboard into a </a:t>
            </a:r>
            <a:r>
              <a:rPr lang="en-US" altLang="en-US" sz="2400">
                <a:latin typeface="Courier New" panose="02070309020205020404" pitchFamily="49" charset="0"/>
              </a:rPr>
              <a:t>String</a:t>
            </a:r>
            <a:r>
              <a:rPr lang="en-US" altLang="en-US" sz="2400"/>
              <a:t> variable and the variable used in place of a file name.</a:t>
            </a:r>
          </a:p>
          <a:p>
            <a:r>
              <a:rPr lang="en-US" altLang="en-US" sz="2400"/>
              <a:t>The class </a:t>
            </a:r>
            <a:r>
              <a:rPr lang="en-US" altLang="en-US" sz="2400">
                <a:latin typeface="Courier New" panose="02070309020205020404" pitchFamily="49" charset="0"/>
              </a:rPr>
              <a:t>File</a:t>
            </a:r>
            <a:r>
              <a:rPr lang="en-US" altLang="en-US" sz="2400"/>
              <a:t> has methods to test if a file exists and if it is read- and/or write-enabled.</a:t>
            </a:r>
          </a:p>
          <a:p>
            <a:r>
              <a:rPr lang="en-US" altLang="en-US" sz="2400"/>
              <a:t>Serializable class objects can be written to a binary file.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881228EE-328D-C8CD-3E53-D137D2B46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Java: Text Versus Binary Files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984024DF-78C7-4FFE-2D7D-4D63B5DBB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0829" y="1856176"/>
            <a:ext cx="6187736" cy="2393370"/>
          </a:xfrm>
        </p:spPr>
        <p:txBody>
          <a:bodyPr/>
          <a:lstStyle/>
          <a:p>
            <a:pPr marL="69494" indent="-69494" defTabSz="694944">
              <a:spcBef>
                <a:spcPts val="912"/>
              </a:spcBef>
              <a:spcAft>
                <a:spcPts val="152"/>
              </a:spcAft>
            </a:pPr>
            <a:r>
              <a:rPr lang="en-US" altLang="en-US" sz="152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Text files are more readable by humans</a:t>
            </a:r>
          </a:p>
          <a:p>
            <a:pPr marL="69494" indent="-69494" defTabSz="694944">
              <a:spcBef>
                <a:spcPts val="912"/>
              </a:spcBef>
              <a:spcAft>
                <a:spcPts val="152"/>
              </a:spcAft>
            </a:pPr>
            <a:r>
              <a:rPr lang="en-US" altLang="en-US" sz="152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Binary files are more efficient</a:t>
            </a:r>
          </a:p>
          <a:p>
            <a:pPr marL="291876" lvl="1" indent="-138989" defTabSz="694944">
              <a:spcBef>
                <a:spcPts val="152"/>
              </a:spcBef>
              <a:spcAft>
                <a:spcPts val="304"/>
              </a:spcAft>
            </a:pPr>
            <a:r>
              <a:rPr lang="en-US" altLang="en-US" sz="152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computers read and write binary files more easily than text</a:t>
            </a:r>
          </a:p>
          <a:p>
            <a:pPr marL="69494" indent="-69494" defTabSz="694944">
              <a:spcBef>
                <a:spcPts val="912"/>
              </a:spcBef>
              <a:spcAft>
                <a:spcPts val="152"/>
              </a:spcAft>
            </a:pPr>
            <a:r>
              <a:rPr lang="en-US" altLang="en-US" sz="152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Java binary files are portable</a:t>
            </a:r>
          </a:p>
          <a:p>
            <a:pPr marL="291876" lvl="1" indent="-138989" defTabSz="694944">
              <a:spcBef>
                <a:spcPts val="152"/>
              </a:spcBef>
              <a:spcAft>
                <a:spcPts val="304"/>
              </a:spcAft>
            </a:pPr>
            <a:r>
              <a:rPr lang="en-US" altLang="en-US" sz="152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they can be used by Java on different machines</a:t>
            </a:r>
          </a:p>
          <a:p>
            <a:pPr marL="291876" lvl="1" indent="-138989" defTabSz="694944">
              <a:spcBef>
                <a:spcPts val="152"/>
              </a:spcBef>
              <a:spcAft>
                <a:spcPts val="304"/>
              </a:spcAft>
            </a:pPr>
            <a:r>
              <a:rPr lang="en-US" altLang="en-US" sz="152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Reading and writing binary files is normally done by a program</a:t>
            </a:r>
          </a:p>
          <a:p>
            <a:pPr marL="291876" lvl="1" indent="-138989" defTabSz="694944">
              <a:spcBef>
                <a:spcPts val="152"/>
              </a:spcBef>
              <a:spcAft>
                <a:spcPts val="304"/>
              </a:spcAft>
            </a:pPr>
            <a:r>
              <a:rPr lang="en-US" altLang="en-US" sz="152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text files are used only to communicate with humans</a:t>
            </a:r>
            <a:endParaRPr lang="en-US" altLang="en-US" sz="2000" dirty="0"/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918ABFAE-B7AA-985C-B972-FE734634A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829" y="4337108"/>
            <a:ext cx="2568494" cy="134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0604" indent="-260604" defTabSz="347472">
              <a:buNone/>
            </a:pPr>
            <a:r>
              <a:rPr lang="en-US" altLang="en-US" sz="1520" u="sng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Java Text Files</a:t>
            </a:r>
            <a:endParaRPr lang="en-US" altLang="en-US" sz="152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60604" indent="-260604" defTabSz="347472"/>
            <a:r>
              <a:rPr lang="en-US" altLang="en-US" sz="1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Source files</a:t>
            </a:r>
          </a:p>
          <a:p>
            <a:pPr marL="260604" indent="-260604" defTabSz="347472"/>
            <a:r>
              <a:rPr lang="en-US" altLang="en-US" sz="1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Occasionally input files</a:t>
            </a:r>
          </a:p>
          <a:p>
            <a:pPr marL="260604" indent="-260604" defTabSz="347472"/>
            <a:r>
              <a:rPr lang="en-US" altLang="en-US" sz="1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Occasionally output files</a:t>
            </a:r>
            <a:endParaRPr lang="en-US" altLang="en-US" sz="2000" u="sng" dirty="0"/>
          </a:p>
        </p:txBody>
      </p:sp>
      <p:sp>
        <p:nvSpPr>
          <p:cNvPr id="305157" name="Rectangle 5">
            <a:extLst>
              <a:ext uri="{FF2B5EF4-FFF2-40B4-BE49-F238E27FC236}">
                <a16:creationId xmlns:a16="http://schemas.microsoft.com/office/drawing/2014/main" id="{77E576B0-DDF1-B8D3-75A0-83C965A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242" y="4249546"/>
            <a:ext cx="2743619" cy="151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0604" indent="-260604" defTabSz="347472">
              <a:buNone/>
            </a:pPr>
            <a:r>
              <a:rPr lang="en-US" altLang="en-US" sz="1520" u="sng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Java Binary Files</a:t>
            </a:r>
            <a:endParaRPr lang="en-US" altLang="en-US" sz="152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60604" indent="-260604" defTabSz="347472"/>
            <a:r>
              <a:rPr lang="en-US" altLang="en-US" sz="1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Executable files (created by compiling source files)</a:t>
            </a:r>
          </a:p>
          <a:p>
            <a:pPr marL="260604" indent="-260604" defTabSz="347472"/>
            <a:r>
              <a:rPr lang="en-US" altLang="en-US" sz="1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Usually input files</a:t>
            </a:r>
          </a:p>
          <a:p>
            <a:pPr marL="260604" indent="-260604" defTabSz="347472"/>
            <a:r>
              <a:rPr lang="en-US" altLang="en-US" sz="15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Usually output files</a:t>
            </a:r>
            <a:endParaRPr lang="en-US" altLang="en-US" sz="2000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D8EBE4A7-E7DF-AA42-BB97-40F03D264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Text Files vs. Binary Files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A0351FAE-C1AF-616C-259D-CE6EEA1D8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7280" y="1086678"/>
            <a:ext cx="10027920" cy="4241102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Number: 127 (decimal)</a:t>
            </a:r>
          </a:p>
          <a:p>
            <a:pPr lvl="1"/>
            <a:r>
              <a:rPr lang="en-US" altLang="en-US" dirty="0"/>
              <a:t>Text file</a:t>
            </a:r>
          </a:p>
          <a:p>
            <a:pPr lvl="2"/>
            <a:r>
              <a:rPr lang="en-US" altLang="en-US" dirty="0"/>
              <a:t>Three bytes: “1”, “2”, “7”</a:t>
            </a:r>
          </a:p>
          <a:p>
            <a:pPr lvl="2"/>
            <a:r>
              <a:rPr lang="en-US" altLang="en-US" dirty="0"/>
              <a:t>ASCII (decimal): 49, 50, 55</a:t>
            </a:r>
          </a:p>
          <a:p>
            <a:pPr lvl="2"/>
            <a:r>
              <a:rPr lang="en-US" altLang="en-US" dirty="0"/>
              <a:t>ASCII (octal): 61, 62, 67</a:t>
            </a:r>
          </a:p>
          <a:p>
            <a:pPr lvl="2"/>
            <a:r>
              <a:rPr lang="en-US" altLang="en-US" dirty="0"/>
              <a:t>ASCII (binary): 00110001, 00110010, 00110111</a:t>
            </a:r>
          </a:p>
          <a:p>
            <a:pPr lvl="1"/>
            <a:r>
              <a:rPr lang="en-US" altLang="en-US" dirty="0"/>
              <a:t>Binary file: </a:t>
            </a:r>
          </a:p>
          <a:p>
            <a:pPr lvl="2"/>
            <a:r>
              <a:rPr lang="en-US" altLang="en-US" dirty="0"/>
              <a:t>One byte (</a:t>
            </a:r>
            <a:r>
              <a:rPr lang="en-US" altLang="en-US" dirty="0">
                <a:latin typeface="Courier New" panose="02070309020205020404" pitchFamily="49" charset="0"/>
              </a:rPr>
              <a:t>byte</a:t>
            </a:r>
            <a:r>
              <a:rPr lang="en-US" altLang="en-US" dirty="0"/>
              <a:t>)</a:t>
            </a:r>
            <a:r>
              <a:rPr lang="en-US" altLang="en-US" b="1" dirty="0"/>
              <a:t>:</a:t>
            </a:r>
            <a:r>
              <a:rPr lang="en-US" altLang="en-US" dirty="0"/>
              <a:t> 01111110 </a:t>
            </a:r>
          </a:p>
          <a:p>
            <a:pPr lvl="2"/>
            <a:r>
              <a:rPr lang="en-US" altLang="en-US" dirty="0"/>
              <a:t>Two bytes (</a:t>
            </a:r>
            <a:r>
              <a:rPr lang="en-US" altLang="en-US" dirty="0">
                <a:latin typeface="Courier New" panose="02070309020205020404" pitchFamily="49" charset="0"/>
              </a:rPr>
              <a:t>short</a:t>
            </a:r>
            <a:r>
              <a:rPr lang="en-US" altLang="en-US" dirty="0"/>
              <a:t>): 00000000 01111110</a:t>
            </a:r>
          </a:p>
          <a:p>
            <a:pPr lvl="2"/>
            <a:r>
              <a:rPr lang="en-US" altLang="en-US" dirty="0"/>
              <a:t>Four bytes (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): 00000000 00000000 00000000 01111110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5512</Words>
  <Application>Microsoft Office PowerPoint</Application>
  <PresentationFormat>Widescreen</PresentationFormat>
  <Paragraphs>805</Paragraphs>
  <Slides>72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Book Antiqua</vt:lpstr>
      <vt:lpstr>Calibri</vt:lpstr>
      <vt:lpstr>Calibri Light</vt:lpstr>
      <vt:lpstr>Courier New</vt:lpstr>
      <vt:lpstr>Monotype Sorts</vt:lpstr>
      <vt:lpstr>Times New Roman</vt:lpstr>
      <vt:lpstr>Retrospect</vt:lpstr>
      <vt:lpstr>Document</vt:lpstr>
      <vt:lpstr>Streams and File I/O</vt:lpstr>
      <vt:lpstr>Objectives</vt:lpstr>
      <vt:lpstr>Outline</vt:lpstr>
      <vt:lpstr>Objectives, cont.</vt:lpstr>
      <vt:lpstr>I/O Overview</vt:lpstr>
      <vt:lpstr>Streams</vt:lpstr>
      <vt:lpstr>Binary Versus Text Files</vt:lpstr>
      <vt:lpstr>Java: Text Versus Binary Files</vt:lpstr>
      <vt:lpstr>Text Files vs. Binary Files</vt:lpstr>
      <vt:lpstr>Text file: an example   [unix: od –w8 –bc &lt;file&gt;] [http://www.muquit.com/muquit/software/hod/hod.html for a Windows tool]</vt:lpstr>
      <vt:lpstr>Binary file: an example [a .class file]</vt:lpstr>
      <vt:lpstr>Text File I/O</vt:lpstr>
      <vt:lpstr>Buffering</vt:lpstr>
      <vt:lpstr>Every File Has Two Names</vt:lpstr>
      <vt:lpstr>Text File Output</vt:lpstr>
      <vt:lpstr>Output File Streams</vt:lpstr>
      <vt:lpstr>Methods for PrintWriter</vt:lpstr>
      <vt:lpstr>TextFileOutputDemo Part 1</vt:lpstr>
      <vt:lpstr>TextFileOutputDemo Part 2</vt:lpstr>
      <vt:lpstr>Gotcha: Overwriting a File</vt:lpstr>
      <vt:lpstr>Java Tip: Appending to a Text File</vt:lpstr>
      <vt:lpstr>Closing a File</vt:lpstr>
      <vt:lpstr>FAQ: Why Bother to Close a File?</vt:lpstr>
      <vt:lpstr>Text File Input</vt:lpstr>
      <vt:lpstr>Input File Streams</vt:lpstr>
      <vt:lpstr>Methods for BufferedReader</vt:lpstr>
      <vt:lpstr>Exception Handling with File I/O</vt:lpstr>
      <vt:lpstr>Example: Reading a File Name from the Keyboard</vt:lpstr>
      <vt:lpstr>Exception.getMessage()</vt:lpstr>
      <vt:lpstr>Reading Words in a String: Using StringTokenizer Class</vt:lpstr>
      <vt:lpstr>Example: StringTokenizer</vt:lpstr>
      <vt:lpstr>Testing for End of File in a Text File</vt:lpstr>
      <vt:lpstr>Example: Using Null to Test for End-of-File in a Text File</vt:lpstr>
      <vt:lpstr>Using Path Names</vt:lpstr>
      <vt:lpstr>File Class [java.io]</vt:lpstr>
      <vt:lpstr>File Objects and Filenames</vt:lpstr>
      <vt:lpstr>Alternative with Scanner</vt:lpstr>
      <vt:lpstr>Reading in int’s</vt:lpstr>
      <vt:lpstr>Reading in lines of characters</vt:lpstr>
      <vt:lpstr>Multiple types on one line</vt:lpstr>
      <vt:lpstr>Multiple types on one line</vt:lpstr>
      <vt:lpstr>BufferedReader vs Scanner (parsing primitive types)</vt:lpstr>
      <vt:lpstr>BufferedReader vs Scanner (Checking End of File/Stream (EOF))</vt:lpstr>
      <vt:lpstr>PowerPoint Presentation</vt:lpstr>
      <vt:lpstr>PowerPoint Presentation</vt:lpstr>
      <vt:lpstr>My suggestion</vt:lpstr>
      <vt:lpstr>My suggestion cont…</vt:lpstr>
      <vt:lpstr>Basic Binary File I/O</vt:lpstr>
      <vt:lpstr>Java File I/O: Stream Classes</vt:lpstr>
      <vt:lpstr>When Using ObjectOutputStream to Output Data to Files:</vt:lpstr>
      <vt:lpstr>Handling IOException</vt:lpstr>
      <vt:lpstr>Opening a New Output File</vt:lpstr>
      <vt:lpstr>Example: Opening an Output File</vt:lpstr>
      <vt:lpstr>Some ObjectOutputStream Methods</vt:lpstr>
      <vt:lpstr>Closing a File</vt:lpstr>
      <vt:lpstr>Writing a Character to a File: an Unexpected Little Complexity</vt:lpstr>
      <vt:lpstr>Writing a boolean Value to a File</vt:lpstr>
      <vt:lpstr>Writing Strings to a File: Another Little Unexpected Complexity</vt:lpstr>
      <vt:lpstr>When Using ObjectInputStream  to Read Data from Files:</vt:lpstr>
      <vt:lpstr>Opening a New Input File</vt:lpstr>
      <vt:lpstr>Example: Opening an Input File</vt:lpstr>
      <vt:lpstr>Some ObjectInputStream Methods</vt:lpstr>
      <vt:lpstr>Input File Exceptions</vt:lpstr>
      <vt:lpstr>Avoiding Common ObjectInputStream File Errors</vt:lpstr>
      <vt:lpstr>Common Methods to Test for the End of an Input File</vt:lpstr>
      <vt:lpstr>The EOFException Class</vt:lpstr>
      <vt:lpstr>Using EOFException</vt:lpstr>
      <vt:lpstr>Binary I/O of Class Objects</vt:lpstr>
      <vt:lpstr>PowerPoint Presentation</vt:lpstr>
      <vt:lpstr>The Serializable Interface</vt:lpstr>
      <vt:lpstr>Summary Part 1</vt:lpstr>
      <vt:lpstr>Summary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Vijay Kumbhar</dc:creator>
  <cp:lastModifiedBy>Vijay Kumbhar</cp:lastModifiedBy>
  <cp:revision>47</cp:revision>
  <dcterms:created xsi:type="dcterms:W3CDTF">2023-06-05T14:25:31Z</dcterms:created>
  <dcterms:modified xsi:type="dcterms:W3CDTF">2023-06-05T14:56:20Z</dcterms:modified>
</cp:coreProperties>
</file>